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c9f32d19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c9f32d19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c9f32d19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c9f32d1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dcb77958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dcb7795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e1bdd70a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e1bdd70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e1bdd70a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e1bdd70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9864c80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9864c8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d9864c80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d9864c8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c9f32d19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c9f32d1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dc4999cf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dc4999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dc4999cf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dc4999c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dcb77958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dcb7795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c9f32d19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c9f32d1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c9f32d19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c9f32d1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56644" y="-8092"/>
            <a:ext cx="9249630" cy="6918690"/>
          </a:xfrm>
          <a:prstGeom prst="rect">
            <a:avLst/>
          </a:prstGeom>
          <a:noFill/>
          <a:ln>
            <a:noFill/>
          </a:ln>
        </p:spPr>
      </p:pic>
      <p:sp>
        <p:nvSpPr>
          <p:cNvPr id="14" name="Google Shape;14;p2"/>
          <p:cNvSpPr txBox="1"/>
          <p:nvPr>
            <p:ph type="ctrTitle"/>
          </p:nvPr>
        </p:nvSpPr>
        <p:spPr>
          <a:xfrm>
            <a:off x="551046" y="2283619"/>
            <a:ext cx="6150543" cy="2290763"/>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lt1"/>
              </a:buClr>
              <a:buSzPts val="4500"/>
              <a:buFont typeface="Arial"/>
              <a:buNone/>
              <a:defRPr b="0" i="0" sz="45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551046" y="4747444"/>
            <a:ext cx="6150543" cy="165576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4" name="Shape 64"/>
        <p:cNvGrpSpPr/>
        <p:nvPr/>
      </p:nvGrpSpPr>
      <p:grpSpPr>
        <a:xfrm>
          <a:off x="0" y="0"/>
          <a:ext cx="0" cy="0"/>
          <a:chOff x="0" y="0"/>
          <a:chExt cx="0" cy="0"/>
        </a:xfrm>
      </p:grpSpPr>
      <p:sp>
        <p:nvSpPr>
          <p:cNvPr id="65" name="Google Shape;65;p11"/>
          <p:cNvSpPr txBox="1"/>
          <p:nvPr>
            <p:ph type="title"/>
          </p:nvPr>
        </p:nvSpPr>
        <p:spPr>
          <a:xfrm>
            <a:off x="628650" y="282012"/>
            <a:ext cx="7886700" cy="66657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Content">
  <p:cSld name="Open Content">
    <p:spTree>
      <p:nvGrpSpPr>
        <p:cNvPr id="69" name="Shape 69"/>
        <p:cNvGrpSpPr/>
        <p:nvPr/>
      </p:nvGrpSpPr>
      <p:grpSpPr>
        <a:xfrm>
          <a:off x="0" y="0"/>
          <a:ext cx="0" cy="0"/>
          <a:chOff x="0" y="0"/>
          <a:chExt cx="0" cy="0"/>
        </a:xfrm>
      </p:grpSpPr>
      <p:sp>
        <p:nvSpPr>
          <p:cNvPr id="70" name="Google Shape;70;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full effect" type="title">
  <p:cSld name="TITLE">
    <p:spTree>
      <p:nvGrpSpPr>
        <p:cNvPr id="79" name="Shape 79"/>
        <p:cNvGrpSpPr/>
        <p:nvPr/>
      </p:nvGrpSpPr>
      <p:grpSpPr>
        <a:xfrm>
          <a:off x="0" y="0"/>
          <a:ext cx="0" cy="0"/>
          <a:chOff x="0" y="0"/>
          <a:chExt cx="0" cy="0"/>
        </a:xfrm>
      </p:grpSpPr>
      <p:pic>
        <p:nvPicPr>
          <p:cNvPr id="80" name="Google Shape;80;p14"/>
          <p:cNvPicPr preferRelativeResize="0"/>
          <p:nvPr/>
        </p:nvPicPr>
        <p:blipFill rotWithShape="1">
          <a:blip r:embed="rId2">
            <a:alphaModFix/>
          </a:blip>
          <a:srcRect b="0" l="0" r="0" t="0"/>
          <a:stretch/>
        </p:blipFill>
        <p:spPr>
          <a:xfrm>
            <a:off x="0" y="2678"/>
            <a:ext cx="9144000" cy="6855322"/>
          </a:xfrm>
          <a:prstGeom prst="rect">
            <a:avLst/>
          </a:prstGeom>
          <a:noFill/>
          <a:ln>
            <a:noFill/>
          </a:ln>
        </p:spPr>
      </p:pic>
      <p:sp>
        <p:nvSpPr>
          <p:cNvPr id="81" name="Google Shape;81;p14"/>
          <p:cNvSpPr txBox="1"/>
          <p:nvPr>
            <p:ph type="ctrTitle"/>
          </p:nvPr>
        </p:nvSpPr>
        <p:spPr>
          <a:xfrm>
            <a:off x="1143000" y="1122363"/>
            <a:ext cx="6858000" cy="23876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4"/>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2- small effect">
  <p:cSld name="Title Slide2- small effect">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2">
            <a:alphaModFix/>
          </a:blip>
          <a:srcRect b="0" l="0" r="0" t="0"/>
          <a:stretch/>
        </p:blipFill>
        <p:spPr>
          <a:xfrm>
            <a:off x="0" y="1"/>
            <a:ext cx="9142612" cy="6859041"/>
          </a:xfrm>
          <a:prstGeom prst="rect">
            <a:avLst/>
          </a:prstGeom>
          <a:noFill/>
          <a:ln>
            <a:noFill/>
          </a:ln>
        </p:spPr>
      </p:pic>
      <p:sp>
        <p:nvSpPr>
          <p:cNvPr id="85" name="Google Shape;85;p1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5"/>
          <p:cNvSpPr txBox="1"/>
          <p:nvPr>
            <p:ph type="ctrTitle"/>
          </p:nvPr>
        </p:nvSpPr>
        <p:spPr>
          <a:xfrm>
            <a:off x="1143000" y="1122363"/>
            <a:ext cx="6858000" cy="23876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5"/>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9" name="Shape 89"/>
        <p:cNvGrpSpPr/>
        <p:nvPr/>
      </p:nvGrpSpPr>
      <p:grpSpPr>
        <a:xfrm>
          <a:off x="0" y="0"/>
          <a:ext cx="0" cy="0"/>
          <a:chOff x="0" y="0"/>
          <a:chExt cx="0" cy="0"/>
        </a:xfrm>
      </p:grpSpPr>
      <p:sp>
        <p:nvSpPr>
          <p:cNvPr id="90" name="Google Shape;9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6"/>
          <p:cNvSpPr txBox="1"/>
          <p:nvPr>
            <p:ph type="title"/>
          </p:nvPr>
        </p:nvSpPr>
        <p:spPr>
          <a:xfrm>
            <a:off x="628650" y="367543"/>
            <a:ext cx="7886700" cy="66657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6"/>
          <p:cNvSpPr txBox="1"/>
          <p:nvPr>
            <p:ph idx="1" type="body"/>
          </p:nvPr>
        </p:nvSpPr>
        <p:spPr>
          <a:xfrm>
            <a:off x="628650" y="1230595"/>
            <a:ext cx="7886700" cy="4929277"/>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3" name="Google Shape;93;p1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17"/>
          <p:cNvSpPr txBox="1"/>
          <p:nvPr>
            <p:ph type="title"/>
          </p:nvPr>
        </p:nvSpPr>
        <p:spPr>
          <a:xfrm>
            <a:off x="623888" y="1709739"/>
            <a:ext cx="7886700" cy="2852737"/>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7"/>
          <p:cNvSpPr txBox="1"/>
          <p:nvPr>
            <p:ph idx="1" type="body"/>
          </p:nvPr>
        </p:nvSpPr>
        <p:spPr>
          <a:xfrm>
            <a:off x="623888" y="4589464"/>
            <a:ext cx="78867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Arial"/>
                <a:ea typeface="Arial"/>
                <a:cs typeface="Arial"/>
                <a:sym typeface="Arial"/>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97" name="Google Shape;97;p1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9" name="Shape 99"/>
        <p:cNvGrpSpPr/>
        <p:nvPr/>
      </p:nvGrpSpPr>
      <p:grpSpPr>
        <a:xfrm>
          <a:off x="0" y="0"/>
          <a:ext cx="0" cy="0"/>
          <a:chOff x="0" y="0"/>
          <a:chExt cx="0" cy="0"/>
        </a:xfrm>
      </p:grpSpPr>
      <p:sp>
        <p:nvSpPr>
          <p:cNvPr id="100" name="Google Shape;100;p18"/>
          <p:cNvSpPr txBox="1"/>
          <p:nvPr>
            <p:ph type="title"/>
          </p:nvPr>
        </p:nvSpPr>
        <p:spPr>
          <a:xfrm>
            <a:off x="628650" y="344370"/>
            <a:ext cx="7886700" cy="68366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8"/>
          <p:cNvSpPr txBox="1"/>
          <p:nvPr>
            <p:ph idx="1" type="body"/>
          </p:nvPr>
        </p:nvSpPr>
        <p:spPr>
          <a:xfrm>
            <a:off x="628650" y="1230597"/>
            <a:ext cx="3886200" cy="5023281"/>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2" name="Google Shape;102;p18"/>
          <p:cNvSpPr txBox="1"/>
          <p:nvPr>
            <p:ph idx="2" type="body"/>
          </p:nvPr>
        </p:nvSpPr>
        <p:spPr>
          <a:xfrm>
            <a:off x="4629150" y="1230597"/>
            <a:ext cx="3886200" cy="5023281"/>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19"/>
          <p:cNvSpPr txBox="1"/>
          <p:nvPr>
            <p:ph type="title"/>
          </p:nvPr>
        </p:nvSpPr>
        <p:spPr>
          <a:xfrm>
            <a:off x="629841" y="384745"/>
            <a:ext cx="7886700" cy="64093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9"/>
          <p:cNvSpPr txBox="1"/>
          <p:nvPr>
            <p:ph idx="1" type="body"/>
          </p:nvPr>
        </p:nvSpPr>
        <p:spPr>
          <a:xfrm>
            <a:off x="629842" y="1168414"/>
            <a:ext cx="386834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108" name="Google Shape;108;p19"/>
          <p:cNvSpPr txBox="1"/>
          <p:nvPr>
            <p:ph idx="2" type="body"/>
          </p:nvPr>
        </p:nvSpPr>
        <p:spPr>
          <a:xfrm>
            <a:off x="629842" y="2093721"/>
            <a:ext cx="3868340" cy="4095943"/>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3" type="body"/>
          </p:nvPr>
        </p:nvSpPr>
        <p:spPr>
          <a:xfrm>
            <a:off x="4629150" y="1168414"/>
            <a:ext cx="3887391"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110" name="Google Shape;110;p19"/>
          <p:cNvSpPr txBox="1"/>
          <p:nvPr>
            <p:ph idx="4" type="body"/>
          </p:nvPr>
        </p:nvSpPr>
        <p:spPr>
          <a:xfrm>
            <a:off x="4629150" y="2093721"/>
            <a:ext cx="3887391" cy="4095943"/>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0"/>
          <p:cNvSpPr txBox="1"/>
          <p:nvPr>
            <p:ph type="title"/>
          </p:nvPr>
        </p:nvSpPr>
        <p:spPr>
          <a:xfrm>
            <a:off x="628650" y="412729"/>
            <a:ext cx="7886700" cy="615298"/>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2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Google Shape;116;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_Crest">
  <p:cSld name="Open_Crest">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2">
            <a:alphaModFix/>
          </a:blip>
          <a:srcRect b="0" l="0" r="0" t="0"/>
          <a:stretch/>
        </p:blipFill>
        <p:spPr>
          <a:xfrm>
            <a:off x="1388" y="-1"/>
            <a:ext cx="9142612" cy="6859041"/>
          </a:xfrm>
          <a:prstGeom prst="rect">
            <a:avLst/>
          </a:prstGeom>
          <a:noFill/>
          <a:ln>
            <a:noFill/>
          </a:ln>
        </p:spPr>
      </p:pic>
      <p:sp>
        <p:nvSpPr>
          <p:cNvPr id="119" name="Google Shape;119;p2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628650" y="316372"/>
            <a:ext cx="7886700" cy="640936"/>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28650" y="1230597"/>
            <a:ext cx="7886700" cy="5048918"/>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9" name="Google Shape;19;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4" name="Shape 124"/>
        <p:cNvGrpSpPr/>
        <p:nvPr/>
      </p:nvGrpSpPr>
      <p:grpSpPr>
        <a:xfrm>
          <a:off x="0" y="0"/>
          <a:ext cx="0" cy="0"/>
          <a:chOff x="0" y="0"/>
          <a:chExt cx="0" cy="0"/>
        </a:xfrm>
      </p:grpSpPr>
      <p:sp>
        <p:nvSpPr>
          <p:cNvPr id="125" name="Google Shape;125;p23"/>
          <p:cNvSpPr txBox="1"/>
          <p:nvPr>
            <p:ph type="title"/>
          </p:nvPr>
        </p:nvSpPr>
        <p:spPr>
          <a:xfrm>
            <a:off x="628650" y="367543"/>
            <a:ext cx="7886700" cy="66657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2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Google Shape;127;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sp>
        <p:nvSpPr>
          <p:cNvPr id="23" name="Google Shape;23;p4"/>
          <p:cNvSpPr txBox="1"/>
          <p:nvPr>
            <p:ph type="title"/>
          </p:nvPr>
        </p:nvSpPr>
        <p:spPr>
          <a:xfrm>
            <a:off x="628650" y="316374"/>
            <a:ext cx="7886700" cy="640936"/>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
          <p:cNvSpPr txBox="1"/>
          <p:nvPr>
            <p:ph idx="1" type="body"/>
          </p:nvPr>
        </p:nvSpPr>
        <p:spPr>
          <a:xfrm>
            <a:off x="628650" y="1185795"/>
            <a:ext cx="7886700" cy="5048918"/>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 name="Google Shape;25;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b="0" l="0" r="0" t="0"/>
          <a:stretch/>
        </p:blipFill>
        <p:spPr>
          <a:xfrm>
            <a:off x="-4762" y="3347"/>
            <a:ext cx="9144000" cy="6854653"/>
          </a:xfrm>
          <a:prstGeom prst="rect">
            <a:avLst/>
          </a:prstGeom>
          <a:noFill/>
          <a:ln>
            <a:noFill/>
          </a:ln>
        </p:spPr>
      </p:pic>
      <p:sp>
        <p:nvSpPr>
          <p:cNvPr id="30" name="Google Shape;30;p5"/>
          <p:cNvSpPr txBox="1"/>
          <p:nvPr>
            <p:ph type="title"/>
          </p:nvPr>
        </p:nvSpPr>
        <p:spPr>
          <a:xfrm>
            <a:off x="623888" y="1871482"/>
            <a:ext cx="7886700" cy="2852737"/>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623888" y="4695340"/>
            <a:ext cx="78867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Arial"/>
                <a:ea typeface="Arial"/>
                <a:cs typeface="Arial"/>
                <a:sym typeface="Arial"/>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p:txBody>
      </p:sp>
      <p:sp>
        <p:nvSpPr>
          <p:cNvPr id="32" name="Google Shape;32;p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28650" y="265099"/>
            <a:ext cx="7886700" cy="68366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
          <p:cNvSpPr txBox="1"/>
          <p:nvPr>
            <p:ph idx="1" type="body"/>
          </p:nvPr>
        </p:nvSpPr>
        <p:spPr>
          <a:xfrm>
            <a:off x="628650" y="1230597"/>
            <a:ext cx="3886200" cy="5023281"/>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7" name="Google Shape;37;p6"/>
          <p:cNvSpPr txBox="1"/>
          <p:nvPr>
            <p:ph idx="2" type="body"/>
          </p:nvPr>
        </p:nvSpPr>
        <p:spPr>
          <a:xfrm>
            <a:off x="4629150" y="1230597"/>
            <a:ext cx="3886200" cy="5023281"/>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629841" y="314216"/>
            <a:ext cx="7886700" cy="64093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 type="body"/>
          </p:nvPr>
        </p:nvSpPr>
        <p:spPr>
          <a:xfrm>
            <a:off x="629842" y="1168414"/>
            <a:ext cx="3868340"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44" name="Google Shape;44;p7"/>
          <p:cNvSpPr txBox="1"/>
          <p:nvPr>
            <p:ph idx="2" type="body"/>
          </p:nvPr>
        </p:nvSpPr>
        <p:spPr>
          <a:xfrm>
            <a:off x="629842" y="2093721"/>
            <a:ext cx="3868340" cy="4095943"/>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45" name="Google Shape;45;p7"/>
          <p:cNvSpPr txBox="1"/>
          <p:nvPr>
            <p:ph idx="3" type="body"/>
          </p:nvPr>
        </p:nvSpPr>
        <p:spPr>
          <a:xfrm>
            <a:off x="4629150" y="1168414"/>
            <a:ext cx="3887391"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46" name="Google Shape;46;p7"/>
          <p:cNvSpPr txBox="1"/>
          <p:nvPr>
            <p:ph idx="4" type="body"/>
          </p:nvPr>
        </p:nvSpPr>
        <p:spPr>
          <a:xfrm>
            <a:off x="4629150" y="2093721"/>
            <a:ext cx="3887391" cy="4095943"/>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628650" y="333467"/>
            <a:ext cx="7886700" cy="615298"/>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9"/>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p:cSld name="Open">
    <p:spTree>
      <p:nvGrpSpPr>
        <p:cNvPr id="59" name="Shape 59"/>
        <p:cNvGrpSpPr/>
        <p:nvPr/>
      </p:nvGrpSpPr>
      <p:grpSpPr>
        <a:xfrm>
          <a:off x="0" y="0"/>
          <a:ext cx="0" cy="0"/>
          <a:chOff x="0" y="0"/>
          <a:chExt cx="0" cy="0"/>
        </a:xfrm>
      </p:grpSpPr>
      <p:sp>
        <p:nvSpPr>
          <p:cNvPr id="60" name="Google Shape;60;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0"/>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10"/>
          <p:cNvPicPr preferRelativeResize="0"/>
          <p:nvPr/>
        </p:nvPicPr>
        <p:blipFill rotWithShape="1">
          <a:blip r:embed="rId2">
            <a:alphaModFix/>
          </a:blip>
          <a:srcRect b="0" l="0" r="0" t="0"/>
          <a:stretch/>
        </p:blipFill>
        <p:spPr>
          <a:xfrm>
            <a:off x="-48552" y="-12837"/>
            <a:ext cx="9200644" cy="689711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1" Type="http://schemas.openxmlformats.org/officeDocument/2006/relationships/image" Target="../media/image1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82012"/>
            <a:ext cx="7886700" cy="66657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230595"/>
            <a:ext cx="7886700" cy="4929277"/>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0" y="3347"/>
            <a:ext cx="9144000" cy="685465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pic>
        <p:nvPicPr>
          <p:cNvPr id="74" name="Google Shape;74;p13"/>
          <p:cNvPicPr preferRelativeResize="0"/>
          <p:nvPr/>
        </p:nvPicPr>
        <p:blipFill rotWithShape="1">
          <a:blip r:embed="rId1">
            <a:alphaModFix/>
          </a:blip>
          <a:srcRect b="0" l="0" r="0" t="0"/>
          <a:stretch/>
        </p:blipFill>
        <p:spPr>
          <a:xfrm>
            <a:off x="1389" y="-1041"/>
            <a:ext cx="9142612" cy="6859041"/>
          </a:xfrm>
          <a:prstGeom prst="rect">
            <a:avLst/>
          </a:prstGeom>
          <a:noFill/>
          <a:ln>
            <a:noFill/>
          </a:ln>
        </p:spPr>
      </p:pic>
      <p:sp>
        <p:nvSpPr>
          <p:cNvPr id="75" name="Google Shape;75;p13"/>
          <p:cNvSpPr txBox="1"/>
          <p:nvPr>
            <p:ph type="title"/>
          </p:nvPr>
        </p:nvSpPr>
        <p:spPr>
          <a:xfrm>
            <a:off x="628650" y="367543"/>
            <a:ext cx="7886700" cy="66657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3"/>
          <p:cNvSpPr txBox="1"/>
          <p:nvPr>
            <p:ph idx="1" type="body"/>
          </p:nvPr>
        </p:nvSpPr>
        <p:spPr>
          <a:xfrm>
            <a:off x="628650" y="1230595"/>
            <a:ext cx="7886700" cy="4929277"/>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7" name="Google Shape;77;p1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551046" y="2283619"/>
            <a:ext cx="6150543" cy="22907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500"/>
              <a:buFont typeface="Arial"/>
              <a:buNone/>
            </a:pPr>
            <a:r>
              <a:rPr lang="en-US" sz="4300"/>
              <a:t>CNN-based facial expression recognition system </a:t>
            </a:r>
            <a:endParaRPr b="0" i="0" sz="6500" u="none" cap="none" strike="noStrike">
              <a:latin typeface="Arial"/>
              <a:ea typeface="Arial"/>
              <a:cs typeface="Arial"/>
              <a:sym typeface="Arial"/>
            </a:endParaRPr>
          </a:p>
        </p:txBody>
      </p:sp>
      <p:sp>
        <p:nvSpPr>
          <p:cNvPr id="133" name="Google Shape;133;p24"/>
          <p:cNvSpPr txBox="1"/>
          <p:nvPr>
            <p:ph idx="1" type="subTitle"/>
          </p:nvPr>
        </p:nvSpPr>
        <p:spPr>
          <a:xfrm>
            <a:off x="551046" y="4747444"/>
            <a:ext cx="6150543" cy="16557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Arial"/>
              <a:buNone/>
            </a:pPr>
            <a:r>
              <a:rPr lang="en-US" sz="2400"/>
              <a:t>Xiaohu Zhu</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Result</a:t>
            </a:r>
            <a:endParaRPr/>
          </a:p>
        </p:txBody>
      </p:sp>
      <p:sp>
        <p:nvSpPr>
          <p:cNvPr id="194" name="Google Shape;194;p33"/>
          <p:cNvSpPr txBox="1"/>
          <p:nvPr>
            <p:ph idx="1" type="body"/>
          </p:nvPr>
        </p:nvSpPr>
        <p:spPr>
          <a:xfrm>
            <a:off x="628650" y="1230597"/>
            <a:ext cx="7886700" cy="640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Blended model</a:t>
            </a:r>
            <a:endParaRPr/>
          </a:p>
        </p:txBody>
      </p:sp>
      <p:pic>
        <p:nvPicPr>
          <p:cNvPr id="195" name="Google Shape;195;p33"/>
          <p:cNvPicPr preferRelativeResize="0"/>
          <p:nvPr/>
        </p:nvPicPr>
        <p:blipFill>
          <a:blip r:embed="rId3">
            <a:alphaModFix/>
          </a:blip>
          <a:stretch>
            <a:fillRect/>
          </a:stretch>
        </p:blipFill>
        <p:spPr>
          <a:xfrm>
            <a:off x="4926425" y="1707225"/>
            <a:ext cx="3667500" cy="3309513"/>
          </a:xfrm>
          <a:prstGeom prst="rect">
            <a:avLst/>
          </a:prstGeom>
          <a:noFill/>
          <a:ln>
            <a:noFill/>
          </a:ln>
        </p:spPr>
      </p:pic>
      <p:pic>
        <p:nvPicPr>
          <p:cNvPr id="196" name="Google Shape;196;p33"/>
          <p:cNvPicPr preferRelativeResize="0"/>
          <p:nvPr/>
        </p:nvPicPr>
        <p:blipFill>
          <a:blip r:embed="rId4">
            <a:alphaModFix/>
          </a:blip>
          <a:stretch>
            <a:fillRect/>
          </a:stretch>
        </p:blipFill>
        <p:spPr>
          <a:xfrm>
            <a:off x="785750" y="1777700"/>
            <a:ext cx="3599900" cy="2876100"/>
          </a:xfrm>
          <a:prstGeom prst="rect">
            <a:avLst/>
          </a:prstGeom>
          <a:noFill/>
          <a:ln>
            <a:noFill/>
          </a:ln>
        </p:spPr>
      </p:pic>
      <p:sp>
        <p:nvSpPr>
          <p:cNvPr id="197" name="Google Shape;197;p33"/>
          <p:cNvSpPr txBox="1"/>
          <p:nvPr/>
        </p:nvSpPr>
        <p:spPr>
          <a:xfrm>
            <a:off x="900775" y="5226650"/>
            <a:ext cx="4524900" cy="6750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Clr>
                <a:schemeClr val="dk1"/>
              </a:buClr>
              <a:buSzPts val="1100"/>
              <a:buFont typeface="Arial"/>
              <a:buNone/>
            </a:pPr>
            <a:r>
              <a:rPr lang="en-US" sz="1050">
                <a:solidFill>
                  <a:srgbClr val="3C4043"/>
                </a:solidFill>
                <a:latin typeface="Roboto Mono"/>
                <a:ea typeface="Roboto Mono"/>
                <a:cs typeface="Roboto Mono"/>
                <a:sym typeface="Roboto Mono"/>
              </a:rPr>
              <a:t>Accuracy0.6748397882418501</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Evaluation</a:t>
            </a:r>
            <a:endParaRPr/>
          </a:p>
        </p:txBody>
      </p:sp>
      <p:sp>
        <p:nvSpPr>
          <p:cNvPr id="203" name="Google Shape;203;p34"/>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Angry</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[0, 0, 0, 0, 0, 0, 0, 0]</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[0, 0, 0, 0, 4, 0, 2, 0]</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Disgust</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[1, 1, 1, 1 ,1 ,1 ,1 ,1]</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[1, 4, 1, 1, 2, 4, 1 ,1]</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Fear</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[2, 2, 2, 2, 2, 2, 2, 2, 2, 2, 2, 2, 2, 2, 2, 2, 2, 2, 2]</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[4, 6, 6, 2, 2, 2, 3, 0, 2, 2, 2, 2, 0, 2, 0, 6, 5, 3, 2]</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Happy</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[3, 3, 3, 3, 3, 3, 3, 3, 3, 3, 3, 3, 3, 3, 3, 3, 3, 3, 3, 3, 3, 3, 3, 3, 3, 3, 3, 3, 3]</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[6, 3, 3, 3, 3, 3, 3, 3, 0, 3, 3, 3, 3, 3, 3, 0, 3, 3, 3, 3, 3, 3, 3, 3, 3, 6, 3, 4, 0]</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Sad</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[4, 4, 4, 4, 4, 4, 4, 4, 4, 4, 4, 4, 4, 4, 4, 4, 4, 4]</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[4, 4, 4, 3, 4, 0, 6, 0, 3, 2, 4, 4, 4, 4, 2, 4, 3, 4]</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Surprise</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[5, 5, 5, 5, 5, 5, 5, 5, 5]</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[5, 3, 5, 5, 5, 5, 5, 5, 6]</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Neural</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rPr lang="en-US" sz="1050">
                <a:solidFill>
                  <a:srgbClr val="3C4043"/>
                </a:solidFill>
                <a:latin typeface="Roboto Mono"/>
                <a:ea typeface="Roboto Mono"/>
                <a:cs typeface="Roboto Mono"/>
                <a:sym typeface="Roboto Mono"/>
              </a:rPr>
              <a:t>result</a:t>
            </a:r>
            <a:r>
              <a:rPr lang="en-US" sz="1050">
                <a:solidFill>
                  <a:srgbClr val="3C4043"/>
                </a:solidFill>
                <a:latin typeface="Roboto Mono"/>
                <a:ea typeface="Roboto Mono"/>
                <a:cs typeface="Roboto Mono"/>
                <a:sym typeface="Roboto Mono"/>
              </a:rPr>
              <a:t>：			 [6, 6, 6, 6, 6, 6, 6, 6, 6, 6, 6, 6, 6, 6, 6]</a:t>
            </a:r>
            <a:endParaRPr sz="1050">
              <a:solidFill>
                <a:srgbClr val="3C4043"/>
              </a:solidFill>
              <a:latin typeface="Roboto Mono"/>
              <a:ea typeface="Roboto Mono"/>
              <a:cs typeface="Roboto Mono"/>
              <a:sym typeface="Roboto Mono"/>
            </a:endParaRPr>
          </a:p>
          <a:p>
            <a:pPr indent="0" lvl="0" marL="0" rtl="0" algn="l">
              <a:lnSpc>
                <a:spcPct val="170000"/>
              </a:lnSpc>
              <a:spcBef>
                <a:spcPts val="0"/>
              </a:spcBef>
              <a:spcAft>
                <a:spcPts val="0"/>
              </a:spcAft>
              <a:buClr>
                <a:schemeClr val="dk1"/>
              </a:buClr>
              <a:buSzPts val="1100"/>
              <a:buFont typeface="Arial"/>
              <a:buNone/>
            </a:pPr>
            <a:r>
              <a:rPr lang="en-US" sz="1050">
                <a:solidFill>
                  <a:srgbClr val="3C4043"/>
                </a:solidFill>
                <a:latin typeface="Roboto Mono"/>
                <a:ea typeface="Roboto Mono"/>
                <a:cs typeface="Roboto Mono"/>
                <a:sym typeface="Roboto Mono"/>
              </a:rPr>
              <a:t>predicted result</a:t>
            </a:r>
            <a:r>
              <a:rPr lang="en-US" sz="1050">
                <a:solidFill>
                  <a:srgbClr val="3C4043"/>
                </a:solidFill>
                <a:latin typeface="Roboto Mono"/>
                <a:ea typeface="Roboto Mono"/>
                <a:cs typeface="Roboto Mono"/>
                <a:sym typeface="Roboto Mono"/>
              </a:rPr>
              <a:t>：	 [2, 6, 3, 6, 6, 3, 6, 6, 6, 6, 6, 6, 0, 4, 6]</a:t>
            </a:r>
            <a:endParaRPr sz="1050">
              <a:solidFill>
                <a:srgbClr val="3C4043"/>
              </a:solidFill>
              <a:latin typeface="Roboto Mono"/>
              <a:ea typeface="Roboto Mono"/>
              <a:cs typeface="Roboto Mono"/>
              <a:sym typeface="Roboto Mono"/>
            </a:endParaRPr>
          </a:p>
          <a:p>
            <a:pPr indent="0" lvl="0" marL="0" rtl="0" algn="l">
              <a:spcBef>
                <a:spcPts val="75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a:t>
            </a:r>
            <a:r>
              <a:rPr lang="en-US"/>
              <a:t>enefits &amp; future works</a:t>
            </a:r>
            <a:endParaRPr/>
          </a:p>
        </p:txBody>
      </p:sp>
      <p:sp>
        <p:nvSpPr>
          <p:cNvPr id="209" name="Google Shape;209;p35"/>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Multi-modal facial expression recognition</a:t>
            </a:r>
            <a:endParaRPr/>
          </a:p>
          <a:p>
            <a:pPr indent="-361950" lvl="0" marL="457200" rtl="0" algn="l">
              <a:spcBef>
                <a:spcPts val="750"/>
              </a:spcBef>
              <a:spcAft>
                <a:spcPts val="0"/>
              </a:spcAft>
              <a:buSzPts val="2100"/>
              <a:buChar char="•"/>
            </a:pPr>
            <a:r>
              <a:rPr lang="en-US"/>
              <a:t>accurate and holistic emotion recognition</a:t>
            </a:r>
            <a:endParaRPr/>
          </a:p>
          <a:p>
            <a:pPr indent="0" lvl="0" marL="0" rtl="0" algn="l">
              <a:spcBef>
                <a:spcPts val="750"/>
              </a:spcBef>
              <a:spcAft>
                <a:spcPts val="0"/>
              </a:spcAft>
              <a:buNone/>
            </a:pPr>
            <a:r>
              <a:rPr lang="en-US"/>
              <a:t>Real-time applications</a:t>
            </a:r>
            <a:endParaRPr/>
          </a:p>
          <a:p>
            <a:pPr indent="-361950" lvl="0" marL="457200" rtl="0" algn="l">
              <a:spcBef>
                <a:spcPts val="750"/>
              </a:spcBef>
              <a:spcAft>
                <a:spcPts val="0"/>
              </a:spcAft>
              <a:buSzPts val="2100"/>
              <a:buChar char="•"/>
            </a:pPr>
            <a:r>
              <a:rPr lang="en-US"/>
              <a:t>human-computer interaction</a:t>
            </a:r>
            <a:endParaRPr/>
          </a:p>
          <a:p>
            <a:pPr indent="-361950" lvl="0" marL="457200" rtl="0" algn="l">
              <a:spcBef>
                <a:spcPts val="0"/>
              </a:spcBef>
              <a:spcAft>
                <a:spcPts val="0"/>
              </a:spcAft>
              <a:buSzPts val="2100"/>
              <a:buChar char="•"/>
            </a:pPr>
            <a:r>
              <a:rPr lang="en-US"/>
              <a:t>mental health monitoring</a:t>
            </a:r>
            <a:endParaRPr/>
          </a:p>
          <a:p>
            <a:pPr indent="-361950" lvl="0" marL="457200" rtl="0" algn="l">
              <a:spcBef>
                <a:spcPts val="0"/>
              </a:spcBef>
              <a:spcAft>
                <a:spcPts val="0"/>
              </a:spcAft>
              <a:buSzPts val="2100"/>
              <a:buChar char="•"/>
            </a:pPr>
            <a:r>
              <a:rPr lang="en-US"/>
              <a:t>customer experience</a:t>
            </a:r>
            <a:endParaRPr/>
          </a:p>
          <a:p>
            <a:pPr indent="-361950" lvl="0" marL="457200" rtl="0" algn="l">
              <a:spcBef>
                <a:spcPts val="0"/>
              </a:spcBef>
              <a:spcAft>
                <a:spcPts val="0"/>
              </a:spcAft>
              <a:buSzPts val="2100"/>
              <a:buChar char="•"/>
            </a:pPr>
            <a:r>
              <a:rPr lang="en-US"/>
              <a:t>entertainment</a:t>
            </a:r>
            <a:endParaRPr/>
          </a:p>
          <a:p>
            <a:pPr indent="-361950" lvl="0" marL="457200" rtl="0" algn="l">
              <a:spcBef>
                <a:spcPts val="0"/>
              </a:spcBef>
              <a:spcAft>
                <a:spcPts val="0"/>
              </a:spcAft>
              <a:buSzPts val="2100"/>
              <a:buChar char="•"/>
            </a:pPr>
            <a:r>
              <a:rPr lang="en-US"/>
              <a:t>education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a:t>
            </a:r>
            <a:endParaRPr/>
          </a:p>
        </p:txBody>
      </p:sp>
      <p:sp>
        <p:nvSpPr>
          <p:cNvPr id="215" name="Google Shape;215;p36"/>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a:t> [1] A. Mollahosseini, D. Chan, and M. H. Mahoor, "Deep Emotion Recognition on Small Datasets using Transfer Learning," in Proceedings of the IEEE Conference on Computer Vision and Pattern Recognition Workshops, 2017, pp. 10-19.</a:t>
            </a:r>
            <a:endParaRPr/>
          </a:p>
          <a:p>
            <a:pPr indent="0" lvl="0" marL="0" rtl="0" algn="l">
              <a:spcBef>
                <a:spcPts val="750"/>
              </a:spcBef>
              <a:spcAft>
                <a:spcPts val="0"/>
              </a:spcAft>
              <a:buClr>
                <a:schemeClr val="dk1"/>
              </a:buClr>
              <a:buSzPts val="1100"/>
              <a:buFont typeface="Arial"/>
              <a:buNone/>
            </a:pPr>
            <a:r>
              <a:rPr lang="en-US"/>
              <a:t> [2] J. H. Yang and J. Lu, "Facial Expression Recognition with Deep Convolutional Neural Networks," in Proceedings of the 2018 IEEE International Conference on Multimedia and Expo (ICME), 2018, pp. 1-6.</a:t>
            </a:r>
            <a:endParaRPr/>
          </a:p>
          <a:p>
            <a:pPr indent="0" lvl="0" marL="0" rtl="0" algn="l">
              <a:spcBef>
                <a:spcPts val="75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nvSpPr>
        <p:spPr>
          <a:xfrm>
            <a:off x="2473075" y="2847200"/>
            <a:ext cx="4332600" cy="137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US" sz="6000">
                <a:solidFill>
                  <a:schemeClr val="lt1"/>
                </a:solidFill>
              </a:rPr>
              <a:t>Thank you!</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Facial Expression Recognition</a:t>
            </a:r>
            <a:endParaRPr/>
          </a:p>
        </p:txBody>
      </p:sp>
      <p:sp>
        <p:nvSpPr>
          <p:cNvPr id="139" name="Google Shape;139;p25"/>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lnSpc>
                <a:spcPct val="100000"/>
              </a:lnSpc>
              <a:spcBef>
                <a:spcPts val="750"/>
              </a:spcBef>
              <a:spcAft>
                <a:spcPts val="0"/>
              </a:spcAft>
              <a:buClr>
                <a:schemeClr val="dk1"/>
              </a:buClr>
              <a:buSzPts val="1100"/>
              <a:buFont typeface="Arial"/>
              <a:buNone/>
            </a:pPr>
            <a:r>
              <a:t/>
            </a:r>
            <a:endParaRPr/>
          </a:p>
          <a:p>
            <a:pPr indent="-361950" lvl="0" marL="457200" rtl="0" algn="l">
              <a:lnSpc>
                <a:spcPct val="100000"/>
              </a:lnSpc>
              <a:spcBef>
                <a:spcPts val="750"/>
              </a:spcBef>
              <a:spcAft>
                <a:spcPts val="0"/>
              </a:spcAft>
              <a:buSzPts val="2100"/>
              <a:buChar char="•"/>
            </a:pPr>
            <a:r>
              <a:rPr lang="en-US"/>
              <a:t>It plays a critical role in understanding human emotions and has applications in various fields</a:t>
            </a:r>
            <a:endParaRPr/>
          </a:p>
          <a:p>
            <a:pPr indent="-342900" lvl="1" marL="914400" rtl="0" algn="l">
              <a:lnSpc>
                <a:spcPct val="100000"/>
              </a:lnSpc>
              <a:spcBef>
                <a:spcPts val="0"/>
              </a:spcBef>
              <a:spcAft>
                <a:spcPts val="0"/>
              </a:spcAft>
              <a:buSzPts val="1800"/>
              <a:buChar char="•"/>
            </a:pPr>
            <a:r>
              <a:rPr lang="en-US"/>
              <a:t>human-computer interaction, affective computing, psychological research, security, and entertainment.</a:t>
            </a:r>
            <a:endParaRPr/>
          </a:p>
          <a:p>
            <a:pPr indent="0" lvl="0" marL="0" rtl="0" algn="l">
              <a:lnSpc>
                <a:spcPct val="100000"/>
              </a:lnSpc>
              <a:spcBef>
                <a:spcPts val="750"/>
              </a:spcBef>
              <a:spcAft>
                <a:spcPts val="0"/>
              </a:spcAft>
              <a:buNone/>
            </a:pPr>
            <a:r>
              <a:t/>
            </a:r>
            <a:endParaRPr/>
          </a:p>
          <a:p>
            <a:pPr indent="-361950" lvl="0" marL="457200" rtl="0" algn="l">
              <a:lnSpc>
                <a:spcPct val="100000"/>
              </a:lnSpc>
              <a:spcBef>
                <a:spcPts val="750"/>
              </a:spcBef>
              <a:spcAft>
                <a:spcPts val="0"/>
              </a:spcAft>
              <a:buSzPts val="2100"/>
              <a:buChar char="•"/>
            </a:pPr>
            <a:r>
              <a:rPr lang="en-US"/>
              <a:t>Accurate classification of facial expressions can lead to improved experiences in fields such as</a:t>
            </a:r>
            <a:endParaRPr/>
          </a:p>
          <a:p>
            <a:pPr indent="-342900" lvl="1" marL="914400" rtl="0" algn="l">
              <a:lnSpc>
                <a:spcPct val="100000"/>
              </a:lnSpc>
              <a:spcBef>
                <a:spcPts val="0"/>
              </a:spcBef>
              <a:spcAft>
                <a:spcPts val="0"/>
              </a:spcAft>
              <a:buSzPts val="1800"/>
              <a:buChar char="•"/>
            </a:pPr>
            <a:r>
              <a:rPr lang="en-US"/>
              <a:t>mental health monitoring</a:t>
            </a:r>
            <a:endParaRPr/>
          </a:p>
          <a:p>
            <a:pPr indent="-342900" lvl="1" marL="914400" rtl="0" algn="l">
              <a:lnSpc>
                <a:spcPct val="100000"/>
              </a:lnSpc>
              <a:spcBef>
                <a:spcPts val="0"/>
              </a:spcBef>
              <a:spcAft>
                <a:spcPts val="0"/>
              </a:spcAft>
              <a:buSzPts val="1800"/>
              <a:buChar char="•"/>
            </a:pPr>
            <a:r>
              <a:rPr lang="en-US"/>
              <a:t>customer service</a:t>
            </a:r>
            <a:endParaRPr/>
          </a:p>
          <a:p>
            <a:pPr indent="-342900" lvl="1" marL="914400" rtl="0" algn="l">
              <a:lnSpc>
                <a:spcPct val="100000"/>
              </a:lnSpc>
              <a:spcBef>
                <a:spcPts val="0"/>
              </a:spcBef>
              <a:spcAft>
                <a:spcPts val="0"/>
              </a:spcAft>
              <a:buSzPts val="1800"/>
              <a:buChar char="•"/>
            </a:pPr>
            <a:r>
              <a:rPr lang="en-US"/>
              <a:t>education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G</a:t>
            </a:r>
            <a:r>
              <a:rPr lang="en-US"/>
              <a:t>oal</a:t>
            </a:r>
            <a:endParaRPr/>
          </a:p>
        </p:txBody>
      </p:sp>
      <p:sp>
        <p:nvSpPr>
          <p:cNvPr id="145" name="Google Shape;145;p26"/>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361950" lvl="0" marL="457200" rtl="0" algn="l">
              <a:spcBef>
                <a:spcPts val="750"/>
              </a:spcBef>
              <a:spcAft>
                <a:spcPts val="0"/>
              </a:spcAft>
              <a:buSzPts val="2100"/>
              <a:buChar char="•"/>
            </a:pPr>
            <a:r>
              <a:rPr lang="en-US"/>
              <a:t>Develop a novel facial expression recognition system using a blended deep-learning approach.</a:t>
            </a:r>
            <a:endParaRPr/>
          </a:p>
          <a:p>
            <a:pPr indent="0" lvl="0" marL="914400" rtl="0" algn="l">
              <a:spcBef>
                <a:spcPts val="750"/>
              </a:spcBef>
              <a:spcAft>
                <a:spcPts val="0"/>
              </a:spcAft>
              <a:buNone/>
            </a:pPr>
            <a:r>
              <a:t/>
            </a:r>
            <a:endParaRPr/>
          </a:p>
          <a:p>
            <a:pPr indent="-361950" lvl="0" marL="457200" rtl="0" algn="l">
              <a:spcBef>
                <a:spcPts val="750"/>
              </a:spcBef>
              <a:spcAft>
                <a:spcPts val="0"/>
              </a:spcAft>
              <a:buSzPts val="2100"/>
              <a:buChar char="•"/>
            </a:pPr>
            <a:r>
              <a:rPr lang="en-US"/>
              <a:t>Enhance accuracy and robustness by leveraging complementary learning capabilities.</a:t>
            </a:r>
            <a:endParaRPr/>
          </a:p>
          <a:p>
            <a:pPr indent="0" lvl="0" marL="0" rtl="0" algn="l">
              <a:spcBef>
                <a:spcPts val="750"/>
              </a:spcBef>
              <a:spcAft>
                <a:spcPts val="0"/>
              </a:spcAft>
              <a:buNone/>
            </a:pPr>
            <a:r>
              <a:t/>
            </a:r>
            <a:endParaRPr/>
          </a:p>
          <a:p>
            <a:pPr indent="-361950" lvl="0" marL="457200" rtl="0" algn="l">
              <a:spcBef>
                <a:spcPts val="750"/>
              </a:spcBef>
              <a:spcAft>
                <a:spcPts val="0"/>
              </a:spcAft>
              <a:buSzPts val="2100"/>
              <a:buChar char="•"/>
            </a:pPr>
            <a:r>
              <a:rPr lang="en-US"/>
              <a:t>Showcase the blended </a:t>
            </a:r>
            <a:r>
              <a:rPr lang="en-US"/>
              <a:t>approach</a:t>
            </a:r>
            <a:r>
              <a:rPr lang="en-US"/>
              <a:t> impact, benefits, &amp; future works</a:t>
            </a:r>
            <a:endParaRPr/>
          </a:p>
          <a:p>
            <a:pPr indent="0" lvl="0" marL="457200" rtl="0" algn="l">
              <a:spcBef>
                <a:spcPts val="75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State-of-the-Art</a:t>
            </a:r>
            <a:endParaRPr/>
          </a:p>
        </p:txBody>
      </p:sp>
      <p:sp>
        <p:nvSpPr>
          <p:cNvPr id="151" name="Google Shape;151;p27"/>
          <p:cNvSpPr txBox="1"/>
          <p:nvPr>
            <p:ph idx="1" type="body"/>
          </p:nvPr>
        </p:nvSpPr>
        <p:spPr>
          <a:xfrm>
            <a:off x="628650" y="1230600"/>
            <a:ext cx="49761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The current state-of-the-art for facial expression recognition is based on deep learning models such as CNNs and RNNs</a:t>
            </a:r>
            <a:endParaRPr/>
          </a:p>
          <a:p>
            <a:pPr indent="0" lvl="0" marL="0" rtl="0" algn="l">
              <a:spcBef>
                <a:spcPts val="750"/>
              </a:spcBef>
              <a:spcAft>
                <a:spcPts val="0"/>
              </a:spcAft>
              <a:buNone/>
            </a:pPr>
            <a:r>
              <a:rPr lang="en-US"/>
              <a:t>ResNet</a:t>
            </a:r>
            <a:endParaRPr/>
          </a:p>
          <a:p>
            <a:pPr indent="-361950" lvl="0" marL="457200" rtl="0" algn="l">
              <a:spcBef>
                <a:spcPts val="750"/>
              </a:spcBef>
              <a:spcAft>
                <a:spcPts val="0"/>
              </a:spcAft>
              <a:buSzPts val="2100"/>
              <a:buChar char="•"/>
            </a:pPr>
            <a:r>
              <a:rPr lang="en-US"/>
              <a:t>mitigate the vanishing gradient problem</a:t>
            </a:r>
            <a:endParaRPr/>
          </a:p>
          <a:p>
            <a:pPr indent="-361950" lvl="0" marL="457200" rtl="0" algn="l">
              <a:spcBef>
                <a:spcPts val="0"/>
              </a:spcBef>
              <a:spcAft>
                <a:spcPts val="0"/>
              </a:spcAft>
              <a:buSzPts val="2100"/>
              <a:buChar char="•"/>
            </a:pPr>
            <a:r>
              <a:rPr lang="en-US"/>
              <a:t>allow the training of deeper networks</a:t>
            </a:r>
            <a:endParaRPr/>
          </a:p>
          <a:p>
            <a:pPr indent="-361950" lvl="0" marL="457200" rtl="0" algn="l">
              <a:spcBef>
                <a:spcPts val="0"/>
              </a:spcBef>
              <a:spcAft>
                <a:spcPts val="0"/>
              </a:spcAft>
              <a:buSzPts val="2100"/>
              <a:buChar char="•"/>
            </a:pPr>
            <a:r>
              <a:rPr lang="en-US"/>
              <a:t>High accuracy</a:t>
            </a:r>
            <a:endParaRPr/>
          </a:p>
          <a:p>
            <a:pPr indent="0" lvl="0" marL="0" rtl="0" algn="l">
              <a:spcBef>
                <a:spcPts val="750"/>
              </a:spcBef>
              <a:spcAft>
                <a:spcPts val="0"/>
              </a:spcAft>
              <a:buNone/>
            </a:pPr>
            <a:r>
              <a:rPr lang="en-US"/>
              <a:t>VGGNet</a:t>
            </a:r>
            <a:endParaRPr/>
          </a:p>
          <a:p>
            <a:pPr indent="-361950" lvl="0" marL="457200" rtl="0" algn="l">
              <a:spcBef>
                <a:spcPts val="750"/>
              </a:spcBef>
              <a:spcAft>
                <a:spcPts val="0"/>
              </a:spcAft>
              <a:buSzPts val="2100"/>
              <a:buChar char="•"/>
            </a:pPr>
            <a:r>
              <a:rPr lang="en-US"/>
              <a:t>Simple and uniform architecture</a:t>
            </a:r>
            <a:endParaRPr/>
          </a:p>
          <a:p>
            <a:pPr indent="-361950" lvl="0" marL="457200" rtl="0" algn="l">
              <a:spcBef>
                <a:spcPts val="0"/>
              </a:spcBef>
              <a:spcAft>
                <a:spcPts val="0"/>
              </a:spcAft>
              <a:buSzPts val="2100"/>
              <a:buChar char="•"/>
            </a:pPr>
            <a:r>
              <a:rPr lang="en-US"/>
              <a:t>effective at capturing fine-grained details and local features from facial images</a:t>
            </a:r>
            <a:endParaRPr/>
          </a:p>
          <a:p>
            <a:pPr indent="0" lvl="0" marL="0" rtl="0" algn="l">
              <a:spcBef>
                <a:spcPts val="750"/>
              </a:spcBef>
              <a:spcAft>
                <a:spcPts val="0"/>
              </a:spcAft>
              <a:buNone/>
            </a:pPr>
            <a:r>
              <a:t/>
            </a:r>
            <a:endParaRPr/>
          </a:p>
        </p:txBody>
      </p:sp>
      <p:pic>
        <p:nvPicPr>
          <p:cNvPr id="152" name="Google Shape;152;p27"/>
          <p:cNvPicPr preferRelativeResize="0"/>
          <p:nvPr/>
        </p:nvPicPr>
        <p:blipFill>
          <a:blip r:embed="rId3">
            <a:alphaModFix/>
          </a:blip>
          <a:stretch>
            <a:fillRect/>
          </a:stretch>
        </p:blipFill>
        <p:spPr>
          <a:xfrm>
            <a:off x="5750325" y="810550"/>
            <a:ext cx="3090525" cy="1736701"/>
          </a:xfrm>
          <a:prstGeom prst="rect">
            <a:avLst/>
          </a:prstGeom>
          <a:noFill/>
          <a:ln>
            <a:noFill/>
          </a:ln>
        </p:spPr>
      </p:pic>
      <p:pic>
        <p:nvPicPr>
          <p:cNvPr id="153" name="Google Shape;153;p27"/>
          <p:cNvPicPr preferRelativeResize="0"/>
          <p:nvPr/>
        </p:nvPicPr>
        <p:blipFill>
          <a:blip r:embed="rId4">
            <a:alphaModFix/>
          </a:blip>
          <a:stretch>
            <a:fillRect/>
          </a:stretch>
        </p:blipFill>
        <p:spPr>
          <a:xfrm>
            <a:off x="5604738" y="3317700"/>
            <a:ext cx="3494401" cy="219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FER dataset</a:t>
            </a:r>
            <a:endParaRPr/>
          </a:p>
        </p:txBody>
      </p:sp>
      <p:sp>
        <p:nvSpPr>
          <p:cNvPr id="159" name="Google Shape;159;p28"/>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700"/>
              <a:t>Fer2013 face expression dataset consists of 35886 face expression images, including 28708 test images, 3589 public test images and 3589 private test images, each image is composed of grayscale images with fixed size of 48×48. There are 7 kinds of expressions, respectively corresponding to the numerical labels 0-6, the specific expressions corresponding to the labels are as follows: 0 anger; 1 disgust ; 2 fear  ; 3 happy ; 4 sad ; 5 surprised ; 6 normal </a:t>
            </a:r>
            <a:endParaRPr sz="1700"/>
          </a:p>
        </p:txBody>
      </p:sp>
      <p:pic>
        <p:nvPicPr>
          <p:cNvPr id="160" name="Google Shape;160;p28"/>
          <p:cNvPicPr preferRelativeResize="0"/>
          <p:nvPr/>
        </p:nvPicPr>
        <p:blipFill>
          <a:blip r:embed="rId3">
            <a:alphaModFix/>
          </a:blip>
          <a:stretch>
            <a:fillRect/>
          </a:stretch>
        </p:blipFill>
        <p:spPr>
          <a:xfrm>
            <a:off x="1120225" y="2989675"/>
            <a:ext cx="4226450" cy="343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preprocessing</a:t>
            </a:r>
            <a:endParaRPr/>
          </a:p>
        </p:txBody>
      </p:sp>
      <p:sp>
        <p:nvSpPr>
          <p:cNvPr id="166" name="Google Shape;166;p29"/>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 The dataset is imbalanced, with the disgust category having the least number of samples.</a:t>
            </a:r>
            <a:endParaRPr/>
          </a:p>
          <a:p>
            <a:pPr indent="0" lvl="0" marL="0" rtl="0" algn="l">
              <a:spcBef>
                <a:spcPts val="750"/>
              </a:spcBef>
              <a:spcAft>
                <a:spcPts val="0"/>
              </a:spcAft>
              <a:buNone/>
            </a:pPr>
            <a:r>
              <a:t/>
            </a:r>
            <a:endParaRPr/>
          </a:p>
        </p:txBody>
      </p:sp>
      <p:pic>
        <p:nvPicPr>
          <p:cNvPr id="167" name="Google Shape;167;p29"/>
          <p:cNvPicPr preferRelativeResize="0"/>
          <p:nvPr/>
        </p:nvPicPr>
        <p:blipFill>
          <a:blip r:embed="rId3">
            <a:alphaModFix/>
          </a:blip>
          <a:stretch>
            <a:fillRect/>
          </a:stretch>
        </p:blipFill>
        <p:spPr>
          <a:xfrm>
            <a:off x="846275" y="2084800"/>
            <a:ext cx="3657600" cy="2400300"/>
          </a:xfrm>
          <a:prstGeom prst="rect">
            <a:avLst/>
          </a:prstGeom>
          <a:noFill/>
          <a:ln>
            <a:noFill/>
          </a:ln>
        </p:spPr>
      </p:pic>
      <p:sp>
        <p:nvSpPr>
          <p:cNvPr id="168" name="Google Shape;168;p29"/>
          <p:cNvSpPr txBox="1"/>
          <p:nvPr/>
        </p:nvSpPr>
        <p:spPr>
          <a:xfrm>
            <a:off x="790800" y="4833850"/>
            <a:ext cx="74787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t>Geometric transformations</a:t>
            </a:r>
            <a:endParaRPr sz="1700"/>
          </a:p>
          <a:p>
            <a:pPr indent="0" lvl="0" marL="0" rtl="0" algn="l">
              <a:spcBef>
                <a:spcPts val="0"/>
              </a:spcBef>
              <a:spcAft>
                <a:spcPts val="0"/>
              </a:spcAft>
              <a:buClr>
                <a:schemeClr val="dk1"/>
              </a:buClr>
              <a:buSzPts val="1100"/>
              <a:buFont typeface="Arial"/>
              <a:buNone/>
            </a:pPr>
            <a:r>
              <a:rPr lang="en-US" sz="1700"/>
              <a:t>rotation, scaling, and translation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Image normalization and data augmentation techniques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a:t>
            </a:r>
            <a:r>
              <a:rPr lang="en-US"/>
              <a:t>preprocessing</a:t>
            </a:r>
            <a:endParaRPr/>
          </a:p>
        </p:txBody>
      </p:sp>
      <p:sp>
        <p:nvSpPr>
          <p:cNvPr id="174" name="Google Shape;174;p30"/>
          <p:cNvSpPr txBox="1"/>
          <p:nvPr>
            <p:ph idx="1" type="body"/>
          </p:nvPr>
        </p:nvSpPr>
        <p:spPr>
          <a:xfrm>
            <a:off x="628650" y="1230597"/>
            <a:ext cx="78867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Noise reduction</a:t>
            </a:r>
            <a:endParaRPr/>
          </a:p>
          <a:p>
            <a:pPr indent="-361950" lvl="0" marL="457200" rtl="0" algn="l">
              <a:spcBef>
                <a:spcPts val="750"/>
              </a:spcBef>
              <a:spcAft>
                <a:spcPts val="0"/>
              </a:spcAft>
              <a:buSzPts val="2100"/>
              <a:buChar char="•"/>
            </a:pPr>
            <a:r>
              <a:rPr lang="en-US"/>
              <a:t>Gaussian blur </a:t>
            </a:r>
            <a:endParaRPr/>
          </a:p>
          <a:p>
            <a:pPr indent="-361950" lvl="0" marL="457200" rtl="0" algn="l">
              <a:spcBef>
                <a:spcPts val="0"/>
              </a:spcBef>
              <a:spcAft>
                <a:spcPts val="0"/>
              </a:spcAft>
              <a:buSzPts val="2100"/>
              <a:buChar char="•"/>
            </a:pPr>
            <a:r>
              <a:rPr lang="en-US"/>
              <a:t>median filtering</a:t>
            </a:r>
            <a:endParaRPr/>
          </a:p>
          <a:p>
            <a:pPr indent="-361950" lvl="0" marL="457200" rtl="0" algn="l">
              <a:spcBef>
                <a:spcPts val="0"/>
              </a:spcBef>
              <a:spcAft>
                <a:spcPts val="0"/>
              </a:spcAft>
              <a:buSzPts val="2100"/>
              <a:buChar char="•"/>
            </a:pPr>
            <a:r>
              <a:rPr lang="en-US"/>
              <a:t>remove random noise and smooth the images</a:t>
            </a:r>
            <a:endParaRPr/>
          </a:p>
          <a:p>
            <a:pPr indent="0" lvl="0" marL="0" rtl="0" algn="l">
              <a:spcBef>
                <a:spcPts val="750"/>
              </a:spcBef>
              <a:spcAft>
                <a:spcPts val="0"/>
              </a:spcAft>
              <a:buNone/>
            </a:pPr>
            <a:r>
              <a:t/>
            </a:r>
            <a:endParaRPr/>
          </a:p>
          <a:p>
            <a:pPr indent="0" lvl="0" marL="45720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Landmark detection and alignment</a:t>
            </a:r>
            <a:endParaRPr/>
          </a:p>
          <a:p>
            <a:pPr indent="-361950" lvl="0" marL="457200" rtl="0" algn="l">
              <a:spcBef>
                <a:spcPts val="750"/>
              </a:spcBef>
              <a:spcAft>
                <a:spcPts val="0"/>
              </a:spcAft>
              <a:buSzPts val="2100"/>
              <a:buChar char="•"/>
            </a:pPr>
            <a:r>
              <a:rPr lang="en-US"/>
              <a:t>identify key facial points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Proposed Approach and Novelty</a:t>
            </a:r>
            <a:endParaRPr/>
          </a:p>
        </p:txBody>
      </p:sp>
      <p:sp>
        <p:nvSpPr>
          <p:cNvPr id="180" name="Google Shape;180;p31"/>
          <p:cNvSpPr txBox="1"/>
          <p:nvPr>
            <p:ph idx="1" type="body"/>
          </p:nvPr>
        </p:nvSpPr>
        <p:spPr>
          <a:xfrm>
            <a:off x="583075" y="1067050"/>
            <a:ext cx="7886700" cy="5235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Both ResNet and VGGNet have their strengths and weaknesses.</a:t>
            </a:r>
            <a:endParaRPr/>
          </a:p>
          <a:p>
            <a:pPr indent="0" lvl="0" marL="0" rtl="0" algn="l">
              <a:spcBef>
                <a:spcPts val="750"/>
              </a:spcBef>
              <a:spcAft>
                <a:spcPts val="0"/>
              </a:spcAft>
              <a:buClr>
                <a:schemeClr val="dk1"/>
              </a:buClr>
              <a:buSzPts val="1100"/>
              <a:buFont typeface="Arial"/>
              <a:buNone/>
            </a:pPr>
            <a:r>
              <a:rPr lang="en-US"/>
              <a:t>Blended model</a:t>
            </a:r>
            <a:endParaRPr/>
          </a:p>
          <a:p>
            <a:pPr indent="-361950" lvl="0" marL="457200" rtl="0" algn="l">
              <a:spcBef>
                <a:spcPts val="750"/>
              </a:spcBef>
              <a:spcAft>
                <a:spcPts val="0"/>
              </a:spcAft>
              <a:buSzPts val="2100"/>
              <a:buChar char="•"/>
            </a:pPr>
            <a:r>
              <a:rPr lang="en-US"/>
              <a:t>The blended approach aims to develop a more accurate facial expression recognition system by combining two well-established deep learning models, VGG19 and ResNet18.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Complementary strengths</a:t>
            </a:r>
            <a:endParaRPr/>
          </a:p>
          <a:p>
            <a:pPr indent="-361950" lvl="0" marL="457200" rtl="0" algn="l">
              <a:spcBef>
                <a:spcPts val="750"/>
              </a:spcBef>
              <a:spcAft>
                <a:spcPts val="0"/>
              </a:spcAft>
              <a:buSzPts val="2100"/>
              <a:buChar char="•"/>
            </a:pPr>
            <a:r>
              <a:rPr lang="en-US"/>
              <a:t>capture a broader range of facial features and expression nuances</a:t>
            </a:r>
            <a:endParaRPr/>
          </a:p>
          <a:p>
            <a:pPr indent="0" lvl="0" marL="0" rtl="0" algn="l">
              <a:spcBef>
                <a:spcPts val="750"/>
              </a:spcBef>
              <a:spcAft>
                <a:spcPts val="0"/>
              </a:spcAft>
              <a:buNone/>
            </a:pPr>
            <a:r>
              <a:rPr lang="en-US"/>
              <a:t>Robustness and generalization</a:t>
            </a:r>
            <a:endParaRPr/>
          </a:p>
          <a:p>
            <a:pPr indent="-361950" lvl="0" marL="457200" rtl="0" algn="l">
              <a:spcBef>
                <a:spcPts val="750"/>
              </a:spcBef>
              <a:spcAft>
                <a:spcPts val="0"/>
              </a:spcAft>
              <a:buSzPts val="2100"/>
              <a:buChar char="•"/>
            </a:pPr>
            <a:r>
              <a:rPr lang="en-US"/>
              <a:t>overcome the limitations of single-model approaches</a:t>
            </a:r>
            <a:endParaRPr/>
          </a:p>
          <a:p>
            <a:pPr indent="-361950" lvl="0" marL="457200" rtl="0" algn="l">
              <a:spcBef>
                <a:spcPts val="0"/>
              </a:spcBef>
              <a:spcAft>
                <a:spcPts val="0"/>
              </a:spcAft>
              <a:buSzPts val="2100"/>
              <a:buChar char="•"/>
            </a:pPr>
            <a:r>
              <a:rPr lang="en-US"/>
              <a:t>More accurate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628650" y="316372"/>
            <a:ext cx="78867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Progress</a:t>
            </a:r>
            <a:endParaRPr/>
          </a:p>
        </p:txBody>
      </p:sp>
      <p:sp>
        <p:nvSpPr>
          <p:cNvPr id="186" name="Google Shape;186;p32"/>
          <p:cNvSpPr txBox="1"/>
          <p:nvPr>
            <p:ph idx="1" type="body"/>
          </p:nvPr>
        </p:nvSpPr>
        <p:spPr>
          <a:xfrm>
            <a:off x="628650" y="1230600"/>
            <a:ext cx="3797400" cy="5049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Training results:</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ResNet18 </a:t>
            </a:r>
            <a:endParaRPr/>
          </a:p>
          <a:p>
            <a:pPr indent="0" lvl="0" marL="0" rtl="0" algn="l">
              <a:spcBef>
                <a:spcPts val="750"/>
              </a:spcBef>
              <a:spcAft>
                <a:spcPts val="0"/>
              </a:spcAft>
              <a:buNone/>
            </a:pPr>
            <a:r>
              <a:rPr lang="en-US" sz="1050">
                <a:latin typeface="Courier New"/>
                <a:ea typeface="Courier New"/>
                <a:cs typeface="Courier New"/>
                <a:sym typeface="Courier New"/>
              </a:rPr>
              <a:t>Resnet18 moedel final result：</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acc_train is : 0.6579818175485039</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acc_val is : 0.5458344942881025</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acc_test is : 0.5572582892170521</a:t>
            </a:r>
            <a:endParaRPr sz="1050">
              <a:latin typeface="Courier New"/>
              <a:ea typeface="Courier New"/>
              <a:cs typeface="Courier New"/>
              <a:sym typeface="Courier New"/>
            </a:endParaRPr>
          </a:p>
          <a:p>
            <a:pPr indent="0" lvl="0" marL="0" rtl="0" algn="l">
              <a:spcBef>
                <a:spcPts val="750"/>
              </a:spcBef>
              <a:spcAft>
                <a:spcPts val="0"/>
              </a:spcAft>
              <a:buNone/>
            </a:pPr>
            <a:r>
              <a:t/>
            </a:r>
            <a:endParaRPr sz="1050">
              <a:latin typeface="Courier New"/>
              <a:ea typeface="Courier New"/>
              <a:cs typeface="Courier New"/>
              <a:sym typeface="Courier New"/>
            </a:endParaRPr>
          </a:p>
          <a:p>
            <a:pPr indent="0" lvl="0" marL="0" rtl="0" algn="l">
              <a:spcBef>
                <a:spcPts val="750"/>
              </a:spcBef>
              <a:spcAft>
                <a:spcPts val="0"/>
              </a:spcAft>
              <a:buClr>
                <a:schemeClr val="dk1"/>
              </a:buClr>
              <a:buSzPts val="1100"/>
              <a:buFont typeface="Arial"/>
              <a:buNone/>
            </a:pPr>
            <a:r>
              <a:rPr lang="en-US"/>
              <a:t>VGG</a:t>
            </a:r>
            <a:r>
              <a:rPr lang="en-US"/>
              <a:t>Net19</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VGG19 final result：</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acc_train is : 0.6178550280399875</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acc_val is : 0.5773195876288659</a:t>
            </a:r>
            <a:endParaRPr sz="1050">
              <a:latin typeface="Courier New"/>
              <a:ea typeface="Courier New"/>
              <a:cs typeface="Courier New"/>
              <a:sym typeface="Courier New"/>
            </a:endParaRPr>
          </a:p>
          <a:p>
            <a:pPr indent="0" lvl="0" marL="0" rtl="0" algn="l">
              <a:spcBef>
                <a:spcPts val="750"/>
              </a:spcBef>
              <a:spcAft>
                <a:spcPts val="0"/>
              </a:spcAft>
              <a:buNone/>
            </a:pPr>
            <a:r>
              <a:rPr lang="en-US" sz="1050">
                <a:latin typeface="Courier New"/>
                <a:ea typeface="Courier New"/>
                <a:cs typeface="Courier New"/>
                <a:sym typeface="Courier New"/>
              </a:rPr>
              <a:t>The acc_test is : 0.5887433825578156</a:t>
            </a:r>
            <a:endParaRPr sz="1050">
              <a:latin typeface="Courier New"/>
              <a:ea typeface="Courier New"/>
              <a:cs typeface="Courier New"/>
              <a:sym typeface="Courier New"/>
            </a:endParaRPr>
          </a:p>
        </p:txBody>
      </p:sp>
      <p:pic>
        <p:nvPicPr>
          <p:cNvPr id="187" name="Google Shape;187;p32"/>
          <p:cNvPicPr preferRelativeResize="0"/>
          <p:nvPr/>
        </p:nvPicPr>
        <p:blipFill>
          <a:blip r:embed="rId3">
            <a:alphaModFix/>
          </a:blip>
          <a:stretch>
            <a:fillRect/>
          </a:stretch>
        </p:blipFill>
        <p:spPr>
          <a:xfrm>
            <a:off x="4896375" y="481024"/>
            <a:ext cx="3551626" cy="2837550"/>
          </a:xfrm>
          <a:prstGeom prst="rect">
            <a:avLst/>
          </a:prstGeom>
          <a:noFill/>
          <a:ln>
            <a:noFill/>
          </a:ln>
        </p:spPr>
      </p:pic>
      <p:pic>
        <p:nvPicPr>
          <p:cNvPr id="188" name="Google Shape;188;p32"/>
          <p:cNvPicPr preferRelativeResize="0"/>
          <p:nvPr/>
        </p:nvPicPr>
        <p:blipFill>
          <a:blip r:embed="rId4">
            <a:alphaModFix/>
          </a:blip>
          <a:stretch>
            <a:fillRect/>
          </a:stretch>
        </p:blipFill>
        <p:spPr>
          <a:xfrm>
            <a:off x="5162125" y="3600575"/>
            <a:ext cx="3353225" cy="26790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andard_Red">
  <a:themeElements>
    <a:clrScheme name="UWBrand">
      <a:dk1>
        <a:srgbClr val="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descreen_Geometric">
  <a:themeElements>
    <a:clrScheme name="UWBrand">
      <a:dk1>
        <a:srgbClr val="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