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  <p:sldMasterId id="2147483697" r:id="rId2"/>
    <p:sldMasterId id="2147483712" r:id="rId3"/>
    <p:sldMasterId id="2147483726" r:id="rId4"/>
  </p:sldMasterIdLst>
  <p:notesMasterIdLst>
    <p:notesMasterId r:id="rId39"/>
  </p:notesMasterIdLst>
  <p:handoutMasterIdLst>
    <p:handoutMasterId r:id="rId40"/>
  </p:handoutMasterIdLst>
  <p:sldIdLst>
    <p:sldId id="1408" r:id="rId5"/>
    <p:sldId id="1900" r:id="rId6"/>
    <p:sldId id="1867" r:id="rId7"/>
    <p:sldId id="1933" r:id="rId8"/>
    <p:sldId id="1934" r:id="rId9"/>
    <p:sldId id="1935" r:id="rId10"/>
    <p:sldId id="1904" r:id="rId11"/>
    <p:sldId id="1905" r:id="rId12"/>
    <p:sldId id="1906" r:id="rId13"/>
    <p:sldId id="1907" r:id="rId14"/>
    <p:sldId id="1908" r:id="rId15"/>
    <p:sldId id="1910" r:id="rId16"/>
    <p:sldId id="1911" r:id="rId17"/>
    <p:sldId id="1912" r:id="rId18"/>
    <p:sldId id="1936" r:id="rId19"/>
    <p:sldId id="1915" r:id="rId20"/>
    <p:sldId id="1916" r:id="rId21"/>
    <p:sldId id="1937" r:id="rId22"/>
    <p:sldId id="1938" r:id="rId23"/>
    <p:sldId id="1939" r:id="rId24"/>
    <p:sldId id="1920" r:id="rId25"/>
    <p:sldId id="1921" r:id="rId26"/>
    <p:sldId id="1940" r:id="rId27"/>
    <p:sldId id="1941" r:id="rId28"/>
    <p:sldId id="1924" r:id="rId29"/>
    <p:sldId id="1925" r:id="rId30"/>
    <p:sldId id="1926" r:id="rId31"/>
    <p:sldId id="1927" r:id="rId32"/>
    <p:sldId id="1928" r:id="rId33"/>
    <p:sldId id="1942" r:id="rId34"/>
    <p:sldId id="1943" r:id="rId35"/>
    <p:sldId id="1944" r:id="rId36"/>
    <p:sldId id="1739" r:id="rId37"/>
    <p:sldId id="1669" r:id="rId38"/>
  </p:sldIdLst>
  <p:sldSz cx="12192000" cy="6858000"/>
  <p:notesSz cx="6858000" cy="9144000"/>
  <p:custDataLst>
    <p:tags r:id="rId4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D966"/>
    <a:srgbClr val="009999"/>
    <a:srgbClr val="ECE4D6"/>
    <a:srgbClr val="F4F4F4"/>
    <a:srgbClr val="FF0000"/>
    <a:srgbClr val="FF3300"/>
    <a:srgbClr val="00FF00"/>
    <a:srgbClr val="ED7D31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83" autoAdjust="0"/>
  </p:normalViewPr>
  <p:slideViewPr>
    <p:cSldViewPr snapToObjects="1">
      <p:cViewPr varScale="1">
        <p:scale>
          <a:sx n="62" d="100"/>
          <a:sy n="62" d="100"/>
        </p:scale>
        <p:origin x="600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2"/>
    </p:cViewPr>
  </p:sorterViewPr>
  <p:notesViewPr>
    <p:cSldViewPr snapToObjects="1">
      <p:cViewPr>
        <p:scale>
          <a:sx n="75" d="100"/>
          <a:sy n="75" d="100"/>
        </p:scale>
        <p:origin x="-1398" y="-7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973EA1-5945-4A82-919C-597A5B727E6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620298C-C32B-4018-9F46-FDDF33DAEA7D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style1.css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0FF600-2BA1-4D90-A8CC-2ECB67B53814}" type="parTrans" cxnId="{F4413B12-6C6B-48DE-9BC0-C8078D2C81D6}">
      <dgm:prSet/>
      <dgm:spPr/>
      <dgm:t>
        <a:bodyPr/>
        <a:lstStyle/>
        <a:p>
          <a:endParaRPr lang="zh-CN" altLang="en-US"/>
        </a:p>
      </dgm:t>
    </dgm:pt>
    <dgm:pt modelId="{EA3884B6-3AB7-409F-825A-6A2B89DF22A1}" type="sibTrans" cxnId="{F4413B12-6C6B-48DE-9BC0-C8078D2C81D6}">
      <dgm:prSet/>
      <dgm:spPr/>
      <dgm:t>
        <a:bodyPr/>
        <a:lstStyle/>
        <a:p>
          <a:endParaRPr lang="zh-CN" altLang="en-US"/>
        </a:p>
      </dgm:t>
    </dgm:pt>
    <dgm:pt modelId="{19D7A3B4-0951-4DB9-B709-44F091FBD7E7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first.html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5C965F9-99F3-4980-9D13-54BBBB92DB3D}" type="parTrans" cxnId="{72806D0D-95E3-46F5-8A57-EC5025877981}">
      <dgm:prSet/>
      <dgm:spPr/>
      <dgm:t>
        <a:bodyPr/>
        <a:lstStyle/>
        <a:p>
          <a:endParaRPr lang="zh-CN" altLang="en-US"/>
        </a:p>
      </dgm:t>
    </dgm:pt>
    <dgm:pt modelId="{1F7BE317-3ECB-4566-8476-050475160395}" type="sibTrans" cxnId="{72806D0D-95E3-46F5-8A57-EC5025877981}">
      <dgm:prSet/>
      <dgm:spPr/>
      <dgm:t>
        <a:bodyPr/>
        <a:lstStyle/>
        <a:p>
          <a:endParaRPr lang="zh-CN" altLang="en-US"/>
        </a:p>
      </dgm:t>
    </dgm:pt>
    <dgm:pt modelId="{DF763EB3-69E7-465D-A157-10C7806713C6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second.html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F542A76-04ED-48AC-B8A1-18D8369DD3F7}" type="parTrans" cxnId="{5856EC3D-56DB-4BFD-9343-A3A249D23B5D}">
      <dgm:prSet/>
      <dgm:spPr/>
      <dgm:t>
        <a:bodyPr/>
        <a:lstStyle/>
        <a:p>
          <a:endParaRPr lang="zh-CN" altLang="en-US"/>
        </a:p>
      </dgm:t>
    </dgm:pt>
    <dgm:pt modelId="{A0A9938F-F44D-4BB5-AEDD-7B754A726199}" type="sibTrans" cxnId="{5856EC3D-56DB-4BFD-9343-A3A249D23B5D}">
      <dgm:prSet/>
      <dgm:spPr/>
      <dgm:t>
        <a:bodyPr/>
        <a:lstStyle/>
        <a:p>
          <a:endParaRPr lang="zh-CN" altLang="en-US"/>
        </a:p>
      </dgm:t>
    </dgm:pt>
    <dgm:pt modelId="{DF86C2F3-EC8F-4828-9CDF-A2F0714CF857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style2.css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D55ECC-9A85-43F9-A0AA-892B24D135B9}" type="parTrans" cxnId="{7F0CDAF4-AF39-471E-96C1-F3468ECC156A}">
      <dgm:prSet/>
      <dgm:spPr/>
      <dgm:t>
        <a:bodyPr/>
        <a:lstStyle/>
        <a:p>
          <a:endParaRPr lang="zh-CN" altLang="en-US"/>
        </a:p>
      </dgm:t>
    </dgm:pt>
    <dgm:pt modelId="{61372DAE-6518-4A59-A77B-A3A9D6807F59}" type="sibTrans" cxnId="{7F0CDAF4-AF39-471E-96C1-F3468ECC156A}">
      <dgm:prSet/>
      <dgm:spPr/>
      <dgm:t>
        <a:bodyPr/>
        <a:lstStyle/>
        <a:p>
          <a:endParaRPr lang="zh-CN" altLang="en-US"/>
        </a:p>
      </dgm:t>
    </dgm:pt>
    <dgm:pt modelId="{5F3E7A94-704D-41B9-9986-BDC1A3900FED}" type="pres">
      <dgm:prSet presAssocID="{35973EA1-5945-4A82-919C-597A5B727E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BE05D6-1D7E-4E9C-A722-7A0E85D22F99}" type="pres">
      <dgm:prSet presAssocID="{8620298C-C32B-4018-9F46-FDDF33DAEA7D}" presName="hierRoot1" presStyleCnt="0"/>
      <dgm:spPr/>
    </dgm:pt>
    <dgm:pt modelId="{510061EB-A957-4DF8-8550-6F80D9F6753A}" type="pres">
      <dgm:prSet presAssocID="{8620298C-C32B-4018-9F46-FDDF33DAEA7D}" presName="composite" presStyleCnt="0"/>
      <dgm:spPr/>
    </dgm:pt>
    <dgm:pt modelId="{53B46D30-AB41-499A-85B5-9C18750EE32D}" type="pres">
      <dgm:prSet presAssocID="{8620298C-C32B-4018-9F46-FDDF33DAEA7D}" presName="background" presStyleLbl="node0" presStyleIdx="0" presStyleCnt="2"/>
      <dgm:spPr/>
    </dgm:pt>
    <dgm:pt modelId="{897EB34F-6A47-4E6C-92B9-23549C72B009}" type="pres">
      <dgm:prSet presAssocID="{8620298C-C32B-4018-9F46-FDDF33DAEA7D}" presName="text" presStyleLbl="fgAcc0" presStyleIdx="0" presStyleCnt="2">
        <dgm:presLayoutVars>
          <dgm:chPref val="3"/>
        </dgm:presLayoutVars>
      </dgm:prSet>
      <dgm:spPr/>
    </dgm:pt>
    <dgm:pt modelId="{55BD0DA3-368A-4225-8B76-1F5FCDB05D83}" type="pres">
      <dgm:prSet presAssocID="{8620298C-C32B-4018-9F46-FDDF33DAEA7D}" presName="hierChild2" presStyleCnt="0"/>
      <dgm:spPr/>
    </dgm:pt>
    <dgm:pt modelId="{C1917FFB-4FEC-4BAA-A96B-9460EA9951F3}" type="pres">
      <dgm:prSet presAssocID="{05C965F9-99F3-4980-9D13-54BBBB92DB3D}" presName="Name10" presStyleLbl="parChTrans1D2" presStyleIdx="0" presStyleCnt="2"/>
      <dgm:spPr/>
    </dgm:pt>
    <dgm:pt modelId="{24B4BA9A-825D-41CE-A6F9-85EEB810C6BD}" type="pres">
      <dgm:prSet presAssocID="{19D7A3B4-0951-4DB9-B709-44F091FBD7E7}" presName="hierRoot2" presStyleCnt="0"/>
      <dgm:spPr/>
    </dgm:pt>
    <dgm:pt modelId="{C169CCDA-E7D7-4C29-9596-F2C35CC714A8}" type="pres">
      <dgm:prSet presAssocID="{19D7A3B4-0951-4DB9-B709-44F091FBD7E7}" presName="composite2" presStyleCnt="0"/>
      <dgm:spPr/>
    </dgm:pt>
    <dgm:pt modelId="{0CEB5A77-6798-4338-9E20-19DAAE018B9D}" type="pres">
      <dgm:prSet presAssocID="{19D7A3B4-0951-4DB9-B709-44F091FBD7E7}" presName="background2" presStyleLbl="node2" presStyleIdx="0" presStyleCnt="2"/>
      <dgm:spPr/>
    </dgm:pt>
    <dgm:pt modelId="{20CA768E-743C-4E81-84E5-F5F2DC5C053B}" type="pres">
      <dgm:prSet presAssocID="{19D7A3B4-0951-4DB9-B709-44F091FBD7E7}" presName="text2" presStyleLbl="fgAcc2" presStyleIdx="0" presStyleCnt="2">
        <dgm:presLayoutVars>
          <dgm:chPref val="3"/>
        </dgm:presLayoutVars>
      </dgm:prSet>
      <dgm:spPr/>
    </dgm:pt>
    <dgm:pt modelId="{4A792049-3B43-4B0A-B1CA-C104A12E5F5C}" type="pres">
      <dgm:prSet presAssocID="{19D7A3B4-0951-4DB9-B709-44F091FBD7E7}" presName="hierChild3" presStyleCnt="0"/>
      <dgm:spPr/>
    </dgm:pt>
    <dgm:pt modelId="{1DA56C3E-7739-48C2-A846-BD91DEDE82B2}" type="pres">
      <dgm:prSet presAssocID="{1F542A76-04ED-48AC-B8A1-18D8369DD3F7}" presName="Name10" presStyleLbl="parChTrans1D2" presStyleIdx="1" presStyleCnt="2"/>
      <dgm:spPr/>
    </dgm:pt>
    <dgm:pt modelId="{678FC562-6FED-4D7B-9151-B79288E4F225}" type="pres">
      <dgm:prSet presAssocID="{DF763EB3-69E7-465D-A157-10C7806713C6}" presName="hierRoot2" presStyleCnt="0"/>
      <dgm:spPr/>
    </dgm:pt>
    <dgm:pt modelId="{ACB67685-1C18-41D0-9081-6863C5D171B4}" type="pres">
      <dgm:prSet presAssocID="{DF763EB3-69E7-465D-A157-10C7806713C6}" presName="composite2" presStyleCnt="0"/>
      <dgm:spPr/>
    </dgm:pt>
    <dgm:pt modelId="{D4F0DB3E-9A8E-4EDC-9681-843AEBFD65BD}" type="pres">
      <dgm:prSet presAssocID="{DF763EB3-69E7-465D-A157-10C7806713C6}" presName="background2" presStyleLbl="node2" presStyleIdx="1" presStyleCnt="2"/>
      <dgm:spPr/>
    </dgm:pt>
    <dgm:pt modelId="{672A513B-9855-48E0-9487-6AFCAD91A011}" type="pres">
      <dgm:prSet presAssocID="{DF763EB3-69E7-465D-A157-10C7806713C6}" presName="text2" presStyleLbl="fgAcc2" presStyleIdx="1" presStyleCnt="2">
        <dgm:presLayoutVars>
          <dgm:chPref val="3"/>
        </dgm:presLayoutVars>
      </dgm:prSet>
      <dgm:spPr/>
    </dgm:pt>
    <dgm:pt modelId="{88C4A001-E672-4E6E-93C4-5BC22CCBC18F}" type="pres">
      <dgm:prSet presAssocID="{DF763EB3-69E7-465D-A157-10C7806713C6}" presName="hierChild3" presStyleCnt="0"/>
      <dgm:spPr/>
    </dgm:pt>
    <dgm:pt modelId="{EF962F0F-10D6-4E1A-B36E-2044F49DAA1C}" type="pres">
      <dgm:prSet presAssocID="{DF86C2F3-EC8F-4828-9CDF-A2F0714CF857}" presName="hierRoot1" presStyleCnt="0"/>
      <dgm:spPr/>
    </dgm:pt>
    <dgm:pt modelId="{9252864D-D819-4E2B-9C48-7EA35DFF6D0A}" type="pres">
      <dgm:prSet presAssocID="{DF86C2F3-EC8F-4828-9CDF-A2F0714CF857}" presName="composite" presStyleCnt="0"/>
      <dgm:spPr/>
    </dgm:pt>
    <dgm:pt modelId="{7BDB9AD4-DCCA-49BA-B87C-5036979933A7}" type="pres">
      <dgm:prSet presAssocID="{DF86C2F3-EC8F-4828-9CDF-A2F0714CF857}" presName="background" presStyleLbl="node0" presStyleIdx="1" presStyleCnt="2"/>
      <dgm:spPr/>
    </dgm:pt>
    <dgm:pt modelId="{E9177675-44A8-4E77-966A-6250A9B87E8A}" type="pres">
      <dgm:prSet presAssocID="{DF86C2F3-EC8F-4828-9CDF-A2F0714CF857}" presName="text" presStyleLbl="fgAcc0" presStyleIdx="1" presStyleCnt="2">
        <dgm:presLayoutVars>
          <dgm:chPref val="3"/>
        </dgm:presLayoutVars>
      </dgm:prSet>
      <dgm:spPr/>
    </dgm:pt>
    <dgm:pt modelId="{57635B71-81A5-4C37-9F0D-B92BF709A13A}" type="pres">
      <dgm:prSet presAssocID="{DF86C2F3-EC8F-4828-9CDF-A2F0714CF857}" presName="hierChild2" presStyleCnt="0"/>
      <dgm:spPr/>
    </dgm:pt>
  </dgm:ptLst>
  <dgm:cxnLst>
    <dgm:cxn modelId="{72806D0D-95E3-46F5-8A57-EC5025877981}" srcId="{8620298C-C32B-4018-9F46-FDDF33DAEA7D}" destId="{19D7A3B4-0951-4DB9-B709-44F091FBD7E7}" srcOrd="0" destOrd="0" parTransId="{05C965F9-99F3-4980-9D13-54BBBB92DB3D}" sibTransId="{1F7BE317-3ECB-4566-8476-050475160395}"/>
    <dgm:cxn modelId="{F4413B12-6C6B-48DE-9BC0-C8078D2C81D6}" srcId="{35973EA1-5945-4A82-919C-597A5B727E6E}" destId="{8620298C-C32B-4018-9F46-FDDF33DAEA7D}" srcOrd="0" destOrd="0" parTransId="{160FF600-2BA1-4D90-A8CC-2ECB67B53814}" sibTransId="{EA3884B6-3AB7-409F-825A-6A2B89DF22A1}"/>
    <dgm:cxn modelId="{D8971E37-0400-4F88-BF9A-0D1AA02978A9}" type="presOf" srcId="{05C965F9-99F3-4980-9D13-54BBBB92DB3D}" destId="{C1917FFB-4FEC-4BAA-A96B-9460EA9951F3}" srcOrd="0" destOrd="0" presId="urn:microsoft.com/office/officeart/2005/8/layout/hierarchy1"/>
    <dgm:cxn modelId="{5856EC3D-56DB-4BFD-9343-A3A249D23B5D}" srcId="{8620298C-C32B-4018-9F46-FDDF33DAEA7D}" destId="{DF763EB3-69E7-465D-A157-10C7806713C6}" srcOrd="1" destOrd="0" parTransId="{1F542A76-04ED-48AC-B8A1-18D8369DD3F7}" sibTransId="{A0A9938F-F44D-4BB5-AEDD-7B754A726199}"/>
    <dgm:cxn modelId="{B4A57B74-AEED-4198-97EC-83C62A13CE83}" type="presOf" srcId="{35973EA1-5945-4A82-919C-597A5B727E6E}" destId="{5F3E7A94-704D-41B9-9986-BDC1A3900FED}" srcOrd="0" destOrd="0" presId="urn:microsoft.com/office/officeart/2005/8/layout/hierarchy1"/>
    <dgm:cxn modelId="{B7E9FE55-F896-4BB9-9B74-C6DCFAAB2BDF}" type="presOf" srcId="{19D7A3B4-0951-4DB9-B709-44F091FBD7E7}" destId="{20CA768E-743C-4E81-84E5-F5F2DC5C053B}" srcOrd="0" destOrd="0" presId="urn:microsoft.com/office/officeart/2005/8/layout/hierarchy1"/>
    <dgm:cxn modelId="{6108E096-FEBF-4856-909C-ADF121DA5E39}" type="presOf" srcId="{8620298C-C32B-4018-9F46-FDDF33DAEA7D}" destId="{897EB34F-6A47-4E6C-92B9-23549C72B009}" srcOrd="0" destOrd="0" presId="urn:microsoft.com/office/officeart/2005/8/layout/hierarchy1"/>
    <dgm:cxn modelId="{126B619B-50E8-4903-9E09-5BE8DE7CBEF4}" type="presOf" srcId="{DF763EB3-69E7-465D-A157-10C7806713C6}" destId="{672A513B-9855-48E0-9487-6AFCAD91A011}" srcOrd="0" destOrd="0" presId="urn:microsoft.com/office/officeart/2005/8/layout/hierarchy1"/>
    <dgm:cxn modelId="{6638A0CB-B9F0-4CBA-AD3A-C318A8181E58}" type="presOf" srcId="{1F542A76-04ED-48AC-B8A1-18D8369DD3F7}" destId="{1DA56C3E-7739-48C2-A846-BD91DEDE82B2}" srcOrd="0" destOrd="0" presId="urn:microsoft.com/office/officeart/2005/8/layout/hierarchy1"/>
    <dgm:cxn modelId="{C338C5D6-D41A-408D-BCE4-8E9E83A7BFCE}" type="presOf" srcId="{DF86C2F3-EC8F-4828-9CDF-A2F0714CF857}" destId="{E9177675-44A8-4E77-966A-6250A9B87E8A}" srcOrd="0" destOrd="0" presId="urn:microsoft.com/office/officeart/2005/8/layout/hierarchy1"/>
    <dgm:cxn modelId="{7F0CDAF4-AF39-471E-96C1-F3468ECC156A}" srcId="{35973EA1-5945-4A82-919C-597A5B727E6E}" destId="{DF86C2F3-EC8F-4828-9CDF-A2F0714CF857}" srcOrd="1" destOrd="0" parTransId="{9BD55ECC-9A85-43F9-A0AA-892B24D135B9}" sibTransId="{61372DAE-6518-4A59-A77B-A3A9D6807F59}"/>
    <dgm:cxn modelId="{88730473-7F96-494B-8050-AF0FB9219354}" type="presParOf" srcId="{5F3E7A94-704D-41B9-9986-BDC1A3900FED}" destId="{8ABE05D6-1D7E-4E9C-A722-7A0E85D22F99}" srcOrd="0" destOrd="0" presId="urn:microsoft.com/office/officeart/2005/8/layout/hierarchy1"/>
    <dgm:cxn modelId="{E5BEED3E-0A62-4672-A2A0-4853C13E4AD8}" type="presParOf" srcId="{8ABE05D6-1D7E-4E9C-A722-7A0E85D22F99}" destId="{510061EB-A957-4DF8-8550-6F80D9F6753A}" srcOrd="0" destOrd="0" presId="urn:microsoft.com/office/officeart/2005/8/layout/hierarchy1"/>
    <dgm:cxn modelId="{1AF9797D-C5B7-4A6B-AD30-023B94738DE7}" type="presParOf" srcId="{510061EB-A957-4DF8-8550-6F80D9F6753A}" destId="{53B46D30-AB41-499A-85B5-9C18750EE32D}" srcOrd="0" destOrd="0" presId="urn:microsoft.com/office/officeart/2005/8/layout/hierarchy1"/>
    <dgm:cxn modelId="{5394538D-45B7-4EC1-9693-EF6AC1847899}" type="presParOf" srcId="{510061EB-A957-4DF8-8550-6F80D9F6753A}" destId="{897EB34F-6A47-4E6C-92B9-23549C72B009}" srcOrd="1" destOrd="0" presId="urn:microsoft.com/office/officeart/2005/8/layout/hierarchy1"/>
    <dgm:cxn modelId="{37FC48A6-E0B7-4636-AB69-92D587DA60A4}" type="presParOf" srcId="{8ABE05D6-1D7E-4E9C-A722-7A0E85D22F99}" destId="{55BD0DA3-368A-4225-8B76-1F5FCDB05D83}" srcOrd="1" destOrd="0" presId="urn:microsoft.com/office/officeart/2005/8/layout/hierarchy1"/>
    <dgm:cxn modelId="{6F3DB2B5-410A-4E68-8BD7-5192BA600EB9}" type="presParOf" srcId="{55BD0DA3-368A-4225-8B76-1F5FCDB05D83}" destId="{C1917FFB-4FEC-4BAA-A96B-9460EA9951F3}" srcOrd="0" destOrd="0" presId="urn:microsoft.com/office/officeart/2005/8/layout/hierarchy1"/>
    <dgm:cxn modelId="{1CF0AA95-0D12-4B45-AFDE-131B17FB00C7}" type="presParOf" srcId="{55BD0DA3-368A-4225-8B76-1F5FCDB05D83}" destId="{24B4BA9A-825D-41CE-A6F9-85EEB810C6BD}" srcOrd="1" destOrd="0" presId="urn:microsoft.com/office/officeart/2005/8/layout/hierarchy1"/>
    <dgm:cxn modelId="{A4302C53-3E3F-4F9C-A32B-811570061E20}" type="presParOf" srcId="{24B4BA9A-825D-41CE-A6F9-85EEB810C6BD}" destId="{C169CCDA-E7D7-4C29-9596-F2C35CC714A8}" srcOrd="0" destOrd="0" presId="urn:microsoft.com/office/officeart/2005/8/layout/hierarchy1"/>
    <dgm:cxn modelId="{313129D4-FBC4-4341-A211-3D9ACDE5B4E7}" type="presParOf" srcId="{C169CCDA-E7D7-4C29-9596-F2C35CC714A8}" destId="{0CEB5A77-6798-4338-9E20-19DAAE018B9D}" srcOrd="0" destOrd="0" presId="urn:microsoft.com/office/officeart/2005/8/layout/hierarchy1"/>
    <dgm:cxn modelId="{9DFDE5F0-223D-48CC-A72F-9F4093CF6C6B}" type="presParOf" srcId="{C169CCDA-E7D7-4C29-9596-F2C35CC714A8}" destId="{20CA768E-743C-4E81-84E5-F5F2DC5C053B}" srcOrd="1" destOrd="0" presId="urn:microsoft.com/office/officeart/2005/8/layout/hierarchy1"/>
    <dgm:cxn modelId="{671E6DD0-D69D-4D93-85E2-EA7D3D89A76D}" type="presParOf" srcId="{24B4BA9A-825D-41CE-A6F9-85EEB810C6BD}" destId="{4A792049-3B43-4B0A-B1CA-C104A12E5F5C}" srcOrd="1" destOrd="0" presId="urn:microsoft.com/office/officeart/2005/8/layout/hierarchy1"/>
    <dgm:cxn modelId="{E791972E-EE92-4A35-8FD6-41C42D5E6B1C}" type="presParOf" srcId="{55BD0DA3-368A-4225-8B76-1F5FCDB05D83}" destId="{1DA56C3E-7739-48C2-A846-BD91DEDE82B2}" srcOrd="2" destOrd="0" presId="urn:microsoft.com/office/officeart/2005/8/layout/hierarchy1"/>
    <dgm:cxn modelId="{8A4765E7-561B-4D9F-B871-55E5887595E8}" type="presParOf" srcId="{55BD0DA3-368A-4225-8B76-1F5FCDB05D83}" destId="{678FC562-6FED-4D7B-9151-B79288E4F225}" srcOrd="3" destOrd="0" presId="urn:microsoft.com/office/officeart/2005/8/layout/hierarchy1"/>
    <dgm:cxn modelId="{32EABBE8-D999-4E60-A1AB-8A2B945295F8}" type="presParOf" srcId="{678FC562-6FED-4D7B-9151-B79288E4F225}" destId="{ACB67685-1C18-41D0-9081-6863C5D171B4}" srcOrd="0" destOrd="0" presId="urn:microsoft.com/office/officeart/2005/8/layout/hierarchy1"/>
    <dgm:cxn modelId="{19AA4F89-580B-4B3B-B2BA-2603081AF748}" type="presParOf" srcId="{ACB67685-1C18-41D0-9081-6863C5D171B4}" destId="{D4F0DB3E-9A8E-4EDC-9681-843AEBFD65BD}" srcOrd="0" destOrd="0" presId="urn:microsoft.com/office/officeart/2005/8/layout/hierarchy1"/>
    <dgm:cxn modelId="{3A21904B-17C2-4858-945B-6B25C95E041E}" type="presParOf" srcId="{ACB67685-1C18-41D0-9081-6863C5D171B4}" destId="{672A513B-9855-48E0-9487-6AFCAD91A011}" srcOrd="1" destOrd="0" presId="urn:microsoft.com/office/officeart/2005/8/layout/hierarchy1"/>
    <dgm:cxn modelId="{12B3560F-7F61-439E-9B78-E6D396E45DB8}" type="presParOf" srcId="{678FC562-6FED-4D7B-9151-B79288E4F225}" destId="{88C4A001-E672-4E6E-93C4-5BC22CCBC18F}" srcOrd="1" destOrd="0" presId="urn:microsoft.com/office/officeart/2005/8/layout/hierarchy1"/>
    <dgm:cxn modelId="{CDF94AF9-A1DE-4D47-9CA8-5DA9BA7C2697}" type="presParOf" srcId="{5F3E7A94-704D-41B9-9986-BDC1A3900FED}" destId="{EF962F0F-10D6-4E1A-B36E-2044F49DAA1C}" srcOrd="1" destOrd="0" presId="urn:microsoft.com/office/officeart/2005/8/layout/hierarchy1"/>
    <dgm:cxn modelId="{503577C7-B581-4639-88DB-B01AA0486FBE}" type="presParOf" srcId="{EF962F0F-10D6-4E1A-B36E-2044F49DAA1C}" destId="{9252864D-D819-4E2B-9C48-7EA35DFF6D0A}" srcOrd="0" destOrd="0" presId="urn:microsoft.com/office/officeart/2005/8/layout/hierarchy1"/>
    <dgm:cxn modelId="{3AA4BBA9-192E-4F31-B5D5-A776E28EA936}" type="presParOf" srcId="{9252864D-D819-4E2B-9C48-7EA35DFF6D0A}" destId="{7BDB9AD4-DCCA-49BA-B87C-5036979933A7}" srcOrd="0" destOrd="0" presId="urn:microsoft.com/office/officeart/2005/8/layout/hierarchy1"/>
    <dgm:cxn modelId="{A014F53A-000A-4D34-9E56-A4CC534E749D}" type="presParOf" srcId="{9252864D-D819-4E2B-9C48-7EA35DFF6D0A}" destId="{E9177675-44A8-4E77-966A-6250A9B87E8A}" srcOrd="1" destOrd="0" presId="urn:microsoft.com/office/officeart/2005/8/layout/hierarchy1"/>
    <dgm:cxn modelId="{E9DA3278-9E3A-4738-BCD2-0FEC09DB1E4E}" type="presParOf" srcId="{EF962F0F-10D6-4E1A-B36E-2044F49DAA1C}" destId="{57635B71-81A5-4C37-9F0D-B92BF709A1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56C3E-7739-48C2-A846-BD91DEDE82B2}">
      <dsp:nvSpPr>
        <dsp:cNvPr id="0" name=""/>
        <dsp:cNvSpPr/>
      </dsp:nvSpPr>
      <dsp:spPr>
        <a:xfrm>
          <a:off x="2706421" y="1447849"/>
          <a:ext cx="1391027" cy="662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135"/>
              </a:lnTo>
              <a:lnTo>
                <a:pt x="1391027" y="451135"/>
              </a:lnTo>
              <a:lnTo>
                <a:pt x="1391027" y="662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17FFB-4FEC-4BAA-A96B-9460EA9951F3}">
      <dsp:nvSpPr>
        <dsp:cNvPr id="0" name=""/>
        <dsp:cNvSpPr/>
      </dsp:nvSpPr>
      <dsp:spPr>
        <a:xfrm>
          <a:off x="1315394" y="1447849"/>
          <a:ext cx="1391027" cy="662002"/>
        </a:xfrm>
        <a:custGeom>
          <a:avLst/>
          <a:gdLst/>
          <a:ahLst/>
          <a:cxnLst/>
          <a:rect l="0" t="0" r="0" b="0"/>
          <a:pathLst>
            <a:path>
              <a:moveTo>
                <a:pt x="1391027" y="0"/>
              </a:moveTo>
              <a:lnTo>
                <a:pt x="1391027" y="451135"/>
              </a:lnTo>
              <a:lnTo>
                <a:pt x="0" y="451135"/>
              </a:lnTo>
              <a:lnTo>
                <a:pt x="0" y="662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46D30-AB41-499A-85B5-9C18750EE32D}">
      <dsp:nvSpPr>
        <dsp:cNvPr id="0" name=""/>
        <dsp:cNvSpPr/>
      </dsp:nvSpPr>
      <dsp:spPr>
        <a:xfrm>
          <a:off x="1568308" y="2445"/>
          <a:ext cx="2276226" cy="1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EB34F-6A47-4E6C-92B9-23549C72B009}">
      <dsp:nvSpPr>
        <dsp:cNvPr id="0" name=""/>
        <dsp:cNvSpPr/>
      </dsp:nvSpPr>
      <dsp:spPr>
        <a:xfrm>
          <a:off x="1821222" y="242713"/>
          <a:ext cx="2276226" cy="1445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style1.css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63556" y="285047"/>
        <a:ext cx="2191558" cy="1360735"/>
      </dsp:txXfrm>
    </dsp:sp>
    <dsp:sp modelId="{0CEB5A77-6798-4338-9E20-19DAAE018B9D}">
      <dsp:nvSpPr>
        <dsp:cNvPr id="0" name=""/>
        <dsp:cNvSpPr/>
      </dsp:nvSpPr>
      <dsp:spPr>
        <a:xfrm>
          <a:off x="177281" y="2109851"/>
          <a:ext cx="2276226" cy="1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A768E-743C-4E81-84E5-F5F2DC5C053B}">
      <dsp:nvSpPr>
        <dsp:cNvPr id="0" name=""/>
        <dsp:cNvSpPr/>
      </dsp:nvSpPr>
      <dsp:spPr>
        <a:xfrm>
          <a:off x="430195" y="2350119"/>
          <a:ext cx="2276226" cy="1445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first.html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2529" y="2392453"/>
        <a:ext cx="2191558" cy="1360735"/>
      </dsp:txXfrm>
    </dsp:sp>
    <dsp:sp modelId="{D4F0DB3E-9A8E-4EDC-9681-843AEBFD65BD}">
      <dsp:nvSpPr>
        <dsp:cNvPr id="0" name=""/>
        <dsp:cNvSpPr/>
      </dsp:nvSpPr>
      <dsp:spPr>
        <a:xfrm>
          <a:off x="2959335" y="2109851"/>
          <a:ext cx="2276226" cy="1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A513B-9855-48E0-9487-6AFCAD91A011}">
      <dsp:nvSpPr>
        <dsp:cNvPr id="0" name=""/>
        <dsp:cNvSpPr/>
      </dsp:nvSpPr>
      <dsp:spPr>
        <a:xfrm>
          <a:off x="3212249" y="2350119"/>
          <a:ext cx="2276226" cy="1445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second.html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4583" y="2392453"/>
        <a:ext cx="2191558" cy="1360735"/>
      </dsp:txXfrm>
    </dsp:sp>
    <dsp:sp modelId="{7BDB9AD4-DCCA-49BA-B87C-5036979933A7}">
      <dsp:nvSpPr>
        <dsp:cNvPr id="0" name=""/>
        <dsp:cNvSpPr/>
      </dsp:nvSpPr>
      <dsp:spPr>
        <a:xfrm>
          <a:off x="4350362" y="2445"/>
          <a:ext cx="2276226" cy="14454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77675-44A8-4E77-966A-6250A9B87E8A}">
      <dsp:nvSpPr>
        <dsp:cNvPr id="0" name=""/>
        <dsp:cNvSpPr/>
      </dsp:nvSpPr>
      <dsp:spPr>
        <a:xfrm>
          <a:off x="4603276" y="242713"/>
          <a:ext cx="2276226" cy="1445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style2.css</a:t>
          </a:r>
          <a:endParaRPr lang="zh-CN" alt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45610" y="285047"/>
        <a:ext cx="2191558" cy="1360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16D10F6B-86E3-40A5-B0FD-F49C1C9EC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580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ea typeface="仿宋_GB2312" pitchFamily="49" charset="-122"/>
                <a:cs typeface="+mn-cs"/>
              </a:defRPr>
            </a:lvl1pPr>
          </a:lstStyle>
          <a:p>
            <a:pPr>
              <a:defRPr/>
            </a:pPr>
            <a:fld id="{B3F80DB9-1D73-4BB5-BB50-5A6892133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9942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仿宋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fld id="{C3C5DDE0-AAAF-4C39-9B50-442F3AD50290}" type="slidenum">
              <a:rPr lang="en-US" altLang="zh-CN" sz="1200" b="0" smtClean="0">
                <a:ea typeface="仿宋_GB2312" panose="02010609030101010101" charset="-122"/>
                <a:cs typeface="仿宋_GB2312" panose="02010609030101010101" charset="-122"/>
              </a:rPr>
              <a:t>1</a:t>
            </a:fld>
            <a:endParaRPr lang="en-US" altLang="zh-CN" sz="1200" b="0"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anose="02010609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33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9" y="18711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9" y="3657597"/>
            <a:ext cx="6815669" cy="1320802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32101" y="35179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5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7294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1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6162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8713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9" y="1464733"/>
            <a:ext cx="6815669" cy="1515533"/>
          </a:xfrm>
        </p:spPr>
        <p:txBody>
          <a:bodyPr anchor="b">
            <a:noAutofit/>
          </a:bodyPr>
          <a:lstStyle>
            <a:lvl1pPr algn="ctr">
              <a:defRPr sz="45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2" y="3124198"/>
            <a:ext cx="6819900" cy="1866903"/>
          </a:xfrm>
        </p:spPr>
        <p:txBody>
          <a:bodyPr anchor="t">
            <a:noAutofit/>
          </a:bodyPr>
          <a:lstStyle>
            <a:lvl1pPr marL="0" indent="0" algn="ctr" defTabSz="342900" rtl="0" eaLnBrk="1" latinLnBrk="0" hangingPunct="1">
              <a:spcBef>
                <a:spcPct val="0"/>
              </a:spcBef>
              <a:buNone/>
              <a:defRPr lang="en-US" sz="27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1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68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7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82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8529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40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294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944534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7069077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905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64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9705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45348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951758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214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>
          <a:xfrm>
            <a:off x="8475561" y="5960533"/>
            <a:ext cx="1531044" cy="279400"/>
          </a:xfrm>
          <a:prstGeom prst="rect">
            <a:avLst/>
          </a:prstGeom>
        </p:spPr>
        <p:txBody>
          <a:bodyPr/>
          <a:lstStyle/>
          <a:p>
            <a:fld id="{C16525B2-4347-4F72-BAF7-76B19438D32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>
          <a:xfrm>
            <a:off x="1569154" y="5960533"/>
            <a:ext cx="6806223" cy="279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>
          <a:xfrm>
            <a:off x="10106788" y="5960533"/>
            <a:ext cx="527347" cy="279400"/>
          </a:xfrm>
          <a:prstGeom prst="rect">
            <a:avLst/>
          </a:prstGeom>
        </p:spPr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79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1" y="1449134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1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1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181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386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128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218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274468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9/26/2025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2960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9/26/2025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1290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9/26/2025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289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9/26/2025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7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201" y="1449134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54172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9/26/2025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4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9/26/2025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692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snip2DiagRect">
            <a:avLst/>
          </a:prstGeom>
          <a:blipFill>
            <a:blip r:embed="rId3"/>
            <a:stretch>
              <a:fillRect/>
            </a:stretch>
          </a:blipFill>
          <a:ln w="88900" cap="sq">
            <a:solidFill>
              <a:srgbClr val="0000FF"/>
            </a:solidFill>
            <a:prstDash val="sysDash"/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0498" y="1464731"/>
            <a:ext cx="6815669" cy="1515533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0501" y="3124196"/>
            <a:ext cx="6819900" cy="1866903"/>
          </a:xfrm>
        </p:spPr>
        <p:txBody>
          <a:bodyPr anchor="t">
            <a:noAutofit/>
          </a:bodyPr>
          <a:lstStyle>
            <a:lvl1pPr marL="0" indent="0" algn="ctr" defTabSz="457200" rtl="0" eaLnBrk="1" latinLnBrk="0" hangingPunct="1">
              <a:spcBef>
                <a:spcPct val="0"/>
              </a:spcBef>
              <a:buNone/>
              <a:defRPr lang="en-US" sz="3600" kern="1200" cap="none" dirty="0">
                <a:ln w="3175" cmpd="sng">
                  <a:noFill/>
                </a:ln>
                <a:solidFill>
                  <a:srgbClr val="00206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730500" y="3048000"/>
            <a:ext cx="6591300" cy="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2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0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507164"/>
            <a:ext cx="10680700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449132"/>
            <a:ext cx="10680700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36600" y="1371600"/>
            <a:ext cx="107061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67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316" y="507164"/>
            <a:ext cx="108321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1199" y="1449132"/>
            <a:ext cx="10810241" cy="47828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3839110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4490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0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0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63660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9431783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60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70473"/>
      </p:ext>
    </p:extLst>
  </p:cSld>
  <p:clrMapOvr>
    <a:masterClrMapping/>
  </p:clrMapOvr>
  <p:hf sldNum="0"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053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39883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31158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0030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0420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10972800" cy="1171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00214"/>
            <a:ext cx="5384800" cy="416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00214"/>
            <a:ext cx="5384800" cy="4167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Web</a:t>
            </a:r>
            <a:r>
              <a:rPr lang="zh-CN" altLang="en-US"/>
              <a:t>技术基础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C6A749-1E9C-4BBC-AD80-35CFFCB959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3308A-022A-443E-AEB6-2C68D0E14CC6}" type="datetime1">
              <a:rPr lang="zh-CN" altLang="en-US"/>
              <a:pPr>
                <a:defRPr/>
              </a:pPr>
              <a:t>2025/9/26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20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3901" y="479028"/>
            <a:ext cx="10586524" cy="7721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6602" y="1459864"/>
            <a:ext cx="5171831" cy="48283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45591" y="1459865"/>
            <a:ext cx="5222632" cy="48143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711200" y="1346200"/>
            <a:ext cx="106172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5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86830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646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北京林业大学信息学院</a:t>
            </a:r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588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25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3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9/26/2025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64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24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lang="zh-CN" altLang="en-US" sz="21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>
                <a:solidFill>
                  <a:prstClr val="black"/>
                </a:solidFill>
              </a:rPr>
              <a:pPr/>
              <a:t>9/26/2025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92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03385" y="507164"/>
            <a:ext cx="10649242" cy="77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6" y="1449133"/>
            <a:ext cx="106492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CFA1-334A-4DEA-B721-59CA40064FE6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CFAFE-CA8C-47A0-9837-26021C141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88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0000FF"/>
        </a:buClr>
        <a:buSzPct val="100000"/>
        <a:buFont typeface="微软雅黑" panose="020B0503020204020204" pitchFamily="34" charset="-122"/>
        <a:buChar char="◎"/>
        <a:defRPr lang="zh-CN" altLang="en-US" sz="32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0000FF"/>
        </a:buClr>
        <a:buSzPct val="80000"/>
        <a:buFont typeface="微软雅黑" panose="020B0503020204020204" pitchFamily="34" charset="-122"/>
        <a:buChar char="◎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rgbClr val="00206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image" Target="../media/image6.tmp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image" Target="../media/image6.tmp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image" Target="../media/image6.tmp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10" Type="http://schemas.openxmlformats.org/officeDocument/2006/relationships/tags" Target="../tags/tag65.xml"/><Relationship Id="rId19" Type="http://schemas.openxmlformats.org/officeDocument/2006/relationships/image" Target="../media/image6.tmp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" Target="slide3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5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19" Type="http://schemas.openxmlformats.org/officeDocument/2006/relationships/image" Target="../media/image6.tmp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tags" Target="../tags/tag102.xml"/><Relationship Id="rId18" Type="http://schemas.openxmlformats.org/officeDocument/2006/relationships/slideLayout" Target="../slideLayouts/slideLayout50.xml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tags" Target="../tags/tag106.xml"/><Relationship Id="rId2" Type="http://schemas.openxmlformats.org/officeDocument/2006/relationships/tags" Target="../tags/tag91.xml"/><Relationship Id="rId16" Type="http://schemas.openxmlformats.org/officeDocument/2006/relationships/tags" Target="../tags/tag105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5" Type="http://schemas.openxmlformats.org/officeDocument/2006/relationships/tags" Target="../tags/tag94.xml"/><Relationship Id="rId15" Type="http://schemas.openxmlformats.org/officeDocument/2006/relationships/tags" Target="../tags/tag104.xml"/><Relationship Id="rId10" Type="http://schemas.openxmlformats.org/officeDocument/2006/relationships/tags" Target="../tags/tag99.xml"/><Relationship Id="rId19" Type="http://schemas.openxmlformats.org/officeDocument/2006/relationships/image" Target="../media/image6.tmp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tags" Target="../tags/tag10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slideLayout" Target="../slideLayouts/slideLayout49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 txBox="1">
            <a:spLocks noChangeArrowheads="1"/>
          </p:cNvSpPr>
          <p:nvPr/>
        </p:nvSpPr>
        <p:spPr>
          <a:xfrm>
            <a:off x="2955318" y="1988841"/>
            <a:ext cx="6290864" cy="912495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en-US" altLang="zh-CN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CSS-1</a:t>
            </a:r>
            <a:br>
              <a:rPr lang="en-US" altLang="zh-CN" sz="5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5400" dirty="0">
              <a:ln w="3175" cmpd="sng">
                <a:noFill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657450" y="2996952"/>
            <a:ext cx="6840760" cy="2448272"/>
          </a:xfrm>
        </p:spPr>
        <p:txBody>
          <a:bodyPr>
            <a:noAutofit/>
          </a:bodyPr>
          <a:lstStyle/>
          <a:p>
            <a:endParaRPr lang="en-US" altLang="zh-CN" dirty="0"/>
          </a:p>
          <a:p>
            <a:r>
              <a:rPr lang="zh-CN" altLang="en-US" dirty="0"/>
              <a:t>主讲人：许作萍</a:t>
            </a:r>
            <a:endParaRPr lang="en-US" altLang="zh-CN" dirty="0"/>
          </a:p>
          <a:p>
            <a:r>
              <a:rPr lang="en-US" altLang="zh-CN" sz="3600" dirty="0"/>
              <a:t>                   Tel: 13969953750</a:t>
            </a:r>
          </a:p>
        </p:txBody>
      </p:sp>
    </p:spTree>
    <p:extLst>
      <p:ext uri="{BB962C8B-B14F-4D97-AF65-F5344CB8AC3E}">
        <p14:creationId xmlns:p14="http://schemas.microsoft.com/office/powerpoint/2010/main" val="304606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gray">
          <a:xfrm>
            <a:off x="4419601" y="2468564"/>
            <a:ext cx="4862513" cy="885825"/>
          </a:xfrm>
          <a:prstGeom prst="rect">
            <a:avLst/>
          </a:prstGeom>
          <a:solidFill>
            <a:srgbClr val="BFF14B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gray">
          <a:xfrm>
            <a:off x="3195639" y="2473325"/>
            <a:ext cx="1025525" cy="871538"/>
          </a:xfrm>
          <a:prstGeom prst="rect">
            <a:avLst/>
          </a:prstGeom>
          <a:solidFill>
            <a:srgbClr val="F2EF4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gray">
          <a:xfrm>
            <a:off x="4751389" y="2593975"/>
            <a:ext cx="4156075" cy="635000"/>
          </a:xfrm>
          <a:prstGeom prst="rect">
            <a:avLst/>
          </a:prstGeom>
          <a:solidFill>
            <a:srgbClr val="FBFB9B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Text Box 6"/>
          <p:cNvSpPr txBox="1">
            <a:spLocks noChangeArrowheads="1"/>
          </p:cNvSpPr>
          <p:nvPr/>
        </p:nvSpPr>
        <p:spPr bwMode="gray">
          <a:xfrm>
            <a:off x="3292476" y="2651125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   </a:t>
            </a:r>
            <a:r>
              <a:rPr lang="en-US" altLang="zh-CN" sz="2400" dirty="0"/>
              <a:t>  {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background-color:#FF0000;  }</a:t>
            </a:r>
          </a:p>
        </p:txBody>
      </p:sp>
      <p:sp>
        <p:nvSpPr>
          <p:cNvPr id="289799" name="AutoShape 7"/>
          <p:cNvSpPr>
            <a:spLocks noChangeArrowheads="1"/>
          </p:cNvSpPr>
          <p:nvPr/>
        </p:nvSpPr>
        <p:spPr bwMode="auto">
          <a:xfrm>
            <a:off x="3492501" y="1471613"/>
            <a:ext cx="1439863" cy="595312"/>
          </a:xfrm>
          <a:prstGeom prst="wedgeRoundRectCallout">
            <a:avLst>
              <a:gd name="adj1" fmla="val -38644"/>
              <a:gd name="adj2" fmla="val 133731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289800" name="AutoShape 8"/>
          <p:cNvSpPr>
            <a:spLocks noChangeArrowheads="1"/>
          </p:cNvSpPr>
          <p:nvPr/>
        </p:nvSpPr>
        <p:spPr bwMode="auto">
          <a:xfrm>
            <a:off x="5851526" y="1485901"/>
            <a:ext cx="1439863" cy="595313"/>
          </a:xfrm>
          <a:prstGeom prst="wedgeRoundRectCallout">
            <a:avLst>
              <a:gd name="adj1" fmla="val -56065"/>
              <a:gd name="adj2" fmla="val 16146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</a:t>
            </a:r>
          </a:p>
        </p:txBody>
      </p:sp>
      <p:sp>
        <p:nvSpPr>
          <p:cNvPr id="289801" name="AutoShape 9"/>
          <p:cNvSpPr>
            <a:spLocks noChangeArrowheads="1"/>
          </p:cNvSpPr>
          <p:nvPr/>
        </p:nvSpPr>
        <p:spPr bwMode="auto">
          <a:xfrm>
            <a:off x="8118476" y="1452563"/>
            <a:ext cx="1439863" cy="595312"/>
          </a:xfrm>
          <a:prstGeom prst="wedgeRoundRectCallout">
            <a:avLst>
              <a:gd name="adj1" fmla="val -56065"/>
              <a:gd name="adj2" fmla="val 16146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289802" name="AutoShape 10"/>
          <p:cNvSpPr>
            <a:spLocks noChangeArrowheads="1"/>
          </p:cNvSpPr>
          <p:nvPr/>
        </p:nvSpPr>
        <p:spPr bwMode="auto">
          <a:xfrm>
            <a:off x="7289023" y="3597503"/>
            <a:ext cx="2290763" cy="595313"/>
          </a:xfrm>
          <a:prstGeom prst="wedgeRoundRectCallout">
            <a:avLst>
              <a:gd name="adj1" fmla="val -39556"/>
              <a:gd name="adj2" fmla="val -134000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用冒号隔开</a:t>
            </a:r>
          </a:p>
        </p:txBody>
      </p:sp>
      <p:sp>
        <p:nvSpPr>
          <p:cNvPr id="289803" name="Text Box 11"/>
          <p:cNvSpPr txBox="1">
            <a:spLocks noChangeArrowheads="1"/>
          </p:cNvSpPr>
          <p:nvPr/>
        </p:nvSpPr>
        <p:spPr bwMode="gray">
          <a:xfrm>
            <a:off x="783686" y="4435930"/>
            <a:ext cx="10801200" cy="193899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微软雅黑" panose="020B0503020204020204" pitchFamily="34" charset="-122"/>
              <a:buChar char="◎"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(selector)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</a:t>
            </a:r>
            <a:r>
              <a:rPr lang="zh-CN" altLang="en-US" sz="2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：就是从网页的所有元素中选择目标元素，将声明的样式作用于目标元素。 </a:t>
            </a:r>
            <a:endParaRPr lang="en-US" altLang="zh-CN" sz="24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Clr>
                <a:srgbClr val="0000FF"/>
              </a:buClr>
              <a:buFont typeface="微软雅黑" panose="020B0503020204020204" pitchFamily="34" charset="-122"/>
              <a:buChar char="◎"/>
            </a:pPr>
            <a:r>
              <a:rPr lang="en-US" altLang="zh-CN" sz="2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为了实现更精确地控制网页格式，定义了比</a:t>
            </a:r>
            <a:r>
              <a:rPr lang="en-US" altLang="zh-CN" sz="2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更多的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。 </a:t>
            </a:r>
          </a:p>
        </p:txBody>
      </p:sp>
      <p:sp>
        <p:nvSpPr>
          <p:cNvPr id="18" name="五边形 17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1271463" y="536655"/>
            <a:ext cx="2866541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燕尾形 4"/>
          <p:cNvSpPr/>
          <p:nvPr/>
        </p:nvSpPr>
        <p:spPr>
          <a:xfrm>
            <a:off x="483733" y="425902"/>
            <a:ext cx="4361599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3853484" y="536656"/>
            <a:ext cx="289058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</a:p>
        </p:txBody>
      </p:sp>
    </p:spTree>
    <p:extLst>
      <p:ext uri="{BB962C8B-B14F-4D97-AF65-F5344CB8AC3E}">
        <p14:creationId xmlns:p14="http://schemas.microsoft.com/office/powerpoint/2010/main" val="366908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right)">
                                      <p:cBhvr>
                                        <p:cTn id="33" dur="500"/>
                                        <p:tgtEl>
                                          <p:spTgt spid="289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 animBg="1"/>
      <p:bldP spid="289795" grpId="0" animBg="1"/>
      <p:bldP spid="289797" grpId="0" animBg="1"/>
      <p:bldP spid="289799" grpId="0" animBg="1" autoUpdateAnimBg="0"/>
      <p:bldP spid="289800" grpId="0" animBg="1" autoUpdateAnimBg="0"/>
      <p:bldP spid="289801" grpId="0" animBg="1" autoUpdateAnimBg="0"/>
      <p:bldP spid="289802" grpId="0" animBg="1" autoUpdateAnimBg="0"/>
      <p:bldP spid="289803" grpId="0" animBg="1"/>
      <p:bldP spid="28980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1993900" y="4324351"/>
            <a:ext cx="7886700" cy="155892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dirty="0"/>
              <a:t>各个属性之间要用分号隔开；</a:t>
            </a:r>
          </a:p>
          <a:p>
            <a:pPr eaLnBrk="1" hangingPunct="1"/>
            <a:r>
              <a:rPr lang="zh-CN" altLang="en-US" sz="2800" dirty="0"/>
              <a:t>建议每行只描述一个属性；</a:t>
            </a:r>
          </a:p>
          <a:p>
            <a:pPr eaLnBrk="1" hangingPunct="1"/>
            <a:r>
              <a:rPr lang="en-US" altLang="zh-CN" sz="2800" dirty="0"/>
              <a:t>CSS</a:t>
            </a:r>
            <a:r>
              <a:rPr lang="zh-CN" altLang="en-US" sz="2800" dirty="0"/>
              <a:t>一般不区分大小写，建议小写；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9650" y="1628776"/>
            <a:ext cx="7462838" cy="2492375"/>
            <a:chOff x="1479" y="2021"/>
            <a:chExt cx="4124" cy="1954"/>
          </a:xfrm>
        </p:grpSpPr>
        <p:sp>
          <p:nvSpPr>
            <p:cNvPr id="12299" name="AutoShape 5"/>
            <p:cNvSpPr>
              <a:spLocks noChangeArrowheads="1"/>
            </p:cNvSpPr>
            <p:nvPr/>
          </p:nvSpPr>
          <p:spPr bwMode="gray">
            <a:xfrm>
              <a:off x="1479" y="2021"/>
              <a:ext cx="4124" cy="1954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0" name="Text Box 6"/>
            <p:cNvSpPr txBox="1">
              <a:spLocks noChangeArrowheads="1"/>
            </p:cNvSpPr>
            <p:nvPr/>
          </p:nvSpPr>
          <p:spPr bwMode="gray">
            <a:xfrm>
              <a:off x="1537" y="2116"/>
              <a:ext cx="4011" cy="1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 {</a:t>
              </a:r>
            </a:p>
            <a:p>
              <a:pPr eaLnBrk="1" hangingPunct="1"/>
              <a:r>
                <a:rPr lang="en-US" altLang="zh-CN" sz="24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font-family: "</a:t>
              </a:r>
              <a:r>
                <a:rPr lang="zh-CN" altLang="en-US" sz="24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宋体</a:t>
              </a:r>
              <a:r>
                <a:rPr lang="en-US" altLang="zh-CN" sz="24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";</a:t>
              </a:r>
            </a:p>
            <a:p>
              <a:pPr eaLnBrk="1" hangingPunct="1"/>
              <a:r>
                <a:rPr lang="en-US" altLang="zh-CN" sz="24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font-size: 14px;</a:t>
              </a:r>
            </a:p>
            <a:p>
              <a:pPr eaLnBrk="1" hangingPunct="1"/>
              <a:r>
                <a:rPr lang="en-US" altLang="zh-CN" sz="24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color: #FF0000;</a:t>
              </a:r>
            </a:p>
            <a:p>
              <a:pPr eaLnBrk="1" hangingPunct="1"/>
              <a:r>
                <a:rPr lang="en-US" altLang="zh-CN" sz="2400" b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290823" name="AutoShape 7"/>
          <p:cNvSpPr>
            <a:spLocks noChangeArrowheads="1"/>
          </p:cNvSpPr>
          <p:nvPr/>
        </p:nvSpPr>
        <p:spPr bwMode="auto">
          <a:xfrm>
            <a:off x="6744072" y="1773238"/>
            <a:ext cx="1728439" cy="595312"/>
          </a:xfrm>
          <a:prstGeom prst="wedgeRoundRectCallout">
            <a:avLst>
              <a:gd name="adj1" fmla="val -106782"/>
              <a:gd name="adj2" fmla="val 4146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字体名称</a:t>
            </a:r>
          </a:p>
        </p:txBody>
      </p:sp>
      <p:sp>
        <p:nvSpPr>
          <p:cNvPr id="290824" name="AutoShape 8"/>
          <p:cNvSpPr>
            <a:spLocks noChangeArrowheads="1"/>
          </p:cNvSpPr>
          <p:nvPr/>
        </p:nvSpPr>
        <p:spPr bwMode="auto">
          <a:xfrm>
            <a:off x="6888088" y="2593974"/>
            <a:ext cx="1728439" cy="595313"/>
          </a:xfrm>
          <a:prstGeom prst="wedgeRoundRectCallout">
            <a:avLst>
              <a:gd name="adj1" fmla="val -140741"/>
              <a:gd name="adj2" fmla="val -23065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字号大小</a:t>
            </a:r>
          </a:p>
        </p:txBody>
      </p:sp>
      <p:sp>
        <p:nvSpPr>
          <p:cNvPr id="290825" name="AutoShape 9"/>
          <p:cNvSpPr>
            <a:spLocks noChangeArrowheads="1"/>
          </p:cNvSpPr>
          <p:nvPr/>
        </p:nvSpPr>
        <p:spPr bwMode="auto">
          <a:xfrm>
            <a:off x="5735960" y="3372796"/>
            <a:ext cx="1655811" cy="595312"/>
          </a:xfrm>
          <a:prstGeom prst="wedgeRoundRectCallout">
            <a:avLst>
              <a:gd name="adj1" fmla="val -72713"/>
              <a:gd name="adj2" fmla="val -76134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文本颜色</a:t>
            </a:r>
          </a:p>
        </p:txBody>
      </p:sp>
      <p:sp>
        <p:nvSpPr>
          <p:cNvPr id="14" name="五边形 13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271463" y="536655"/>
            <a:ext cx="2866541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燕尾形 4"/>
          <p:cNvSpPr/>
          <p:nvPr/>
        </p:nvSpPr>
        <p:spPr>
          <a:xfrm>
            <a:off x="483733" y="425902"/>
            <a:ext cx="4361599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3853484" y="536656"/>
            <a:ext cx="505082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如何声明多个属性？</a:t>
            </a:r>
          </a:p>
        </p:txBody>
      </p:sp>
    </p:spTree>
    <p:extLst>
      <p:ext uri="{BB962C8B-B14F-4D97-AF65-F5344CB8AC3E}">
        <p14:creationId xmlns:p14="http://schemas.microsoft.com/office/powerpoint/2010/main" val="345107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3" grpId="0" animBg="1" autoUpdateAnimBg="0"/>
      <p:bldP spid="290824" grpId="0" animBg="1" autoUpdateAnimBg="0"/>
      <p:bldP spid="29082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760151" y="1414231"/>
            <a:ext cx="10592433" cy="489508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名称：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层叠样式表，</a:t>
            </a:r>
            <a:r>
              <a:rPr lang="en-US" altLang="zh-CN" dirty="0"/>
              <a:t>Cascading Style Sheets</a:t>
            </a:r>
            <a:r>
              <a:rPr lang="zh-CN" altLang="en-US" dirty="0"/>
              <a:t>，简称为</a:t>
            </a:r>
            <a:r>
              <a:rPr lang="en-US" altLang="zh-CN" dirty="0"/>
              <a:t>CSS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作用：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是</a:t>
            </a:r>
            <a:r>
              <a:rPr lang="en-US" altLang="zh-CN" dirty="0"/>
              <a:t>W3C</a:t>
            </a:r>
            <a:r>
              <a:rPr lang="zh-CN" altLang="en-US" dirty="0"/>
              <a:t>为弥补</a:t>
            </a:r>
            <a:r>
              <a:rPr lang="en-US" altLang="zh-CN" dirty="0"/>
              <a:t>HTML</a:t>
            </a:r>
            <a:r>
              <a:rPr lang="zh-CN" altLang="en-US" dirty="0"/>
              <a:t>在显示属性制定上的不足而制定的一套扩展样式标准；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目的：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引入</a:t>
            </a:r>
            <a:r>
              <a:rPr lang="en-US" altLang="zh-CN" dirty="0"/>
              <a:t>CSS</a:t>
            </a:r>
            <a:r>
              <a:rPr lang="zh-CN" altLang="en-US" dirty="0"/>
              <a:t>的目的就是把</a:t>
            </a:r>
            <a:r>
              <a:rPr lang="en-US" altLang="zh-CN" dirty="0"/>
              <a:t>Web</a:t>
            </a:r>
            <a:r>
              <a:rPr lang="zh-CN" altLang="en-US" dirty="0"/>
              <a:t>页面的内容和样式分离，网页的内容结构用</a:t>
            </a:r>
            <a:r>
              <a:rPr lang="en-US" altLang="zh-CN" dirty="0"/>
              <a:t>HTML</a:t>
            </a:r>
            <a:r>
              <a:rPr lang="zh-CN" altLang="en-US" dirty="0"/>
              <a:t>的标记定义， 网页的外观样式用</a:t>
            </a:r>
            <a:r>
              <a:rPr lang="en-US" altLang="zh-CN" dirty="0"/>
              <a:t>CSS</a:t>
            </a:r>
            <a:r>
              <a:rPr lang="zh-CN" altLang="en-US" dirty="0"/>
              <a:t>定义；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1271463" y="536655"/>
            <a:ext cx="2866541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燕尾形 4"/>
          <p:cNvSpPr/>
          <p:nvPr/>
        </p:nvSpPr>
        <p:spPr>
          <a:xfrm>
            <a:off x="483733" y="425902"/>
            <a:ext cx="4361599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5656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Grp="1" noChangeArrowheads="1"/>
          </p:cNvSpPr>
          <p:nvPr>
            <p:ph idx="1"/>
          </p:nvPr>
        </p:nvSpPr>
        <p:spPr>
          <a:xfrm>
            <a:off x="760151" y="1628775"/>
            <a:ext cx="9296663" cy="450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2800" dirty="0"/>
              <a:t>1994</a:t>
            </a:r>
            <a:r>
              <a:rPr lang="zh-CN" altLang="en-US" sz="2800" dirty="0"/>
              <a:t>年初，哈坤∙利和伯特∙波斯决定共同开发</a:t>
            </a:r>
            <a:r>
              <a:rPr lang="en-US" altLang="zh-CN" sz="2800" dirty="0"/>
              <a:t>CSS;</a:t>
            </a:r>
          </a:p>
          <a:p>
            <a:pPr eaLnBrk="1" hangingPunct="1"/>
            <a:r>
              <a:rPr lang="en-US" altLang="zh-CN" sz="2800" dirty="0">
                <a:solidFill>
                  <a:srgbClr val="C00000"/>
                </a:solidFill>
              </a:rPr>
              <a:t>CSS1</a:t>
            </a:r>
            <a:r>
              <a:rPr lang="zh-CN" altLang="en-US" sz="2800" dirty="0"/>
              <a:t>由</a:t>
            </a:r>
            <a:r>
              <a:rPr lang="en-US" altLang="zh-CN" sz="2800" dirty="0"/>
              <a:t>W3C</a:t>
            </a:r>
            <a:r>
              <a:rPr lang="zh-CN" altLang="en-US" sz="2800" dirty="0"/>
              <a:t>于</a:t>
            </a:r>
            <a:r>
              <a:rPr lang="en-US" altLang="zh-CN" sz="2800" dirty="0"/>
              <a:t>1996</a:t>
            </a:r>
            <a:r>
              <a:rPr lang="zh-CN" altLang="en-US" sz="2800" dirty="0"/>
              <a:t>年</a:t>
            </a:r>
            <a:r>
              <a:rPr lang="en-US" altLang="zh-CN" sz="2800" dirty="0"/>
              <a:t>12</a:t>
            </a:r>
            <a:r>
              <a:rPr lang="zh-CN" altLang="en-US" sz="2800" dirty="0"/>
              <a:t>月发布；</a:t>
            </a:r>
          </a:p>
          <a:p>
            <a:pPr eaLnBrk="1" hangingPunct="1"/>
            <a:r>
              <a:rPr lang="en-US" altLang="zh-CN" sz="2800" dirty="0">
                <a:solidFill>
                  <a:srgbClr val="C00000"/>
                </a:solidFill>
              </a:rPr>
              <a:t>CSS2</a:t>
            </a:r>
            <a:r>
              <a:rPr lang="zh-CN" altLang="en-US" sz="2800" dirty="0"/>
              <a:t>由</a:t>
            </a:r>
            <a:r>
              <a:rPr lang="en-US" altLang="zh-CN" sz="2800" dirty="0"/>
              <a:t>W3C</a:t>
            </a:r>
            <a:r>
              <a:rPr lang="zh-CN" altLang="en-US" sz="2800" dirty="0"/>
              <a:t>于</a:t>
            </a:r>
            <a:r>
              <a:rPr lang="en-US" altLang="zh-CN" sz="2800" dirty="0"/>
              <a:t>1998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月发布；</a:t>
            </a:r>
            <a:endParaRPr lang="en-US" altLang="zh-CN" sz="2800" dirty="0"/>
          </a:p>
          <a:p>
            <a:pPr eaLnBrk="1" hangingPunct="1"/>
            <a:r>
              <a:rPr lang="en-US" altLang="zh-CN" sz="2800" dirty="0">
                <a:solidFill>
                  <a:srgbClr val="C00000"/>
                </a:solidFill>
              </a:rPr>
              <a:t>CSS3</a:t>
            </a:r>
            <a:r>
              <a:rPr lang="zh-CN" altLang="en-US" sz="2800" dirty="0"/>
              <a:t>的开发在</a:t>
            </a:r>
            <a:r>
              <a:rPr lang="en-US" altLang="zh-CN" sz="2800" dirty="0"/>
              <a:t>2000</a:t>
            </a:r>
            <a:r>
              <a:rPr lang="zh-CN" altLang="en-US" sz="2800" dirty="0"/>
              <a:t>年前就开始，但发布需要很长时间。</a:t>
            </a:r>
            <a:endParaRPr lang="en-US" altLang="zh-CN" sz="2800" dirty="0"/>
          </a:p>
          <a:p>
            <a:pPr eaLnBrk="1" hangingPunct="1"/>
            <a:r>
              <a:rPr lang="en-US" altLang="zh-CN" sz="2800" dirty="0">
                <a:solidFill>
                  <a:srgbClr val="C00000"/>
                </a:solidFill>
              </a:rPr>
              <a:t>CSS2.1</a:t>
            </a:r>
            <a:r>
              <a:rPr lang="zh-CN" altLang="en-US" sz="2800" dirty="0"/>
              <a:t>成为目前最流行、获得浏览器支持最完整的版本。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11" name="五边形 1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 11"/>
          <p:cNvSpPr/>
          <p:nvPr/>
        </p:nvSpPr>
        <p:spPr>
          <a:xfrm>
            <a:off x="1271463" y="536655"/>
            <a:ext cx="2866541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燕尾形 4"/>
          <p:cNvSpPr/>
          <p:nvPr/>
        </p:nvSpPr>
        <p:spPr>
          <a:xfrm>
            <a:off x="483733" y="425902"/>
            <a:ext cx="4361599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367861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1271463" y="536655"/>
            <a:ext cx="2866541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燕尾形 4"/>
          <p:cNvSpPr/>
          <p:nvPr/>
        </p:nvSpPr>
        <p:spPr>
          <a:xfrm>
            <a:off x="483733" y="425902"/>
            <a:ext cx="4361599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154653" y="2492896"/>
            <a:ext cx="10297145" cy="352839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指的是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的样式表可以在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三个层次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上进行定义，按照由底层到高层的顺序分别为，</a:t>
            </a:r>
            <a:r>
              <a:rPr lang="zh-CN" altLang="en-US" sz="2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内联样式表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（行内样式）、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内部样式表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（内嵌样式）、</a:t>
            </a:r>
            <a:r>
              <a:rPr lang="zh-CN" altLang="en-US" sz="28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（链接样式），较底层的样式表能够覆盖较高层的样式表，以此来定义文档的样式；</a:t>
            </a:r>
          </a:p>
        </p:txBody>
      </p:sp>
      <p:sp>
        <p:nvSpPr>
          <p:cNvPr id="4" name="横卷形 3"/>
          <p:cNvSpPr/>
          <p:nvPr/>
        </p:nvSpPr>
        <p:spPr>
          <a:xfrm>
            <a:off x="4727848" y="1414231"/>
            <a:ext cx="2016224" cy="1006657"/>
          </a:xfrm>
          <a:prstGeom prst="horizontalScroll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层叠</a:t>
            </a:r>
          </a:p>
        </p:txBody>
      </p:sp>
    </p:spTree>
    <p:extLst>
      <p:ext uri="{BB962C8B-B14F-4D97-AF65-F5344CB8AC3E}">
        <p14:creationId xmlns:p14="http://schemas.microsoft.com/office/powerpoint/2010/main" val="418377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是（     ）的缩写。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Colorful Style Sheets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Computer Style Sheets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Cascading Style Sheets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Creative Style Sheets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071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760151" y="1571024"/>
            <a:ext cx="10592433" cy="4677376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CN" altLang="en-US" dirty="0">
                <a:solidFill>
                  <a:srgbClr val="990000"/>
                </a:solidFill>
              </a:rPr>
              <a:t>作用</a:t>
            </a:r>
            <a:r>
              <a:rPr lang="zh-CN" altLang="en-US" dirty="0"/>
              <a:t>：只作用于单个标记的内容；</a:t>
            </a:r>
          </a:p>
          <a:p>
            <a:pPr lvl="1" eaLnBrk="1" hangingPunct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内联样式说明位于开始标记中，只对该标记中的内容起作用；</a:t>
            </a:r>
          </a:p>
          <a:p>
            <a:pPr eaLnBrk="1" hangingPunct="1"/>
            <a:r>
              <a:rPr lang="zh-CN" altLang="en-US" dirty="0">
                <a:solidFill>
                  <a:srgbClr val="990000"/>
                </a:solidFill>
              </a:rPr>
              <a:t>格式</a:t>
            </a:r>
            <a:r>
              <a:rPr lang="zh-CN" altLang="en-US" dirty="0"/>
              <a:t>：</a:t>
            </a:r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作为标记的</a:t>
            </a:r>
            <a:r>
              <a:rPr lang="en-US" altLang="zh-CN" dirty="0"/>
              <a:t>style</a:t>
            </a:r>
            <a:r>
              <a:rPr lang="zh-CN" altLang="en-US" dirty="0"/>
              <a:t>属性出现的；</a:t>
            </a:r>
            <a:endParaRPr lang="en-US" altLang="zh-CN" dirty="0"/>
          </a:p>
          <a:p>
            <a:pPr marL="1371600" lvl="3" indent="0">
              <a:buSzPct val="100000"/>
              <a:buNone/>
            </a:pPr>
            <a:r>
              <a:rPr lang="en-US" altLang="zh-CN" dirty="0"/>
              <a:t>&lt;p </a:t>
            </a:r>
            <a:r>
              <a:rPr lang="en-US" altLang="zh-CN" dirty="0">
                <a:solidFill>
                  <a:srgbClr val="FF0000"/>
                </a:solidFill>
              </a:rPr>
              <a:t>style=“color:red;font-size:24pt;”</a:t>
            </a:r>
            <a:r>
              <a:rPr lang="en-US" altLang="zh-CN" dirty="0"/>
              <a:t>&gt;</a:t>
            </a:r>
          </a:p>
          <a:p>
            <a:pPr marL="1371600" lvl="3" indent="0">
              <a:buSzPct val="100000"/>
              <a:buNone/>
            </a:pPr>
            <a:r>
              <a:rPr lang="en-US" altLang="zh-CN" dirty="0"/>
              <a:t>      ……</a:t>
            </a:r>
          </a:p>
          <a:p>
            <a:pPr marL="1371600" lvl="3" indent="0">
              <a:buSzPct val="100000"/>
              <a:buNone/>
            </a:pPr>
            <a:r>
              <a:rPr lang="en-US" altLang="zh-CN" dirty="0"/>
              <a:t>&lt;/p&gt;</a:t>
            </a:r>
            <a:endParaRPr lang="zh-CN" altLang="en-US" dirty="0"/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通用格式：</a:t>
            </a:r>
            <a:r>
              <a:rPr lang="en-US" altLang="zh-CN" dirty="0"/>
              <a:t>style=“property_1:value_1;property_2:value_2;…;”</a:t>
            </a:r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271463" y="536655"/>
            <a:ext cx="3384377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燕尾形 4"/>
          <p:cNvSpPr/>
          <p:nvPr/>
        </p:nvSpPr>
        <p:spPr>
          <a:xfrm>
            <a:off x="1667507" y="402531"/>
            <a:ext cx="2592288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  <p:sp>
        <p:nvSpPr>
          <p:cNvPr id="9" name="燕尾形 8"/>
          <p:cNvSpPr/>
          <p:nvPr/>
        </p:nvSpPr>
        <p:spPr>
          <a:xfrm>
            <a:off x="4367808" y="536656"/>
            <a:ext cx="583264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内联样式表（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295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4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4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990000"/>
                </a:solidFill>
              </a:rPr>
              <a:t>缺点：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这种应用方式比较琐碎，分布在文档中的不同位置；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行内样式与内容混合在一起，以不同的语言进行描述；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修改麻烦；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1271463" y="536655"/>
            <a:ext cx="3384377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燕尾形 4"/>
          <p:cNvSpPr/>
          <p:nvPr/>
        </p:nvSpPr>
        <p:spPr>
          <a:xfrm>
            <a:off x="1667507" y="402531"/>
            <a:ext cx="2592288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  <p:sp>
        <p:nvSpPr>
          <p:cNvPr id="10" name="燕尾形 9"/>
          <p:cNvSpPr/>
          <p:nvPr/>
        </p:nvSpPr>
        <p:spPr>
          <a:xfrm>
            <a:off x="4367808" y="536656"/>
            <a:ext cx="583264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内联样式表（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0800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11654" y="740798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行内样式添加的时候，采用的是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元素进行添加。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错误</a:t>
            </a: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120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行内样式只对当前元素起作用。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正确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错误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073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边形 6"/>
          <p:cNvSpPr/>
          <p:nvPr/>
        </p:nvSpPr>
        <p:spPr>
          <a:xfrm>
            <a:off x="760151" y="536656"/>
            <a:ext cx="2815569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351584" y="2132856"/>
            <a:ext cx="6696744" cy="316835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的基本语法；</a:t>
            </a:r>
          </a:p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能够灵活运用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选择器；</a:t>
            </a:r>
          </a:p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的各种属性； </a:t>
            </a:r>
          </a:p>
        </p:txBody>
      </p:sp>
    </p:spTree>
    <p:extLst>
      <p:ext uri="{BB962C8B-B14F-4D97-AF65-F5344CB8AC3E}">
        <p14:creationId xmlns:p14="http://schemas.microsoft.com/office/powerpoint/2010/main" val="90046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4" y="895453"/>
            <a:ext cx="4215884" cy="213323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055440" y="3140968"/>
            <a:ext cx="8280920" cy="237626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行内样式表只设置单个元素内容的样式，</a:t>
            </a: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如何为文档中的内容设置统一的样式？</a:t>
            </a:r>
          </a:p>
        </p:txBody>
      </p:sp>
    </p:spTree>
    <p:extLst>
      <p:ext uri="{BB962C8B-B14F-4D97-AF65-F5344CB8AC3E}">
        <p14:creationId xmlns:p14="http://schemas.microsoft.com/office/powerpoint/2010/main" val="3443757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746710" y="1524984"/>
            <a:ext cx="10592433" cy="4928352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zh-CN" altLang="en-US" sz="4000" dirty="0">
                <a:solidFill>
                  <a:srgbClr val="C00000"/>
                </a:solidFill>
              </a:rPr>
              <a:t>作用</a:t>
            </a:r>
            <a:r>
              <a:rPr lang="zh-CN" altLang="en-US" sz="4000" dirty="0"/>
              <a:t>：</a:t>
            </a:r>
            <a:endParaRPr lang="en-US" altLang="zh-CN" sz="4000" dirty="0"/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sz="3400" dirty="0"/>
              <a:t>能够对文档整体起作用，为文档所有内容的呈现提供统一样式；</a:t>
            </a:r>
          </a:p>
          <a:p>
            <a:pPr eaLnBrk="1" hangingPunct="1"/>
            <a:r>
              <a:rPr lang="zh-CN" altLang="en-US" sz="4000" dirty="0">
                <a:solidFill>
                  <a:srgbClr val="C00000"/>
                </a:solidFill>
              </a:rPr>
              <a:t>格式</a:t>
            </a:r>
            <a:r>
              <a:rPr lang="zh-CN" altLang="en-US" sz="4000" dirty="0"/>
              <a:t>：</a:t>
            </a:r>
          </a:p>
          <a:p>
            <a:pPr marL="457200" lvl="1" indent="0">
              <a:buSzPct val="100000"/>
              <a:buNone/>
            </a:pPr>
            <a:r>
              <a:rPr lang="en-US" altLang="zh-CN" sz="2900" dirty="0"/>
              <a:t>    </a:t>
            </a:r>
            <a:r>
              <a:rPr lang="en-US" altLang="zh-CN" sz="2900" dirty="0">
                <a:solidFill>
                  <a:srgbClr val="FF0000"/>
                </a:solidFill>
              </a:rPr>
              <a:t>&lt;style type=“text/</a:t>
            </a:r>
            <a:r>
              <a:rPr lang="en-US" altLang="zh-CN" sz="2900" dirty="0" err="1">
                <a:solidFill>
                  <a:srgbClr val="FF0000"/>
                </a:solidFill>
              </a:rPr>
              <a:t>css</a:t>
            </a:r>
            <a:r>
              <a:rPr lang="en-US" altLang="zh-CN" sz="2900" dirty="0">
                <a:solidFill>
                  <a:srgbClr val="FF0000"/>
                </a:solidFill>
              </a:rPr>
              <a:t>”&gt;</a:t>
            </a:r>
          </a:p>
          <a:p>
            <a:pPr marL="457200" lvl="1" indent="0">
              <a:buSzPct val="100000"/>
              <a:buNone/>
            </a:pPr>
            <a:r>
              <a:rPr lang="en-US" altLang="zh-CN" sz="2900" dirty="0"/>
              <a:t>        </a:t>
            </a:r>
            <a:r>
              <a:rPr lang="en-US" altLang="zh-CN" sz="2900" dirty="0" err="1">
                <a:solidFill>
                  <a:srgbClr val="FFD966"/>
                </a:solidFill>
              </a:rPr>
              <a:t>rule_list</a:t>
            </a:r>
            <a:r>
              <a:rPr lang="en-US" altLang="zh-CN" sz="2900" dirty="0">
                <a:solidFill>
                  <a:srgbClr val="FFD966"/>
                </a:solidFill>
              </a:rPr>
              <a:t>   //</a:t>
            </a:r>
            <a:r>
              <a:rPr lang="zh-CN" altLang="en-US" sz="2900" dirty="0">
                <a:solidFill>
                  <a:srgbClr val="FFD966"/>
                </a:solidFill>
              </a:rPr>
              <a:t>样式规则的列表</a:t>
            </a:r>
            <a:endParaRPr lang="en-US" altLang="zh-CN" sz="2900" dirty="0">
              <a:solidFill>
                <a:srgbClr val="FFD966"/>
              </a:solidFill>
            </a:endParaRPr>
          </a:p>
          <a:p>
            <a:pPr marL="457200" lvl="1" indent="0">
              <a:buSzPct val="100000"/>
              <a:buNone/>
            </a:pPr>
            <a:r>
              <a:rPr lang="en-US" altLang="zh-CN" sz="2900" dirty="0"/>
              <a:t>    </a:t>
            </a:r>
            <a:r>
              <a:rPr lang="en-US" altLang="zh-CN" sz="2900" dirty="0">
                <a:solidFill>
                  <a:srgbClr val="FF0000"/>
                </a:solidFill>
              </a:rPr>
              <a:t>&lt;/style&gt;</a:t>
            </a:r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en-US" altLang="zh-CN" sz="2900" dirty="0"/>
              <a:t>type</a:t>
            </a:r>
            <a:r>
              <a:rPr lang="zh-CN" altLang="en-US" sz="2900" dirty="0"/>
              <a:t>属性向浏览器指定了样式说明的类型；</a:t>
            </a:r>
            <a:endParaRPr lang="en-US" altLang="zh-CN" sz="2900" dirty="0"/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sz="2900" dirty="0"/>
              <a:t>作为一个</a:t>
            </a:r>
            <a:r>
              <a:rPr lang="en-US" altLang="zh-CN" sz="2900" dirty="0"/>
              <a:t>&lt;style&gt;</a:t>
            </a:r>
            <a:r>
              <a:rPr lang="zh-CN" altLang="en-US" sz="2900" dirty="0"/>
              <a:t>元素的内容出现。</a:t>
            </a:r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sz="2900" dirty="0"/>
              <a:t>位于文档头部（</a:t>
            </a:r>
            <a:r>
              <a:rPr lang="en-US" altLang="zh-CN" sz="2900" dirty="0"/>
              <a:t>&lt;head&gt;</a:t>
            </a:r>
            <a:r>
              <a:rPr lang="zh-CN" altLang="en-US" sz="2900" dirty="0"/>
              <a:t>）。</a:t>
            </a:r>
          </a:p>
          <a:p>
            <a:pPr lvl="1" eaLnBrk="1" hangingPunct="1"/>
            <a:endParaRPr lang="zh-CN" altLang="en-US" sz="2400" dirty="0"/>
          </a:p>
          <a:p>
            <a:pPr lvl="1"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6" name="五边形 5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/>
        </p:nvSpPr>
        <p:spPr>
          <a:xfrm>
            <a:off x="1271463" y="536655"/>
            <a:ext cx="3384377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燕尾形 4"/>
          <p:cNvSpPr/>
          <p:nvPr/>
        </p:nvSpPr>
        <p:spPr>
          <a:xfrm>
            <a:off x="1667507" y="402531"/>
            <a:ext cx="2592288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  <p:sp>
        <p:nvSpPr>
          <p:cNvPr id="9" name="燕尾形 8"/>
          <p:cNvSpPr/>
          <p:nvPr/>
        </p:nvSpPr>
        <p:spPr>
          <a:xfrm>
            <a:off x="4367808" y="536656"/>
            <a:ext cx="583264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内部样式表（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内嵌样式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4686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4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4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4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04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04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723899" y="1478794"/>
            <a:ext cx="10680700" cy="4782855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/>
              <a:t>样式规则分两部分：</a:t>
            </a:r>
          </a:p>
          <a:p>
            <a:pPr lvl="1" eaLnBrk="1" hangingPunct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一是</a:t>
            </a:r>
            <a:r>
              <a:rPr lang="zh-CN" altLang="en-US" dirty="0">
                <a:solidFill>
                  <a:srgbClr val="FF0000"/>
                </a:solidFill>
              </a:rPr>
              <a:t>选择器</a:t>
            </a:r>
            <a:r>
              <a:rPr lang="zh-CN" altLang="en-US" dirty="0"/>
              <a:t>：</a:t>
            </a:r>
            <a:r>
              <a:rPr lang="zh-CN" altLang="en-US" sz="2400" dirty="0"/>
              <a:t>选取要设置样式的元素；</a:t>
            </a:r>
            <a:endParaRPr lang="en-US" altLang="zh-CN" sz="2400" dirty="0"/>
          </a:p>
          <a:p>
            <a:pPr lvl="1" eaLnBrk="1" hangingPunct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二是</a:t>
            </a:r>
            <a:r>
              <a:rPr lang="zh-CN" altLang="en-US" dirty="0">
                <a:solidFill>
                  <a:srgbClr val="FF0000"/>
                </a:solidFill>
              </a:rPr>
              <a:t>属性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值对</a:t>
            </a:r>
            <a:r>
              <a:rPr lang="zh-CN" altLang="en-US" dirty="0"/>
              <a:t>；</a:t>
            </a:r>
          </a:p>
          <a:p>
            <a:pPr eaLnBrk="1" hangingPunct="1"/>
            <a:r>
              <a:rPr lang="zh-CN" altLang="en-US" dirty="0"/>
              <a:t>样式规则的格式：</a:t>
            </a:r>
          </a:p>
          <a:p>
            <a:pPr lvl="1" eaLnBrk="1" hangingPunct="1">
              <a:buSzPct val="100000"/>
              <a:buFont typeface="微软雅黑" panose="020B0503020204020204" pitchFamily="34" charset="-122"/>
              <a:buChar char="○"/>
            </a:pPr>
            <a:r>
              <a:rPr lang="en-US" altLang="zh-CN" dirty="0"/>
              <a:t>selector{</a:t>
            </a:r>
          </a:p>
          <a:p>
            <a:pPr marL="457200" lvl="1" indent="0">
              <a:buNone/>
            </a:pPr>
            <a:r>
              <a:rPr lang="en-US" altLang="zh-CN" dirty="0"/>
              <a:t>       property_1:value_1;</a:t>
            </a:r>
          </a:p>
          <a:p>
            <a:pPr marL="457200" lvl="1" indent="0">
              <a:buNone/>
            </a:pPr>
            <a:r>
              <a:rPr lang="en-US" altLang="zh-CN" dirty="0"/>
              <a:t>       property_2:value_2;</a:t>
            </a:r>
          </a:p>
          <a:p>
            <a:pPr marL="457200" lvl="1" indent="0">
              <a:buNone/>
            </a:pPr>
            <a:r>
              <a:rPr lang="en-US" altLang="zh-CN" dirty="0"/>
              <a:t>       …</a:t>
            </a:r>
          </a:p>
          <a:p>
            <a:pPr marL="457200" lvl="1" indent="0">
              <a:buNone/>
            </a:pPr>
            <a:r>
              <a:rPr lang="en-US" altLang="zh-CN" dirty="0"/>
              <a:t>       }</a:t>
            </a:r>
            <a:r>
              <a:rPr lang="zh-CN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870173" y="1648543"/>
            <a:ext cx="5625129" cy="769441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如果一个属性指定了多个值，那么这些值通常是通过</a:t>
            </a:r>
            <a:r>
              <a:rPr lang="zh-CN" altLang="en-US" sz="2200" dirty="0">
                <a:solidFill>
                  <a:srgbClr val="99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进行分隔。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760150" y="566318"/>
            <a:ext cx="3103602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gray">
          <a:xfrm>
            <a:off x="6272913" y="3793331"/>
            <a:ext cx="4862513" cy="885825"/>
          </a:xfrm>
          <a:prstGeom prst="rect">
            <a:avLst/>
          </a:prstGeom>
          <a:solidFill>
            <a:srgbClr val="BFF14B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5048951" y="3798092"/>
            <a:ext cx="1025525" cy="871538"/>
          </a:xfrm>
          <a:prstGeom prst="rect">
            <a:avLst/>
          </a:prstGeom>
          <a:solidFill>
            <a:srgbClr val="F2EF4C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gray">
          <a:xfrm>
            <a:off x="6604701" y="3918742"/>
            <a:ext cx="4156075" cy="635000"/>
          </a:xfrm>
          <a:prstGeom prst="rect">
            <a:avLst/>
          </a:prstGeom>
          <a:solidFill>
            <a:srgbClr val="FBFB9B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gray">
          <a:xfrm>
            <a:off x="5145788" y="3975892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   </a:t>
            </a:r>
            <a:r>
              <a:rPr lang="en-US" altLang="zh-CN" sz="2400" dirty="0"/>
              <a:t>  {  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background-color:#FF0000;  }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345813" y="2796380"/>
            <a:ext cx="1439863" cy="595312"/>
          </a:xfrm>
          <a:prstGeom prst="wedgeRoundRectCallout">
            <a:avLst>
              <a:gd name="adj1" fmla="val -38644"/>
              <a:gd name="adj2" fmla="val 133731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704838" y="2810668"/>
            <a:ext cx="1439863" cy="595313"/>
          </a:xfrm>
          <a:prstGeom prst="wedgeRoundRectCallout">
            <a:avLst>
              <a:gd name="adj1" fmla="val -56065"/>
              <a:gd name="adj2" fmla="val 16146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9971788" y="2777330"/>
            <a:ext cx="1439863" cy="595312"/>
          </a:xfrm>
          <a:prstGeom prst="wedgeRoundRectCallout">
            <a:avLst>
              <a:gd name="adj1" fmla="val -56065"/>
              <a:gd name="adj2" fmla="val 16146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7" name="AutoShape 10"/>
          <p:cNvSpPr>
            <a:spLocks noChangeArrowheads="1"/>
          </p:cNvSpPr>
          <p:nvPr/>
        </p:nvSpPr>
        <p:spPr bwMode="auto">
          <a:xfrm>
            <a:off x="9142335" y="4922270"/>
            <a:ext cx="2290763" cy="595313"/>
          </a:xfrm>
          <a:prstGeom prst="wedgeRoundRectCallout">
            <a:avLst>
              <a:gd name="adj1" fmla="val -39556"/>
              <a:gd name="adj2" fmla="val -134000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用冒号隔开</a:t>
            </a:r>
          </a:p>
        </p:txBody>
      </p:sp>
    </p:spTree>
    <p:extLst>
      <p:ext uri="{BB962C8B-B14F-4D97-AF65-F5344CB8AC3E}">
        <p14:creationId xmlns:p14="http://schemas.microsoft.com/office/powerpoint/2010/main" val="30616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15480" y="1403495"/>
            <a:ext cx="9753600" cy="11493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文档采用内嵌样式（内部样式表）的元素是（    ）。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&lt;</a:t>
            </a:r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css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&gt;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&lt;style&gt;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&lt;embed&gt;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&lt;link&gt;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245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620688"/>
            <a:ext cx="4215884" cy="213323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07368" y="1196752"/>
            <a:ext cx="7416824" cy="3291999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网站包含很多页面，这些页面有共同的样式。</a:t>
            </a: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每个页面都要内嵌这个共同的样式。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代码冗余；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修改复杂；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07368" y="4825362"/>
            <a:ext cx="7416824" cy="80767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如何为多个文档中的内容设置统一的样式？</a:t>
            </a:r>
          </a:p>
        </p:txBody>
      </p:sp>
    </p:spTree>
    <p:extLst>
      <p:ext uri="{BB962C8B-B14F-4D97-AF65-F5344CB8AC3E}">
        <p14:creationId xmlns:p14="http://schemas.microsoft.com/office/powerpoint/2010/main" val="170032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366428"/>
              </p:ext>
            </p:extLst>
          </p:nvPr>
        </p:nvGraphicFramePr>
        <p:xfrm>
          <a:off x="2423592" y="1570641"/>
          <a:ext cx="7056784" cy="379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5367" name="直接箭头连接符 10"/>
          <p:cNvCxnSpPr>
            <a:cxnSpLocks noChangeShapeType="1"/>
          </p:cNvCxnSpPr>
          <p:nvPr/>
        </p:nvCxnSpPr>
        <p:spPr bwMode="auto">
          <a:xfrm flipH="1">
            <a:off x="7248525" y="3429001"/>
            <a:ext cx="215900" cy="5048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云形标注 1"/>
          <p:cNvSpPr/>
          <p:nvPr/>
        </p:nvSpPr>
        <p:spPr bwMode="auto">
          <a:xfrm>
            <a:off x="3071663" y="5445224"/>
            <a:ext cx="5328593" cy="1260376"/>
          </a:xfrm>
          <a:prstGeom prst="cloudCallout">
            <a:avLst>
              <a:gd name="adj1" fmla="val -7771"/>
              <a:gd name="adj2" fmla="val -80617"/>
            </a:avLst>
          </a:prstGeom>
          <a:solidFill>
            <a:schemeClr val="bg1"/>
          </a:solidFill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灰色背景；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字体红色、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、宋体；</a:t>
            </a:r>
          </a:p>
        </p:txBody>
      </p:sp>
      <p:sp>
        <p:nvSpPr>
          <p:cNvPr id="11" name="云形标注 10"/>
          <p:cNvSpPr/>
          <p:nvPr/>
        </p:nvSpPr>
        <p:spPr bwMode="auto">
          <a:xfrm>
            <a:off x="9696400" y="1920281"/>
            <a:ext cx="2376264" cy="1433364"/>
          </a:xfrm>
          <a:prstGeom prst="cloudCallout">
            <a:avLst>
              <a:gd name="adj1" fmla="val -79978"/>
              <a:gd name="adj2" fmla="val -32705"/>
            </a:avLst>
          </a:prstGeom>
          <a:solidFill>
            <a:schemeClr val="bg1"/>
          </a:solidFill>
          <a:ln w="25400" cap="flat" cmpd="sng" algn="ctr">
            <a:solidFill>
              <a:srgbClr val="CC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图像都是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像素；</a:t>
            </a:r>
          </a:p>
        </p:txBody>
      </p:sp>
      <p:sp>
        <p:nvSpPr>
          <p:cNvPr id="9" name="五边形 8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燕尾形 9"/>
          <p:cNvSpPr/>
          <p:nvPr/>
        </p:nvSpPr>
        <p:spPr>
          <a:xfrm>
            <a:off x="1271463" y="536655"/>
            <a:ext cx="3384377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燕尾形 4"/>
          <p:cNvSpPr/>
          <p:nvPr/>
        </p:nvSpPr>
        <p:spPr>
          <a:xfrm>
            <a:off x="1667507" y="402531"/>
            <a:ext cx="2592288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  <p:sp>
        <p:nvSpPr>
          <p:cNvPr id="13" name="燕尾形 12"/>
          <p:cNvSpPr/>
          <p:nvPr/>
        </p:nvSpPr>
        <p:spPr>
          <a:xfrm>
            <a:off x="4367808" y="536656"/>
            <a:ext cx="583264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外部样式表（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链接样式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63702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839416" y="1556792"/>
            <a:ext cx="10565184" cy="445030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作用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可以设置多个文档的样式；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CSS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r>
              <a:rPr lang="zh-CN" altLang="en-US" sz="2400" dirty="0"/>
              <a:t>：</a:t>
            </a:r>
          </a:p>
          <a:p>
            <a:pPr lvl="1">
              <a:lnSpc>
                <a:spcPct val="160000"/>
              </a:lnSpc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用简单的文本编辑器编辑；（记事本）</a:t>
            </a:r>
          </a:p>
          <a:p>
            <a:pPr lvl="1">
              <a:lnSpc>
                <a:spcPct val="160000"/>
              </a:lnSpc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/>
              <a:t>保存为：文件名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err="1">
                <a:solidFill>
                  <a:srgbClr val="FF0000"/>
                </a:solidFill>
              </a:rPr>
              <a:t>css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60000"/>
              </a:lnSpc>
              <a:buSzPct val="100000"/>
              <a:buFont typeface="微软雅黑" panose="020B0503020204020204" pitchFamily="34" charset="-122"/>
              <a:buChar char="○"/>
            </a:pPr>
            <a:r>
              <a:rPr lang="zh-CN" altLang="en-US" dirty="0">
                <a:solidFill>
                  <a:srgbClr val="FF0000"/>
                </a:solidFill>
              </a:rPr>
              <a:t>内容</a:t>
            </a:r>
            <a:r>
              <a:rPr lang="zh-CN" altLang="en-US" dirty="0"/>
              <a:t>包含一个样式规则列表；</a:t>
            </a:r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271463" y="536655"/>
            <a:ext cx="3384377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燕尾形 4"/>
          <p:cNvSpPr/>
          <p:nvPr/>
        </p:nvSpPr>
        <p:spPr>
          <a:xfrm>
            <a:off x="1667507" y="402531"/>
            <a:ext cx="2592288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  <p:sp>
        <p:nvSpPr>
          <p:cNvPr id="8" name="燕尾形 7"/>
          <p:cNvSpPr/>
          <p:nvPr/>
        </p:nvSpPr>
        <p:spPr>
          <a:xfrm>
            <a:off x="4367808" y="536656"/>
            <a:ext cx="583264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外部样式表（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链接样式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270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0151" y="1499620"/>
            <a:ext cx="10664441" cy="504031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defRPr/>
            </a:pPr>
            <a:r>
              <a:rPr lang="en-US" altLang="zh-CN" sz="7000" dirty="0">
                <a:solidFill>
                  <a:srgbClr val="990000"/>
                </a:solidFill>
              </a:rPr>
              <a:t>HTML</a:t>
            </a:r>
            <a:r>
              <a:rPr lang="zh-CN" altLang="en-US" sz="7000" dirty="0">
                <a:solidFill>
                  <a:srgbClr val="990000"/>
                </a:solidFill>
              </a:rPr>
              <a:t>文档</a:t>
            </a:r>
            <a:r>
              <a:rPr lang="zh-CN" altLang="en-US" sz="7000" dirty="0"/>
              <a:t>：</a:t>
            </a:r>
            <a:endParaRPr lang="en-US" altLang="zh-CN" sz="7000" dirty="0"/>
          </a:p>
          <a:p>
            <a:pPr lvl="1">
              <a:lnSpc>
                <a:spcPct val="170000"/>
              </a:lnSpc>
              <a:buSzPct val="100000"/>
              <a:buFont typeface="微软雅黑" panose="020B0503020204020204" pitchFamily="34" charset="-122"/>
              <a:buChar char="○"/>
              <a:defRPr/>
            </a:pPr>
            <a:r>
              <a:rPr lang="zh-CN" altLang="en-US" sz="5900" dirty="0"/>
              <a:t>链接外部样式表：</a:t>
            </a:r>
          </a:p>
          <a:p>
            <a:pPr lvl="2">
              <a:lnSpc>
                <a:spcPct val="170000"/>
              </a:lnSpc>
              <a:defRPr/>
            </a:pPr>
            <a:r>
              <a:rPr lang="en-US" altLang="zh-CN" sz="5900" dirty="0"/>
              <a:t>&lt;</a:t>
            </a:r>
            <a:r>
              <a:rPr lang="en-US" altLang="zh-CN" sz="5900" dirty="0">
                <a:solidFill>
                  <a:srgbClr val="990000"/>
                </a:solidFill>
              </a:rPr>
              <a:t>link</a:t>
            </a:r>
            <a:r>
              <a:rPr lang="en-US" altLang="zh-CN" sz="5900" dirty="0"/>
              <a:t> </a:t>
            </a:r>
            <a:r>
              <a:rPr lang="en-US" altLang="zh-CN" sz="5900" dirty="0" err="1"/>
              <a:t>rel</a:t>
            </a:r>
            <a:r>
              <a:rPr lang="en-US" altLang="zh-CN" sz="5900" dirty="0"/>
              <a:t>="</a:t>
            </a:r>
            <a:r>
              <a:rPr lang="en-US" altLang="zh-CN" sz="5900" dirty="0" err="1"/>
              <a:t>stylesheet</a:t>
            </a:r>
            <a:r>
              <a:rPr lang="en-US" altLang="zh-CN" sz="5900" dirty="0"/>
              <a:t>" type="text/</a:t>
            </a:r>
            <a:r>
              <a:rPr lang="en-US" altLang="zh-CN" sz="5900" dirty="0" err="1"/>
              <a:t>css</a:t>
            </a:r>
            <a:r>
              <a:rPr lang="en-US" altLang="zh-CN" sz="5900" dirty="0"/>
              <a:t>" </a:t>
            </a:r>
            <a:r>
              <a:rPr lang="en-US" altLang="zh-CN" sz="5900" dirty="0" err="1"/>
              <a:t>href</a:t>
            </a:r>
            <a:r>
              <a:rPr lang="en-US" altLang="zh-CN" sz="5900" dirty="0"/>
              <a:t>=“</a:t>
            </a:r>
            <a:r>
              <a:rPr lang="en-US" altLang="zh-CN" sz="5900" dirty="0" err="1"/>
              <a:t>css</a:t>
            </a:r>
            <a:r>
              <a:rPr lang="en-US" altLang="zh-CN" sz="5900" dirty="0"/>
              <a:t>/style1.css" /&gt;</a:t>
            </a:r>
          </a:p>
          <a:p>
            <a:pPr lvl="3">
              <a:lnSpc>
                <a:spcPct val="170000"/>
              </a:lnSpc>
              <a:defRPr/>
            </a:pPr>
            <a:r>
              <a:rPr lang="en-US" altLang="zh-CN" sz="5900" dirty="0" err="1">
                <a:solidFill>
                  <a:srgbClr val="C00000"/>
                </a:solidFill>
              </a:rPr>
              <a:t>rel</a:t>
            </a:r>
            <a:r>
              <a:rPr lang="zh-CN" altLang="en-US" sz="5900" dirty="0"/>
              <a:t>：定义当前文档与被链接文档之间的关系；</a:t>
            </a:r>
          </a:p>
          <a:p>
            <a:pPr lvl="3">
              <a:lnSpc>
                <a:spcPct val="170000"/>
              </a:lnSpc>
              <a:defRPr/>
            </a:pPr>
            <a:r>
              <a:rPr lang="en-US" altLang="zh-CN" sz="5900" dirty="0">
                <a:solidFill>
                  <a:srgbClr val="C00000"/>
                </a:solidFill>
              </a:rPr>
              <a:t>type</a:t>
            </a:r>
            <a:r>
              <a:rPr lang="zh-CN" altLang="en-US" sz="5900" dirty="0"/>
              <a:t>：样式表的类型；</a:t>
            </a:r>
          </a:p>
          <a:p>
            <a:pPr lvl="3">
              <a:lnSpc>
                <a:spcPct val="170000"/>
              </a:lnSpc>
              <a:defRPr/>
            </a:pPr>
            <a:r>
              <a:rPr lang="en-US" altLang="zh-CN" sz="5900" dirty="0" err="1">
                <a:solidFill>
                  <a:srgbClr val="C00000"/>
                </a:solidFill>
              </a:rPr>
              <a:t>href</a:t>
            </a:r>
            <a:r>
              <a:rPr lang="zh-CN" altLang="en-US" sz="5900" dirty="0"/>
              <a:t>：定义引用的外部样式表文件的</a:t>
            </a:r>
            <a:r>
              <a:rPr lang="en-US" altLang="zh-CN" sz="5900" dirty="0" err="1"/>
              <a:t>url</a:t>
            </a:r>
            <a:r>
              <a:rPr lang="zh-CN" altLang="en-US" sz="5900" dirty="0"/>
              <a:t>；</a:t>
            </a:r>
            <a:endParaRPr lang="en-US" altLang="zh-CN" sz="5900" dirty="0"/>
          </a:p>
          <a:p>
            <a:pPr lvl="1">
              <a:lnSpc>
                <a:spcPct val="170000"/>
              </a:lnSpc>
              <a:defRPr/>
            </a:pPr>
            <a:endParaRPr lang="zh-CN" altLang="en-US" dirty="0"/>
          </a:p>
        </p:txBody>
      </p:sp>
      <p:sp>
        <p:nvSpPr>
          <p:cNvPr id="7" name="五边形 6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燕尾形 7"/>
          <p:cNvSpPr/>
          <p:nvPr/>
        </p:nvSpPr>
        <p:spPr>
          <a:xfrm>
            <a:off x="1271463" y="536655"/>
            <a:ext cx="3384377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燕尾形 4"/>
          <p:cNvSpPr/>
          <p:nvPr/>
        </p:nvSpPr>
        <p:spPr>
          <a:xfrm>
            <a:off x="1667507" y="402531"/>
            <a:ext cx="2592288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  <p:sp>
        <p:nvSpPr>
          <p:cNvPr id="10" name="燕尾形 9"/>
          <p:cNvSpPr/>
          <p:nvPr/>
        </p:nvSpPr>
        <p:spPr>
          <a:xfrm>
            <a:off x="4367808" y="536656"/>
            <a:ext cx="583264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外部样式表（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链接样式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369" y="1407227"/>
            <a:ext cx="1876322" cy="2708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333" y="1354460"/>
            <a:ext cx="1823543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0151" y="1500102"/>
            <a:ext cx="10801200" cy="504001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4500" dirty="0">
                <a:solidFill>
                  <a:srgbClr val="990000"/>
                </a:solidFill>
              </a:rPr>
              <a:t>HTML</a:t>
            </a:r>
            <a:r>
              <a:rPr lang="zh-CN" altLang="en-US" sz="4500" dirty="0">
                <a:solidFill>
                  <a:srgbClr val="990000"/>
                </a:solidFill>
              </a:rPr>
              <a:t>文档</a:t>
            </a:r>
            <a:r>
              <a:rPr lang="zh-CN" altLang="en-US" sz="4500" dirty="0"/>
              <a:t>：</a:t>
            </a:r>
            <a:endParaRPr lang="en-US" altLang="zh-CN" sz="4500" dirty="0"/>
          </a:p>
          <a:p>
            <a:pPr lvl="1">
              <a:lnSpc>
                <a:spcPct val="120000"/>
              </a:lnSpc>
              <a:buSzPct val="100000"/>
              <a:buFont typeface="微软雅黑" panose="020B0503020204020204" pitchFamily="34" charset="-122"/>
              <a:buChar char="○"/>
              <a:defRPr/>
            </a:pPr>
            <a:r>
              <a:rPr lang="zh-CN" altLang="en-US" sz="4500" dirty="0">
                <a:solidFill>
                  <a:srgbClr val="C00000"/>
                </a:solidFill>
              </a:rPr>
              <a:t>导入外部样式表</a:t>
            </a:r>
            <a:endParaRPr lang="en-US" altLang="zh-CN" sz="4500" dirty="0">
              <a:solidFill>
                <a:srgbClr val="C00000"/>
              </a:solidFill>
            </a:endParaRP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zh-CN" sz="4500" dirty="0"/>
              <a:t>&lt;style type=“text/</a:t>
            </a:r>
            <a:r>
              <a:rPr lang="en-US" altLang="zh-CN" sz="4500" dirty="0" err="1"/>
              <a:t>css</a:t>
            </a:r>
            <a:r>
              <a:rPr lang="en-US" altLang="zh-CN" sz="4500" dirty="0"/>
              <a:t>”&gt;</a:t>
            </a:r>
          </a:p>
          <a:p>
            <a:pPr marL="1371600" lvl="3" indent="0">
              <a:lnSpc>
                <a:spcPct val="120000"/>
              </a:lnSpc>
              <a:buNone/>
              <a:defRPr/>
            </a:pPr>
            <a:r>
              <a:rPr lang="en-US" altLang="zh-CN" sz="4500" dirty="0"/>
              <a:t> @import “</a:t>
            </a:r>
            <a:r>
              <a:rPr lang="en-US" altLang="zh-CN" sz="4500" dirty="0" err="1"/>
              <a:t>css</a:t>
            </a:r>
            <a:r>
              <a:rPr lang="en-US" altLang="zh-CN" sz="4500" dirty="0"/>
              <a:t>/a.css”;</a:t>
            </a:r>
          </a:p>
          <a:p>
            <a:pPr marL="1371600" lvl="3" indent="0">
              <a:lnSpc>
                <a:spcPct val="120000"/>
              </a:lnSpc>
              <a:buNone/>
              <a:defRPr/>
            </a:pPr>
            <a:r>
              <a:rPr lang="en-US" altLang="zh-CN" sz="4500" dirty="0"/>
              <a:t> @import </a:t>
            </a:r>
            <a:r>
              <a:rPr lang="en-US" altLang="zh-CN" sz="4500" dirty="0" err="1"/>
              <a:t>url</a:t>
            </a:r>
            <a:r>
              <a:rPr lang="en-US" altLang="zh-CN" sz="4500" dirty="0"/>
              <a:t>(“</a:t>
            </a:r>
            <a:r>
              <a:rPr lang="en-US" altLang="zh-CN" sz="4500" dirty="0" err="1"/>
              <a:t>css</a:t>
            </a:r>
            <a:r>
              <a:rPr lang="en-US" altLang="zh-CN" sz="4500" dirty="0"/>
              <a:t>/style1.css”);</a:t>
            </a:r>
          </a:p>
          <a:p>
            <a:pPr marL="914400" lvl="2" indent="0">
              <a:lnSpc>
                <a:spcPct val="120000"/>
              </a:lnSpc>
              <a:buNone/>
              <a:defRPr/>
            </a:pPr>
            <a:r>
              <a:rPr lang="en-US" altLang="zh-CN" sz="4500" dirty="0"/>
              <a:t>&lt;/style&gt;</a:t>
            </a:r>
          </a:p>
          <a:p>
            <a:pPr lvl="1">
              <a:lnSpc>
                <a:spcPct val="120000"/>
              </a:lnSpc>
              <a:buSzPct val="100000"/>
              <a:buFont typeface="微软雅黑" panose="020B0503020204020204" pitchFamily="34" charset="-122"/>
              <a:buChar char="○"/>
              <a:defRPr/>
            </a:pPr>
            <a:r>
              <a:rPr lang="zh-CN" altLang="en-US" sz="4500" dirty="0">
                <a:solidFill>
                  <a:srgbClr val="C00000"/>
                </a:solidFill>
              </a:rPr>
              <a:t>链接和导入两种方式的比较：</a:t>
            </a:r>
            <a:endParaRPr lang="en-US" altLang="zh-CN" sz="4500" dirty="0">
              <a:solidFill>
                <a:srgbClr val="C00000"/>
              </a:solidFill>
            </a:endParaRPr>
          </a:p>
          <a:p>
            <a:pPr marL="1314450" lvl="4" indent="-457200">
              <a:lnSpc>
                <a:spcPct val="120000"/>
              </a:lnSpc>
              <a:defRPr/>
            </a:pPr>
            <a:r>
              <a:rPr lang="en-US" altLang="zh-CN" sz="4100" dirty="0"/>
              <a:t>link</a:t>
            </a:r>
            <a:r>
              <a:rPr lang="zh-CN" altLang="en-US" sz="4100" dirty="0"/>
              <a:t>属于</a:t>
            </a:r>
            <a:r>
              <a:rPr lang="en-US" altLang="zh-CN" sz="4100" dirty="0"/>
              <a:t>HTML</a:t>
            </a:r>
            <a:r>
              <a:rPr lang="zh-CN" altLang="en-US" sz="4100" dirty="0"/>
              <a:t>元素，</a:t>
            </a:r>
            <a:r>
              <a:rPr lang="en-US" altLang="zh-CN" sz="4100" dirty="0"/>
              <a:t>@import</a:t>
            </a:r>
            <a:r>
              <a:rPr lang="zh-CN" altLang="en-US" sz="4100" dirty="0"/>
              <a:t>是</a:t>
            </a:r>
            <a:r>
              <a:rPr lang="en-US" altLang="zh-CN" sz="4100" dirty="0"/>
              <a:t>CSS</a:t>
            </a:r>
            <a:r>
              <a:rPr lang="zh-CN" altLang="en-US" sz="4100" dirty="0"/>
              <a:t>提供的；</a:t>
            </a:r>
            <a:endParaRPr lang="en-US" altLang="zh-CN" sz="4100" dirty="0"/>
          </a:p>
          <a:p>
            <a:pPr marL="1314450" lvl="4" indent="-457200">
              <a:lnSpc>
                <a:spcPct val="120000"/>
              </a:lnSpc>
              <a:defRPr/>
            </a:pPr>
            <a:r>
              <a:rPr lang="zh-CN" altLang="en-US" sz="4100" dirty="0"/>
              <a:t>页面被加载时，</a:t>
            </a:r>
            <a:r>
              <a:rPr lang="en-US" altLang="zh-CN" sz="4100" dirty="0"/>
              <a:t>link</a:t>
            </a:r>
            <a:r>
              <a:rPr lang="zh-CN" altLang="en-US" sz="4100" dirty="0"/>
              <a:t>会同时被加载，而</a:t>
            </a:r>
            <a:r>
              <a:rPr lang="en-US" altLang="zh-CN" sz="4100" dirty="0"/>
              <a:t>@import</a:t>
            </a:r>
            <a:r>
              <a:rPr lang="zh-CN" altLang="en-US" sz="4100" dirty="0"/>
              <a:t>引用的</a:t>
            </a:r>
            <a:r>
              <a:rPr lang="en-US" altLang="zh-CN" sz="4100" dirty="0" err="1"/>
              <a:t>css</a:t>
            </a:r>
            <a:r>
              <a:rPr lang="zh-CN" altLang="en-US" sz="4100" dirty="0"/>
              <a:t>会等到页面被加载完后再加载；</a:t>
            </a:r>
            <a:endParaRPr lang="en-US" altLang="zh-CN" sz="4100" dirty="0"/>
          </a:p>
          <a:p>
            <a:pPr marL="1314450" lvl="4" indent="-457200">
              <a:lnSpc>
                <a:spcPct val="120000"/>
              </a:lnSpc>
              <a:defRPr/>
            </a:pPr>
            <a:r>
              <a:rPr lang="en-US" altLang="zh-CN" sz="4100" dirty="0"/>
              <a:t>link</a:t>
            </a:r>
            <a:r>
              <a:rPr lang="zh-CN" altLang="en-US" sz="4100" dirty="0"/>
              <a:t>方式的权重高于</a:t>
            </a:r>
            <a:r>
              <a:rPr lang="en-US" altLang="zh-CN" sz="4100" dirty="0"/>
              <a:t>@import</a:t>
            </a:r>
            <a:r>
              <a:rPr lang="zh-CN" altLang="en-US" sz="4100" dirty="0"/>
              <a:t>；</a:t>
            </a:r>
          </a:p>
          <a:p>
            <a:pPr lvl="1">
              <a:lnSpc>
                <a:spcPct val="80000"/>
              </a:lnSpc>
              <a:defRPr/>
            </a:pPr>
            <a:endParaRPr lang="en-US" altLang="zh-CN" dirty="0"/>
          </a:p>
          <a:p>
            <a:pPr lvl="1">
              <a:lnSpc>
                <a:spcPct val="80000"/>
              </a:lnSpc>
              <a:defRPr/>
            </a:pP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271463" y="536655"/>
            <a:ext cx="3384377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燕尾形 4"/>
          <p:cNvSpPr/>
          <p:nvPr/>
        </p:nvSpPr>
        <p:spPr>
          <a:xfrm>
            <a:off x="1667507" y="402531"/>
            <a:ext cx="2592288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  <p:sp>
        <p:nvSpPr>
          <p:cNvPr id="8" name="燕尾形 7"/>
          <p:cNvSpPr/>
          <p:nvPr/>
        </p:nvSpPr>
        <p:spPr>
          <a:xfrm>
            <a:off x="4367808" y="536656"/>
            <a:ext cx="583264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外部样式表（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链接样式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22981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770561" y="1524984"/>
            <a:ext cx="10592433" cy="4378325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5" name="五边形 4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1271463" y="536655"/>
            <a:ext cx="3384377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" name="燕尾形 4"/>
          <p:cNvSpPr/>
          <p:nvPr/>
        </p:nvSpPr>
        <p:spPr>
          <a:xfrm>
            <a:off x="1667507" y="402531"/>
            <a:ext cx="2592288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  <p:sp>
        <p:nvSpPr>
          <p:cNvPr id="8" name="燕尾形 7"/>
          <p:cNvSpPr/>
          <p:nvPr/>
        </p:nvSpPr>
        <p:spPr>
          <a:xfrm>
            <a:off x="4367808" y="536656"/>
            <a:ext cx="5832648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外部样式表（</a:t>
            </a:r>
            <a:r>
              <a:rPr lang="zh-CN" altLang="en-US" sz="36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链接样式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89789" y="1916832"/>
            <a:ext cx="9577064" cy="3291999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应用多个外部样式表文件；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文档中可以有多个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标记，每个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&lt;link&gt;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标记链接一个外部样式表文件；</a:t>
            </a:r>
          </a:p>
        </p:txBody>
      </p:sp>
    </p:spTree>
    <p:extLst>
      <p:ext uri="{BB962C8B-B14F-4D97-AF65-F5344CB8AC3E}">
        <p14:creationId xmlns:p14="http://schemas.microsoft.com/office/powerpoint/2010/main" val="409212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H_Number_3">
            <a:hlinkClick r:id="rId13" action="ppaction://hlinksldjump"/>
          </p:cNvPr>
          <p:cNvSpPr/>
          <p:nvPr>
            <p:custDataLst>
              <p:tags r:id="rId2"/>
            </p:custDataLst>
          </p:nvPr>
        </p:nvSpPr>
        <p:spPr>
          <a:xfrm>
            <a:off x="4260408" y="3004963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02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MH_Entry_3">
            <a:hlinkClick r:id="rId13" action="ppaction://hlinksldjump"/>
          </p:cNvPr>
          <p:cNvSpPr/>
          <p:nvPr>
            <p:custDataLst>
              <p:tags r:id="rId3"/>
            </p:custDataLst>
          </p:nvPr>
        </p:nvSpPr>
        <p:spPr>
          <a:xfrm>
            <a:off x="5092735" y="3004963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1" name="MH_Number_2">
            <a:hlinkClick r:id="rId13" action="ppaction://hlinksldjump"/>
          </p:cNvPr>
          <p:cNvSpPr/>
          <p:nvPr>
            <p:custDataLst>
              <p:tags r:id="rId4"/>
            </p:custDataLst>
          </p:nvPr>
        </p:nvSpPr>
        <p:spPr>
          <a:xfrm>
            <a:off x="4260408" y="1687830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01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MH_Entry_2">
            <a:hlinkClick r:id="rId13" action="ppaction://hlinksldjump"/>
          </p:cNvPr>
          <p:cNvSpPr/>
          <p:nvPr>
            <p:custDataLst>
              <p:tags r:id="rId5"/>
            </p:custDataLst>
          </p:nvPr>
        </p:nvSpPr>
        <p:spPr>
          <a:xfrm>
            <a:off x="5092735" y="1687830"/>
            <a:ext cx="4741774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zh-CN" altLang="en-US" sz="32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32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3200" spc="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MH_Number_4">
            <a:hlinkClick r:id="" action="ppaction://noaction"/>
          </p:cNvPr>
          <p:cNvSpPr/>
          <p:nvPr>
            <p:custDataLst>
              <p:tags r:id="rId6"/>
            </p:custDataLst>
          </p:nvPr>
        </p:nvSpPr>
        <p:spPr>
          <a:xfrm>
            <a:off x="4260408" y="4318159"/>
            <a:ext cx="682404" cy="682039"/>
          </a:xfrm>
          <a:prstGeom prst="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  <a:ea typeface="华文细黑" panose="02010600040101010101" pitchFamily="2" charset="-122"/>
              </a:rPr>
              <a:t>03</a:t>
            </a:r>
            <a:endParaRPr lang="zh-CN" altLang="en-US" sz="2800" b="1" dirty="0">
              <a:solidFill>
                <a:srgbClr val="0000FF"/>
              </a:solidFill>
              <a:ea typeface="华文细黑" panose="02010600040101010101" pitchFamily="2" charset="-122"/>
            </a:endParaRPr>
          </a:p>
        </p:txBody>
      </p:sp>
      <p:sp>
        <p:nvSpPr>
          <p:cNvPr id="25" name="MH_Entry_4">
            <a:hlinkClick r:id="" action="ppaction://noaction"/>
          </p:cNvPr>
          <p:cNvSpPr/>
          <p:nvPr>
            <p:custDataLst>
              <p:tags r:id="rId7"/>
            </p:custDataLst>
          </p:nvPr>
        </p:nvSpPr>
        <p:spPr>
          <a:xfrm>
            <a:off x="5092735" y="4318159"/>
            <a:ext cx="4741773" cy="682039"/>
          </a:xfrm>
          <a:prstGeom prst="rect">
            <a:avLst/>
          </a:prstGeom>
          <a:solidFill>
            <a:srgbClr val="0000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32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spc="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</a:p>
        </p:txBody>
      </p:sp>
      <p:cxnSp>
        <p:nvCxnSpPr>
          <p:cNvPr id="26" name="MH_Others_1"/>
          <p:cNvCxnSpPr/>
          <p:nvPr>
            <p:custDataLst>
              <p:tags r:id="rId8"/>
            </p:custDataLst>
          </p:nvPr>
        </p:nvCxnSpPr>
        <p:spPr>
          <a:xfrm>
            <a:off x="3256636" y="740229"/>
            <a:ext cx="0" cy="5364000"/>
          </a:xfrm>
          <a:prstGeom prst="line">
            <a:avLst/>
          </a:prstGeom>
          <a:ln w="412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H_Others_2"/>
          <p:cNvSpPr txBox="1"/>
          <p:nvPr>
            <p:custDataLst>
              <p:tags r:id="rId9"/>
            </p:custDataLst>
          </p:nvPr>
        </p:nvSpPr>
        <p:spPr>
          <a:xfrm>
            <a:off x="1819491" y="291485"/>
            <a:ext cx="1054501" cy="1188575"/>
          </a:xfrm>
          <a:prstGeom prst="rect">
            <a:avLst/>
          </a:prstGeom>
          <a:noFill/>
        </p:spPr>
        <p:txBody>
          <a:bodyPr vert="eaVert" wrap="square" rtlCol="0" anchor="ctr" anchorCtr="0">
            <a:noAutofit/>
          </a:bodyPr>
          <a:lstStyle/>
          <a:p>
            <a:r>
              <a:rPr lang="en-US" altLang="zh-CN" sz="8800" dirty="0">
                <a:solidFill>
                  <a:srgbClr val="0000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</a:t>
            </a:r>
            <a:endParaRPr lang="zh-CN" altLang="en-US" sz="4400" dirty="0">
              <a:solidFill>
                <a:srgbClr val="0000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8" name="MH_Others_3"/>
          <p:cNvSpPr txBox="1"/>
          <p:nvPr>
            <p:custDataLst>
              <p:tags r:id="rId10"/>
            </p:custDataLst>
          </p:nvPr>
        </p:nvSpPr>
        <p:spPr>
          <a:xfrm>
            <a:off x="1985896" y="2798661"/>
            <a:ext cx="693893" cy="312251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内容安排</a:t>
            </a:r>
          </a:p>
        </p:txBody>
      </p:sp>
      <p:sp>
        <p:nvSpPr>
          <p:cNvPr id="29" name="MH_Others_4"/>
          <p:cNvSpPr/>
          <p:nvPr>
            <p:custDataLst>
              <p:tags r:id="rId11"/>
            </p:custDataLst>
          </p:nvPr>
        </p:nvSpPr>
        <p:spPr>
          <a:xfrm>
            <a:off x="2009079" y="893398"/>
            <a:ext cx="615553" cy="2293405"/>
          </a:xfrm>
          <a:prstGeom prst="rect">
            <a:avLst/>
          </a:prstGeom>
        </p:spPr>
        <p:txBody>
          <a:bodyPr vert="eaVert" wrap="square">
            <a:noAutofit/>
          </a:bodyPr>
          <a:lstStyle/>
          <a:p>
            <a:r>
              <a:rPr lang="en-US" altLang="zh-CN" sz="2800" b="1" spc="500" dirty="0">
                <a:solidFill>
                  <a:schemeClr val="accent1">
                    <a:lumMod val="7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ONTENTS</a:t>
            </a:r>
            <a:endParaRPr lang="zh-CN" altLang="en-US" sz="2800" b="1" spc="500" dirty="0">
              <a:solidFill>
                <a:schemeClr val="accent1">
                  <a:lumMod val="7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31674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23392" y="635000"/>
            <a:ext cx="11305256" cy="221535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如果要在不同的网页中应用相同的样式表定义，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的方式是（     ）。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的元素中定义样式表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&lt;head&gt;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标记中定义样式表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通过一个外部样式表文件定义样式表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以上都可以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0457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引用外部样式表的元素应该放在 （     ）。</a:t>
            </a:r>
            <a:endParaRPr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文档的开始的位置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文档的结束的位置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2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body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元素中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7" name="组合 16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3124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620688"/>
            <a:ext cx="4215884" cy="2133238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911424" y="3284984"/>
            <a:ext cx="8280920" cy="2355895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有几种添加样式的方式？（有几种样式表）</a:t>
            </a:r>
            <a:endParaRPr lang="en-US" altLang="zh-CN" sz="2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使用它们的语法格式分别是什么？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2648237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Other_1"/>
          <p:cNvSpPr/>
          <p:nvPr>
            <p:custDataLst>
              <p:tags r:id="rId1"/>
            </p:custDataLst>
          </p:nvPr>
        </p:nvSpPr>
        <p:spPr>
          <a:xfrm>
            <a:off x="5016807" y="1012768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MH_SubTitle_1"/>
          <p:cNvSpPr/>
          <p:nvPr>
            <p:custDataLst>
              <p:tags r:id="rId2"/>
            </p:custDataLst>
          </p:nvPr>
        </p:nvSpPr>
        <p:spPr>
          <a:xfrm>
            <a:off x="5124530" y="1120076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" name="MH_Other_2"/>
          <p:cNvSpPr/>
          <p:nvPr>
            <p:custDataLst>
              <p:tags r:id="rId3"/>
            </p:custDataLst>
          </p:nvPr>
        </p:nvSpPr>
        <p:spPr>
          <a:xfrm>
            <a:off x="5645870" y="2746985"/>
            <a:ext cx="1271587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MH_SubTitle_2"/>
          <p:cNvSpPr/>
          <p:nvPr>
            <p:custDataLst>
              <p:tags r:id="rId4"/>
            </p:custDataLst>
          </p:nvPr>
        </p:nvSpPr>
        <p:spPr>
          <a:xfrm>
            <a:off x="5752645" y="2854123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9" name="MH_Other_4"/>
          <p:cNvSpPr/>
          <p:nvPr>
            <p:custDataLst>
              <p:tags r:id="rId5"/>
            </p:custDataLst>
          </p:nvPr>
        </p:nvSpPr>
        <p:spPr>
          <a:xfrm>
            <a:off x="4978158" y="2143737"/>
            <a:ext cx="392113" cy="392112"/>
          </a:xfrm>
          <a:prstGeom prst="ellipse">
            <a:avLst/>
          </a:prstGeom>
          <a:noFill/>
          <a:ln w="38100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MH_Other_5"/>
          <p:cNvSpPr/>
          <p:nvPr>
            <p:custDataLst>
              <p:tags r:id="rId6"/>
            </p:custDataLst>
          </p:nvPr>
        </p:nvSpPr>
        <p:spPr>
          <a:xfrm>
            <a:off x="6241593" y="2411493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MH_Other_7"/>
          <p:cNvSpPr/>
          <p:nvPr>
            <p:custDataLst>
              <p:tags r:id="rId7"/>
            </p:custDataLst>
          </p:nvPr>
        </p:nvSpPr>
        <p:spPr>
          <a:xfrm>
            <a:off x="2855640" y="1965226"/>
            <a:ext cx="2478087" cy="2478087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/>
          </a:p>
        </p:txBody>
      </p:sp>
      <p:sp>
        <p:nvSpPr>
          <p:cNvPr id="13" name="MH_Title_1"/>
          <p:cNvSpPr/>
          <p:nvPr>
            <p:custDataLst>
              <p:tags r:id="rId8"/>
            </p:custDataLst>
          </p:nvPr>
        </p:nvSpPr>
        <p:spPr>
          <a:xfrm>
            <a:off x="3093495" y="2202584"/>
            <a:ext cx="2002604" cy="2002604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89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4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4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MH_Other_10"/>
          <p:cNvSpPr/>
          <p:nvPr>
            <p:custDataLst>
              <p:tags r:id="rId9"/>
            </p:custDataLst>
          </p:nvPr>
        </p:nvSpPr>
        <p:spPr>
          <a:xfrm>
            <a:off x="5547864" y="3494452"/>
            <a:ext cx="280988" cy="280988"/>
          </a:xfrm>
          <a:prstGeom prst="ellipse">
            <a:avLst/>
          </a:prstGeom>
          <a:noFill/>
          <a:ln w="38100" cmpd="sng">
            <a:solidFill>
              <a:schemeClr val="accent1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MH_Other_11"/>
          <p:cNvSpPr/>
          <p:nvPr>
            <p:custDataLst>
              <p:tags r:id="rId10"/>
            </p:custDataLst>
          </p:nvPr>
        </p:nvSpPr>
        <p:spPr>
          <a:xfrm>
            <a:off x="4734211" y="1687456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MH_Text_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85463" y="1099470"/>
            <a:ext cx="3615564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MH_Text_2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148699" y="2964233"/>
            <a:ext cx="3344613" cy="78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sp>
        <p:nvSpPr>
          <p:cNvPr id="26" name="MH_Other_5"/>
          <p:cNvSpPr/>
          <p:nvPr>
            <p:custDataLst>
              <p:tags r:id="rId13"/>
            </p:custDataLst>
          </p:nvPr>
        </p:nvSpPr>
        <p:spPr>
          <a:xfrm>
            <a:off x="6009837" y="3842118"/>
            <a:ext cx="279400" cy="279400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MH_Text_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537320" y="4585252"/>
            <a:ext cx="4834556" cy="1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500"/>
              </a:lnSpc>
              <a:defRPr/>
            </a:pP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  <a:endParaRPr lang="en-US" altLang="zh-CN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MH_Other_1"/>
          <p:cNvSpPr/>
          <p:nvPr>
            <p:custDataLst>
              <p:tags r:id="rId15"/>
            </p:custDataLst>
          </p:nvPr>
        </p:nvSpPr>
        <p:spPr>
          <a:xfrm>
            <a:off x="4988376" y="4628768"/>
            <a:ext cx="1273175" cy="1273175"/>
          </a:xfrm>
          <a:prstGeom prst="ellipse">
            <a:avLst/>
          </a:prstGeom>
          <a:solidFill>
            <a:srgbClr val="0000FF"/>
          </a:solidFill>
          <a:ln w="3175" cmpd="sng">
            <a:noFill/>
          </a:ln>
          <a:effectLst>
            <a:outerShdw blurRad="177800" dist="88900" dir="9000000" algn="tr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MH_SubTitle_1"/>
          <p:cNvSpPr/>
          <p:nvPr>
            <p:custDataLst>
              <p:tags r:id="rId16"/>
            </p:custDataLst>
          </p:nvPr>
        </p:nvSpPr>
        <p:spPr>
          <a:xfrm>
            <a:off x="5096099" y="4736076"/>
            <a:ext cx="1058167" cy="1058167"/>
          </a:xfrm>
          <a:prstGeom prst="ellipse">
            <a:avLst/>
          </a:prstGeom>
          <a:solidFill>
            <a:srgbClr val="FFFFFF"/>
          </a:solidFill>
          <a:ln w="12700" cmpd="sng">
            <a:noFill/>
          </a:ln>
          <a:effectLst>
            <a:innerShdw blurRad="63500" dist="50800" dir="19800000">
              <a:schemeClr val="tx1">
                <a:lumMod val="65000"/>
                <a:lumOff val="35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6" name="MH_Other_11"/>
          <p:cNvSpPr/>
          <p:nvPr>
            <p:custDataLst>
              <p:tags r:id="rId17"/>
            </p:custDataLst>
          </p:nvPr>
        </p:nvSpPr>
        <p:spPr>
          <a:xfrm>
            <a:off x="4937022" y="5167990"/>
            <a:ext cx="261937" cy="261937"/>
          </a:xfrm>
          <a:prstGeom prst="ellipse">
            <a:avLst/>
          </a:prstGeom>
          <a:noFill/>
          <a:ln w="38100" cmpd="sng"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53966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527382" y="2764904"/>
            <a:ext cx="9144000" cy="16002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410254" y="1844824"/>
            <a:ext cx="3678237" cy="11080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600" dirty="0">
                <a:solidFill>
                  <a:srgbClr val="FF0000"/>
                </a:solidFill>
                <a:latin typeface="Impact" panose="020B0806030902050204" pitchFamily="34" charset="0"/>
              </a:rPr>
              <a:t>Thank You</a:t>
            </a:r>
            <a:endParaRPr lang="zh-CN" altLang="en-US" sz="6600" dirty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3"/>
            </p:custDataLst>
          </p:nvPr>
        </p:nvSpPr>
        <p:spPr>
          <a:xfrm>
            <a:off x="3749883" y="2974900"/>
            <a:ext cx="1501775" cy="1246188"/>
          </a:xfrm>
          <a:custGeom>
            <a:avLst/>
            <a:gdLst>
              <a:gd name="connsiteX0" fmla="*/ 683259 w 1501139"/>
              <a:gd name="connsiteY0" fmla="*/ 0 h 1247086"/>
              <a:gd name="connsiteX1" fmla="*/ 962295 w 1501139"/>
              <a:gd name="connsiteY1" fmla="*/ 0 h 1247086"/>
              <a:gd name="connsiteX2" fmla="*/ 1501139 w 1501139"/>
              <a:gd name="connsiteY2" fmla="*/ 623543 h 1247086"/>
              <a:gd name="connsiteX3" fmla="*/ 962295 w 1501139"/>
              <a:gd name="connsiteY3" fmla="*/ 1247086 h 1247086"/>
              <a:gd name="connsiteX4" fmla="*/ 683259 w 1501139"/>
              <a:gd name="connsiteY4" fmla="*/ 1247086 h 1247086"/>
              <a:gd name="connsiteX5" fmla="*/ 1123741 w 1501139"/>
              <a:gd name="connsiteY5" fmla="*/ 737366 h 1247086"/>
              <a:gd name="connsiteX6" fmla="*/ 0 w 1501139"/>
              <a:gd name="connsiteY6" fmla="*/ 737366 h 1247086"/>
              <a:gd name="connsiteX7" fmla="*/ 0 w 1501139"/>
              <a:gd name="connsiteY7" fmla="*/ 509720 h 1247086"/>
              <a:gd name="connsiteX8" fmla="*/ 1123741 w 1501139"/>
              <a:gd name="connsiteY8" fmla="*/ 509720 h 124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1139" h="1247086">
                <a:moveTo>
                  <a:pt x="683259" y="0"/>
                </a:moveTo>
                <a:lnTo>
                  <a:pt x="962295" y="0"/>
                </a:lnTo>
                <a:lnTo>
                  <a:pt x="1501139" y="623543"/>
                </a:lnTo>
                <a:lnTo>
                  <a:pt x="962295" y="1247086"/>
                </a:lnTo>
                <a:lnTo>
                  <a:pt x="683259" y="1247086"/>
                </a:lnTo>
                <a:lnTo>
                  <a:pt x="1123741" y="737366"/>
                </a:lnTo>
                <a:lnTo>
                  <a:pt x="0" y="737366"/>
                </a:lnTo>
                <a:lnTo>
                  <a:pt x="0" y="509720"/>
                </a:lnTo>
                <a:lnTo>
                  <a:pt x="1123741" y="509720"/>
                </a:lnTo>
                <a:close/>
              </a:path>
            </a:pathLst>
          </a:cu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1310" y="2996952"/>
            <a:ext cx="367240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6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谢谢您！</a:t>
            </a:r>
          </a:p>
        </p:txBody>
      </p:sp>
    </p:spTree>
    <p:extLst>
      <p:ext uri="{BB962C8B-B14F-4D97-AF65-F5344CB8AC3E}">
        <p14:creationId xmlns:p14="http://schemas.microsoft.com/office/powerpoint/2010/main" val="40611844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46" y="1052736"/>
            <a:ext cx="1149409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16632"/>
            <a:ext cx="12025336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56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16632"/>
            <a:ext cx="11953328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6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9072" y="1844824"/>
            <a:ext cx="9741484" cy="3999066"/>
            <a:chOff x="1424" y="1766"/>
            <a:chExt cx="4124" cy="2705"/>
          </a:xfrm>
        </p:grpSpPr>
        <p:sp>
          <p:nvSpPr>
            <p:cNvPr id="8202" name="AutoShape 6"/>
            <p:cNvSpPr>
              <a:spLocks noChangeArrowheads="1"/>
            </p:cNvSpPr>
            <p:nvPr/>
          </p:nvSpPr>
          <p:spPr bwMode="gray">
            <a:xfrm>
              <a:off x="1424" y="1766"/>
              <a:ext cx="4124" cy="2705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3" name="Text Box 7"/>
            <p:cNvSpPr txBox="1">
              <a:spLocks noChangeArrowheads="1"/>
            </p:cNvSpPr>
            <p:nvPr/>
          </p:nvSpPr>
          <p:spPr bwMode="gray">
            <a:xfrm>
              <a:off x="1500" y="1852"/>
              <a:ext cx="3971" cy="2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&lt;body </a:t>
              </a:r>
              <a:r>
                <a:rPr lang="en-US" altLang="zh-CN" sz="28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bgcolor</a:t>
              </a:r>
              <a:r>
                <a:rPr lang="en-US" altLang="zh-CN" sz="28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="#FFCCFF"&gt;</a:t>
              </a:r>
            </a:p>
            <a:p>
              <a:pPr eaLnBrk="1" hangingPunct="1"/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&lt;p&gt;</a:t>
              </a:r>
            </a:p>
            <a:p>
              <a:pPr eaLnBrk="1" hangingPunct="1"/>
              <a:r>
                <a:rPr lang="en-US" altLang="zh-CN" sz="28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&lt;font face=“</a:t>
              </a:r>
              <a:r>
                <a:rPr lang="zh-CN" altLang="zh-CN" sz="28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宋体</a:t>
              </a:r>
              <a:r>
                <a:rPr lang="en-US" altLang="zh-CN" sz="28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color="#0000ff" size=“8"&gt;</a:t>
              </a:r>
            </a:p>
            <a:p>
              <a:pPr eaLnBrk="1" hangingPunct="1"/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在社会主义核心价值观中，最深层、最根本、最永恒的是爱国主义。</a:t>
              </a: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8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&lt;/font&gt;</a:t>
              </a: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eaLnBrk="1" hangingPunct="1"/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&lt;/p&gt;</a:t>
              </a:r>
            </a:p>
            <a:p>
              <a:pPr eaLnBrk="1" hangingPunct="1"/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</a:p>
          </p:txBody>
        </p:sp>
      </p:grpSp>
      <p:sp>
        <p:nvSpPr>
          <p:cNvPr id="284680" name="AutoShape 8"/>
          <p:cNvSpPr>
            <a:spLocks noChangeArrowheads="1"/>
          </p:cNvSpPr>
          <p:nvPr/>
        </p:nvSpPr>
        <p:spPr bwMode="auto">
          <a:xfrm>
            <a:off x="6388896" y="4221088"/>
            <a:ext cx="3025030" cy="595313"/>
          </a:xfrm>
          <a:prstGeom prst="wedgeRoundRectCallout">
            <a:avLst>
              <a:gd name="adj1" fmla="val -46144"/>
              <a:gd name="adj2" fmla="val -135333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内容和样式混在一起</a:t>
            </a:r>
            <a:endParaRPr lang="zh-CN" altLang="zh-CN" sz="2400" b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五边形 10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燕尾形 12"/>
          <p:cNvSpPr/>
          <p:nvPr/>
        </p:nvSpPr>
        <p:spPr>
          <a:xfrm>
            <a:off x="1271463" y="536655"/>
            <a:ext cx="2866541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7" name="燕尾形 4"/>
          <p:cNvSpPr/>
          <p:nvPr/>
        </p:nvSpPr>
        <p:spPr>
          <a:xfrm>
            <a:off x="483733" y="425902"/>
            <a:ext cx="4361599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燕尾形 17"/>
          <p:cNvSpPr/>
          <p:nvPr/>
        </p:nvSpPr>
        <p:spPr>
          <a:xfrm>
            <a:off x="3853484" y="536656"/>
            <a:ext cx="483480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为什么要学习</a:t>
            </a:r>
            <a:r>
              <a:rPr lang="en-US" altLang="zh-CN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7347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77610" y="996817"/>
            <a:ext cx="9462497" cy="5769302"/>
            <a:chOff x="1683" y="1953"/>
            <a:chExt cx="4220" cy="1862"/>
          </a:xfrm>
        </p:grpSpPr>
        <p:sp>
          <p:nvSpPr>
            <p:cNvPr id="9225" name="AutoShape 4"/>
            <p:cNvSpPr>
              <a:spLocks noChangeArrowheads="1"/>
            </p:cNvSpPr>
            <p:nvPr/>
          </p:nvSpPr>
          <p:spPr bwMode="gray">
            <a:xfrm>
              <a:off x="1683" y="1953"/>
              <a:ext cx="4188" cy="1862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26" name="Text Box 5"/>
            <p:cNvSpPr txBox="1">
              <a:spLocks noChangeArrowheads="1"/>
            </p:cNvSpPr>
            <p:nvPr/>
          </p:nvSpPr>
          <p:spPr bwMode="gray">
            <a:xfrm>
              <a:off x="1828" y="1953"/>
              <a:ext cx="4075" cy="1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&lt;html&gt;</a:t>
              </a:r>
            </a:p>
            <a:p>
              <a:pPr eaLnBrk="1" hangingPunct="1"/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&lt;head&gt;</a:t>
              </a:r>
            </a:p>
            <a:p>
              <a:pPr eaLnBrk="1" hangingPunct="1"/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&lt;title&gt;</a:t>
              </a:r>
              <a:r>
                <a:rPr lang="zh-CN" altLang="en-US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认识</a:t>
              </a:r>
              <a:r>
                <a:rPr lang="en-US" altLang="zh-CN" sz="14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CSS&lt;/title&gt;</a:t>
              </a:r>
            </a:p>
            <a:p>
              <a:pPr eaLnBrk="1" hangingPunct="1"/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&lt;style type="text/</a:t>
              </a:r>
              <a:r>
                <a:rPr lang="en-US" altLang="zh-CN" sz="2200" b="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"&gt;</a:t>
              </a:r>
            </a:p>
            <a:p>
              <a:pPr eaLnBrk="1" hangingPunct="1"/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body { background-color: #FFCCFF;   }</a:t>
              </a:r>
            </a:p>
            <a:p>
              <a:pPr eaLnBrk="1" hangingPunct="1"/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 {</a:t>
              </a:r>
            </a:p>
            <a:p>
              <a:pPr eaLnBrk="1" hangingPunct="1"/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font-family: "</a:t>
              </a:r>
              <a:r>
                <a:rPr lang="zh-CN" altLang="en-US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宋体</a:t>
              </a:r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";</a:t>
              </a:r>
            </a:p>
            <a:p>
              <a:pPr eaLnBrk="1" hangingPunct="1"/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font-size: 14px;</a:t>
              </a:r>
            </a:p>
            <a:p>
              <a:pPr eaLnBrk="1" hangingPunct="1"/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color: #FF0000;</a:t>
              </a:r>
            </a:p>
            <a:p>
              <a:pPr eaLnBrk="1" hangingPunct="1"/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  <a:p>
              <a:pPr eaLnBrk="1" hangingPunct="1"/>
              <a:r>
                <a:rPr lang="en-US" altLang="zh-CN" sz="2200" b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&lt;/style&gt;</a:t>
              </a:r>
            </a:p>
            <a:p>
              <a:pPr eaLnBrk="1" hangingPunct="1"/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&lt;/head&gt;</a:t>
              </a:r>
            </a:p>
            <a:p>
              <a:pPr eaLnBrk="1" hangingPunct="1"/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&lt;body&gt;</a:t>
              </a:r>
            </a:p>
            <a:p>
              <a:pPr eaLnBrk="1" hangingPunct="1"/>
              <a:r>
                <a:rPr lang="en-US" altLang="zh-CN" sz="22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&lt;p&gt;</a:t>
              </a:r>
              <a:r>
                <a:rPr lang="zh-CN" altLang="en-US" sz="22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在社会主义核心价值观中，最深层、最根本、最永恒的是爱国主义。</a:t>
              </a:r>
              <a:endParaRPr lang="en-US" altLang="zh-CN" sz="22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2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&lt;/p&gt;</a:t>
              </a:r>
            </a:p>
            <a:p>
              <a:pPr eaLnBrk="1" hangingPunct="1"/>
              <a:r>
                <a:rPr lang="en-US" altLang="zh-CN" sz="1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&lt;/body&gt;</a:t>
              </a:r>
            </a:p>
            <a:p>
              <a:pPr eaLnBrk="1" hangingPunct="1"/>
              <a:r>
                <a:rPr lang="en-US" altLang="zh-CN" sz="12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&lt;/html&gt;</a:t>
              </a:r>
            </a:p>
          </p:txBody>
        </p:sp>
      </p:grpSp>
      <p:sp>
        <p:nvSpPr>
          <p:cNvPr id="285702" name="AutoShape 6"/>
          <p:cNvSpPr>
            <a:spLocks noChangeArrowheads="1"/>
          </p:cNvSpPr>
          <p:nvPr/>
        </p:nvSpPr>
        <p:spPr bwMode="auto">
          <a:xfrm>
            <a:off x="5756275" y="3212977"/>
            <a:ext cx="3779839" cy="576063"/>
          </a:xfrm>
          <a:prstGeom prst="wedgeRoundRectCallout">
            <a:avLst>
              <a:gd name="adj1" fmla="val -55852"/>
              <a:gd name="adj2" fmla="val -120134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  <a:r>
              <a:rPr lang="en-US" altLang="zh-CN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专注于显示格式</a:t>
            </a:r>
          </a:p>
        </p:txBody>
      </p:sp>
      <p:sp>
        <p:nvSpPr>
          <p:cNvPr id="285703" name="AutoShape 7"/>
          <p:cNvSpPr>
            <a:spLocks noChangeArrowheads="1"/>
          </p:cNvSpPr>
          <p:nvPr/>
        </p:nvSpPr>
        <p:spPr bwMode="auto">
          <a:xfrm>
            <a:off x="7464152" y="4327527"/>
            <a:ext cx="3024335" cy="541634"/>
          </a:xfrm>
          <a:prstGeom prst="wedgeRoundRectCallout">
            <a:avLst>
              <a:gd name="adj1" fmla="val -83880"/>
              <a:gd name="adj2" fmla="val 66510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200" b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元素专注于内容</a:t>
            </a:r>
          </a:p>
        </p:txBody>
      </p:sp>
      <p:sp>
        <p:nvSpPr>
          <p:cNvPr id="14" name="五边形 13"/>
          <p:cNvSpPr/>
          <p:nvPr/>
        </p:nvSpPr>
        <p:spPr>
          <a:xfrm>
            <a:off x="769938" y="15472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燕尾形 14"/>
          <p:cNvSpPr/>
          <p:nvPr/>
        </p:nvSpPr>
        <p:spPr>
          <a:xfrm>
            <a:off x="1281250" y="154725"/>
            <a:ext cx="2866541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燕尾形 4"/>
          <p:cNvSpPr/>
          <p:nvPr/>
        </p:nvSpPr>
        <p:spPr>
          <a:xfrm>
            <a:off x="493520" y="43972"/>
            <a:ext cx="4361599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06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animBg="1" autoUpdateAnimBg="0"/>
      <p:bldP spid="28570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6" name="Group 3"/>
          <p:cNvGrpSpPr>
            <a:grpSpLocks/>
          </p:cNvGrpSpPr>
          <p:nvPr/>
        </p:nvGrpSpPr>
        <p:grpSpPr bwMode="auto">
          <a:xfrm>
            <a:off x="1919288" y="1557339"/>
            <a:ext cx="7473950" cy="4797425"/>
            <a:chOff x="1479" y="2021"/>
            <a:chExt cx="4130" cy="1954"/>
          </a:xfrm>
        </p:grpSpPr>
        <p:sp>
          <p:nvSpPr>
            <p:cNvPr id="10254" name="AutoShape 4"/>
            <p:cNvSpPr>
              <a:spLocks noChangeArrowheads="1"/>
            </p:cNvSpPr>
            <p:nvPr/>
          </p:nvSpPr>
          <p:spPr bwMode="gray">
            <a:xfrm>
              <a:off x="1479" y="2021"/>
              <a:ext cx="4124" cy="1954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5" name="Text Box 5"/>
            <p:cNvSpPr txBox="1">
              <a:spLocks noChangeArrowheads="1"/>
            </p:cNvSpPr>
            <p:nvPr/>
          </p:nvSpPr>
          <p:spPr bwMode="gray">
            <a:xfrm>
              <a:off x="1598" y="2138"/>
              <a:ext cx="4011" cy="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0" dirty="0">
                  <a:solidFill>
                    <a:srgbClr val="0000FF"/>
                  </a:solidFill>
                </a:rPr>
                <a:t>&lt;style type="text/</a:t>
              </a:r>
              <a:r>
                <a:rPr lang="en-US" altLang="zh-CN" sz="2800" b="0" dirty="0" err="1">
                  <a:solidFill>
                    <a:srgbClr val="0000FF"/>
                  </a:solidFill>
                </a:rPr>
                <a:t>css</a:t>
              </a:r>
              <a:r>
                <a:rPr lang="en-US" altLang="zh-CN" sz="2800" b="0" dirty="0">
                  <a:solidFill>
                    <a:srgbClr val="0000FF"/>
                  </a:solidFill>
                </a:rPr>
                <a:t>"&gt;</a:t>
              </a:r>
            </a:p>
            <a:p>
              <a:pPr eaLnBrk="1" hangingPunct="1"/>
              <a:r>
                <a:rPr lang="en-US" altLang="zh-CN" sz="2800" b="0" dirty="0"/>
                <a:t>body { background-color: #FFCCFF;   </a:t>
              </a:r>
            </a:p>
            <a:p>
              <a:pPr eaLnBrk="1" hangingPunct="1"/>
              <a:r>
                <a:rPr lang="en-US" altLang="zh-CN" sz="2800" b="0" dirty="0"/>
                <a:t>          }</a:t>
              </a:r>
            </a:p>
            <a:p>
              <a:pPr eaLnBrk="1" hangingPunct="1"/>
              <a:endParaRPr lang="en-US" altLang="zh-CN" sz="2800" b="0" dirty="0"/>
            </a:p>
            <a:p>
              <a:pPr eaLnBrk="1" hangingPunct="1"/>
              <a:r>
                <a:rPr lang="en-US" altLang="zh-CN" sz="2800" b="0" dirty="0"/>
                <a:t>p {</a:t>
              </a:r>
            </a:p>
            <a:p>
              <a:pPr eaLnBrk="1" hangingPunct="1"/>
              <a:r>
                <a:rPr lang="en-US" altLang="zh-CN" sz="2800" b="0" dirty="0"/>
                <a:t>      font-family: "</a:t>
              </a:r>
              <a:r>
                <a:rPr lang="zh-CN" altLang="en-US" sz="2800" b="0" dirty="0"/>
                <a:t>宋体</a:t>
              </a:r>
              <a:r>
                <a:rPr lang="en-US" altLang="zh-CN" sz="2800" b="0" dirty="0"/>
                <a:t>";</a:t>
              </a:r>
            </a:p>
            <a:p>
              <a:pPr eaLnBrk="1" hangingPunct="1"/>
              <a:r>
                <a:rPr lang="en-US" altLang="zh-CN" sz="2800" b="0" dirty="0"/>
                <a:t>      font-size: 14px;</a:t>
              </a:r>
            </a:p>
            <a:p>
              <a:pPr eaLnBrk="1" hangingPunct="1"/>
              <a:r>
                <a:rPr lang="en-US" altLang="zh-CN" sz="2800" b="0" dirty="0"/>
                <a:t>      color: #FF0000;</a:t>
              </a:r>
            </a:p>
            <a:p>
              <a:pPr eaLnBrk="1" hangingPunct="1"/>
              <a:r>
                <a:rPr lang="en-US" altLang="zh-CN" sz="2800" b="0" dirty="0"/>
                <a:t>}</a:t>
              </a:r>
            </a:p>
            <a:p>
              <a:pPr eaLnBrk="1" hangingPunct="1"/>
              <a:r>
                <a:rPr lang="en-US" altLang="zh-CN" sz="2800" b="0" dirty="0">
                  <a:solidFill>
                    <a:srgbClr val="0000FF"/>
                  </a:solidFill>
                </a:rPr>
                <a:t>&lt;/style&gt;</a:t>
              </a:r>
            </a:p>
          </p:txBody>
        </p:sp>
      </p:grpSp>
      <p:sp>
        <p:nvSpPr>
          <p:cNvPr id="10247" name="Rectangle 6"/>
          <p:cNvSpPr>
            <a:spLocks noChangeArrowheads="1"/>
          </p:cNvSpPr>
          <p:nvPr/>
        </p:nvSpPr>
        <p:spPr bwMode="gray">
          <a:xfrm>
            <a:off x="2208214" y="2349500"/>
            <a:ext cx="6264275" cy="8636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gray">
          <a:xfrm>
            <a:off x="2208213" y="3357564"/>
            <a:ext cx="4500562" cy="23764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8401050" y="1700213"/>
            <a:ext cx="1652588" cy="595312"/>
          </a:xfrm>
          <a:prstGeom prst="wedgeRoundRectCallout">
            <a:avLst>
              <a:gd name="adj1" fmla="val -123681"/>
              <a:gd name="adj2" fmla="val 50269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248525" y="3789363"/>
            <a:ext cx="1652588" cy="595312"/>
          </a:xfrm>
          <a:prstGeom prst="wedgeRoundRectCallout">
            <a:avLst>
              <a:gd name="adj1" fmla="val -82852"/>
              <a:gd name="adj2" fmla="val 45468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19288" y="1557338"/>
            <a:ext cx="7814381" cy="4797425"/>
            <a:chOff x="466" y="1899"/>
            <a:chExt cx="4281" cy="1954"/>
          </a:xfrm>
        </p:grpSpPr>
        <p:sp>
          <p:nvSpPr>
            <p:cNvPr id="10252" name="AutoShape 4"/>
            <p:cNvSpPr>
              <a:spLocks noChangeArrowheads="1"/>
            </p:cNvSpPr>
            <p:nvPr/>
          </p:nvSpPr>
          <p:spPr bwMode="gray">
            <a:xfrm>
              <a:off x="466" y="1899"/>
              <a:ext cx="4124" cy="1954"/>
            </a:xfrm>
            <a:prstGeom prst="roundRect">
              <a:avLst>
                <a:gd name="adj" fmla="val 10347"/>
              </a:avLst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18900000" scaled="1"/>
            </a:gradFill>
            <a:ln w="50800">
              <a:solidFill>
                <a:srgbClr val="7099E2"/>
              </a:solidFill>
              <a:round/>
              <a:headEnd/>
              <a:tailEnd/>
            </a:ln>
            <a:effectLst>
              <a:outerShdw dist="107763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53" name="Text Box 5"/>
            <p:cNvSpPr txBox="1">
              <a:spLocks noChangeArrowheads="1"/>
            </p:cNvSpPr>
            <p:nvPr/>
          </p:nvSpPr>
          <p:spPr bwMode="gray">
            <a:xfrm>
              <a:off x="736" y="1960"/>
              <a:ext cx="4011" cy="1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描述一个对象，比如学生：</a:t>
              </a: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李翔</a:t>
              </a: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</a:p>
            <a:p>
              <a:pPr eaLnBrk="1" hangingPunct="1"/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年龄：</a:t>
              </a: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性别：男；</a:t>
              </a: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</a:t>
              </a:r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民族：汉：</a:t>
              </a: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身高：</a:t>
              </a:r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180cm</a:t>
              </a:r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专业：软件工程；</a:t>
              </a: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学院：信息学院；</a:t>
              </a:r>
              <a:endPara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/>
              <a:r>
                <a:rPr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</a:p>
          </p:txBody>
        </p:sp>
      </p:grp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66700" y="2617788"/>
            <a:ext cx="1652588" cy="595312"/>
          </a:xfrm>
          <a:prstGeom prst="wedgeRoundRectCallout">
            <a:avLst>
              <a:gd name="adj1" fmla="val 68850"/>
              <a:gd name="adj2" fmla="val -53176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229913" y="3975893"/>
            <a:ext cx="1652588" cy="595312"/>
          </a:xfrm>
          <a:prstGeom prst="wedgeRoundRectCallout">
            <a:avLst>
              <a:gd name="adj1" fmla="val 68850"/>
              <a:gd name="adj2" fmla="val -53176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8566944" y="2886830"/>
            <a:ext cx="1652588" cy="595312"/>
          </a:xfrm>
          <a:prstGeom prst="wedgeRoundRectCallout">
            <a:avLst>
              <a:gd name="adj1" fmla="val -150217"/>
              <a:gd name="adj2" fmla="val -76686"/>
              <a:gd name="adj3" fmla="val 16667"/>
            </a:avLst>
          </a:prstGeom>
          <a:gradFill rotWithShape="1">
            <a:gsLst>
              <a:gs pos="0">
                <a:srgbClr val="FFFF66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属性值对</a:t>
            </a:r>
            <a:endParaRPr lang="zh-CN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760151" y="536656"/>
            <a:ext cx="789005" cy="720080"/>
          </a:xfrm>
          <a:prstGeom prst="homePlat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1271463" y="536655"/>
            <a:ext cx="2866541" cy="725411"/>
          </a:xfrm>
          <a:prstGeom prst="chevron">
            <a:avLst/>
          </a:prstGeom>
          <a:solidFill>
            <a:srgbClr val="0000FA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燕尾形 4"/>
          <p:cNvSpPr/>
          <p:nvPr/>
        </p:nvSpPr>
        <p:spPr>
          <a:xfrm>
            <a:off x="483733" y="425902"/>
            <a:ext cx="4361599" cy="988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0640" tIns="20320" rIns="0" bIns="20320" numCol="1" spcCol="1270" anchor="ctr" anchorCtr="0">
            <a:noAutofit/>
          </a:bodyPr>
          <a:lstStyle/>
          <a:p>
            <a:pPr algn="ctr"/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初识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燕尾形 22"/>
          <p:cNvSpPr/>
          <p:nvPr/>
        </p:nvSpPr>
        <p:spPr>
          <a:xfrm>
            <a:off x="3853484" y="536656"/>
            <a:ext cx="4114724" cy="725411"/>
          </a:xfrm>
          <a:prstGeom prst="chevron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 anchorCtr="0"/>
          <a:lstStyle/>
          <a:p>
            <a:pPr algn="ctr"/>
            <a:r>
              <a:rPr lang="en-US" altLang="zh-CN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6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的基本语法</a:t>
            </a:r>
          </a:p>
        </p:txBody>
      </p:sp>
    </p:spTree>
    <p:extLst>
      <p:ext uri="{BB962C8B-B14F-4D97-AF65-F5344CB8AC3E}">
        <p14:creationId xmlns:p14="http://schemas.microsoft.com/office/powerpoint/2010/main" val="109983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1630,1631,1632,1633,"/>
  <p:tag name="MH_CONTENTSID" val="16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itle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Text"/>
  <p:tag name="MH_ORDER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SubTitle"/>
  <p:tag name="MH_ORDER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402213311"/>
  <p:tag name="MH_LIBRARY" val="GRAPHIC"/>
  <p:tag name="MH_TYPE" val="Other"/>
  <p:tag name="MH_ORDER" val="1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Rectangle 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TextBox 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201225916"/>
  <p:tag name="MH_LIBRARY" val="GRAPHIC"/>
  <p:tag name="MH_ORDER" val="Freeform 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AUTOCOLOR" val="TRUE"/>
  <p:tag name="MH_TYPE" val="CONTENTS"/>
  <p:tag name="ID" val="54584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NUMBER"/>
  <p:tag name="ID" val="545841"/>
  <p:tag name="MH_ORDER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ENTRY"/>
  <p:tag name="ID" val="545841"/>
  <p:tag name="MH_ORDER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306121953"/>
  <p:tag name="MH_LIBRARY" val="CONTENTS"/>
  <p:tag name="MH_TYPE" val="OTHERS"/>
  <p:tag name="ID" val="54584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2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演示文稿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2" id="{1C8628DC-6B33-4EC7-AE98-090D3D666A30}" vid="{BD745617-EE1A-45F8-A219-F9FF47AA8987}"/>
    </a:ext>
  </a:extLst>
</a:theme>
</file>

<file path=ppt/theme/theme2.xml><?xml version="1.0" encoding="utf-8"?>
<a:theme xmlns:a="http://schemas.openxmlformats.org/drawingml/2006/main" name="演示文稿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4" id="{045DB648-4783-41B5-9CCC-79F144C40474}" vid="{EDBCDBCC-F968-44B7-AF65-6AC451178DDD}"/>
    </a:ext>
  </a:extLst>
</a:theme>
</file>

<file path=ppt/theme/theme3.xml><?xml version="1.0" encoding="utf-8"?>
<a:theme xmlns:a="http://schemas.openxmlformats.org/drawingml/2006/main" name="演示文稿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5" id="{890E0C8E-D88D-4477-B85F-DAAA0E5D9497}" vid="{87EC80FA-82FB-4DDD-9B77-B59C0ED9FC27}"/>
    </a:ext>
  </a:extLst>
</a:theme>
</file>

<file path=ppt/theme/theme4.xml><?xml version="1.0" encoding="utf-8"?>
<a:theme xmlns:a="http://schemas.openxmlformats.org/drawingml/2006/main" name="演示文稿1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6" id="{8D34F381-B58E-4578-A651-42B86E16BB86}" vid="{78F00369-7F80-4453-A8A4-CC6C91E4BE21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《数据结构》课件模板（主题）</Template>
  <TotalTime>32800</TotalTime>
  <Words>1636</Words>
  <Application>Microsoft Office PowerPoint</Application>
  <PresentationFormat>宽屏</PresentationFormat>
  <Paragraphs>296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仿宋_GB2312</vt:lpstr>
      <vt:lpstr>华文细黑</vt:lpstr>
      <vt:lpstr>微软雅黑</vt:lpstr>
      <vt:lpstr>微软雅黑</vt:lpstr>
      <vt:lpstr>Arial</vt:lpstr>
      <vt:lpstr>Calibri</vt:lpstr>
      <vt:lpstr>Impact</vt:lpstr>
      <vt:lpstr>Times New Roman</vt:lpstr>
      <vt:lpstr>演示文稿12</vt:lpstr>
      <vt:lpstr>演示文稿14</vt:lpstr>
      <vt:lpstr>演示文稿15</vt:lpstr>
      <vt:lpstr>演示文稿16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cyuyan</dc:title>
  <dc:creator>lidongmei</dc:creator>
  <cp:lastModifiedBy>58236530@qq.com</cp:lastModifiedBy>
  <cp:revision>1858</cp:revision>
  <dcterms:created xsi:type="dcterms:W3CDTF">1996-07-15T15:40:02Z</dcterms:created>
  <dcterms:modified xsi:type="dcterms:W3CDTF">2025-09-26T07:53:30Z</dcterms:modified>
</cp:coreProperties>
</file>