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BEDA1D-5A0C-4993-A5B5-31B6AA3B15C6}">
  <a:tblStyle styleId="{E8BEDA1D-5A0C-4993-A5B5-31B6AA3B1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27ca969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27ca969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27ca969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27ca969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split the data by date if records are time-dependent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27ca969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27ca969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27ca969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27ca969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parameter list for XGboost: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eta: learning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min_child_weight: minimum number of instances needed for a leaf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max_depth: maximum depth of a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subsample: subset ratio of the training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eval_metric: evaluation metrics for validation dat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scale_pos_weight: control the balance of positive and negative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Use empirical parameter values for eta, min_child_weight,subsample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paramList &lt;- list(booster="gbtree"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eta=0.2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min_child_weight=10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subsample=0.8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objective="binary:logistic"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eval_metric="aucpr"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, scale_pos_weight=1/classRatio)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numTrees &lt;- 500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minLeafNodes &lt;- 20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 &lt;- ncol(trainDT)-1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numVars &lt;- round(c(0.1,0.2,0.3,0.5)*p)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, mtry=numVars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, ntree=numTrees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, nodesize=minLeafNodes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, strata=as.factor(trainDT$Call_Flag[-testIdx])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, sampsize=c(2*n_minor.train,n_minor.train))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27ca969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27ca969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27ca969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27ca969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27ca969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27ca969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27ca969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27ca969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27ca969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27ca969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27ca969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c27ca969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27ca96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27ca96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27ca969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27ca969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27ca96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27ca9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27ca96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27ca96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27ca96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27ca96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27ca96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27ca96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27ca96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27ca96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27ca96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27ca96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27ca96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27ca96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GEICO Mini-Project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3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Service Payment Call Prediction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8725" y="3539375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Xiaomu Liu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Workflow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980175" y="1492725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540950" y="94500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912000" y="144605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344900" y="2221625"/>
            <a:ext cx="2137698" cy="10997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Cross validation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840175" y="2154173"/>
            <a:ext cx="2212326" cy="41758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Tune model hyperparameters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816789" y="2913200"/>
            <a:ext cx="2259090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Estimate generalization performance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641277" y="4251925"/>
            <a:ext cx="2865834" cy="3453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Train the model based on the best </a:t>
            </a:r>
            <a:r>
              <a:rPr lang="en" sz="1200">
                <a:solidFill>
                  <a:schemeClr val="dk1"/>
                </a:solidFill>
              </a:rPr>
              <a:t>hyperparameters selected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505950" y="3858638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224726" y="2692200"/>
            <a:ext cx="2381994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Evaluate model performance</a:t>
            </a:r>
            <a:endParaRPr/>
          </a:p>
        </p:txBody>
      </p:sp>
      <p:cxnSp>
        <p:nvCxnSpPr>
          <p:cNvPr id="135" name="Google Shape;135;p22"/>
          <p:cNvCxnSpPr>
            <a:stCxn id="127" idx="2"/>
            <a:endCxn id="126" idx="0"/>
          </p:cNvCxnSpPr>
          <p:nvPr/>
        </p:nvCxnSpPr>
        <p:spPr>
          <a:xfrm flipH="1">
            <a:off x="2548550" y="1141800"/>
            <a:ext cx="1930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7" idx="2"/>
            <a:endCxn id="128" idx="0"/>
          </p:cNvCxnSpPr>
          <p:nvPr/>
        </p:nvCxnSpPr>
        <p:spPr>
          <a:xfrm>
            <a:off x="4479050" y="1141800"/>
            <a:ext cx="23712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26" idx="2"/>
            <a:endCxn id="129" idx="0"/>
          </p:cNvCxnSpPr>
          <p:nvPr/>
        </p:nvCxnSpPr>
        <p:spPr>
          <a:xfrm>
            <a:off x="2548425" y="1689525"/>
            <a:ext cx="20124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0" idx="3"/>
            <a:endCxn id="129" idx="1"/>
          </p:cNvCxnSpPr>
          <p:nvPr/>
        </p:nvCxnSpPr>
        <p:spPr>
          <a:xfrm>
            <a:off x="3052501" y="2362964"/>
            <a:ext cx="292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stCxn id="131" idx="3"/>
            <a:endCxn id="129" idx="1"/>
          </p:cNvCxnSpPr>
          <p:nvPr/>
        </p:nvCxnSpPr>
        <p:spPr>
          <a:xfrm flipH="1" rot="10800000">
            <a:off x="3075879" y="2771516"/>
            <a:ext cx="269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3" idx="2"/>
            <a:endCxn id="132" idx="0"/>
          </p:cNvCxnSpPr>
          <p:nvPr/>
        </p:nvCxnSpPr>
        <p:spPr>
          <a:xfrm>
            <a:off x="3074200" y="4055438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>
            <a:stCxn id="126" idx="1"/>
            <a:endCxn id="133" idx="1"/>
          </p:cNvCxnSpPr>
          <p:nvPr/>
        </p:nvCxnSpPr>
        <p:spPr>
          <a:xfrm>
            <a:off x="980175" y="1591125"/>
            <a:ext cx="525900" cy="2365800"/>
          </a:xfrm>
          <a:prstGeom prst="curvedConnector3">
            <a:avLst>
              <a:gd fmla="val -905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stCxn id="132" idx="3"/>
            <a:endCxn id="134" idx="2"/>
          </p:cNvCxnSpPr>
          <p:nvPr/>
        </p:nvCxnSpPr>
        <p:spPr>
          <a:xfrm flipH="1" rot="10800000">
            <a:off x="4507111" y="3205717"/>
            <a:ext cx="29085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>
            <a:stCxn id="128" idx="2"/>
            <a:endCxn id="134" idx="0"/>
          </p:cNvCxnSpPr>
          <p:nvPr/>
        </p:nvCxnSpPr>
        <p:spPr>
          <a:xfrm>
            <a:off x="6850100" y="1642850"/>
            <a:ext cx="565500" cy="10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Workflow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980175" y="1492725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540950" y="94500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912000" y="144605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3344900" y="2221625"/>
            <a:ext cx="2137698" cy="10997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 validation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40175" y="2154173"/>
            <a:ext cx="2212326" cy="41758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Tune model hyperparameters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816789" y="2913200"/>
            <a:ext cx="2259090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Estimate generalization performance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641277" y="4251925"/>
            <a:ext cx="2865834" cy="3453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Train the model based on the best hyperparameters selected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1505950" y="3858638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224726" y="2692200"/>
            <a:ext cx="2381994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Evaluate model performance</a:t>
            </a:r>
            <a:endParaRPr/>
          </a:p>
        </p:txBody>
      </p:sp>
      <p:cxnSp>
        <p:nvCxnSpPr>
          <p:cNvPr id="158" name="Google Shape;158;p23"/>
          <p:cNvCxnSpPr>
            <a:stCxn id="150" idx="2"/>
            <a:endCxn id="149" idx="0"/>
          </p:cNvCxnSpPr>
          <p:nvPr/>
        </p:nvCxnSpPr>
        <p:spPr>
          <a:xfrm flipH="1">
            <a:off x="2548550" y="1141800"/>
            <a:ext cx="1930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>
            <a:stCxn id="150" idx="2"/>
            <a:endCxn id="151" idx="0"/>
          </p:cNvCxnSpPr>
          <p:nvPr/>
        </p:nvCxnSpPr>
        <p:spPr>
          <a:xfrm>
            <a:off x="4479050" y="1141800"/>
            <a:ext cx="23712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>
            <a:stCxn id="149" idx="2"/>
            <a:endCxn id="152" idx="0"/>
          </p:cNvCxnSpPr>
          <p:nvPr/>
        </p:nvCxnSpPr>
        <p:spPr>
          <a:xfrm>
            <a:off x="2548425" y="1689525"/>
            <a:ext cx="20124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3" idx="3"/>
            <a:endCxn id="152" idx="1"/>
          </p:cNvCxnSpPr>
          <p:nvPr/>
        </p:nvCxnSpPr>
        <p:spPr>
          <a:xfrm>
            <a:off x="3052501" y="2362964"/>
            <a:ext cx="292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4" idx="3"/>
            <a:endCxn id="152" idx="1"/>
          </p:cNvCxnSpPr>
          <p:nvPr/>
        </p:nvCxnSpPr>
        <p:spPr>
          <a:xfrm flipH="1" rot="10800000">
            <a:off x="3075879" y="2771516"/>
            <a:ext cx="269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6" idx="2"/>
            <a:endCxn id="155" idx="0"/>
          </p:cNvCxnSpPr>
          <p:nvPr/>
        </p:nvCxnSpPr>
        <p:spPr>
          <a:xfrm>
            <a:off x="3074200" y="4055438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49" idx="1"/>
            <a:endCxn id="156" idx="1"/>
          </p:cNvCxnSpPr>
          <p:nvPr/>
        </p:nvCxnSpPr>
        <p:spPr>
          <a:xfrm>
            <a:off x="980175" y="1591125"/>
            <a:ext cx="525900" cy="2365800"/>
          </a:xfrm>
          <a:prstGeom prst="curvedConnector3">
            <a:avLst>
              <a:gd fmla="val -905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>
            <a:stCxn id="155" idx="3"/>
            <a:endCxn id="157" idx="2"/>
          </p:cNvCxnSpPr>
          <p:nvPr/>
        </p:nvCxnSpPr>
        <p:spPr>
          <a:xfrm flipH="1" rot="10800000">
            <a:off x="4507111" y="3205717"/>
            <a:ext cx="29085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stCxn id="151" idx="2"/>
            <a:endCxn id="157" idx="0"/>
          </p:cNvCxnSpPr>
          <p:nvPr/>
        </p:nvCxnSpPr>
        <p:spPr>
          <a:xfrm>
            <a:off x="6850100" y="1642850"/>
            <a:ext cx="565500" cy="10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/>
          <p:nvPr/>
        </p:nvSpPr>
        <p:spPr>
          <a:xfrm>
            <a:off x="840175" y="1237875"/>
            <a:ext cx="7524000" cy="61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5482600" y="298075"/>
            <a:ext cx="34884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70-30 partition with stratified sampling </a:t>
            </a:r>
            <a:endParaRPr/>
          </a:p>
        </p:txBody>
      </p:sp>
      <p:cxnSp>
        <p:nvCxnSpPr>
          <p:cNvPr id="169" name="Google Shape;169;p23"/>
          <p:cNvCxnSpPr>
            <a:stCxn id="168" idx="2"/>
          </p:cNvCxnSpPr>
          <p:nvPr/>
        </p:nvCxnSpPr>
        <p:spPr>
          <a:xfrm flipH="1">
            <a:off x="7103800" y="870775"/>
            <a:ext cx="1230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3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311700" y="1258125"/>
            <a:ext cx="82671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560100" y="1138850"/>
            <a:ext cx="7178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Models considered in this study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simple linear model to start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Impose L1 penalty since many input variables are correlated.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prediction instead of the finding association is the focus of this study, we also consider two nonlinear tree-based models at the expense of losing some </a:t>
            </a:r>
            <a:r>
              <a:rPr lang="en"/>
              <a:t>interpretability. Tree-based models are good at handling input variables with mixed types and capturing their interactions.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Gradient boosting trees (XGBoost)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Random Forest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3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Specifications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11700" y="1258125"/>
            <a:ext cx="82671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484225" y="10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{E8BEDA1D-5A0C-4993-A5B5-31B6AA3B15C6}</a:tableStyleId>
              </a:tblPr>
              <a:tblGrid>
                <a:gridCol w="1666850"/>
                <a:gridCol w="1732175"/>
                <a:gridCol w="1657550"/>
                <a:gridCol w="1610825"/>
                <a:gridCol w="1508150"/>
              </a:tblGrid>
              <a:tr h="7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Handling imbalanced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selection /hyperparameter tuning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Interpretation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Caveats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 with L1 regularization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Assigning weights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Lambda (automatic variable selection)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 coefficients (effect size)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Standardization of count variables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39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(XGBoost)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Stratified sampling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PR- AUC as the metric for tuning hyperparameters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trees (number of iterations)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Maximum tree depth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Variable importance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(Gain in accuracy brought by a feature)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hyperparameters also have influences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Stratified downsampling for bootstrap samples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r>
                        <a:rPr lang="en" sz="1200"/>
                        <a:t>ize of </a:t>
                      </a:r>
                      <a:r>
                        <a:rPr lang="en" sz="1200"/>
                        <a:t>candidate</a:t>
                      </a:r>
                      <a:r>
                        <a:rPr lang="en" sz="1200"/>
                        <a:t> subset for each split in tree growing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Variable importance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(The mean decrease in Gini index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brought by a feature)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ther hyperparameters also have influences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Workflow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980175" y="1492725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3540950" y="94500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5912000" y="144605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344900" y="2221625"/>
            <a:ext cx="2137698" cy="10997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 validation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840175" y="2154173"/>
            <a:ext cx="2212326" cy="41758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Tune model hyperparameters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816789" y="2913200"/>
            <a:ext cx="2259090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Estimate generalization performance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1641277" y="4251925"/>
            <a:ext cx="2865834" cy="3453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Train the model based on the best hyperparameters selected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1505950" y="3858638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224726" y="2692200"/>
            <a:ext cx="2381994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Evaluate model performance</a:t>
            </a:r>
            <a:endParaRPr/>
          </a:p>
        </p:txBody>
      </p:sp>
      <p:cxnSp>
        <p:nvCxnSpPr>
          <p:cNvPr id="198" name="Google Shape;198;p26"/>
          <p:cNvCxnSpPr>
            <a:stCxn id="190" idx="2"/>
            <a:endCxn id="189" idx="0"/>
          </p:cNvCxnSpPr>
          <p:nvPr/>
        </p:nvCxnSpPr>
        <p:spPr>
          <a:xfrm flipH="1">
            <a:off x="2548550" y="1141800"/>
            <a:ext cx="1930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>
            <a:stCxn id="190" idx="2"/>
            <a:endCxn id="191" idx="0"/>
          </p:cNvCxnSpPr>
          <p:nvPr/>
        </p:nvCxnSpPr>
        <p:spPr>
          <a:xfrm>
            <a:off x="4479050" y="1141800"/>
            <a:ext cx="23712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6"/>
          <p:cNvCxnSpPr>
            <a:stCxn id="189" idx="2"/>
            <a:endCxn id="192" idx="0"/>
          </p:cNvCxnSpPr>
          <p:nvPr/>
        </p:nvCxnSpPr>
        <p:spPr>
          <a:xfrm>
            <a:off x="2548425" y="1689525"/>
            <a:ext cx="20124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6"/>
          <p:cNvCxnSpPr>
            <a:stCxn id="193" idx="3"/>
            <a:endCxn id="192" idx="1"/>
          </p:cNvCxnSpPr>
          <p:nvPr/>
        </p:nvCxnSpPr>
        <p:spPr>
          <a:xfrm>
            <a:off x="3052501" y="2362964"/>
            <a:ext cx="292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6"/>
          <p:cNvCxnSpPr>
            <a:stCxn id="194" idx="3"/>
            <a:endCxn id="192" idx="1"/>
          </p:cNvCxnSpPr>
          <p:nvPr/>
        </p:nvCxnSpPr>
        <p:spPr>
          <a:xfrm flipH="1" rot="10800000">
            <a:off x="3075879" y="2771516"/>
            <a:ext cx="269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96" idx="2"/>
            <a:endCxn id="195" idx="0"/>
          </p:cNvCxnSpPr>
          <p:nvPr/>
        </p:nvCxnSpPr>
        <p:spPr>
          <a:xfrm>
            <a:off x="3074200" y="4055438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stCxn id="189" idx="1"/>
            <a:endCxn id="196" idx="1"/>
          </p:cNvCxnSpPr>
          <p:nvPr/>
        </p:nvCxnSpPr>
        <p:spPr>
          <a:xfrm>
            <a:off x="980175" y="1591125"/>
            <a:ext cx="525900" cy="2365800"/>
          </a:xfrm>
          <a:prstGeom prst="curvedConnector3">
            <a:avLst>
              <a:gd fmla="val -905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>
            <a:stCxn id="195" idx="3"/>
            <a:endCxn id="197" idx="2"/>
          </p:cNvCxnSpPr>
          <p:nvPr/>
        </p:nvCxnSpPr>
        <p:spPr>
          <a:xfrm flipH="1" rot="10800000">
            <a:off x="4507111" y="3205717"/>
            <a:ext cx="29085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>
            <a:stCxn id="191" idx="2"/>
            <a:endCxn id="197" idx="0"/>
          </p:cNvCxnSpPr>
          <p:nvPr/>
        </p:nvCxnSpPr>
        <p:spPr>
          <a:xfrm>
            <a:off x="6850100" y="1642850"/>
            <a:ext cx="565500" cy="10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/>
          <p:nvPr/>
        </p:nvSpPr>
        <p:spPr>
          <a:xfrm>
            <a:off x="650175" y="2771575"/>
            <a:ext cx="2865900" cy="75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Selection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150"/>
            <a:ext cx="5924576" cy="34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5946300" y="1278875"/>
            <a:ext cx="30339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</a:t>
            </a:r>
            <a:r>
              <a:rPr lang="en" sz="1200"/>
              <a:t>recision = TP/(TP+FP)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Recall = TP/(TP+FN)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F1 score = 2 /(1/precision+1/recall)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469800" y="1170050"/>
            <a:ext cx="5009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optimal cutoff for classifying probabilistic predictions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151675" y="2884475"/>
            <a:ext cx="28284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 F-beta scores can be resorted to depending on the cost of misclassification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Workflow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980175" y="1492725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3540950" y="94500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5912000" y="1446050"/>
            <a:ext cx="18762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3344900" y="2221625"/>
            <a:ext cx="2137698" cy="10997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 validation</a:t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840175" y="2154173"/>
            <a:ext cx="2212326" cy="41758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Tune model hyperparameters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816789" y="2913200"/>
            <a:ext cx="2259090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Estimate generalization performance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641277" y="4251925"/>
            <a:ext cx="2865834" cy="3453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Train the model</a:t>
            </a:r>
            <a:r>
              <a:rPr lang="en" sz="1200">
                <a:solidFill>
                  <a:schemeClr val="dk1"/>
                </a:solidFill>
              </a:rPr>
              <a:t> based </a:t>
            </a:r>
            <a:r>
              <a:rPr lang="en" sz="1200">
                <a:solidFill>
                  <a:schemeClr val="dk1"/>
                </a:solidFill>
              </a:rPr>
              <a:t>on the best hyperparameters selected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1505950" y="3858638"/>
            <a:ext cx="3136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224726" y="2692200"/>
            <a:ext cx="2381994" cy="5134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Evaluate model performance</a:t>
            </a:r>
            <a:endParaRPr/>
          </a:p>
        </p:txBody>
      </p:sp>
      <p:cxnSp>
        <p:nvCxnSpPr>
          <p:cNvPr id="231" name="Google Shape;231;p28"/>
          <p:cNvCxnSpPr>
            <a:stCxn id="223" idx="2"/>
            <a:endCxn id="222" idx="0"/>
          </p:cNvCxnSpPr>
          <p:nvPr/>
        </p:nvCxnSpPr>
        <p:spPr>
          <a:xfrm flipH="1">
            <a:off x="2548550" y="1141800"/>
            <a:ext cx="1930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8"/>
          <p:cNvCxnSpPr>
            <a:stCxn id="223" idx="2"/>
            <a:endCxn id="224" idx="0"/>
          </p:cNvCxnSpPr>
          <p:nvPr/>
        </p:nvCxnSpPr>
        <p:spPr>
          <a:xfrm>
            <a:off x="4479050" y="1141800"/>
            <a:ext cx="23712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8"/>
          <p:cNvCxnSpPr>
            <a:stCxn id="222" idx="2"/>
            <a:endCxn id="225" idx="0"/>
          </p:cNvCxnSpPr>
          <p:nvPr/>
        </p:nvCxnSpPr>
        <p:spPr>
          <a:xfrm>
            <a:off x="2548425" y="1689525"/>
            <a:ext cx="20124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8"/>
          <p:cNvCxnSpPr>
            <a:stCxn id="226" idx="3"/>
            <a:endCxn id="225" idx="1"/>
          </p:cNvCxnSpPr>
          <p:nvPr/>
        </p:nvCxnSpPr>
        <p:spPr>
          <a:xfrm>
            <a:off x="3052501" y="2362964"/>
            <a:ext cx="292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>
            <a:stCxn id="227" idx="3"/>
            <a:endCxn id="225" idx="1"/>
          </p:cNvCxnSpPr>
          <p:nvPr/>
        </p:nvCxnSpPr>
        <p:spPr>
          <a:xfrm flipH="1" rot="10800000">
            <a:off x="3075879" y="2771516"/>
            <a:ext cx="269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8"/>
          <p:cNvCxnSpPr>
            <a:stCxn id="229" idx="2"/>
            <a:endCxn id="228" idx="0"/>
          </p:cNvCxnSpPr>
          <p:nvPr/>
        </p:nvCxnSpPr>
        <p:spPr>
          <a:xfrm>
            <a:off x="3074200" y="4055438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22" idx="1"/>
            <a:endCxn id="229" idx="1"/>
          </p:cNvCxnSpPr>
          <p:nvPr/>
        </p:nvCxnSpPr>
        <p:spPr>
          <a:xfrm>
            <a:off x="980175" y="1591125"/>
            <a:ext cx="525900" cy="2365800"/>
          </a:xfrm>
          <a:prstGeom prst="curvedConnector3">
            <a:avLst>
              <a:gd fmla="val -905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>
            <a:stCxn id="228" idx="3"/>
            <a:endCxn id="230" idx="2"/>
          </p:cNvCxnSpPr>
          <p:nvPr/>
        </p:nvCxnSpPr>
        <p:spPr>
          <a:xfrm flipH="1" rot="10800000">
            <a:off x="4507111" y="3205717"/>
            <a:ext cx="29085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24" idx="2"/>
            <a:endCxn id="230" idx="0"/>
          </p:cNvCxnSpPr>
          <p:nvPr/>
        </p:nvCxnSpPr>
        <p:spPr>
          <a:xfrm>
            <a:off x="6850100" y="1642850"/>
            <a:ext cx="565500" cy="10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/>
          <p:nvPr/>
        </p:nvSpPr>
        <p:spPr>
          <a:xfrm>
            <a:off x="5775000" y="1204050"/>
            <a:ext cx="2981100" cy="265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76125" y="1824263"/>
            <a:ext cx="29871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terms of area under curve (AUC), XGBoost and random forest outperform </a:t>
            </a:r>
            <a:r>
              <a:rPr lang="en"/>
              <a:t>logistic</a:t>
            </a:r>
            <a:r>
              <a:rPr lang="en"/>
              <a:t> regression.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Statistical significance tests were not performed. Therefore no conclusions are drawn here regarding their performance differences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634775" y="1185525"/>
            <a:ext cx="3061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big picture: precision-recall curves for probabilistic output</a:t>
            </a:r>
            <a:endParaRPr sz="16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275" y="896375"/>
            <a:ext cx="4595400" cy="40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476075" y="1101500"/>
            <a:ext cx="39207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Apply the optimal cutoffs to generate binary predictions for making </a:t>
            </a:r>
            <a:r>
              <a:rPr lang="en">
                <a:solidFill>
                  <a:schemeClr val="dk1"/>
                </a:solidFill>
              </a:rPr>
              <a:t>decisions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068850" y="1026825"/>
            <a:ext cx="2772300" cy="896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precision = TP/(TP+FP)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recall = TP/(TP+FN)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specificity = TN/(TN+FP)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F1 score = 2/(1/precision+1/recall)</a:t>
            </a:r>
            <a:endParaRPr sz="1200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5325"/>
            <a:ext cx="8839200" cy="129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1700" y="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550750" y="1064400"/>
            <a:ext cx="70572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Identify factors that affect/are associated with the chance of a customer making a </a:t>
            </a:r>
            <a:r>
              <a:rPr lang="en"/>
              <a:t>service</a:t>
            </a:r>
            <a:r>
              <a:rPr lang="en"/>
              <a:t> payment call.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Contribute to potential marketing changes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Systematic studies should be conducted if unveiling which variables are associated with the </a:t>
            </a:r>
            <a:r>
              <a:rPr lang="en"/>
              <a:t>service</a:t>
            </a:r>
            <a:r>
              <a:rPr lang="en"/>
              <a:t> payment calls is the primary goal. Here the findings only provide a guideline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regression: Model coefficients (effect size on log-odds)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XGBoost: </a:t>
            </a:r>
            <a:r>
              <a:rPr lang="en"/>
              <a:t>Gain in accuracy brought by a feature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The mean decrease in Gini index brought by a feature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35975" y="1448075"/>
            <a:ext cx="80679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Objective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>
                <a:solidFill>
                  <a:schemeClr val="dk1"/>
                </a:solidFill>
              </a:rPr>
              <a:t>Overview of </a:t>
            </a:r>
            <a:r>
              <a:rPr b="1" lang="en" sz="1500"/>
              <a:t>data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Modeling framework</a:t>
            </a:r>
            <a:endParaRPr b="1"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Results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Summary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50" y="297350"/>
            <a:ext cx="3155749" cy="22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725" y="325350"/>
            <a:ext cx="4079323" cy="2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75" y="2651100"/>
            <a:ext cx="3847535" cy="24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4760775" y="3117850"/>
            <a:ext cx="3071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CHANNEL4_6M is identified by all the models as one of the most influential factors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465726" y="3411977"/>
            <a:ext cx="3628959" cy="1271829"/>
            <a:chOff x="431934" y="2563150"/>
            <a:chExt cx="2628918" cy="2158202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431934" y="2563150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31952" y="2563152"/>
              <a:ext cx="2628900" cy="2158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630625" y="3335350"/>
            <a:ext cx="22749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Objective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553200" y="3649400"/>
            <a:ext cx="33930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</a:t>
            </a:r>
            <a:r>
              <a:rPr lang="en" sz="1400">
                <a:solidFill>
                  <a:schemeClr val="dk1"/>
                </a:solidFill>
              </a:rPr>
              <a:t>redict the likelihood that each policyholder will make a service payment call.</a:t>
            </a:r>
            <a:r>
              <a:rPr lang="en" sz="1400">
                <a:solidFill>
                  <a:srgbClr val="434343"/>
                </a:solidFill>
              </a:rPr>
              <a:t> </a:t>
            </a:r>
            <a:endParaRPr sz="1400">
              <a:solidFill>
                <a:srgbClr val="434343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287896" y="1267250"/>
            <a:ext cx="4156191" cy="3416400"/>
            <a:chOff x="3320450" y="1304875"/>
            <a:chExt cx="2632500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404438" y="1267250"/>
            <a:ext cx="3954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scope of this study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334825" y="1850300"/>
            <a:ext cx="40239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preparation: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Sanity check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Exploratory analysis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Modeling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Model selection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Performance evaluation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Not included:</a:t>
            </a:r>
            <a:endParaRPr sz="16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Sophisticated feature engineering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Statistical tests for model comparison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Model interpretation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471621" y="1278817"/>
            <a:ext cx="3609242" cy="2025689"/>
            <a:chOff x="431934" y="2563150"/>
            <a:chExt cx="2628918" cy="2158202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431934" y="2563150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1952" y="2563152"/>
              <a:ext cx="2628900" cy="2158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630625" y="1284050"/>
            <a:ext cx="22749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provided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2750" y="1715525"/>
            <a:ext cx="34539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Customers who have had a bill due in the next 5 days and whether they made a service payment call 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130086 records </a:t>
            </a:r>
            <a:r>
              <a:rPr lang="en" sz="1200">
                <a:solidFill>
                  <a:schemeClr val="dk1"/>
                </a:solidFill>
              </a:rPr>
              <a:t>05/13/2014-05/20/2014).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Each record is associated with a set of variables that </a:t>
            </a:r>
            <a:r>
              <a:rPr lang="en" sz="1200">
                <a:solidFill>
                  <a:schemeClr val="dk1"/>
                </a:solidFill>
              </a:rPr>
              <a:t>summarize</a:t>
            </a:r>
            <a:r>
              <a:rPr lang="en" sz="1200">
                <a:solidFill>
                  <a:schemeClr val="dk1"/>
                </a:solidFill>
              </a:rPr>
              <a:t> the </a:t>
            </a:r>
            <a:r>
              <a:rPr lang="en" sz="1200">
                <a:solidFill>
                  <a:schemeClr val="dk1"/>
                </a:solidFill>
              </a:rPr>
              <a:t>characteristics</a:t>
            </a:r>
            <a:r>
              <a:rPr lang="en" sz="1200">
                <a:solidFill>
                  <a:schemeClr val="dk1"/>
                </a:solidFill>
              </a:rPr>
              <a:t> of the customer and his/her payment behaviors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Data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82725" y="1129500"/>
            <a:ext cx="798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29 fields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Target variable: </a:t>
            </a:r>
            <a:r>
              <a:rPr i="1" lang="en" sz="1600">
                <a:highlight>
                  <a:srgbClr val="FFFFFF"/>
                </a:highlight>
              </a:rPr>
              <a:t>Call_Flag</a:t>
            </a:r>
            <a:endParaRPr i="1"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Exclude the following variables for modeling:</a:t>
            </a:r>
            <a:endParaRPr sz="1600"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>
                <a:highlight>
                  <a:srgbClr val="FFFFFF"/>
                </a:highlight>
              </a:rPr>
              <a:t>DATE_FOR</a:t>
            </a:r>
            <a:r>
              <a:rPr lang="en" sz="1600">
                <a:highlight>
                  <a:srgbClr val="FFFFFF"/>
                </a:highlight>
              </a:rPr>
              <a:t>: assuming examples are time-independent</a:t>
            </a:r>
            <a:endParaRPr sz="1600">
              <a:highlight>
                <a:srgbClr val="F5F5F5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>
                <a:highlight>
                  <a:srgbClr val="FFFFFF"/>
                </a:highlight>
              </a:rPr>
              <a:t>EVENT1_30_FLAG</a:t>
            </a:r>
            <a:r>
              <a:rPr lang="en" sz="1600">
                <a:highlight>
                  <a:srgbClr val="FFFFFF"/>
                </a:highlight>
              </a:rPr>
              <a:t>: all the values = 0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18 numerical variables and 8 categorical variables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130086 records of which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FF"/>
                </a:highlight>
              </a:rPr>
              <a:t>125322 records with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Call_Flag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=0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4764 records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Call_Flag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=1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Imbalanced ratio = 26 :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809 rows have missing values that </a:t>
            </a:r>
            <a:r>
              <a:rPr lang="en" sz="1600">
                <a:solidFill>
                  <a:schemeClr val="dk1"/>
                </a:solidFill>
              </a:rPr>
              <a:t>correspond </a:t>
            </a:r>
            <a:r>
              <a:rPr lang="en" sz="1600"/>
              <a:t>to</a:t>
            </a:r>
            <a:r>
              <a:rPr lang="en" sz="1600"/>
              <a:t> the same fields.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Analysis: </a:t>
            </a:r>
            <a:r>
              <a:rPr lang="en" sz="2000"/>
              <a:t>Distributions of Numerical Variables (1)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75" y="992775"/>
            <a:ext cx="6885084" cy="39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Analysis: </a:t>
            </a:r>
            <a:r>
              <a:rPr lang="en" sz="2000"/>
              <a:t>Distributions of Numerical Variables (2)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50" y="974100"/>
            <a:ext cx="6721431" cy="39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Analysis: </a:t>
            </a:r>
            <a:r>
              <a:rPr lang="en" sz="2000"/>
              <a:t>Correlation of Numerical Variables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92075" y="1148175"/>
            <a:ext cx="34290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the definitions of many variables suggest, they may be correlated. E.g., CHANNEL1_6M and CHANNEL1_3M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numerical variables are count type or very skewed.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Spearman correlation is more appropriate for such cases when the assumptions for Pearson correlation are violated.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Skewed distributions may have an impact on some models using numerical methods for automatic variable selection.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75" y="887050"/>
            <a:ext cx="4839384" cy="3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Analysis: Categorical Variables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650" y="887050"/>
            <a:ext cx="5020640" cy="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92075" y="1148175"/>
            <a:ext cx="34290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The impacts of variables with many levels on modeling: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/>
              <a:t>Lasso: If one-hot encoding is applied, in order to force the dummy variables derived from the same original variable to be selected, </a:t>
            </a:r>
            <a:r>
              <a:rPr i="1" lang="en" sz="1200"/>
              <a:t>grouped Lasso</a:t>
            </a:r>
            <a:r>
              <a:rPr lang="en" sz="1200"/>
              <a:t> algorithm should be applied.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/>
              <a:t>Tree-based models: the minimum number of examples on a leaf for the groups that have very few instances has to be carefully set.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Chi-squared test could be conducted for examining the proportions of the target variable with respect to a categorical variable.</a:t>
            </a:r>
            <a:br>
              <a:rPr lang="en"/>
            </a:b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98075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82725" y="1129500"/>
            <a:ext cx="798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809 rows have missing values that correspond to the same fields.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distributions of other variables for those 809 rows might suggest that they are not </a:t>
            </a:r>
            <a:r>
              <a:rPr i="1" lang="en"/>
              <a:t>missing at random</a:t>
            </a:r>
            <a:r>
              <a:rPr lang="en"/>
              <a:t>. E.g. The counts of the following variables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Gender</a:t>
            </a:r>
            <a:r>
              <a:rPr lang="en"/>
              <a:t>: F: 299, M: 510. This ratio is significantly deviated from the one regarding the entire sample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NOT_DI_3M:</a:t>
            </a:r>
            <a:r>
              <a:rPr lang="en"/>
              <a:t> ‘0’: 809, ‘1’: 0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NOT_DI_6M</a:t>
            </a:r>
            <a:r>
              <a:rPr lang="en"/>
              <a:t>: ‘0’: 808, ‘1’: 1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Imputation: Given the definition of NOT_DI_xM (Had this customer been enrolled in automated payments in the last x months? 1/0), we assume the values for those missing values in the corresponding fields such as CHANNELx_6M are all 0s.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