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3"/>
    <p:sldId id="267" r:id="rId4"/>
    <p:sldId id="260" r:id="rId5"/>
    <p:sldId id="265" r:id="rId6"/>
    <p:sldId id="262" r:id="rId7"/>
    <p:sldId id="269" r:id="rId8"/>
    <p:sldId id="268" r:id="rId9"/>
    <p:sldId id="278" r:id="rId10"/>
    <p:sldId id="279" r:id="rId11"/>
    <p:sldId id="263" r:id="rId12"/>
    <p:sldId id="266" r:id="rId13"/>
    <p:sldId id="280" r:id="rId14"/>
    <p:sldId id="281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453"/>
    <a:srgbClr val="3C3C37"/>
    <a:srgbClr val="05A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1" autoAdjust="0"/>
    <p:restoredTop sz="94599" autoAdjust="0"/>
  </p:normalViewPr>
  <p:slideViewPr>
    <p:cSldViewPr snapToObjects="1">
      <p:cViewPr varScale="1">
        <p:scale>
          <a:sx n="159" d="100"/>
          <a:sy n="159" d="100"/>
        </p:scale>
        <p:origin x="-234" y="-90"/>
      </p:cViewPr>
      <p:guideLst>
        <p:guide orient="horz" pos="748"/>
        <p:guide orient="horz" pos="2347"/>
        <p:guide orient="horz" pos="1707"/>
        <p:guide pos="4286"/>
        <p:guide pos="138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E0DC-59D1-4492-A759-9B7E7B780E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336F0-A849-4C36-B24A-3009716B13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20538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LOGO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TextBox 53"/>
          <p:cNvSpPr txBox="1"/>
          <p:nvPr/>
        </p:nvSpPr>
        <p:spPr bwMode="auto">
          <a:xfrm>
            <a:off x="885443" y="2463768"/>
            <a:ext cx="7200800" cy="678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600" b="1" spc="225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蜡笔小新订餐网</a:t>
            </a:r>
            <a:endParaRPr lang="zh-CN" altLang="en-US" sz="3600" b="1" spc="225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3611756" y="3142483"/>
            <a:ext cx="1908810" cy="411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2016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年 </a:t>
            </a: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08 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月 </a:t>
            </a: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09</a:t>
            </a:r>
            <a:r>
              <a:rPr lang="en-US" altLang="zh-CN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 </a:t>
            </a:r>
            <a:r>
              <a:rPr lang="zh-CN" altLang="en-US" sz="1400" spc="7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号</a:t>
            </a:r>
            <a:endParaRPr lang="en-US" altLang="zh-CN" sz="1400" spc="75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Arial Unicode MS" pitchFamily="34" charset="-122"/>
              <a:cs typeface="Arial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9414" y="1778562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6200000">
            <a:off x="-1171274" y="2012476"/>
            <a:ext cx="5328595" cy="3134774"/>
          </a:xfrm>
          <a:prstGeom prst="flowChartMerge">
            <a:avLst/>
          </a:prstGeom>
          <a:solidFill>
            <a:srgbClr val="FA4453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6200000">
            <a:off x="-811230" y="221171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合并 43"/>
          <p:cNvSpPr/>
          <p:nvPr/>
        </p:nvSpPr>
        <p:spPr>
          <a:xfrm rot="5400000">
            <a:off x="6084169" y="3428933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70092" y="3311339"/>
            <a:ext cx="308608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工作思路及总结</a:t>
            </a:r>
            <a:endParaRPr lang="zh-CN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1602" y="3118198"/>
            <a:ext cx="1296142" cy="92333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03</a:t>
            </a:r>
            <a:endParaRPr lang="zh-CN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020022"/>
            <a:ext cx="9144000" cy="216024"/>
          </a:xfrm>
          <a:prstGeom prst="rect">
            <a:avLst/>
          </a:prstGeom>
          <a:solidFill>
            <a:srgbClr val="FA445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工作思路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337953" y="3735495"/>
            <a:ext cx="1119105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未知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年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总体思路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首先从接口获取到后端的数据，再把数据解析放入网页中，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在页面上设计所有接口需要的窗口用来展示后端的数据，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再从美观和用户方面来调整相应功能。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38557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2432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840" y="830784"/>
            <a:ext cx="1943968" cy="1020886"/>
            <a:chOff x="971600" y="2086838"/>
            <a:chExt cx="1943968" cy="1020886"/>
          </a:xfrm>
        </p:grpSpPr>
        <p:sp>
          <p:nvSpPr>
            <p:cNvPr id="10" name="矩形 9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488" y="2158846"/>
              <a:ext cx="1728192" cy="876870"/>
            </a:xfrm>
            <a:prstGeom prst="rect">
              <a:avLst/>
            </a:prstGeom>
            <a:solidFill>
              <a:srgbClr val="05AFC8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739427" y="3651871"/>
            <a:ext cx="2160240" cy="567361"/>
            <a:chOff x="971600" y="2086838"/>
            <a:chExt cx="1943968" cy="1020886"/>
          </a:xfrm>
        </p:grpSpPr>
        <p:sp>
          <p:nvSpPr>
            <p:cNvPr id="19" name="矩形 18"/>
            <p:cNvSpPr/>
            <p:nvPr/>
          </p:nvSpPr>
          <p:spPr>
            <a:xfrm>
              <a:off x="971600" y="2086838"/>
              <a:ext cx="1943968" cy="1020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79488" y="2187625"/>
              <a:ext cx="1728192" cy="819309"/>
            </a:xfrm>
            <a:prstGeom prst="rect">
              <a:avLst/>
            </a:prstGeom>
            <a:solidFill>
              <a:srgbClr val="FFC000"/>
            </a:solidFill>
            <a:ln w="1016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8096" y="1485799"/>
            <a:ext cx="6156312" cy="2602315"/>
            <a:chOff x="2088096" y="1485798"/>
            <a:chExt cx="6156312" cy="2602315"/>
          </a:xfrm>
          <a:solidFill>
            <a:schemeClr val="bg1"/>
          </a:solidFill>
        </p:grpSpPr>
        <p:sp>
          <p:nvSpPr>
            <p:cNvPr id="27" name="矩形 26"/>
            <p:cNvSpPr/>
            <p:nvPr/>
          </p:nvSpPr>
          <p:spPr>
            <a:xfrm>
              <a:off x="2088096" y="1995686"/>
              <a:ext cx="6156312" cy="158417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15816" y="1485798"/>
              <a:ext cx="5328592" cy="50825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88927" y="3579862"/>
              <a:ext cx="4499297" cy="508251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951980" y="3726815"/>
            <a:ext cx="182245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廖友新丁俐伊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07728" y="1110394"/>
            <a:ext cx="1728192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源辰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24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03848" y="1594996"/>
            <a:ext cx="3024336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95736" y="2116729"/>
            <a:ext cx="6048672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感谢老师的辛苦付出，为我们多次解决问题，不辞辛苦。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在这次的设计中我和队友沟通了许多，也有相当多的意见不合，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但就像老师有摩擦才能更好的提升，虽然我们还有很多功能不能尽善尽美，但这次给了我们更多的是经验，我们工作更多是遇到问题解决问题。不要怕你就行！谢谢！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流程图: 合并 38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72008" y="-20538"/>
            <a:ext cx="9252520" cy="2283718"/>
          </a:xfrm>
          <a:prstGeom prst="rect">
            <a:avLst/>
          </a:prstGeom>
          <a:solidFill>
            <a:srgbClr val="FA445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51920" y="1131590"/>
            <a:ext cx="633670" cy="0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3736707" y="411510"/>
            <a:ext cx="1670586" cy="1440160"/>
            <a:chOff x="3736707" y="411510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六边形 2"/>
            <p:cNvSpPr/>
            <p:nvPr/>
          </p:nvSpPr>
          <p:spPr>
            <a:xfrm>
              <a:off x="3736707" y="411510"/>
              <a:ext cx="1670586" cy="1440160"/>
            </a:xfrm>
            <a:prstGeom prst="hexagon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4569183" y="537188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98797" y="1131590"/>
              <a:ext cx="547261" cy="1026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4569183" y="1160267"/>
              <a:ext cx="403245" cy="556642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4168755" y="1141859"/>
              <a:ext cx="388843" cy="57532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4168755" y="555526"/>
              <a:ext cx="403245" cy="576064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4183861" y="771550"/>
              <a:ext cx="748179" cy="748179"/>
            </a:xfrm>
            <a:prstGeom prst="flowChartConnector">
              <a:avLst/>
            </a:prstGeom>
            <a:solidFill>
              <a:srgbClr val="3C3C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32537" y="962313"/>
              <a:ext cx="125012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LOGO</a:t>
              </a:r>
              <a:endParaRPr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六边形 35"/>
            <p:cNvSpPr/>
            <p:nvPr/>
          </p:nvSpPr>
          <p:spPr>
            <a:xfrm>
              <a:off x="3806783" y="464080"/>
              <a:ext cx="1524799" cy="1314482"/>
            </a:xfrm>
            <a:prstGeom prst="hexagon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3921667" y="1123522"/>
            <a:ext cx="273630" cy="13202"/>
          </a:xfrm>
          <a:prstGeom prst="line">
            <a:avLst/>
          </a:prstGeom>
          <a:ln w="12700">
            <a:solidFill>
              <a:schemeClr val="bg1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-34290" y="1778635"/>
            <a:ext cx="8959215" cy="9728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00020" y="1358900"/>
            <a:ext cx="6705600" cy="27857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                             </a:t>
            </a:r>
            <a:r>
              <a:rPr lang="en-US" altLang="zh-CN" sz="8800"/>
              <a:t>  THANKS</a:t>
            </a:r>
            <a:endParaRPr lang="en-US" altLang="zh-CN" sz="8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rgbClr val="FA44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55576" y="771550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flipV="1">
            <a:off x="1646002" y="339502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9264" y="283463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33021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2447764" y="2067695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4067944" y="2067695"/>
            <a:ext cx="1008112" cy="1008112"/>
          </a:xfrm>
          <a:prstGeom prst="flowChartConnector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5724128" y="2067695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23728" y="31344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常规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9912" y="313852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特色工作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00092" y="3138522"/>
            <a:ext cx="1656184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工作思路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流程图: 联系 18"/>
          <p:cNvSpPr/>
          <p:nvPr/>
        </p:nvSpPr>
        <p:spPr>
          <a:xfrm>
            <a:off x="2447764" y="2067695"/>
            <a:ext cx="1008112" cy="1008112"/>
          </a:xfrm>
          <a:prstGeom prst="flowChartConnector">
            <a:avLst/>
          </a:prstGeom>
          <a:solidFill>
            <a:srgbClr val="05A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4067944" y="2067695"/>
            <a:ext cx="1008112" cy="100811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联系 20"/>
          <p:cNvSpPr/>
          <p:nvPr/>
        </p:nvSpPr>
        <p:spPr>
          <a:xfrm>
            <a:off x="5724128" y="2067695"/>
            <a:ext cx="1008112" cy="1008112"/>
          </a:xfrm>
          <a:prstGeom prst="flowChartConnector">
            <a:avLst/>
          </a:prstGeom>
          <a:solidFill>
            <a:srgbClr val="FA445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2589212" y="2355725"/>
            <a:ext cx="725216" cy="429009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Litebulb"/>
          <p:cNvSpPr>
            <a:spLocks noEditPoints="1" noChangeArrowheads="1"/>
          </p:cNvSpPr>
          <p:nvPr/>
        </p:nvSpPr>
        <p:spPr bwMode="auto">
          <a:xfrm>
            <a:off x="6071108" y="2316944"/>
            <a:ext cx="314152" cy="509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5" name="Picture 5" descr="C:\Users\ybi9\AppData\Local\Microsoft\Windows\Temporary Internet Files\Content.IE5\OM1J1Y24\MC900298153[1]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96" y="2291806"/>
            <a:ext cx="408211" cy="66088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10800000">
            <a:off x="971600" y="4155926"/>
            <a:ext cx="7200800" cy="1008112"/>
          </a:xfrm>
          <a:prstGeom prst="flowChartMerge">
            <a:avLst/>
          </a:prstGeom>
          <a:solidFill>
            <a:srgbClr val="05AFC8">
              <a:alpha val="7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10800000">
            <a:off x="1187624" y="4227934"/>
            <a:ext cx="6768752" cy="936104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3275854" y="4096693"/>
            <a:ext cx="2592288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>
            <a:off x="4355978" y="1995687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14790" y="2283906"/>
            <a:ext cx="6840761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熟悉接口，数据解析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流程图: 合并 53"/>
          <p:cNvSpPr/>
          <p:nvPr/>
        </p:nvSpPr>
        <p:spPr>
          <a:xfrm>
            <a:off x="-108520" y="-23471"/>
            <a:ext cx="1008111" cy="349771"/>
          </a:xfrm>
          <a:prstGeom prst="flowChartMerge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流程图: 合并 54"/>
          <p:cNvSpPr/>
          <p:nvPr/>
        </p:nvSpPr>
        <p:spPr>
          <a:xfrm>
            <a:off x="-508" y="-23472"/>
            <a:ext cx="756084" cy="290966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-6626" y="1"/>
            <a:ext cx="9144000" cy="5081397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81397"/>
            <a:ext cx="9144000" cy="144016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41890" y="2652637"/>
            <a:ext cx="125012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CSWADI</a:t>
            </a:r>
            <a:endParaRPr lang="zh-CN" alt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4" name="直接连接符 53"/>
          <p:cNvCxnSpPr/>
          <p:nvPr/>
        </p:nvCxnSpPr>
        <p:spPr>
          <a:xfrm flipH="1" flipV="1">
            <a:off x="3477058" y="1871363"/>
            <a:ext cx="403246" cy="621513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2903066" y="1871363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9" idx="3"/>
            <a:endCxn id="5" idx="6"/>
          </p:cNvCxnSpPr>
          <p:nvPr/>
        </p:nvCxnSpPr>
        <p:spPr>
          <a:xfrm flipH="1">
            <a:off x="2898890" y="2821915"/>
            <a:ext cx="847170" cy="1656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903066" y="3795886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3477058" y="3126478"/>
            <a:ext cx="464832" cy="669408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17" idx="0"/>
          </p:cNvCxnSpPr>
          <p:nvPr/>
        </p:nvCxnSpPr>
        <p:spPr>
          <a:xfrm flipH="1">
            <a:off x="5340937" y="2807379"/>
            <a:ext cx="2138537" cy="4266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5737185" y="3839125"/>
            <a:ext cx="573992" cy="0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 flipV="1">
            <a:off x="5233130" y="3095597"/>
            <a:ext cx="504057" cy="743559"/>
          </a:xfrm>
          <a:prstGeom prst="line">
            <a:avLst/>
          </a:prstGeom>
          <a:ln w="6350">
            <a:solidFill>
              <a:schemeClr val="bg1"/>
            </a:solidFill>
            <a:prstDash val="sysDot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4565883" y="1575739"/>
            <a:ext cx="1" cy="50636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  <a:headEnd type="none"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2252297" y="252168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联系 21"/>
          <p:cNvSpPr/>
          <p:nvPr/>
        </p:nvSpPr>
        <p:spPr>
          <a:xfrm>
            <a:off x="2256471" y="1520803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摘录 22"/>
          <p:cNvSpPr/>
          <p:nvPr/>
        </p:nvSpPr>
        <p:spPr>
          <a:xfrm rot="5400000" flipH="1" flipV="1">
            <a:off x="2290185" y="1657258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2256471" y="346888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摘录 25"/>
          <p:cNvSpPr/>
          <p:nvPr/>
        </p:nvSpPr>
        <p:spPr>
          <a:xfrm rot="5400000" flipH="1" flipV="1">
            <a:off x="2290184" y="3605342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联系 42"/>
          <p:cNvSpPr/>
          <p:nvPr/>
        </p:nvSpPr>
        <p:spPr>
          <a:xfrm>
            <a:off x="6139237" y="248883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摘录 43"/>
          <p:cNvSpPr/>
          <p:nvPr/>
        </p:nvSpPr>
        <p:spPr>
          <a:xfrm rot="5400000" flipH="1" flipV="1">
            <a:off x="7053987" y="259845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流程图: 联系 48"/>
          <p:cNvSpPr/>
          <p:nvPr/>
        </p:nvSpPr>
        <p:spPr>
          <a:xfrm>
            <a:off x="6130591" y="3498136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摘录 49"/>
          <p:cNvSpPr/>
          <p:nvPr/>
        </p:nvSpPr>
        <p:spPr>
          <a:xfrm rot="5400000" flipH="1" flipV="1">
            <a:off x="6344892" y="365878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2255492" y="255344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摘录 31"/>
          <p:cNvSpPr/>
          <p:nvPr/>
        </p:nvSpPr>
        <p:spPr>
          <a:xfrm rot="16200000" flipH="1" flipV="1">
            <a:off x="2411707" y="2675700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256471" y="346888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34" name="流程图: 联系 33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摘录 34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流程图: 联系 45"/>
          <p:cNvSpPr/>
          <p:nvPr/>
        </p:nvSpPr>
        <p:spPr>
          <a:xfrm>
            <a:off x="6139237" y="2488834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摘录 46"/>
          <p:cNvSpPr/>
          <p:nvPr/>
        </p:nvSpPr>
        <p:spPr>
          <a:xfrm rot="5400000" flipH="1" flipV="1">
            <a:off x="6172950" y="262528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6135624" y="3498136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52" name="流程图: 联系 51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摘录 52"/>
            <p:cNvSpPr/>
            <p:nvPr/>
          </p:nvSpPr>
          <p:spPr>
            <a:xfrm rot="5400000" flipH="1" flipV="1">
              <a:off x="1510847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46060" y="2101835"/>
            <a:ext cx="1670586" cy="1440160"/>
            <a:chOff x="3660996" y="1863907"/>
            <a:chExt cx="1670586" cy="144016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六边形 8"/>
            <p:cNvSpPr/>
            <p:nvPr/>
          </p:nvSpPr>
          <p:spPr>
            <a:xfrm>
              <a:off x="3660996" y="1863907"/>
              <a:ext cx="1670586" cy="1440160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3731072" y="1916477"/>
              <a:ext cx="1524799" cy="131448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42617" y="1520803"/>
            <a:ext cx="646595" cy="633602"/>
            <a:chOff x="1477133" y="1345009"/>
            <a:chExt cx="646595" cy="633602"/>
          </a:xfrm>
          <a:solidFill>
            <a:srgbClr val="05AFC8"/>
          </a:solidFill>
        </p:grpSpPr>
        <p:sp>
          <p:nvSpPr>
            <p:cNvPr id="28" name="流程图: 联系 27"/>
            <p:cNvSpPr/>
            <p:nvPr/>
          </p:nvSpPr>
          <p:spPr>
            <a:xfrm>
              <a:off x="1477133" y="1345009"/>
              <a:ext cx="646595" cy="633602"/>
            </a:xfrm>
            <a:prstGeom prst="flowChartConnector">
              <a:avLst/>
            </a:prstGeom>
            <a:grpFill/>
            <a:ln w="571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摘录 28"/>
            <p:cNvSpPr/>
            <p:nvPr/>
          </p:nvSpPr>
          <p:spPr>
            <a:xfrm rot="15946530" flipH="1" flipV="1">
              <a:off x="1632368" y="1481465"/>
              <a:ext cx="440234" cy="360690"/>
            </a:xfrm>
            <a:prstGeom prst="flowChartExtra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流程图: 联系 79"/>
          <p:cNvSpPr/>
          <p:nvPr/>
        </p:nvSpPr>
        <p:spPr>
          <a:xfrm rot="17581665">
            <a:off x="4242586" y="1293261"/>
            <a:ext cx="646595" cy="633602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联系 83"/>
          <p:cNvSpPr/>
          <p:nvPr/>
        </p:nvSpPr>
        <p:spPr>
          <a:xfrm rot="17581665">
            <a:off x="4231951" y="1287998"/>
            <a:ext cx="646595" cy="633602"/>
          </a:xfrm>
          <a:prstGeom prst="flowChartConnector">
            <a:avLst/>
          </a:prstGeom>
          <a:solidFill>
            <a:srgbClr val="05AFC8"/>
          </a:solidFill>
          <a:ln w="57150"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流程图: 摘录 84"/>
          <p:cNvSpPr/>
          <p:nvPr/>
        </p:nvSpPr>
        <p:spPr>
          <a:xfrm flipH="1" flipV="1">
            <a:off x="4345763" y="1468229"/>
            <a:ext cx="440234" cy="360690"/>
          </a:xfrm>
          <a:prstGeom prst="flowChartExtra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930187" y="2047603"/>
            <a:ext cx="1250122" cy="15195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接口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53726" y="1677901"/>
            <a:ext cx="1250122" cy="3194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52657" y="2696342"/>
            <a:ext cx="1250122" cy="3194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意图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953726" y="3625985"/>
            <a:ext cx="1250122" cy="3194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解析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6939" y="1450360"/>
            <a:ext cx="1250122" cy="3194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查看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837471" y="2645931"/>
            <a:ext cx="1250122" cy="3194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前后结合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30310" y="3678225"/>
            <a:ext cx="1250122" cy="3194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检测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3530" y="1695460"/>
            <a:ext cx="1911027" cy="3524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从接口获得的数据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22761" y="2445268"/>
            <a:ext cx="1911027" cy="840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把获得的数据应用到我们的所作的网页上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804248" y="3539793"/>
            <a:ext cx="2016224" cy="5962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检测接口功能是否正常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6719" y="2710303"/>
            <a:ext cx="1911027" cy="3524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明确数据用途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940819" y="898238"/>
            <a:ext cx="1250122" cy="3524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看接口手册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595" y="3793490"/>
            <a:ext cx="190881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charset="0"/>
                <a:ea typeface="微软雅黑" charset="0"/>
              </a:rPr>
              <a:t>解析从接口获得的</a:t>
            </a:r>
            <a:r>
              <a:rPr lang="en-US" altLang="zh-CN" sz="1600" b="1">
                <a:latin typeface="微软雅黑" charset="0"/>
                <a:ea typeface="微软雅黑" charset="0"/>
              </a:rPr>
              <a:t>json</a:t>
            </a:r>
            <a:r>
              <a:rPr lang="zh-CN" altLang="en-US" sz="1600" b="1">
                <a:latin typeface="微软雅黑" charset="0"/>
                <a:ea typeface="微软雅黑" charset="0"/>
              </a:rPr>
              <a:t>数据</a:t>
            </a:r>
            <a:endParaRPr lang="zh-CN" altLang="en-US" sz="16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91081" y="-3556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合并 38"/>
          <p:cNvSpPr/>
          <p:nvPr/>
        </p:nvSpPr>
        <p:spPr>
          <a:xfrm rot="5400000">
            <a:off x="5020837" y="860349"/>
            <a:ext cx="5328595" cy="3134774"/>
          </a:xfrm>
          <a:prstGeom prst="flowChartMerg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合并 40"/>
          <p:cNvSpPr/>
          <p:nvPr/>
        </p:nvSpPr>
        <p:spPr>
          <a:xfrm rot="5400000">
            <a:off x="5380875" y="1059583"/>
            <a:ext cx="4608512" cy="273630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601894" y="1919905"/>
            <a:ext cx="1296142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Che" panose="02030609000101010101" pitchFamily="49" charset="-127"/>
                <a:ea typeface="BatangChe" panose="02030609000101010101" pitchFamily="49" charset="-127"/>
              </a:rPr>
              <a:t>2</a:t>
            </a:r>
            <a:endParaRPr lang="zh-CN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4" name="流程图: 合并 43"/>
          <p:cNvSpPr/>
          <p:nvPr/>
        </p:nvSpPr>
        <p:spPr>
          <a:xfrm rot="16200000">
            <a:off x="2699793" y="2283719"/>
            <a:ext cx="432049" cy="288032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36495" y="2211844"/>
            <a:ext cx="288032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sz="2800" b="1" dirty="0">
                <a:latin typeface="微软雅黑" pitchFamily="34" charset="-122"/>
                <a:ea typeface="微软雅黑" pitchFamily="34" charset="-122"/>
              </a:rPr>
              <a:t>界面设计</a:t>
            </a:r>
            <a:endParaRPr lang="zh-CN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-35630"/>
            <a:ext cx="9144000" cy="5271676"/>
          </a:xfrm>
          <a:prstGeom prst="rect">
            <a:avLst/>
          </a:prstGeom>
          <a:solidFill>
            <a:schemeClr val="dk1">
              <a:alpha val="12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179512" y="714067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 bwMode="auto">
          <a:xfrm flipV="1">
            <a:off x="1069938" y="282019"/>
            <a:ext cx="0" cy="28803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7522" y="225980"/>
            <a:ext cx="78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3644" y="24136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标题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0018" y="-35631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736" y="1021263"/>
            <a:ext cx="2715110" cy="31589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4382" y="1021263"/>
            <a:ext cx="242354" cy="315898"/>
          </a:xfrm>
          <a:prstGeom prst="rect">
            <a:avLst/>
          </a:prstGeom>
          <a:solidFill>
            <a:srgbClr val="3C3C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9551" y="986852"/>
            <a:ext cx="2701112" cy="401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txBody>
          <a:bodyPr wrap="square" rtlCol="0">
            <a:spAutoFit/>
          </a:bodyPr>
          <a:lstStyle/>
          <a:p>
            <a:pPr lvl="0"/>
            <a:r>
              <a:rPr lang="zh-CN" altLang="zh-CN" sz="1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确定主题，明确用途</a:t>
            </a:r>
            <a:endParaRPr lang="zh-CN" altLang="zh-CN" sz="19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74384" y="2800223"/>
            <a:ext cx="2966281" cy="417830"/>
            <a:chOff x="274382" y="2645794"/>
            <a:chExt cx="2966281" cy="417830"/>
          </a:xfrm>
        </p:grpSpPr>
        <p:sp>
          <p:nvSpPr>
            <p:cNvPr id="10" name="矩形 9"/>
            <p:cNvSpPr/>
            <p:nvPr/>
          </p:nvSpPr>
          <p:spPr>
            <a:xfrm>
              <a:off x="525553" y="2687900"/>
              <a:ext cx="2715110" cy="31589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4382" y="2687900"/>
              <a:ext cx="242354" cy="315898"/>
            </a:xfrm>
            <a:prstGeom prst="rect">
              <a:avLst/>
            </a:prstGeom>
            <a:solidFill>
              <a:srgbClr val="3C3C3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6735" y="2645794"/>
              <a:ext cx="2715111" cy="4178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商品详情和展示</a:t>
              </a:r>
              <a:endParaRPr lang="zh-CN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20" y="1463175"/>
            <a:ext cx="367240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背景选择我们是用了温馨的紫色搭上白色显得简洁大方给人以美感，即可吸引用户注意。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明确接口用途，从网页展示后端数据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合并 30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74187" y="3218171"/>
            <a:ext cx="3672408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商品详情我们做了一个小的和一个大的，以便于新用户需要仔细查看商品。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indent="0">
              <a:lnSpc>
                <a:spcPct val="150000"/>
              </a:lnSpc>
              <a:buFont typeface="Arial" pitchFamily="34" charset="0"/>
              <a:buNone/>
            </a:pP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    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商品展示使用餐馆菜单形式让人有种在餐厅点               餐的感觉，让人耳目一新。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 descr="2016-08-09_1323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6525" y="887730"/>
            <a:ext cx="5198110" cy="35553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细节设计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8712" y="2941224"/>
            <a:ext cx="2232496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历史记录</a:t>
            </a:r>
            <a:endParaRPr lang="zh-CN" altLang="en-US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历史记录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07704" y="1442458"/>
            <a:ext cx="2232496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7936" y="1442458"/>
            <a:ext cx="2232496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18515" y="2957767"/>
            <a:ext cx="2232496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餐厅热销榜</a:t>
            </a:r>
            <a:endParaRPr lang="zh-CN" altLang="en-US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今日热销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2016-08-09_134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1456690"/>
            <a:ext cx="958850" cy="782320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35" y="1321435"/>
            <a:ext cx="979170" cy="917575"/>
          </a:xfrm>
          <a:prstGeom prst="rect">
            <a:avLst/>
          </a:prstGeom>
        </p:spPr>
      </p:pic>
      <p:pic>
        <p:nvPicPr>
          <p:cNvPr id="7" name="图片 6" descr="2016-08-09_1326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030" y="2929890"/>
            <a:ext cx="1781175" cy="1847850"/>
          </a:xfrm>
          <a:prstGeom prst="rect">
            <a:avLst/>
          </a:prstGeom>
        </p:spPr>
      </p:pic>
      <p:pic>
        <p:nvPicPr>
          <p:cNvPr id="10" name="图片 9" descr="2016-08-09_1326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95" y="2910840"/>
            <a:ext cx="1847850" cy="18669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细节设计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98712" y="2941224"/>
            <a:ext cx="2232496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餐厅展示</a:t>
            </a:r>
            <a:endParaRPr lang="zh-CN" altLang="en-US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r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循环展示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07704" y="1442458"/>
            <a:ext cx="2232496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网站版权展示</a:t>
            </a:r>
            <a:endParaRPr lang="zh-CN" altLang="en-US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展示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7936" y="1442458"/>
            <a:ext cx="2232496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  <a:r>
              <a:rPr lang="en-US" altLang="zh-CN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en-US" altLang="zh-CN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car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2016-08-09_134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9170" y="1608455"/>
            <a:ext cx="1295400" cy="706755"/>
          </a:xfrm>
          <a:prstGeom prst="rect">
            <a:avLst/>
          </a:prstGeom>
        </p:spPr>
      </p:pic>
      <p:pic>
        <p:nvPicPr>
          <p:cNvPr id="7" name="图片 6" descr="2016-08-09_1344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1628140"/>
            <a:ext cx="1510665" cy="687070"/>
          </a:xfrm>
          <a:prstGeom prst="rect">
            <a:avLst/>
          </a:prstGeom>
        </p:spPr>
      </p:pic>
      <p:pic>
        <p:nvPicPr>
          <p:cNvPr id="10" name="图片 9" descr="2016-08-09_134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95" y="2715895"/>
            <a:ext cx="3334385" cy="21824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10010"/>
            <a:ext cx="3816672" cy="405750"/>
            <a:chOff x="251520" y="210010"/>
            <a:chExt cx="3816672" cy="405750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38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细节设计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65715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9254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 smtClean="0">
                <a:solidFill>
                  <a:srgbClr val="05AFC8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dirty="0" smtClean="0">
                <a:solidFill>
                  <a:srgbClr val="FA4453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92031"/>
            <a:ext cx="9144000" cy="1440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147158" y="281205"/>
            <a:ext cx="360039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227936" y="1442458"/>
            <a:ext cx="2232496" cy="51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商品详情与展示</a:t>
            </a:r>
            <a:endParaRPr lang="zh-CN" altLang="en-US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· 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 descr="2016-08-09_1324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830580"/>
            <a:ext cx="2599690" cy="4093210"/>
          </a:xfrm>
          <a:prstGeom prst="rect">
            <a:avLst/>
          </a:prstGeom>
        </p:spPr>
      </p:pic>
      <p:pic>
        <p:nvPicPr>
          <p:cNvPr id="9" name="图片 8" descr="2016-08-09_1326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310" y="830580"/>
            <a:ext cx="2761615" cy="40925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演示</Application>
  <PresentationFormat>全屏显示(16:9)</PresentationFormat>
  <Paragraphs>157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杨睿</dc:creator>
  <cp:lastModifiedBy>Lenovo</cp:lastModifiedBy>
  <cp:revision>70</cp:revision>
  <dcterms:created xsi:type="dcterms:W3CDTF">1988-01-08T08:00:00Z</dcterms:created>
  <dcterms:modified xsi:type="dcterms:W3CDTF">2016-08-09T06:17:25Z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