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05" r:id="rId3"/>
    <p:sldId id="11088007" r:id="rId4"/>
    <p:sldId id="11088011" r:id="rId5"/>
    <p:sldId id="11088034" r:id="rId6"/>
    <p:sldId id="11088039" r:id="rId7"/>
    <p:sldId id="11088015" r:id="rId8"/>
    <p:sldId id="11088004" r:id="rId9"/>
    <p:sldId id="11088033" r:id="rId10"/>
    <p:sldId id="11088010" r:id="rId11"/>
    <p:sldId id="11088028" r:id="rId12"/>
    <p:sldId id="11088036" r:id="rId13"/>
    <p:sldId id="11088037" r:id="rId14"/>
    <p:sldId id="11088038" r:id="rId15"/>
    <p:sldId id="11088040" r:id="rId16"/>
    <p:sldId id="11088041" r:id="rId17"/>
    <p:sldId id="11088042" r:id="rId18"/>
    <p:sldId id="11088032" r:id="rId1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28"/>
    <p:restoredTop sz="96291"/>
  </p:normalViewPr>
  <p:slideViewPr>
    <p:cSldViewPr snapToGrid="0" snapToObjects="1">
      <p:cViewPr varScale="1">
        <p:scale>
          <a:sx n="31" d="100"/>
          <a:sy n="31" d="100"/>
        </p:scale>
        <p:origin x="20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98854" y="9395253"/>
            <a:ext cx="24581707" cy="4320745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98854" y="9098691"/>
            <a:ext cx="24581707" cy="296562"/>
          </a:xfrm>
          <a:prstGeom prst="rect">
            <a:avLst/>
          </a:prstGeom>
        </p:spPr>
      </p:pic>
      <p:pic>
        <p:nvPicPr>
          <p:cNvPr id="933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205096" y="7598021"/>
            <a:ext cx="9268952" cy="3828480"/>
          </a:xfrm>
          <a:prstGeom prst="rect">
            <a:avLst/>
          </a:prstGeom>
        </p:spPr>
      </p:pic>
      <p:sp>
        <p:nvSpPr>
          <p:cNvPr id="1868" name="文本"/>
          <p:cNvSpPr>
            <a:spLocks noGrp="1"/>
          </p:cNvSpPr>
          <p:nvPr>
            <p:ph type="ctrTitle"/>
          </p:nvPr>
        </p:nvSpPr>
        <p:spPr>
          <a:xfrm>
            <a:off x="3085170" y="3277276"/>
            <a:ext cx="19774830" cy="1718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3915"/>
              </a:lnSpc>
            </a:pPr>
            <a:r>
              <a:rPr lang="zh-CN" altLang="en-US" sz="13915" b="0" i="0" u="none" spc="1391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打造类</a:t>
            </a:r>
            <a:r>
              <a:rPr lang="en-US" altLang="zh-CN" sz="13915" spc="1391" dirty="0" err="1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antd</a:t>
            </a:r>
            <a:r>
              <a:rPr lang="zh-CN" altLang="en-US" sz="13915" b="0" i="0" u="none" spc="1391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组件库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64" name="Picture" descr="Picture"/>
          <p:cNvPicPr>
            <a:picLocks noChangeAspect="1"/>
          </p:cNvPicPr>
          <p:nvPr/>
        </p:nvPicPr>
        <p:blipFill>
          <a:blip r:embed="rId5" cstate="print">
            <a:alphaModFix amt="70000"/>
          </a:blip>
          <a:stretch>
            <a:fillRect/>
          </a:stretch>
        </p:blipFill>
        <p:spPr>
          <a:xfrm>
            <a:off x="11630032" y="7921789"/>
            <a:ext cx="3321069" cy="882344"/>
          </a:xfrm>
          <a:prstGeom prst="rect">
            <a:avLst/>
          </a:prstGeom>
        </p:spPr>
      </p:pic>
      <p:pic>
        <p:nvPicPr>
          <p:cNvPr id="4531" name="Picture" descr="Picture"/>
          <p:cNvPicPr>
            <a:picLocks noChangeAspect="1"/>
          </p:cNvPicPr>
          <p:nvPr/>
        </p:nvPicPr>
        <p:blipFill>
          <a:blip r:embed="rId5" cstate="print">
            <a:alphaModFix amt="70000"/>
          </a:blip>
          <a:stretch>
            <a:fillRect/>
          </a:stretch>
        </p:blipFill>
        <p:spPr>
          <a:xfrm>
            <a:off x="11630032" y="7921789"/>
            <a:ext cx="3321069" cy="882344"/>
          </a:xfrm>
          <a:prstGeom prst="rect">
            <a:avLst/>
          </a:prstGeom>
        </p:spPr>
      </p:pic>
      <p:sp>
        <p:nvSpPr>
          <p:cNvPr id="7940" name="文本"/>
          <p:cNvSpPr>
            <a:spLocks noGrp="1"/>
          </p:cNvSpPr>
          <p:nvPr>
            <p:ph type="ctrTitle"/>
          </p:nvPr>
        </p:nvSpPr>
        <p:spPr>
          <a:xfrm>
            <a:off x="11853904" y="8033725"/>
            <a:ext cx="2948131" cy="6830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508"/>
              </a:lnSpc>
            </a:pPr>
            <a:r>
              <a:rPr lang="zh-CN" altLang="en-US" sz="3757" spc="187" dirty="0">
                <a:ln w="3578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从无到有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3396061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创建项目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83" name="文本"/>
          <p:cNvSpPr>
            <a:spLocks noGrp="1"/>
          </p:cNvSpPr>
          <p:nvPr>
            <p:ph type="ctrTitle"/>
          </p:nvPr>
        </p:nvSpPr>
        <p:spPr>
          <a:xfrm>
            <a:off x="5090160" y="5813572"/>
            <a:ext cx="10850880" cy="20888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2595"/>
              </a:lnSpc>
            </a:pPr>
            <a:r>
              <a:rPr lang="en-US" altLang="zh-CN" dirty="0" err="1"/>
              <a:t>npx</a:t>
            </a:r>
            <a:r>
              <a:rPr lang="en-US" altLang="zh-CN" dirty="0"/>
              <a:t> create-react-app </a:t>
            </a:r>
            <a:r>
              <a:rPr lang="en-US" altLang="zh-CN" dirty="0" err="1"/>
              <a:t>tuyaui</a:t>
            </a:r>
            <a:r>
              <a:rPr lang="en-US" altLang="zh-CN" dirty="0"/>
              <a:t> –-typescript</a:t>
            </a:r>
            <a:br>
              <a:rPr lang="zh-CN" altLang="zh-CN" dirty="0"/>
            </a:b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pic>
        <p:nvPicPr>
          <p:cNvPr id="233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218263" y="4167695"/>
            <a:ext cx="5751693" cy="1205834"/>
          </a:xfrm>
          <a:prstGeom prst="rect">
            <a:avLst/>
          </a:prstGeom>
        </p:spPr>
      </p:pic>
      <p:pic>
        <p:nvPicPr>
          <p:cNvPr id="2798" name="Picture" descr="Picture"/>
          <p:cNvPicPr>
            <a:picLocks noChangeAspect="1"/>
          </p:cNvPicPr>
          <p:nvPr/>
        </p:nvPicPr>
        <p:blipFill>
          <a:blip r:embed="rId7" cstate="print">
            <a:alphaModFix amt="50000"/>
          </a:blip>
          <a:stretch>
            <a:fillRect/>
          </a:stretch>
        </p:blipFill>
        <p:spPr>
          <a:xfrm>
            <a:off x="1218263" y="5664325"/>
            <a:ext cx="5751693" cy="5438406"/>
          </a:xfrm>
          <a:prstGeom prst="rect">
            <a:avLst/>
          </a:prstGeom>
        </p:spPr>
      </p:pic>
      <p:pic>
        <p:nvPicPr>
          <p:cNvPr id="3265" name="Picture" descr="Picture"/>
          <p:cNvPicPr>
            <a:picLocks noChangeAspect="1"/>
          </p:cNvPicPr>
          <p:nvPr/>
        </p:nvPicPr>
        <p:blipFill>
          <a:blip r:embed="rId7" cstate="print">
            <a:alphaModFix amt="50000"/>
          </a:blip>
          <a:stretch>
            <a:fillRect/>
          </a:stretch>
        </p:blipFill>
        <p:spPr>
          <a:xfrm>
            <a:off x="7210140" y="4167695"/>
            <a:ext cx="4724057" cy="5438406"/>
          </a:xfrm>
          <a:prstGeom prst="rect">
            <a:avLst/>
          </a:prstGeom>
        </p:spPr>
      </p:pic>
      <p:pic>
        <p:nvPicPr>
          <p:cNvPr id="373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7210324" y="9896897"/>
            <a:ext cx="4855743" cy="1205834"/>
          </a:xfrm>
          <a:prstGeom prst="rect">
            <a:avLst/>
          </a:prstGeom>
        </p:spPr>
      </p:pic>
      <p:pic>
        <p:nvPicPr>
          <p:cNvPr id="4201" name="Picture" descr="Picture"/>
          <p:cNvPicPr>
            <a:picLocks noChangeAspect="1"/>
          </p:cNvPicPr>
          <p:nvPr/>
        </p:nvPicPr>
        <p:blipFill>
          <a:blip r:embed="rId7" cstate="print">
            <a:alphaModFix amt="50000"/>
          </a:blip>
          <a:stretch>
            <a:fillRect/>
          </a:stretch>
        </p:blipFill>
        <p:spPr>
          <a:xfrm>
            <a:off x="12309711" y="5664325"/>
            <a:ext cx="4724057" cy="5438406"/>
          </a:xfrm>
          <a:prstGeom prst="rect">
            <a:avLst/>
          </a:prstGeom>
        </p:spPr>
      </p:pic>
      <p:pic>
        <p:nvPicPr>
          <p:cNvPr id="467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2309711" y="4167695"/>
            <a:ext cx="4855743" cy="12058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18D3C0-BAB1-7145-A204-2CEDD80CEC79}"/>
              </a:ext>
            </a:extLst>
          </p:cNvPr>
          <p:cNvSpPr txBox="1"/>
          <p:nvPr/>
        </p:nvSpPr>
        <p:spPr>
          <a:xfrm>
            <a:off x="1730295" y="4509002"/>
            <a:ext cx="269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项目结构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0CCB3C-9336-B94D-A469-FAEFABB259B1}"/>
              </a:ext>
            </a:extLst>
          </p:cNvPr>
          <p:cNvSpPr txBox="1"/>
          <p:nvPr/>
        </p:nvSpPr>
        <p:spPr>
          <a:xfrm>
            <a:off x="7667675" y="10213895"/>
            <a:ext cx="269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样式方案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F984EA-1DC1-7249-B4DD-E5D85B585104}"/>
              </a:ext>
            </a:extLst>
          </p:cNvPr>
          <p:cNvSpPr txBox="1"/>
          <p:nvPr/>
        </p:nvSpPr>
        <p:spPr>
          <a:xfrm>
            <a:off x="12748381" y="4509002"/>
            <a:ext cx="269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组件需求分析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0EB37-B13E-604B-A765-29E920A0B4D1}"/>
              </a:ext>
            </a:extLst>
          </p:cNvPr>
          <p:cNvSpPr txBox="1"/>
          <p:nvPr/>
        </p:nvSpPr>
        <p:spPr>
          <a:xfrm>
            <a:off x="2245899" y="6195243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避免层级太深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75C202-E562-6B42-8635-046CAB234310}"/>
              </a:ext>
            </a:extLst>
          </p:cNvPr>
          <p:cNvSpPr txBox="1"/>
          <p:nvPr/>
        </p:nvSpPr>
        <p:spPr>
          <a:xfrm>
            <a:off x="2245899" y="7585330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参考</a:t>
            </a:r>
            <a:r>
              <a:rPr kumimoji="1" lang="en-US" altLang="zh-CN" sz="3200" dirty="0"/>
              <a:t>react-doc</a:t>
            </a:r>
            <a:endParaRPr kumimoji="1"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0F4761-633E-7B4F-9B85-8BF7892C455F}"/>
              </a:ext>
            </a:extLst>
          </p:cNvPr>
          <p:cNvSpPr txBox="1"/>
          <p:nvPr/>
        </p:nvSpPr>
        <p:spPr>
          <a:xfrm>
            <a:off x="7455198" y="5909089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CSS IN JS</a:t>
            </a:r>
            <a:endParaRPr kumimoji="1"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BF3320-EA20-704E-9BFC-C8C0E39D8AA2}"/>
              </a:ext>
            </a:extLst>
          </p:cNvPr>
          <p:cNvSpPr txBox="1"/>
          <p:nvPr/>
        </p:nvSpPr>
        <p:spPr>
          <a:xfrm>
            <a:off x="7481988" y="4742804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Inline-CSS</a:t>
            </a:r>
            <a:endParaRPr kumimoji="1"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A37C2A-5C1F-434D-9B3E-5BFF8E56BA10}"/>
              </a:ext>
            </a:extLst>
          </p:cNvPr>
          <p:cNvSpPr txBox="1"/>
          <p:nvPr/>
        </p:nvSpPr>
        <p:spPr>
          <a:xfrm>
            <a:off x="7484046" y="7229767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LESS/</a:t>
            </a:r>
            <a:r>
              <a:rPr kumimoji="1" lang="en-US" altLang="zh-CN" sz="3200" dirty="0" err="1"/>
              <a:t>ScSS</a:t>
            </a:r>
            <a:endParaRPr kumimoji="1"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8EBB2F-B93F-0B48-A07D-BCB74F7C7880}"/>
              </a:ext>
            </a:extLst>
          </p:cNvPr>
          <p:cNvSpPr txBox="1"/>
          <p:nvPr/>
        </p:nvSpPr>
        <p:spPr>
          <a:xfrm>
            <a:off x="12831529" y="6487630"/>
            <a:ext cx="272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BUTTON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3396061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项目结构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CB039-D60C-D245-A76B-49BA299B4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9" y="3140576"/>
            <a:ext cx="11273491" cy="8506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829811-B2D7-3545-BDB7-E5958AF856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991" y="3140576"/>
            <a:ext cx="11273492" cy="8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3396061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需求分析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B92B7-B157-4944-88E2-78B995290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22" y="2223917"/>
            <a:ext cx="19923981" cy="105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6169741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色彩体系</a:t>
            </a:r>
            <a:r>
              <a:rPr lang="en-US" altLang="zh-CN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-</a:t>
            </a: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两大体系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B7FC1-1A2D-9644-9B48-2149047B3B7B}"/>
              </a:ext>
            </a:extLst>
          </p:cNvPr>
          <p:cNvSpPr txBox="1"/>
          <p:nvPr/>
        </p:nvSpPr>
        <p:spPr>
          <a:xfrm>
            <a:off x="3438144" y="4425696"/>
            <a:ext cx="6965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1</a:t>
            </a:r>
            <a:r>
              <a:rPr kumimoji="1" lang="zh-CN" altLang="en-US" sz="3200" dirty="0"/>
              <a:t> </a:t>
            </a:r>
            <a:r>
              <a:rPr lang="zh-CN" altLang="zh-CN" sz="3200" dirty="0"/>
              <a:t>系统色板 基础色板 </a:t>
            </a:r>
            <a:r>
              <a:rPr lang="en-US" altLang="zh-CN" sz="3200" dirty="0"/>
              <a:t>+ </a:t>
            </a:r>
            <a:r>
              <a:rPr lang="zh-CN" altLang="zh-CN" sz="3200" dirty="0"/>
              <a:t>中性色</a:t>
            </a:r>
            <a:r>
              <a:rPr lang="en-US" altLang="zh-CN" sz="3200" dirty="0"/>
              <a:t>(</a:t>
            </a:r>
            <a:r>
              <a:rPr lang="zh-CN" altLang="zh-CN" sz="3200" dirty="0"/>
              <a:t>黑白灰</a:t>
            </a:r>
            <a:r>
              <a:rPr lang="en-US" altLang="zh-CN" sz="3200" dirty="0"/>
              <a:t>)</a:t>
            </a:r>
            <a:endParaRPr lang="zh-CN" altLang="zh-CN" sz="3200" dirty="0"/>
          </a:p>
          <a:p>
            <a:r>
              <a:rPr kumimoji="1" lang="en-US" altLang="zh-CN" sz="3200" dirty="0"/>
              <a:t>.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33DB5-2618-A041-8183-A5DF18DE374C}"/>
              </a:ext>
            </a:extLst>
          </p:cNvPr>
          <p:cNvSpPr txBox="1"/>
          <p:nvPr/>
        </p:nvSpPr>
        <p:spPr>
          <a:xfrm>
            <a:off x="3438144" y="6019563"/>
            <a:ext cx="547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2</a:t>
            </a:r>
            <a:r>
              <a:rPr kumimoji="1" lang="zh-CN" altLang="en-US" sz="3200" dirty="0"/>
              <a:t> </a:t>
            </a:r>
            <a:r>
              <a:rPr lang="zh-CN" altLang="zh-CN" sz="3200" dirty="0"/>
              <a:t>产品色板</a:t>
            </a:r>
            <a:r>
              <a:rPr lang="en-US" altLang="zh-CN" sz="3200" dirty="0"/>
              <a:t>:  </a:t>
            </a:r>
            <a:r>
              <a:rPr lang="zh-CN" altLang="zh-CN" sz="3200" dirty="0"/>
              <a:t>品牌色 </a:t>
            </a:r>
            <a:r>
              <a:rPr lang="en-US" altLang="zh-CN" sz="3200" dirty="0"/>
              <a:t>+ </a:t>
            </a:r>
            <a:r>
              <a:rPr lang="zh-CN" altLang="zh-CN" sz="3200" dirty="0"/>
              <a:t>功能色 </a:t>
            </a:r>
            <a:r>
              <a:rPr kumimoji="1" lang="en-US" altLang="zh-CN" sz="3200" dirty="0"/>
              <a:t>.</a:t>
            </a:r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F8-A603-1C47-BC7B-9534A66C1C91}"/>
              </a:ext>
            </a:extLst>
          </p:cNvPr>
          <p:cNvSpPr txBox="1"/>
          <p:nvPr/>
        </p:nvSpPr>
        <p:spPr>
          <a:xfrm>
            <a:off x="3918857" y="7347857"/>
            <a:ext cx="3684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网站</a:t>
            </a:r>
            <a:r>
              <a:rPr lang="en-US" altLang="zh-CN" sz="3000" dirty="0"/>
              <a:t>:</a:t>
            </a:r>
            <a:r>
              <a:rPr lang="en-US" altLang="zh-CN" sz="3000" dirty="0" err="1"/>
              <a:t>Zhongguosecom</a:t>
            </a:r>
            <a:r>
              <a:rPr lang="en-US" altLang="zh-CN" dirty="0"/>
              <a:t>,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26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100" y="405730"/>
            <a:ext cx="2224758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问题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B7FC1-1A2D-9644-9B48-2149047B3B7B}"/>
              </a:ext>
            </a:extLst>
          </p:cNvPr>
          <p:cNvSpPr txBox="1"/>
          <p:nvPr/>
        </p:nvSpPr>
        <p:spPr>
          <a:xfrm>
            <a:off x="3438144" y="4280626"/>
            <a:ext cx="442569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问题</a:t>
            </a:r>
            <a:r>
              <a:rPr kumimoji="1" lang="en-US" altLang="zh-CN" sz="3200" dirty="0"/>
              <a:t>1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 </a:t>
            </a:r>
            <a:r>
              <a:rPr lang="en-US" altLang="zh-CN" sz="2600" dirty="0"/>
              <a:t>Create react app </a:t>
            </a:r>
            <a:r>
              <a:rPr lang="zh-CN" altLang="zh-CN" sz="2600" dirty="0"/>
              <a:t>不支持</a:t>
            </a:r>
            <a:r>
              <a:rPr lang="en-US" altLang="zh-CN" sz="2600" dirty="0"/>
              <a:t>sass</a:t>
            </a:r>
            <a:endParaRPr lang="zh-CN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    </a:t>
            </a:r>
            <a:r>
              <a:rPr lang="zh-CN" altLang="zh-CN" sz="2600" dirty="0"/>
              <a:t>解决 </a:t>
            </a:r>
            <a:r>
              <a:rPr lang="en-US" altLang="zh-CN" sz="2600" dirty="0" err="1"/>
              <a:t>npm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node-sass –save</a:t>
            </a:r>
            <a:endParaRPr lang="zh-CN" altLang="zh-CN" sz="2600" dirty="0"/>
          </a:p>
          <a:p>
            <a:r>
              <a:rPr kumimoji="1" lang="en-US" altLang="zh-CN" sz="3200" dirty="0"/>
              <a:t>.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33DB5-2618-A041-8183-A5DF18DE374C}"/>
              </a:ext>
            </a:extLst>
          </p:cNvPr>
          <p:cNvSpPr txBox="1"/>
          <p:nvPr/>
        </p:nvSpPr>
        <p:spPr>
          <a:xfrm>
            <a:off x="3438144" y="7783082"/>
            <a:ext cx="843532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问题</a:t>
            </a:r>
            <a:r>
              <a:rPr kumimoji="1" lang="en-US" altLang="zh-CN" sz="3200" dirty="0"/>
              <a:t>2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操作非常多的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 </a:t>
            </a:r>
            <a:r>
              <a:rPr lang="zh-CN" altLang="zh-CN" sz="2400" dirty="0"/>
              <a:t>一个一个拼接比较麻烦</a:t>
            </a:r>
            <a:r>
              <a:rPr lang="en-US" altLang="zh-CN" sz="2400" dirty="0"/>
              <a:t>,</a:t>
            </a:r>
            <a:r>
              <a:rPr lang="zh-CN" altLang="zh-CN" sz="2400" dirty="0"/>
              <a:t>推荐一个工具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npm</a:t>
            </a:r>
            <a:r>
              <a:rPr lang="en-US" altLang="zh-CN" sz="2400" dirty="0"/>
              <a:t> I </a:t>
            </a:r>
            <a:r>
              <a:rPr lang="en-US" altLang="zh-CN" sz="2400" dirty="0" err="1"/>
              <a:t>classnames</a:t>
            </a:r>
            <a:r>
              <a:rPr lang="en-US" altLang="zh-CN" sz="2400" dirty="0"/>
              <a:t> –save </a:t>
            </a:r>
            <a:r>
              <a:rPr lang="zh-CN" altLang="zh-CN" sz="2400" dirty="0"/>
              <a:t>可以是</a:t>
            </a:r>
            <a:r>
              <a:rPr lang="en-US" altLang="zh-CN" sz="2400" dirty="0"/>
              <a:t>string </a:t>
            </a:r>
            <a:r>
              <a:rPr lang="zh-CN" altLang="zh-CN" sz="2400" dirty="0"/>
              <a:t>可以是</a:t>
            </a:r>
            <a:r>
              <a:rPr lang="en-US" altLang="zh-CN" sz="2400" dirty="0"/>
              <a:t>object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npm</a:t>
            </a:r>
            <a:r>
              <a:rPr lang="en-US" altLang="zh-CN" sz="2400" dirty="0"/>
              <a:t> I @types/</a:t>
            </a:r>
            <a:r>
              <a:rPr lang="en-US" altLang="zh-CN" sz="2400" dirty="0" err="1"/>
              <a:t>classnames</a:t>
            </a:r>
            <a:r>
              <a:rPr lang="en-US" altLang="zh-CN" sz="2400" dirty="0"/>
              <a:t> --save</a:t>
            </a:r>
            <a:endParaRPr lang="zh-CN" altLang="zh-CN" sz="2400" dirty="0"/>
          </a:p>
          <a:p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F8-A603-1C47-BC7B-9534A66C1C91}"/>
              </a:ext>
            </a:extLst>
          </p:cNvPr>
          <p:cNvSpPr txBox="1"/>
          <p:nvPr/>
        </p:nvSpPr>
        <p:spPr>
          <a:xfrm>
            <a:off x="3918857" y="7347857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100" y="405730"/>
            <a:ext cx="2467132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思考丨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B7FC1-1A2D-9644-9B48-2149047B3B7B}"/>
              </a:ext>
            </a:extLst>
          </p:cNvPr>
          <p:cNvSpPr txBox="1"/>
          <p:nvPr/>
        </p:nvSpPr>
        <p:spPr>
          <a:xfrm>
            <a:off x="3438144" y="4280626"/>
            <a:ext cx="4425696" cy="12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思考</a:t>
            </a:r>
            <a:r>
              <a:rPr kumimoji="1" lang="en-US" altLang="zh-CN" sz="3200" dirty="0"/>
              <a:t>1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添加</a:t>
            </a:r>
            <a:r>
              <a:rPr kumimoji="1" lang="en-US" altLang="zh-CN" sz="3200" dirty="0"/>
              <a:t> icon button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33DB5-2618-A041-8183-A5DF18DE374C}"/>
              </a:ext>
            </a:extLst>
          </p:cNvPr>
          <p:cNvSpPr txBox="1"/>
          <p:nvPr/>
        </p:nvSpPr>
        <p:spPr>
          <a:xfrm>
            <a:off x="3438144" y="7783082"/>
            <a:ext cx="1787669" cy="1356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思考</a:t>
            </a:r>
            <a:r>
              <a:rPr kumimoji="1" lang="en-US" altLang="zh-CN" sz="3200" dirty="0"/>
              <a:t>2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添加</a:t>
            </a:r>
            <a:r>
              <a:rPr lang="en-US" altLang="zh-CN" sz="2400" dirty="0"/>
              <a:t> loading</a:t>
            </a:r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990F8-A603-1C47-BC7B-9534A66C1C91}"/>
              </a:ext>
            </a:extLst>
          </p:cNvPr>
          <p:cNvSpPr txBox="1"/>
          <p:nvPr/>
        </p:nvSpPr>
        <p:spPr>
          <a:xfrm>
            <a:off x="3918857" y="7347857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40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8F61AE-BC8D-294F-8496-2874FD654006}"/>
              </a:ext>
            </a:extLst>
          </p:cNvPr>
          <p:cNvSpPr txBox="1"/>
          <p:nvPr/>
        </p:nvSpPr>
        <p:spPr>
          <a:xfrm>
            <a:off x="969819" y="886690"/>
            <a:ext cx="368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代码位置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5C4F96-ABA8-4343-8A98-748A1C294FD9}"/>
              </a:ext>
            </a:extLst>
          </p:cNvPr>
          <p:cNvSpPr txBox="1"/>
          <p:nvPr/>
        </p:nvSpPr>
        <p:spPr>
          <a:xfrm>
            <a:off x="2443024" y="2992581"/>
            <a:ext cx="1197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600" dirty="0"/>
              <a:t> https://</a:t>
            </a:r>
            <a:r>
              <a:rPr kumimoji="1" lang="en" altLang="zh-CN" sz="3600" dirty="0" err="1"/>
              <a:t>registry.code.tuya-inc.top</a:t>
            </a:r>
            <a:r>
              <a:rPr kumimoji="1" lang="en" altLang="zh-CN" sz="3600" dirty="0"/>
              <a:t>/</a:t>
            </a:r>
            <a:r>
              <a:rPr kumimoji="1" lang="en" altLang="zh-CN" sz="3600" dirty="0" err="1"/>
              <a:t>fe-saas</a:t>
            </a:r>
            <a:r>
              <a:rPr kumimoji="1" lang="en" altLang="zh-CN" sz="3600" dirty="0"/>
              <a:t>/</a:t>
            </a:r>
            <a:r>
              <a:rPr kumimoji="1" lang="en" altLang="zh-CN" sz="3600" dirty="0" err="1"/>
              <a:t>tuyaui.git</a:t>
            </a:r>
            <a:r>
              <a:rPr kumimoji="1" lang="en" altLang="zh-CN" sz="3600" dirty="0"/>
              <a:t> 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541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98854" y="9395253"/>
            <a:ext cx="24581707" cy="4320745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98854" y="9098691"/>
            <a:ext cx="24581707" cy="296562"/>
          </a:xfrm>
          <a:prstGeom prst="rect">
            <a:avLst/>
          </a:prstGeom>
        </p:spPr>
      </p:pic>
      <p:pic>
        <p:nvPicPr>
          <p:cNvPr id="933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205096" y="8334808"/>
            <a:ext cx="9268952" cy="3828480"/>
          </a:xfrm>
          <a:prstGeom prst="rect">
            <a:avLst/>
          </a:prstGeom>
        </p:spPr>
      </p:pic>
      <p:pic>
        <p:nvPicPr>
          <p:cNvPr id="1400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656185" y="2514979"/>
            <a:ext cx="8366774" cy="60849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BB1052-A16B-F043-A3EC-EBDC1D2E1FC7}"/>
              </a:ext>
            </a:extLst>
          </p:cNvPr>
          <p:cNvSpPr txBox="1"/>
          <p:nvPr/>
        </p:nvSpPr>
        <p:spPr>
          <a:xfrm>
            <a:off x="11045952" y="4213550"/>
            <a:ext cx="1082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谢谢观看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2513587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思考</a:t>
            </a:r>
            <a:r>
              <a:rPr lang="en-US" altLang="zh-CN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🤔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83" name="文本"/>
          <p:cNvSpPr>
            <a:spLocks noGrp="1"/>
          </p:cNvSpPr>
          <p:nvPr>
            <p:ph type="ctrTitle"/>
          </p:nvPr>
        </p:nvSpPr>
        <p:spPr>
          <a:xfrm>
            <a:off x="1694099" y="5378745"/>
            <a:ext cx="22232701" cy="21144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2595"/>
              </a:lnSpc>
            </a:pPr>
            <a:r>
              <a:rPr kumimoji="1" lang="zh-CN" altLang="en-US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亘古不变的问题之前端如何提效</a:t>
            </a:r>
            <a:r>
              <a:rPr kumimoji="1" lang="en-US" altLang="zh-CN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??</a:t>
            </a:r>
            <a:endParaRPr kumimoji="1" lang="zh-CN" altLang="en-US" sz="1006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2330" name="文本"/>
          <p:cNvSpPr>
            <a:spLocks noGrp="1"/>
          </p:cNvSpPr>
          <p:nvPr>
            <p:ph type="ctrTitle"/>
          </p:nvPr>
        </p:nvSpPr>
        <p:spPr>
          <a:xfrm>
            <a:off x="2075139" y="104303"/>
            <a:ext cx="4319793" cy="8588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571"/>
              </a:lnSpc>
            </a:pPr>
            <a:r>
              <a:rPr lang="zh-CN" altLang="en-US" sz="5065" spc="506" dirty="0">
                <a:ln w="7719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提效方式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47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431106" y="4427794"/>
            <a:ext cx="3607861" cy="3115880"/>
          </a:xfrm>
          <a:prstGeom prst="rect">
            <a:avLst/>
          </a:prstGeom>
        </p:spPr>
      </p:pic>
      <p:pic>
        <p:nvPicPr>
          <p:cNvPr id="494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431106" y="4427794"/>
            <a:ext cx="3607861" cy="3115880"/>
          </a:xfrm>
          <a:prstGeom prst="rect">
            <a:avLst/>
          </a:prstGeom>
        </p:spPr>
      </p:pic>
      <p:pic>
        <p:nvPicPr>
          <p:cNvPr id="8231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3530604" y="5193246"/>
            <a:ext cx="1408866" cy="1584974"/>
          </a:xfrm>
          <a:prstGeom prst="rect">
            <a:avLst/>
          </a:prstGeom>
        </p:spPr>
      </p:pic>
      <p:pic>
        <p:nvPicPr>
          <p:cNvPr id="870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835245" y="5265290"/>
            <a:ext cx="1408866" cy="1408866"/>
          </a:xfrm>
          <a:prstGeom prst="rect">
            <a:avLst/>
          </a:prstGeom>
        </p:spPr>
      </p:pic>
      <p:pic>
        <p:nvPicPr>
          <p:cNvPr id="963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9444528" y="5265290"/>
            <a:ext cx="1408866" cy="1440886"/>
          </a:xfrm>
          <a:prstGeom prst="rect">
            <a:avLst/>
          </a:prstGeom>
        </p:spPr>
      </p:pic>
      <p:sp>
        <p:nvSpPr>
          <p:cNvPr id="11197" name="文本"/>
          <p:cNvSpPr>
            <a:spLocks noGrp="1"/>
          </p:cNvSpPr>
          <p:nvPr>
            <p:ph type="ctrTitle"/>
          </p:nvPr>
        </p:nvSpPr>
        <p:spPr>
          <a:xfrm rot="21599998">
            <a:off x="3370940" y="8443932"/>
            <a:ext cx="2218610" cy="6706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4399"/>
              </a:lnSpc>
            </a:pPr>
            <a:r>
              <a:rPr kumimoji="1" lang="zh-CN" altLang="en-US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ea typeface="Noto Sans S Chinese Bold" charset="-122"/>
              </a:rPr>
              <a:t>造轮子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5682" name="文本"/>
          <p:cNvSpPr>
            <a:spLocks noGrp="1"/>
          </p:cNvSpPr>
          <p:nvPr>
            <p:ph type="ctrTitle"/>
          </p:nvPr>
        </p:nvSpPr>
        <p:spPr>
          <a:xfrm rot="21599998">
            <a:off x="11066185" y="6902533"/>
            <a:ext cx="3778128" cy="6857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99"/>
              </a:lnSpc>
            </a:pPr>
            <a:r>
              <a:rPr lang="zh-CN" altLang="en-US" sz="3999" b="0" i="0" u="none" spc="0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规范化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7926" name="文本"/>
          <p:cNvSpPr>
            <a:spLocks noGrp="1"/>
          </p:cNvSpPr>
          <p:nvPr>
            <p:ph type="ctrTitle"/>
          </p:nvPr>
        </p:nvSpPr>
        <p:spPr>
          <a:xfrm rot="21599998">
            <a:off x="11066187" y="9597243"/>
            <a:ext cx="3778128" cy="52188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99"/>
              </a:lnSpc>
            </a:pPr>
            <a:r>
              <a:rPr kumimoji="1" lang="en-US" altLang="zh-CN" sz="3999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ea typeface="Noto Sans S Chinese Bold" charset="-122"/>
              </a:rPr>
              <a:t>…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7CEC8-E2F1-AE40-8D1B-5D96D7846462}"/>
              </a:ext>
            </a:extLst>
          </p:cNvPr>
          <p:cNvSpPr txBox="1"/>
          <p:nvPr/>
        </p:nvSpPr>
        <p:spPr>
          <a:xfrm>
            <a:off x="12009120" y="856488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3" name="文本">
            <a:extLst>
              <a:ext uri="{FF2B5EF4-FFF2-40B4-BE49-F238E27FC236}">
                <a16:creationId xmlns:a16="http://schemas.microsoft.com/office/drawing/2014/main" id="{12BE0F1F-8254-7749-B3DC-C533B7D49652}"/>
              </a:ext>
            </a:extLst>
          </p:cNvPr>
          <p:cNvSpPr txBox="1">
            <a:spLocks/>
          </p:cNvSpPr>
          <p:nvPr/>
        </p:nvSpPr>
        <p:spPr>
          <a:xfrm rot="21599998">
            <a:off x="11066184" y="8247340"/>
            <a:ext cx="3778128" cy="12012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399"/>
              </a:lnSpc>
            </a:pPr>
            <a:r>
              <a:rPr lang="zh-CN" altLang="en-US" sz="3999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自动化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本">
            <a:extLst>
              <a:ext uri="{FF2B5EF4-FFF2-40B4-BE49-F238E27FC236}">
                <a16:creationId xmlns:a16="http://schemas.microsoft.com/office/drawing/2014/main" id="{52A186D4-943B-984B-8977-1BB6FEDE52A9}"/>
              </a:ext>
            </a:extLst>
          </p:cNvPr>
          <p:cNvSpPr txBox="1">
            <a:spLocks/>
          </p:cNvSpPr>
          <p:nvPr/>
        </p:nvSpPr>
        <p:spPr>
          <a:xfrm rot="21599998">
            <a:off x="11066185" y="4092111"/>
            <a:ext cx="3778128" cy="685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399"/>
              </a:lnSpc>
            </a:pPr>
            <a:r>
              <a:rPr lang="zh-CN" altLang="en-US" sz="3999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统一架构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" name="文本">
            <a:extLst>
              <a:ext uri="{FF2B5EF4-FFF2-40B4-BE49-F238E27FC236}">
                <a16:creationId xmlns:a16="http://schemas.microsoft.com/office/drawing/2014/main" id="{11B797CC-3B3B-574E-A22A-05F25BE519A1}"/>
              </a:ext>
            </a:extLst>
          </p:cNvPr>
          <p:cNvSpPr txBox="1">
            <a:spLocks/>
          </p:cNvSpPr>
          <p:nvPr/>
        </p:nvSpPr>
        <p:spPr>
          <a:xfrm rot="21599998">
            <a:off x="11066185" y="5391925"/>
            <a:ext cx="3778128" cy="685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399"/>
              </a:lnSpc>
            </a:pPr>
            <a:r>
              <a:rPr kumimoji="1" lang="zh-CN" altLang="en-US" sz="3999" dirty="0">
                <a:ln w="9143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ea typeface="Noto Sans S Chinese Bold" charset="-122"/>
              </a:rPr>
              <a:t>流程化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46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2513587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主体丨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47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126222" y="3331597"/>
            <a:ext cx="8131553" cy="8131553"/>
          </a:xfrm>
          <a:prstGeom prst="rect">
            <a:avLst/>
          </a:prstGeom>
        </p:spPr>
      </p:pic>
      <p:pic>
        <p:nvPicPr>
          <p:cNvPr id="494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5174935" y="4795168"/>
            <a:ext cx="5204410" cy="5204410"/>
          </a:xfrm>
          <a:prstGeom prst="rect">
            <a:avLst/>
          </a:prstGeom>
        </p:spPr>
      </p:pic>
      <p:pic>
        <p:nvPicPr>
          <p:cNvPr id="5414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4004653" y="4555602"/>
            <a:ext cx="5204410" cy="5204410"/>
          </a:xfrm>
          <a:prstGeom prst="rect">
            <a:avLst/>
          </a:prstGeom>
        </p:spPr>
      </p:pic>
      <p:sp>
        <p:nvSpPr>
          <p:cNvPr id="6970" name="文本"/>
          <p:cNvSpPr>
            <a:spLocks noGrp="1"/>
          </p:cNvSpPr>
          <p:nvPr>
            <p:ph type="ctrTitle"/>
          </p:nvPr>
        </p:nvSpPr>
        <p:spPr>
          <a:xfrm rot="21599998">
            <a:off x="5945636" y="7130725"/>
            <a:ext cx="3601077" cy="6536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193"/>
              </a:lnSpc>
            </a:pPr>
            <a:r>
              <a:rPr lang="zh-CN" altLang="en-US" sz="3812" b="0" i="0" u="none" spc="0" dirty="0">
                <a:ln w="8715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组织架构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210" name="文本"/>
          <p:cNvSpPr>
            <a:spLocks noGrp="1"/>
          </p:cNvSpPr>
          <p:nvPr>
            <p:ph type="ctrTitle"/>
          </p:nvPr>
        </p:nvSpPr>
        <p:spPr>
          <a:xfrm rot="21599998">
            <a:off x="14837284" y="6872811"/>
            <a:ext cx="3601077" cy="6536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193"/>
              </a:lnSpc>
            </a:pPr>
            <a:r>
              <a:rPr lang="zh-CN" altLang="en-US" sz="3812" dirty="0">
                <a:ln w="8715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实践</a:t>
            </a:r>
            <a:r>
              <a:rPr lang="en-US" altLang="zh-CN" sz="3812" dirty="0">
                <a:ln w="8715">
                  <a:solidFill>
                    <a:srgbClr val="000000">
                      <a:alpha val="100000"/>
                    </a:srgbClr>
                  </a:solidFill>
                </a:ln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--button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2513587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思考</a:t>
            </a:r>
            <a:r>
              <a:rPr lang="en-US" altLang="zh-CN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🤔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83" name="文本"/>
          <p:cNvSpPr>
            <a:spLocks noGrp="1"/>
          </p:cNvSpPr>
          <p:nvPr>
            <p:ph type="ctrTitle"/>
          </p:nvPr>
        </p:nvSpPr>
        <p:spPr>
          <a:xfrm>
            <a:off x="1694099" y="5378745"/>
            <a:ext cx="22232701" cy="21144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2595"/>
              </a:lnSpc>
            </a:pPr>
            <a:r>
              <a:rPr kumimoji="1" lang="zh-CN" altLang="en-US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打造一个组件库很简单</a:t>
            </a:r>
            <a:r>
              <a:rPr kumimoji="1" lang="en-US" altLang="zh-CN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???</a:t>
            </a:r>
            <a:br>
              <a:rPr kumimoji="1" lang="en-US" altLang="zh-CN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</a:br>
            <a:r>
              <a:rPr kumimoji="1" lang="zh-CN" altLang="en-US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准备</a:t>
            </a:r>
            <a:r>
              <a:rPr kumimoji="1" lang="en-US" altLang="zh-CN" sz="10065" spc="1259" dirty="0" err="1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ing</a:t>
            </a:r>
            <a:r>
              <a:rPr kumimoji="1" lang="en-US" altLang="zh-CN" sz="10065" spc="1259" dirty="0">
                <a:solidFill>
                  <a:srgbClr val="000000">
                    <a:alpha val="100000"/>
                  </a:srgbClr>
                </a:solidFill>
                <a:ea typeface="Noto Sans S Chinese Black" charset="-122"/>
              </a:rPr>
              <a:t>…...</a:t>
            </a:r>
            <a:endParaRPr kumimoji="1" lang="zh-CN" altLang="en-US" sz="1006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48" name="文本"/>
          <p:cNvSpPr>
            <a:spLocks noGrp="1"/>
          </p:cNvSpPr>
          <p:nvPr>
            <p:ph type="ctrTitle"/>
          </p:nvPr>
        </p:nvSpPr>
        <p:spPr>
          <a:xfrm>
            <a:off x="1794732" y="405532"/>
            <a:ext cx="6004562" cy="5598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kumimoji="1" lang="zh-CN" altLang="en-US" sz="4819" dirty="0">
                <a:solidFill>
                  <a:srgbClr val="000000">
                    <a:alpha val="100000"/>
                  </a:srgbClr>
                </a:solidFill>
                <a:ea typeface="Noto Sans S Chinese Bold" charset="-122"/>
              </a:rPr>
              <a:t>从以下几个方面入手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480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4134873"/>
            <a:ext cx="1616904" cy="1616904"/>
          </a:xfrm>
          <a:prstGeom prst="rect">
            <a:avLst/>
          </a:prstGeom>
        </p:spPr>
      </p:pic>
      <p:pic>
        <p:nvPicPr>
          <p:cNvPr id="494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7123629"/>
            <a:ext cx="1616904" cy="1616904"/>
          </a:xfrm>
          <a:prstGeom prst="rect">
            <a:avLst/>
          </a:prstGeom>
        </p:spPr>
      </p:pic>
      <p:pic>
        <p:nvPicPr>
          <p:cNvPr id="541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10112385"/>
            <a:ext cx="1616904" cy="1616904"/>
          </a:xfrm>
          <a:prstGeom prst="rect">
            <a:avLst/>
          </a:prstGeom>
        </p:spPr>
      </p:pic>
      <p:sp>
        <p:nvSpPr>
          <p:cNvPr id="5885" name="文本"/>
          <p:cNvSpPr>
            <a:spLocks noGrp="1"/>
          </p:cNvSpPr>
          <p:nvPr>
            <p:ph type="ctrTitle"/>
          </p:nvPr>
        </p:nvSpPr>
        <p:spPr>
          <a:xfrm>
            <a:off x="3421436" y="4592864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917" name="文本"/>
          <p:cNvSpPr>
            <a:spLocks noGrp="1"/>
          </p:cNvSpPr>
          <p:nvPr>
            <p:ph type="ctrTitle"/>
          </p:nvPr>
        </p:nvSpPr>
        <p:spPr>
          <a:xfrm>
            <a:off x="3421436" y="7581620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949" name="文本"/>
          <p:cNvSpPr>
            <a:spLocks noGrp="1"/>
          </p:cNvSpPr>
          <p:nvPr>
            <p:ph type="ctrTitle"/>
          </p:nvPr>
        </p:nvSpPr>
        <p:spPr>
          <a:xfrm>
            <a:off x="3421436" y="10570376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05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982" name="文本"/>
          <p:cNvSpPr>
            <a:spLocks noGrp="1"/>
          </p:cNvSpPr>
          <p:nvPr>
            <p:ph type="ctrTitle"/>
          </p:nvPr>
        </p:nvSpPr>
        <p:spPr>
          <a:xfrm>
            <a:off x="5228777" y="4316805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b="0" i="0" u="none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技术栈选择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1051" name="文本"/>
          <p:cNvSpPr>
            <a:spLocks noGrp="1"/>
          </p:cNvSpPr>
          <p:nvPr>
            <p:ph type="ctrTitle"/>
          </p:nvPr>
        </p:nvSpPr>
        <p:spPr>
          <a:xfrm>
            <a:off x="5228777" y="7383638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b="0" i="0" u="none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组件需求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3121" name="文本"/>
          <p:cNvSpPr>
            <a:spLocks noGrp="1"/>
          </p:cNvSpPr>
          <p:nvPr>
            <p:ph type="ctrTitle"/>
          </p:nvPr>
        </p:nvSpPr>
        <p:spPr>
          <a:xfrm>
            <a:off x="5228777" y="10372394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936"/>
              </a:lnSpc>
            </a:pPr>
            <a:r>
              <a:rPr lang="zh-CN" altLang="zh-CN" dirty="0"/>
              <a:t>组件文档</a:t>
            </a:r>
            <a:r>
              <a:rPr lang="zh-CN" altLang="zh-CN" sz="5400" dirty="0"/>
              <a:t> 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5190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4048126"/>
            <a:ext cx="1616904" cy="1616904"/>
          </a:xfrm>
          <a:prstGeom prst="rect">
            <a:avLst/>
          </a:prstGeom>
        </p:spPr>
      </p:pic>
      <p:pic>
        <p:nvPicPr>
          <p:cNvPr id="15661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7036882"/>
            <a:ext cx="1616904" cy="1616904"/>
          </a:xfrm>
          <a:prstGeom prst="rect">
            <a:avLst/>
          </a:prstGeom>
        </p:spPr>
      </p:pic>
      <p:sp>
        <p:nvSpPr>
          <p:cNvPr id="16132" name="文本"/>
          <p:cNvSpPr>
            <a:spLocks noGrp="1"/>
          </p:cNvSpPr>
          <p:nvPr>
            <p:ph type="ctrTitle"/>
          </p:nvPr>
        </p:nvSpPr>
        <p:spPr>
          <a:xfrm>
            <a:off x="13264948" y="4506117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7166" name="文本"/>
          <p:cNvSpPr>
            <a:spLocks noGrp="1"/>
          </p:cNvSpPr>
          <p:nvPr>
            <p:ph type="ctrTitle"/>
          </p:nvPr>
        </p:nvSpPr>
        <p:spPr>
          <a:xfrm>
            <a:off x="13264948" y="7494872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8200" name="文本"/>
          <p:cNvSpPr>
            <a:spLocks noGrp="1"/>
          </p:cNvSpPr>
          <p:nvPr>
            <p:ph type="ctrTitle"/>
          </p:nvPr>
        </p:nvSpPr>
        <p:spPr>
          <a:xfrm>
            <a:off x="15072289" y="4230057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文件结构</a:t>
            </a:r>
            <a:r>
              <a:rPr lang="en-US" altLang="zh-CN" sz="4947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,</a:t>
            </a:r>
            <a:r>
              <a:rPr lang="zh-CN" altLang="en-US" sz="4947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代码规范</a:t>
            </a:r>
            <a:r>
              <a:rPr lang="en-US" altLang="zh-CN" sz="4947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,</a:t>
            </a:r>
            <a:r>
              <a:rPr lang="zh-CN" altLang="en-US" sz="4947" b="0" i="0" u="none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样式组织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269" name="文本"/>
          <p:cNvSpPr>
            <a:spLocks noGrp="1"/>
          </p:cNvSpPr>
          <p:nvPr>
            <p:ph type="ctrTitle"/>
          </p:nvPr>
        </p:nvSpPr>
        <p:spPr>
          <a:xfrm>
            <a:off x="15072289" y="7296891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936"/>
              </a:lnSpc>
            </a:pPr>
            <a:r>
              <a:rPr lang="zh-CN" altLang="zh-CN" dirty="0"/>
              <a:t>组件</a:t>
            </a:r>
            <a:r>
              <a:rPr lang="zh-CN" altLang="en-US" dirty="0"/>
              <a:t>测试用例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9" name="Picture" descr="Picture">
            <a:extLst>
              <a:ext uri="{FF2B5EF4-FFF2-40B4-BE49-F238E27FC236}">
                <a16:creationId xmlns:a16="http://schemas.microsoft.com/office/drawing/2014/main" id="{8337108B-BA11-354C-878B-A175754D2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10025638"/>
            <a:ext cx="1774598" cy="177459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40F290-5382-744B-953D-C828FE83AB5F}"/>
              </a:ext>
            </a:extLst>
          </p:cNvPr>
          <p:cNvSpPr/>
          <p:nvPr/>
        </p:nvSpPr>
        <p:spPr>
          <a:xfrm>
            <a:off x="13201912" y="10570376"/>
            <a:ext cx="1104452" cy="76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400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</a:t>
            </a:r>
            <a:r>
              <a:rPr lang="en-US" altLang="zh-CN" sz="4400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6</a:t>
            </a:r>
            <a:endParaRPr kumimoji="1"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3" name="文本">
            <a:extLst>
              <a:ext uri="{FF2B5EF4-FFF2-40B4-BE49-F238E27FC236}">
                <a16:creationId xmlns:a16="http://schemas.microsoft.com/office/drawing/2014/main" id="{6B58FE8C-F442-0943-8CBB-809C181198D6}"/>
              </a:ext>
            </a:extLst>
          </p:cNvPr>
          <p:cNvSpPr txBox="1">
            <a:spLocks/>
          </p:cNvSpPr>
          <p:nvPr/>
        </p:nvSpPr>
        <p:spPr>
          <a:xfrm>
            <a:off x="15072289" y="10449635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36"/>
              </a:lnSpc>
            </a:pPr>
            <a:r>
              <a:rPr lang="zh-CN" altLang="zh-CN" dirty="0"/>
              <a:t>组件</a:t>
            </a:r>
            <a:r>
              <a:rPr lang="zh-CN" altLang="en-US" dirty="0"/>
              <a:t>发布</a:t>
            </a:r>
            <a:r>
              <a:rPr lang="zh-CN" altLang="zh-CN" sz="5400" dirty="0"/>
              <a:t> 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5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0C3B8C-8E1F-A041-BAFE-936AA28BE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4" y="2147951"/>
            <a:ext cx="15497810" cy="10194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48" name="文本"/>
          <p:cNvSpPr>
            <a:spLocks noGrp="1"/>
          </p:cNvSpPr>
          <p:nvPr>
            <p:ph type="ctrTitle"/>
          </p:nvPr>
        </p:nvSpPr>
        <p:spPr>
          <a:xfrm>
            <a:off x="1687156" y="405532"/>
            <a:ext cx="3250604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基本流程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480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4134873"/>
            <a:ext cx="1616904" cy="1616904"/>
          </a:xfrm>
          <a:prstGeom prst="rect">
            <a:avLst/>
          </a:prstGeom>
        </p:spPr>
      </p:pic>
      <p:pic>
        <p:nvPicPr>
          <p:cNvPr id="494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7123629"/>
            <a:ext cx="1616904" cy="1616904"/>
          </a:xfrm>
          <a:prstGeom prst="rect">
            <a:avLst/>
          </a:prstGeom>
        </p:spPr>
      </p:pic>
      <p:pic>
        <p:nvPicPr>
          <p:cNvPr id="541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102174" y="10112385"/>
            <a:ext cx="1616904" cy="1616904"/>
          </a:xfrm>
          <a:prstGeom prst="rect">
            <a:avLst/>
          </a:prstGeom>
        </p:spPr>
      </p:pic>
      <p:sp>
        <p:nvSpPr>
          <p:cNvPr id="5885" name="文本"/>
          <p:cNvSpPr>
            <a:spLocks noGrp="1"/>
          </p:cNvSpPr>
          <p:nvPr>
            <p:ph type="ctrTitle"/>
          </p:nvPr>
        </p:nvSpPr>
        <p:spPr>
          <a:xfrm>
            <a:off x="3421436" y="4592864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917" name="文本"/>
          <p:cNvSpPr>
            <a:spLocks noGrp="1"/>
          </p:cNvSpPr>
          <p:nvPr>
            <p:ph type="ctrTitle"/>
          </p:nvPr>
        </p:nvSpPr>
        <p:spPr>
          <a:xfrm>
            <a:off x="3421436" y="7581620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949" name="文本"/>
          <p:cNvSpPr>
            <a:spLocks noGrp="1"/>
          </p:cNvSpPr>
          <p:nvPr>
            <p:ph type="ctrTitle"/>
          </p:nvPr>
        </p:nvSpPr>
        <p:spPr>
          <a:xfrm>
            <a:off x="3421436" y="10570376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05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982" name="文本"/>
          <p:cNvSpPr>
            <a:spLocks noGrp="1"/>
          </p:cNvSpPr>
          <p:nvPr>
            <p:ph type="ctrTitle"/>
          </p:nvPr>
        </p:nvSpPr>
        <p:spPr>
          <a:xfrm>
            <a:off x="5228777" y="4316805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b="0" i="0" u="none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技术栈选择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1051" name="文本"/>
          <p:cNvSpPr>
            <a:spLocks noGrp="1"/>
          </p:cNvSpPr>
          <p:nvPr>
            <p:ph type="ctrTitle"/>
          </p:nvPr>
        </p:nvSpPr>
        <p:spPr>
          <a:xfrm>
            <a:off x="5228777" y="7383638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b="0" i="0" u="none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代码规范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3121" name="文本"/>
          <p:cNvSpPr>
            <a:spLocks noGrp="1"/>
          </p:cNvSpPr>
          <p:nvPr>
            <p:ph type="ctrTitle"/>
          </p:nvPr>
        </p:nvSpPr>
        <p:spPr>
          <a:xfrm>
            <a:off x="5228777" y="10372394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936"/>
              </a:lnSpc>
            </a:pPr>
            <a:r>
              <a:rPr lang="zh-CN" altLang="en-US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组件需求分析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5190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4048126"/>
            <a:ext cx="1616904" cy="1616904"/>
          </a:xfrm>
          <a:prstGeom prst="rect">
            <a:avLst/>
          </a:prstGeom>
        </p:spPr>
      </p:pic>
      <p:pic>
        <p:nvPicPr>
          <p:cNvPr id="15661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7036882"/>
            <a:ext cx="1616904" cy="1616904"/>
          </a:xfrm>
          <a:prstGeom prst="rect">
            <a:avLst/>
          </a:prstGeom>
        </p:spPr>
      </p:pic>
      <p:sp>
        <p:nvSpPr>
          <p:cNvPr id="16132" name="文本"/>
          <p:cNvSpPr>
            <a:spLocks noGrp="1"/>
          </p:cNvSpPr>
          <p:nvPr>
            <p:ph type="ctrTitle"/>
          </p:nvPr>
        </p:nvSpPr>
        <p:spPr>
          <a:xfrm>
            <a:off x="13264948" y="4506117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7166" name="文本"/>
          <p:cNvSpPr>
            <a:spLocks noGrp="1"/>
          </p:cNvSpPr>
          <p:nvPr>
            <p:ph type="ctrTitle"/>
          </p:nvPr>
        </p:nvSpPr>
        <p:spPr>
          <a:xfrm>
            <a:off x="13264948" y="7494872"/>
            <a:ext cx="978380" cy="874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589" b="0" i="0" u="none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8200" name="文本"/>
          <p:cNvSpPr>
            <a:spLocks noGrp="1"/>
          </p:cNvSpPr>
          <p:nvPr>
            <p:ph type="ctrTitle"/>
          </p:nvPr>
        </p:nvSpPr>
        <p:spPr>
          <a:xfrm>
            <a:off x="15072289" y="4230057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5936"/>
              </a:lnSpc>
            </a:pPr>
            <a:r>
              <a:rPr lang="zh-CN" altLang="en-US" sz="4947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文件结构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269" name="文本"/>
          <p:cNvSpPr>
            <a:spLocks noGrp="1"/>
          </p:cNvSpPr>
          <p:nvPr>
            <p:ph type="ctrTitle"/>
          </p:nvPr>
        </p:nvSpPr>
        <p:spPr>
          <a:xfrm>
            <a:off x="15072289" y="7296891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936"/>
              </a:lnSpc>
            </a:pPr>
            <a:r>
              <a:rPr lang="zh-CN" altLang="en-US" dirty="0"/>
              <a:t>样式组织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9" name="Picture" descr="Picture">
            <a:extLst>
              <a:ext uri="{FF2B5EF4-FFF2-40B4-BE49-F238E27FC236}">
                <a16:creationId xmlns:a16="http://schemas.microsoft.com/office/drawing/2014/main" id="{8337108B-BA11-354C-878B-A175754D2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2945686" y="10025638"/>
            <a:ext cx="1774598" cy="177459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40F290-5382-744B-953D-C828FE83AB5F}"/>
              </a:ext>
            </a:extLst>
          </p:cNvPr>
          <p:cNvSpPr/>
          <p:nvPr/>
        </p:nvSpPr>
        <p:spPr>
          <a:xfrm>
            <a:off x="13201912" y="10570376"/>
            <a:ext cx="1104452" cy="76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7"/>
              </a:lnSpc>
            </a:pPr>
            <a:r>
              <a:rPr lang="zh-CN" altLang="en-US" sz="4400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0</a:t>
            </a:r>
            <a:r>
              <a:rPr lang="en-US" altLang="zh-CN" sz="4400" spc="229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6</a:t>
            </a:r>
            <a:endParaRPr kumimoji="1"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3" name="文本">
            <a:extLst>
              <a:ext uri="{FF2B5EF4-FFF2-40B4-BE49-F238E27FC236}">
                <a16:creationId xmlns:a16="http://schemas.microsoft.com/office/drawing/2014/main" id="{6B58FE8C-F442-0943-8CBB-809C181198D6}"/>
              </a:ext>
            </a:extLst>
          </p:cNvPr>
          <p:cNvSpPr txBox="1">
            <a:spLocks/>
          </p:cNvSpPr>
          <p:nvPr/>
        </p:nvSpPr>
        <p:spPr>
          <a:xfrm>
            <a:off x="15072289" y="10449635"/>
            <a:ext cx="4772413" cy="942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36"/>
              </a:lnSpc>
            </a:pPr>
            <a:r>
              <a:rPr lang="en-US" altLang="zh-CN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,</a:t>
            </a:r>
            <a:r>
              <a:rPr lang="zh-CN" altLang="en-US" spc="742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组件编写</a:t>
            </a:r>
            <a:endParaRPr kumimoji="1"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76560" y="-830847"/>
            <a:ext cx="24665980" cy="247116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05420" y="1640320"/>
            <a:ext cx="24641719" cy="297286"/>
          </a:xfrm>
          <a:prstGeom prst="rect">
            <a:avLst/>
          </a:prstGeom>
        </p:spPr>
      </p:pic>
      <p:pic>
        <p:nvPicPr>
          <p:cNvPr id="93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3147813"/>
            <a:ext cx="24665980" cy="2471168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28860" y="12850527"/>
            <a:ext cx="24641719" cy="297286"/>
          </a:xfrm>
          <a:prstGeom prst="rect">
            <a:avLst/>
          </a:prstGeom>
        </p:spPr>
      </p:pic>
      <p:pic>
        <p:nvPicPr>
          <p:cNvPr id="186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0790" y="404912"/>
            <a:ext cx="955438" cy="857723"/>
          </a:xfrm>
          <a:prstGeom prst="rect">
            <a:avLst/>
          </a:prstGeom>
        </p:spPr>
      </p:pic>
      <p:sp>
        <p:nvSpPr>
          <p:cNvPr id="3450" name="文本"/>
          <p:cNvSpPr>
            <a:spLocks noGrp="1"/>
          </p:cNvSpPr>
          <p:nvPr>
            <p:ph type="ctrTitle"/>
          </p:nvPr>
        </p:nvSpPr>
        <p:spPr>
          <a:xfrm>
            <a:off x="1694099" y="405730"/>
            <a:ext cx="9431101" cy="918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5782"/>
              </a:lnSpc>
            </a:pP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技术栈选择</a:t>
            </a:r>
            <a:r>
              <a:rPr lang="en-US" altLang="zh-CN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-Typescript-React</a:t>
            </a:r>
            <a:r>
              <a:rPr lang="zh-CN" altLang="en-US" sz="4819" b="0" i="0" u="none" spc="0" dirty="0">
                <a:solidFill>
                  <a:srgbClr val="000000">
                    <a:alpha val="100000"/>
                  </a:srgbClr>
                </a:solidFill>
                <a:latin typeface="Noto Sans S Chinese Bold" charset="-122"/>
                <a:ea typeface="Noto Sans S Chinese Bold" charset="-122"/>
                <a:cs typeface="Noto Sans S Chinese Bold" charset="-122"/>
              </a:rPr>
              <a:t>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8306D0-DC6F-5C4E-B292-1CE6DF792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9" y="3798095"/>
            <a:ext cx="11273492" cy="6581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8DE3E0-D099-6E4A-B68A-0007A0EBA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99" y="3798095"/>
            <a:ext cx="11273493" cy="65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274</Words>
  <Application>Microsoft Macintosh PowerPoint</Application>
  <PresentationFormat>自定义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Alibaba PuHuiTi Regular</vt:lpstr>
      <vt:lpstr>LANTINGHEI SC DEMIBOLD</vt:lpstr>
      <vt:lpstr>Maven Pro Bold</vt:lpstr>
      <vt:lpstr>Noto Sans S Chinese Bold</vt:lpstr>
      <vt:lpstr>Arial</vt:lpstr>
      <vt:lpstr>Calibri</vt:lpstr>
      <vt:lpstr>Office Theme</vt:lpstr>
      <vt:lpstr>打造类antd组件库</vt:lpstr>
      <vt:lpstr>思考🤔</vt:lpstr>
      <vt:lpstr>提效方式</vt:lpstr>
      <vt:lpstr>主体丨</vt:lpstr>
      <vt:lpstr>思考🤔</vt:lpstr>
      <vt:lpstr>从以下几个方面入手</vt:lpstr>
      <vt:lpstr>PowerPoint 演示文稿</vt:lpstr>
      <vt:lpstr>基本流程丨</vt:lpstr>
      <vt:lpstr>技术栈选择-Typescript-React丨</vt:lpstr>
      <vt:lpstr>创建项目丨</vt:lpstr>
      <vt:lpstr>PowerPoint 演示文稿</vt:lpstr>
      <vt:lpstr>项目结构丨</vt:lpstr>
      <vt:lpstr>需求分析丨</vt:lpstr>
      <vt:lpstr>色彩体系-两大体系丨</vt:lpstr>
      <vt:lpstr>问题丨</vt:lpstr>
      <vt:lpstr>思考丨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muwei.wu@tuya.com</cp:lastModifiedBy>
  <cp:revision>31</cp:revision>
  <dcterms:modified xsi:type="dcterms:W3CDTF">2021-03-18T09:22:40Z</dcterms:modified>
</cp:coreProperties>
</file>