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318" r:id="rId2"/>
    <p:sldId id="331" r:id="rId3"/>
    <p:sldId id="319" r:id="rId4"/>
    <p:sldId id="321" r:id="rId5"/>
    <p:sldId id="322" r:id="rId6"/>
    <p:sldId id="327" r:id="rId7"/>
    <p:sldId id="328" r:id="rId8"/>
    <p:sldId id="326" r:id="rId9"/>
    <p:sldId id="323" r:id="rId10"/>
    <p:sldId id="329" r:id="rId11"/>
    <p:sldId id="330" r:id="rId12"/>
  </p:sldIdLst>
  <p:sldSz cx="9144000" cy="6858000" type="screen4x3"/>
  <p:notesSz cx="6669088" cy="9926638"/>
  <p:defaultTextStyle>
    <a:defPPr>
      <a:defRPr lang="en-AU"/>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4BB1FF"/>
    <a:srgbClr val="99FF99"/>
    <a:srgbClr val="FFFF99"/>
    <a:srgbClr val="969696"/>
    <a:srgbClr val="C0C0C0"/>
    <a:srgbClr val="FF9999"/>
    <a:srgbClr val="FF99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77391" autoAdjust="0"/>
  </p:normalViewPr>
  <p:slideViewPr>
    <p:cSldViewPr snapToGrid="0">
      <p:cViewPr>
        <p:scale>
          <a:sx n="100" d="100"/>
          <a:sy n="100" d="100"/>
        </p:scale>
        <p:origin x="-2022" y="-72"/>
      </p:cViewPr>
      <p:guideLst>
        <p:guide orient="horz" pos="4060"/>
        <p:guide pos="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5A17A-F70B-FF46-A38E-EDE23145E573}"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B200970E-483A-DF4D-B42C-4F74F12C7226}">
      <dgm:prSet phldrT="[Text]" custT="1"/>
      <dgm:spPr>
        <a:solidFill>
          <a:srgbClr val="C00000"/>
        </a:solidFill>
      </dgm:spPr>
      <dgm:t>
        <a:bodyPr/>
        <a:lstStyle/>
        <a:p>
          <a:r>
            <a:rPr lang="en-US" sz="1600" dirty="0" smtClean="0"/>
            <a:t>RWA</a:t>
          </a:r>
          <a:endParaRPr lang="en-US" sz="1600" dirty="0"/>
        </a:p>
      </dgm:t>
    </dgm:pt>
    <dgm:pt modelId="{3C699D9C-82AC-ED4F-9713-C5FB5E526617}" type="parTrans" cxnId="{834673CC-3586-E34A-A8C6-C886DA097D9D}">
      <dgm:prSet/>
      <dgm:spPr/>
      <dgm:t>
        <a:bodyPr/>
        <a:lstStyle/>
        <a:p>
          <a:endParaRPr lang="en-US"/>
        </a:p>
      </dgm:t>
    </dgm:pt>
    <dgm:pt modelId="{AEB85962-2E17-1647-A4CC-58EB7EE4B461}" type="sibTrans" cxnId="{834673CC-3586-E34A-A8C6-C886DA097D9D}">
      <dgm:prSet/>
      <dgm:spPr/>
      <dgm:t>
        <a:bodyPr/>
        <a:lstStyle/>
        <a:p>
          <a:endParaRPr lang="en-US"/>
        </a:p>
      </dgm:t>
    </dgm:pt>
    <dgm:pt modelId="{35054162-A63C-0B40-8612-94C2558E7F88}">
      <dgm:prSet phldrT="[Text]" custT="1"/>
      <dgm:spPr>
        <a:solidFill>
          <a:srgbClr val="C00000"/>
        </a:solidFill>
      </dgm:spPr>
      <dgm:t>
        <a:bodyPr/>
        <a:lstStyle/>
        <a:p>
          <a:r>
            <a:rPr lang="en-US" sz="1600" dirty="0" smtClean="0"/>
            <a:t>PD</a:t>
          </a:r>
          <a:endParaRPr lang="en-US" sz="1600" dirty="0"/>
        </a:p>
      </dgm:t>
    </dgm:pt>
    <dgm:pt modelId="{8D937BEB-7F1A-CB4B-A580-D9B7009A9A0D}" type="parTrans" cxnId="{46964097-D309-DA44-AC9D-3841659AF320}">
      <dgm:prSet/>
      <dgm:spPr>
        <a:solidFill>
          <a:schemeClr val="bg2">
            <a:lumMod val="40000"/>
            <a:lumOff val="60000"/>
          </a:schemeClr>
        </a:solidFill>
      </dgm:spPr>
      <dgm:t>
        <a:bodyPr/>
        <a:lstStyle/>
        <a:p>
          <a:endParaRPr lang="en-US"/>
        </a:p>
      </dgm:t>
    </dgm:pt>
    <dgm:pt modelId="{B7B87F98-C3E9-9841-99D6-F938660CEF71}" type="sibTrans" cxnId="{46964097-D309-DA44-AC9D-3841659AF320}">
      <dgm:prSet/>
      <dgm:spPr/>
      <dgm:t>
        <a:bodyPr/>
        <a:lstStyle/>
        <a:p>
          <a:endParaRPr lang="en-US"/>
        </a:p>
      </dgm:t>
    </dgm:pt>
    <dgm:pt modelId="{A781B8EA-B175-ED46-8A8C-B0BF6E2EE54C}">
      <dgm:prSet phldrT="[Text]" custT="1"/>
      <dgm:spPr>
        <a:solidFill>
          <a:srgbClr val="C00000"/>
        </a:solidFill>
      </dgm:spPr>
      <dgm:t>
        <a:bodyPr/>
        <a:lstStyle/>
        <a:p>
          <a:r>
            <a:rPr lang="en-US" sz="1600" dirty="0" smtClean="0"/>
            <a:t>LGD</a:t>
          </a:r>
          <a:endParaRPr lang="en-US" sz="1600" dirty="0"/>
        </a:p>
      </dgm:t>
    </dgm:pt>
    <dgm:pt modelId="{E7967168-49B9-A144-ACB2-57A9DD3F23DE}" type="parTrans" cxnId="{2C6081A9-B9BE-DD4C-8D0E-69F2F54247BD}">
      <dgm:prSet/>
      <dgm:spPr>
        <a:solidFill>
          <a:schemeClr val="bg2">
            <a:lumMod val="40000"/>
            <a:lumOff val="60000"/>
          </a:schemeClr>
        </a:solidFill>
      </dgm:spPr>
      <dgm:t>
        <a:bodyPr/>
        <a:lstStyle/>
        <a:p>
          <a:endParaRPr lang="en-US"/>
        </a:p>
      </dgm:t>
    </dgm:pt>
    <dgm:pt modelId="{EE261864-EE87-BA4F-A7F9-AECB61D560D3}" type="sibTrans" cxnId="{2C6081A9-B9BE-DD4C-8D0E-69F2F54247BD}">
      <dgm:prSet/>
      <dgm:spPr/>
      <dgm:t>
        <a:bodyPr/>
        <a:lstStyle/>
        <a:p>
          <a:endParaRPr lang="en-US"/>
        </a:p>
      </dgm:t>
    </dgm:pt>
    <dgm:pt modelId="{7B877942-F33D-164D-A3BE-BE3AB18DFE4F}">
      <dgm:prSet phldrT="[Text]" custT="1"/>
      <dgm:spPr>
        <a:solidFill>
          <a:srgbClr val="C00000"/>
        </a:solidFill>
      </dgm:spPr>
      <dgm:t>
        <a:bodyPr/>
        <a:lstStyle/>
        <a:p>
          <a:r>
            <a:rPr lang="en-US" sz="1600" dirty="0" smtClean="0"/>
            <a:t>EAD</a:t>
          </a:r>
          <a:endParaRPr lang="en-US" sz="1600" dirty="0"/>
        </a:p>
      </dgm:t>
    </dgm:pt>
    <dgm:pt modelId="{25237054-1761-C341-952F-91FE17045E27}" type="parTrans" cxnId="{E3025C6A-6E49-844A-9949-D55693AEBFE4}">
      <dgm:prSet/>
      <dgm:spPr>
        <a:solidFill>
          <a:schemeClr val="bg2">
            <a:lumMod val="40000"/>
            <a:lumOff val="60000"/>
          </a:schemeClr>
        </a:solidFill>
      </dgm:spPr>
      <dgm:t>
        <a:bodyPr/>
        <a:lstStyle/>
        <a:p>
          <a:endParaRPr lang="en-US"/>
        </a:p>
      </dgm:t>
    </dgm:pt>
    <dgm:pt modelId="{921F5E9F-6709-8241-A8C6-FFFC48290B24}" type="sibTrans" cxnId="{E3025C6A-6E49-844A-9949-D55693AEBFE4}">
      <dgm:prSet/>
      <dgm:spPr/>
      <dgm:t>
        <a:bodyPr/>
        <a:lstStyle/>
        <a:p>
          <a:endParaRPr lang="en-US"/>
        </a:p>
      </dgm:t>
    </dgm:pt>
    <dgm:pt modelId="{5054DFC6-8896-2E47-A465-E2300336451C}" type="pres">
      <dgm:prSet presAssocID="{2DB5A17A-F70B-FF46-A38E-EDE23145E573}" presName="cycle" presStyleCnt="0">
        <dgm:presLayoutVars>
          <dgm:chMax val="1"/>
          <dgm:dir/>
          <dgm:animLvl val="ctr"/>
          <dgm:resizeHandles val="exact"/>
        </dgm:presLayoutVars>
      </dgm:prSet>
      <dgm:spPr/>
      <dgm:t>
        <a:bodyPr/>
        <a:lstStyle/>
        <a:p>
          <a:endParaRPr lang="en-US"/>
        </a:p>
      </dgm:t>
    </dgm:pt>
    <dgm:pt modelId="{D8A8633A-B19D-BE4A-88F6-E019E158E813}" type="pres">
      <dgm:prSet presAssocID="{B200970E-483A-DF4D-B42C-4F74F12C7226}" presName="centerShape" presStyleLbl="node0" presStyleIdx="0" presStyleCnt="1"/>
      <dgm:spPr/>
      <dgm:t>
        <a:bodyPr/>
        <a:lstStyle/>
        <a:p>
          <a:endParaRPr lang="en-US"/>
        </a:p>
      </dgm:t>
    </dgm:pt>
    <dgm:pt modelId="{A6005B75-0926-7B48-8410-37577D6A4BD0}" type="pres">
      <dgm:prSet presAssocID="{8D937BEB-7F1A-CB4B-A580-D9B7009A9A0D}" presName="parTrans" presStyleLbl="bgSibTrans2D1" presStyleIdx="0" presStyleCnt="3"/>
      <dgm:spPr/>
      <dgm:t>
        <a:bodyPr/>
        <a:lstStyle/>
        <a:p>
          <a:endParaRPr lang="en-US"/>
        </a:p>
      </dgm:t>
    </dgm:pt>
    <dgm:pt modelId="{33B29C1F-A2DC-BD45-AFF2-9DAE7D436B52}" type="pres">
      <dgm:prSet presAssocID="{35054162-A63C-0B40-8612-94C2558E7F88}" presName="node" presStyleLbl="node1" presStyleIdx="0" presStyleCnt="3" custScaleX="111428" custScaleY="98894" custRadScaleRad="105976" custRadScaleInc="2388">
        <dgm:presLayoutVars>
          <dgm:bulletEnabled val="1"/>
        </dgm:presLayoutVars>
      </dgm:prSet>
      <dgm:spPr/>
      <dgm:t>
        <a:bodyPr/>
        <a:lstStyle/>
        <a:p>
          <a:endParaRPr lang="en-US"/>
        </a:p>
      </dgm:t>
    </dgm:pt>
    <dgm:pt modelId="{192BEADE-4187-D446-80B2-87C8015A9109}" type="pres">
      <dgm:prSet presAssocID="{E7967168-49B9-A144-ACB2-57A9DD3F23DE}" presName="parTrans" presStyleLbl="bgSibTrans2D1" presStyleIdx="1" presStyleCnt="3"/>
      <dgm:spPr/>
      <dgm:t>
        <a:bodyPr/>
        <a:lstStyle/>
        <a:p>
          <a:endParaRPr lang="en-US"/>
        </a:p>
      </dgm:t>
    </dgm:pt>
    <dgm:pt modelId="{A45116FA-3D7C-6842-88EE-FFF1967A09E9}" type="pres">
      <dgm:prSet presAssocID="{A781B8EA-B175-ED46-8A8C-B0BF6E2EE54C}" presName="node" presStyleLbl="node1" presStyleIdx="1" presStyleCnt="3">
        <dgm:presLayoutVars>
          <dgm:bulletEnabled val="1"/>
        </dgm:presLayoutVars>
      </dgm:prSet>
      <dgm:spPr/>
      <dgm:t>
        <a:bodyPr/>
        <a:lstStyle/>
        <a:p>
          <a:endParaRPr lang="en-US"/>
        </a:p>
      </dgm:t>
    </dgm:pt>
    <dgm:pt modelId="{ED7C6C91-4808-D14F-A404-6CFCEF0B37A8}" type="pres">
      <dgm:prSet presAssocID="{25237054-1761-C341-952F-91FE17045E27}" presName="parTrans" presStyleLbl="bgSibTrans2D1" presStyleIdx="2" presStyleCnt="3"/>
      <dgm:spPr/>
      <dgm:t>
        <a:bodyPr/>
        <a:lstStyle/>
        <a:p>
          <a:endParaRPr lang="en-US"/>
        </a:p>
      </dgm:t>
    </dgm:pt>
    <dgm:pt modelId="{BD79722F-2A1F-EA47-9D27-57064684FABD}" type="pres">
      <dgm:prSet presAssocID="{7B877942-F33D-164D-A3BE-BE3AB18DFE4F}" presName="node" presStyleLbl="node1" presStyleIdx="2" presStyleCnt="3" custRadScaleRad="107362" custRadScaleInc="970">
        <dgm:presLayoutVars>
          <dgm:bulletEnabled val="1"/>
        </dgm:presLayoutVars>
      </dgm:prSet>
      <dgm:spPr/>
      <dgm:t>
        <a:bodyPr/>
        <a:lstStyle/>
        <a:p>
          <a:endParaRPr lang="en-US"/>
        </a:p>
      </dgm:t>
    </dgm:pt>
  </dgm:ptLst>
  <dgm:cxnLst>
    <dgm:cxn modelId="{EE3FAF4F-3B61-F744-8DD5-FC46CD2AE623}" type="presOf" srcId="{8D937BEB-7F1A-CB4B-A580-D9B7009A9A0D}" destId="{A6005B75-0926-7B48-8410-37577D6A4BD0}" srcOrd="0" destOrd="0" presId="urn:microsoft.com/office/officeart/2005/8/layout/radial4"/>
    <dgm:cxn modelId="{E3025C6A-6E49-844A-9949-D55693AEBFE4}" srcId="{B200970E-483A-DF4D-B42C-4F74F12C7226}" destId="{7B877942-F33D-164D-A3BE-BE3AB18DFE4F}" srcOrd="2" destOrd="0" parTransId="{25237054-1761-C341-952F-91FE17045E27}" sibTransId="{921F5E9F-6709-8241-A8C6-FFFC48290B24}"/>
    <dgm:cxn modelId="{86671E08-FDFD-F645-86B9-67602D9041DF}" type="presOf" srcId="{B200970E-483A-DF4D-B42C-4F74F12C7226}" destId="{D8A8633A-B19D-BE4A-88F6-E019E158E813}" srcOrd="0" destOrd="0" presId="urn:microsoft.com/office/officeart/2005/8/layout/radial4"/>
    <dgm:cxn modelId="{1FCFD12D-E1F0-5847-A035-EC2025B690CD}" type="presOf" srcId="{A781B8EA-B175-ED46-8A8C-B0BF6E2EE54C}" destId="{A45116FA-3D7C-6842-88EE-FFF1967A09E9}" srcOrd="0" destOrd="0" presId="urn:microsoft.com/office/officeart/2005/8/layout/radial4"/>
    <dgm:cxn modelId="{47CB7C70-1275-9E47-98DD-411D44B27514}" type="presOf" srcId="{E7967168-49B9-A144-ACB2-57A9DD3F23DE}" destId="{192BEADE-4187-D446-80B2-87C8015A9109}" srcOrd="0" destOrd="0" presId="urn:microsoft.com/office/officeart/2005/8/layout/radial4"/>
    <dgm:cxn modelId="{D1591544-DAB1-6E47-9FAC-BCCAD7FCA2C6}" type="presOf" srcId="{25237054-1761-C341-952F-91FE17045E27}" destId="{ED7C6C91-4808-D14F-A404-6CFCEF0B37A8}" srcOrd="0" destOrd="0" presId="urn:microsoft.com/office/officeart/2005/8/layout/radial4"/>
    <dgm:cxn modelId="{98102734-523A-CB42-89BD-1C2DC2BF636F}" type="presOf" srcId="{7B877942-F33D-164D-A3BE-BE3AB18DFE4F}" destId="{BD79722F-2A1F-EA47-9D27-57064684FABD}" srcOrd="0" destOrd="0" presId="urn:microsoft.com/office/officeart/2005/8/layout/radial4"/>
    <dgm:cxn modelId="{2C6081A9-B9BE-DD4C-8D0E-69F2F54247BD}" srcId="{B200970E-483A-DF4D-B42C-4F74F12C7226}" destId="{A781B8EA-B175-ED46-8A8C-B0BF6E2EE54C}" srcOrd="1" destOrd="0" parTransId="{E7967168-49B9-A144-ACB2-57A9DD3F23DE}" sibTransId="{EE261864-EE87-BA4F-A7F9-AECB61D560D3}"/>
    <dgm:cxn modelId="{10B31B3A-79D3-7640-80B7-E4F37D696C4D}" type="presOf" srcId="{2DB5A17A-F70B-FF46-A38E-EDE23145E573}" destId="{5054DFC6-8896-2E47-A465-E2300336451C}" srcOrd="0" destOrd="0" presId="urn:microsoft.com/office/officeart/2005/8/layout/radial4"/>
    <dgm:cxn modelId="{46964097-D309-DA44-AC9D-3841659AF320}" srcId="{B200970E-483A-DF4D-B42C-4F74F12C7226}" destId="{35054162-A63C-0B40-8612-94C2558E7F88}" srcOrd="0" destOrd="0" parTransId="{8D937BEB-7F1A-CB4B-A580-D9B7009A9A0D}" sibTransId="{B7B87F98-C3E9-9841-99D6-F938660CEF71}"/>
    <dgm:cxn modelId="{BF6A4FD3-653F-EA4D-8CDE-6B944A620C4F}" type="presOf" srcId="{35054162-A63C-0B40-8612-94C2558E7F88}" destId="{33B29C1F-A2DC-BD45-AFF2-9DAE7D436B52}" srcOrd="0" destOrd="0" presId="urn:microsoft.com/office/officeart/2005/8/layout/radial4"/>
    <dgm:cxn modelId="{834673CC-3586-E34A-A8C6-C886DA097D9D}" srcId="{2DB5A17A-F70B-FF46-A38E-EDE23145E573}" destId="{B200970E-483A-DF4D-B42C-4F74F12C7226}" srcOrd="0" destOrd="0" parTransId="{3C699D9C-82AC-ED4F-9713-C5FB5E526617}" sibTransId="{AEB85962-2E17-1647-A4CC-58EB7EE4B461}"/>
    <dgm:cxn modelId="{2C66C850-26AB-E447-AD5D-B9125D3F6A28}" type="presParOf" srcId="{5054DFC6-8896-2E47-A465-E2300336451C}" destId="{D8A8633A-B19D-BE4A-88F6-E019E158E813}" srcOrd="0" destOrd="0" presId="urn:microsoft.com/office/officeart/2005/8/layout/radial4"/>
    <dgm:cxn modelId="{F07850A4-2352-434F-BC14-217498A0A6A3}" type="presParOf" srcId="{5054DFC6-8896-2E47-A465-E2300336451C}" destId="{A6005B75-0926-7B48-8410-37577D6A4BD0}" srcOrd="1" destOrd="0" presId="urn:microsoft.com/office/officeart/2005/8/layout/radial4"/>
    <dgm:cxn modelId="{8AC28243-E49B-CA48-9343-DE052839AC4C}" type="presParOf" srcId="{5054DFC6-8896-2E47-A465-E2300336451C}" destId="{33B29C1F-A2DC-BD45-AFF2-9DAE7D436B52}" srcOrd="2" destOrd="0" presId="urn:microsoft.com/office/officeart/2005/8/layout/radial4"/>
    <dgm:cxn modelId="{8112E835-44A3-A041-A925-6F75ED6D686A}" type="presParOf" srcId="{5054DFC6-8896-2E47-A465-E2300336451C}" destId="{192BEADE-4187-D446-80B2-87C8015A9109}" srcOrd="3" destOrd="0" presId="urn:microsoft.com/office/officeart/2005/8/layout/radial4"/>
    <dgm:cxn modelId="{CEF1DD77-76D8-0B4F-B442-2967D696BD03}" type="presParOf" srcId="{5054DFC6-8896-2E47-A465-E2300336451C}" destId="{A45116FA-3D7C-6842-88EE-FFF1967A09E9}" srcOrd="4" destOrd="0" presId="urn:microsoft.com/office/officeart/2005/8/layout/radial4"/>
    <dgm:cxn modelId="{33ABB9EB-25BF-2049-8014-8FBBA7D8C3E7}" type="presParOf" srcId="{5054DFC6-8896-2E47-A465-E2300336451C}" destId="{ED7C6C91-4808-D14F-A404-6CFCEF0B37A8}" srcOrd="5" destOrd="0" presId="urn:microsoft.com/office/officeart/2005/8/layout/radial4"/>
    <dgm:cxn modelId="{D4C88BB1-4E07-6B4B-A4F8-26A5AD27D554}" type="presParOf" srcId="{5054DFC6-8896-2E47-A465-E2300336451C}" destId="{BD79722F-2A1F-EA47-9D27-57064684FABD}"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11D95-DE3D-DD4E-B4E5-EE86136009C1}"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976C3FA1-41C0-FA4C-8690-F78012A3C4BA}">
      <dgm:prSet phldrT="[Text]"/>
      <dgm:spPr/>
      <dgm:t>
        <a:bodyPr/>
        <a:lstStyle/>
        <a:p>
          <a:r>
            <a:rPr lang="en-US" dirty="0" smtClean="0"/>
            <a:t>Application score</a:t>
          </a:r>
          <a:endParaRPr lang="en-US" dirty="0"/>
        </a:p>
      </dgm:t>
    </dgm:pt>
    <dgm:pt modelId="{C635FD15-9F98-E54C-B9F1-8D2A9DD7819B}" type="parTrans" cxnId="{F1EC8295-F844-5049-8548-97F66D6A910A}">
      <dgm:prSet/>
      <dgm:spPr/>
      <dgm:t>
        <a:bodyPr/>
        <a:lstStyle/>
        <a:p>
          <a:endParaRPr lang="en-US"/>
        </a:p>
      </dgm:t>
    </dgm:pt>
    <dgm:pt modelId="{D78D66B1-59BC-2D45-9AA9-598BD7C17ED2}" type="sibTrans" cxnId="{F1EC8295-F844-5049-8548-97F66D6A910A}">
      <dgm:prSet/>
      <dgm:spPr/>
      <dgm:t>
        <a:bodyPr/>
        <a:lstStyle/>
        <a:p>
          <a:endParaRPr lang="en-US"/>
        </a:p>
      </dgm:t>
    </dgm:pt>
    <dgm:pt modelId="{840E5A5D-340A-5047-A56C-564E15886C67}">
      <dgm:prSet phldrT="[Text]"/>
      <dgm:spPr/>
      <dgm:t>
        <a:bodyPr/>
        <a:lstStyle/>
        <a:p>
          <a:r>
            <a:rPr lang="en-US" dirty="0" smtClean="0"/>
            <a:t>Behavioral score</a:t>
          </a:r>
          <a:endParaRPr lang="en-US" dirty="0"/>
        </a:p>
      </dgm:t>
    </dgm:pt>
    <dgm:pt modelId="{E26FE6D8-32A3-9D48-B755-3E8598437667}" type="parTrans" cxnId="{07A45089-4E29-C341-A2A4-4C7C4A3B65A1}">
      <dgm:prSet/>
      <dgm:spPr/>
      <dgm:t>
        <a:bodyPr/>
        <a:lstStyle/>
        <a:p>
          <a:endParaRPr lang="en-US"/>
        </a:p>
      </dgm:t>
    </dgm:pt>
    <dgm:pt modelId="{2A91B1E1-EEB4-D144-9202-9C9FE98A4777}" type="sibTrans" cxnId="{07A45089-4E29-C341-A2A4-4C7C4A3B65A1}">
      <dgm:prSet/>
      <dgm:spPr/>
      <dgm:t>
        <a:bodyPr/>
        <a:lstStyle/>
        <a:p>
          <a:endParaRPr lang="en-US"/>
        </a:p>
      </dgm:t>
    </dgm:pt>
    <dgm:pt modelId="{0E96F42C-3B50-244C-AD05-0A2C9D3AFC71}">
      <dgm:prSet phldrT="[Text]"/>
      <dgm:spPr/>
      <dgm:t>
        <a:bodyPr/>
        <a:lstStyle/>
        <a:p>
          <a:r>
            <a:rPr lang="en-US" dirty="0" smtClean="0"/>
            <a:t>Collection score</a:t>
          </a:r>
          <a:endParaRPr lang="en-US" dirty="0"/>
        </a:p>
      </dgm:t>
    </dgm:pt>
    <dgm:pt modelId="{7CBD2294-DF63-3346-8190-0B2E8602D921}" type="parTrans" cxnId="{AED351ED-B865-2743-B3F1-5F9DAA73643C}">
      <dgm:prSet/>
      <dgm:spPr/>
      <dgm:t>
        <a:bodyPr/>
        <a:lstStyle/>
        <a:p>
          <a:endParaRPr lang="en-US"/>
        </a:p>
      </dgm:t>
    </dgm:pt>
    <dgm:pt modelId="{6AFABB7F-31C5-7041-A0E8-2436819602A2}" type="sibTrans" cxnId="{AED351ED-B865-2743-B3F1-5F9DAA73643C}">
      <dgm:prSet/>
      <dgm:spPr/>
      <dgm:t>
        <a:bodyPr/>
        <a:lstStyle/>
        <a:p>
          <a:endParaRPr lang="en-US"/>
        </a:p>
      </dgm:t>
    </dgm:pt>
    <dgm:pt modelId="{95778E26-5485-3F49-B95E-2E33AB22DC9E}" type="pres">
      <dgm:prSet presAssocID="{61A11D95-DE3D-DD4E-B4E5-EE86136009C1}" presName="Name0" presStyleCnt="0">
        <dgm:presLayoutVars>
          <dgm:chMax val="7"/>
          <dgm:chPref val="7"/>
          <dgm:dir/>
          <dgm:animLvl val="lvl"/>
        </dgm:presLayoutVars>
      </dgm:prSet>
      <dgm:spPr/>
      <dgm:t>
        <a:bodyPr/>
        <a:lstStyle/>
        <a:p>
          <a:endParaRPr lang="en-US"/>
        </a:p>
      </dgm:t>
    </dgm:pt>
    <dgm:pt modelId="{846E8CF4-5969-5948-BAC3-7C8A87CCC113}" type="pres">
      <dgm:prSet presAssocID="{976C3FA1-41C0-FA4C-8690-F78012A3C4BA}" presName="Accent1" presStyleCnt="0"/>
      <dgm:spPr/>
    </dgm:pt>
    <dgm:pt modelId="{4F353D8C-FC0E-914E-A34B-276A61E76A25}" type="pres">
      <dgm:prSet presAssocID="{976C3FA1-41C0-FA4C-8690-F78012A3C4BA}" presName="Accent" presStyleLbl="node1" presStyleIdx="0" presStyleCnt="3"/>
      <dgm:spPr>
        <a:solidFill>
          <a:srgbClr val="C00000"/>
        </a:solidFill>
        <a:ln>
          <a:solidFill>
            <a:srgbClr val="C00000"/>
          </a:solidFill>
        </a:ln>
      </dgm:spPr>
      <dgm:t>
        <a:bodyPr/>
        <a:lstStyle/>
        <a:p>
          <a:endParaRPr lang="en-AU"/>
        </a:p>
      </dgm:t>
    </dgm:pt>
    <dgm:pt modelId="{D5876DD8-374D-0840-8CCB-AD67193C031C}" type="pres">
      <dgm:prSet presAssocID="{976C3FA1-41C0-FA4C-8690-F78012A3C4BA}" presName="Parent1" presStyleLbl="revTx" presStyleIdx="0" presStyleCnt="3">
        <dgm:presLayoutVars>
          <dgm:chMax val="1"/>
          <dgm:chPref val="1"/>
          <dgm:bulletEnabled val="1"/>
        </dgm:presLayoutVars>
      </dgm:prSet>
      <dgm:spPr/>
      <dgm:t>
        <a:bodyPr/>
        <a:lstStyle/>
        <a:p>
          <a:endParaRPr lang="en-US"/>
        </a:p>
      </dgm:t>
    </dgm:pt>
    <dgm:pt modelId="{310E8463-AFE0-9C4D-B713-4FCA25DFFDE7}" type="pres">
      <dgm:prSet presAssocID="{840E5A5D-340A-5047-A56C-564E15886C67}" presName="Accent2" presStyleCnt="0"/>
      <dgm:spPr/>
    </dgm:pt>
    <dgm:pt modelId="{98164297-1E71-F347-B7E0-E6BE0C60496D}" type="pres">
      <dgm:prSet presAssocID="{840E5A5D-340A-5047-A56C-564E15886C67}" presName="Accent" presStyleLbl="node1" presStyleIdx="1" presStyleCnt="3"/>
      <dgm:spPr>
        <a:solidFill>
          <a:srgbClr val="C00000"/>
        </a:solidFill>
        <a:ln>
          <a:solidFill>
            <a:srgbClr val="C00000"/>
          </a:solidFill>
        </a:ln>
      </dgm:spPr>
      <dgm:t>
        <a:bodyPr/>
        <a:lstStyle/>
        <a:p>
          <a:endParaRPr lang="en-AU"/>
        </a:p>
      </dgm:t>
    </dgm:pt>
    <dgm:pt modelId="{652DB8F2-4A68-104B-9386-5CE3B488448D}" type="pres">
      <dgm:prSet presAssocID="{840E5A5D-340A-5047-A56C-564E15886C67}" presName="Parent2" presStyleLbl="revTx" presStyleIdx="1" presStyleCnt="3">
        <dgm:presLayoutVars>
          <dgm:chMax val="1"/>
          <dgm:chPref val="1"/>
          <dgm:bulletEnabled val="1"/>
        </dgm:presLayoutVars>
      </dgm:prSet>
      <dgm:spPr/>
      <dgm:t>
        <a:bodyPr/>
        <a:lstStyle/>
        <a:p>
          <a:endParaRPr lang="en-US"/>
        </a:p>
      </dgm:t>
    </dgm:pt>
    <dgm:pt modelId="{29470AA2-6840-4A45-841B-58D41ADB3F46}" type="pres">
      <dgm:prSet presAssocID="{0E96F42C-3B50-244C-AD05-0A2C9D3AFC71}" presName="Accent3" presStyleCnt="0"/>
      <dgm:spPr/>
    </dgm:pt>
    <dgm:pt modelId="{BC3A9282-723C-944A-BADF-C014569C5254}" type="pres">
      <dgm:prSet presAssocID="{0E96F42C-3B50-244C-AD05-0A2C9D3AFC71}" presName="Accent" presStyleLbl="node1" presStyleIdx="2" presStyleCnt="3"/>
      <dgm:spPr>
        <a:solidFill>
          <a:srgbClr val="C00000"/>
        </a:solidFill>
        <a:ln>
          <a:solidFill>
            <a:srgbClr val="C00000"/>
          </a:solidFill>
        </a:ln>
      </dgm:spPr>
      <dgm:t>
        <a:bodyPr/>
        <a:lstStyle/>
        <a:p>
          <a:endParaRPr lang="en-AU"/>
        </a:p>
      </dgm:t>
    </dgm:pt>
    <dgm:pt modelId="{1F039612-E269-8E48-A24D-B283B49235AF}" type="pres">
      <dgm:prSet presAssocID="{0E96F42C-3B50-244C-AD05-0A2C9D3AFC71}" presName="Parent3" presStyleLbl="revTx" presStyleIdx="2" presStyleCnt="3">
        <dgm:presLayoutVars>
          <dgm:chMax val="1"/>
          <dgm:chPref val="1"/>
          <dgm:bulletEnabled val="1"/>
        </dgm:presLayoutVars>
      </dgm:prSet>
      <dgm:spPr/>
      <dgm:t>
        <a:bodyPr/>
        <a:lstStyle/>
        <a:p>
          <a:endParaRPr lang="en-US"/>
        </a:p>
      </dgm:t>
    </dgm:pt>
  </dgm:ptLst>
  <dgm:cxnLst>
    <dgm:cxn modelId="{AED351ED-B865-2743-B3F1-5F9DAA73643C}" srcId="{61A11D95-DE3D-DD4E-B4E5-EE86136009C1}" destId="{0E96F42C-3B50-244C-AD05-0A2C9D3AFC71}" srcOrd="2" destOrd="0" parTransId="{7CBD2294-DF63-3346-8190-0B2E8602D921}" sibTransId="{6AFABB7F-31C5-7041-A0E8-2436819602A2}"/>
    <dgm:cxn modelId="{DB576649-851E-BF47-AE22-0742D9989634}" type="presOf" srcId="{840E5A5D-340A-5047-A56C-564E15886C67}" destId="{652DB8F2-4A68-104B-9386-5CE3B488448D}" srcOrd="0" destOrd="0" presId="urn:microsoft.com/office/officeart/2009/layout/CircleArrowProcess"/>
    <dgm:cxn modelId="{07A45089-4E29-C341-A2A4-4C7C4A3B65A1}" srcId="{61A11D95-DE3D-DD4E-B4E5-EE86136009C1}" destId="{840E5A5D-340A-5047-A56C-564E15886C67}" srcOrd="1" destOrd="0" parTransId="{E26FE6D8-32A3-9D48-B755-3E8598437667}" sibTransId="{2A91B1E1-EEB4-D144-9202-9C9FE98A4777}"/>
    <dgm:cxn modelId="{F1EC8295-F844-5049-8548-97F66D6A910A}" srcId="{61A11D95-DE3D-DD4E-B4E5-EE86136009C1}" destId="{976C3FA1-41C0-FA4C-8690-F78012A3C4BA}" srcOrd="0" destOrd="0" parTransId="{C635FD15-9F98-E54C-B9F1-8D2A9DD7819B}" sibTransId="{D78D66B1-59BC-2D45-9AA9-598BD7C17ED2}"/>
    <dgm:cxn modelId="{C2E17A91-13AA-7846-A521-4926DD070484}" type="presOf" srcId="{0E96F42C-3B50-244C-AD05-0A2C9D3AFC71}" destId="{1F039612-E269-8E48-A24D-B283B49235AF}" srcOrd="0" destOrd="0" presId="urn:microsoft.com/office/officeart/2009/layout/CircleArrowProcess"/>
    <dgm:cxn modelId="{57D370EC-74F1-B34B-942B-3FF29AEBD0A5}" type="presOf" srcId="{976C3FA1-41C0-FA4C-8690-F78012A3C4BA}" destId="{D5876DD8-374D-0840-8CCB-AD67193C031C}" srcOrd="0" destOrd="0" presId="urn:microsoft.com/office/officeart/2009/layout/CircleArrowProcess"/>
    <dgm:cxn modelId="{1FDF3C72-19F4-4D45-8B35-CB09E3AEC201}" type="presOf" srcId="{61A11D95-DE3D-DD4E-B4E5-EE86136009C1}" destId="{95778E26-5485-3F49-B95E-2E33AB22DC9E}" srcOrd="0" destOrd="0" presId="urn:microsoft.com/office/officeart/2009/layout/CircleArrowProcess"/>
    <dgm:cxn modelId="{B3C4A729-CA40-CE44-BEA8-9BE257760E96}" type="presParOf" srcId="{95778E26-5485-3F49-B95E-2E33AB22DC9E}" destId="{846E8CF4-5969-5948-BAC3-7C8A87CCC113}" srcOrd="0" destOrd="0" presId="urn:microsoft.com/office/officeart/2009/layout/CircleArrowProcess"/>
    <dgm:cxn modelId="{66DD2A44-C023-014F-B45C-1A95CE281520}" type="presParOf" srcId="{846E8CF4-5969-5948-BAC3-7C8A87CCC113}" destId="{4F353D8C-FC0E-914E-A34B-276A61E76A25}" srcOrd="0" destOrd="0" presId="urn:microsoft.com/office/officeart/2009/layout/CircleArrowProcess"/>
    <dgm:cxn modelId="{23348825-F58C-424C-AA80-4C1251D3AF51}" type="presParOf" srcId="{95778E26-5485-3F49-B95E-2E33AB22DC9E}" destId="{D5876DD8-374D-0840-8CCB-AD67193C031C}" srcOrd="1" destOrd="0" presId="urn:microsoft.com/office/officeart/2009/layout/CircleArrowProcess"/>
    <dgm:cxn modelId="{03F66CBB-1EBB-7149-B9C6-38DCA802D47C}" type="presParOf" srcId="{95778E26-5485-3F49-B95E-2E33AB22DC9E}" destId="{310E8463-AFE0-9C4D-B713-4FCA25DFFDE7}" srcOrd="2" destOrd="0" presId="urn:microsoft.com/office/officeart/2009/layout/CircleArrowProcess"/>
    <dgm:cxn modelId="{B91150A8-0243-3144-9816-598E14C6D924}" type="presParOf" srcId="{310E8463-AFE0-9C4D-B713-4FCA25DFFDE7}" destId="{98164297-1E71-F347-B7E0-E6BE0C60496D}" srcOrd="0" destOrd="0" presId="urn:microsoft.com/office/officeart/2009/layout/CircleArrowProcess"/>
    <dgm:cxn modelId="{DD14BB83-6929-0040-A07F-434A46A91C3F}" type="presParOf" srcId="{95778E26-5485-3F49-B95E-2E33AB22DC9E}" destId="{652DB8F2-4A68-104B-9386-5CE3B488448D}" srcOrd="3" destOrd="0" presId="urn:microsoft.com/office/officeart/2009/layout/CircleArrowProcess"/>
    <dgm:cxn modelId="{912D16F3-FF03-0948-BD33-06F430F4F9EE}" type="presParOf" srcId="{95778E26-5485-3F49-B95E-2E33AB22DC9E}" destId="{29470AA2-6840-4A45-841B-58D41ADB3F46}" srcOrd="4" destOrd="0" presId="urn:microsoft.com/office/officeart/2009/layout/CircleArrowProcess"/>
    <dgm:cxn modelId="{3E37F040-213B-604E-8D8D-CFAE1942F007}" type="presParOf" srcId="{29470AA2-6840-4A45-841B-58D41ADB3F46}" destId="{BC3A9282-723C-944A-BADF-C014569C5254}" srcOrd="0" destOrd="0" presId="urn:microsoft.com/office/officeart/2009/layout/CircleArrowProcess"/>
    <dgm:cxn modelId="{855E238D-C1B2-654C-8EEF-B368A4626A44}" type="presParOf" srcId="{95778E26-5485-3F49-B95E-2E33AB22DC9E}" destId="{1F039612-E269-8E48-A24D-B283B49235AF}" srcOrd="5" destOrd="0" presId="urn:microsoft.com/office/officeart/2009/layout/CircleArrowProcess"/>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8633A-B19D-BE4A-88F6-E019E158E813}">
      <dsp:nvSpPr>
        <dsp:cNvPr id="0" name=""/>
        <dsp:cNvSpPr/>
      </dsp:nvSpPr>
      <dsp:spPr>
        <a:xfrm>
          <a:off x="1395918" y="1040979"/>
          <a:ext cx="873905" cy="873905"/>
        </a:xfrm>
        <a:prstGeom prst="ellipse">
          <a:avLst/>
        </a:prstGeom>
        <a:solidFill>
          <a:srgbClr val="C0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RWA</a:t>
          </a:r>
          <a:endParaRPr lang="en-US" sz="1600" kern="1200" dirty="0"/>
        </a:p>
      </dsp:txBody>
      <dsp:txXfrm>
        <a:off x="1523898" y="1168959"/>
        <a:ext cx="617945" cy="617945"/>
      </dsp:txXfrm>
    </dsp:sp>
    <dsp:sp modelId="{A6005B75-0926-7B48-8410-37577D6A4BD0}">
      <dsp:nvSpPr>
        <dsp:cNvPr id="0" name=""/>
        <dsp:cNvSpPr/>
      </dsp:nvSpPr>
      <dsp:spPr>
        <a:xfrm rot="12985968">
          <a:off x="784432" y="850493"/>
          <a:ext cx="734257" cy="249062"/>
        </a:xfrm>
        <a:prstGeom prst="leftArrow">
          <a:avLst>
            <a:gd name="adj1" fmla="val 60000"/>
            <a:gd name="adj2" fmla="val 50000"/>
          </a:avLst>
        </a:prstGeom>
        <a:solidFill>
          <a:schemeClr val="bg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3B29C1F-A2DC-BD45-AFF2-9DAE7D436B52}">
      <dsp:nvSpPr>
        <dsp:cNvPr id="0" name=""/>
        <dsp:cNvSpPr/>
      </dsp:nvSpPr>
      <dsp:spPr>
        <a:xfrm>
          <a:off x="393643" y="428583"/>
          <a:ext cx="925086" cy="656822"/>
        </a:xfrm>
        <a:prstGeom prst="roundRect">
          <a:avLst>
            <a:gd name="adj" fmla="val 10000"/>
          </a:avLst>
        </a:prstGeom>
        <a:solidFill>
          <a:srgbClr val="C0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PD</a:t>
          </a:r>
          <a:endParaRPr lang="en-US" sz="1600" kern="1200" dirty="0"/>
        </a:p>
      </dsp:txBody>
      <dsp:txXfrm>
        <a:off x="412881" y="447821"/>
        <a:ext cx="886610" cy="618346"/>
      </dsp:txXfrm>
    </dsp:sp>
    <dsp:sp modelId="{192BEADE-4187-D446-80B2-87C8015A9109}">
      <dsp:nvSpPr>
        <dsp:cNvPr id="0" name=""/>
        <dsp:cNvSpPr/>
      </dsp:nvSpPr>
      <dsp:spPr>
        <a:xfrm rot="16200000">
          <a:off x="1498086" y="542694"/>
          <a:ext cx="669568" cy="249062"/>
        </a:xfrm>
        <a:prstGeom prst="leftArrow">
          <a:avLst>
            <a:gd name="adj1" fmla="val 60000"/>
            <a:gd name="adj2" fmla="val 50000"/>
          </a:avLst>
        </a:prstGeom>
        <a:solidFill>
          <a:schemeClr val="bg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45116FA-3D7C-6842-88EE-FFF1967A09E9}">
      <dsp:nvSpPr>
        <dsp:cNvPr id="0" name=""/>
        <dsp:cNvSpPr/>
      </dsp:nvSpPr>
      <dsp:spPr>
        <a:xfrm>
          <a:off x="1417766" y="357"/>
          <a:ext cx="830209" cy="664167"/>
        </a:xfrm>
        <a:prstGeom prst="roundRect">
          <a:avLst>
            <a:gd name="adj" fmla="val 10000"/>
          </a:avLst>
        </a:prstGeom>
        <a:solidFill>
          <a:srgbClr val="C0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LGD</a:t>
          </a:r>
          <a:endParaRPr lang="en-US" sz="1600" kern="1200" dirty="0"/>
        </a:p>
      </dsp:txBody>
      <dsp:txXfrm>
        <a:off x="1437219" y="19810"/>
        <a:ext cx="791303" cy="625261"/>
      </dsp:txXfrm>
    </dsp:sp>
    <dsp:sp modelId="{ED7C6C91-4808-D14F-A404-6CFCEF0B37A8}">
      <dsp:nvSpPr>
        <dsp:cNvPr id="0" name=""/>
        <dsp:cNvSpPr/>
      </dsp:nvSpPr>
      <dsp:spPr>
        <a:xfrm rot="19534920">
          <a:off x="2163718" y="870024"/>
          <a:ext cx="749261" cy="249062"/>
        </a:xfrm>
        <a:prstGeom prst="leftArrow">
          <a:avLst>
            <a:gd name="adj1" fmla="val 60000"/>
            <a:gd name="adj2" fmla="val 50000"/>
          </a:avLst>
        </a:prstGeom>
        <a:solidFill>
          <a:schemeClr val="bg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79722F-2A1F-EA47-9D27-57064684FABD}">
      <dsp:nvSpPr>
        <dsp:cNvPr id="0" name=""/>
        <dsp:cNvSpPr/>
      </dsp:nvSpPr>
      <dsp:spPr>
        <a:xfrm>
          <a:off x="2432290" y="450720"/>
          <a:ext cx="830209" cy="664167"/>
        </a:xfrm>
        <a:prstGeom prst="roundRect">
          <a:avLst>
            <a:gd name="adj" fmla="val 10000"/>
          </a:avLst>
        </a:prstGeom>
        <a:solidFill>
          <a:srgbClr val="C0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EAD</a:t>
          </a:r>
          <a:endParaRPr lang="en-US" sz="1600" kern="1200" dirty="0"/>
        </a:p>
      </dsp:txBody>
      <dsp:txXfrm>
        <a:off x="2451743" y="470173"/>
        <a:ext cx="791303" cy="625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53D8C-FC0E-914E-A34B-276A61E76A25}">
      <dsp:nvSpPr>
        <dsp:cNvPr id="0" name=""/>
        <dsp:cNvSpPr/>
      </dsp:nvSpPr>
      <dsp:spPr>
        <a:xfrm>
          <a:off x="982877" y="271337"/>
          <a:ext cx="1700949" cy="1701208"/>
        </a:xfrm>
        <a:prstGeom prst="circularArrow">
          <a:avLst>
            <a:gd name="adj1" fmla="val 10980"/>
            <a:gd name="adj2" fmla="val 1142322"/>
            <a:gd name="adj3" fmla="val 4500000"/>
            <a:gd name="adj4" fmla="val 10800000"/>
            <a:gd name="adj5" fmla="val 12500"/>
          </a:avLst>
        </a:prstGeom>
        <a:solidFill>
          <a:srgbClr val="C00000"/>
        </a:solidFill>
        <a:ln>
          <a:solidFill>
            <a:srgbClr val="C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5876DD8-374D-0840-8CCB-AD67193C031C}">
      <dsp:nvSpPr>
        <dsp:cNvPr id="0" name=""/>
        <dsp:cNvSpPr/>
      </dsp:nvSpPr>
      <dsp:spPr>
        <a:xfrm>
          <a:off x="1358842" y="885524"/>
          <a:ext cx="945184" cy="47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Application score</a:t>
          </a:r>
          <a:endParaRPr lang="en-US" sz="1400" kern="1200" dirty="0"/>
        </a:p>
      </dsp:txBody>
      <dsp:txXfrm>
        <a:off x="1358842" y="885524"/>
        <a:ext cx="945184" cy="472479"/>
      </dsp:txXfrm>
    </dsp:sp>
    <dsp:sp modelId="{98164297-1E71-F347-B7E0-E6BE0C60496D}">
      <dsp:nvSpPr>
        <dsp:cNvPr id="0" name=""/>
        <dsp:cNvSpPr/>
      </dsp:nvSpPr>
      <dsp:spPr>
        <a:xfrm>
          <a:off x="510444" y="1248807"/>
          <a:ext cx="1700949" cy="1701208"/>
        </a:xfrm>
        <a:prstGeom prst="leftCircularArrow">
          <a:avLst>
            <a:gd name="adj1" fmla="val 10980"/>
            <a:gd name="adj2" fmla="val 1142322"/>
            <a:gd name="adj3" fmla="val 6300000"/>
            <a:gd name="adj4" fmla="val 18900000"/>
            <a:gd name="adj5" fmla="val 12500"/>
          </a:avLst>
        </a:prstGeom>
        <a:solidFill>
          <a:srgbClr val="C00000"/>
        </a:solidFill>
        <a:ln>
          <a:solidFill>
            <a:srgbClr val="C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2DB8F2-4A68-104B-9386-5CE3B488448D}">
      <dsp:nvSpPr>
        <dsp:cNvPr id="0" name=""/>
        <dsp:cNvSpPr/>
      </dsp:nvSpPr>
      <dsp:spPr>
        <a:xfrm>
          <a:off x="888326" y="1868649"/>
          <a:ext cx="945184" cy="47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Behavioral score</a:t>
          </a:r>
          <a:endParaRPr lang="en-US" sz="1400" kern="1200" dirty="0"/>
        </a:p>
      </dsp:txBody>
      <dsp:txXfrm>
        <a:off x="888326" y="1868649"/>
        <a:ext cx="945184" cy="472479"/>
      </dsp:txXfrm>
    </dsp:sp>
    <dsp:sp modelId="{BC3A9282-723C-944A-BADF-C014569C5254}">
      <dsp:nvSpPr>
        <dsp:cNvPr id="0" name=""/>
        <dsp:cNvSpPr/>
      </dsp:nvSpPr>
      <dsp:spPr>
        <a:xfrm>
          <a:off x="1103940" y="2343249"/>
          <a:ext cx="1461378" cy="1461964"/>
        </a:xfrm>
        <a:prstGeom prst="blockArc">
          <a:avLst>
            <a:gd name="adj1" fmla="val 13500000"/>
            <a:gd name="adj2" fmla="val 10800000"/>
            <a:gd name="adj3" fmla="val 12740"/>
          </a:avLst>
        </a:prstGeom>
        <a:solidFill>
          <a:srgbClr val="C00000"/>
        </a:solidFill>
        <a:ln>
          <a:solidFill>
            <a:srgbClr val="C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F039612-E269-8E48-A24D-B283B49235AF}">
      <dsp:nvSpPr>
        <dsp:cNvPr id="0" name=""/>
        <dsp:cNvSpPr/>
      </dsp:nvSpPr>
      <dsp:spPr>
        <a:xfrm>
          <a:off x="1361078" y="2853187"/>
          <a:ext cx="945184" cy="47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Collection score</a:t>
          </a:r>
          <a:endParaRPr lang="en-US" sz="1400" kern="1200" dirty="0"/>
        </a:p>
      </dsp:txBody>
      <dsp:txXfrm>
        <a:off x="1361078" y="2853187"/>
        <a:ext cx="945184" cy="47247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113667" name="Rectangle 3"/>
          <p:cNvSpPr>
            <a:spLocks noGrp="1" noChangeArrowheads="1"/>
          </p:cNvSpPr>
          <p:nvPr>
            <p:ph type="dt" sz="quarter"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113668" name="Rectangle 4"/>
          <p:cNvSpPr>
            <a:spLocks noGrp="1" noChangeArrowheads="1"/>
          </p:cNvSpPr>
          <p:nvPr>
            <p:ph type="ftr" sz="quarter" idx="2"/>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113669" name="Rectangle 5"/>
          <p:cNvSpPr>
            <a:spLocks noGrp="1" noChangeArrowheads="1"/>
          </p:cNvSpPr>
          <p:nvPr>
            <p:ph type="sldNum" sz="quarter" idx="3"/>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30C80DB-77C4-46BF-9570-39F194FC9641}" type="slidenum">
              <a:rPr lang="en-AU"/>
              <a:pPr>
                <a:defRPr/>
              </a:pPr>
              <a:t>‹#›</a:t>
            </a:fld>
            <a:endParaRPr lang="en-AU" dirty="0"/>
          </a:p>
        </p:txBody>
      </p:sp>
    </p:spTree>
    <p:extLst>
      <p:ext uri="{BB962C8B-B14F-4D97-AF65-F5344CB8AC3E}">
        <p14:creationId xmlns:p14="http://schemas.microsoft.com/office/powerpoint/2010/main" val="2745212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6147"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9220" name="Rectangle 4"/>
          <p:cNvSpPr>
            <a:spLocks noGrp="1" noRot="1" noChangeAspect="1" noChangeArrowheads="1" noTextEdit="1"/>
          </p:cNvSpPr>
          <p:nvPr>
            <p:ph type="sldImg" idx="2"/>
          </p:nvPr>
        </p:nvSpPr>
        <p:spPr bwMode="auto">
          <a:xfrm>
            <a:off x="852488" y="742950"/>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68338" y="4716463"/>
            <a:ext cx="5332412"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6151"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514FE33-5397-4CCA-B781-C084524DEB81}" type="slidenum">
              <a:rPr lang="en-AU"/>
              <a:pPr>
                <a:defRPr/>
              </a:pPr>
              <a:t>‹#›</a:t>
            </a:fld>
            <a:endParaRPr lang="en-AU" dirty="0"/>
          </a:p>
        </p:txBody>
      </p:sp>
    </p:spTree>
    <p:extLst>
      <p:ext uri="{BB962C8B-B14F-4D97-AF65-F5344CB8AC3E}">
        <p14:creationId xmlns:p14="http://schemas.microsoft.com/office/powerpoint/2010/main" val="1530941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3EC1CF5A-0B7B-439A-8961-F657D75E12BB}" type="slidenum">
              <a:rPr lang="en-AU" sz="1200" smtClean="0"/>
              <a:pPr eaLnBrk="1" hangingPunct="1"/>
              <a:t>1</a:t>
            </a:fld>
            <a:endParaRPr lang="en-AU" sz="1200" smtClean="0"/>
          </a:p>
        </p:txBody>
      </p:sp>
      <p:sp>
        <p:nvSpPr>
          <p:cNvPr id="10243" name="Rectangle 7"/>
          <p:cNvSpPr txBox="1">
            <a:spLocks noGrp="1" noChangeArrowheads="1"/>
          </p:cNvSpPr>
          <p:nvPr/>
        </p:nvSpPr>
        <p:spPr bwMode="auto">
          <a:xfrm>
            <a:off x="3778250" y="9428163"/>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b"/>
          <a:lstStyle>
            <a:lvl1pPr defTabSz="912813" eaLnBrk="0" hangingPunct="0">
              <a:defRPr sz="3600">
                <a:solidFill>
                  <a:schemeClr val="tx1"/>
                </a:solidFill>
                <a:latin typeface="Arial" charset="0"/>
              </a:defRPr>
            </a:lvl1pPr>
            <a:lvl2pPr marL="742950" indent="-285750" defTabSz="912813" eaLnBrk="0" hangingPunct="0">
              <a:defRPr sz="3600">
                <a:solidFill>
                  <a:schemeClr val="tx1"/>
                </a:solidFill>
                <a:latin typeface="Arial" charset="0"/>
              </a:defRPr>
            </a:lvl2pPr>
            <a:lvl3pPr marL="1143000" indent="-228600" defTabSz="912813" eaLnBrk="0" hangingPunct="0">
              <a:defRPr sz="3600">
                <a:solidFill>
                  <a:schemeClr val="tx1"/>
                </a:solidFill>
                <a:latin typeface="Arial" charset="0"/>
              </a:defRPr>
            </a:lvl3pPr>
            <a:lvl4pPr marL="1600200" indent="-228600" defTabSz="912813" eaLnBrk="0" hangingPunct="0">
              <a:defRPr sz="3600">
                <a:solidFill>
                  <a:schemeClr val="tx1"/>
                </a:solidFill>
                <a:latin typeface="Arial" charset="0"/>
              </a:defRPr>
            </a:lvl4pPr>
            <a:lvl5pPr marL="2057400" indent="-228600" defTabSz="912813" eaLnBrk="0" hangingPunct="0">
              <a:defRPr sz="3600">
                <a:solidFill>
                  <a:schemeClr val="tx1"/>
                </a:solidFill>
                <a:latin typeface="Arial" charset="0"/>
              </a:defRPr>
            </a:lvl5pPr>
            <a:lvl6pPr marL="2514600" indent="-228600" defTabSz="912813" eaLnBrk="0" fontAlgn="base" hangingPunct="0">
              <a:spcBef>
                <a:spcPct val="0"/>
              </a:spcBef>
              <a:spcAft>
                <a:spcPct val="0"/>
              </a:spcAft>
              <a:defRPr sz="3600">
                <a:solidFill>
                  <a:schemeClr val="tx1"/>
                </a:solidFill>
                <a:latin typeface="Arial" charset="0"/>
              </a:defRPr>
            </a:lvl6pPr>
            <a:lvl7pPr marL="2971800" indent="-228600" defTabSz="912813" eaLnBrk="0" fontAlgn="base" hangingPunct="0">
              <a:spcBef>
                <a:spcPct val="0"/>
              </a:spcBef>
              <a:spcAft>
                <a:spcPct val="0"/>
              </a:spcAft>
              <a:defRPr sz="3600">
                <a:solidFill>
                  <a:schemeClr val="tx1"/>
                </a:solidFill>
                <a:latin typeface="Arial" charset="0"/>
              </a:defRPr>
            </a:lvl7pPr>
            <a:lvl8pPr marL="3429000" indent="-228600" defTabSz="912813" eaLnBrk="0" fontAlgn="base" hangingPunct="0">
              <a:spcBef>
                <a:spcPct val="0"/>
              </a:spcBef>
              <a:spcAft>
                <a:spcPct val="0"/>
              </a:spcAft>
              <a:defRPr sz="3600">
                <a:solidFill>
                  <a:schemeClr val="tx1"/>
                </a:solidFill>
                <a:latin typeface="Arial" charset="0"/>
              </a:defRPr>
            </a:lvl8pPr>
            <a:lvl9pPr marL="3886200" indent="-228600" defTabSz="912813" eaLnBrk="0" fontAlgn="base" hangingPunct="0">
              <a:spcBef>
                <a:spcPct val="0"/>
              </a:spcBef>
              <a:spcAft>
                <a:spcPct val="0"/>
              </a:spcAft>
              <a:defRPr sz="3600">
                <a:solidFill>
                  <a:schemeClr val="tx1"/>
                </a:solidFill>
                <a:latin typeface="Arial" charset="0"/>
              </a:defRPr>
            </a:lvl9pPr>
          </a:lstStyle>
          <a:p>
            <a:pPr algn="r" eaLnBrk="1" hangingPunct="1"/>
            <a:fld id="{C5C58894-3FF0-416E-A457-8FDD55042A0E}" type="slidenum">
              <a:rPr lang="en-US" sz="1200">
                <a:cs typeface="Times New Roman" pitchFamily="18" charset="0"/>
              </a:rPr>
              <a:pPr algn="r" eaLnBrk="1" hangingPunct="1"/>
              <a:t>1</a:t>
            </a:fld>
            <a:endParaRPr lang="en-US" sz="1200">
              <a:cs typeface="Times New Roman" pitchFamily="18" charset="0"/>
            </a:endParaRPr>
          </a:p>
        </p:txBody>
      </p:sp>
      <p:sp>
        <p:nvSpPr>
          <p:cNvPr id="10244" name="Rectangle 2"/>
          <p:cNvSpPr>
            <a:spLocks noGrp="1" noRot="1" noChangeAspect="1" noChangeArrowheads="1" noTextEdit="1"/>
          </p:cNvSpPr>
          <p:nvPr>
            <p:ph type="sldImg"/>
          </p:nvPr>
        </p:nvSpPr>
        <p:spPr>
          <a:xfrm>
            <a:off x="854075" y="742950"/>
            <a:ext cx="4965700" cy="3724275"/>
          </a:xfrm>
          <a:ln/>
        </p:spPr>
      </p:sp>
      <p:sp>
        <p:nvSpPr>
          <p:cNvPr id="10245" name="Rectangle 3"/>
          <p:cNvSpPr>
            <a:spLocks noGrp="1" noChangeArrowheads="1"/>
          </p:cNvSpPr>
          <p:nvPr>
            <p:ph type="body" idx="1"/>
          </p:nvPr>
        </p:nvSpPr>
        <p:spPr>
          <a:xfrm>
            <a:off x="668338" y="4718050"/>
            <a:ext cx="5332412" cy="4465638"/>
          </a:xfrm>
          <a:noFill/>
        </p:spPr>
        <p:txBody>
          <a:bodyPr lIns="91285" tIns="45642" rIns="91285" bIns="45642"/>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Shortfalls of human judgment:</a:t>
            </a:r>
          </a:p>
          <a:p>
            <a:endParaRPr lang="en-US" baseline="0" dirty="0" smtClean="0"/>
          </a:p>
          <a:p>
            <a:pPr marL="171450" indent="-171450">
              <a:buFontTx/>
              <a:buChar char="•"/>
            </a:pPr>
            <a:r>
              <a:rPr lang="en-US" baseline="0" dirty="0" smtClean="0"/>
              <a:t>People tend to overestimate their own knowledge</a:t>
            </a:r>
          </a:p>
          <a:p>
            <a:pPr marL="171450" indent="-171450">
              <a:buFontTx/>
              <a:buChar char="•"/>
            </a:pPr>
            <a:r>
              <a:rPr lang="en-US" baseline="0" dirty="0" smtClean="0"/>
              <a:t>No feedback</a:t>
            </a:r>
          </a:p>
          <a:p>
            <a:pPr marL="171450" indent="-171450">
              <a:buFontTx/>
              <a:buChar char="•"/>
            </a:pPr>
            <a:r>
              <a:rPr lang="en-US" baseline="0" dirty="0" smtClean="0"/>
              <a:t>While good at identifying important factors, they are not able to integrate them optimally</a:t>
            </a:r>
          </a:p>
        </p:txBody>
      </p:sp>
      <p:sp>
        <p:nvSpPr>
          <p:cNvPr id="4" name="Slide Number Placeholder 3"/>
          <p:cNvSpPr>
            <a:spLocks noGrp="1"/>
          </p:cNvSpPr>
          <p:nvPr>
            <p:ph type="sldNum" sz="quarter" idx="10"/>
          </p:nvPr>
        </p:nvSpPr>
        <p:spPr/>
        <p:txBody>
          <a:bodyPr/>
          <a:lstStyle/>
          <a:p>
            <a:pPr>
              <a:defRPr/>
            </a:pPr>
            <a:fld id="{9514FE33-5397-4CCA-B781-C084524DEB81}" type="slidenum">
              <a:rPr lang="en-AU" smtClean="0"/>
              <a:pPr>
                <a:defRPr/>
              </a:pPr>
              <a:t>5</a:t>
            </a:fld>
            <a:endParaRPr lang="en-AU" dirty="0"/>
          </a:p>
        </p:txBody>
      </p:sp>
    </p:spTree>
    <p:extLst>
      <p:ext uri="{BB962C8B-B14F-4D97-AF65-F5344CB8AC3E}">
        <p14:creationId xmlns:p14="http://schemas.microsoft.com/office/powerpoint/2010/main" val="3156409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Group-Region-Cover-R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84200" y="977900"/>
            <a:ext cx="7772400" cy="2667000"/>
          </a:xfrm>
        </p:spPr>
        <p:txBody>
          <a:bodyPr/>
          <a:lstStyle>
            <a:lvl1pPr>
              <a:lnSpc>
                <a:spcPts val="5000"/>
              </a:lnSpc>
              <a:defRPr sz="5400">
                <a:solidFill>
                  <a:schemeClr val="bg1"/>
                </a:solidFill>
              </a:defRPr>
            </a:lvl1pPr>
          </a:lstStyle>
          <a:p>
            <a:pPr lvl="0"/>
            <a:r>
              <a:rPr lang="en-AU" noProof="0" smtClean="0"/>
              <a:t>Click to edit Master title style</a:t>
            </a:r>
          </a:p>
        </p:txBody>
      </p:sp>
      <p:sp>
        <p:nvSpPr>
          <p:cNvPr id="3075" name="Rectangle 3"/>
          <p:cNvSpPr>
            <a:spLocks noGrp="1" noChangeArrowheads="1"/>
          </p:cNvSpPr>
          <p:nvPr>
            <p:ph type="subTitle" idx="1"/>
          </p:nvPr>
        </p:nvSpPr>
        <p:spPr>
          <a:xfrm>
            <a:off x="584200" y="3721100"/>
            <a:ext cx="7773988" cy="1036638"/>
          </a:xfrm>
        </p:spPr>
        <p:txBody>
          <a:bodyPr/>
          <a:lstStyle>
            <a:lvl1pPr marL="0" indent="0">
              <a:buFont typeface="Wingdings" pitchFamily="2" charset="2"/>
              <a:buNone/>
              <a:defRPr>
                <a:solidFill>
                  <a:schemeClr val="bg1"/>
                </a:solidFill>
              </a:defRPr>
            </a:lvl1pPr>
          </a:lstStyle>
          <a:p>
            <a:pPr lvl="0"/>
            <a:r>
              <a:rPr lang="en-AU" noProof="0" smtClean="0"/>
              <a:t>Click to edit Master subtitle style</a:t>
            </a:r>
          </a:p>
        </p:txBody>
      </p:sp>
    </p:spTree>
    <p:extLst>
      <p:ext uri="{BB962C8B-B14F-4D97-AF65-F5344CB8AC3E}">
        <p14:creationId xmlns:p14="http://schemas.microsoft.com/office/powerpoint/2010/main" val="256490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4F3C7138-C352-445F-8044-E3BF5F7BBB12}" type="slidenum">
              <a:rPr lang="en-AU"/>
              <a:pPr>
                <a:defRPr/>
              </a:pPr>
              <a:t>‹#›</a:t>
            </a:fld>
            <a:endParaRPr lang="en-AU" dirty="0"/>
          </a:p>
        </p:txBody>
      </p:sp>
    </p:spTree>
    <p:extLst>
      <p:ext uri="{BB962C8B-B14F-4D97-AF65-F5344CB8AC3E}">
        <p14:creationId xmlns:p14="http://schemas.microsoft.com/office/powerpoint/2010/main" val="263276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358775"/>
            <a:ext cx="2112963" cy="59023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58775" y="358775"/>
            <a:ext cx="6191250" cy="5902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8D701B3F-87DF-4C4D-8037-7EB0630572BE}" type="slidenum">
              <a:rPr lang="en-AU"/>
              <a:pPr>
                <a:defRPr/>
              </a:pPr>
              <a:t>‹#›</a:t>
            </a:fld>
            <a:endParaRPr lang="en-AU" dirty="0"/>
          </a:p>
        </p:txBody>
      </p:sp>
    </p:spTree>
    <p:extLst>
      <p:ext uri="{BB962C8B-B14F-4D97-AF65-F5344CB8AC3E}">
        <p14:creationId xmlns:p14="http://schemas.microsoft.com/office/powerpoint/2010/main" val="9722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F36E44F6-940B-4D12-8E46-AF2799100A29}" type="slidenum">
              <a:rPr lang="en-AU"/>
              <a:pPr>
                <a:defRPr/>
              </a:pPr>
              <a:t>‹#›</a:t>
            </a:fld>
            <a:endParaRPr lang="en-AU" dirty="0"/>
          </a:p>
        </p:txBody>
      </p:sp>
    </p:spTree>
    <p:extLst>
      <p:ext uri="{BB962C8B-B14F-4D97-AF65-F5344CB8AC3E}">
        <p14:creationId xmlns:p14="http://schemas.microsoft.com/office/powerpoint/2010/main" val="42912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fld id="{F92B9EF4-7511-4CBC-BBC2-5B5EA19C4ACF}" type="slidenum">
              <a:rPr lang="en-AU"/>
              <a:pPr>
                <a:defRPr/>
              </a:pPr>
              <a:t>‹#›</a:t>
            </a:fld>
            <a:endParaRPr lang="en-AU" dirty="0"/>
          </a:p>
        </p:txBody>
      </p:sp>
    </p:spTree>
    <p:extLst>
      <p:ext uri="{BB962C8B-B14F-4D97-AF65-F5344CB8AC3E}">
        <p14:creationId xmlns:p14="http://schemas.microsoft.com/office/powerpoint/2010/main" val="49493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403350"/>
            <a:ext cx="4151313"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03350"/>
            <a:ext cx="41529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5"/>
          <p:cNvSpPr>
            <a:spLocks noGrp="1" noChangeArrowheads="1"/>
          </p:cNvSpPr>
          <p:nvPr>
            <p:ph type="sldNum" sz="quarter" idx="10"/>
          </p:nvPr>
        </p:nvSpPr>
        <p:spPr>
          <a:ln/>
        </p:spPr>
        <p:txBody>
          <a:bodyPr/>
          <a:lstStyle>
            <a:lvl1pPr>
              <a:defRPr/>
            </a:lvl1pPr>
          </a:lstStyle>
          <a:p>
            <a:pPr>
              <a:defRPr/>
            </a:pPr>
            <a:fld id="{37C5790C-5D44-40D9-A500-98F23901F2BD}" type="slidenum">
              <a:rPr lang="en-AU"/>
              <a:pPr>
                <a:defRPr/>
              </a:pPr>
              <a:t>‹#›</a:t>
            </a:fld>
            <a:endParaRPr lang="en-AU" dirty="0"/>
          </a:p>
        </p:txBody>
      </p:sp>
    </p:spTree>
    <p:extLst>
      <p:ext uri="{BB962C8B-B14F-4D97-AF65-F5344CB8AC3E}">
        <p14:creationId xmlns:p14="http://schemas.microsoft.com/office/powerpoint/2010/main" val="193902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5"/>
          <p:cNvSpPr>
            <a:spLocks noGrp="1" noChangeArrowheads="1"/>
          </p:cNvSpPr>
          <p:nvPr>
            <p:ph type="sldNum" sz="quarter" idx="10"/>
          </p:nvPr>
        </p:nvSpPr>
        <p:spPr>
          <a:ln/>
        </p:spPr>
        <p:txBody>
          <a:bodyPr/>
          <a:lstStyle>
            <a:lvl1pPr>
              <a:defRPr/>
            </a:lvl1pPr>
          </a:lstStyle>
          <a:p>
            <a:pPr>
              <a:defRPr/>
            </a:pPr>
            <a:fld id="{7ADC91A5-3E57-476D-91DD-BEB3CC650357}" type="slidenum">
              <a:rPr lang="en-AU"/>
              <a:pPr>
                <a:defRPr/>
              </a:pPr>
              <a:t>‹#›</a:t>
            </a:fld>
            <a:endParaRPr lang="en-AU" dirty="0"/>
          </a:p>
        </p:txBody>
      </p:sp>
    </p:spTree>
    <p:extLst>
      <p:ext uri="{BB962C8B-B14F-4D97-AF65-F5344CB8AC3E}">
        <p14:creationId xmlns:p14="http://schemas.microsoft.com/office/powerpoint/2010/main" val="208905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5"/>
          <p:cNvSpPr>
            <a:spLocks noGrp="1" noChangeArrowheads="1"/>
          </p:cNvSpPr>
          <p:nvPr>
            <p:ph type="sldNum" sz="quarter" idx="10"/>
          </p:nvPr>
        </p:nvSpPr>
        <p:spPr>
          <a:ln/>
        </p:spPr>
        <p:txBody>
          <a:bodyPr/>
          <a:lstStyle>
            <a:lvl1pPr>
              <a:defRPr/>
            </a:lvl1pPr>
          </a:lstStyle>
          <a:p>
            <a:pPr>
              <a:defRPr/>
            </a:pPr>
            <a:fld id="{242E09B4-F112-4C13-9D05-A8A4CA3E1E0D}" type="slidenum">
              <a:rPr lang="en-AU"/>
              <a:pPr>
                <a:defRPr/>
              </a:pPr>
              <a:t>‹#›</a:t>
            </a:fld>
            <a:endParaRPr lang="en-AU" dirty="0"/>
          </a:p>
        </p:txBody>
      </p:sp>
    </p:spTree>
    <p:extLst>
      <p:ext uri="{BB962C8B-B14F-4D97-AF65-F5344CB8AC3E}">
        <p14:creationId xmlns:p14="http://schemas.microsoft.com/office/powerpoint/2010/main" val="18631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1A069CF9-18FE-48B8-BE07-E3234DE7A154}" type="slidenum">
              <a:rPr lang="en-AU"/>
              <a:pPr>
                <a:defRPr/>
              </a:pPr>
              <a:t>‹#›</a:t>
            </a:fld>
            <a:endParaRPr lang="en-AU" dirty="0"/>
          </a:p>
        </p:txBody>
      </p:sp>
    </p:spTree>
    <p:extLst>
      <p:ext uri="{BB962C8B-B14F-4D97-AF65-F5344CB8AC3E}">
        <p14:creationId xmlns:p14="http://schemas.microsoft.com/office/powerpoint/2010/main" val="63560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2EB93625-AA3B-422B-B298-0C1E004D1928}" type="slidenum">
              <a:rPr lang="en-AU"/>
              <a:pPr>
                <a:defRPr/>
              </a:pPr>
              <a:t>‹#›</a:t>
            </a:fld>
            <a:endParaRPr lang="en-AU" dirty="0"/>
          </a:p>
        </p:txBody>
      </p:sp>
    </p:spTree>
    <p:extLst>
      <p:ext uri="{BB962C8B-B14F-4D97-AF65-F5344CB8AC3E}">
        <p14:creationId xmlns:p14="http://schemas.microsoft.com/office/powerpoint/2010/main" val="16164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256F02A8-0152-4951-A49C-623FB8969401}" type="slidenum">
              <a:rPr lang="en-AU"/>
              <a:pPr>
                <a:defRPr/>
              </a:pPr>
              <a:t>‹#›</a:t>
            </a:fld>
            <a:endParaRPr lang="en-AU" dirty="0"/>
          </a:p>
        </p:txBody>
      </p:sp>
    </p:spTree>
    <p:extLst>
      <p:ext uri="{BB962C8B-B14F-4D97-AF65-F5344CB8AC3E}">
        <p14:creationId xmlns:p14="http://schemas.microsoft.com/office/powerpoint/2010/main" val="114064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Group-Region-Second-R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58775" y="358775"/>
            <a:ext cx="845661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AU" smtClean="0"/>
              <a:t>Click to edit Master title style</a:t>
            </a:r>
          </a:p>
        </p:txBody>
      </p:sp>
      <p:sp>
        <p:nvSpPr>
          <p:cNvPr id="1028" name="Rectangle 3"/>
          <p:cNvSpPr>
            <a:spLocks noGrp="1" noChangeArrowheads="1"/>
          </p:cNvSpPr>
          <p:nvPr>
            <p:ph type="body" idx="1"/>
          </p:nvPr>
        </p:nvSpPr>
        <p:spPr bwMode="auto">
          <a:xfrm>
            <a:off x="358775" y="1403350"/>
            <a:ext cx="8456613"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9" name="Line 9"/>
          <p:cNvSpPr>
            <a:spLocks noChangeShapeType="1"/>
          </p:cNvSpPr>
          <p:nvPr/>
        </p:nvSpPr>
        <p:spPr bwMode="auto">
          <a:xfrm>
            <a:off x="354013" y="1330325"/>
            <a:ext cx="8456612" cy="0"/>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030" name="Text Box 14"/>
          <p:cNvSpPr txBox="1">
            <a:spLocks noChangeArrowheads="1"/>
          </p:cNvSpPr>
          <p:nvPr userDrawn="1"/>
        </p:nvSpPr>
        <p:spPr bwMode="auto">
          <a:xfrm>
            <a:off x="358775" y="6405563"/>
            <a:ext cx="3206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spcBef>
                <a:spcPct val="50000"/>
              </a:spcBef>
              <a:defRPr/>
            </a:pPr>
            <a:r>
              <a:rPr lang="en-AU" sz="800" b="1" dirty="0" smtClean="0"/>
              <a:t>IVU Model Development Master Class 2014</a:t>
            </a:r>
            <a:endParaRPr lang="en-AU" sz="800" dirty="0" smtClean="0"/>
          </a:p>
          <a:p>
            <a:pPr eaLnBrk="1" hangingPunct="1">
              <a:spcBef>
                <a:spcPct val="50000"/>
              </a:spcBef>
              <a:defRPr/>
            </a:pPr>
            <a:endParaRPr lang="en-AU" sz="800" dirty="0" smtClean="0"/>
          </a:p>
        </p:txBody>
      </p:sp>
      <p:sp>
        <p:nvSpPr>
          <p:cNvPr id="1039" name="Rectangle 15"/>
          <p:cNvSpPr>
            <a:spLocks noGrp="1" noChangeArrowheads="1"/>
          </p:cNvSpPr>
          <p:nvPr>
            <p:ph type="sldNum" sz="quarter" idx="4"/>
          </p:nvPr>
        </p:nvSpPr>
        <p:spPr bwMode="auto">
          <a:xfrm>
            <a:off x="5037138" y="6405563"/>
            <a:ext cx="11049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b="1"/>
            </a:lvl1pPr>
          </a:lstStyle>
          <a:p>
            <a:pPr>
              <a:defRPr/>
            </a:pPr>
            <a:fld id="{F577E550-C63B-46AA-A421-63FCC1A63E3B}" type="slidenum">
              <a:rPr lang="en-AU"/>
              <a:pPr>
                <a:defRPr/>
              </a:pPr>
              <a:t>‹#›</a:t>
            </a:fld>
            <a:endParaRPr lang="en-AU" dirty="0"/>
          </a:p>
        </p:txBody>
      </p:sp>
      <p:sp>
        <p:nvSpPr>
          <p:cNvPr id="1032" name="Line 9"/>
          <p:cNvSpPr>
            <a:spLocks noChangeShapeType="1"/>
          </p:cNvSpPr>
          <p:nvPr userDrawn="1"/>
        </p:nvSpPr>
        <p:spPr bwMode="auto">
          <a:xfrm>
            <a:off x="0" y="6297613"/>
            <a:ext cx="9140825" cy="0"/>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033" name="Line 18"/>
          <p:cNvSpPr>
            <a:spLocks noChangeShapeType="1"/>
          </p:cNvSpPr>
          <p:nvPr userDrawn="1"/>
        </p:nvSpPr>
        <p:spPr bwMode="auto">
          <a:xfrm>
            <a:off x="6297613" y="6297613"/>
            <a:ext cx="0" cy="557212"/>
          </a:xfrm>
          <a:prstGeom prst="line">
            <a:avLst/>
          </a:prstGeom>
          <a:noFill/>
          <a:ln w="63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Tree>
  </p:cSld>
  <p:clrMap bg1="lt1" tx1="dk1" bg2="lt2" tx2="dk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ftr="0" dt="0"/>
  <p:txStyles>
    <p:titleStyle>
      <a:lvl1pPr algn="l" rtl="0" eaLnBrk="0" fontAlgn="base" hangingPunct="0">
        <a:lnSpc>
          <a:spcPts val="3200"/>
        </a:lnSpc>
        <a:spcBef>
          <a:spcPct val="0"/>
        </a:spcBef>
        <a:spcAft>
          <a:spcPct val="0"/>
        </a:spcAft>
        <a:defRPr sz="3200" b="1">
          <a:solidFill>
            <a:schemeClr val="bg2"/>
          </a:solidFill>
          <a:latin typeface="+mj-lt"/>
          <a:ea typeface="+mj-ea"/>
          <a:cs typeface="+mj-cs"/>
        </a:defRPr>
      </a:lvl1pPr>
      <a:lvl2pPr algn="l" rtl="0" eaLnBrk="0" fontAlgn="base" hangingPunct="0">
        <a:lnSpc>
          <a:spcPts val="3200"/>
        </a:lnSpc>
        <a:spcBef>
          <a:spcPct val="0"/>
        </a:spcBef>
        <a:spcAft>
          <a:spcPct val="0"/>
        </a:spcAft>
        <a:defRPr sz="3200" b="1">
          <a:solidFill>
            <a:schemeClr val="bg2"/>
          </a:solidFill>
          <a:latin typeface="Arial" charset="0"/>
        </a:defRPr>
      </a:lvl2pPr>
      <a:lvl3pPr algn="l" rtl="0" eaLnBrk="0" fontAlgn="base" hangingPunct="0">
        <a:lnSpc>
          <a:spcPts val="3200"/>
        </a:lnSpc>
        <a:spcBef>
          <a:spcPct val="0"/>
        </a:spcBef>
        <a:spcAft>
          <a:spcPct val="0"/>
        </a:spcAft>
        <a:defRPr sz="3200" b="1">
          <a:solidFill>
            <a:schemeClr val="bg2"/>
          </a:solidFill>
          <a:latin typeface="Arial" charset="0"/>
        </a:defRPr>
      </a:lvl3pPr>
      <a:lvl4pPr algn="l" rtl="0" eaLnBrk="0" fontAlgn="base" hangingPunct="0">
        <a:lnSpc>
          <a:spcPts val="3200"/>
        </a:lnSpc>
        <a:spcBef>
          <a:spcPct val="0"/>
        </a:spcBef>
        <a:spcAft>
          <a:spcPct val="0"/>
        </a:spcAft>
        <a:defRPr sz="3200" b="1">
          <a:solidFill>
            <a:schemeClr val="bg2"/>
          </a:solidFill>
          <a:latin typeface="Arial" charset="0"/>
        </a:defRPr>
      </a:lvl4pPr>
      <a:lvl5pPr algn="l" rtl="0" eaLnBrk="0" fontAlgn="base" hangingPunct="0">
        <a:lnSpc>
          <a:spcPts val="3200"/>
        </a:lnSpc>
        <a:spcBef>
          <a:spcPct val="0"/>
        </a:spcBef>
        <a:spcAft>
          <a:spcPct val="0"/>
        </a:spcAft>
        <a:defRPr sz="3200" b="1">
          <a:solidFill>
            <a:schemeClr val="bg2"/>
          </a:solidFill>
          <a:latin typeface="Arial" charset="0"/>
        </a:defRPr>
      </a:lvl5pPr>
      <a:lvl6pPr marL="457200" algn="l" rtl="0" fontAlgn="base">
        <a:lnSpc>
          <a:spcPts val="3200"/>
        </a:lnSpc>
        <a:spcBef>
          <a:spcPct val="0"/>
        </a:spcBef>
        <a:spcAft>
          <a:spcPct val="0"/>
        </a:spcAft>
        <a:defRPr sz="3200" b="1">
          <a:solidFill>
            <a:schemeClr val="bg2"/>
          </a:solidFill>
          <a:latin typeface="Arial" charset="0"/>
        </a:defRPr>
      </a:lvl6pPr>
      <a:lvl7pPr marL="914400" algn="l" rtl="0" fontAlgn="base">
        <a:lnSpc>
          <a:spcPts val="3200"/>
        </a:lnSpc>
        <a:spcBef>
          <a:spcPct val="0"/>
        </a:spcBef>
        <a:spcAft>
          <a:spcPct val="0"/>
        </a:spcAft>
        <a:defRPr sz="3200" b="1">
          <a:solidFill>
            <a:schemeClr val="bg2"/>
          </a:solidFill>
          <a:latin typeface="Arial" charset="0"/>
        </a:defRPr>
      </a:lvl7pPr>
      <a:lvl8pPr marL="1371600" algn="l" rtl="0" fontAlgn="base">
        <a:lnSpc>
          <a:spcPts val="3200"/>
        </a:lnSpc>
        <a:spcBef>
          <a:spcPct val="0"/>
        </a:spcBef>
        <a:spcAft>
          <a:spcPct val="0"/>
        </a:spcAft>
        <a:defRPr sz="3200" b="1">
          <a:solidFill>
            <a:schemeClr val="bg2"/>
          </a:solidFill>
          <a:latin typeface="Arial" charset="0"/>
        </a:defRPr>
      </a:lvl8pPr>
      <a:lvl9pPr marL="1828800" algn="l" rtl="0" fontAlgn="base">
        <a:lnSpc>
          <a:spcPts val="3200"/>
        </a:lnSpc>
        <a:spcBef>
          <a:spcPct val="0"/>
        </a:spcBef>
        <a:spcAft>
          <a:spcPct val="0"/>
        </a:spcAft>
        <a:defRPr sz="3200" b="1">
          <a:solidFill>
            <a:schemeClr val="bg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txBox="1">
            <a:spLocks noGrp="1"/>
          </p:cNvSpPr>
          <p:nvPr/>
        </p:nvSpPr>
        <p:spPr bwMode="auto">
          <a:xfrm>
            <a:off x="133350" y="6542088"/>
            <a:ext cx="14763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3EF4F4B5-D9E0-4ABD-93D7-EC6F660F6012}" type="slidenum">
              <a:rPr lang="en-US" sz="800">
                <a:solidFill>
                  <a:schemeClr val="bg2"/>
                </a:solidFill>
                <a:cs typeface="Times New Roman" pitchFamily="18" charset="0"/>
              </a:rPr>
              <a:pPr eaLnBrk="1" hangingPunct="1"/>
              <a:t>1</a:t>
            </a:fld>
            <a:endParaRPr lang="en-US" sz="800" dirty="0">
              <a:solidFill>
                <a:schemeClr val="bg2"/>
              </a:solidFill>
              <a:cs typeface="Times New Roman" pitchFamily="18" charset="0"/>
            </a:endParaRPr>
          </a:p>
        </p:txBody>
      </p:sp>
      <p:sp>
        <p:nvSpPr>
          <p:cNvPr id="3075" name="Rectangle 5"/>
          <p:cNvSpPr>
            <a:spLocks noGrp="1" noChangeArrowheads="1"/>
          </p:cNvSpPr>
          <p:nvPr>
            <p:ph type="ctrTitle"/>
          </p:nvPr>
        </p:nvSpPr>
        <p:spPr>
          <a:xfrm>
            <a:off x="457200" y="977900"/>
            <a:ext cx="8229600" cy="2667000"/>
          </a:xfrm>
        </p:spPr>
        <p:txBody>
          <a:bodyPr/>
          <a:lstStyle/>
          <a:p>
            <a:pPr eaLnBrk="1" hangingPunct="1"/>
            <a:r>
              <a:rPr lang="en-AU" dirty="0" smtClean="0"/>
              <a:t/>
            </a:r>
            <a:br>
              <a:rPr lang="en-AU" dirty="0" smtClean="0"/>
            </a:br>
            <a:r>
              <a:rPr lang="en-AU" dirty="0" smtClean="0"/>
              <a:t>Introduction to Credit Scoring</a:t>
            </a:r>
            <a:endParaRPr lang="en-AU" sz="4800" b="0" dirty="0" smtClean="0"/>
          </a:p>
        </p:txBody>
      </p:sp>
      <p:sp>
        <p:nvSpPr>
          <p:cNvPr id="3076" name="Rectangle 3"/>
          <p:cNvSpPr>
            <a:spLocks noGrp="1" noChangeArrowheads="1"/>
          </p:cNvSpPr>
          <p:nvPr>
            <p:ph type="subTitle" idx="1"/>
          </p:nvPr>
        </p:nvSpPr>
        <p:spPr/>
        <p:txBody>
          <a:bodyPr lIns="0" tIns="0" rIns="0" bIns="0"/>
          <a:lstStyle/>
          <a:p>
            <a:pPr marL="273050" indent="-273050" defTabSz="873125" eaLnBrk="1" hangingPunct="1"/>
            <a:r>
              <a:rPr lang="en-AU" sz="2000" b="1" dirty="0" smtClean="0"/>
              <a:t>IVU Model Development Training Course</a:t>
            </a:r>
          </a:p>
        </p:txBody>
      </p:sp>
      <p:sp>
        <p:nvSpPr>
          <p:cNvPr id="3077" name="Rectangle 3"/>
          <p:cNvSpPr>
            <a:spLocks noChangeArrowheads="1"/>
          </p:cNvSpPr>
          <p:nvPr/>
        </p:nvSpPr>
        <p:spPr bwMode="auto">
          <a:xfrm>
            <a:off x="579438" y="5710238"/>
            <a:ext cx="1776412"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273050" indent="-273050" defTabSz="873125">
              <a:spcBef>
                <a:spcPct val="20000"/>
              </a:spcBef>
              <a:buClr>
                <a:schemeClr val="tx2"/>
              </a:buClr>
              <a:buFont typeface="Wingdings" pitchFamily="2" charset="2"/>
              <a:buNone/>
            </a:pPr>
            <a:r>
              <a:rPr lang="en-AU" sz="1600" b="1">
                <a:solidFill>
                  <a:schemeClr val="bg1"/>
                </a:solidFill>
              </a:rPr>
              <a:t>June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is credit scoring used?</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10</a:t>
            </a:fld>
            <a:endParaRPr lang="en-AU" dirty="0"/>
          </a:p>
        </p:txBody>
      </p:sp>
      <p:grpSp>
        <p:nvGrpSpPr>
          <p:cNvPr id="38" name="Group 37"/>
          <p:cNvGrpSpPr/>
          <p:nvPr/>
        </p:nvGrpSpPr>
        <p:grpSpPr>
          <a:xfrm>
            <a:off x="1010058" y="1455326"/>
            <a:ext cx="6927442" cy="4722254"/>
            <a:chOff x="1289458" y="1594560"/>
            <a:chExt cx="6127342" cy="4684475"/>
          </a:xfrm>
        </p:grpSpPr>
        <p:sp>
          <p:nvSpPr>
            <p:cNvPr id="27" name="Rectangle 26"/>
            <p:cNvSpPr/>
            <p:nvPr/>
          </p:nvSpPr>
          <p:spPr>
            <a:xfrm>
              <a:off x="4804036" y="4446930"/>
              <a:ext cx="2174670" cy="743305"/>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tx1"/>
                  </a:solidFill>
                </a:rPr>
                <a:t>Bureau and Rating Agency</a:t>
              </a:r>
              <a:endParaRPr lang="en-US" sz="2000" b="1" dirty="0">
                <a:solidFill>
                  <a:schemeClr val="tx1"/>
                </a:solidFill>
              </a:endParaRPr>
            </a:p>
          </p:txBody>
        </p:sp>
        <p:grpSp>
          <p:nvGrpSpPr>
            <p:cNvPr id="35" name="Group 34"/>
            <p:cNvGrpSpPr/>
            <p:nvPr/>
          </p:nvGrpSpPr>
          <p:grpSpPr>
            <a:xfrm>
              <a:off x="4216400" y="1628140"/>
              <a:ext cx="3200400" cy="2560320"/>
              <a:chOff x="4191000" y="1574800"/>
              <a:chExt cx="3898900" cy="3200400"/>
            </a:xfrm>
          </p:grpSpPr>
          <p:sp>
            <p:nvSpPr>
              <p:cNvPr id="28" name="TextBox 27"/>
              <p:cNvSpPr txBox="1"/>
              <p:nvPr/>
            </p:nvSpPr>
            <p:spPr>
              <a:xfrm>
                <a:off x="5080000" y="1574800"/>
                <a:ext cx="2522764" cy="496136"/>
              </a:xfrm>
              <a:prstGeom prst="rect">
                <a:avLst/>
              </a:prstGeom>
              <a:noFill/>
            </p:spPr>
            <p:txBody>
              <a:bodyPr wrap="none" rtlCol="0">
                <a:spAutoFit/>
              </a:bodyPr>
              <a:lstStyle/>
              <a:p>
                <a:r>
                  <a:rPr lang="en-US" sz="2000" b="1" dirty="0" smtClean="0"/>
                  <a:t>Capital Allocation</a:t>
                </a:r>
              </a:p>
            </p:txBody>
          </p:sp>
          <p:graphicFrame>
            <p:nvGraphicFramePr>
              <p:cNvPr id="29" name="Diagram 28"/>
              <p:cNvGraphicFramePr/>
              <p:nvPr>
                <p:extLst>
                  <p:ext uri="{D42A27DB-BD31-4B8C-83A1-F6EECF244321}">
                    <p14:modId xmlns:p14="http://schemas.microsoft.com/office/powerpoint/2010/main" val="2862842298"/>
                  </p:ext>
                </p:extLst>
              </p:nvPr>
            </p:nvGraphicFramePr>
            <p:xfrm>
              <a:off x="4191000" y="2400300"/>
              <a:ext cx="3898900" cy="237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8" name="TextBox 7"/>
            <p:cNvSpPr txBox="1"/>
            <p:nvPr/>
          </p:nvSpPr>
          <p:spPr>
            <a:xfrm>
              <a:off x="1615516" y="1594560"/>
              <a:ext cx="2268417" cy="396909"/>
            </a:xfrm>
            <a:prstGeom prst="rect">
              <a:avLst/>
            </a:prstGeom>
            <a:noFill/>
          </p:spPr>
          <p:txBody>
            <a:bodyPr wrap="none" rtlCol="0">
              <a:spAutoFit/>
            </a:bodyPr>
            <a:lstStyle/>
            <a:p>
              <a:r>
                <a:rPr lang="en-US" sz="2000" b="1" dirty="0" smtClean="0"/>
                <a:t>Credit Management</a:t>
              </a:r>
            </a:p>
          </p:txBody>
        </p:sp>
        <p:graphicFrame>
          <p:nvGraphicFramePr>
            <p:cNvPr id="22" name="Diagram 21"/>
            <p:cNvGraphicFramePr/>
            <p:nvPr>
              <p:extLst>
                <p:ext uri="{D42A27DB-BD31-4B8C-83A1-F6EECF244321}">
                  <p14:modId xmlns:p14="http://schemas.microsoft.com/office/powerpoint/2010/main" val="222382722"/>
                </p:ext>
              </p:extLst>
            </p:nvPr>
          </p:nvGraphicFramePr>
          <p:xfrm>
            <a:off x="1289458" y="1783330"/>
            <a:ext cx="2825342" cy="40439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2" name="Picture 31"/>
            <p:cNvPicPr>
              <a:picLocks noChangeAspect="1"/>
            </p:cNvPicPr>
            <p:nvPr/>
          </p:nvPicPr>
          <p:blipFill>
            <a:blip r:embed="rId12"/>
            <a:stretch>
              <a:fillRect/>
            </a:stretch>
          </p:blipFill>
          <p:spPr>
            <a:xfrm>
              <a:off x="5696433" y="5159851"/>
              <a:ext cx="1650629" cy="694543"/>
            </a:xfrm>
            <a:prstGeom prst="rect">
              <a:avLst/>
            </a:prstGeom>
          </p:spPr>
        </p:pic>
        <p:pic>
          <p:nvPicPr>
            <p:cNvPr id="33" name="Picture 32"/>
            <p:cNvPicPr>
              <a:picLocks noChangeAspect="1"/>
            </p:cNvPicPr>
            <p:nvPr/>
          </p:nvPicPr>
          <p:blipFill>
            <a:blip r:embed="rId13"/>
            <a:stretch>
              <a:fillRect/>
            </a:stretch>
          </p:blipFill>
          <p:spPr>
            <a:xfrm>
              <a:off x="4997932" y="5603719"/>
              <a:ext cx="1765300" cy="675316"/>
            </a:xfrm>
            <a:prstGeom prst="rect">
              <a:avLst/>
            </a:prstGeom>
          </p:spPr>
        </p:pic>
        <p:pic>
          <p:nvPicPr>
            <p:cNvPr id="36" name="Picture 35"/>
            <p:cNvPicPr>
              <a:picLocks noChangeAspect="1"/>
            </p:cNvPicPr>
            <p:nvPr/>
          </p:nvPicPr>
          <p:blipFill>
            <a:blip r:embed="rId14"/>
            <a:stretch>
              <a:fillRect/>
            </a:stretch>
          </p:blipFill>
          <p:spPr>
            <a:xfrm>
              <a:off x="4680434" y="5158543"/>
              <a:ext cx="1073638" cy="581554"/>
            </a:xfrm>
            <a:prstGeom prst="rect">
              <a:avLst/>
            </a:prstGeom>
          </p:spPr>
        </p:pic>
      </p:grpSp>
    </p:spTree>
    <p:extLst>
      <p:ext uri="{BB962C8B-B14F-4D97-AF65-F5344CB8AC3E}">
        <p14:creationId xmlns:p14="http://schemas.microsoft.com/office/powerpoint/2010/main" val="2974169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scope of this training course</a:t>
            </a:r>
            <a:endParaRPr lang="en-US" dirty="0"/>
          </a:p>
        </p:txBody>
      </p:sp>
      <p:sp>
        <p:nvSpPr>
          <p:cNvPr id="3" name="Content Placeholder 2"/>
          <p:cNvSpPr>
            <a:spLocks noGrp="1"/>
          </p:cNvSpPr>
          <p:nvPr>
            <p:ph idx="1"/>
          </p:nvPr>
        </p:nvSpPr>
        <p:spPr/>
        <p:txBody>
          <a:bodyPr/>
          <a:lstStyle/>
          <a:p>
            <a:r>
              <a:rPr lang="en-US" dirty="0" smtClean="0"/>
              <a:t>This training course is designed to teach you how to build an operational application scorecard. It will also touch base on some unique features of account management and collection scorecard development. However, it doesn’t cover much Basel modeling.</a:t>
            </a:r>
            <a:endParaRPr lang="en-US" dirty="0"/>
          </a:p>
          <a:p>
            <a:r>
              <a:rPr lang="en-US" dirty="0" smtClean="0"/>
              <a:t>The training contains 10 sessions. Each session has a tutorial and a workshop. In the workshop, we will develop a simplified application scorecard for Personal Loan portfolio</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11</a:t>
            </a:fld>
            <a:endParaRPr lang="en-AU" dirty="0"/>
          </a:p>
        </p:txBody>
      </p:sp>
    </p:spTree>
    <p:extLst>
      <p:ext uri="{BB962C8B-B14F-4D97-AF65-F5344CB8AC3E}">
        <p14:creationId xmlns:p14="http://schemas.microsoft.com/office/powerpoint/2010/main" val="592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What is credit scoring</a:t>
            </a:r>
          </a:p>
          <a:p>
            <a:pPr>
              <a:buFont typeface="Wingdings" charset="2"/>
              <a:buChar char="§"/>
            </a:pPr>
            <a:r>
              <a:rPr lang="en-US" dirty="0" smtClean="0"/>
              <a:t>Why to use credit scoring</a:t>
            </a:r>
          </a:p>
          <a:p>
            <a:pPr>
              <a:buFont typeface="Wingdings" charset="2"/>
              <a:buChar char="§"/>
            </a:pPr>
            <a:r>
              <a:rPr lang="en-US" dirty="0" smtClean="0"/>
              <a:t>History of credit business and credit scoring</a:t>
            </a:r>
          </a:p>
          <a:p>
            <a:pPr>
              <a:buFont typeface="Wingdings" charset="2"/>
              <a:buChar char="§"/>
            </a:pPr>
            <a:r>
              <a:rPr lang="en-US" dirty="0" smtClean="0"/>
              <a:t>Where do we use credit scoring</a:t>
            </a:r>
          </a:p>
          <a:p>
            <a:pPr>
              <a:buFont typeface="Wingdings" charset="2"/>
              <a:buChar char="§"/>
            </a:pPr>
            <a:r>
              <a:rPr lang="en-US" dirty="0" smtClean="0"/>
              <a:t>The scope of this training course</a:t>
            </a:r>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a:t>
            </a:fld>
            <a:endParaRPr lang="en-AU" dirty="0"/>
          </a:p>
        </p:txBody>
      </p:sp>
    </p:spTree>
    <p:extLst>
      <p:ext uri="{BB962C8B-B14F-4D97-AF65-F5344CB8AC3E}">
        <p14:creationId xmlns:p14="http://schemas.microsoft.com/office/powerpoint/2010/main" val="181833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AU" dirty="0" smtClean="0"/>
              <a:t>The Scorecard Builder’s Prayer</a:t>
            </a:r>
          </a:p>
        </p:txBody>
      </p:sp>
      <p:sp>
        <p:nvSpPr>
          <p:cNvPr id="4099" name="Content Placeholder 2"/>
          <p:cNvSpPr>
            <a:spLocks noGrp="1"/>
          </p:cNvSpPr>
          <p:nvPr>
            <p:ph idx="1"/>
          </p:nvPr>
        </p:nvSpPr>
        <p:spPr>
          <a:xfrm>
            <a:off x="1549400" y="1622425"/>
            <a:ext cx="5861050" cy="4416425"/>
          </a:xfrm>
        </p:spPr>
        <p:txBody>
          <a:bodyPr/>
          <a:lstStyle/>
          <a:p>
            <a:pPr marL="0" indent="0">
              <a:buFont typeface="Wingdings" pitchFamily="2" charset="2"/>
              <a:buNone/>
            </a:pPr>
            <a:r>
              <a:rPr lang="en-AU" sz="2000" i="1" smtClean="0"/>
              <a:t>O scoring, who art in regression,</a:t>
            </a:r>
          </a:p>
          <a:p>
            <a:pPr marL="0" indent="0">
              <a:buFont typeface="Wingdings" pitchFamily="2" charset="2"/>
              <a:buNone/>
            </a:pPr>
            <a:r>
              <a:rPr lang="en-AU" sz="2000" i="1" smtClean="0"/>
              <a:t>Guessing be thy name.</a:t>
            </a:r>
          </a:p>
          <a:p>
            <a:pPr marL="0" indent="0">
              <a:buFont typeface="Wingdings" pitchFamily="2" charset="2"/>
              <a:buNone/>
            </a:pPr>
            <a:r>
              <a:rPr lang="en-AU" sz="2000" i="1" smtClean="0"/>
              <a:t>Thy assumption come,</a:t>
            </a:r>
          </a:p>
          <a:p>
            <a:pPr marL="0" indent="0">
              <a:buFont typeface="Wingdings" pitchFamily="2" charset="2"/>
              <a:buNone/>
            </a:pPr>
            <a:r>
              <a:rPr lang="en-AU" sz="2000" i="1" smtClean="0"/>
              <a:t>Thy will be done in future as it was in the past,</a:t>
            </a:r>
          </a:p>
          <a:p>
            <a:pPr marL="0" indent="0">
              <a:buFont typeface="Wingdings" pitchFamily="2" charset="2"/>
              <a:buNone/>
            </a:pPr>
            <a:r>
              <a:rPr lang="en-AU" sz="2000" i="1" smtClean="0"/>
              <a:t>Give us this day our expected bad rates,</a:t>
            </a:r>
          </a:p>
          <a:p>
            <a:pPr marL="0" indent="0">
              <a:buFont typeface="Wingdings" pitchFamily="2" charset="2"/>
              <a:buNone/>
            </a:pPr>
            <a:r>
              <a:rPr lang="en-AU" sz="2000" i="1" smtClean="0"/>
              <a:t>And forgive us our lousy model weights,</a:t>
            </a:r>
          </a:p>
          <a:p>
            <a:pPr marL="0" indent="0">
              <a:buFont typeface="Wingdings" pitchFamily="2" charset="2"/>
              <a:buNone/>
            </a:pPr>
            <a:r>
              <a:rPr lang="en-AU" sz="2000" i="1" smtClean="0"/>
              <a:t>As we forgive those who supply us with poor data.</a:t>
            </a:r>
          </a:p>
          <a:p>
            <a:pPr marL="0" indent="0">
              <a:buFont typeface="Wingdings" pitchFamily="2" charset="2"/>
              <a:buNone/>
            </a:pPr>
            <a:r>
              <a:rPr lang="en-AU" sz="2000" i="1" smtClean="0"/>
              <a:t>Lead us not into write-offs,</a:t>
            </a:r>
          </a:p>
          <a:p>
            <a:pPr marL="0" indent="0">
              <a:buFont typeface="Wingdings" pitchFamily="2" charset="2"/>
              <a:buNone/>
            </a:pPr>
            <a:r>
              <a:rPr lang="en-AU" sz="2000" i="1" smtClean="0"/>
              <a:t>And deliver us from the auditors,</a:t>
            </a:r>
          </a:p>
          <a:p>
            <a:pPr marL="0" indent="0">
              <a:buFont typeface="Wingdings" pitchFamily="2" charset="2"/>
              <a:buNone/>
            </a:pPr>
            <a:r>
              <a:rPr lang="en-AU" sz="2000" i="1" smtClean="0"/>
              <a:t>For thine is the </a:t>
            </a:r>
            <a:r>
              <a:rPr lang="en-AU" sz="2000" smtClean="0"/>
              <a:t>#NAME</a:t>
            </a:r>
            <a:r>
              <a:rPr lang="en-AU" sz="2000" i="1" smtClean="0"/>
              <a:t>, the </a:t>
            </a:r>
            <a:r>
              <a:rPr lang="en-AU" sz="2000" smtClean="0"/>
              <a:t>#DIV/0</a:t>
            </a:r>
            <a:r>
              <a:rPr lang="en-AU" sz="2000" i="1" smtClean="0"/>
              <a:t>,</a:t>
            </a:r>
          </a:p>
          <a:p>
            <a:pPr marL="0" indent="0">
              <a:buFont typeface="Wingdings" pitchFamily="2" charset="2"/>
              <a:buNone/>
            </a:pPr>
            <a:r>
              <a:rPr lang="en-AU" sz="2000" i="1" smtClean="0"/>
              <a:t>And the </a:t>
            </a:r>
            <a:r>
              <a:rPr lang="en-AU" sz="2000" smtClean="0"/>
              <a:t>#VALUE</a:t>
            </a:r>
            <a:r>
              <a:rPr lang="en-AU" sz="2000" i="1" smtClean="0"/>
              <a:t>!</a:t>
            </a:r>
          </a:p>
          <a:p>
            <a:pPr marL="0" indent="0">
              <a:buFont typeface="Wingdings" pitchFamily="2" charset="2"/>
              <a:buNone/>
            </a:pPr>
            <a:r>
              <a:rPr lang="en-AU" sz="2000" i="1" smtClean="0"/>
              <a:t>Forever and ever, Amen.</a:t>
            </a:r>
          </a:p>
        </p:txBody>
      </p:sp>
      <p:sp>
        <p:nvSpPr>
          <p:cNvPr id="4100" name="Slide Number Placeholder 3"/>
          <p:cNvSpPr>
            <a:spLocks noGrp="1"/>
          </p:cNvSpPr>
          <p:nvPr>
            <p:ph type="sldNum" sz="quarter" idx="10"/>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5D6DED70-0F64-4153-8B4D-F48DAC8B2F26}" type="slidenum">
              <a:rPr lang="en-AU" sz="800" smtClean="0"/>
              <a:pPr eaLnBrk="1" hangingPunct="1"/>
              <a:t>3</a:t>
            </a:fld>
            <a:endParaRPr lang="en-AU" sz="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AU" dirty="0" smtClean="0"/>
              <a:t>What is credit scoring?</a:t>
            </a:r>
          </a:p>
        </p:txBody>
      </p:sp>
      <p:sp>
        <p:nvSpPr>
          <p:cNvPr id="5123" name="Content Placeholder 2"/>
          <p:cNvSpPr>
            <a:spLocks noGrp="1"/>
          </p:cNvSpPr>
          <p:nvPr>
            <p:ph idx="1"/>
          </p:nvPr>
        </p:nvSpPr>
        <p:spPr>
          <a:xfrm>
            <a:off x="358775" y="1403350"/>
            <a:ext cx="8456613" cy="2835275"/>
          </a:xfrm>
        </p:spPr>
        <p:txBody>
          <a:bodyPr/>
          <a:lstStyle/>
          <a:p>
            <a:pPr>
              <a:buFont typeface="Wingdings" charset="2"/>
              <a:buChar char="§"/>
            </a:pPr>
            <a:r>
              <a:rPr lang="en-AU" dirty="0" smtClean="0"/>
              <a:t>Credit scoring is the use of statistical models to transform relevant data into numerical measures that guide credit decisions</a:t>
            </a:r>
          </a:p>
          <a:p>
            <a:pPr>
              <a:buFont typeface="Wingdings" charset="2"/>
              <a:buChar char="§"/>
            </a:pPr>
            <a:r>
              <a:rPr lang="en-AU" dirty="0" smtClean="0"/>
              <a:t>It is an application of statistical machine learning (a joint branch from statistics and computer science) in credit risk management</a:t>
            </a:r>
          </a:p>
        </p:txBody>
      </p:sp>
      <p:sp>
        <p:nvSpPr>
          <p:cNvPr id="5124" name="Slide Number Placeholder 3"/>
          <p:cNvSpPr>
            <a:spLocks noGrp="1"/>
          </p:cNvSpPr>
          <p:nvPr>
            <p:ph type="sldNum" sz="quarter" idx="10"/>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94BD9F1A-723C-4CE5-BBA1-D32D45CBBDEB}" type="slidenum">
              <a:rPr lang="en-AU" sz="800" smtClean="0"/>
              <a:pPr eaLnBrk="1" hangingPunct="1"/>
              <a:t>4</a:t>
            </a:fld>
            <a:endParaRPr lang="en-AU" sz="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AU" dirty="0" smtClean="0"/>
              <a:t>Why do we use models to make </a:t>
            </a:r>
            <a:r>
              <a:rPr lang="en-AU" dirty="0"/>
              <a:t>d</a:t>
            </a:r>
            <a:r>
              <a:rPr lang="en-AU" dirty="0" smtClean="0"/>
              <a:t>ecisions?</a:t>
            </a:r>
          </a:p>
        </p:txBody>
      </p:sp>
      <p:sp>
        <p:nvSpPr>
          <p:cNvPr id="6147" name="Content Placeholder 2"/>
          <p:cNvSpPr>
            <a:spLocks noGrp="1"/>
          </p:cNvSpPr>
          <p:nvPr>
            <p:ph idx="1"/>
          </p:nvPr>
        </p:nvSpPr>
        <p:spPr>
          <a:xfrm>
            <a:off x="219075" y="1844675"/>
            <a:ext cx="4205288" cy="1562100"/>
          </a:xfrm>
        </p:spPr>
        <p:txBody>
          <a:bodyPr/>
          <a:lstStyle/>
          <a:p>
            <a:r>
              <a:rPr lang="en-AU" smtClean="0"/>
              <a:t>Advance in technology makes it possible to make credit decisions fast using statistical models</a:t>
            </a:r>
          </a:p>
          <a:p>
            <a:endParaRPr lang="en-AU" smtClean="0"/>
          </a:p>
        </p:txBody>
      </p:sp>
      <p:sp>
        <p:nvSpPr>
          <p:cNvPr id="6148" name="Slide Number Placeholder 3"/>
          <p:cNvSpPr>
            <a:spLocks noGrp="1"/>
          </p:cNvSpPr>
          <p:nvPr>
            <p:ph type="sldNum" sz="quarter" idx="10"/>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D0B0C2A7-E785-4780-A6FF-0D855205F1F6}" type="slidenum">
              <a:rPr lang="en-AU" sz="800" smtClean="0"/>
              <a:pPr eaLnBrk="1" hangingPunct="1"/>
              <a:t>5</a:t>
            </a:fld>
            <a:endParaRPr lang="en-AU" sz="800" smtClean="0"/>
          </a:p>
        </p:txBody>
      </p:sp>
      <p:grpSp>
        <p:nvGrpSpPr>
          <p:cNvPr id="6149" name="Group 4"/>
          <p:cNvGrpSpPr>
            <a:grpSpLocks/>
          </p:cNvGrpSpPr>
          <p:nvPr/>
        </p:nvGrpSpPr>
        <p:grpSpPr bwMode="auto">
          <a:xfrm>
            <a:off x="4624388" y="1416050"/>
            <a:ext cx="4148137" cy="2457450"/>
            <a:chOff x="1711936" y="3514725"/>
            <a:chExt cx="4345964" cy="2572687"/>
          </a:xfrm>
        </p:grpSpPr>
        <p:cxnSp>
          <p:nvCxnSpPr>
            <p:cNvPr id="6" name="Straight Arrow Connector 5"/>
            <p:cNvCxnSpPr/>
            <p:nvPr/>
          </p:nvCxnSpPr>
          <p:spPr>
            <a:xfrm>
              <a:off x="2190940" y="5952795"/>
              <a:ext cx="38669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190940" y="3514725"/>
              <a:ext cx="0" cy="245801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2467033" y="3818861"/>
              <a:ext cx="3219972" cy="2029231"/>
            </a:xfrm>
            <a:custGeom>
              <a:avLst/>
              <a:gdLst>
                <a:gd name="connsiteX0" fmla="*/ 0 w 3448050"/>
                <a:gd name="connsiteY0" fmla="*/ 2171700 h 2171700"/>
                <a:gd name="connsiteX1" fmla="*/ 933450 w 3448050"/>
                <a:gd name="connsiteY1" fmla="*/ 2085975 h 2171700"/>
                <a:gd name="connsiteX2" fmla="*/ 1876425 w 3448050"/>
                <a:gd name="connsiteY2" fmla="*/ 1828800 h 2171700"/>
                <a:gd name="connsiteX3" fmla="*/ 2771775 w 3448050"/>
                <a:gd name="connsiteY3" fmla="*/ 1266825 h 2171700"/>
                <a:gd name="connsiteX4" fmla="*/ 3219450 w 3448050"/>
                <a:gd name="connsiteY4" fmla="*/ 581025 h 2171700"/>
                <a:gd name="connsiteX5" fmla="*/ 3448050 w 3448050"/>
                <a:gd name="connsiteY5" fmla="*/ 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050" h="2171700">
                  <a:moveTo>
                    <a:pt x="0" y="2171700"/>
                  </a:moveTo>
                  <a:cubicBezTo>
                    <a:pt x="310356" y="2157412"/>
                    <a:pt x="620713" y="2143125"/>
                    <a:pt x="933450" y="2085975"/>
                  </a:cubicBezTo>
                  <a:cubicBezTo>
                    <a:pt x="1246187" y="2028825"/>
                    <a:pt x="1570038" y="1965325"/>
                    <a:pt x="1876425" y="1828800"/>
                  </a:cubicBezTo>
                  <a:cubicBezTo>
                    <a:pt x="2182812" y="1692275"/>
                    <a:pt x="2547937" y="1474788"/>
                    <a:pt x="2771775" y="1266825"/>
                  </a:cubicBezTo>
                  <a:cubicBezTo>
                    <a:pt x="2995613" y="1058862"/>
                    <a:pt x="3106737" y="792163"/>
                    <a:pt x="3219450" y="581025"/>
                  </a:cubicBezTo>
                  <a:cubicBezTo>
                    <a:pt x="3332163" y="369887"/>
                    <a:pt x="3390106" y="184943"/>
                    <a:pt x="34480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sp>
          <p:nvSpPr>
            <p:cNvPr id="6163" name="TextBox 8"/>
            <p:cNvSpPr txBox="1">
              <a:spLocks noChangeArrowheads="1"/>
            </p:cNvSpPr>
            <p:nvPr/>
          </p:nvSpPr>
          <p:spPr bwMode="auto">
            <a:xfrm rot="-5400000">
              <a:off x="635800" y="4656596"/>
              <a:ext cx="2506952" cy="35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ctr" eaLnBrk="1" hangingPunct="1"/>
              <a:r>
                <a:rPr lang="en-AU" sz="1600"/>
                <a:t>Credit scoring popularity</a:t>
              </a:r>
            </a:p>
          </p:txBody>
        </p:sp>
        <p:sp>
          <p:nvSpPr>
            <p:cNvPr id="10" name="Rectangle 9"/>
            <p:cNvSpPr/>
            <p:nvPr/>
          </p:nvSpPr>
          <p:spPr>
            <a:xfrm>
              <a:off x="2267448" y="3624413"/>
              <a:ext cx="1771317" cy="2271876"/>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000" dirty="0">
                  <a:solidFill>
                    <a:schemeClr val="tx1"/>
                  </a:solidFill>
                </a:rPr>
                <a:t>Low volume high value</a:t>
              </a:r>
            </a:p>
          </p:txBody>
        </p:sp>
        <p:sp>
          <p:nvSpPr>
            <p:cNvPr id="11" name="Rectangle 10"/>
            <p:cNvSpPr/>
            <p:nvPr/>
          </p:nvSpPr>
          <p:spPr>
            <a:xfrm>
              <a:off x="4086998" y="3624413"/>
              <a:ext cx="1771317" cy="2271876"/>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000" dirty="0">
                  <a:solidFill>
                    <a:schemeClr val="tx1"/>
                  </a:solidFill>
                </a:rPr>
                <a:t>High volume low value</a:t>
              </a:r>
            </a:p>
          </p:txBody>
        </p:sp>
      </p:grpSp>
      <p:sp>
        <p:nvSpPr>
          <p:cNvPr id="6150" name="Content Placeholder 2"/>
          <p:cNvSpPr txBox="1">
            <a:spLocks/>
          </p:cNvSpPr>
          <p:nvPr/>
        </p:nvSpPr>
        <p:spPr bwMode="auto">
          <a:xfrm>
            <a:off x="219075" y="4168775"/>
            <a:ext cx="4205288"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spcBef>
                <a:spcPct val="20000"/>
              </a:spcBef>
              <a:buClr>
                <a:schemeClr val="tx2"/>
              </a:buClr>
              <a:buFont typeface="Wingdings" pitchFamily="2" charset="2"/>
              <a:buChar char="§"/>
            </a:pPr>
            <a:r>
              <a:rPr lang="en-AU" sz="2400"/>
              <a:t>Statistical models are good at making objective and consistent decisions</a:t>
            </a:r>
          </a:p>
        </p:txBody>
      </p:sp>
      <p:pic>
        <p:nvPicPr>
          <p:cNvPr id="6151" name="Picture 2" descr="C:\Documents and Settings\p721470\Local Settings\Temporary Internet Files\Content.IE5\YLLQVATK\MC9000787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7838" y="4986338"/>
            <a:ext cx="4603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AutoShape 4" descr="data:image/jpeg;base64,/9j/4AAQSkZJRgABAQAAAQABAAD/2wCEAAkGBxQTEhQUEhQUFBQWFxUXFBgUFxQUFBUWGBcWFhUUFhQYHCgiGBolHBUVITEiJSktLi4uGB8zODMsNygtLisBCgoKDg0OGxAQGywcHCQsLCwtLC03LCwsLC0sLCwsLCwtLCwsLC03LywsLCwsLCwvLC43LCwsLCwsLCwsLCw3LP/AABEIAOEA4AMBIgACEQEDEQH/xAAcAAABBQEBAQAAAAAAAAAAAAAAAwQFBgcCAQj/xABHEAACAQIDBAYHBAcFCAMAAAABAgADEQQSIQUGMUETIlFhcYEHMnKRobHBI0JS0RQzYoKSsvBDg6Lh8RUkNFN0s8LSZJPD/8QAGgEBAAMBAQEAAAAAAAAAAAAAAAECAwQFBv/EAC0RAQACAQMCBAUDBQAAAAAAAAABAhEDBDESIQUyQZETM1GBsRQ00RUiYWJy/9oADAMBAAIRAxEAPwDcYQhApPpC38/2c1FEpLWeoGZgXKZVFgDcKdSSf4TK3Q9Na/fwbD2Kob5oJRvSVtf9J2jXYG60z0KeFO4PvfOfOVYtA3Cj6aMIfWw+KXwFFh/3AfhH9L0u7NPrPWT2qLn+S8+f80RrvoYH0rQ9JezG4YtB7a1E/mUSRw++WAf1cZhj/eoPmZ8n9JPM57IH2HQ2nRf1K1JvZdG+RjoGfGBH7Ii9DG1U9R3T2HZflA+yYXnyLh96sbT9TFYkf31Q/AtJKj6R9prwxlb94U3/AJlMD6ohPmnD+l3aa8a6P7dKn/4gSWwfpm2h99MK/wDd1FPvFSB9AQmJ0fTZXHr4Wk3s1HT5q0kKHptX7+DcexVVvmoga5CZlh/TThCbNQxS94FFh/3L/CSNH0t7OPF6qe1Sc/yXgXyEh93958NjQThnNQLxPR1UA7szqBfu4yYgEIQgEIQgEIQgEIQgEY7crVEw9ZqKGpVFNzTUWuz2OUa99o+hA+YMRuhj19bCYknmRTd79p6gMYVdiYlfWw2IX2qNVfms+roQPkSrQZfWVl8QR841qgET7EZQeIv4ygemfD012ZVIRAxeiAQqhv1ik2Nr8AYHzsycJzlndp6BJHiUr8J6aVo8w6aeMScamA3NOJPTjsicssgMisdYYaRFhLzup6O8VjcMK9BqOUsy2dnVrqdeCEfGBUhOpp2x/Q1iWb/eatOkg/5d6rt4XAC+Jv4TS93NxMFg7NSohqg/tav2lTxBOifugQMQ3W9H+NxgDpTFKkx0qVbqpHaq+s3ut3zVN3PRPg6Fmr3xVQfjGWlfupA6j2iZY9zjalUTlTxGIQdwFVio9xEnpWluqsSm0YnDijRVFCqAqjQBQAAOwAcJ3CEsgQhCAQhCAQhCAQhCAQhCAQhCATMvTziLYShT/HWufBKb/VxNNmYelvZj4nEYNLEUlWq9RuVyaYCA/iNvdeBh/RATzIJZtm7sJ+lPxZA/VzEta2pGvfLimx0/An8IkoZgpHaIg3Gasdg0z/Zr/CIi+6tE/wBkvuEkZcROZpOI3TogqejHrL8+yd7U3ZpdG32aDvUBTx7RrIwZZc9PWbp6AcbfC4ihfWnVDj2aigD/ABU2mYbwbudGmekTx1B1HCaB6BNm1KbV6lRlBqU0tTAOawYkMTw0uf4hIS2KBhPDAgt1eOMH/wAur8VQ/WT0gd2PXxv/AFT/AMlOT0z0vL7/AJWvyIQhNFRCeExAYpSSBqRraVm0RyYOIRhiMSw4aRnh9qP0qq1iGNuFiOyVjVrM4W6ZTcIQmiohCEAhCEAhCEAmX7Srg1K9YnWo5yX5hRkQAeU1CZ7vtRRcQCAASgJ8bkX9wEmESr2xMHkYX1ve/iecnjSVeN/d+ZEjUqjl8IqGJ+6x/db8pKDo117G+H5wSorGwvfsMbZG/A/uM8KONcje4wF8VS9X21+c72hh/s28PqI0fFPazXt+0mnyjepWuLZtOy7aeRYwENtYVSltL34e/lPNh4qpQprVpW6RA6gNcq1uAYAjTUc+UHUcobOwzPXRFbKHYKb6rrztIS1rZ2KFWlTqD76K3hcA2jkxrsvBCjSSkpJCCwJ48b/WOTISg92R18Z/1T/yU5OyA3VrKzYzKQbYqoDbuVB8wZPzPS8vv+V78iEITRQlih1T4SGz2rp2MpHmNfrJ0iQGPGUK34Kg9xOU/MTn144lpQ/xC6SFr9V1PYwPuIMnqguJCbQSYwtHC0QidB7qp7QD8IpO5iIQhAIQhAIQhAJSMcM1Vi4DEEi5AJsCbDwl3lKx4+1qe23zMmESbVsU12WkFUL69R/VXS+UAcbDifLXW1cfeHDs/RrjVNS9uso6O/kbw34quNm1OivfOwqWvcAO17275ne8OPw1YF6NHD0KXRKFSlcOKotc/P4c5aIyq1TCV2zmnUGVwLixzK6/iRuYj2ohlf3cdzhMC1T9Z1hrxKWNj4Wluy6SEoWu+UXNx8yeQAHExOo7C3SNSp34LVbrHxUA298kalg+a18iOyj9q1h5/nMkr1KGIo9JUStUxhrsKxNS1NaRJKlFF9QLcbc9eAiIMtHqU1BAq0gmb1XQ3Q34dYWt5idYfDrSqpUUscjBrE6Gxva8rfo5xTVaGKoVGL06TfZs2uh0IvLLSJZVvxYL8bD6yJjCYahh6mZVa1rgG3ZcXtEtp1ilGq66sqOw8QpI+UXprYAdgAjHeBrYXEHso1f5GlZ4Wjln3oaxLFq6licwVzfm19W8TmmozLvQyg+2PMdXyuth4aTUZhtfl+7bcecQhCdDASJ2pRuHX8S3Hj/qJLRpjRqp8v6+Mz1YzVas4klhHzU1PaBGWPp6GL7K0Vl/CzDy4j4GGMWcsNPU82Y16SeFvdp9I6jDY5+zt2Ej43+sfzsrwynkQhCWQIQhAIQhAJTtqC1ap7RPv1lxlZ32w4FIVFOVgwDEGxIOmp562kwiUBiaDXYoFdXFqtJjYPpa6nk1rdxty51c7rYNXDnB1y975dMl/aElqNV/xt7zHybRqi1yGtwzDX3i0lDzBYVywqVVCWFqaDgi/nJUyPfbTH1kP7rD5WE4O2V/BU/w/wDtA7x2YWdNWXWx5jmJSNr7sYGtUNQvUwzMeumU8eeXultq7aXlTqH+EfWNX2033aYHtNf4ACM4MGOz8HTpUhh8MjrSJvUqOCrVO0LfU6c+Ak3gaeapTHa6D/EJA19oVSbnL7j+ct+4uzzV+2qaBGGQDmQLkm/ZcSuVl7jXamG6WjVpj79N0/iUj6x1CBUPR7uvUwKVRVKMzsD1CSABm7QO2W+EJWlIpGIWtabTmRCEJZURHFrdT3a+6LTwiRPAicIbVWH4lDeY6p+kXxK6Rseq6HvKHzGnyjyuNJyRHdqT2OdHH7XzH+UkZGbLNncdwP8AXvknOqnDO3IhCEsgQhCAQhCASrb7LrQvqpLhl+6b2Go85aZBb5UC2HLDjTYP5cD8/hAoWEoNcoupUka9gNrkyUp7Nt67+7QfGJbNb/eKvYwUjxstx8ZD7L2UuNq12rsxCNYAG41JsArXUAKF5XJJ1llU3UwCcqhHmI3fZ6/8w/Cc1NxMLyB/ho/+kbVNx8OOBI8qY+SyCHVXAgff+Ajergm5MD8DE6251McKjj95x/KwkTjcHUwjoVqsyk2szMwNrEghyx4XsQRqO+VysVxBI0tY6AX7ToJo3o6rNkq0ybpTZQpPEsQS9z2XtKBj6oNakDyzMf3RcfGaT6PsNlwgc8arM/kTYfKIFmhCEkEIQgEIQgEJ5eJVsSieu6r7TAfOCIzwjtpixY9mVx5HX5GOaj6SI23t3DgqFqLUZ8yhKRFR28FW5tx1OgkPjN4KlLJ0tPKgAzMGDNpx6qg6WB58SvbOaYzfs6Ph2iuZ7LNgX+18Qfz+kl5n6b10g1N1z9Y9XqMPI39Xjax1l3wOOp1VDU2DA24cdeFwdRN6xiMMJnJzCEJZAhCEAhCEAhCECob1YPo61OsNFfqt2ZraHzHylV3YqZMViqZ7Qw/jqX+BT3zR9u7ONZAAbFTmA+6x7DM22rs9lq9IhNOqujA8+GhHA3sOPYNRJRKzvXjOvipWqu26y+uqnydfiAV+MZ1d5Dwsn/2D8pWxELBiMV3yqbexOetSW97anxLLb4B4niNtMfwjzZvkPrGuz0erWXIC9RjYADX3DgBc+8m8z7rNC3K2AmIZ61ZQ1NeogN7FvvHvAGnn3TRKFFUVVQBVUAKBoABoABI3dfZz4fDJSqFSwuTlGguSbX5nXjJaaQgQhPLyR7CeXnsAhCECC30wlWrg6qYcsKpClMjZGNnUlQ1xa4uOMw7a+7+Lp1SlShVepYE5Farx19ZQbmfR0Jhq6Eak5mXq+H+LamzrNK1iYnv3592Bbr7Gx2HrCt+i1FRwabM4C5AxBzfiGqgfvSzYjd5sab4qp0dKmxyrT9csBoc54ceUvW9+O6KhwNmNieQ5i55XNpm+zdn1MZVbLWanQRhoTUuxPLRgGsAefMXHG99PT6I6fRybvd23GrOraMSj9t7ApJWRcMwqEWP2jF+BAOc+LKbS47o9LScPUdSrMQ1r6AdTzF1v9JW94N01oGnUw1Y5y/Wz5QhJ4dWmBrq+pPnrJHZOx2AzfpD6W6tlyai40NyDr2zSIcsy1YG89kdsKvnope11GQ27VHH3WMkYBCEIBCEIBCEIBI7a2x6dcWcWPJl0YefPwMkZXt4MVURxZmCkaWJGo48PKCWSbfq1KNepRDK+QOWN7WKLmKH9srqB2dkqu1NvuuUMGXOpZbkaqHdCeP4kYeU2HFpTdsz00dtLl1DnQWGrd2kaYlUt+qpdn6tO89neZFoREqluzuY+Mw1LE/pAprUzdXo8xAV2Q9bONTlvw5y2br7GXZtclqpqNYKbqFF9b2OY2B007pLbp0MmDRQAoz1yABYWatUYWHLjIreupmqNbm4+onzepvdf41qVt69nbWlOnMrc+9KD8P8AEImd610sFN+HW4+HbM5VBe3FuxBnbz5L5x7hBarRuCCKiaEgn1xzE7cbutYteZiJcepr6dfLGVtxu+4RWboy2X7q6sTwsFGsh8PvfWr6l6dEE3ClshUcgxbVj4Ssqt61Yft1P5jGdLCjMxfqm54erblpL01LR5pmVa7rFZxWM/X6NCG9eTQFKj82zaHwu3yEltlb10TTBr1aaPc3HK19D7pldFgL8LdsW2Cy1sQVcAopFweBvrbv/wA5003Nrf21rEe7GtrTbMzlra7zYU8KyHwufkJJ0KyuoZTdWFwe0TG9rU1TEHogFUlNF0Udug4aCatu6b4aj7Am2nqWm01n0a1tMziUlCEJsujd4GqCieiUseYX1svOw58pk+OxuI6bJQWouf1lUWN+fEHj4XHb2a1tnaIoqDbibAngNJnz7ZWhVcks/SWK2AIBsBkHZrmOp4SJFX2/snEjKagIZgQupZyvVBB1OhzDTn2SW2Xu7We7VK4UixIUVLsCOq1+ktr4R/tGvXxOWyBQDmuRcg3uLNpblpY8BE8ThsRTp3DHQLmHIqtgbWF72ueMjqiDErlucpQ1KZYsLIwJ7dVb5CWaVLc5SXLD1cljrzJBHyMtssCEIQCEIQCE8ZranhKptffahTuE6R7XBalSeoB2gFRa8CyYnGJT9ZgO7ifdKtvBtbpcoVdASbtxPkOAkHg99sFXfoxXy1SfVrq9Fiey7ixPnJmpgieUcIQzYhu73CJVMWeYX3CSOJwhHKROKpSlrJiFl2O98Oh73/mMre2tTqO2+pF9TxsdfOWLYqZcOovfVj79ZW9sNZ/f9P8AOed4HNf6rMWjOer+TxGJ/SZj0mFfxmPfIwByqAbBAEHAjlE9zKulMk6Cqp15de5nGPXRx3RHdz9Qfab5mfQ+O1itYxDw9vMzyk8DUzVajfiZj7yTHGJSM9keuY7xj2uewT5h6FeEbtKuqI3C9r+Ee7sbKNjVRUIA0zC97379Dpe+vESsbQzVGYA9U5cx4WFuFjreXrdnatFMOytVRXOdsp06i6DxsoHCde3p3y1pHqr2IZ0IBBYngOQHBRmJ1mybnkDB4dSRcUwDrrpcfSfPlfbFascqFmLa8B1deNuQ1l43Lr5KyUWFXpA9NlBuRlDKp6w59bUHt0vaa6MTmZXpHfLZYQnFeoFUseCgk+AFzOpobbTxVNEJqlbcg1jmPIBTxMzunasi1mVQxqDMF9UEOVsO6UneLet22m7VCcqnKg4hNAy2H9cZcdiYtXotltcOCQBlsWYNw85nqcJjlcKGFAnmIw4twkhRW4nNdNJkucbDwSUqKqnC17njcyQjLZL3S34SR9frHs6InMM5EIQkghCcVWsCeyBWN59sizpe1NfXPHMeajulY3Y3kw1c1MofNSIGQrl8DJvD7DN7uxPYD1rH/XxjPZW59HDdIULlqjs7s2W5J5aDQDkJMqq/6R8ImKw7Eoiuuqmygn9m/PwnPos2y9XCtSqsWag4UFjdujYEoCediGHgBEPSJsRnp5xnZqYPRIpspZrdY66EW59pkZ6NK1qmM5XNEEdjDpM3z+MrlZpzC8aYuiuUkjgJ0laeYxvs28JnaOxEu9j1r0rcLFrdnGVzb5s9++5+X1ElNkV+p5t/4/nIreM6+Nx8CR8QJ4ew1Ph+KVt/t+XTuqdW0mP8K7jjcnwMQ3fH2B9t/nOK1X+vh9Z1sF/sSP2n+c+w8e8kPm9tHc92SeufOc7XxwQE8bRPAPYt5yvbdxBdxTTUkgADmToBPmK1zLvr9C+72ArYyuwQ2T+0Ym1he9l/aM0bHYOi9MYcpawyhG0IW1swbn4jnae7obEXB4ZQbF26zHtJ7I62vSNRLrpUXrJyOYfdv2Hh5909TT0+mHTWOyt/7HXDOtUKGpqwzroCATYVSfvBb3sdLajgBHmz98qdGq7rTzLcA1SOpoDztpozW8ZJUaoqUw1tHGoPfoQRKthEpinWwdfLYOwQcGak1mQkji2p146XMvEYXhsuztsJVA+6x5Hn4HnGe+G0FpYdwT1qilVHPUanylH/AE/IOVgPKwkRU2w2LCvclbWW5JsoJt+cZEBvHu42IK1aRHSAAMp0zgeqQeTDhrx0jvc2liadV1rIyoyjiBYMrAg3HdmEsGBp2kmBpK34THK74NtIrVWNNmvdRH1SYLkNltZ2HaL+7/WSshFbLUU99j56Sam+nPZW3L2EIS6okVtSv1gvYL+clZA7ZFqgPIgfDj9JMIkorzlxeN6T3jxTCETtHZ2cHrW7iLgyg7P3dqYFqxZs4qVCwYX0XgqsO0TUXEitp0LqZWYTlXsNio4xWI+zbwkd+jsHyqCey2seNsmq6kWC3/EfylZ4TBrset9mT2VGH+FDGe3q/A9hB9xkzs/YDU0Ks41ct1QeYUW18I7p7EpEguC/tcPd+c8Sux1v1PxIjEZy6r6tJ0uj1UWru7XqkikmZeTE2W3ifpJDZu51dKdmdA1ybda2vf8A5TT6VWnTFkFyOZ4DwEQxNYniZ9Lu9edzERaOzytLbVox2lhMSjOjUiHBPG2XjoQRxFucRwG69ZKoruy/Zkvb8Wh0B7dZqOPoqetYZhz527Lyo1NtIuIxFOpdzS6M00UZmOZAbgdt768pw10K17t4pELXQYMqsPwjjxGg07pw668bXjTZO0lq0w46oPI8R/QtHRe5FgflN14R2FWzVUHBXuPBwGkTUwDjF1ap/VPRRRxv0ik6jkOqbd/lJktapUY8LLfxsfpIzYeyMS+KxGIAfI4prTC5vuk9a5FhwIIHfeQG21lJoso+9ZP4jY/AmIbOoFSQRl7LaDwE2XD7OpizGmgcDUhQNba2+MSxexMPU9ekhOmtrHThqJKWe4ZLRy40mg09n0lFhTQW/ZH5RCtsWg3GmB7N1+UpesymJwrOE27TpgA52aw0RSfidPjH9PbbvpToOfaIB9wvJSlsCgpuEv4lj8CZIUqSqLKAB3ACUjSn1W6kRRwdV9XCIOwXJkyonsJpWsQrM5EIQlkCNNpYTpEsPWGq+PZHcIFSpkqSGFiOIMfUqkkNq4LOt19ccO8dkgadWxsdJZXCUvKN6Rd9kwOWnTTpsQ4vkvZUXkzkdvIc7GWvE49KVJ6rmyU0Z2P7Kgk/KYtu9hnxmLqYrEZWaoWYLyUBigUH9nKBIkhoPo027+mUq1arSFNlforKb5iFDk6jT1hLdUxI5Io+Mre7tPJTcZVS9RjZdfuqLk24m0ks8YTk4Z4i1SJlok7SA4FeDVoyzzipigouSAO+MhatU4ys1zmYtYAtxIGptoAW4mLVtuLUYpTue1uA8u2cZZya+t3xWWOpb0gYCqaRNhe8dttBz2CNQs6AmPxrYxlTrl6SSbk3mg7pf8Kni/8AMZQAJoG6X/DJ4v8AzGabec3X05zZMwhCdrcQhCAQhCAQhCAQhCAQhCASqbTp2qv4394B+stcre21tWPeqn6fSTCJVre3CVK2CxNGnqz02C9545fO1vOZvubttOi/Rq6MKiVc6AKbkg52BHI3Dad82ERhX2Lh3qCq1Gmag4MVGa44Hvkoyi9h7ZpVa1WnTLkhVY5ldQCCVI6wtfVdB2SaLziphVBzAAHXhYceMQbNImUwXapGeOxopqWPLkOM52HX6fpbgr0ZUceN83HTujPb9Kyv4GeZufEa6duisZl0U0JtGZQmI21Uarl9VewcffEqpJU5iT1jxN+QjTEpaoh/rhf6R/VXqnx+gnZN+rZ5nnqeXqZjV+xnsYfaGWECQGyR9oZYBPOJl7OgJ4J2ohAAl93S/wCGXxb5mVXBbCr1OCFR2v1R+cuuxcCaNIISCQSbjhqZ1belotnDbSic5P4QhO10CEIQCEIQCEIQCEIQCEIQCV/b360eyPm0ISYRJhCEJKripGjwhKymEfubxxPtJ/8ApON4fVfwMIT5Td/uJenp/LVXH+sniPkY7qeoP65CEJ79P2k/9R+Hha3zfsabK/WGT4hCcisvRLFuh+sMIS+l54Wpyu89hCeo7BCEIBCEIBCEIBCEIH//2Q=="/>
          <p:cNvSpPr>
            <a:spLocks noChangeAspect="1" noChangeArrowheads="1"/>
          </p:cNvSpPr>
          <p:nvPr/>
        </p:nvSpPr>
        <p:spPr bwMode="auto">
          <a:xfrm>
            <a:off x="219075" y="-2746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6153" name="Picture 6" descr="https://lh3.googleusercontent.com/-D_hcd2tQZ98/AAAAAAAAAAI/AAAAAAAAAAA/WgDJVvsfDsI/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0" y="4433888"/>
            <a:ext cx="13271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loud 13"/>
          <p:cNvSpPr/>
          <p:nvPr/>
        </p:nvSpPr>
        <p:spPr>
          <a:xfrm>
            <a:off x="5345113" y="4157663"/>
            <a:ext cx="1193800" cy="554037"/>
          </a:xfrm>
          <a:prstGeom prst="cloud">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000" dirty="0">
                <a:solidFill>
                  <a:schemeClr val="tx1"/>
                </a:solidFill>
              </a:rPr>
              <a:t>Character</a:t>
            </a:r>
          </a:p>
        </p:txBody>
      </p:sp>
      <p:sp>
        <p:nvSpPr>
          <p:cNvPr id="17" name="Cloud 16"/>
          <p:cNvSpPr/>
          <p:nvPr/>
        </p:nvSpPr>
        <p:spPr>
          <a:xfrm>
            <a:off x="4492625" y="4711700"/>
            <a:ext cx="1111250" cy="530225"/>
          </a:xfrm>
          <a:prstGeom prst="cloud">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000" dirty="0">
                <a:solidFill>
                  <a:schemeClr val="tx1"/>
                </a:solidFill>
              </a:rPr>
              <a:t>Capacity</a:t>
            </a:r>
          </a:p>
        </p:txBody>
      </p:sp>
      <p:sp>
        <p:nvSpPr>
          <p:cNvPr id="18" name="Cloud 17"/>
          <p:cNvSpPr/>
          <p:nvPr/>
        </p:nvSpPr>
        <p:spPr>
          <a:xfrm>
            <a:off x="6018213" y="4787900"/>
            <a:ext cx="1133475" cy="454025"/>
          </a:xfrm>
          <a:prstGeom prst="cloud">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000" dirty="0">
                <a:solidFill>
                  <a:schemeClr val="tx1"/>
                </a:solidFill>
              </a:rPr>
              <a:t>Capital</a:t>
            </a:r>
          </a:p>
        </p:txBody>
      </p:sp>
      <p:sp>
        <p:nvSpPr>
          <p:cNvPr id="19" name="Cloud 18"/>
          <p:cNvSpPr/>
          <p:nvPr/>
        </p:nvSpPr>
        <p:spPr>
          <a:xfrm>
            <a:off x="5942013" y="5430838"/>
            <a:ext cx="1174750" cy="508000"/>
          </a:xfrm>
          <a:prstGeom prst="cloud">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000" dirty="0">
                <a:solidFill>
                  <a:schemeClr val="tx1"/>
                </a:solidFill>
              </a:rPr>
              <a:t>Collateral</a:t>
            </a:r>
          </a:p>
        </p:txBody>
      </p:sp>
      <p:sp>
        <p:nvSpPr>
          <p:cNvPr id="20" name="Cloud 19"/>
          <p:cNvSpPr/>
          <p:nvPr/>
        </p:nvSpPr>
        <p:spPr>
          <a:xfrm>
            <a:off x="4241800" y="5354638"/>
            <a:ext cx="1255713" cy="519112"/>
          </a:xfrm>
          <a:prstGeom prst="cloud">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000" dirty="0">
                <a:solidFill>
                  <a:schemeClr val="tx1"/>
                </a:solidFill>
              </a:rPr>
              <a:t>Conditions</a:t>
            </a:r>
          </a:p>
        </p:txBody>
      </p:sp>
      <p:sp>
        <p:nvSpPr>
          <p:cNvPr id="15" name="Right Arrow 14"/>
          <p:cNvSpPr/>
          <p:nvPr/>
        </p:nvSpPr>
        <p:spPr>
          <a:xfrm>
            <a:off x="7246938" y="5006975"/>
            <a:ext cx="585787" cy="41592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4" y="1403350"/>
            <a:ext cx="4746625" cy="1635126"/>
          </a:xfrm>
        </p:spPr>
        <p:txBody>
          <a:bodyPr/>
          <a:lstStyle/>
          <a:p>
            <a:pPr marL="0" indent="0">
              <a:buNone/>
            </a:pPr>
            <a:r>
              <a:rPr lang="en-AU" sz="2000" i="1" dirty="0" smtClean="0"/>
              <a:t>“Steve is very shy and withdrawn, invariably helpful but with little interest in people or in the world of reality. A meek and tidy soul, he has a need for order and structure, and a passion for detail.”</a:t>
            </a:r>
            <a:endParaRPr lang="en-AU" sz="2000" i="1"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6</a:t>
            </a:fld>
            <a:endParaRPr lang="en-AU" dirty="0"/>
          </a:p>
        </p:txBody>
      </p:sp>
      <p:sp>
        <p:nvSpPr>
          <p:cNvPr id="11" name="Title 1"/>
          <p:cNvSpPr>
            <a:spLocks noGrp="1"/>
          </p:cNvSpPr>
          <p:nvPr>
            <p:ph type="title"/>
          </p:nvPr>
        </p:nvSpPr>
        <p:spPr>
          <a:xfrm>
            <a:off x="358775" y="358775"/>
            <a:ext cx="8456613" cy="942975"/>
          </a:xfrm>
        </p:spPr>
        <p:txBody>
          <a:bodyPr/>
          <a:lstStyle/>
          <a:p>
            <a:r>
              <a:rPr lang="en-AU" dirty="0" smtClean="0"/>
              <a:t>Example – why statistical models can do a better job</a:t>
            </a:r>
            <a:endParaRPr lang="en-AU" dirty="0"/>
          </a:p>
        </p:txBody>
      </p:sp>
      <p:sp>
        <p:nvSpPr>
          <p:cNvPr id="6" name="Content Placeholder 2"/>
          <p:cNvSpPr txBox="1">
            <a:spLocks/>
          </p:cNvSpPr>
          <p:nvPr/>
        </p:nvSpPr>
        <p:spPr bwMode="auto">
          <a:xfrm>
            <a:off x="5162549" y="1925638"/>
            <a:ext cx="3676650" cy="854074"/>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AU" dirty="0" smtClean="0"/>
              <a:t>Is Steve more likely to be a librarian or a farmer?</a:t>
            </a:r>
            <a:endParaRPr lang="en-AU" dirty="0"/>
          </a:p>
        </p:txBody>
      </p:sp>
    </p:spTree>
    <p:extLst>
      <p:ext uri="{BB962C8B-B14F-4D97-AF65-F5344CB8AC3E}">
        <p14:creationId xmlns:p14="http://schemas.microsoft.com/office/powerpoint/2010/main" val="253646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4" y="1403350"/>
            <a:ext cx="4746625" cy="1635126"/>
          </a:xfrm>
        </p:spPr>
        <p:txBody>
          <a:bodyPr/>
          <a:lstStyle/>
          <a:p>
            <a:pPr marL="0" indent="0">
              <a:buNone/>
            </a:pPr>
            <a:r>
              <a:rPr lang="en-AU" sz="2000" i="1" dirty="0" smtClean="0"/>
              <a:t>“Steve is very shy and withdrawn, invariably helpful but with little interest in people or in the world of reality. A meek and tidy soul, he has a need for order and structure, and a passion for detail.”</a:t>
            </a:r>
            <a:endParaRPr lang="en-AU" sz="2000" i="1"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7</a:t>
            </a:fld>
            <a:endParaRPr lang="en-AU" dirty="0"/>
          </a:p>
        </p:txBody>
      </p:sp>
      <p:sp>
        <p:nvSpPr>
          <p:cNvPr id="6" name="Content Placeholder 2"/>
          <p:cNvSpPr txBox="1">
            <a:spLocks/>
          </p:cNvSpPr>
          <p:nvPr/>
        </p:nvSpPr>
        <p:spPr bwMode="auto">
          <a:xfrm>
            <a:off x="358774" y="3381376"/>
            <a:ext cx="4744245" cy="80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en-AU" sz="2000" i="1" dirty="0" smtClean="0"/>
              <a:t>“There are more than 20 male farmers for each male librarian.”</a:t>
            </a:r>
            <a:endParaRPr lang="en-AU" sz="2000" i="1" dirty="0"/>
          </a:p>
        </p:txBody>
      </p:sp>
      <p:sp>
        <p:nvSpPr>
          <p:cNvPr id="10" name="Title 1"/>
          <p:cNvSpPr>
            <a:spLocks noGrp="1"/>
          </p:cNvSpPr>
          <p:nvPr>
            <p:ph type="title"/>
          </p:nvPr>
        </p:nvSpPr>
        <p:spPr>
          <a:xfrm>
            <a:off x="358775" y="358775"/>
            <a:ext cx="8456613" cy="942975"/>
          </a:xfrm>
        </p:spPr>
        <p:txBody>
          <a:bodyPr/>
          <a:lstStyle/>
          <a:p>
            <a:r>
              <a:rPr lang="en-AU" dirty="0" smtClean="0"/>
              <a:t>Example – why statistical models can do a better job</a:t>
            </a:r>
            <a:endParaRPr lang="en-AU" dirty="0"/>
          </a:p>
        </p:txBody>
      </p:sp>
      <p:sp>
        <p:nvSpPr>
          <p:cNvPr id="8" name="Content Placeholder 2"/>
          <p:cNvSpPr txBox="1">
            <a:spLocks/>
          </p:cNvSpPr>
          <p:nvPr/>
        </p:nvSpPr>
        <p:spPr bwMode="auto">
          <a:xfrm>
            <a:off x="5162549" y="1925638"/>
            <a:ext cx="3676650" cy="854074"/>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AU" dirty="0" smtClean="0"/>
              <a:t>Is Steve more likely to be a librarian or a farmer?</a:t>
            </a:r>
            <a:endParaRPr lang="en-AU" dirty="0"/>
          </a:p>
        </p:txBody>
      </p:sp>
      <p:sp>
        <p:nvSpPr>
          <p:cNvPr id="9" name="Content Placeholder 2"/>
          <p:cNvSpPr txBox="1">
            <a:spLocks/>
          </p:cNvSpPr>
          <p:nvPr/>
        </p:nvSpPr>
        <p:spPr bwMode="auto">
          <a:xfrm>
            <a:off x="5162549" y="3536950"/>
            <a:ext cx="3736182" cy="431799"/>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AU" dirty="0" smtClean="0"/>
              <a:t>Are you still sure?</a:t>
            </a:r>
            <a:endParaRPr lang="en-AU" dirty="0"/>
          </a:p>
        </p:txBody>
      </p:sp>
    </p:spTree>
    <p:extLst>
      <p:ext uri="{BB962C8B-B14F-4D97-AF65-F5344CB8AC3E}">
        <p14:creationId xmlns:p14="http://schemas.microsoft.com/office/powerpoint/2010/main" val="97789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 why statistical models can do a better job</a:t>
            </a:r>
            <a:endParaRPr lang="en-AU" dirty="0"/>
          </a:p>
        </p:txBody>
      </p:sp>
      <p:sp>
        <p:nvSpPr>
          <p:cNvPr id="3" name="Content Placeholder 2"/>
          <p:cNvSpPr>
            <a:spLocks noGrp="1"/>
          </p:cNvSpPr>
          <p:nvPr>
            <p:ph idx="1"/>
          </p:nvPr>
        </p:nvSpPr>
        <p:spPr>
          <a:xfrm>
            <a:off x="358774" y="1403350"/>
            <a:ext cx="4746625" cy="1635126"/>
          </a:xfrm>
        </p:spPr>
        <p:txBody>
          <a:bodyPr/>
          <a:lstStyle/>
          <a:p>
            <a:pPr marL="0" indent="0">
              <a:buNone/>
            </a:pPr>
            <a:r>
              <a:rPr lang="en-AU" sz="2000" i="1" dirty="0" smtClean="0"/>
              <a:t>“Steve is very shy and withdrawn, invariably helpful but with little interest in people or in the world of reality. A meek and tidy soul, he has a need for order and structure, and a passion for detail.”</a:t>
            </a:r>
            <a:endParaRPr lang="en-AU" sz="2000" i="1"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8</a:t>
            </a:fld>
            <a:endParaRPr lang="en-AU" dirty="0"/>
          </a:p>
        </p:txBody>
      </p:sp>
      <p:sp>
        <p:nvSpPr>
          <p:cNvPr id="6" name="Content Placeholder 2"/>
          <p:cNvSpPr txBox="1">
            <a:spLocks/>
          </p:cNvSpPr>
          <p:nvPr/>
        </p:nvSpPr>
        <p:spPr bwMode="auto">
          <a:xfrm>
            <a:off x="358774" y="3381376"/>
            <a:ext cx="4744245" cy="80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en-AU" sz="2000" i="1" dirty="0" smtClean="0"/>
              <a:t>“There are more than 20 male farmers for each male librarian.”</a:t>
            </a:r>
            <a:endParaRPr lang="en-AU" sz="2000" i="1" dirty="0"/>
          </a:p>
        </p:txBody>
      </p:sp>
      <p:sp>
        <p:nvSpPr>
          <p:cNvPr id="8" name="TextBox 7"/>
          <p:cNvSpPr txBox="1"/>
          <p:nvPr/>
        </p:nvSpPr>
        <p:spPr>
          <a:xfrm>
            <a:off x="358774" y="4711273"/>
            <a:ext cx="8456613" cy="830997"/>
          </a:xfrm>
          <a:prstGeom prst="rect">
            <a:avLst/>
          </a:prstGeom>
          <a:noFill/>
          <a:ln w="28575">
            <a:solidFill>
              <a:srgbClr val="C00000"/>
            </a:solidFill>
          </a:ln>
        </p:spPr>
        <p:txBody>
          <a:bodyPr wrap="square" rtlCol="0">
            <a:spAutoFit/>
          </a:bodyPr>
          <a:lstStyle/>
          <a:p>
            <a:r>
              <a:rPr lang="en-AU" sz="2400" dirty="0" smtClean="0"/>
              <a:t>Human beings are not good at weighting multiple factors at the same time, especially the factors tell different stories</a:t>
            </a:r>
            <a:r>
              <a:rPr lang="en-AU" sz="2400" dirty="0" smtClean="0"/>
              <a:t>.</a:t>
            </a:r>
            <a:endParaRPr lang="en-AU" sz="2400" dirty="0"/>
          </a:p>
        </p:txBody>
      </p:sp>
      <p:sp>
        <p:nvSpPr>
          <p:cNvPr id="9" name="Content Placeholder 2"/>
          <p:cNvSpPr txBox="1">
            <a:spLocks/>
          </p:cNvSpPr>
          <p:nvPr/>
        </p:nvSpPr>
        <p:spPr bwMode="auto">
          <a:xfrm>
            <a:off x="5162549" y="1925638"/>
            <a:ext cx="3676650" cy="854074"/>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AU" dirty="0" smtClean="0"/>
              <a:t>Is Steve more likely to be a librarian or a farmer?</a:t>
            </a:r>
            <a:endParaRPr lang="en-AU" dirty="0"/>
          </a:p>
        </p:txBody>
      </p:sp>
      <p:sp>
        <p:nvSpPr>
          <p:cNvPr id="10" name="Content Placeholder 2"/>
          <p:cNvSpPr txBox="1">
            <a:spLocks/>
          </p:cNvSpPr>
          <p:nvPr/>
        </p:nvSpPr>
        <p:spPr bwMode="auto">
          <a:xfrm>
            <a:off x="5162549" y="3536950"/>
            <a:ext cx="3736182" cy="431799"/>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AU" dirty="0" smtClean="0"/>
              <a:t>Are you still sure?</a:t>
            </a:r>
            <a:endParaRPr lang="en-AU" dirty="0"/>
          </a:p>
        </p:txBody>
      </p:sp>
    </p:spTree>
    <p:extLst>
      <p:ext uri="{BB962C8B-B14F-4D97-AF65-F5344CB8AC3E}">
        <p14:creationId xmlns:p14="http://schemas.microsoft.com/office/powerpoint/2010/main" val="2419773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AU" dirty="0" smtClean="0"/>
              <a:t>History of credit business and credit scoring</a:t>
            </a:r>
          </a:p>
        </p:txBody>
      </p:sp>
      <p:sp>
        <p:nvSpPr>
          <p:cNvPr id="7172" name="Slide Number Placeholder 3"/>
          <p:cNvSpPr>
            <a:spLocks noGrp="1"/>
          </p:cNvSpPr>
          <p:nvPr>
            <p:ph type="sldNum" sz="quarter" idx="10"/>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97A6DBE5-B7BE-4BE4-8D3E-AE4EA727D955}" type="slidenum">
              <a:rPr lang="en-AU" sz="800" smtClean="0"/>
              <a:pPr eaLnBrk="1" hangingPunct="1"/>
              <a:t>9</a:t>
            </a:fld>
            <a:endParaRPr lang="en-AU" sz="800" smtClean="0"/>
          </a:p>
        </p:txBody>
      </p:sp>
      <p:sp>
        <p:nvSpPr>
          <p:cNvPr id="2" name="Right Arrow 1"/>
          <p:cNvSpPr/>
          <p:nvPr/>
        </p:nvSpPr>
        <p:spPr>
          <a:xfrm>
            <a:off x="142875" y="3267076"/>
            <a:ext cx="8895608" cy="16543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0" y="1438275"/>
            <a:ext cx="2111590" cy="600164"/>
          </a:xfrm>
          <a:prstGeom prst="rect">
            <a:avLst/>
          </a:prstGeom>
          <a:noFill/>
        </p:spPr>
        <p:txBody>
          <a:bodyPr wrap="square" rtlCol="0">
            <a:spAutoFit/>
          </a:bodyPr>
          <a:lstStyle/>
          <a:p>
            <a:r>
              <a:rPr lang="en-AU" sz="1100" b="1" dirty="0" smtClean="0"/>
              <a:t>2000 BC</a:t>
            </a:r>
          </a:p>
          <a:p>
            <a:r>
              <a:rPr lang="en-AU" sz="1100" dirty="0" smtClean="0"/>
              <a:t>First use of credit in Assyria, Babylon and Egypt</a:t>
            </a:r>
            <a:endParaRPr lang="en-AU" sz="1100" dirty="0"/>
          </a:p>
        </p:txBody>
      </p:sp>
      <p:cxnSp>
        <p:nvCxnSpPr>
          <p:cNvPr id="7" name="Straight Connector 6"/>
          <p:cNvCxnSpPr/>
          <p:nvPr/>
        </p:nvCxnSpPr>
        <p:spPr>
          <a:xfrm flipV="1">
            <a:off x="150943" y="2053178"/>
            <a:ext cx="0" cy="12857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97928" y="3376614"/>
            <a:ext cx="0" cy="22621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8070" y="5561430"/>
            <a:ext cx="1903520" cy="600164"/>
          </a:xfrm>
          <a:prstGeom prst="rect">
            <a:avLst/>
          </a:prstGeom>
          <a:noFill/>
        </p:spPr>
        <p:txBody>
          <a:bodyPr wrap="square" rtlCol="0">
            <a:spAutoFit/>
          </a:bodyPr>
          <a:lstStyle/>
          <a:p>
            <a:r>
              <a:rPr lang="en-AU" sz="1100" b="1" dirty="0" smtClean="0"/>
              <a:t>1536</a:t>
            </a:r>
          </a:p>
          <a:p>
            <a:r>
              <a:rPr lang="en-AU" sz="1100" dirty="0" smtClean="0"/>
              <a:t>Protestant church started to charge interest</a:t>
            </a:r>
          </a:p>
        </p:txBody>
      </p:sp>
      <p:sp>
        <p:nvSpPr>
          <p:cNvPr id="15" name="TextBox 14"/>
          <p:cNvSpPr txBox="1"/>
          <p:nvPr/>
        </p:nvSpPr>
        <p:spPr>
          <a:xfrm>
            <a:off x="607403" y="2152821"/>
            <a:ext cx="1928443" cy="769441"/>
          </a:xfrm>
          <a:prstGeom prst="rect">
            <a:avLst/>
          </a:prstGeom>
          <a:noFill/>
        </p:spPr>
        <p:txBody>
          <a:bodyPr wrap="square" rtlCol="0">
            <a:spAutoFit/>
          </a:bodyPr>
          <a:lstStyle/>
          <a:p>
            <a:r>
              <a:rPr lang="en-AU" sz="1100" b="1" dirty="0" smtClean="0"/>
              <a:t>1730</a:t>
            </a:r>
          </a:p>
          <a:p>
            <a:r>
              <a:rPr lang="en-AU" sz="1100" dirty="0" smtClean="0"/>
              <a:t>First advertisement for credit of weekly paid off furniture purchase business</a:t>
            </a:r>
          </a:p>
        </p:txBody>
      </p:sp>
      <p:cxnSp>
        <p:nvCxnSpPr>
          <p:cNvPr id="16" name="Straight Connector 15"/>
          <p:cNvCxnSpPr/>
          <p:nvPr/>
        </p:nvCxnSpPr>
        <p:spPr>
          <a:xfrm flipV="1">
            <a:off x="1828800" y="2933785"/>
            <a:ext cx="0" cy="44282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26553" y="3840827"/>
            <a:ext cx="1928443" cy="769441"/>
          </a:xfrm>
          <a:prstGeom prst="rect">
            <a:avLst/>
          </a:prstGeom>
          <a:noFill/>
        </p:spPr>
        <p:txBody>
          <a:bodyPr wrap="square" rtlCol="0">
            <a:spAutoFit/>
          </a:bodyPr>
          <a:lstStyle/>
          <a:p>
            <a:r>
              <a:rPr lang="en-AU" sz="1100" b="1" dirty="0" smtClean="0"/>
              <a:t>1841</a:t>
            </a:r>
          </a:p>
          <a:p>
            <a:r>
              <a:rPr lang="en-AU" sz="1100" dirty="0" smtClean="0"/>
              <a:t>Mercantile Agency became first American credit reporting agency</a:t>
            </a:r>
          </a:p>
        </p:txBody>
      </p:sp>
      <p:cxnSp>
        <p:nvCxnSpPr>
          <p:cNvPr id="19" name="Straight Connector 18"/>
          <p:cNvCxnSpPr/>
          <p:nvPr/>
        </p:nvCxnSpPr>
        <p:spPr>
          <a:xfrm flipV="1">
            <a:off x="2543175" y="3384797"/>
            <a:ext cx="0" cy="44282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09774" y="1438275"/>
            <a:ext cx="1928443" cy="600164"/>
          </a:xfrm>
          <a:prstGeom prst="rect">
            <a:avLst/>
          </a:prstGeom>
          <a:noFill/>
        </p:spPr>
        <p:txBody>
          <a:bodyPr wrap="square" rtlCol="0">
            <a:spAutoFit/>
          </a:bodyPr>
          <a:lstStyle/>
          <a:p>
            <a:r>
              <a:rPr lang="en-AU" sz="1100" b="1" dirty="0" smtClean="0"/>
              <a:t>1851</a:t>
            </a:r>
          </a:p>
          <a:p>
            <a:r>
              <a:rPr lang="en-AU" sz="1100" dirty="0" smtClean="0"/>
              <a:t>First use of credit ratings by John M. Bradstreet</a:t>
            </a:r>
          </a:p>
        </p:txBody>
      </p:sp>
      <p:cxnSp>
        <p:nvCxnSpPr>
          <p:cNvPr id="21" name="Straight Connector 20"/>
          <p:cNvCxnSpPr/>
          <p:nvPr/>
        </p:nvCxnSpPr>
        <p:spPr>
          <a:xfrm flipV="1">
            <a:off x="3002571" y="2038439"/>
            <a:ext cx="0" cy="12857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57192" y="3367087"/>
            <a:ext cx="0" cy="12857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54895" y="4672016"/>
            <a:ext cx="1928443" cy="600164"/>
          </a:xfrm>
          <a:prstGeom prst="rect">
            <a:avLst/>
          </a:prstGeom>
          <a:noFill/>
        </p:spPr>
        <p:txBody>
          <a:bodyPr wrap="square" rtlCol="0">
            <a:spAutoFit/>
          </a:bodyPr>
          <a:lstStyle/>
          <a:p>
            <a:r>
              <a:rPr lang="en-AU" sz="1100" b="1" dirty="0" smtClean="0"/>
              <a:t>1856</a:t>
            </a:r>
          </a:p>
          <a:p>
            <a:r>
              <a:rPr lang="en-AU" sz="1100" dirty="0" smtClean="0"/>
              <a:t>Singer Sewing Machines offered consumer credit</a:t>
            </a:r>
          </a:p>
        </p:txBody>
      </p:sp>
      <p:sp>
        <p:nvSpPr>
          <p:cNvPr id="26" name="TextBox 25"/>
          <p:cNvSpPr txBox="1"/>
          <p:nvPr/>
        </p:nvSpPr>
        <p:spPr>
          <a:xfrm>
            <a:off x="3126395" y="2484065"/>
            <a:ext cx="1928443" cy="600164"/>
          </a:xfrm>
          <a:prstGeom prst="rect">
            <a:avLst/>
          </a:prstGeom>
          <a:noFill/>
        </p:spPr>
        <p:txBody>
          <a:bodyPr wrap="square" rtlCol="0">
            <a:spAutoFit/>
          </a:bodyPr>
          <a:lstStyle/>
          <a:p>
            <a:r>
              <a:rPr lang="en-AU" sz="1100" b="1" dirty="0" smtClean="0"/>
              <a:t>1869</a:t>
            </a:r>
          </a:p>
          <a:p>
            <a:r>
              <a:rPr lang="en-AU" sz="1100" dirty="0" smtClean="0"/>
              <a:t>First American consumer bureau founded</a:t>
            </a:r>
          </a:p>
        </p:txBody>
      </p:sp>
      <p:cxnSp>
        <p:nvCxnSpPr>
          <p:cNvPr id="27" name="Straight Connector 26"/>
          <p:cNvCxnSpPr/>
          <p:nvPr/>
        </p:nvCxnSpPr>
        <p:spPr>
          <a:xfrm flipH="1" flipV="1">
            <a:off x="3905250" y="3123245"/>
            <a:ext cx="1" cy="2009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5511294" y="3384884"/>
            <a:ext cx="1" cy="25817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677485" y="3590416"/>
            <a:ext cx="1928443" cy="769441"/>
          </a:xfrm>
          <a:prstGeom prst="rect">
            <a:avLst/>
          </a:prstGeom>
          <a:noFill/>
        </p:spPr>
        <p:txBody>
          <a:bodyPr wrap="square" rtlCol="0">
            <a:spAutoFit/>
          </a:bodyPr>
          <a:lstStyle/>
          <a:p>
            <a:r>
              <a:rPr lang="en-AU" sz="1100" b="1" dirty="0" smtClean="0"/>
              <a:t>1950</a:t>
            </a:r>
          </a:p>
          <a:p>
            <a:r>
              <a:rPr lang="en-AU" sz="1100" dirty="0" smtClean="0"/>
              <a:t>Diners Club and American Express launched first charge cards</a:t>
            </a:r>
          </a:p>
        </p:txBody>
      </p:sp>
      <p:cxnSp>
        <p:nvCxnSpPr>
          <p:cNvPr id="32" name="Straight Connector 31"/>
          <p:cNvCxnSpPr/>
          <p:nvPr/>
        </p:nvCxnSpPr>
        <p:spPr>
          <a:xfrm flipV="1">
            <a:off x="4904635" y="2207716"/>
            <a:ext cx="0" cy="113469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88038" y="1438275"/>
            <a:ext cx="1928443" cy="769441"/>
          </a:xfrm>
          <a:prstGeom prst="rect">
            <a:avLst/>
          </a:prstGeom>
          <a:noFill/>
        </p:spPr>
        <p:txBody>
          <a:bodyPr wrap="square" rtlCol="0">
            <a:spAutoFit/>
          </a:bodyPr>
          <a:lstStyle/>
          <a:p>
            <a:r>
              <a:rPr lang="en-AU" sz="1100" b="1" dirty="0" smtClean="0"/>
              <a:t>1941</a:t>
            </a:r>
          </a:p>
          <a:p>
            <a:r>
              <a:rPr lang="en-AU" sz="1100" dirty="0" smtClean="0"/>
              <a:t>David Durand wrote report suggesting statistics can assist credit decisions</a:t>
            </a:r>
          </a:p>
        </p:txBody>
      </p:sp>
      <p:cxnSp>
        <p:nvCxnSpPr>
          <p:cNvPr id="34" name="Straight Connector 33"/>
          <p:cNvCxnSpPr/>
          <p:nvPr/>
        </p:nvCxnSpPr>
        <p:spPr>
          <a:xfrm flipV="1">
            <a:off x="4648203" y="3386138"/>
            <a:ext cx="0" cy="21296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64474" y="5515805"/>
            <a:ext cx="2929308" cy="769441"/>
          </a:xfrm>
          <a:prstGeom prst="rect">
            <a:avLst/>
          </a:prstGeom>
          <a:solidFill>
            <a:srgbClr val="CCECFF"/>
          </a:solidFill>
        </p:spPr>
        <p:txBody>
          <a:bodyPr wrap="square" rtlCol="0">
            <a:spAutoFit/>
          </a:bodyPr>
          <a:lstStyle/>
          <a:p>
            <a:r>
              <a:rPr lang="en-AU" sz="1100" b="1" i="1" dirty="0" smtClean="0"/>
              <a:t>1936</a:t>
            </a:r>
          </a:p>
          <a:p>
            <a:r>
              <a:rPr lang="en-AU" sz="1100" i="1" dirty="0" smtClean="0"/>
              <a:t>The Turing machine was first proposed by Alan Turing and became the foundation for theories about computing and computers</a:t>
            </a:r>
          </a:p>
        </p:txBody>
      </p:sp>
      <p:cxnSp>
        <p:nvCxnSpPr>
          <p:cNvPr id="44" name="Straight Connector 43"/>
          <p:cNvCxnSpPr/>
          <p:nvPr/>
        </p:nvCxnSpPr>
        <p:spPr>
          <a:xfrm flipV="1">
            <a:off x="6657942" y="3384884"/>
            <a:ext cx="0" cy="126482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08656" y="4611864"/>
            <a:ext cx="2291849" cy="600164"/>
          </a:xfrm>
          <a:prstGeom prst="rect">
            <a:avLst/>
          </a:prstGeom>
          <a:noFill/>
        </p:spPr>
        <p:txBody>
          <a:bodyPr wrap="square" rtlCol="0">
            <a:spAutoFit/>
          </a:bodyPr>
          <a:lstStyle/>
          <a:p>
            <a:r>
              <a:rPr lang="en-AU" sz="1100" b="1" dirty="0" smtClean="0"/>
              <a:t>1975</a:t>
            </a:r>
          </a:p>
          <a:p>
            <a:r>
              <a:rPr lang="en-AU" sz="1100" dirty="0" smtClean="0"/>
              <a:t>FI implemented first behavioural scoring system for Wells Fargo</a:t>
            </a:r>
          </a:p>
        </p:txBody>
      </p:sp>
      <p:sp>
        <p:nvSpPr>
          <p:cNvPr id="46" name="TextBox 45"/>
          <p:cNvSpPr txBox="1"/>
          <p:nvPr/>
        </p:nvSpPr>
        <p:spPr>
          <a:xfrm>
            <a:off x="5926006" y="1438275"/>
            <a:ext cx="1928443" cy="769441"/>
          </a:xfrm>
          <a:prstGeom prst="rect">
            <a:avLst/>
          </a:prstGeom>
          <a:noFill/>
        </p:spPr>
        <p:txBody>
          <a:bodyPr wrap="square" rtlCol="0">
            <a:spAutoFit/>
          </a:bodyPr>
          <a:lstStyle/>
          <a:p>
            <a:r>
              <a:rPr lang="en-AU" sz="1100" b="1" dirty="0" smtClean="0"/>
              <a:t>1984</a:t>
            </a:r>
          </a:p>
          <a:p>
            <a:r>
              <a:rPr lang="en-AU" sz="1100" dirty="0" smtClean="0"/>
              <a:t>FI developed first bureau scores used for pre-screening</a:t>
            </a:r>
          </a:p>
        </p:txBody>
      </p:sp>
      <p:sp>
        <p:nvSpPr>
          <p:cNvPr id="47" name="TextBox 46"/>
          <p:cNvSpPr txBox="1"/>
          <p:nvPr/>
        </p:nvSpPr>
        <p:spPr>
          <a:xfrm>
            <a:off x="5164006" y="2296697"/>
            <a:ext cx="1928443" cy="769441"/>
          </a:xfrm>
          <a:prstGeom prst="rect">
            <a:avLst/>
          </a:prstGeom>
          <a:noFill/>
        </p:spPr>
        <p:txBody>
          <a:bodyPr wrap="square" rtlCol="0">
            <a:spAutoFit/>
          </a:bodyPr>
          <a:lstStyle/>
          <a:p>
            <a:r>
              <a:rPr lang="en-AU" sz="1100" b="1" dirty="0" smtClean="0"/>
              <a:t>1960s</a:t>
            </a:r>
          </a:p>
          <a:p>
            <a:r>
              <a:rPr lang="en-AU" sz="1100" dirty="0" smtClean="0"/>
              <a:t>Widespread adoption of credit scoring by credit card companies</a:t>
            </a:r>
          </a:p>
        </p:txBody>
      </p:sp>
      <p:sp>
        <p:nvSpPr>
          <p:cNvPr id="48" name="TextBox 47"/>
          <p:cNvSpPr txBox="1"/>
          <p:nvPr/>
        </p:nvSpPr>
        <p:spPr>
          <a:xfrm>
            <a:off x="5954581" y="5476792"/>
            <a:ext cx="2608393" cy="769441"/>
          </a:xfrm>
          <a:prstGeom prst="rect">
            <a:avLst/>
          </a:prstGeom>
          <a:noFill/>
        </p:spPr>
        <p:txBody>
          <a:bodyPr wrap="square" rtlCol="0">
            <a:spAutoFit/>
          </a:bodyPr>
          <a:lstStyle/>
          <a:p>
            <a:r>
              <a:rPr lang="en-AU" sz="1100" b="1" dirty="0" smtClean="0"/>
              <a:t>1987</a:t>
            </a:r>
          </a:p>
          <a:p>
            <a:r>
              <a:rPr lang="en-AU" sz="1100" dirty="0" smtClean="0"/>
              <a:t>Management Decision Systems (MDS) developed first bureau scores used for bankruptcy prediction</a:t>
            </a:r>
          </a:p>
        </p:txBody>
      </p:sp>
      <p:sp>
        <p:nvSpPr>
          <p:cNvPr id="49" name="TextBox 48"/>
          <p:cNvSpPr txBox="1"/>
          <p:nvPr/>
        </p:nvSpPr>
        <p:spPr>
          <a:xfrm>
            <a:off x="7144478" y="2653389"/>
            <a:ext cx="693130" cy="430887"/>
          </a:xfrm>
          <a:prstGeom prst="rect">
            <a:avLst/>
          </a:prstGeom>
          <a:noFill/>
        </p:spPr>
        <p:txBody>
          <a:bodyPr wrap="square" rtlCol="0">
            <a:spAutoFit/>
          </a:bodyPr>
          <a:lstStyle/>
          <a:p>
            <a:r>
              <a:rPr lang="en-AU" sz="1100" b="1" dirty="0" smtClean="0"/>
              <a:t>1988</a:t>
            </a:r>
          </a:p>
          <a:p>
            <a:r>
              <a:rPr lang="en-AU" sz="1100" dirty="0" smtClean="0"/>
              <a:t>Basel I</a:t>
            </a:r>
          </a:p>
        </p:txBody>
      </p:sp>
      <p:sp>
        <p:nvSpPr>
          <p:cNvPr id="50" name="TextBox 49"/>
          <p:cNvSpPr txBox="1"/>
          <p:nvPr/>
        </p:nvSpPr>
        <p:spPr>
          <a:xfrm>
            <a:off x="7738308" y="3672804"/>
            <a:ext cx="673340" cy="430887"/>
          </a:xfrm>
          <a:prstGeom prst="rect">
            <a:avLst/>
          </a:prstGeom>
          <a:noFill/>
        </p:spPr>
        <p:txBody>
          <a:bodyPr wrap="square" rtlCol="0">
            <a:spAutoFit/>
          </a:bodyPr>
          <a:lstStyle/>
          <a:p>
            <a:r>
              <a:rPr lang="en-AU" sz="1100" b="1" dirty="0" smtClean="0"/>
              <a:t>2004</a:t>
            </a:r>
          </a:p>
          <a:p>
            <a:r>
              <a:rPr lang="en-AU" sz="1100" dirty="0" smtClean="0"/>
              <a:t>Basel II</a:t>
            </a:r>
          </a:p>
        </p:txBody>
      </p:sp>
      <p:sp>
        <p:nvSpPr>
          <p:cNvPr id="51" name="TextBox 50"/>
          <p:cNvSpPr txBox="1"/>
          <p:nvPr/>
        </p:nvSpPr>
        <p:spPr>
          <a:xfrm>
            <a:off x="8005392" y="2053178"/>
            <a:ext cx="707047" cy="430887"/>
          </a:xfrm>
          <a:prstGeom prst="rect">
            <a:avLst/>
          </a:prstGeom>
          <a:noFill/>
        </p:spPr>
        <p:txBody>
          <a:bodyPr wrap="square" rtlCol="0">
            <a:spAutoFit/>
          </a:bodyPr>
          <a:lstStyle/>
          <a:p>
            <a:r>
              <a:rPr lang="en-AU" sz="1100" b="1" dirty="0" smtClean="0"/>
              <a:t>2009</a:t>
            </a:r>
          </a:p>
          <a:p>
            <a:r>
              <a:rPr lang="en-AU" sz="1100" dirty="0" smtClean="0"/>
              <a:t>Basel III</a:t>
            </a:r>
          </a:p>
        </p:txBody>
      </p:sp>
      <p:sp>
        <p:nvSpPr>
          <p:cNvPr id="52" name="TextBox 51"/>
          <p:cNvSpPr txBox="1"/>
          <p:nvPr/>
        </p:nvSpPr>
        <p:spPr>
          <a:xfrm>
            <a:off x="7395408" y="4674478"/>
            <a:ext cx="1643075" cy="769441"/>
          </a:xfrm>
          <a:prstGeom prst="rect">
            <a:avLst/>
          </a:prstGeom>
          <a:noFill/>
        </p:spPr>
        <p:txBody>
          <a:bodyPr wrap="square" rtlCol="0">
            <a:spAutoFit/>
          </a:bodyPr>
          <a:lstStyle/>
          <a:p>
            <a:r>
              <a:rPr lang="en-AU" sz="1100" b="1" dirty="0" smtClean="0"/>
              <a:t>2014</a:t>
            </a:r>
          </a:p>
          <a:p>
            <a:r>
              <a:rPr lang="en-AU" sz="1100" dirty="0" smtClean="0"/>
              <a:t>Comprehensive Credit Reporting began in Australia</a:t>
            </a:r>
          </a:p>
        </p:txBody>
      </p:sp>
      <p:cxnSp>
        <p:nvCxnSpPr>
          <p:cNvPr id="59" name="Straight Connector 58"/>
          <p:cNvCxnSpPr/>
          <p:nvPr/>
        </p:nvCxnSpPr>
        <p:spPr>
          <a:xfrm flipH="1" flipV="1">
            <a:off x="6025644" y="3066136"/>
            <a:ext cx="1" cy="25817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080726" y="2207716"/>
            <a:ext cx="2198" cy="11346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7258777" y="3384885"/>
            <a:ext cx="1" cy="206333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49" idx="2"/>
          </p:cNvCxnSpPr>
          <p:nvPr/>
        </p:nvCxnSpPr>
        <p:spPr>
          <a:xfrm flipV="1">
            <a:off x="7491043" y="3084276"/>
            <a:ext cx="0" cy="2866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8074978" y="3386138"/>
            <a:ext cx="0" cy="2866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8358915" y="2484065"/>
            <a:ext cx="1" cy="8787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655289" y="3350069"/>
            <a:ext cx="0" cy="145053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192" name="TextBox 7191"/>
          <p:cNvSpPr txBox="1"/>
          <p:nvPr/>
        </p:nvSpPr>
        <p:spPr>
          <a:xfrm>
            <a:off x="48244" y="3398834"/>
            <a:ext cx="949684" cy="338554"/>
          </a:xfrm>
          <a:prstGeom prst="rect">
            <a:avLst/>
          </a:prstGeom>
          <a:noFill/>
        </p:spPr>
        <p:txBody>
          <a:bodyPr wrap="none" rtlCol="0">
            <a:spAutoFit/>
          </a:bodyPr>
          <a:lstStyle/>
          <a:p>
            <a:r>
              <a:rPr lang="en-AU" sz="1600" dirty="0" smtClean="0"/>
              <a:t>Timeline</a:t>
            </a:r>
            <a:endParaRPr lang="en-AU"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down)">
                                      <p:cBhvr>
                                        <p:cTn id="61" dur="500"/>
                                        <p:tgtEl>
                                          <p:spTgt spid="2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up)">
                                      <p:cBhvr>
                                        <p:cTn id="70" dur="500"/>
                                        <p:tgtEl>
                                          <p:spTgt spid="34"/>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down)">
                                      <p:cBhvr>
                                        <p:cTn id="79" dur="500"/>
                                        <p:tgtEl>
                                          <p:spTgt spid="32"/>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up)">
                                      <p:cBhvr>
                                        <p:cTn id="88" dur="500"/>
                                        <p:tgtEl>
                                          <p:spTgt spid="29"/>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down)">
                                      <p:cBhvr>
                                        <p:cTn id="97" dur="500"/>
                                        <p:tgtEl>
                                          <p:spTgt spid="59"/>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up)">
                                      <p:cBhvr>
                                        <p:cTn id="106" dur="500"/>
                                        <p:tgtEl>
                                          <p:spTgt spid="44"/>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wipe(down)">
                                      <p:cBhvr>
                                        <p:cTn id="115" dur="500"/>
                                        <p:tgtEl>
                                          <p:spTgt spid="61"/>
                                        </p:tgtEl>
                                      </p:cBhvr>
                                    </p:animEffect>
                                  </p:childTnLst>
                                </p:cTn>
                              </p:par>
                            </p:childTnLst>
                          </p:cTn>
                        </p:par>
                        <p:par>
                          <p:cTn id="116" fill="hold">
                            <p:stCondLst>
                              <p:cond delay="500"/>
                            </p:stCondLst>
                            <p:childTnLst>
                              <p:par>
                                <p:cTn id="117" presetID="10" presetClass="entr" presetSubtype="0" fill="hold" grpId="0" nodeType="after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fade">
                                      <p:cBhvr>
                                        <p:cTn id="119" dur="500"/>
                                        <p:tgtEl>
                                          <p:spTgt spid="4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wipe(up)">
                                      <p:cBhvr>
                                        <p:cTn id="124" dur="500"/>
                                        <p:tgtEl>
                                          <p:spTgt spid="63"/>
                                        </p:tgtEl>
                                      </p:cBhvr>
                                    </p:animEffect>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48"/>
                                        </p:tgtEl>
                                        <p:attrNameLst>
                                          <p:attrName>style.visibility</p:attrName>
                                        </p:attrNameLst>
                                      </p:cBhvr>
                                      <p:to>
                                        <p:strVal val="visible"/>
                                      </p:to>
                                    </p:set>
                                    <p:animEffect transition="in" filter="fade">
                                      <p:cBhvr>
                                        <p:cTn id="128" dur="500"/>
                                        <p:tgtEl>
                                          <p:spTgt spid="4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65"/>
                                        </p:tgtEl>
                                        <p:attrNameLst>
                                          <p:attrName>style.visibility</p:attrName>
                                        </p:attrNameLst>
                                      </p:cBhvr>
                                      <p:to>
                                        <p:strVal val="visible"/>
                                      </p:to>
                                    </p:set>
                                    <p:animEffect transition="in" filter="wipe(down)">
                                      <p:cBhvr>
                                        <p:cTn id="133" dur="500"/>
                                        <p:tgtEl>
                                          <p:spTgt spid="65"/>
                                        </p:tgtEl>
                                      </p:cBhvr>
                                    </p:animEffect>
                                  </p:childTnLst>
                                </p:cTn>
                              </p:par>
                            </p:childTnLst>
                          </p:cTn>
                        </p:par>
                        <p:par>
                          <p:cTn id="134" fill="hold">
                            <p:stCondLst>
                              <p:cond delay="500"/>
                            </p:stCondLst>
                            <p:childTnLst>
                              <p:par>
                                <p:cTn id="135" presetID="10" presetClass="entr" presetSubtype="0" fill="hold" grpId="0" nodeType="after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fade">
                                      <p:cBhvr>
                                        <p:cTn id="137" dur="500"/>
                                        <p:tgtEl>
                                          <p:spTgt spid="4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69"/>
                                        </p:tgtEl>
                                        <p:attrNameLst>
                                          <p:attrName>style.visibility</p:attrName>
                                        </p:attrNameLst>
                                      </p:cBhvr>
                                      <p:to>
                                        <p:strVal val="visible"/>
                                      </p:to>
                                    </p:set>
                                    <p:animEffect transition="in" filter="wipe(up)">
                                      <p:cBhvr>
                                        <p:cTn id="142" dur="500"/>
                                        <p:tgtEl>
                                          <p:spTgt spid="69"/>
                                        </p:tgtEl>
                                      </p:cBhvr>
                                    </p:animEffect>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fade">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wipe(down)">
                                      <p:cBhvr>
                                        <p:cTn id="151" dur="500"/>
                                        <p:tgtEl>
                                          <p:spTgt spid="70"/>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fade">
                                      <p:cBhvr>
                                        <p:cTn id="155" dur="500"/>
                                        <p:tgtEl>
                                          <p:spTgt spid="5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nodeType="clickEffect">
                                  <p:stCondLst>
                                    <p:cond delay="0"/>
                                  </p:stCondLst>
                                  <p:childTnLst>
                                    <p:set>
                                      <p:cBhvr>
                                        <p:cTn id="159" dur="1" fill="hold">
                                          <p:stCondLst>
                                            <p:cond delay="0"/>
                                          </p:stCondLst>
                                        </p:cTn>
                                        <p:tgtEl>
                                          <p:spTgt spid="72"/>
                                        </p:tgtEl>
                                        <p:attrNameLst>
                                          <p:attrName>style.visibility</p:attrName>
                                        </p:attrNameLst>
                                      </p:cBhvr>
                                      <p:to>
                                        <p:strVal val="visible"/>
                                      </p:to>
                                    </p:set>
                                    <p:animEffect transition="in" filter="wipe(up)">
                                      <p:cBhvr>
                                        <p:cTn id="160" dur="500"/>
                                        <p:tgtEl>
                                          <p:spTgt spid="72"/>
                                        </p:tgtEl>
                                      </p:cBhvr>
                                    </p:animEffect>
                                  </p:childTnLst>
                                </p:cTn>
                              </p:par>
                            </p:childTnLst>
                          </p:cTn>
                        </p:par>
                        <p:par>
                          <p:cTn id="161" fill="hold">
                            <p:stCondLst>
                              <p:cond delay="500"/>
                            </p:stCondLst>
                            <p:childTnLst>
                              <p:par>
                                <p:cTn id="162" presetID="10" presetClass="entr" presetSubtype="0" fill="hold" grpId="0" nodeType="afterEffect">
                                  <p:stCondLst>
                                    <p:cond delay="0"/>
                                  </p:stCondLst>
                                  <p:childTnLst>
                                    <p:set>
                                      <p:cBhvr>
                                        <p:cTn id="163" dur="1" fill="hold">
                                          <p:stCondLst>
                                            <p:cond delay="0"/>
                                          </p:stCondLst>
                                        </p:cTn>
                                        <p:tgtEl>
                                          <p:spTgt spid="52"/>
                                        </p:tgtEl>
                                        <p:attrNameLst>
                                          <p:attrName>style.visibility</p:attrName>
                                        </p:attrNameLst>
                                      </p:cBhvr>
                                      <p:to>
                                        <p:strVal val="visible"/>
                                      </p:to>
                                    </p:set>
                                    <p:animEffect transition="in" filter="fade">
                                      <p:cBhvr>
                                        <p:cTn id="1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8" grpId="0"/>
      <p:bldP spid="20" grpId="0"/>
      <p:bldP spid="25" grpId="0"/>
      <p:bldP spid="26" grpId="0"/>
      <p:bldP spid="30" grpId="0"/>
      <p:bldP spid="33" grpId="0"/>
      <p:bldP spid="35" grpId="0" animBg="1"/>
      <p:bldP spid="45" grpId="0"/>
      <p:bldP spid="46" grpId="0"/>
      <p:bldP spid="47" grpId="0"/>
      <p:bldP spid="48" grpId="0"/>
      <p:bldP spid="49" grpId="0"/>
      <p:bldP spid="50" grpId="0"/>
      <p:bldP spid="51" grpId="0"/>
      <p:bldP spid="52" grpId="0"/>
    </p:bldLst>
  </p:timing>
</p:sld>
</file>

<file path=ppt/theme/theme1.xml><?xml version="1.0" encoding="utf-8"?>
<a:theme xmlns:a="http://schemas.openxmlformats.org/drawingml/2006/main" name="Default Design">
  <a:themeElements>
    <a:clrScheme name="Default Design 16">
      <a:dk1>
        <a:srgbClr val="000000"/>
      </a:dk1>
      <a:lt1>
        <a:srgbClr val="FFFFFF"/>
      </a:lt1>
      <a:dk2>
        <a:srgbClr val="000000"/>
      </a:dk2>
      <a:lt2>
        <a:srgbClr val="FF0000"/>
      </a:lt2>
      <a:accent1>
        <a:srgbClr val="FF0000"/>
      </a:accent1>
      <a:accent2>
        <a:srgbClr val="000000"/>
      </a:accent2>
      <a:accent3>
        <a:srgbClr val="FFFFFF"/>
      </a:accent3>
      <a:accent4>
        <a:srgbClr val="000000"/>
      </a:accent4>
      <a:accent5>
        <a:srgbClr val="FFAAAA"/>
      </a:accent5>
      <a:accent6>
        <a:srgbClr val="000000"/>
      </a:accent6>
      <a:hlink>
        <a:srgbClr val="00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50324C"/>
        </a:dk2>
        <a:lt2>
          <a:srgbClr val="00CCCC"/>
        </a:lt2>
        <a:accent1>
          <a:srgbClr val="00CCCC"/>
        </a:accent1>
        <a:accent2>
          <a:srgbClr val="50324C"/>
        </a:accent2>
        <a:accent3>
          <a:srgbClr val="FFFFFF"/>
        </a:accent3>
        <a:accent4>
          <a:srgbClr val="000000"/>
        </a:accent4>
        <a:accent5>
          <a:srgbClr val="AAE2E2"/>
        </a:accent5>
        <a:accent6>
          <a:srgbClr val="482C44"/>
        </a:accent6>
        <a:hlink>
          <a:srgbClr val="50324C"/>
        </a:hlink>
        <a:folHlink>
          <a:srgbClr val="00CCCC"/>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1A2733"/>
        </a:dk2>
        <a:lt2>
          <a:srgbClr val="FF0000"/>
        </a:lt2>
        <a:accent1>
          <a:srgbClr val="FF0000"/>
        </a:accent1>
        <a:accent2>
          <a:srgbClr val="1A2733"/>
        </a:accent2>
        <a:accent3>
          <a:srgbClr val="FFFFFF"/>
        </a:accent3>
        <a:accent4>
          <a:srgbClr val="000000"/>
        </a:accent4>
        <a:accent5>
          <a:srgbClr val="FFAAAA"/>
        </a:accent5>
        <a:accent6>
          <a:srgbClr val="16222D"/>
        </a:accent6>
        <a:hlink>
          <a:srgbClr val="1A2733"/>
        </a:hlink>
        <a:folHlink>
          <a:srgbClr val="FF00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102040"/>
        </a:dk2>
        <a:lt2>
          <a:srgbClr val="FF0000"/>
        </a:lt2>
        <a:accent1>
          <a:srgbClr val="FF0000"/>
        </a:accent1>
        <a:accent2>
          <a:srgbClr val="102040"/>
        </a:accent2>
        <a:accent3>
          <a:srgbClr val="FFFFFF"/>
        </a:accent3>
        <a:accent4>
          <a:srgbClr val="000000"/>
        </a:accent4>
        <a:accent5>
          <a:srgbClr val="FFAAAA"/>
        </a:accent5>
        <a:accent6>
          <a:srgbClr val="0D1C39"/>
        </a:accent6>
        <a:hlink>
          <a:srgbClr val="102040"/>
        </a:hlink>
        <a:folHlink>
          <a:srgbClr val="FF00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FF0000"/>
        </a:lt2>
        <a:accent1>
          <a:srgbClr val="FF0000"/>
        </a:accent1>
        <a:accent2>
          <a:srgbClr val="000000"/>
        </a:accent2>
        <a:accent3>
          <a:srgbClr val="FFFFFF"/>
        </a:accent3>
        <a:accent4>
          <a:srgbClr val="000000"/>
        </a:accent4>
        <a:accent5>
          <a:srgbClr val="FFAAAA"/>
        </a:accent5>
        <a:accent6>
          <a:srgbClr val="000000"/>
        </a:accent6>
        <a:hlink>
          <a:srgbClr val="000000"/>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30754</TotalTime>
  <Words>801</Words>
  <Application>Microsoft Office PowerPoint</Application>
  <PresentationFormat>On-screen Show (4:3)</PresentationFormat>
  <Paragraphs>121</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 Design</vt:lpstr>
      <vt:lpstr> Introduction to Credit Scoring</vt:lpstr>
      <vt:lpstr>Agenda</vt:lpstr>
      <vt:lpstr>The Scorecard Builder’s Prayer</vt:lpstr>
      <vt:lpstr>What is credit scoring?</vt:lpstr>
      <vt:lpstr>Why do we use models to make decisions?</vt:lpstr>
      <vt:lpstr>Example – why statistical models can do a better job</vt:lpstr>
      <vt:lpstr>Example – why statistical models can do a better job</vt:lpstr>
      <vt:lpstr>Example – why statistical models can do a better job</vt:lpstr>
      <vt:lpstr>History of credit business and credit scoring</vt:lpstr>
      <vt:lpstr>Where is credit scoring used?</vt:lpstr>
      <vt:lpstr>The scope of this training course</vt:lpstr>
    </vt:vector>
  </TitlesOfParts>
  <Company>National Australia Bank (Aust)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n000751</dc:creator>
  <cp:lastModifiedBy>p721470</cp:lastModifiedBy>
  <cp:revision>2373</cp:revision>
  <cp:lastPrinted>2013-09-27T07:07:55Z</cp:lastPrinted>
  <dcterms:created xsi:type="dcterms:W3CDTF">2009-09-22T01:16:48Z</dcterms:created>
  <dcterms:modified xsi:type="dcterms:W3CDTF">2014-05-22T04:03:37Z</dcterms:modified>
</cp:coreProperties>
</file>