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318" r:id="rId2"/>
    <p:sldId id="356" r:id="rId3"/>
    <p:sldId id="333" r:id="rId4"/>
    <p:sldId id="320" r:id="rId5"/>
    <p:sldId id="335" r:id="rId6"/>
    <p:sldId id="332" r:id="rId7"/>
    <p:sldId id="334" r:id="rId8"/>
    <p:sldId id="336" r:id="rId9"/>
    <p:sldId id="337" r:id="rId10"/>
    <p:sldId id="348" r:id="rId11"/>
    <p:sldId id="338" r:id="rId12"/>
    <p:sldId id="340" r:id="rId13"/>
    <p:sldId id="341" r:id="rId14"/>
    <p:sldId id="339" r:id="rId15"/>
    <p:sldId id="342" r:id="rId16"/>
    <p:sldId id="344" r:id="rId17"/>
    <p:sldId id="343" r:id="rId18"/>
    <p:sldId id="347" r:id="rId19"/>
    <p:sldId id="349" r:id="rId20"/>
    <p:sldId id="346" r:id="rId21"/>
    <p:sldId id="350" r:id="rId22"/>
    <p:sldId id="351" r:id="rId23"/>
    <p:sldId id="354" r:id="rId24"/>
    <p:sldId id="353" r:id="rId25"/>
  </p:sldIdLst>
  <p:sldSz cx="9144000" cy="6858000" type="screen4x3"/>
  <p:notesSz cx="6669088" cy="9926638"/>
  <p:defaultTextStyle>
    <a:defPPr>
      <a:defRPr lang="en-AU"/>
    </a:defPPr>
    <a:lvl1pPr algn="l" rtl="0" fontAlgn="base">
      <a:spcBef>
        <a:spcPct val="0"/>
      </a:spcBef>
      <a:spcAft>
        <a:spcPct val="0"/>
      </a:spcAft>
      <a:defRPr sz="3600" kern="1200">
        <a:solidFill>
          <a:schemeClr val="tx1"/>
        </a:solidFill>
        <a:latin typeface="Arial" charset="0"/>
        <a:ea typeface="+mn-ea"/>
        <a:cs typeface="+mn-cs"/>
      </a:defRPr>
    </a:lvl1pPr>
    <a:lvl2pPr marL="457200" algn="l" rtl="0" fontAlgn="base">
      <a:spcBef>
        <a:spcPct val="0"/>
      </a:spcBef>
      <a:spcAft>
        <a:spcPct val="0"/>
      </a:spcAft>
      <a:defRPr sz="3600" kern="1200">
        <a:solidFill>
          <a:schemeClr val="tx1"/>
        </a:solidFill>
        <a:latin typeface="Arial" charset="0"/>
        <a:ea typeface="+mn-ea"/>
        <a:cs typeface="+mn-cs"/>
      </a:defRPr>
    </a:lvl2pPr>
    <a:lvl3pPr marL="914400" algn="l" rtl="0" fontAlgn="base">
      <a:spcBef>
        <a:spcPct val="0"/>
      </a:spcBef>
      <a:spcAft>
        <a:spcPct val="0"/>
      </a:spcAft>
      <a:defRPr sz="3600" kern="1200">
        <a:solidFill>
          <a:schemeClr val="tx1"/>
        </a:solidFill>
        <a:latin typeface="Arial" charset="0"/>
        <a:ea typeface="+mn-ea"/>
        <a:cs typeface="+mn-cs"/>
      </a:defRPr>
    </a:lvl3pPr>
    <a:lvl4pPr marL="1371600" algn="l" rtl="0" fontAlgn="base">
      <a:spcBef>
        <a:spcPct val="0"/>
      </a:spcBef>
      <a:spcAft>
        <a:spcPct val="0"/>
      </a:spcAft>
      <a:defRPr sz="3600" kern="1200">
        <a:solidFill>
          <a:schemeClr val="tx1"/>
        </a:solidFill>
        <a:latin typeface="Arial" charset="0"/>
        <a:ea typeface="+mn-ea"/>
        <a:cs typeface="+mn-cs"/>
      </a:defRPr>
    </a:lvl4pPr>
    <a:lvl5pPr marL="1828800" algn="l" rtl="0" fontAlgn="base">
      <a:spcBef>
        <a:spcPct val="0"/>
      </a:spcBef>
      <a:spcAft>
        <a:spcPct val="0"/>
      </a:spcAft>
      <a:defRPr sz="3600" kern="1200">
        <a:solidFill>
          <a:schemeClr val="tx1"/>
        </a:solidFill>
        <a:latin typeface="Arial" charset="0"/>
        <a:ea typeface="+mn-ea"/>
        <a:cs typeface="+mn-cs"/>
      </a:defRPr>
    </a:lvl5pPr>
    <a:lvl6pPr marL="2286000" algn="l" defTabSz="914400" rtl="0" eaLnBrk="1" latinLnBrk="0" hangingPunct="1">
      <a:defRPr sz="3600" kern="1200">
        <a:solidFill>
          <a:schemeClr val="tx1"/>
        </a:solidFill>
        <a:latin typeface="Arial" charset="0"/>
        <a:ea typeface="+mn-ea"/>
        <a:cs typeface="+mn-cs"/>
      </a:defRPr>
    </a:lvl6pPr>
    <a:lvl7pPr marL="2743200" algn="l" defTabSz="914400" rtl="0" eaLnBrk="1" latinLnBrk="0" hangingPunct="1">
      <a:defRPr sz="3600" kern="1200">
        <a:solidFill>
          <a:schemeClr val="tx1"/>
        </a:solidFill>
        <a:latin typeface="Arial" charset="0"/>
        <a:ea typeface="+mn-ea"/>
        <a:cs typeface="+mn-cs"/>
      </a:defRPr>
    </a:lvl7pPr>
    <a:lvl8pPr marL="3200400" algn="l" defTabSz="914400" rtl="0" eaLnBrk="1" latinLnBrk="0" hangingPunct="1">
      <a:defRPr sz="3600" kern="1200">
        <a:solidFill>
          <a:schemeClr val="tx1"/>
        </a:solidFill>
        <a:latin typeface="Arial" charset="0"/>
        <a:ea typeface="+mn-ea"/>
        <a:cs typeface="+mn-cs"/>
      </a:defRPr>
    </a:lvl8pPr>
    <a:lvl9pPr marL="3657600" algn="l" defTabSz="914400" rtl="0" eaLnBrk="1" latinLnBrk="0" hangingPunct="1">
      <a:defRPr sz="3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BF2C"/>
    <a:srgbClr val="99FF99"/>
    <a:srgbClr val="FFFF99"/>
    <a:srgbClr val="4BB1FF"/>
    <a:srgbClr val="969696"/>
    <a:srgbClr val="C0C0C0"/>
    <a:srgbClr val="CCECFF"/>
    <a:srgbClr val="FF9999"/>
    <a:srgbClr val="FF99C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9855" autoAdjust="0"/>
  </p:normalViewPr>
  <p:slideViewPr>
    <p:cSldViewPr snapToGrid="0">
      <p:cViewPr>
        <p:scale>
          <a:sx n="125" d="100"/>
          <a:sy n="125" d="100"/>
        </p:scale>
        <p:origin x="-888" y="-80"/>
      </p:cViewPr>
      <p:guideLst>
        <p:guide orient="horz" pos="4060"/>
        <p:guide pos="2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AU" dirty="0"/>
          </a:p>
        </p:txBody>
      </p:sp>
      <p:sp>
        <p:nvSpPr>
          <p:cNvPr id="113667" name="Rectangle 3"/>
          <p:cNvSpPr>
            <a:spLocks noGrp="1" noChangeArrowheads="1"/>
          </p:cNvSpPr>
          <p:nvPr>
            <p:ph type="dt" sz="quarter" idx="1"/>
          </p:nvPr>
        </p:nvSpPr>
        <p:spPr bwMode="auto">
          <a:xfrm>
            <a:off x="377825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AU" dirty="0"/>
          </a:p>
        </p:txBody>
      </p:sp>
      <p:sp>
        <p:nvSpPr>
          <p:cNvPr id="113668" name="Rectangle 4"/>
          <p:cNvSpPr>
            <a:spLocks noGrp="1" noChangeArrowheads="1"/>
          </p:cNvSpPr>
          <p:nvPr>
            <p:ph type="ftr" sz="quarter" idx="2"/>
          </p:nvPr>
        </p:nvSpPr>
        <p:spPr bwMode="auto">
          <a:xfrm>
            <a:off x="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AU" dirty="0"/>
          </a:p>
        </p:txBody>
      </p:sp>
      <p:sp>
        <p:nvSpPr>
          <p:cNvPr id="113669" name="Rectangle 5"/>
          <p:cNvSpPr>
            <a:spLocks noGrp="1" noChangeArrowheads="1"/>
          </p:cNvSpPr>
          <p:nvPr>
            <p:ph type="sldNum" sz="quarter" idx="3"/>
          </p:nvPr>
        </p:nvSpPr>
        <p:spPr bwMode="auto">
          <a:xfrm>
            <a:off x="377825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D30C80DB-77C4-46BF-9570-39F194FC9641}" type="slidenum">
              <a:rPr lang="en-AU"/>
              <a:pPr>
                <a:defRPr/>
              </a:pPr>
              <a:t>‹#›</a:t>
            </a:fld>
            <a:endParaRPr lang="en-AU" dirty="0"/>
          </a:p>
        </p:txBody>
      </p:sp>
    </p:spTree>
    <p:extLst>
      <p:ext uri="{BB962C8B-B14F-4D97-AF65-F5344CB8AC3E}">
        <p14:creationId xmlns:p14="http://schemas.microsoft.com/office/powerpoint/2010/main" val="2745212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AU" dirty="0"/>
          </a:p>
        </p:txBody>
      </p:sp>
      <p:sp>
        <p:nvSpPr>
          <p:cNvPr id="6147" name="Rectangle 3"/>
          <p:cNvSpPr>
            <a:spLocks noGrp="1" noChangeArrowheads="1"/>
          </p:cNvSpPr>
          <p:nvPr>
            <p:ph type="dt" idx="1"/>
          </p:nvPr>
        </p:nvSpPr>
        <p:spPr bwMode="auto">
          <a:xfrm>
            <a:off x="377825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AU" dirty="0"/>
          </a:p>
        </p:txBody>
      </p:sp>
      <p:sp>
        <p:nvSpPr>
          <p:cNvPr id="9220" name="Rectangle 4"/>
          <p:cNvSpPr>
            <a:spLocks noGrp="1" noRot="1" noChangeAspect="1" noChangeArrowheads="1" noTextEdit="1"/>
          </p:cNvSpPr>
          <p:nvPr>
            <p:ph type="sldImg" idx="2"/>
          </p:nvPr>
        </p:nvSpPr>
        <p:spPr bwMode="auto">
          <a:xfrm>
            <a:off x="852488" y="742950"/>
            <a:ext cx="4965700" cy="37242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68338" y="4716463"/>
            <a:ext cx="5332412"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6150" name="Rectangle 6"/>
          <p:cNvSpPr>
            <a:spLocks noGrp="1" noChangeArrowheads="1"/>
          </p:cNvSpPr>
          <p:nvPr>
            <p:ph type="ftr" sz="quarter" idx="4"/>
          </p:nvPr>
        </p:nvSpPr>
        <p:spPr bwMode="auto">
          <a:xfrm>
            <a:off x="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AU" dirty="0"/>
          </a:p>
        </p:txBody>
      </p:sp>
      <p:sp>
        <p:nvSpPr>
          <p:cNvPr id="6151" name="Rectangle 7"/>
          <p:cNvSpPr>
            <a:spLocks noGrp="1" noChangeArrowheads="1"/>
          </p:cNvSpPr>
          <p:nvPr>
            <p:ph type="sldNum" sz="quarter" idx="5"/>
          </p:nvPr>
        </p:nvSpPr>
        <p:spPr bwMode="auto">
          <a:xfrm>
            <a:off x="377825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9514FE33-5397-4CCA-B781-C084524DEB81}" type="slidenum">
              <a:rPr lang="en-AU"/>
              <a:pPr>
                <a:defRPr/>
              </a:pPr>
              <a:t>‹#›</a:t>
            </a:fld>
            <a:endParaRPr lang="en-AU" dirty="0"/>
          </a:p>
        </p:txBody>
      </p:sp>
    </p:spTree>
    <p:extLst>
      <p:ext uri="{BB962C8B-B14F-4D97-AF65-F5344CB8AC3E}">
        <p14:creationId xmlns:p14="http://schemas.microsoft.com/office/powerpoint/2010/main" val="15309413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fld id="{3EC1CF5A-0B7B-439A-8961-F657D75E12BB}" type="slidenum">
              <a:rPr lang="en-AU" sz="1200" smtClean="0"/>
              <a:pPr eaLnBrk="1" hangingPunct="1"/>
              <a:t>1</a:t>
            </a:fld>
            <a:endParaRPr lang="en-AU" sz="1200" smtClean="0"/>
          </a:p>
        </p:txBody>
      </p:sp>
      <p:sp>
        <p:nvSpPr>
          <p:cNvPr id="10243" name="Rectangle 7"/>
          <p:cNvSpPr txBox="1">
            <a:spLocks noGrp="1" noChangeArrowheads="1"/>
          </p:cNvSpPr>
          <p:nvPr/>
        </p:nvSpPr>
        <p:spPr bwMode="auto">
          <a:xfrm>
            <a:off x="3778250" y="9428163"/>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5" tIns="45642" rIns="91285" bIns="45642" anchor="b"/>
          <a:lstStyle>
            <a:lvl1pPr defTabSz="912813" eaLnBrk="0" hangingPunct="0">
              <a:defRPr sz="3600">
                <a:solidFill>
                  <a:schemeClr val="tx1"/>
                </a:solidFill>
                <a:latin typeface="Arial" charset="0"/>
              </a:defRPr>
            </a:lvl1pPr>
            <a:lvl2pPr marL="742950" indent="-285750" defTabSz="912813" eaLnBrk="0" hangingPunct="0">
              <a:defRPr sz="3600">
                <a:solidFill>
                  <a:schemeClr val="tx1"/>
                </a:solidFill>
                <a:latin typeface="Arial" charset="0"/>
              </a:defRPr>
            </a:lvl2pPr>
            <a:lvl3pPr marL="1143000" indent="-228600" defTabSz="912813" eaLnBrk="0" hangingPunct="0">
              <a:defRPr sz="3600">
                <a:solidFill>
                  <a:schemeClr val="tx1"/>
                </a:solidFill>
                <a:latin typeface="Arial" charset="0"/>
              </a:defRPr>
            </a:lvl3pPr>
            <a:lvl4pPr marL="1600200" indent="-228600" defTabSz="912813" eaLnBrk="0" hangingPunct="0">
              <a:defRPr sz="3600">
                <a:solidFill>
                  <a:schemeClr val="tx1"/>
                </a:solidFill>
                <a:latin typeface="Arial" charset="0"/>
              </a:defRPr>
            </a:lvl4pPr>
            <a:lvl5pPr marL="2057400" indent="-228600" defTabSz="912813" eaLnBrk="0" hangingPunct="0">
              <a:defRPr sz="3600">
                <a:solidFill>
                  <a:schemeClr val="tx1"/>
                </a:solidFill>
                <a:latin typeface="Arial" charset="0"/>
              </a:defRPr>
            </a:lvl5pPr>
            <a:lvl6pPr marL="2514600" indent="-228600" defTabSz="912813" eaLnBrk="0" fontAlgn="base" hangingPunct="0">
              <a:spcBef>
                <a:spcPct val="0"/>
              </a:spcBef>
              <a:spcAft>
                <a:spcPct val="0"/>
              </a:spcAft>
              <a:defRPr sz="3600">
                <a:solidFill>
                  <a:schemeClr val="tx1"/>
                </a:solidFill>
                <a:latin typeface="Arial" charset="0"/>
              </a:defRPr>
            </a:lvl6pPr>
            <a:lvl7pPr marL="2971800" indent="-228600" defTabSz="912813" eaLnBrk="0" fontAlgn="base" hangingPunct="0">
              <a:spcBef>
                <a:spcPct val="0"/>
              </a:spcBef>
              <a:spcAft>
                <a:spcPct val="0"/>
              </a:spcAft>
              <a:defRPr sz="3600">
                <a:solidFill>
                  <a:schemeClr val="tx1"/>
                </a:solidFill>
                <a:latin typeface="Arial" charset="0"/>
              </a:defRPr>
            </a:lvl7pPr>
            <a:lvl8pPr marL="3429000" indent="-228600" defTabSz="912813" eaLnBrk="0" fontAlgn="base" hangingPunct="0">
              <a:spcBef>
                <a:spcPct val="0"/>
              </a:spcBef>
              <a:spcAft>
                <a:spcPct val="0"/>
              </a:spcAft>
              <a:defRPr sz="3600">
                <a:solidFill>
                  <a:schemeClr val="tx1"/>
                </a:solidFill>
                <a:latin typeface="Arial" charset="0"/>
              </a:defRPr>
            </a:lvl8pPr>
            <a:lvl9pPr marL="3886200" indent="-228600" defTabSz="912813" eaLnBrk="0" fontAlgn="base" hangingPunct="0">
              <a:spcBef>
                <a:spcPct val="0"/>
              </a:spcBef>
              <a:spcAft>
                <a:spcPct val="0"/>
              </a:spcAft>
              <a:defRPr sz="3600">
                <a:solidFill>
                  <a:schemeClr val="tx1"/>
                </a:solidFill>
                <a:latin typeface="Arial" charset="0"/>
              </a:defRPr>
            </a:lvl9pPr>
          </a:lstStyle>
          <a:p>
            <a:pPr algn="r" eaLnBrk="1" hangingPunct="1"/>
            <a:fld id="{C5C58894-3FF0-416E-A457-8FDD55042A0E}" type="slidenum">
              <a:rPr lang="en-US" sz="1200">
                <a:cs typeface="Times New Roman" pitchFamily="18" charset="0"/>
              </a:rPr>
              <a:pPr algn="r" eaLnBrk="1" hangingPunct="1"/>
              <a:t>1</a:t>
            </a:fld>
            <a:endParaRPr lang="en-US" sz="1200">
              <a:cs typeface="Times New Roman" pitchFamily="18" charset="0"/>
            </a:endParaRPr>
          </a:p>
        </p:txBody>
      </p:sp>
      <p:sp>
        <p:nvSpPr>
          <p:cNvPr id="10244" name="Rectangle 2"/>
          <p:cNvSpPr>
            <a:spLocks noGrp="1" noRot="1" noChangeAspect="1" noChangeArrowheads="1" noTextEdit="1"/>
          </p:cNvSpPr>
          <p:nvPr>
            <p:ph type="sldImg"/>
          </p:nvPr>
        </p:nvSpPr>
        <p:spPr>
          <a:xfrm>
            <a:off x="854075" y="742950"/>
            <a:ext cx="4965700" cy="3724275"/>
          </a:xfrm>
          <a:ln/>
        </p:spPr>
      </p:sp>
      <p:sp>
        <p:nvSpPr>
          <p:cNvPr id="10245" name="Rectangle 3"/>
          <p:cNvSpPr>
            <a:spLocks noGrp="1" noChangeArrowheads="1"/>
          </p:cNvSpPr>
          <p:nvPr>
            <p:ph type="body" idx="1"/>
          </p:nvPr>
        </p:nvSpPr>
        <p:spPr>
          <a:xfrm>
            <a:off x="668338" y="4718050"/>
            <a:ext cx="5332412" cy="4465638"/>
          </a:xfrm>
          <a:noFill/>
        </p:spPr>
        <p:txBody>
          <a:bodyPr lIns="91285" tIns="45642" rIns="91285" bIns="45642"/>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2" descr="Group-Region-Cover-Re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584200" y="977900"/>
            <a:ext cx="7772400" cy="2667000"/>
          </a:xfrm>
        </p:spPr>
        <p:txBody>
          <a:bodyPr/>
          <a:lstStyle>
            <a:lvl1pPr>
              <a:lnSpc>
                <a:spcPts val="5000"/>
              </a:lnSpc>
              <a:defRPr sz="5400">
                <a:solidFill>
                  <a:schemeClr val="bg1"/>
                </a:solidFill>
              </a:defRPr>
            </a:lvl1pPr>
          </a:lstStyle>
          <a:p>
            <a:pPr lvl="0"/>
            <a:r>
              <a:rPr lang="en-AU" noProof="0" smtClean="0"/>
              <a:t>Click to edit Master title style</a:t>
            </a:r>
          </a:p>
        </p:txBody>
      </p:sp>
      <p:sp>
        <p:nvSpPr>
          <p:cNvPr id="3075" name="Rectangle 3"/>
          <p:cNvSpPr>
            <a:spLocks noGrp="1" noChangeArrowheads="1"/>
          </p:cNvSpPr>
          <p:nvPr>
            <p:ph type="subTitle" idx="1"/>
          </p:nvPr>
        </p:nvSpPr>
        <p:spPr>
          <a:xfrm>
            <a:off x="584200" y="3721100"/>
            <a:ext cx="7773988" cy="1036638"/>
          </a:xfrm>
        </p:spPr>
        <p:txBody>
          <a:bodyPr/>
          <a:lstStyle>
            <a:lvl1pPr marL="0" indent="0">
              <a:buFont typeface="Wingdings" pitchFamily="2" charset="2"/>
              <a:buNone/>
              <a:defRPr>
                <a:solidFill>
                  <a:schemeClr val="bg1"/>
                </a:solidFill>
              </a:defRPr>
            </a:lvl1pPr>
          </a:lstStyle>
          <a:p>
            <a:pPr lvl="0"/>
            <a:r>
              <a:rPr lang="en-AU" noProof="0" smtClean="0"/>
              <a:t>Click to edit Master subtitle style</a:t>
            </a:r>
          </a:p>
        </p:txBody>
      </p:sp>
    </p:spTree>
    <p:extLst>
      <p:ext uri="{BB962C8B-B14F-4D97-AF65-F5344CB8AC3E}">
        <p14:creationId xmlns:p14="http://schemas.microsoft.com/office/powerpoint/2010/main" val="2564900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5"/>
          <p:cNvSpPr>
            <a:spLocks noGrp="1" noChangeArrowheads="1"/>
          </p:cNvSpPr>
          <p:nvPr>
            <p:ph type="sldNum" sz="quarter" idx="10"/>
          </p:nvPr>
        </p:nvSpPr>
        <p:spPr>
          <a:ln/>
        </p:spPr>
        <p:txBody>
          <a:bodyPr/>
          <a:lstStyle>
            <a:lvl1pPr>
              <a:defRPr/>
            </a:lvl1pPr>
          </a:lstStyle>
          <a:p>
            <a:pPr>
              <a:defRPr/>
            </a:pPr>
            <a:fld id="{4F3C7138-C352-445F-8044-E3BF5F7BBB12}" type="slidenum">
              <a:rPr lang="en-AU"/>
              <a:pPr>
                <a:defRPr/>
              </a:pPr>
              <a:t>‹#›</a:t>
            </a:fld>
            <a:endParaRPr lang="en-AU" dirty="0"/>
          </a:p>
        </p:txBody>
      </p:sp>
    </p:spTree>
    <p:extLst>
      <p:ext uri="{BB962C8B-B14F-4D97-AF65-F5344CB8AC3E}">
        <p14:creationId xmlns:p14="http://schemas.microsoft.com/office/powerpoint/2010/main" val="2632761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2425" y="358775"/>
            <a:ext cx="2112963" cy="59023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358775" y="358775"/>
            <a:ext cx="6191250" cy="5902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5"/>
          <p:cNvSpPr>
            <a:spLocks noGrp="1" noChangeArrowheads="1"/>
          </p:cNvSpPr>
          <p:nvPr>
            <p:ph type="sldNum" sz="quarter" idx="10"/>
          </p:nvPr>
        </p:nvSpPr>
        <p:spPr>
          <a:ln/>
        </p:spPr>
        <p:txBody>
          <a:bodyPr/>
          <a:lstStyle>
            <a:lvl1pPr>
              <a:defRPr/>
            </a:lvl1pPr>
          </a:lstStyle>
          <a:p>
            <a:pPr>
              <a:defRPr/>
            </a:pPr>
            <a:fld id="{8D701B3F-87DF-4C4D-8037-7EB0630572BE}" type="slidenum">
              <a:rPr lang="en-AU"/>
              <a:pPr>
                <a:defRPr/>
              </a:pPr>
              <a:t>‹#›</a:t>
            </a:fld>
            <a:endParaRPr lang="en-AU" dirty="0"/>
          </a:p>
        </p:txBody>
      </p:sp>
    </p:spTree>
    <p:extLst>
      <p:ext uri="{BB962C8B-B14F-4D97-AF65-F5344CB8AC3E}">
        <p14:creationId xmlns:p14="http://schemas.microsoft.com/office/powerpoint/2010/main" val="97224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5"/>
          <p:cNvSpPr>
            <a:spLocks noGrp="1" noChangeArrowheads="1"/>
          </p:cNvSpPr>
          <p:nvPr>
            <p:ph type="sldNum" sz="quarter" idx="10"/>
          </p:nvPr>
        </p:nvSpPr>
        <p:spPr>
          <a:ln/>
        </p:spPr>
        <p:txBody>
          <a:bodyPr/>
          <a:lstStyle>
            <a:lvl1pPr>
              <a:defRPr/>
            </a:lvl1pPr>
          </a:lstStyle>
          <a:p>
            <a:pPr>
              <a:defRPr/>
            </a:pPr>
            <a:fld id="{F36E44F6-940B-4D12-8E46-AF2799100A29}" type="slidenum">
              <a:rPr lang="en-AU"/>
              <a:pPr>
                <a:defRPr/>
              </a:pPr>
              <a:t>‹#›</a:t>
            </a:fld>
            <a:endParaRPr lang="en-AU" dirty="0"/>
          </a:p>
        </p:txBody>
      </p:sp>
    </p:spTree>
    <p:extLst>
      <p:ext uri="{BB962C8B-B14F-4D97-AF65-F5344CB8AC3E}">
        <p14:creationId xmlns:p14="http://schemas.microsoft.com/office/powerpoint/2010/main" val="42912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
          <p:cNvSpPr>
            <a:spLocks noGrp="1" noChangeArrowheads="1"/>
          </p:cNvSpPr>
          <p:nvPr>
            <p:ph type="sldNum" sz="quarter" idx="10"/>
          </p:nvPr>
        </p:nvSpPr>
        <p:spPr>
          <a:ln/>
        </p:spPr>
        <p:txBody>
          <a:bodyPr/>
          <a:lstStyle>
            <a:lvl1pPr>
              <a:defRPr/>
            </a:lvl1pPr>
          </a:lstStyle>
          <a:p>
            <a:pPr>
              <a:defRPr/>
            </a:pPr>
            <a:fld id="{F92B9EF4-7511-4CBC-BBC2-5B5EA19C4ACF}" type="slidenum">
              <a:rPr lang="en-AU"/>
              <a:pPr>
                <a:defRPr/>
              </a:pPr>
              <a:t>‹#›</a:t>
            </a:fld>
            <a:endParaRPr lang="en-AU" dirty="0"/>
          </a:p>
        </p:txBody>
      </p:sp>
    </p:spTree>
    <p:extLst>
      <p:ext uri="{BB962C8B-B14F-4D97-AF65-F5344CB8AC3E}">
        <p14:creationId xmlns:p14="http://schemas.microsoft.com/office/powerpoint/2010/main" val="494933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58775" y="1403350"/>
            <a:ext cx="4151313"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1403350"/>
            <a:ext cx="41529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5"/>
          <p:cNvSpPr>
            <a:spLocks noGrp="1" noChangeArrowheads="1"/>
          </p:cNvSpPr>
          <p:nvPr>
            <p:ph type="sldNum" sz="quarter" idx="10"/>
          </p:nvPr>
        </p:nvSpPr>
        <p:spPr>
          <a:ln/>
        </p:spPr>
        <p:txBody>
          <a:bodyPr/>
          <a:lstStyle>
            <a:lvl1pPr>
              <a:defRPr/>
            </a:lvl1pPr>
          </a:lstStyle>
          <a:p>
            <a:pPr>
              <a:defRPr/>
            </a:pPr>
            <a:fld id="{37C5790C-5D44-40D9-A500-98F23901F2BD}" type="slidenum">
              <a:rPr lang="en-AU"/>
              <a:pPr>
                <a:defRPr/>
              </a:pPr>
              <a:t>‹#›</a:t>
            </a:fld>
            <a:endParaRPr lang="en-AU" dirty="0"/>
          </a:p>
        </p:txBody>
      </p:sp>
    </p:spTree>
    <p:extLst>
      <p:ext uri="{BB962C8B-B14F-4D97-AF65-F5344CB8AC3E}">
        <p14:creationId xmlns:p14="http://schemas.microsoft.com/office/powerpoint/2010/main" val="1939026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15"/>
          <p:cNvSpPr>
            <a:spLocks noGrp="1" noChangeArrowheads="1"/>
          </p:cNvSpPr>
          <p:nvPr>
            <p:ph type="sldNum" sz="quarter" idx="10"/>
          </p:nvPr>
        </p:nvSpPr>
        <p:spPr>
          <a:ln/>
        </p:spPr>
        <p:txBody>
          <a:bodyPr/>
          <a:lstStyle>
            <a:lvl1pPr>
              <a:defRPr/>
            </a:lvl1pPr>
          </a:lstStyle>
          <a:p>
            <a:pPr>
              <a:defRPr/>
            </a:pPr>
            <a:fld id="{7ADC91A5-3E57-476D-91DD-BEB3CC650357}" type="slidenum">
              <a:rPr lang="en-AU"/>
              <a:pPr>
                <a:defRPr/>
              </a:pPr>
              <a:t>‹#›</a:t>
            </a:fld>
            <a:endParaRPr lang="en-AU" dirty="0"/>
          </a:p>
        </p:txBody>
      </p:sp>
    </p:spTree>
    <p:extLst>
      <p:ext uri="{BB962C8B-B14F-4D97-AF65-F5344CB8AC3E}">
        <p14:creationId xmlns:p14="http://schemas.microsoft.com/office/powerpoint/2010/main" val="2089056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15"/>
          <p:cNvSpPr>
            <a:spLocks noGrp="1" noChangeArrowheads="1"/>
          </p:cNvSpPr>
          <p:nvPr>
            <p:ph type="sldNum" sz="quarter" idx="10"/>
          </p:nvPr>
        </p:nvSpPr>
        <p:spPr>
          <a:ln/>
        </p:spPr>
        <p:txBody>
          <a:bodyPr/>
          <a:lstStyle>
            <a:lvl1pPr>
              <a:defRPr/>
            </a:lvl1pPr>
          </a:lstStyle>
          <a:p>
            <a:pPr>
              <a:defRPr/>
            </a:pPr>
            <a:fld id="{242E09B4-F112-4C13-9D05-A8A4CA3E1E0D}" type="slidenum">
              <a:rPr lang="en-AU"/>
              <a:pPr>
                <a:defRPr/>
              </a:pPr>
              <a:t>‹#›</a:t>
            </a:fld>
            <a:endParaRPr lang="en-AU" dirty="0"/>
          </a:p>
        </p:txBody>
      </p:sp>
    </p:spTree>
    <p:extLst>
      <p:ext uri="{BB962C8B-B14F-4D97-AF65-F5344CB8AC3E}">
        <p14:creationId xmlns:p14="http://schemas.microsoft.com/office/powerpoint/2010/main" val="18631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ln/>
        </p:spPr>
        <p:txBody>
          <a:bodyPr/>
          <a:lstStyle>
            <a:lvl1pPr>
              <a:defRPr/>
            </a:lvl1pPr>
          </a:lstStyle>
          <a:p>
            <a:pPr>
              <a:defRPr/>
            </a:pPr>
            <a:fld id="{1A069CF9-18FE-48B8-BE07-E3234DE7A154}" type="slidenum">
              <a:rPr lang="en-AU"/>
              <a:pPr>
                <a:defRPr/>
              </a:pPr>
              <a:t>‹#›</a:t>
            </a:fld>
            <a:endParaRPr lang="en-AU" dirty="0"/>
          </a:p>
        </p:txBody>
      </p:sp>
    </p:spTree>
    <p:extLst>
      <p:ext uri="{BB962C8B-B14F-4D97-AF65-F5344CB8AC3E}">
        <p14:creationId xmlns:p14="http://schemas.microsoft.com/office/powerpoint/2010/main" val="635605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sldNum" sz="quarter" idx="10"/>
          </p:nvPr>
        </p:nvSpPr>
        <p:spPr>
          <a:ln/>
        </p:spPr>
        <p:txBody>
          <a:bodyPr/>
          <a:lstStyle>
            <a:lvl1pPr>
              <a:defRPr/>
            </a:lvl1pPr>
          </a:lstStyle>
          <a:p>
            <a:pPr>
              <a:defRPr/>
            </a:pPr>
            <a:fld id="{2EB93625-AA3B-422B-B298-0C1E004D1928}" type="slidenum">
              <a:rPr lang="en-AU"/>
              <a:pPr>
                <a:defRPr/>
              </a:pPr>
              <a:t>‹#›</a:t>
            </a:fld>
            <a:endParaRPr lang="en-AU" dirty="0"/>
          </a:p>
        </p:txBody>
      </p:sp>
    </p:spTree>
    <p:extLst>
      <p:ext uri="{BB962C8B-B14F-4D97-AF65-F5344CB8AC3E}">
        <p14:creationId xmlns:p14="http://schemas.microsoft.com/office/powerpoint/2010/main" val="1616409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sldNum" sz="quarter" idx="10"/>
          </p:nvPr>
        </p:nvSpPr>
        <p:spPr>
          <a:ln/>
        </p:spPr>
        <p:txBody>
          <a:bodyPr/>
          <a:lstStyle>
            <a:lvl1pPr>
              <a:defRPr/>
            </a:lvl1pPr>
          </a:lstStyle>
          <a:p>
            <a:pPr>
              <a:defRPr/>
            </a:pPr>
            <a:fld id="{256F02A8-0152-4951-A49C-623FB8969401}" type="slidenum">
              <a:rPr lang="en-AU"/>
              <a:pPr>
                <a:defRPr/>
              </a:pPr>
              <a:t>‹#›</a:t>
            </a:fld>
            <a:endParaRPr lang="en-AU" dirty="0"/>
          </a:p>
        </p:txBody>
      </p:sp>
    </p:spTree>
    <p:extLst>
      <p:ext uri="{BB962C8B-B14F-4D97-AF65-F5344CB8AC3E}">
        <p14:creationId xmlns:p14="http://schemas.microsoft.com/office/powerpoint/2010/main" val="11406440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1" descr="Group-Region-Second-Red"/>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58775" y="358775"/>
            <a:ext cx="8456613"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AU" smtClean="0"/>
              <a:t>Click to edit Master title style</a:t>
            </a:r>
          </a:p>
        </p:txBody>
      </p:sp>
      <p:sp>
        <p:nvSpPr>
          <p:cNvPr id="1028" name="Rectangle 3"/>
          <p:cNvSpPr>
            <a:spLocks noGrp="1" noChangeArrowheads="1"/>
          </p:cNvSpPr>
          <p:nvPr>
            <p:ph type="body" idx="1"/>
          </p:nvPr>
        </p:nvSpPr>
        <p:spPr bwMode="auto">
          <a:xfrm>
            <a:off x="358775" y="1403350"/>
            <a:ext cx="8456613"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029" name="Line 9"/>
          <p:cNvSpPr>
            <a:spLocks noChangeShapeType="1"/>
          </p:cNvSpPr>
          <p:nvPr/>
        </p:nvSpPr>
        <p:spPr bwMode="auto">
          <a:xfrm>
            <a:off x="354013" y="1330325"/>
            <a:ext cx="8456612" cy="0"/>
          </a:xfrm>
          <a:prstGeom prst="line">
            <a:avLst/>
          </a:prstGeom>
          <a:noFill/>
          <a:ln w="63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AU" dirty="0"/>
          </a:p>
        </p:txBody>
      </p:sp>
      <p:sp>
        <p:nvSpPr>
          <p:cNvPr id="1030" name="Text Box 14"/>
          <p:cNvSpPr txBox="1">
            <a:spLocks noChangeArrowheads="1"/>
          </p:cNvSpPr>
          <p:nvPr userDrawn="1"/>
        </p:nvSpPr>
        <p:spPr bwMode="auto">
          <a:xfrm>
            <a:off x="358775" y="6405563"/>
            <a:ext cx="320675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spcBef>
                <a:spcPct val="50000"/>
              </a:spcBef>
              <a:defRPr/>
            </a:pPr>
            <a:r>
              <a:rPr lang="en-AU" sz="800" b="1" dirty="0" smtClean="0"/>
              <a:t>IVU Model Development Master Class 2014</a:t>
            </a:r>
            <a:endParaRPr lang="en-AU" sz="800" dirty="0" smtClean="0"/>
          </a:p>
          <a:p>
            <a:pPr eaLnBrk="1" hangingPunct="1">
              <a:spcBef>
                <a:spcPct val="50000"/>
              </a:spcBef>
              <a:defRPr/>
            </a:pPr>
            <a:endParaRPr lang="en-AU" sz="800" dirty="0" smtClean="0"/>
          </a:p>
        </p:txBody>
      </p:sp>
      <p:sp>
        <p:nvSpPr>
          <p:cNvPr id="1039" name="Rectangle 15"/>
          <p:cNvSpPr>
            <a:spLocks noGrp="1" noChangeArrowheads="1"/>
          </p:cNvSpPr>
          <p:nvPr>
            <p:ph type="sldNum" sz="quarter" idx="4"/>
          </p:nvPr>
        </p:nvSpPr>
        <p:spPr bwMode="auto">
          <a:xfrm>
            <a:off x="5037138" y="6405563"/>
            <a:ext cx="11049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800" b="1"/>
            </a:lvl1pPr>
          </a:lstStyle>
          <a:p>
            <a:pPr>
              <a:defRPr/>
            </a:pPr>
            <a:fld id="{F577E550-C63B-46AA-A421-63FCC1A63E3B}" type="slidenum">
              <a:rPr lang="en-AU"/>
              <a:pPr>
                <a:defRPr/>
              </a:pPr>
              <a:t>‹#›</a:t>
            </a:fld>
            <a:endParaRPr lang="en-AU" dirty="0"/>
          </a:p>
        </p:txBody>
      </p:sp>
      <p:sp>
        <p:nvSpPr>
          <p:cNvPr id="1032" name="Line 9"/>
          <p:cNvSpPr>
            <a:spLocks noChangeShapeType="1"/>
          </p:cNvSpPr>
          <p:nvPr userDrawn="1"/>
        </p:nvSpPr>
        <p:spPr bwMode="auto">
          <a:xfrm>
            <a:off x="0" y="6297613"/>
            <a:ext cx="9140825" cy="0"/>
          </a:xfrm>
          <a:prstGeom prst="line">
            <a:avLst/>
          </a:prstGeom>
          <a:noFill/>
          <a:ln w="63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AU" dirty="0"/>
          </a:p>
        </p:txBody>
      </p:sp>
      <p:sp>
        <p:nvSpPr>
          <p:cNvPr id="1033" name="Line 18"/>
          <p:cNvSpPr>
            <a:spLocks noChangeShapeType="1"/>
          </p:cNvSpPr>
          <p:nvPr userDrawn="1"/>
        </p:nvSpPr>
        <p:spPr bwMode="auto">
          <a:xfrm>
            <a:off x="6297613" y="6297613"/>
            <a:ext cx="0" cy="557212"/>
          </a:xfrm>
          <a:prstGeom prst="line">
            <a:avLst/>
          </a:prstGeom>
          <a:noFill/>
          <a:ln w="63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Tree>
  </p:cSld>
  <p:clrMap bg1="lt1" tx1="dk1" bg2="lt2" tx2="dk2" accent1="accent1" accent2="accent2" accent3="accent3" accent4="accent4" accent5="accent5" accent6="accent6" hlink="hlink" folHlink="folHlink"/>
  <p:sldLayoutIdLst>
    <p:sldLayoutId id="2147483853"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iming>
    <p:tnLst>
      <p:par>
        <p:cTn xmlns:p14="http://schemas.microsoft.com/office/powerpoint/2010/main" id="1" dur="indefinite" restart="never" nodeType="tmRoot"/>
      </p:par>
    </p:tnLst>
  </p:timing>
  <p:hf hdr="0" ftr="0" dt="0"/>
  <p:txStyles>
    <p:titleStyle>
      <a:lvl1pPr algn="l" rtl="0" eaLnBrk="0" fontAlgn="base" hangingPunct="0">
        <a:lnSpc>
          <a:spcPts val="3200"/>
        </a:lnSpc>
        <a:spcBef>
          <a:spcPct val="0"/>
        </a:spcBef>
        <a:spcAft>
          <a:spcPct val="0"/>
        </a:spcAft>
        <a:defRPr sz="3200" b="1">
          <a:solidFill>
            <a:schemeClr val="bg2"/>
          </a:solidFill>
          <a:latin typeface="+mj-lt"/>
          <a:ea typeface="+mj-ea"/>
          <a:cs typeface="+mj-cs"/>
        </a:defRPr>
      </a:lvl1pPr>
      <a:lvl2pPr algn="l" rtl="0" eaLnBrk="0" fontAlgn="base" hangingPunct="0">
        <a:lnSpc>
          <a:spcPts val="3200"/>
        </a:lnSpc>
        <a:spcBef>
          <a:spcPct val="0"/>
        </a:spcBef>
        <a:spcAft>
          <a:spcPct val="0"/>
        </a:spcAft>
        <a:defRPr sz="3200" b="1">
          <a:solidFill>
            <a:schemeClr val="bg2"/>
          </a:solidFill>
          <a:latin typeface="Arial" charset="0"/>
        </a:defRPr>
      </a:lvl2pPr>
      <a:lvl3pPr algn="l" rtl="0" eaLnBrk="0" fontAlgn="base" hangingPunct="0">
        <a:lnSpc>
          <a:spcPts val="3200"/>
        </a:lnSpc>
        <a:spcBef>
          <a:spcPct val="0"/>
        </a:spcBef>
        <a:spcAft>
          <a:spcPct val="0"/>
        </a:spcAft>
        <a:defRPr sz="3200" b="1">
          <a:solidFill>
            <a:schemeClr val="bg2"/>
          </a:solidFill>
          <a:latin typeface="Arial" charset="0"/>
        </a:defRPr>
      </a:lvl3pPr>
      <a:lvl4pPr algn="l" rtl="0" eaLnBrk="0" fontAlgn="base" hangingPunct="0">
        <a:lnSpc>
          <a:spcPts val="3200"/>
        </a:lnSpc>
        <a:spcBef>
          <a:spcPct val="0"/>
        </a:spcBef>
        <a:spcAft>
          <a:spcPct val="0"/>
        </a:spcAft>
        <a:defRPr sz="3200" b="1">
          <a:solidFill>
            <a:schemeClr val="bg2"/>
          </a:solidFill>
          <a:latin typeface="Arial" charset="0"/>
        </a:defRPr>
      </a:lvl4pPr>
      <a:lvl5pPr algn="l" rtl="0" eaLnBrk="0" fontAlgn="base" hangingPunct="0">
        <a:lnSpc>
          <a:spcPts val="3200"/>
        </a:lnSpc>
        <a:spcBef>
          <a:spcPct val="0"/>
        </a:spcBef>
        <a:spcAft>
          <a:spcPct val="0"/>
        </a:spcAft>
        <a:defRPr sz="3200" b="1">
          <a:solidFill>
            <a:schemeClr val="bg2"/>
          </a:solidFill>
          <a:latin typeface="Arial" charset="0"/>
        </a:defRPr>
      </a:lvl5pPr>
      <a:lvl6pPr marL="457200" algn="l" rtl="0" fontAlgn="base">
        <a:lnSpc>
          <a:spcPts val="3200"/>
        </a:lnSpc>
        <a:spcBef>
          <a:spcPct val="0"/>
        </a:spcBef>
        <a:spcAft>
          <a:spcPct val="0"/>
        </a:spcAft>
        <a:defRPr sz="3200" b="1">
          <a:solidFill>
            <a:schemeClr val="bg2"/>
          </a:solidFill>
          <a:latin typeface="Arial" charset="0"/>
        </a:defRPr>
      </a:lvl6pPr>
      <a:lvl7pPr marL="914400" algn="l" rtl="0" fontAlgn="base">
        <a:lnSpc>
          <a:spcPts val="3200"/>
        </a:lnSpc>
        <a:spcBef>
          <a:spcPct val="0"/>
        </a:spcBef>
        <a:spcAft>
          <a:spcPct val="0"/>
        </a:spcAft>
        <a:defRPr sz="3200" b="1">
          <a:solidFill>
            <a:schemeClr val="bg2"/>
          </a:solidFill>
          <a:latin typeface="Arial" charset="0"/>
        </a:defRPr>
      </a:lvl7pPr>
      <a:lvl8pPr marL="1371600" algn="l" rtl="0" fontAlgn="base">
        <a:lnSpc>
          <a:spcPts val="3200"/>
        </a:lnSpc>
        <a:spcBef>
          <a:spcPct val="0"/>
        </a:spcBef>
        <a:spcAft>
          <a:spcPct val="0"/>
        </a:spcAft>
        <a:defRPr sz="3200" b="1">
          <a:solidFill>
            <a:schemeClr val="bg2"/>
          </a:solidFill>
          <a:latin typeface="Arial" charset="0"/>
        </a:defRPr>
      </a:lvl8pPr>
      <a:lvl9pPr marL="1828800" algn="l" rtl="0" fontAlgn="base">
        <a:lnSpc>
          <a:spcPts val="3200"/>
        </a:lnSpc>
        <a:spcBef>
          <a:spcPct val="0"/>
        </a:spcBef>
        <a:spcAft>
          <a:spcPct val="0"/>
        </a:spcAft>
        <a:defRPr sz="3200" b="1">
          <a:solidFill>
            <a:schemeClr val="bg2"/>
          </a:solidFill>
          <a:latin typeface="Arial" charset="0"/>
        </a:defRPr>
      </a:lvl9pPr>
    </p:titleStyle>
    <p:bodyStyle>
      <a:lvl1pPr marL="342900" indent="-342900" algn="l" rtl="0" eaLnBrk="0" fontAlgn="base" hangingPunct="0">
        <a:spcBef>
          <a:spcPct val="20000"/>
        </a:spcBef>
        <a:spcAft>
          <a:spcPct val="0"/>
        </a:spcAft>
        <a:buClr>
          <a:schemeClr val="tx2"/>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txBox="1">
            <a:spLocks noGrp="1"/>
          </p:cNvSpPr>
          <p:nvPr/>
        </p:nvSpPr>
        <p:spPr bwMode="auto">
          <a:xfrm>
            <a:off x="133350" y="6542088"/>
            <a:ext cx="147638"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fld id="{3EF4F4B5-D9E0-4ABD-93D7-EC6F660F6012}" type="slidenum">
              <a:rPr lang="en-US" sz="800">
                <a:solidFill>
                  <a:schemeClr val="bg2"/>
                </a:solidFill>
                <a:cs typeface="Times New Roman" pitchFamily="18" charset="0"/>
              </a:rPr>
              <a:pPr eaLnBrk="1" hangingPunct="1"/>
              <a:t>1</a:t>
            </a:fld>
            <a:endParaRPr lang="en-US" sz="800" dirty="0">
              <a:solidFill>
                <a:schemeClr val="bg2"/>
              </a:solidFill>
              <a:cs typeface="Times New Roman" pitchFamily="18" charset="0"/>
            </a:endParaRPr>
          </a:p>
        </p:txBody>
      </p:sp>
      <p:sp>
        <p:nvSpPr>
          <p:cNvPr id="3075" name="Rectangle 5"/>
          <p:cNvSpPr>
            <a:spLocks noGrp="1" noChangeArrowheads="1"/>
          </p:cNvSpPr>
          <p:nvPr>
            <p:ph type="ctrTitle"/>
          </p:nvPr>
        </p:nvSpPr>
        <p:spPr>
          <a:xfrm>
            <a:off x="457200" y="977900"/>
            <a:ext cx="8229600" cy="2667000"/>
          </a:xfrm>
        </p:spPr>
        <p:txBody>
          <a:bodyPr/>
          <a:lstStyle/>
          <a:p>
            <a:pPr eaLnBrk="1" hangingPunct="1"/>
            <a:r>
              <a:rPr lang="en-AU" dirty="0" smtClean="0"/>
              <a:t>Sample Design</a:t>
            </a:r>
            <a:endParaRPr lang="en-AU" sz="4800" b="0" dirty="0" smtClean="0"/>
          </a:p>
        </p:txBody>
      </p:sp>
      <p:sp>
        <p:nvSpPr>
          <p:cNvPr id="3076" name="Rectangle 3"/>
          <p:cNvSpPr>
            <a:spLocks noGrp="1" noChangeArrowheads="1"/>
          </p:cNvSpPr>
          <p:nvPr>
            <p:ph type="subTitle" idx="1"/>
          </p:nvPr>
        </p:nvSpPr>
        <p:spPr/>
        <p:txBody>
          <a:bodyPr lIns="0" tIns="0" rIns="0" bIns="0"/>
          <a:lstStyle/>
          <a:p>
            <a:pPr marL="273050" indent="-273050" defTabSz="873125" eaLnBrk="1" hangingPunct="1"/>
            <a:r>
              <a:rPr lang="en-AU" sz="2000" b="1" dirty="0" smtClean="0"/>
              <a:t>IVU Model Development Training Course</a:t>
            </a:r>
          </a:p>
        </p:txBody>
      </p:sp>
      <p:sp>
        <p:nvSpPr>
          <p:cNvPr id="3077" name="Rectangle 3"/>
          <p:cNvSpPr>
            <a:spLocks noChangeArrowheads="1"/>
          </p:cNvSpPr>
          <p:nvPr/>
        </p:nvSpPr>
        <p:spPr bwMode="auto">
          <a:xfrm>
            <a:off x="579438" y="5710238"/>
            <a:ext cx="1776412"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273050" indent="-273050" defTabSz="873125">
              <a:spcBef>
                <a:spcPct val="20000"/>
              </a:spcBef>
              <a:buClr>
                <a:schemeClr val="tx2"/>
              </a:buClr>
              <a:buFont typeface="Wingdings" pitchFamily="2" charset="2"/>
              <a:buNone/>
            </a:pPr>
            <a:r>
              <a:rPr lang="en-AU" sz="1600" b="1">
                <a:solidFill>
                  <a:schemeClr val="bg1"/>
                </a:solidFill>
              </a:rPr>
              <a:t>June 2014</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Vintage (cohort) analysis</a:t>
            </a:r>
            <a:endParaRPr lang="en-AU"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10</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1041644048"/>
              </p:ext>
            </p:extLst>
          </p:nvPr>
        </p:nvGraphicFramePr>
        <p:xfrm>
          <a:off x="200025" y="1409700"/>
          <a:ext cx="5153022" cy="2438400"/>
        </p:xfrm>
        <a:graphic>
          <a:graphicData uri="http://schemas.openxmlformats.org/drawingml/2006/table">
            <a:tbl>
              <a:tblPr firstRow="1" bandRow="1">
                <a:tableStyleId>{EB344D84-9AFB-497E-A393-DC336BA19D2E}</a:tableStyleId>
              </a:tblPr>
              <a:tblGrid>
                <a:gridCol w="847725"/>
                <a:gridCol w="371290"/>
                <a:gridCol w="562001"/>
                <a:gridCol w="562001"/>
                <a:gridCol w="562001"/>
                <a:gridCol w="562001"/>
                <a:gridCol w="562001"/>
                <a:gridCol w="562001"/>
                <a:gridCol w="562001"/>
              </a:tblGrid>
              <a:tr h="253960">
                <a:tc>
                  <a:txBody>
                    <a:bodyPr/>
                    <a:lstStyle/>
                    <a:p>
                      <a:r>
                        <a:rPr lang="en-AU" sz="1200" dirty="0" smtClean="0">
                          <a:solidFill>
                            <a:schemeClr val="tx1"/>
                          </a:solidFill>
                        </a:rPr>
                        <a:t>90+DPD</a:t>
                      </a:r>
                      <a:endParaRPr lang="en-AU" sz="1200" dirty="0">
                        <a:solidFill>
                          <a:schemeClr val="tx1"/>
                        </a:solidFill>
                      </a:endParaRPr>
                    </a:p>
                  </a:txBody>
                  <a:tcPr anchor="ctr"/>
                </a:tc>
                <a:tc gridSpan="8">
                  <a:txBody>
                    <a:bodyPr/>
                    <a:lstStyle/>
                    <a:p>
                      <a:r>
                        <a:rPr lang="en-AU" sz="1200" dirty="0" smtClean="0">
                          <a:solidFill>
                            <a:schemeClr val="tx1"/>
                          </a:solidFill>
                        </a:rPr>
                        <a:t>Month on book</a:t>
                      </a:r>
                      <a:endParaRPr lang="en-AU" sz="1200" dirty="0">
                        <a:solidFill>
                          <a:schemeClr val="tx1"/>
                        </a:solidFill>
                      </a:endParaRPr>
                    </a:p>
                  </a:txBody>
                  <a:tcPr anchor="ctr"/>
                </a:tc>
                <a:tc hMerge="1">
                  <a:txBody>
                    <a:bodyPr/>
                    <a:lstStyle/>
                    <a:p>
                      <a:endParaRPr lang="en-AU" sz="1200" dirty="0">
                        <a:solidFill>
                          <a:schemeClr val="tx1"/>
                        </a:solidFill>
                      </a:endParaRPr>
                    </a:p>
                  </a:txBody>
                  <a:tcPr/>
                </a:tc>
                <a:tc hMerge="1">
                  <a:txBody>
                    <a:bodyPr/>
                    <a:lstStyle/>
                    <a:p>
                      <a:endParaRPr lang="en-AU" sz="1200" dirty="0">
                        <a:solidFill>
                          <a:schemeClr val="tx1"/>
                        </a:solidFill>
                      </a:endParaRPr>
                    </a:p>
                  </a:txBody>
                  <a:tcPr/>
                </a:tc>
                <a:tc hMerge="1">
                  <a:txBody>
                    <a:bodyPr/>
                    <a:lstStyle/>
                    <a:p>
                      <a:endParaRPr lang="en-AU" sz="1200" dirty="0">
                        <a:solidFill>
                          <a:schemeClr val="tx1"/>
                        </a:solidFill>
                      </a:endParaRPr>
                    </a:p>
                  </a:txBody>
                  <a:tcPr/>
                </a:tc>
                <a:tc hMerge="1">
                  <a:txBody>
                    <a:bodyPr/>
                    <a:lstStyle/>
                    <a:p>
                      <a:endParaRPr lang="en-AU" sz="1200" dirty="0">
                        <a:solidFill>
                          <a:schemeClr val="tx1"/>
                        </a:solidFill>
                      </a:endParaRPr>
                    </a:p>
                  </a:txBody>
                  <a:tcPr/>
                </a:tc>
                <a:tc hMerge="1">
                  <a:txBody>
                    <a:bodyPr/>
                    <a:lstStyle/>
                    <a:p>
                      <a:endParaRPr lang="en-AU" sz="1200" dirty="0">
                        <a:solidFill>
                          <a:schemeClr val="tx1"/>
                        </a:solidFill>
                      </a:endParaRPr>
                    </a:p>
                  </a:txBody>
                  <a:tcPr/>
                </a:tc>
                <a:tc hMerge="1">
                  <a:txBody>
                    <a:bodyPr/>
                    <a:lstStyle/>
                    <a:p>
                      <a:endParaRPr lang="en-AU" sz="1200" dirty="0">
                        <a:solidFill>
                          <a:schemeClr val="tx1"/>
                        </a:solidFill>
                      </a:endParaRPr>
                    </a:p>
                  </a:txBody>
                  <a:tcPr anchor="ctr"/>
                </a:tc>
                <a:tc hMerge="1">
                  <a:txBody>
                    <a:bodyPr/>
                    <a:lstStyle/>
                    <a:p>
                      <a:endParaRPr lang="en-AU" sz="1200" dirty="0">
                        <a:solidFill>
                          <a:schemeClr val="tx1"/>
                        </a:solidFill>
                      </a:endParaRPr>
                    </a:p>
                  </a:txBody>
                  <a:tcPr anchor="ctr"/>
                </a:tc>
              </a:tr>
              <a:tr h="423267">
                <a:tc>
                  <a:txBody>
                    <a:bodyPr/>
                    <a:lstStyle/>
                    <a:p>
                      <a:r>
                        <a:rPr lang="en-AU" sz="1200" b="1" dirty="0" smtClean="0"/>
                        <a:t>Open month</a:t>
                      </a:r>
                      <a:endParaRPr lang="en-AU" sz="1200" b="1" dirty="0"/>
                    </a:p>
                  </a:txBody>
                  <a:tcPr anchor="ctr"/>
                </a:tc>
                <a:tc>
                  <a:txBody>
                    <a:bodyPr/>
                    <a:lstStyle/>
                    <a:p>
                      <a:pPr algn="ctr"/>
                      <a:r>
                        <a:rPr lang="en-AU" sz="1200" b="1" dirty="0" smtClean="0"/>
                        <a:t>1</a:t>
                      </a:r>
                      <a:endParaRPr lang="en-AU" sz="1200" b="1" dirty="0"/>
                    </a:p>
                  </a:txBody>
                  <a:tcPr anchor="ctr"/>
                </a:tc>
                <a:tc>
                  <a:txBody>
                    <a:bodyPr/>
                    <a:lstStyle/>
                    <a:p>
                      <a:pPr algn="ctr"/>
                      <a:r>
                        <a:rPr lang="en-AU" sz="1200" b="1" dirty="0" smtClean="0"/>
                        <a:t>2</a:t>
                      </a:r>
                      <a:endParaRPr lang="en-AU" sz="1200" b="1" dirty="0"/>
                    </a:p>
                  </a:txBody>
                  <a:tcPr anchor="ctr"/>
                </a:tc>
                <a:tc>
                  <a:txBody>
                    <a:bodyPr/>
                    <a:lstStyle/>
                    <a:p>
                      <a:pPr algn="ctr"/>
                      <a:r>
                        <a:rPr lang="en-AU" sz="1200" b="1" dirty="0" smtClean="0"/>
                        <a:t>3</a:t>
                      </a:r>
                      <a:endParaRPr lang="en-AU" sz="1200" b="1" dirty="0"/>
                    </a:p>
                  </a:txBody>
                  <a:tcPr anchor="ctr"/>
                </a:tc>
                <a:tc>
                  <a:txBody>
                    <a:bodyPr/>
                    <a:lstStyle/>
                    <a:p>
                      <a:pPr algn="ctr"/>
                      <a:r>
                        <a:rPr lang="en-AU" sz="1200" b="1" dirty="0" smtClean="0"/>
                        <a:t>4</a:t>
                      </a:r>
                      <a:endParaRPr lang="en-AU" sz="1200" b="1" dirty="0"/>
                    </a:p>
                  </a:txBody>
                  <a:tcPr anchor="ctr"/>
                </a:tc>
                <a:tc>
                  <a:txBody>
                    <a:bodyPr/>
                    <a:lstStyle/>
                    <a:p>
                      <a:pPr algn="ctr"/>
                      <a:r>
                        <a:rPr lang="en-AU" sz="1200" b="1" dirty="0" smtClean="0"/>
                        <a:t>5</a:t>
                      </a:r>
                      <a:endParaRPr lang="en-AU" sz="1200" b="1" dirty="0"/>
                    </a:p>
                  </a:txBody>
                  <a:tcPr anchor="ctr"/>
                </a:tc>
                <a:tc>
                  <a:txBody>
                    <a:bodyPr/>
                    <a:lstStyle/>
                    <a:p>
                      <a:pPr algn="ctr"/>
                      <a:r>
                        <a:rPr lang="en-AU" sz="1200" b="1" dirty="0" smtClean="0"/>
                        <a:t>6</a:t>
                      </a:r>
                      <a:endParaRPr lang="en-AU" sz="1200" b="1" dirty="0"/>
                    </a:p>
                  </a:txBody>
                  <a:tcPr anchor="ctr"/>
                </a:tc>
                <a:tc>
                  <a:txBody>
                    <a:bodyPr/>
                    <a:lstStyle/>
                    <a:p>
                      <a:pPr algn="ctr"/>
                      <a:r>
                        <a:rPr lang="en-AU" sz="1200" b="1" dirty="0" smtClean="0"/>
                        <a:t>7</a:t>
                      </a:r>
                      <a:endParaRPr lang="en-AU" sz="1200" b="1" dirty="0"/>
                    </a:p>
                  </a:txBody>
                  <a:tcPr anchor="ctr"/>
                </a:tc>
                <a:tc>
                  <a:txBody>
                    <a:bodyPr/>
                    <a:lstStyle/>
                    <a:p>
                      <a:pPr algn="ctr"/>
                      <a:r>
                        <a:rPr lang="en-AU" sz="1200" b="1" dirty="0" smtClean="0"/>
                        <a:t>8</a:t>
                      </a:r>
                      <a:endParaRPr lang="en-AU" sz="1200" b="1" dirty="0"/>
                    </a:p>
                  </a:txBody>
                  <a:tcPr anchor="ctr"/>
                </a:tc>
              </a:tr>
              <a:tr h="253960">
                <a:tc>
                  <a:txBody>
                    <a:bodyPr/>
                    <a:lstStyle/>
                    <a:p>
                      <a:pPr algn="ctr"/>
                      <a:r>
                        <a:rPr lang="en-AU" sz="1200" dirty="0" smtClean="0"/>
                        <a:t>Jan-14</a:t>
                      </a:r>
                      <a:endParaRPr lang="en-AU" sz="1200" dirty="0"/>
                    </a:p>
                  </a:txBody>
                  <a:tcPr anchor="ctr"/>
                </a:tc>
                <a:tc>
                  <a:txBody>
                    <a:bodyPr/>
                    <a:lstStyle/>
                    <a:p>
                      <a:pPr algn="l" rtl="0" fontAlgn="ctr"/>
                      <a:r>
                        <a:rPr lang="en-AU" sz="1200" b="0" i="0" u="none" strike="noStrike" dirty="0" smtClean="0">
                          <a:solidFill>
                            <a:srgbClr val="000000"/>
                          </a:solidFill>
                          <a:effectLst/>
                          <a:latin typeface="Arial"/>
                        </a:rPr>
                        <a:t>0%</a:t>
                      </a:r>
                      <a:endParaRPr lang="en-AU" sz="1200" b="0" i="0" u="none" strike="noStrike" dirty="0">
                        <a:solidFill>
                          <a:srgbClr val="000000"/>
                        </a:solidFill>
                        <a:effectLst/>
                        <a:latin typeface="Arial"/>
                      </a:endParaRPr>
                    </a:p>
                  </a:txBody>
                  <a:tcPr marL="85725" marR="9525" marT="9525" marB="0" anchor="ctr"/>
                </a:tc>
                <a:tc>
                  <a:txBody>
                    <a:bodyPr/>
                    <a:lstStyle/>
                    <a:p>
                      <a:pPr algn="l" rtl="0" fontAlgn="ctr"/>
                      <a:r>
                        <a:rPr lang="en-AU" sz="1200" b="0" i="0" u="none" strike="noStrike">
                          <a:solidFill>
                            <a:srgbClr val="000000"/>
                          </a:solidFill>
                          <a:effectLst/>
                          <a:latin typeface="Arial"/>
                        </a:rPr>
                        <a:t>0.32%</a:t>
                      </a:r>
                    </a:p>
                  </a:txBody>
                  <a:tcPr marL="85725" marR="9525" marT="9525" marB="0" anchor="ctr"/>
                </a:tc>
                <a:tc>
                  <a:txBody>
                    <a:bodyPr/>
                    <a:lstStyle/>
                    <a:p>
                      <a:pPr algn="l" rtl="0" fontAlgn="ctr"/>
                      <a:r>
                        <a:rPr lang="en-AU" sz="1200" b="0" i="0" u="none" strike="noStrike">
                          <a:solidFill>
                            <a:srgbClr val="000000"/>
                          </a:solidFill>
                          <a:effectLst/>
                          <a:latin typeface="Arial"/>
                        </a:rPr>
                        <a:t>0.87%</a:t>
                      </a:r>
                    </a:p>
                  </a:txBody>
                  <a:tcPr marL="85725" marR="9525" marT="9525" marB="0" anchor="ctr"/>
                </a:tc>
                <a:tc>
                  <a:txBody>
                    <a:bodyPr/>
                    <a:lstStyle/>
                    <a:p>
                      <a:pPr algn="l" rtl="0" fontAlgn="ctr"/>
                      <a:r>
                        <a:rPr lang="en-AU" sz="1200" b="0" i="0" u="none" strike="noStrike">
                          <a:solidFill>
                            <a:srgbClr val="000000"/>
                          </a:solidFill>
                          <a:effectLst/>
                          <a:latin typeface="Arial"/>
                        </a:rPr>
                        <a:t>1.40%</a:t>
                      </a:r>
                    </a:p>
                  </a:txBody>
                  <a:tcPr marL="85725" marR="9525" marT="9525" marB="0" anchor="ctr"/>
                </a:tc>
                <a:tc>
                  <a:txBody>
                    <a:bodyPr/>
                    <a:lstStyle/>
                    <a:p>
                      <a:pPr algn="l" rtl="0" fontAlgn="ctr"/>
                      <a:r>
                        <a:rPr lang="en-AU" sz="1200" b="0" i="0" u="none" strike="noStrike">
                          <a:solidFill>
                            <a:srgbClr val="000000"/>
                          </a:solidFill>
                          <a:effectLst/>
                          <a:latin typeface="Arial"/>
                        </a:rPr>
                        <a:t>2.30%</a:t>
                      </a:r>
                    </a:p>
                  </a:txBody>
                  <a:tcPr marL="85725" marR="9525" marT="9525" marB="0" anchor="ctr"/>
                </a:tc>
                <a:tc>
                  <a:txBody>
                    <a:bodyPr/>
                    <a:lstStyle/>
                    <a:p>
                      <a:pPr algn="l" rtl="0" fontAlgn="ctr"/>
                      <a:r>
                        <a:rPr lang="en-AU" sz="1200" b="0" i="0" u="none" strike="noStrike">
                          <a:solidFill>
                            <a:srgbClr val="000000"/>
                          </a:solidFill>
                          <a:effectLst/>
                          <a:latin typeface="Arial"/>
                        </a:rPr>
                        <a:t>3.42%</a:t>
                      </a:r>
                    </a:p>
                  </a:txBody>
                  <a:tcPr marL="85725" marR="9525" marT="9525" marB="0" anchor="ctr"/>
                </a:tc>
                <a:tc>
                  <a:txBody>
                    <a:bodyPr/>
                    <a:lstStyle/>
                    <a:p>
                      <a:pPr algn="l" rtl="0" fontAlgn="ctr"/>
                      <a:r>
                        <a:rPr lang="en-AU" sz="1200" b="0" i="0" u="none" strike="noStrike">
                          <a:solidFill>
                            <a:srgbClr val="000000"/>
                          </a:solidFill>
                          <a:effectLst/>
                          <a:latin typeface="Arial"/>
                        </a:rPr>
                        <a:t>4.30%</a:t>
                      </a:r>
                    </a:p>
                  </a:txBody>
                  <a:tcPr marL="85725" marR="9525" marT="9525" marB="0" anchor="ctr"/>
                </a:tc>
                <a:tc>
                  <a:txBody>
                    <a:bodyPr/>
                    <a:lstStyle/>
                    <a:p>
                      <a:pPr algn="l" rtl="0" fontAlgn="ctr"/>
                      <a:r>
                        <a:rPr lang="en-AU" sz="1200" b="0" i="0" u="none" strike="noStrike">
                          <a:solidFill>
                            <a:srgbClr val="000000"/>
                          </a:solidFill>
                          <a:effectLst/>
                          <a:latin typeface="Arial"/>
                        </a:rPr>
                        <a:t>5.60%</a:t>
                      </a:r>
                    </a:p>
                  </a:txBody>
                  <a:tcPr marL="85725" marR="9525" marT="9525" marB="0" anchor="ctr"/>
                </a:tc>
              </a:tr>
              <a:tr h="253960">
                <a:tc>
                  <a:txBody>
                    <a:bodyPr/>
                    <a:lstStyle/>
                    <a:p>
                      <a:pPr algn="ctr"/>
                      <a:r>
                        <a:rPr lang="en-AU" sz="1200" dirty="0" smtClean="0"/>
                        <a:t>Feb-14</a:t>
                      </a:r>
                      <a:endParaRPr lang="en-AU" sz="1200" dirty="0"/>
                    </a:p>
                  </a:txBody>
                  <a:tcPr anchor="ctr"/>
                </a:tc>
                <a:tc>
                  <a:txBody>
                    <a:bodyPr/>
                    <a:lstStyle/>
                    <a:p>
                      <a:pPr algn="l" rtl="0" fontAlgn="ctr"/>
                      <a:r>
                        <a:rPr lang="en-AU" sz="1200" b="0" i="0" u="none" strike="noStrike" dirty="0" smtClean="0">
                          <a:solidFill>
                            <a:srgbClr val="000000"/>
                          </a:solidFill>
                          <a:effectLst/>
                          <a:latin typeface="Arial"/>
                        </a:rPr>
                        <a:t>0%</a:t>
                      </a:r>
                      <a:endParaRPr lang="en-AU" sz="1200" b="0" i="0" u="none" strike="noStrike" dirty="0">
                        <a:solidFill>
                          <a:srgbClr val="000000"/>
                        </a:solidFill>
                        <a:effectLst/>
                        <a:latin typeface="Arial"/>
                      </a:endParaRPr>
                    </a:p>
                  </a:txBody>
                  <a:tcPr marL="85725" marR="9525" marT="9525" marB="0" anchor="ctr"/>
                </a:tc>
                <a:tc>
                  <a:txBody>
                    <a:bodyPr/>
                    <a:lstStyle/>
                    <a:p>
                      <a:pPr algn="l" rtl="0" fontAlgn="ctr"/>
                      <a:r>
                        <a:rPr lang="en-AU" sz="1200" b="0" i="0" u="none" strike="noStrike">
                          <a:solidFill>
                            <a:srgbClr val="000000"/>
                          </a:solidFill>
                          <a:effectLst/>
                          <a:latin typeface="Arial"/>
                        </a:rPr>
                        <a:t>0.37%</a:t>
                      </a:r>
                    </a:p>
                  </a:txBody>
                  <a:tcPr marL="85725" marR="9525" marT="9525" marB="0" anchor="ctr"/>
                </a:tc>
                <a:tc>
                  <a:txBody>
                    <a:bodyPr/>
                    <a:lstStyle/>
                    <a:p>
                      <a:pPr algn="l" rtl="0" fontAlgn="ctr"/>
                      <a:r>
                        <a:rPr lang="en-AU" sz="1200" b="0" i="0" u="none" strike="noStrike">
                          <a:solidFill>
                            <a:srgbClr val="000000"/>
                          </a:solidFill>
                          <a:effectLst/>
                          <a:latin typeface="Arial"/>
                        </a:rPr>
                        <a:t>0.77%</a:t>
                      </a:r>
                    </a:p>
                  </a:txBody>
                  <a:tcPr marL="85725" marR="9525" marT="9525" marB="0" anchor="ctr"/>
                </a:tc>
                <a:tc>
                  <a:txBody>
                    <a:bodyPr/>
                    <a:lstStyle/>
                    <a:p>
                      <a:pPr algn="l" rtl="0" fontAlgn="ctr"/>
                      <a:r>
                        <a:rPr lang="en-AU" sz="1200" b="0" i="0" u="none" strike="noStrike">
                          <a:solidFill>
                            <a:srgbClr val="000000"/>
                          </a:solidFill>
                          <a:effectLst/>
                          <a:latin typeface="Arial"/>
                        </a:rPr>
                        <a:t>1.20%</a:t>
                      </a:r>
                    </a:p>
                  </a:txBody>
                  <a:tcPr marL="85725" marR="9525" marT="9525" marB="0" anchor="ctr"/>
                </a:tc>
                <a:tc>
                  <a:txBody>
                    <a:bodyPr/>
                    <a:lstStyle/>
                    <a:p>
                      <a:pPr algn="l" rtl="0" fontAlgn="ctr"/>
                      <a:r>
                        <a:rPr lang="en-AU" sz="1200" b="0" i="0" u="none" strike="noStrike">
                          <a:solidFill>
                            <a:srgbClr val="000000"/>
                          </a:solidFill>
                          <a:effectLst/>
                          <a:latin typeface="Arial"/>
                        </a:rPr>
                        <a:t>2.10%</a:t>
                      </a:r>
                    </a:p>
                  </a:txBody>
                  <a:tcPr marL="85725" marR="9525" marT="9525" marB="0" anchor="ctr"/>
                </a:tc>
                <a:tc>
                  <a:txBody>
                    <a:bodyPr/>
                    <a:lstStyle/>
                    <a:p>
                      <a:pPr algn="l" rtl="0" fontAlgn="ctr"/>
                      <a:r>
                        <a:rPr lang="en-AU" sz="1200" b="0" i="0" u="none" strike="noStrike">
                          <a:solidFill>
                            <a:srgbClr val="000000"/>
                          </a:solidFill>
                          <a:effectLst/>
                          <a:latin typeface="Arial"/>
                        </a:rPr>
                        <a:t>3.53%</a:t>
                      </a:r>
                    </a:p>
                  </a:txBody>
                  <a:tcPr marL="85725" marR="9525" marT="9525" marB="0" anchor="ctr"/>
                </a:tc>
                <a:tc>
                  <a:txBody>
                    <a:bodyPr/>
                    <a:lstStyle/>
                    <a:p>
                      <a:pPr algn="l" rtl="0" fontAlgn="ctr"/>
                      <a:r>
                        <a:rPr lang="en-AU" sz="1200" b="0" i="0" u="none" strike="noStrike" dirty="0">
                          <a:solidFill>
                            <a:srgbClr val="000000"/>
                          </a:solidFill>
                          <a:effectLst/>
                          <a:latin typeface="Arial"/>
                        </a:rPr>
                        <a:t>4.11%</a:t>
                      </a:r>
                    </a:p>
                  </a:txBody>
                  <a:tcPr marL="85725" marR="9525" marT="9525" marB="0" anchor="ctr"/>
                </a:tc>
                <a:tc>
                  <a:txBody>
                    <a:bodyPr/>
                    <a:lstStyle/>
                    <a:p>
                      <a:pPr algn="l" rtl="0" fontAlgn="ctr"/>
                      <a:endParaRPr lang="en-AU" sz="1200" b="0" i="0" u="none" strike="noStrike" dirty="0">
                        <a:solidFill>
                          <a:srgbClr val="000000"/>
                        </a:solidFill>
                        <a:effectLst/>
                        <a:latin typeface="Arial"/>
                      </a:endParaRPr>
                    </a:p>
                  </a:txBody>
                  <a:tcPr marL="85725" marR="9525" marT="9525" marB="0" anchor="ctr"/>
                </a:tc>
              </a:tr>
              <a:tr h="253960">
                <a:tc>
                  <a:txBody>
                    <a:bodyPr/>
                    <a:lstStyle/>
                    <a:p>
                      <a:pPr algn="ctr"/>
                      <a:r>
                        <a:rPr lang="en-AU" sz="1200" dirty="0" smtClean="0"/>
                        <a:t>Mar-14</a:t>
                      </a:r>
                      <a:endParaRPr lang="en-AU" sz="1200" dirty="0"/>
                    </a:p>
                  </a:txBody>
                  <a:tcPr anchor="ctr"/>
                </a:tc>
                <a:tc>
                  <a:txBody>
                    <a:bodyPr/>
                    <a:lstStyle/>
                    <a:p>
                      <a:pPr algn="l" rtl="0" fontAlgn="ctr"/>
                      <a:r>
                        <a:rPr lang="en-AU" sz="1200" b="0" i="0" u="none" strike="noStrike" dirty="0" smtClean="0">
                          <a:solidFill>
                            <a:srgbClr val="000000"/>
                          </a:solidFill>
                          <a:effectLst/>
                          <a:latin typeface="Arial"/>
                        </a:rPr>
                        <a:t>0%</a:t>
                      </a:r>
                      <a:endParaRPr lang="en-AU" sz="1200" b="0" i="0" u="none" strike="noStrike" dirty="0">
                        <a:solidFill>
                          <a:srgbClr val="000000"/>
                        </a:solidFill>
                        <a:effectLst/>
                        <a:latin typeface="Arial"/>
                      </a:endParaRPr>
                    </a:p>
                  </a:txBody>
                  <a:tcPr marL="85725" marR="9525" marT="9525" marB="0" anchor="ctr"/>
                </a:tc>
                <a:tc>
                  <a:txBody>
                    <a:bodyPr/>
                    <a:lstStyle/>
                    <a:p>
                      <a:pPr algn="l" rtl="0" fontAlgn="ctr"/>
                      <a:r>
                        <a:rPr lang="en-AU" sz="1200" b="0" i="0" u="none" strike="noStrike">
                          <a:solidFill>
                            <a:srgbClr val="000000"/>
                          </a:solidFill>
                          <a:effectLst/>
                          <a:latin typeface="Arial"/>
                        </a:rPr>
                        <a:t>0.42%</a:t>
                      </a:r>
                    </a:p>
                  </a:txBody>
                  <a:tcPr marL="85725" marR="9525" marT="9525" marB="0" anchor="ctr"/>
                </a:tc>
                <a:tc>
                  <a:txBody>
                    <a:bodyPr/>
                    <a:lstStyle/>
                    <a:p>
                      <a:pPr algn="l" rtl="0" fontAlgn="ctr"/>
                      <a:r>
                        <a:rPr lang="en-AU" sz="1200" b="0" i="0" u="none" strike="noStrike">
                          <a:solidFill>
                            <a:srgbClr val="000000"/>
                          </a:solidFill>
                          <a:effectLst/>
                          <a:latin typeface="Arial"/>
                        </a:rPr>
                        <a:t>0.84%</a:t>
                      </a:r>
                    </a:p>
                  </a:txBody>
                  <a:tcPr marL="85725" marR="9525" marT="9525" marB="0" anchor="ctr"/>
                </a:tc>
                <a:tc>
                  <a:txBody>
                    <a:bodyPr/>
                    <a:lstStyle/>
                    <a:p>
                      <a:pPr algn="l" rtl="0" fontAlgn="ctr"/>
                      <a:r>
                        <a:rPr lang="en-AU" sz="1200" b="0" i="0" u="none" strike="noStrike">
                          <a:solidFill>
                            <a:srgbClr val="000000"/>
                          </a:solidFill>
                          <a:effectLst/>
                          <a:latin typeface="Arial"/>
                        </a:rPr>
                        <a:t>1.35%</a:t>
                      </a:r>
                    </a:p>
                  </a:txBody>
                  <a:tcPr marL="85725" marR="9525" marT="9525" marB="0" anchor="ctr"/>
                </a:tc>
                <a:tc>
                  <a:txBody>
                    <a:bodyPr/>
                    <a:lstStyle/>
                    <a:p>
                      <a:pPr algn="l" rtl="0" fontAlgn="ctr"/>
                      <a:r>
                        <a:rPr lang="en-AU" sz="1200" b="0" i="0" u="none" strike="noStrike">
                          <a:solidFill>
                            <a:srgbClr val="000000"/>
                          </a:solidFill>
                          <a:effectLst/>
                          <a:latin typeface="Arial"/>
                        </a:rPr>
                        <a:t>2.50%</a:t>
                      </a:r>
                    </a:p>
                  </a:txBody>
                  <a:tcPr marL="85725" marR="9525" marT="9525" marB="0" anchor="ctr"/>
                </a:tc>
                <a:tc>
                  <a:txBody>
                    <a:bodyPr/>
                    <a:lstStyle/>
                    <a:p>
                      <a:pPr algn="l" rtl="0" fontAlgn="ctr"/>
                      <a:r>
                        <a:rPr lang="en-AU" sz="1200" b="0" i="0" u="none" strike="noStrike">
                          <a:solidFill>
                            <a:srgbClr val="000000"/>
                          </a:solidFill>
                          <a:effectLst/>
                          <a:latin typeface="Arial"/>
                        </a:rPr>
                        <a:t>3.27%</a:t>
                      </a: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r>
              <a:tr h="253960">
                <a:tc>
                  <a:txBody>
                    <a:bodyPr/>
                    <a:lstStyle/>
                    <a:p>
                      <a:pPr algn="ctr"/>
                      <a:r>
                        <a:rPr lang="en-AU" sz="1200" dirty="0" smtClean="0"/>
                        <a:t>Apr-14</a:t>
                      </a:r>
                      <a:endParaRPr lang="en-AU" sz="1200" dirty="0"/>
                    </a:p>
                  </a:txBody>
                  <a:tcPr anchor="ctr"/>
                </a:tc>
                <a:tc>
                  <a:txBody>
                    <a:bodyPr/>
                    <a:lstStyle/>
                    <a:p>
                      <a:pPr algn="l" rtl="0" fontAlgn="ctr"/>
                      <a:r>
                        <a:rPr lang="en-AU" sz="1200" b="0" i="0" u="none" strike="noStrike" dirty="0" smtClean="0">
                          <a:solidFill>
                            <a:srgbClr val="000000"/>
                          </a:solidFill>
                          <a:effectLst/>
                          <a:latin typeface="Arial"/>
                        </a:rPr>
                        <a:t>0%</a:t>
                      </a:r>
                      <a:endParaRPr lang="en-AU" sz="1200" b="0" i="0" u="none" strike="noStrike" dirty="0">
                        <a:solidFill>
                          <a:srgbClr val="000000"/>
                        </a:solidFill>
                        <a:effectLst/>
                        <a:latin typeface="Arial"/>
                      </a:endParaRPr>
                    </a:p>
                  </a:txBody>
                  <a:tcPr marL="85725" marR="9525" marT="9525" marB="0" anchor="ctr"/>
                </a:tc>
                <a:tc>
                  <a:txBody>
                    <a:bodyPr/>
                    <a:lstStyle/>
                    <a:p>
                      <a:pPr algn="l" rtl="0" fontAlgn="ctr"/>
                      <a:r>
                        <a:rPr lang="en-AU" sz="1200" b="0" i="0" u="none" strike="noStrike">
                          <a:solidFill>
                            <a:srgbClr val="000000"/>
                          </a:solidFill>
                          <a:effectLst/>
                          <a:latin typeface="Arial"/>
                        </a:rPr>
                        <a:t>0.41%</a:t>
                      </a:r>
                    </a:p>
                  </a:txBody>
                  <a:tcPr marL="85725" marR="9525" marT="9525" marB="0" anchor="ctr"/>
                </a:tc>
                <a:tc>
                  <a:txBody>
                    <a:bodyPr/>
                    <a:lstStyle/>
                    <a:p>
                      <a:pPr algn="l" rtl="0" fontAlgn="ctr"/>
                      <a:r>
                        <a:rPr lang="en-AU" sz="1200" b="0" i="0" u="none" strike="noStrike">
                          <a:solidFill>
                            <a:srgbClr val="000000"/>
                          </a:solidFill>
                          <a:effectLst/>
                          <a:latin typeface="Arial"/>
                        </a:rPr>
                        <a:t>0.82%</a:t>
                      </a:r>
                    </a:p>
                  </a:txBody>
                  <a:tcPr marL="85725" marR="9525" marT="9525" marB="0" anchor="ctr"/>
                </a:tc>
                <a:tc>
                  <a:txBody>
                    <a:bodyPr/>
                    <a:lstStyle/>
                    <a:p>
                      <a:pPr algn="l" rtl="0" fontAlgn="ctr"/>
                      <a:r>
                        <a:rPr lang="en-AU" sz="1200" b="0" i="0" u="none" strike="noStrike">
                          <a:solidFill>
                            <a:srgbClr val="000000"/>
                          </a:solidFill>
                          <a:effectLst/>
                          <a:latin typeface="Arial"/>
                        </a:rPr>
                        <a:t>1.42%</a:t>
                      </a:r>
                    </a:p>
                  </a:txBody>
                  <a:tcPr marL="85725" marR="9525" marT="9525" marB="0" anchor="ctr"/>
                </a:tc>
                <a:tc>
                  <a:txBody>
                    <a:bodyPr/>
                    <a:lstStyle/>
                    <a:p>
                      <a:pPr algn="l" rtl="0" fontAlgn="ctr"/>
                      <a:r>
                        <a:rPr lang="en-AU" sz="1200" b="0" i="0" u="none" strike="noStrike">
                          <a:solidFill>
                            <a:srgbClr val="000000"/>
                          </a:solidFill>
                          <a:effectLst/>
                          <a:latin typeface="Arial"/>
                        </a:rPr>
                        <a:t>1.89%</a:t>
                      </a: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r>
              <a:tr h="253960">
                <a:tc>
                  <a:txBody>
                    <a:bodyPr/>
                    <a:lstStyle/>
                    <a:p>
                      <a:pPr algn="ctr"/>
                      <a:r>
                        <a:rPr lang="en-AU" sz="1200" dirty="0" smtClean="0"/>
                        <a:t>May-14</a:t>
                      </a:r>
                      <a:endParaRPr lang="en-AU" sz="1200" dirty="0"/>
                    </a:p>
                  </a:txBody>
                  <a:tcPr anchor="ctr"/>
                </a:tc>
                <a:tc>
                  <a:txBody>
                    <a:bodyPr/>
                    <a:lstStyle/>
                    <a:p>
                      <a:pPr algn="l" rtl="0" fontAlgn="ctr"/>
                      <a:r>
                        <a:rPr lang="en-AU" sz="1200" b="0" i="0" u="none" strike="noStrike" dirty="0" smtClean="0">
                          <a:solidFill>
                            <a:srgbClr val="000000"/>
                          </a:solidFill>
                          <a:effectLst/>
                          <a:latin typeface="Arial"/>
                        </a:rPr>
                        <a:t>0%</a:t>
                      </a:r>
                      <a:endParaRPr lang="en-AU" sz="1200" b="0" i="0" u="none" strike="noStrike" dirty="0">
                        <a:solidFill>
                          <a:srgbClr val="000000"/>
                        </a:solidFill>
                        <a:effectLst/>
                        <a:latin typeface="Arial"/>
                      </a:endParaRPr>
                    </a:p>
                  </a:txBody>
                  <a:tcPr marL="85725" marR="9525" marT="9525" marB="0" anchor="ctr"/>
                </a:tc>
                <a:tc>
                  <a:txBody>
                    <a:bodyPr/>
                    <a:lstStyle/>
                    <a:p>
                      <a:pPr algn="l" rtl="0" fontAlgn="ctr"/>
                      <a:r>
                        <a:rPr lang="en-AU" sz="1200" b="0" i="0" u="none" strike="noStrike">
                          <a:solidFill>
                            <a:srgbClr val="000000"/>
                          </a:solidFill>
                          <a:effectLst/>
                          <a:latin typeface="Arial"/>
                        </a:rPr>
                        <a:t>0.38%</a:t>
                      </a:r>
                    </a:p>
                  </a:txBody>
                  <a:tcPr marL="85725" marR="9525" marT="9525" marB="0" anchor="ctr"/>
                </a:tc>
                <a:tc>
                  <a:txBody>
                    <a:bodyPr/>
                    <a:lstStyle/>
                    <a:p>
                      <a:pPr algn="l" rtl="0" fontAlgn="ctr"/>
                      <a:r>
                        <a:rPr lang="en-AU" sz="1200" b="0" i="0" u="none" strike="noStrike">
                          <a:solidFill>
                            <a:srgbClr val="000000"/>
                          </a:solidFill>
                          <a:effectLst/>
                          <a:latin typeface="Arial"/>
                        </a:rPr>
                        <a:t>0.80%</a:t>
                      </a:r>
                    </a:p>
                  </a:txBody>
                  <a:tcPr marL="85725" marR="9525" marT="9525" marB="0" anchor="ctr"/>
                </a:tc>
                <a:tc>
                  <a:txBody>
                    <a:bodyPr/>
                    <a:lstStyle/>
                    <a:p>
                      <a:pPr algn="l" rtl="0" fontAlgn="ctr"/>
                      <a:r>
                        <a:rPr lang="en-AU" sz="1200" b="0" i="0" u="none" strike="noStrike" dirty="0">
                          <a:solidFill>
                            <a:srgbClr val="000000"/>
                          </a:solidFill>
                          <a:effectLst/>
                          <a:latin typeface="Arial"/>
                        </a:rPr>
                        <a:t>1.28%</a:t>
                      </a:r>
                    </a:p>
                  </a:txBody>
                  <a:tcPr marL="85725" marR="9525" marT="9525" marB="0" anchor="ctr"/>
                </a:tc>
                <a:tc>
                  <a:txBody>
                    <a:bodyPr/>
                    <a:lstStyle/>
                    <a:p>
                      <a:pPr algn="l" rtl="0" fontAlgn="ctr"/>
                      <a:endParaRPr lang="en-AU" sz="1200" b="0" i="0" u="none" strike="noStrike" dirty="0">
                        <a:solidFill>
                          <a:srgbClr val="000000"/>
                        </a:solidFill>
                        <a:effectLst/>
                        <a:latin typeface="Arial"/>
                      </a:endParaRP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c>
                  <a:txBody>
                    <a:bodyPr/>
                    <a:lstStyle/>
                    <a:p>
                      <a:pPr algn="l" rtl="0" fontAlgn="ctr"/>
                      <a:endParaRPr lang="en-AU" sz="1200" b="0" i="0" u="none" strike="noStrike" dirty="0">
                        <a:solidFill>
                          <a:srgbClr val="000000"/>
                        </a:solidFill>
                        <a:effectLst/>
                        <a:latin typeface="Arial"/>
                      </a:endParaRPr>
                    </a:p>
                  </a:txBody>
                  <a:tcPr marL="85725" marR="9525" marT="9525" marB="0" anchor="ctr"/>
                </a:tc>
              </a:tr>
              <a:tr h="310396">
                <a:tc>
                  <a:txBody>
                    <a:bodyPr/>
                    <a:lstStyle/>
                    <a:p>
                      <a:pPr algn="ctr"/>
                      <a:r>
                        <a:rPr lang="en-AU" sz="1600" b="1" dirty="0" smtClean="0"/>
                        <a:t>…</a:t>
                      </a:r>
                      <a:endParaRPr lang="en-AU" sz="1600" b="1"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9" y="3905250"/>
            <a:ext cx="5167311" cy="236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457826" y="1390650"/>
            <a:ext cx="3581400" cy="4832092"/>
          </a:xfrm>
          <a:prstGeom prst="rect">
            <a:avLst/>
          </a:prstGeom>
          <a:noFill/>
        </p:spPr>
        <p:txBody>
          <a:bodyPr wrap="square" rtlCol="0">
            <a:spAutoFit/>
          </a:bodyPr>
          <a:lstStyle/>
          <a:p>
            <a:pPr marL="285750" indent="-285750">
              <a:buFont typeface="Wingdings" panose="05000000000000000000" pitchFamily="2" charset="2"/>
              <a:buChar char="§"/>
            </a:pPr>
            <a:r>
              <a:rPr lang="en-AU" sz="1400" dirty="0" smtClean="0"/>
              <a:t>The vintage analysis essentially calculates the cumulative bad rate. It shows how quick does a (bad) account reaches 90DPD (standard bad definition).</a:t>
            </a:r>
          </a:p>
          <a:p>
            <a:pPr marL="285750" indent="-285750">
              <a:buFont typeface="Wingdings" panose="05000000000000000000" pitchFamily="2" charset="2"/>
              <a:buChar char="§"/>
            </a:pPr>
            <a:endParaRPr lang="en-AU" sz="1400" dirty="0"/>
          </a:p>
          <a:p>
            <a:pPr marL="285750" indent="-285750">
              <a:buFont typeface="Wingdings" panose="05000000000000000000" pitchFamily="2" charset="2"/>
              <a:buChar char="§"/>
            </a:pPr>
            <a:r>
              <a:rPr lang="en-AU" sz="1400" dirty="0" smtClean="0"/>
              <a:t>At a certain point, the cumulative bad rate becomes stable, which means no new bad account is developed. We say the cohort matures. </a:t>
            </a:r>
          </a:p>
          <a:p>
            <a:pPr marL="285750" indent="-285750">
              <a:buFont typeface="Wingdings" panose="05000000000000000000" pitchFamily="2" charset="2"/>
              <a:buChar char="§"/>
            </a:pPr>
            <a:endParaRPr lang="en-AU" sz="1400" dirty="0" smtClean="0"/>
          </a:p>
          <a:p>
            <a:pPr marL="285750" indent="-285750">
              <a:buFont typeface="Wingdings" panose="05000000000000000000" pitchFamily="2" charset="2"/>
              <a:buChar char="§"/>
            </a:pPr>
            <a:r>
              <a:rPr lang="en-AU" sz="1400" dirty="0" smtClean="0"/>
              <a:t>Mature cohorts can minimize the chances of misclassifying bad samples as good, which leads to under estimation of the true risk</a:t>
            </a:r>
          </a:p>
          <a:p>
            <a:pPr marL="285750" indent="-285750">
              <a:buFont typeface="Wingdings" panose="05000000000000000000" pitchFamily="2" charset="2"/>
              <a:buChar char="§"/>
            </a:pPr>
            <a:endParaRPr lang="en-AU" sz="1400" dirty="0" smtClean="0"/>
          </a:p>
          <a:p>
            <a:pPr marL="285750" indent="-285750">
              <a:buFont typeface="Wingdings" panose="05000000000000000000" pitchFamily="2" charset="2"/>
              <a:buChar char="§"/>
            </a:pPr>
            <a:r>
              <a:rPr lang="en-AU" sz="1400" dirty="0" smtClean="0"/>
              <a:t>In real life, cohorts rarely mature fast enough!</a:t>
            </a:r>
          </a:p>
          <a:p>
            <a:pPr marL="285750" indent="-285750">
              <a:buFont typeface="Wingdings" panose="05000000000000000000" pitchFamily="2" charset="2"/>
              <a:buChar char="§"/>
            </a:pPr>
            <a:endParaRPr lang="en-AU" sz="1400" dirty="0" smtClean="0"/>
          </a:p>
          <a:p>
            <a:pPr marL="285750" indent="-285750">
              <a:buFont typeface="Wingdings" panose="05000000000000000000" pitchFamily="2" charset="2"/>
              <a:buChar char="§"/>
            </a:pPr>
            <a:r>
              <a:rPr lang="en-AU" sz="1400" dirty="0" smtClean="0"/>
              <a:t>Trade-off must be chosen between sufficient time to mature and the “freshness” of the sample</a:t>
            </a:r>
            <a:endParaRPr lang="en-AU" sz="1400" dirty="0"/>
          </a:p>
        </p:txBody>
      </p:sp>
      <p:sp>
        <p:nvSpPr>
          <p:cNvPr id="3" name="TextBox 2"/>
          <p:cNvSpPr txBox="1"/>
          <p:nvPr/>
        </p:nvSpPr>
        <p:spPr>
          <a:xfrm>
            <a:off x="3037841" y="5008880"/>
            <a:ext cx="2214880" cy="646331"/>
          </a:xfrm>
          <a:prstGeom prst="rect">
            <a:avLst/>
          </a:prstGeom>
          <a:noFill/>
          <a:ln w="28575" cmpd="sng">
            <a:solidFill>
              <a:srgbClr val="800000"/>
            </a:solidFill>
          </a:ln>
        </p:spPr>
        <p:txBody>
          <a:bodyPr wrap="square" rtlCol="0">
            <a:spAutoFit/>
          </a:bodyPr>
          <a:lstStyle/>
          <a:p>
            <a:r>
              <a:rPr lang="en-US" sz="1800" dirty="0" smtClean="0"/>
              <a:t>How long does this example mature?</a:t>
            </a:r>
            <a:endParaRPr lang="en-US" sz="1800" dirty="0"/>
          </a:p>
        </p:txBody>
      </p:sp>
    </p:spTree>
    <p:extLst>
      <p:ext uri="{BB962C8B-B14F-4D97-AF65-F5344CB8AC3E}">
        <p14:creationId xmlns:p14="http://schemas.microsoft.com/office/powerpoint/2010/main" val="37505994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Determine the sample window</a:t>
            </a:r>
            <a:endParaRPr lang="en-AU" dirty="0"/>
          </a:p>
        </p:txBody>
      </p:sp>
      <p:sp>
        <p:nvSpPr>
          <p:cNvPr id="3" name="Content Placeholder 2"/>
          <p:cNvSpPr>
            <a:spLocks noGrp="1"/>
          </p:cNvSpPr>
          <p:nvPr>
            <p:ph idx="1"/>
          </p:nvPr>
        </p:nvSpPr>
        <p:spPr/>
        <p:txBody>
          <a:bodyPr/>
          <a:lstStyle/>
          <a:p>
            <a:r>
              <a:rPr lang="en-AU" sz="1800" dirty="0" smtClean="0"/>
              <a:t>Sample window is the time frame from which modelling samples will be selected</a:t>
            </a:r>
          </a:p>
          <a:p>
            <a:r>
              <a:rPr lang="en-AU" sz="1800" dirty="0" smtClean="0"/>
              <a:t>The sample window should not include “abnormal” periods, so the sample used for development is in line with normal business periods, conforming the assumption that “the future is like the past”</a:t>
            </a:r>
          </a:p>
          <a:p>
            <a:r>
              <a:rPr lang="en-AU" sz="1800" dirty="0" smtClean="0"/>
              <a:t>The sample window should be large enough so enough data is collected to train robust and stable models</a:t>
            </a:r>
          </a:p>
          <a:p>
            <a:r>
              <a:rPr lang="en-AU" sz="1800" dirty="0" smtClean="0"/>
              <a:t>Samples can be taken from multiple months to counter the effect of seasonality.</a:t>
            </a:r>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11</a:t>
            </a:fld>
            <a:endParaRPr lang="en-AU" dirty="0"/>
          </a:p>
        </p:txBody>
      </p:sp>
      <p:grpSp>
        <p:nvGrpSpPr>
          <p:cNvPr id="20" name="Group 19"/>
          <p:cNvGrpSpPr/>
          <p:nvPr/>
        </p:nvGrpSpPr>
        <p:grpSpPr>
          <a:xfrm>
            <a:off x="680837" y="4230559"/>
            <a:ext cx="4643718" cy="1852469"/>
            <a:chOff x="1789744" y="4369060"/>
            <a:chExt cx="5283221" cy="1852469"/>
          </a:xfrm>
        </p:grpSpPr>
        <p:sp>
          <p:nvSpPr>
            <p:cNvPr id="11" name="TextBox 10"/>
            <p:cNvSpPr txBox="1"/>
            <p:nvPr/>
          </p:nvSpPr>
          <p:spPr>
            <a:xfrm>
              <a:off x="2524316" y="5944529"/>
              <a:ext cx="431528" cy="276999"/>
            </a:xfrm>
            <a:prstGeom prst="rect">
              <a:avLst/>
            </a:prstGeom>
            <a:noFill/>
          </p:spPr>
          <p:txBody>
            <a:bodyPr wrap="none" rtlCol="0">
              <a:spAutoFit/>
            </a:bodyPr>
            <a:lstStyle/>
            <a:p>
              <a:r>
                <a:rPr lang="en-AU" sz="1200" dirty="0" smtClean="0"/>
                <a:t>Jan</a:t>
              </a:r>
              <a:endParaRPr lang="en-AU" sz="1200" dirty="0"/>
            </a:p>
          </p:txBody>
        </p:sp>
        <p:sp>
          <p:nvSpPr>
            <p:cNvPr id="12" name="TextBox 11"/>
            <p:cNvSpPr txBox="1"/>
            <p:nvPr/>
          </p:nvSpPr>
          <p:spPr>
            <a:xfrm>
              <a:off x="4565683" y="5944530"/>
              <a:ext cx="431528" cy="276999"/>
            </a:xfrm>
            <a:prstGeom prst="rect">
              <a:avLst/>
            </a:prstGeom>
            <a:noFill/>
          </p:spPr>
          <p:txBody>
            <a:bodyPr wrap="none" rtlCol="0">
              <a:spAutoFit/>
            </a:bodyPr>
            <a:lstStyle/>
            <a:p>
              <a:r>
                <a:rPr lang="en-AU" sz="1200" dirty="0" smtClean="0"/>
                <a:t>Jan</a:t>
              </a:r>
              <a:endParaRPr lang="en-AU" sz="1200" dirty="0"/>
            </a:p>
          </p:txBody>
        </p:sp>
        <p:sp>
          <p:nvSpPr>
            <p:cNvPr id="13" name="TextBox 12"/>
            <p:cNvSpPr txBox="1"/>
            <p:nvPr/>
          </p:nvSpPr>
          <p:spPr>
            <a:xfrm>
              <a:off x="3636532" y="5944530"/>
              <a:ext cx="380232" cy="276999"/>
            </a:xfrm>
            <a:prstGeom prst="rect">
              <a:avLst/>
            </a:prstGeom>
            <a:noFill/>
          </p:spPr>
          <p:txBody>
            <a:bodyPr wrap="none" rtlCol="0">
              <a:spAutoFit/>
            </a:bodyPr>
            <a:lstStyle/>
            <a:p>
              <a:r>
                <a:rPr lang="en-AU" sz="1200" dirty="0" smtClean="0"/>
                <a:t>Jul</a:t>
              </a:r>
              <a:endParaRPr lang="en-AU" sz="1200" dirty="0"/>
            </a:p>
          </p:txBody>
        </p:sp>
        <p:sp>
          <p:nvSpPr>
            <p:cNvPr id="15" name="TextBox 14"/>
            <p:cNvSpPr txBox="1"/>
            <p:nvPr/>
          </p:nvSpPr>
          <p:spPr>
            <a:xfrm>
              <a:off x="5610263" y="5944530"/>
              <a:ext cx="380232" cy="276999"/>
            </a:xfrm>
            <a:prstGeom prst="rect">
              <a:avLst/>
            </a:prstGeom>
            <a:noFill/>
          </p:spPr>
          <p:txBody>
            <a:bodyPr wrap="none" rtlCol="0">
              <a:spAutoFit/>
            </a:bodyPr>
            <a:lstStyle/>
            <a:p>
              <a:r>
                <a:rPr lang="en-AU" sz="1200" dirty="0" smtClean="0"/>
                <a:t>Jul</a:t>
              </a:r>
              <a:endParaRPr lang="en-AU" sz="1200" dirty="0"/>
            </a:p>
          </p:txBody>
        </p:sp>
        <p:sp>
          <p:nvSpPr>
            <p:cNvPr id="17" name="TextBox 16"/>
            <p:cNvSpPr txBox="1"/>
            <p:nvPr/>
          </p:nvSpPr>
          <p:spPr>
            <a:xfrm>
              <a:off x="6461160" y="5944530"/>
              <a:ext cx="431528" cy="276999"/>
            </a:xfrm>
            <a:prstGeom prst="rect">
              <a:avLst/>
            </a:prstGeom>
            <a:noFill/>
          </p:spPr>
          <p:txBody>
            <a:bodyPr wrap="none" rtlCol="0">
              <a:spAutoFit/>
            </a:bodyPr>
            <a:lstStyle/>
            <a:p>
              <a:r>
                <a:rPr lang="en-AU" sz="1200" dirty="0" smtClean="0"/>
                <a:t>Jan</a:t>
              </a:r>
              <a:endParaRPr lang="en-AU" sz="1200" dirty="0"/>
            </a:p>
          </p:txBody>
        </p:sp>
        <p:cxnSp>
          <p:nvCxnSpPr>
            <p:cNvPr id="5" name="Straight Arrow Connector 4"/>
            <p:cNvCxnSpPr/>
            <p:nvPr/>
          </p:nvCxnSpPr>
          <p:spPr>
            <a:xfrm>
              <a:off x="1789744" y="5750365"/>
              <a:ext cx="5283221"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792041" y="4369060"/>
              <a:ext cx="0" cy="138726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1937530" y="4808920"/>
              <a:ext cx="4689863" cy="507541"/>
            </a:xfrm>
            <a:custGeom>
              <a:avLst/>
              <a:gdLst>
                <a:gd name="connsiteX0" fmla="*/ 0 w 5305425"/>
                <a:gd name="connsiteY0" fmla="*/ 0 h 714375"/>
                <a:gd name="connsiteX1" fmla="*/ 904875 w 5305425"/>
                <a:gd name="connsiteY1" fmla="*/ 666750 h 714375"/>
                <a:gd name="connsiteX2" fmla="*/ 2133600 w 5305425"/>
                <a:gd name="connsiteY2" fmla="*/ 142875 h 714375"/>
                <a:gd name="connsiteX3" fmla="*/ 3162300 w 5305425"/>
                <a:gd name="connsiteY3" fmla="*/ 638175 h 714375"/>
                <a:gd name="connsiteX4" fmla="*/ 4305300 w 5305425"/>
                <a:gd name="connsiteY4" fmla="*/ 200025 h 714375"/>
                <a:gd name="connsiteX5" fmla="*/ 5305425 w 5305425"/>
                <a:gd name="connsiteY5" fmla="*/ 71437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5425" h="714375">
                  <a:moveTo>
                    <a:pt x="0" y="0"/>
                  </a:moveTo>
                  <a:cubicBezTo>
                    <a:pt x="274637" y="321469"/>
                    <a:pt x="549275" y="642938"/>
                    <a:pt x="904875" y="666750"/>
                  </a:cubicBezTo>
                  <a:cubicBezTo>
                    <a:pt x="1260475" y="690563"/>
                    <a:pt x="1757363" y="147638"/>
                    <a:pt x="2133600" y="142875"/>
                  </a:cubicBezTo>
                  <a:cubicBezTo>
                    <a:pt x="2509838" y="138113"/>
                    <a:pt x="2800350" y="628650"/>
                    <a:pt x="3162300" y="638175"/>
                  </a:cubicBezTo>
                  <a:cubicBezTo>
                    <a:pt x="3524250" y="647700"/>
                    <a:pt x="3948112" y="187325"/>
                    <a:pt x="4305300" y="200025"/>
                  </a:cubicBezTo>
                  <a:cubicBezTo>
                    <a:pt x="4662488" y="212725"/>
                    <a:pt x="4983956" y="463550"/>
                    <a:pt x="5305425" y="7143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 name="Straight Connector 7"/>
            <p:cNvCxnSpPr/>
            <p:nvPr/>
          </p:nvCxnSpPr>
          <p:spPr>
            <a:xfrm>
              <a:off x="2744543" y="5628423"/>
              <a:ext cx="0" cy="2557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81447" y="5632476"/>
              <a:ext cx="0" cy="2557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676924" y="5622466"/>
              <a:ext cx="0" cy="2557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826648" y="5622466"/>
              <a:ext cx="0" cy="2557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800379" y="5622466"/>
              <a:ext cx="0" cy="2557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37530" y="4381733"/>
              <a:ext cx="1173572" cy="196799"/>
            </a:xfrm>
            <a:prstGeom prst="rect">
              <a:avLst/>
            </a:prstGeom>
            <a:noFill/>
          </p:spPr>
          <p:txBody>
            <a:bodyPr wrap="none" rtlCol="0">
              <a:spAutoFit/>
            </a:bodyPr>
            <a:lstStyle/>
            <a:p>
              <a:r>
                <a:rPr lang="en-AU" sz="1200" dirty="0" smtClean="0"/>
                <a:t>Monthly bad rate</a:t>
              </a:r>
              <a:endParaRPr lang="en-AU" sz="1200" dirty="0"/>
            </a:p>
          </p:txBody>
        </p:sp>
      </p:grpSp>
      <p:sp>
        <p:nvSpPr>
          <p:cNvPr id="21" name="TextBox 20"/>
          <p:cNvSpPr txBox="1"/>
          <p:nvPr/>
        </p:nvSpPr>
        <p:spPr>
          <a:xfrm>
            <a:off x="5524500" y="4419575"/>
            <a:ext cx="3181350" cy="1477328"/>
          </a:xfrm>
          <a:prstGeom prst="rect">
            <a:avLst/>
          </a:prstGeom>
          <a:noFill/>
          <a:ln w="28575">
            <a:solidFill>
              <a:srgbClr val="C00000"/>
            </a:solidFill>
          </a:ln>
        </p:spPr>
        <p:txBody>
          <a:bodyPr wrap="square" rtlCol="0">
            <a:spAutoFit/>
          </a:bodyPr>
          <a:lstStyle/>
          <a:p>
            <a:r>
              <a:rPr lang="en-AU" sz="1800" dirty="0" smtClean="0"/>
              <a:t>What is the risk of take one month sample? </a:t>
            </a:r>
          </a:p>
          <a:p>
            <a:endParaRPr lang="en-AU" sz="1800" dirty="0"/>
          </a:p>
          <a:p>
            <a:r>
              <a:rPr lang="en-AU" sz="1800" dirty="0" smtClean="0"/>
              <a:t>How many months should be sampled?</a:t>
            </a:r>
            <a:endParaRPr lang="en-AU" sz="1800" dirty="0"/>
          </a:p>
        </p:txBody>
      </p:sp>
    </p:spTree>
    <p:extLst>
      <p:ext uri="{BB962C8B-B14F-4D97-AF65-F5344CB8AC3E}">
        <p14:creationId xmlns:p14="http://schemas.microsoft.com/office/powerpoint/2010/main" val="16373114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Two ways of sampling</a:t>
            </a:r>
            <a:endParaRPr lang="en-AU"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12</a:t>
            </a:fld>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4" y="1833564"/>
            <a:ext cx="4505078" cy="217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7942" y="1846795"/>
            <a:ext cx="4505078" cy="216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 name="TextBox 78"/>
          <p:cNvSpPr txBox="1"/>
          <p:nvPr/>
        </p:nvSpPr>
        <p:spPr>
          <a:xfrm>
            <a:off x="1109664" y="1373387"/>
            <a:ext cx="2441694" cy="369332"/>
          </a:xfrm>
          <a:prstGeom prst="rect">
            <a:avLst/>
          </a:prstGeom>
          <a:noFill/>
        </p:spPr>
        <p:txBody>
          <a:bodyPr wrap="none" rtlCol="0">
            <a:spAutoFit/>
          </a:bodyPr>
          <a:lstStyle/>
          <a:p>
            <a:r>
              <a:rPr lang="en-AU" sz="1800" b="1" dirty="0" smtClean="0"/>
              <a:t>Fixed outcome point</a:t>
            </a:r>
            <a:endParaRPr lang="en-AU" sz="1800" b="1" dirty="0"/>
          </a:p>
        </p:txBody>
      </p:sp>
      <p:sp>
        <p:nvSpPr>
          <p:cNvPr id="83" name="TextBox 82"/>
          <p:cNvSpPr txBox="1"/>
          <p:nvPr/>
        </p:nvSpPr>
        <p:spPr>
          <a:xfrm>
            <a:off x="4914901" y="1373387"/>
            <a:ext cx="3905249" cy="369332"/>
          </a:xfrm>
          <a:prstGeom prst="rect">
            <a:avLst/>
          </a:prstGeom>
          <a:noFill/>
        </p:spPr>
        <p:txBody>
          <a:bodyPr wrap="square" rtlCol="0">
            <a:spAutoFit/>
          </a:bodyPr>
          <a:lstStyle/>
          <a:p>
            <a:r>
              <a:rPr lang="en-AU" sz="1800" b="1" dirty="0" smtClean="0"/>
              <a:t>Staggered (rolling) outcome point</a:t>
            </a:r>
            <a:endParaRPr lang="en-AU" sz="1800" b="1" dirty="0"/>
          </a:p>
        </p:txBody>
      </p:sp>
      <p:sp>
        <p:nvSpPr>
          <p:cNvPr id="80" name="TextBox 79"/>
          <p:cNvSpPr txBox="1"/>
          <p:nvPr/>
        </p:nvSpPr>
        <p:spPr>
          <a:xfrm>
            <a:off x="421113" y="4157394"/>
            <a:ext cx="3767630" cy="584775"/>
          </a:xfrm>
          <a:prstGeom prst="rect">
            <a:avLst/>
          </a:prstGeom>
          <a:noFill/>
        </p:spPr>
        <p:txBody>
          <a:bodyPr wrap="square" rtlCol="0">
            <a:spAutoFit/>
          </a:bodyPr>
          <a:lstStyle/>
          <a:p>
            <a:r>
              <a:rPr lang="en-AU" sz="1600" dirty="0" smtClean="0"/>
              <a:t>Every sample month is given the same length performance window to mature</a:t>
            </a:r>
            <a:endParaRPr lang="en-AU" sz="1600" dirty="0"/>
          </a:p>
        </p:txBody>
      </p:sp>
      <p:sp>
        <p:nvSpPr>
          <p:cNvPr id="85" name="TextBox 84"/>
          <p:cNvSpPr txBox="1"/>
          <p:nvPr/>
        </p:nvSpPr>
        <p:spPr>
          <a:xfrm>
            <a:off x="4945241" y="4157394"/>
            <a:ext cx="3767630" cy="1077218"/>
          </a:xfrm>
          <a:prstGeom prst="rect">
            <a:avLst/>
          </a:prstGeom>
          <a:noFill/>
        </p:spPr>
        <p:txBody>
          <a:bodyPr wrap="square" rtlCol="0">
            <a:spAutoFit/>
          </a:bodyPr>
          <a:lstStyle/>
          <a:p>
            <a:r>
              <a:rPr lang="en-AU" sz="1600" dirty="0" smtClean="0"/>
              <a:t>Every sample month is given different length performance window to mature. The shortest performance window is guaranteed to be sufficient</a:t>
            </a:r>
            <a:endParaRPr lang="en-AU" sz="1600" dirty="0"/>
          </a:p>
        </p:txBody>
      </p:sp>
      <p:sp>
        <p:nvSpPr>
          <p:cNvPr id="81" name="TextBox 80"/>
          <p:cNvSpPr txBox="1"/>
          <p:nvPr/>
        </p:nvSpPr>
        <p:spPr>
          <a:xfrm>
            <a:off x="3844932" y="5543610"/>
            <a:ext cx="1965603" cy="400110"/>
          </a:xfrm>
          <a:prstGeom prst="rect">
            <a:avLst/>
          </a:prstGeom>
          <a:noFill/>
          <a:ln w="28575">
            <a:solidFill>
              <a:srgbClr val="C00000"/>
            </a:solidFill>
          </a:ln>
        </p:spPr>
        <p:txBody>
          <a:bodyPr wrap="none" rtlCol="0">
            <a:spAutoFit/>
          </a:bodyPr>
          <a:lstStyle/>
          <a:p>
            <a:r>
              <a:rPr lang="en-AU" sz="2000" dirty="0" smtClean="0"/>
              <a:t>Pros and cons?</a:t>
            </a:r>
            <a:endParaRPr lang="en-AU" sz="2000" dirty="0"/>
          </a:p>
        </p:txBody>
      </p:sp>
    </p:spTree>
    <p:extLst>
      <p:ext uri="{BB962C8B-B14F-4D97-AF65-F5344CB8AC3E}">
        <p14:creationId xmlns:p14="http://schemas.microsoft.com/office/powerpoint/2010/main" val="31992292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Two ways of sampling</a:t>
            </a:r>
            <a:endParaRPr lang="en-AU"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13</a:t>
            </a:fld>
            <a:endParaRPr lang="en-AU" dirty="0"/>
          </a:p>
        </p:txBody>
      </p:sp>
      <p:sp>
        <p:nvSpPr>
          <p:cNvPr id="3" name="TextBox 2"/>
          <p:cNvSpPr txBox="1"/>
          <p:nvPr/>
        </p:nvSpPr>
        <p:spPr>
          <a:xfrm>
            <a:off x="295275" y="4038600"/>
            <a:ext cx="4319464" cy="1600438"/>
          </a:xfrm>
          <a:prstGeom prst="rect">
            <a:avLst/>
          </a:prstGeom>
          <a:noFill/>
        </p:spPr>
        <p:txBody>
          <a:bodyPr wrap="square" rtlCol="0">
            <a:spAutoFit/>
          </a:bodyPr>
          <a:lstStyle/>
          <a:p>
            <a:r>
              <a:rPr lang="en-AU" sz="1400" dirty="0" smtClean="0">
                <a:solidFill>
                  <a:srgbClr val="00B050"/>
                </a:solidFill>
              </a:rPr>
              <a:t>Pros</a:t>
            </a:r>
            <a:r>
              <a:rPr lang="en-AU" sz="1400" dirty="0" smtClean="0"/>
              <a:t>:</a:t>
            </a:r>
          </a:p>
          <a:p>
            <a:pPr marL="285750" indent="-285750">
              <a:buFont typeface="Arial" charset="0"/>
              <a:buChar char="•"/>
            </a:pPr>
            <a:r>
              <a:rPr lang="en-AU" sz="1400" dirty="0" smtClean="0"/>
              <a:t>Each sample month is treated equally</a:t>
            </a:r>
          </a:p>
          <a:p>
            <a:pPr marL="285750" indent="-285750">
              <a:buFont typeface="Arial" charset="0"/>
              <a:buChar char="•"/>
            </a:pPr>
            <a:r>
              <a:rPr lang="en-AU" sz="1400" dirty="0" smtClean="0"/>
              <a:t>It is meaningful to compare single month’s </a:t>
            </a:r>
            <a:r>
              <a:rPr lang="en-AU" sz="1400" dirty="0" err="1" smtClean="0"/>
              <a:t>perdiction</a:t>
            </a:r>
            <a:r>
              <a:rPr lang="en-AU" sz="1400" dirty="0" smtClean="0"/>
              <a:t> to actual</a:t>
            </a:r>
          </a:p>
          <a:p>
            <a:endParaRPr lang="en-AU" sz="1400" dirty="0"/>
          </a:p>
          <a:p>
            <a:r>
              <a:rPr lang="en-AU" sz="1400" dirty="0" smtClean="0">
                <a:solidFill>
                  <a:srgbClr val="C00000"/>
                </a:solidFill>
              </a:rPr>
              <a:t>Cons</a:t>
            </a:r>
            <a:r>
              <a:rPr lang="en-AU" sz="1400" dirty="0" smtClean="0"/>
              <a:t>:</a:t>
            </a:r>
          </a:p>
          <a:p>
            <a:pPr marL="285750" indent="-285750">
              <a:buFont typeface="Arial" charset="0"/>
              <a:buChar char="•"/>
            </a:pPr>
            <a:r>
              <a:rPr lang="en-AU" sz="1400" dirty="0" smtClean="0"/>
              <a:t>Some performance data is wasted</a:t>
            </a:r>
          </a:p>
        </p:txBody>
      </p:sp>
      <p:sp>
        <p:nvSpPr>
          <p:cNvPr id="12" name="TextBox 11"/>
          <p:cNvSpPr txBox="1"/>
          <p:nvPr/>
        </p:nvSpPr>
        <p:spPr>
          <a:xfrm>
            <a:off x="4738442" y="4038600"/>
            <a:ext cx="4319464" cy="2246769"/>
          </a:xfrm>
          <a:prstGeom prst="rect">
            <a:avLst/>
          </a:prstGeom>
          <a:noFill/>
        </p:spPr>
        <p:txBody>
          <a:bodyPr wrap="square" rtlCol="0">
            <a:spAutoFit/>
          </a:bodyPr>
          <a:lstStyle/>
          <a:p>
            <a:r>
              <a:rPr lang="en-AU" sz="1400" dirty="0" smtClean="0">
                <a:solidFill>
                  <a:srgbClr val="00B050"/>
                </a:solidFill>
              </a:rPr>
              <a:t>Pros</a:t>
            </a:r>
            <a:r>
              <a:rPr lang="en-AU" sz="1400" dirty="0" smtClean="0"/>
              <a:t>:</a:t>
            </a:r>
          </a:p>
          <a:p>
            <a:pPr marL="285750" indent="-285750">
              <a:buFont typeface="Arial" charset="0"/>
              <a:buChar char="•"/>
            </a:pPr>
            <a:r>
              <a:rPr lang="en-AU" sz="1400" dirty="0" smtClean="0"/>
              <a:t>All performance data is used</a:t>
            </a:r>
          </a:p>
          <a:p>
            <a:pPr marL="285750" indent="-285750">
              <a:buFont typeface="Arial" charset="0"/>
              <a:buChar char="•"/>
            </a:pPr>
            <a:r>
              <a:rPr lang="en-AU" sz="1400" dirty="0" smtClean="0"/>
              <a:t>The sample will have more </a:t>
            </a:r>
            <a:r>
              <a:rPr lang="en-AU" sz="1400" dirty="0" err="1" smtClean="0"/>
              <a:t>bads</a:t>
            </a:r>
            <a:r>
              <a:rPr lang="en-AU" sz="1400" dirty="0" smtClean="0"/>
              <a:t>, which is important for some low risk portfolios</a:t>
            </a:r>
          </a:p>
          <a:p>
            <a:pPr marL="285750" indent="-285750">
              <a:buFont typeface="Arial" charset="0"/>
              <a:buChar char="•"/>
            </a:pPr>
            <a:endParaRPr lang="en-AU" sz="1400" dirty="0"/>
          </a:p>
          <a:p>
            <a:r>
              <a:rPr lang="en-AU" sz="1400" dirty="0" smtClean="0">
                <a:solidFill>
                  <a:srgbClr val="C00000"/>
                </a:solidFill>
              </a:rPr>
              <a:t>Cons</a:t>
            </a:r>
            <a:r>
              <a:rPr lang="en-AU" sz="1400" dirty="0" smtClean="0"/>
              <a:t>:</a:t>
            </a:r>
          </a:p>
          <a:p>
            <a:pPr marL="285750" indent="-285750">
              <a:buFont typeface="Arial" charset="0"/>
              <a:buChar char="•"/>
            </a:pPr>
            <a:r>
              <a:rPr lang="en-AU" sz="1400" dirty="0" smtClean="0"/>
              <a:t>Older samples generate more </a:t>
            </a:r>
            <a:r>
              <a:rPr lang="en-AU" sz="1400" dirty="0" err="1" smtClean="0"/>
              <a:t>bads</a:t>
            </a:r>
            <a:r>
              <a:rPr lang="en-AU" sz="1400" dirty="0"/>
              <a:t> </a:t>
            </a:r>
            <a:r>
              <a:rPr lang="en-AU" sz="1400" dirty="0" smtClean="0"/>
              <a:t>but are more different than current</a:t>
            </a:r>
          </a:p>
          <a:p>
            <a:pPr marL="285750" indent="-285750">
              <a:buFont typeface="Arial" charset="0"/>
              <a:buChar char="•"/>
            </a:pPr>
            <a:r>
              <a:rPr lang="en-AU" sz="1400" dirty="0" smtClean="0"/>
              <a:t>Be careful when comparing single month’s prediction to actual as they mean differently</a:t>
            </a: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4" y="1833564"/>
            <a:ext cx="4505078" cy="217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7942" y="1846795"/>
            <a:ext cx="4505078" cy="216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1109664" y="1373387"/>
            <a:ext cx="2441694" cy="369332"/>
          </a:xfrm>
          <a:prstGeom prst="rect">
            <a:avLst/>
          </a:prstGeom>
          <a:noFill/>
        </p:spPr>
        <p:txBody>
          <a:bodyPr wrap="none" rtlCol="0">
            <a:spAutoFit/>
          </a:bodyPr>
          <a:lstStyle/>
          <a:p>
            <a:r>
              <a:rPr lang="en-AU" sz="1800" b="1" dirty="0" smtClean="0"/>
              <a:t>Fixed outcome point</a:t>
            </a:r>
            <a:endParaRPr lang="en-AU" sz="1800" b="1" dirty="0"/>
          </a:p>
        </p:txBody>
      </p:sp>
      <p:sp>
        <p:nvSpPr>
          <p:cNvPr id="16" name="TextBox 15"/>
          <p:cNvSpPr txBox="1"/>
          <p:nvPr/>
        </p:nvSpPr>
        <p:spPr>
          <a:xfrm>
            <a:off x="4914901" y="1373387"/>
            <a:ext cx="3905249" cy="369332"/>
          </a:xfrm>
          <a:prstGeom prst="rect">
            <a:avLst/>
          </a:prstGeom>
          <a:noFill/>
        </p:spPr>
        <p:txBody>
          <a:bodyPr wrap="square" rtlCol="0">
            <a:spAutoFit/>
          </a:bodyPr>
          <a:lstStyle/>
          <a:p>
            <a:r>
              <a:rPr lang="en-AU" sz="1800" b="1" dirty="0" smtClean="0"/>
              <a:t>Staggered (rolling) outcome point</a:t>
            </a:r>
            <a:endParaRPr lang="en-AU" sz="1800" b="1" dirty="0"/>
          </a:p>
        </p:txBody>
      </p:sp>
    </p:spTree>
    <p:extLst>
      <p:ext uri="{BB962C8B-B14F-4D97-AF65-F5344CB8AC3E}">
        <p14:creationId xmlns:p14="http://schemas.microsoft.com/office/powerpoint/2010/main" val="416492694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structure</a:t>
            </a:r>
            <a:endParaRPr lang="en-AU"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14</a:t>
            </a:fld>
            <a:endParaRPr lang="en-AU" dirty="0"/>
          </a:p>
        </p:txBody>
      </p:sp>
      <p:sp>
        <p:nvSpPr>
          <p:cNvPr id="5" name="TextBox 4"/>
          <p:cNvSpPr txBox="1"/>
          <p:nvPr/>
        </p:nvSpPr>
        <p:spPr>
          <a:xfrm>
            <a:off x="4105274" y="1466850"/>
            <a:ext cx="4714875" cy="4832092"/>
          </a:xfrm>
          <a:prstGeom prst="rect">
            <a:avLst/>
          </a:prstGeom>
          <a:noFill/>
        </p:spPr>
        <p:txBody>
          <a:bodyPr wrap="square" rtlCol="0">
            <a:spAutoFit/>
          </a:bodyPr>
          <a:lstStyle/>
          <a:p>
            <a:pPr marL="285750" indent="-285750">
              <a:buFont typeface="Arial" charset="0"/>
              <a:buChar char="•"/>
            </a:pPr>
            <a:r>
              <a:rPr lang="en-AU" sz="1400" dirty="0" smtClean="0"/>
              <a:t>The structure is defined in hierarchy</a:t>
            </a:r>
          </a:p>
          <a:p>
            <a:pPr marL="285750" indent="-285750">
              <a:buFont typeface="Arial" charset="0"/>
              <a:buChar char="•"/>
            </a:pPr>
            <a:endParaRPr lang="en-AU" sz="1400" dirty="0" smtClean="0"/>
          </a:p>
          <a:p>
            <a:pPr marL="285750" indent="-285750">
              <a:buFont typeface="Arial" charset="0"/>
              <a:buChar char="•"/>
            </a:pPr>
            <a:r>
              <a:rPr lang="en-AU" sz="1400" dirty="0" smtClean="0"/>
              <a:t>Observation exclusion (OE): sub-groups where the score will not influence the decision-making. E.g., thin-file samples, discontinued products, out-of-scope loans, bad at sample point, et al</a:t>
            </a:r>
          </a:p>
          <a:p>
            <a:pPr marL="285750" indent="-285750">
              <a:buFont typeface="Arial" charset="0"/>
              <a:buChar char="•"/>
            </a:pPr>
            <a:endParaRPr lang="en-AU" sz="1400" dirty="0" smtClean="0"/>
          </a:p>
          <a:p>
            <a:pPr marL="285750" indent="-285750">
              <a:buFont typeface="Arial" charset="0"/>
              <a:buChar char="•"/>
            </a:pPr>
            <a:r>
              <a:rPr lang="en-AU" sz="1400" dirty="0" smtClean="0"/>
              <a:t>Hard policy exclusions (HE): samples that are deemed to be excluded by violating business policies. E.g., applicants below 18 years old, unemployed applicants, applicants with bad bureau records, et al</a:t>
            </a:r>
          </a:p>
          <a:p>
            <a:pPr marL="285750" indent="-285750">
              <a:buFont typeface="Arial" charset="0"/>
              <a:buChar char="•"/>
            </a:pPr>
            <a:endParaRPr lang="en-AU" sz="1400" dirty="0" smtClean="0"/>
          </a:p>
          <a:p>
            <a:pPr marL="285750" indent="-285750">
              <a:buFont typeface="Arial" charset="0"/>
              <a:buChar char="•"/>
            </a:pPr>
            <a:r>
              <a:rPr lang="en-AU" sz="1400" dirty="0" smtClean="0"/>
              <a:t>Performance exclusion (PE): no performance data or misleading performance. E.g., fraud, deceased, withdrawn, dormant, lost and stolen</a:t>
            </a:r>
          </a:p>
          <a:p>
            <a:pPr marL="285750" indent="-285750">
              <a:buFont typeface="Arial" charset="0"/>
              <a:buChar char="•"/>
            </a:pPr>
            <a:endParaRPr lang="en-AU" sz="1400" dirty="0"/>
          </a:p>
          <a:p>
            <a:pPr marL="285750" indent="-285750">
              <a:buFont typeface="Arial" charset="0"/>
              <a:buChar char="•"/>
            </a:pPr>
            <a:r>
              <a:rPr lang="en-AU" sz="1400" dirty="0" smtClean="0"/>
              <a:t>Indeterminate (I): samples with not sufficient evidence to be called either bad or good. E.g., mild delinquency, limited performance data</a:t>
            </a:r>
          </a:p>
          <a:p>
            <a:pPr marL="285750" indent="-285750">
              <a:buFont typeface="Arial" charset="0"/>
              <a:buChar char="•"/>
            </a:pPr>
            <a:endParaRPr lang="en-AU" sz="1400" dirty="0"/>
          </a:p>
          <a:p>
            <a:pPr marL="285750" indent="-285750">
              <a:buFont typeface="Arial" charset="0"/>
              <a:buChar char="•"/>
            </a:pPr>
            <a:r>
              <a:rPr lang="en-AU" sz="1400" dirty="0" smtClean="0"/>
              <a:t>OE and HE can be identified at sample point. PE and I depend on performance data</a:t>
            </a:r>
          </a:p>
        </p:txBody>
      </p:sp>
      <p:pic>
        <p:nvPicPr>
          <p:cNvPr id="30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371600"/>
            <a:ext cx="3755025"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780603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structure</a:t>
            </a:r>
            <a:endParaRPr lang="en-AU"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15</a:t>
            </a:fld>
            <a:endParaRPr lang="en-AU" dirty="0"/>
          </a:p>
        </p:txBody>
      </p:sp>
      <p:sp>
        <p:nvSpPr>
          <p:cNvPr id="5" name="TextBox 4"/>
          <p:cNvSpPr txBox="1"/>
          <p:nvPr/>
        </p:nvSpPr>
        <p:spPr>
          <a:xfrm>
            <a:off x="4105274" y="1466850"/>
            <a:ext cx="4714875" cy="4401204"/>
          </a:xfrm>
          <a:prstGeom prst="rect">
            <a:avLst/>
          </a:prstGeom>
          <a:noFill/>
        </p:spPr>
        <p:txBody>
          <a:bodyPr wrap="square" rtlCol="0">
            <a:spAutoFit/>
          </a:bodyPr>
          <a:lstStyle/>
          <a:p>
            <a:pPr marL="285750" indent="-285750">
              <a:buFontTx/>
              <a:buChar char="•"/>
            </a:pPr>
            <a:r>
              <a:rPr lang="en-AU" sz="1400" dirty="0" smtClean="0"/>
              <a:t>Observation exclusion (OE): sub-groups where the score will not influence the decision-making. E.g., thin-file samples, discontinued products, out-of-scope loans, bad at sample point, et al</a:t>
            </a:r>
          </a:p>
          <a:p>
            <a:pPr marL="285750" indent="-285750">
              <a:buFontTx/>
              <a:buChar char="•"/>
            </a:pPr>
            <a:endParaRPr lang="en-AU" sz="1400" dirty="0" smtClean="0"/>
          </a:p>
          <a:p>
            <a:pPr marL="285750" indent="-285750">
              <a:buFont typeface="Arial" charset="0"/>
              <a:buChar char="•"/>
            </a:pPr>
            <a:r>
              <a:rPr lang="en-AU" sz="1400" dirty="0" smtClean="0"/>
              <a:t>Hard policy exclusions (HE): samples that are deemed to be excluded by violating business policies. E.g., applicants below 18 years old, unemployed applicants, applicants with bad bureau records, et al</a:t>
            </a:r>
          </a:p>
          <a:p>
            <a:pPr marL="285750" indent="-285750">
              <a:buFont typeface="Arial" charset="0"/>
              <a:buChar char="•"/>
            </a:pPr>
            <a:endParaRPr lang="en-AU" sz="1400" dirty="0" smtClean="0"/>
          </a:p>
          <a:p>
            <a:pPr marL="285750" indent="-285750">
              <a:buFont typeface="Arial" charset="0"/>
              <a:buChar char="•"/>
            </a:pPr>
            <a:r>
              <a:rPr lang="en-AU" sz="1400" dirty="0" smtClean="0"/>
              <a:t>Performance exclusion (PE): no performance data or misleading performance. E.g., fraud, deceased, withdrawn, dormant, lost and stolen</a:t>
            </a:r>
          </a:p>
          <a:p>
            <a:pPr marL="285750" indent="-285750">
              <a:buFont typeface="Arial" charset="0"/>
              <a:buChar char="•"/>
            </a:pPr>
            <a:endParaRPr lang="en-AU" sz="1400" dirty="0"/>
          </a:p>
          <a:p>
            <a:pPr marL="285750" indent="-285750">
              <a:buFont typeface="Arial" charset="0"/>
              <a:buChar char="•"/>
            </a:pPr>
            <a:r>
              <a:rPr lang="en-AU" sz="1400" dirty="0" smtClean="0"/>
              <a:t>Indeterminate (I): samples with not sufficient evidence to be called either bad or good. E.g., mild delinquency, limited performance data</a:t>
            </a:r>
          </a:p>
          <a:p>
            <a:pPr marL="285750" indent="-285750">
              <a:buFont typeface="Arial" charset="0"/>
              <a:buChar char="•"/>
            </a:pPr>
            <a:endParaRPr lang="en-AU" sz="1400" dirty="0"/>
          </a:p>
          <a:p>
            <a:pPr marL="285750" indent="-285750">
              <a:buFont typeface="Arial" charset="0"/>
              <a:buChar char="•"/>
            </a:pPr>
            <a:r>
              <a:rPr lang="en-AU" sz="1400" dirty="0" smtClean="0"/>
              <a:t>OE and HE are identified at sampling point. PE and I depend on performance data</a:t>
            </a:r>
          </a:p>
        </p:txBody>
      </p:sp>
      <p:pic>
        <p:nvPicPr>
          <p:cNvPr id="30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371600"/>
            <a:ext cx="3755025"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171450" y="4743510"/>
            <a:ext cx="2409825" cy="523220"/>
          </a:xfrm>
          <a:prstGeom prst="rect">
            <a:avLst/>
          </a:prstGeom>
          <a:noFill/>
          <a:ln w="28575">
            <a:solidFill>
              <a:srgbClr val="C00000"/>
            </a:solidFill>
          </a:ln>
        </p:spPr>
        <p:txBody>
          <a:bodyPr wrap="square" rtlCol="0">
            <a:spAutoFit/>
          </a:bodyPr>
          <a:lstStyle/>
          <a:p>
            <a:r>
              <a:rPr lang="en-AU" sz="1400" dirty="0" smtClean="0"/>
              <a:t>Why do we exclude deceased? </a:t>
            </a:r>
            <a:r>
              <a:rPr lang="en-AU" sz="1400" dirty="0"/>
              <a:t>f</a:t>
            </a:r>
            <a:r>
              <a:rPr lang="en-AU" sz="1400" dirty="0" smtClean="0"/>
              <a:t>raud? lost?</a:t>
            </a:r>
            <a:endParaRPr lang="en-AU" sz="1400" dirty="0"/>
          </a:p>
        </p:txBody>
      </p:sp>
    </p:spTree>
    <p:extLst>
      <p:ext uri="{BB962C8B-B14F-4D97-AF65-F5344CB8AC3E}">
        <p14:creationId xmlns:p14="http://schemas.microsoft.com/office/powerpoint/2010/main" val="415202172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 example of good bad definition</a:t>
            </a:r>
            <a:endParaRPr lang="en-AU"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16</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1327821453"/>
              </p:ext>
            </p:extLst>
          </p:nvPr>
        </p:nvGraphicFramePr>
        <p:xfrm>
          <a:off x="1025525" y="2278063"/>
          <a:ext cx="5910135" cy="2701290"/>
        </p:xfrm>
        <a:graphic>
          <a:graphicData uri="http://schemas.openxmlformats.org/drawingml/2006/table">
            <a:tbl>
              <a:tblPr>
                <a:tableStyleId>{5C22544A-7EE6-4342-B048-85BDC9FD1C3A}</a:tableStyleId>
              </a:tblPr>
              <a:tblGrid>
                <a:gridCol w="698182"/>
                <a:gridCol w="4274503"/>
                <a:gridCol w="937450"/>
              </a:tblGrid>
              <a:tr h="171450">
                <a:tc>
                  <a:txBody>
                    <a:bodyPr/>
                    <a:lstStyle/>
                    <a:p>
                      <a:pPr algn="ctr" fontAlgn="t"/>
                      <a:r>
                        <a:rPr lang="en-AU" sz="1200" b="1" u="none" strike="noStrike" dirty="0">
                          <a:effectLst/>
                          <a:latin typeface="Calibri" panose="020F0502020204030204" pitchFamily="34" charset="0"/>
                          <a:cs typeface="Calibri" panose="020F0502020204030204" pitchFamily="34" charset="0"/>
                        </a:rPr>
                        <a:t>Hierarchy:</a:t>
                      </a:r>
                      <a:endParaRPr lang="en-AU" sz="1200" b="1"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AU" sz="1200" b="1" u="none" strike="noStrike" dirty="0">
                          <a:effectLst/>
                          <a:latin typeface="Calibri" panose="020F0502020204030204" pitchFamily="34" charset="0"/>
                          <a:cs typeface="Calibri" panose="020F0502020204030204" pitchFamily="34" charset="0"/>
                        </a:rPr>
                        <a:t>Description:</a:t>
                      </a:r>
                      <a:endParaRPr lang="en-AU" sz="1200" b="1"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AU" sz="1200" b="1" u="none" strike="noStrike" dirty="0" smtClean="0">
                          <a:effectLst/>
                          <a:latin typeface="Calibri" panose="020F0502020204030204" pitchFamily="34" charset="0"/>
                          <a:cs typeface="Calibri" panose="020F0502020204030204" pitchFamily="34" charset="0"/>
                        </a:rPr>
                        <a:t>Flag</a:t>
                      </a:r>
                      <a:r>
                        <a:rPr lang="en-AU" sz="1200" b="1" u="none" strike="noStrike" dirty="0">
                          <a:effectLst/>
                          <a:latin typeface="Calibri" panose="020F0502020204030204" pitchFamily="34" charset="0"/>
                          <a:cs typeface="Calibri" panose="020F0502020204030204" pitchFamily="34" charset="0"/>
                        </a:rPr>
                        <a:t>:</a:t>
                      </a:r>
                      <a:endParaRPr lang="en-AU" sz="1200" b="1"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1</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u="none" strike="noStrike" dirty="0" smtClean="0">
                          <a:effectLst/>
                          <a:latin typeface="Calibri" panose="020F0502020204030204" pitchFamily="34" charset="0"/>
                          <a:cs typeface="Calibri" panose="020F0502020204030204" pitchFamily="34" charset="0"/>
                        </a:rPr>
                        <a:t>Account withdrawn (never opened during performance window)</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Exclusion</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2</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Account opened but not drawn down in </a:t>
                      </a:r>
                      <a:r>
                        <a:rPr lang="en-AU" sz="1200" u="none" strike="noStrike" dirty="0" smtClean="0">
                          <a:effectLst/>
                          <a:latin typeface="Calibri" panose="020F0502020204030204" pitchFamily="34" charset="0"/>
                          <a:cs typeface="Calibri" panose="020F0502020204030204" pitchFamily="34" charset="0"/>
                        </a:rPr>
                        <a:t>performance window</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dirty="0" smtClean="0">
                          <a:effectLst/>
                          <a:latin typeface="Calibri" panose="020F0502020204030204" pitchFamily="34" charset="0"/>
                          <a:cs typeface="Calibri" panose="020F0502020204030204" pitchFamily="34" charset="0"/>
                        </a:rPr>
                        <a:t>Exclusion</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3</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u="none" strike="noStrike" dirty="0" smtClean="0">
                          <a:effectLst/>
                          <a:latin typeface="Calibri" panose="020F0502020204030204" pitchFamily="34" charset="0"/>
                          <a:cs typeface="Calibri" panose="020F0502020204030204" pitchFamily="34" charset="0"/>
                        </a:rPr>
                        <a:t>Deceased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Exclusion</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4</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b="0" i="0" u="none" strike="noStrike" dirty="0" smtClean="0">
                          <a:effectLst/>
                          <a:latin typeface="Calibri" panose="020F0502020204030204" pitchFamily="34" charset="0"/>
                          <a:cs typeface="Calibri" panose="020F0502020204030204" pitchFamily="34" charset="0"/>
                        </a:rPr>
                        <a:t>Fraud (during performance</a:t>
                      </a:r>
                      <a:r>
                        <a:rPr lang="en-AU" sz="1200" b="0" i="0" u="none" strike="noStrike" baseline="0" dirty="0" smtClean="0">
                          <a:effectLst/>
                          <a:latin typeface="Calibri" panose="020F0502020204030204" pitchFamily="34" charset="0"/>
                          <a:cs typeface="Calibri" panose="020F0502020204030204" pitchFamily="34" charset="0"/>
                        </a:rPr>
                        <a:t> window)</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a:effectLst/>
                          <a:latin typeface="Calibri" panose="020F0502020204030204" pitchFamily="34" charset="0"/>
                          <a:cs typeface="Calibri" panose="020F0502020204030204" pitchFamily="34" charset="0"/>
                        </a:rPr>
                        <a:t>Exclusion</a:t>
                      </a:r>
                      <a:endParaRPr lang="en-AU" sz="1200" b="0" i="0" u="none" strike="noStrike">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5</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b="0" i="0" u="none" strike="noStrike" dirty="0" smtClean="0">
                          <a:effectLst/>
                          <a:latin typeface="Calibri" panose="020F0502020204030204" pitchFamily="34" charset="0"/>
                          <a:cs typeface="Calibri" panose="020F0502020204030204" pitchFamily="34" charset="0"/>
                        </a:rPr>
                        <a:t>Authorisation prohibited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6</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b="0" i="0" u="none" strike="noStrike" dirty="0" smtClean="0">
                          <a:effectLst/>
                          <a:latin typeface="Calibri" panose="020F0502020204030204" pitchFamily="34" charset="0"/>
                          <a:cs typeface="Calibri" panose="020F0502020204030204" pitchFamily="34" charset="0"/>
                        </a:rPr>
                        <a:t>Revoked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a:effectLst/>
                          <a:latin typeface="Calibri" panose="020F0502020204030204" pitchFamily="34" charset="0"/>
                          <a:cs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Charged-Off (Credit or Bankrupt)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8</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Ever </a:t>
                      </a:r>
                      <a:r>
                        <a:rPr lang="en-AU" sz="1200" u="none" strike="noStrike" dirty="0" smtClean="0">
                          <a:effectLst/>
                          <a:latin typeface="Calibri" panose="020F0502020204030204" pitchFamily="34" charset="0"/>
                          <a:cs typeface="Calibri" panose="020F0502020204030204" pitchFamily="34" charset="0"/>
                        </a:rPr>
                        <a:t>90+DPD with total delinquency amount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9</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smtClean="0">
                          <a:effectLst/>
                          <a:latin typeface="Calibri" panose="020F0502020204030204" pitchFamily="34" charset="0"/>
                          <a:cs typeface="Calibri" panose="020F0502020204030204" pitchFamily="34" charset="0"/>
                        </a:rPr>
                        <a:t>Ever 2</a:t>
                      </a:r>
                      <a:r>
                        <a:rPr lang="en-AU" sz="1200" u="none" strike="noStrike" baseline="0" dirty="0" smtClean="0">
                          <a:effectLst/>
                          <a:latin typeface="Calibri" panose="020F0502020204030204" pitchFamily="34" charset="0"/>
                          <a:cs typeface="Calibri" panose="020F0502020204030204" pitchFamily="34" charset="0"/>
                        </a:rPr>
                        <a:t> or more times 60+DPD with total delinquency amount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10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Currently </a:t>
                      </a:r>
                      <a:r>
                        <a:rPr lang="en-AU" sz="1200" u="none" strike="noStrike" dirty="0" smtClean="0">
                          <a:effectLst/>
                          <a:latin typeface="Calibri" panose="020F0502020204030204" pitchFamily="34" charset="0"/>
                          <a:cs typeface="Calibri" panose="020F0502020204030204" pitchFamily="34" charset="0"/>
                        </a:rPr>
                        <a:t>60+DPD with</a:t>
                      </a:r>
                      <a:r>
                        <a:rPr lang="en-AU" sz="1200" u="none" strike="noStrike" baseline="0" dirty="0" smtClean="0">
                          <a:effectLst/>
                          <a:latin typeface="Calibri" panose="020F0502020204030204" pitchFamily="34" charset="0"/>
                          <a:cs typeface="Calibri" panose="020F0502020204030204" pitchFamily="34" charset="0"/>
                        </a:rPr>
                        <a:t> total delinquency amount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u="none" strike="noStrike" dirty="0" smtClean="0">
                          <a:effectLst/>
                          <a:latin typeface="Calibri" panose="020F0502020204030204" pitchFamily="34" charset="0"/>
                          <a:cs typeface="Calibri" panose="020F0502020204030204" pitchFamily="34" charset="0"/>
                        </a:rPr>
                        <a:t>12</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Currently </a:t>
                      </a:r>
                      <a:r>
                        <a:rPr lang="en-AU" sz="1200" u="none" strike="noStrike" dirty="0" smtClean="0">
                          <a:effectLst/>
                          <a:latin typeface="Calibri" panose="020F0502020204030204" pitchFamily="34" charset="0"/>
                          <a:cs typeface="Calibri" panose="020F0502020204030204" pitchFamily="34" charset="0"/>
                        </a:rPr>
                        <a:t>30+DPD</a:t>
                      </a:r>
                      <a:r>
                        <a:rPr lang="en-AU" sz="1200" u="none" strike="noStrike" baseline="0" dirty="0" smtClean="0">
                          <a:effectLst/>
                          <a:latin typeface="Calibri" panose="020F0502020204030204" pitchFamily="34" charset="0"/>
                          <a:cs typeface="Calibri" panose="020F0502020204030204" pitchFamily="34" charset="0"/>
                        </a:rPr>
                        <a:t> with total delinquency amount</a:t>
                      </a:r>
                      <a:r>
                        <a:rPr lang="en-AU" sz="1200" u="none" strike="noStrike" dirty="0" smtClean="0">
                          <a:effectLst/>
                          <a:latin typeface="Calibri" panose="020F0502020204030204" pitchFamily="34" charset="0"/>
                          <a:cs typeface="Calibri" panose="020F0502020204030204" pitchFamily="34" charset="0"/>
                        </a:rPr>
                        <a: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Indeterminate</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r>
              <a:tr h="190500">
                <a:tc>
                  <a:txBody>
                    <a:bodyPr/>
                    <a:lstStyle/>
                    <a:p>
                      <a:pPr algn="ctr" fontAlgn="t"/>
                      <a:r>
                        <a:rPr lang="en-AU" sz="1200" u="none" strike="noStrike" dirty="0" smtClean="0">
                          <a:effectLst/>
                          <a:latin typeface="Calibri" panose="020F0502020204030204" pitchFamily="34" charset="0"/>
                          <a:cs typeface="Calibri" panose="020F0502020204030204" pitchFamily="34" charset="0"/>
                        </a:rPr>
                        <a:t>13</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Closed Account (&lt;6 MOB)</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Indeterminate</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r>
              <a:tr h="200025">
                <a:tc>
                  <a:txBody>
                    <a:bodyPr/>
                    <a:lstStyle/>
                    <a:p>
                      <a:pPr algn="ctr" fontAlgn="b"/>
                      <a:r>
                        <a:rPr lang="en-AU" sz="1200" u="none" strike="noStrike" dirty="0" smtClean="0">
                          <a:effectLst/>
                          <a:latin typeface="Calibri" panose="020F0502020204030204" pitchFamily="34" charset="0"/>
                          <a:cs typeface="Calibri" panose="020F0502020204030204" pitchFamily="34" charset="0"/>
                        </a:rPr>
                        <a:t>14</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99"/>
                    </a:solidFill>
                  </a:tcPr>
                </a:tc>
                <a:tc>
                  <a:txBody>
                    <a:bodyPr/>
                    <a:lstStyle/>
                    <a:p>
                      <a:pPr algn="l" fontAlgn="b"/>
                      <a:r>
                        <a:rPr lang="en-AU" sz="1200" u="none" strike="noStrike" dirty="0">
                          <a:effectLst/>
                          <a:latin typeface="Calibri" panose="020F0502020204030204" pitchFamily="34" charset="0"/>
                          <a:cs typeface="Calibri" panose="020F0502020204030204" pitchFamily="34" charset="0"/>
                        </a:rPr>
                        <a:t>All Other Accounts</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99"/>
                    </a:solidFill>
                  </a:tcPr>
                </a:tc>
                <a:tc>
                  <a:txBody>
                    <a:bodyPr/>
                    <a:lstStyle/>
                    <a:p>
                      <a:pPr algn="ctr" fontAlgn="b"/>
                      <a:r>
                        <a:rPr lang="en-AU" sz="1200" u="none" strike="noStrike" dirty="0">
                          <a:effectLst/>
                          <a:latin typeface="Calibri" panose="020F0502020204030204" pitchFamily="34" charset="0"/>
                          <a:cs typeface="Calibri" panose="020F0502020204030204" pitchFamily="34" charset="0"/>
                        </a:rPr>
                        <a:t>Good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99"/>
                    </a:solidFill>
                  </a:tcPr>
                </a:tc>
              </a:tr>
            </a:tbl>
          </a:graphicData>
        </a:graphic>
      </p:graphicFrame>
    </p:spTree>
    <p:extLst>
      <p:ext uri="{BB962C8B-B14F-4D97-AF65-F5344CB8AC3E}">
        <p14:creationId xmlns:p14="http://schemas.microsoft.com/office/powerpoint/2010/main" val="152886603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17</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3143076100"/>
              </p:ext>
            </p:extLst>
          </p:nvPr>
        </p:nvGraphicFramePr>
        <p:xfrm>
          <a:off x="1025525" y="2278063"/>
          <a:ext cx="5910135" cy="2701290"/>
        </p:xfrm>
        <a:graphic>
          <a:graphicData uri="http://schemas.openxmlformats.org/drawingml/2006/table">
            <a:tbl>
              <a:tblPr>
                <a:tableStyleId>{5C22544A-7EE6-4342-B048-85BDC9FD1C3A}</a:tableStyleId>
              </a:tblPr>
              <a:tblGrid>
                <a:gridCol w="698182"/>
                <a:gridCol w="4274503"/>
                <a:gridCol w="937450"/>
              </a:tblGrid>
              <a:tr h="171450">
                <a:tc>
                  <a:txBody>
                    <a:bodyPr/>
                    <a:lstStyle/>
                    <a:p>
                      <a:pPr algn="ctr" fontAlgn="t"/>
                      <a:r>
                        <a:rPr lang="en-AU" sz="1200" b="1" u="none" strike="noStrike" dirty="0">
                          <a:effectLst/>
                          <a:latin typeface="Calibri" panose="020F0502020204030204" pitchFamily="34" charset="0"/>
                          <a:cs typeface="Calibri" panose="020F0502020204030204" pitchFamily="34" charset="0"/>
                        </a:rPr>
                        <a:t>Hierarchy:</a:t>
                      </a:r>
                      <a:endParaRPr lang="en-AU" sz="1200" b="1"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AU" sz="1200" b="1" u="none" strike="noStrike" dirty="0">
                          <a:effectLst/>
                          <a:latin typeface="Calibri" panose="020F0502020204030204" pitchFamily="34" charset="0"/>
                          <a:cs typeface="Calibri" panose="020F0502020204030204" pitchFamily="34" charset="0"/>
                        </a:rPr>
                        <a:t>Description:</a:t>
                      </a:r>
                      <a:endParaRPr lang="en-AU" sz="1200" b="1"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AU" sz="1200" b="1" u="none" strike="noStrike" dirty="0" smtClean="0">
                          <a:effectLst/>
                          <a:latin typeface="Calibri" panose="020F0502020204030204" pitchFamily="34" charset="0"/>
                          <a:cs typeface="Calibri" panose="020F0502020204030204" pitchFamily="34" charset="0"/>
                        </a:rPr>
                        <a:t>Flag</a:t>
                      </a:r>
                      <a:r>
                        <a:rPr lang="en-AU" sz="1200" b="1" u="none" strike="noStrike" dirty="0">
                          <a:effectLst/>
                          <a:latin typeface="Calibri" panose="020F0502020204030204" pitchFamily="34" charset="0"/>
                          <a:cs typeface="Calibri" panose="020F0502020204030204" pitchFamily="34" charset="0"/>
                        </a:rPr>
                        <a:t>:</a:t>
                      </a:r>
                      <a:endParaRPr lang="en-AU" sz="1200" b="1"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1</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u="none" strike="noStrike" dirty="0" smtClean="0">
                          <a:effectLst/>
                          <a:latin typeface="Calibri" panose="020F0502020204030204" pitchFamily="34" charset="0"/>
                          <a:cs typeface="Calibri" panose="020F0502020204030204" pitchFamily="34" charset="0"/>
                        </a:rPr>
                        <a:t>Account withdrawn (never opened during performance window)</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Exclusion</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2</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Account opened but not drawn down in </a:t>
                      </a:r>
                      <a:r>
                        <a:rPr lang="en-AU" sz="1200" u="none" strike="noStrike" dirty="0" smtClean="0">
                          <a:effectLst/>
                          <a:latin typeface="Calibri" panose="020F0502020204030204" pitchFamily="34" charset="0"/>
                          <a:cs typeface="Calibri" panose="020F0502020204030204" pitchFamily="34" charset="0"/>
                        </a:rPr>
                        <a:t>performance window</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dirty="0" smtClean="0">
                          <a:effectLst/>
                          <a:latin typeface="Calibri" panose="020F0502020204030204" pitchFamily="34" charset="0"/>
                          <a:cs typeface="Calibri" panose="020F0502020204030204" pitchFamily="34" charset="0"/>
                        </a:rPr>
                        <a:t>Exclusion</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3</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u="none" strike="noStrike" dirty="0" smtClean="0">
                          <a:effectLst/>
                          <a:latin typeface="Calibri" panose="020F0502020204030204" pitchFamily="34" charset="0"/>
                          <a:cs typeface="Calibri" panose="020F0502020204030204" pitchFamily="34" charset="0"/>
                        </a:rPr>
                        <a:t>Deceased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Exclusion</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4</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b="0" i="0" u="none" strike="noStrike" dirty="0" smtClean="0">
                          <a:effectLst/>
                          <a:latin typeface="Calibri" panose="020F0502020204030204" pitchFamily="34" charset="0"/>
                          <a:cs typeface="Calibri" panose="020F0502020204030204" pitchFamily="34" charset="0"/>
                        </a:rPr>
                        <a:t>Fraud (during performance</a:t>
                      </a:r>
                      <a:r>
                        <a:rPr lang="en-AU" sz="1200" b="0" i="0" u="none" strike="noStrike" baseline="0" dirty="0" smtClean="0">
                          <a:effectLst/>
                          <a:latin typeface="Calibri" panose="020F0502020204030204" pitchFamily="34" charset="0"/>
                          <a:cs typeface="Calibri" panose="020F0502020204030204" pitchFamily="34" charset="0"/>
                        </a:rPr>
                        <a:t> window)</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a:effectLst/>
                          <a:latin typeface="Calibri" panose="020F0502020204030204" pitchFamily="34" charset="0"/>
                          <a:cs typeface="Calibri" panose="020F0502020204030204" pitchFamily="34" charset="0"/>
                        </a:rPr>
                        <a:t>Exclusion</a:t>
                      </a:r>
                      <a:endParaRPr lang="en-AU" sz="1200" b="0" i="0" u="none" strike="noStrike">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5</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b="0" i="0" u="none" strike="noStrike" dirty="0" smtClean="0">
                          <a:effectLst/>
                          <a:latin typeface="Calibri" panose="020F0502020204030204" pitchFamily="34" charset="0"/>
                          <a:cs typeface="Calibri" panose="020F0502020204030204" pitchFamily="34" charset="0"/>
                        </a:rPr>
                        <a:t>Authorisation prohibited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6</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b="0" i="0" u="none" strike="noStrike" dirty="0" smtClean="0">
                          <a:effectLst/>
                          <a:latin typeface="Calibri" panose="020F0502020204030204" pitchFamily="34" charset="0"/>
                          <a:cs typeface="Calibri" panose="020F0502020204030204" pitchFamily="34" charset="0"/>
                        </a:rPr>
                        <a:t>Revoked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a:effectLst/>
                          <a:latin typeface="Calibri" panose="020F0502020204030204" pitchFamily="34" charset="0"/>
                          <a:cs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Charged-Off (Credit or Bankrupt)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8</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Ever </a:t>
                      </a:r>
                      <a:r>
                        <a:rPr lang="en-AU" sz="1200" u="none" strike="noStrike" dirty="0" smtClean="0">
                          <a:effectLst/>
                          <a:latin typeface="Calibri" panose="020F0502020204030204" pitchFamily="34" charset="0"/>
                          <a:cs typeface="Calibri" panose="020F0502020204030204" pitchFamily="34" charset="0"/>
                        </a:rPr>
                        <a:t>90+DPD with total delinquency amount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9</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smtClean="0">
                          <a:effectLst/>
                          <a:latin typeface="Calibri" panose="020F0502020204030204" pitchFamily="34" charset="0"/>
                          <a:cs typeface="Calibri" panose="020F0502020204030204" pitchFamily="34" charset="0"/>
                        </a:rPr>
                        <a:t>Ever 2</a:t>
                      </a:r>
                      <a:r>
                        <a:rPr lang="en-AU" sz="1200" u="none" strike="noStrike" baseline="0" dirty="0" smtClean="0">
                          <a:effectLst/>
                          <a:latin typeface="Calibri" panose="020F0502020204030204" pitchFamily="34" charset="0"/>
                          <a:cs typeface="Calibri" panose="020F0502020204030204" pitchFamily="34" charset="0"/>
                        </a:rPr>
                        <a:t> or more times 60+DPD with total delinquency amount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10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Currently </a:t>
                      </a:r>
                      <a:r>
                        <a:rPr lang="en-AU" sz="1200" u="none" strike="noStrike" dirty="0" smtClean="0">
                          <a:effectLst/>
                          <a:latin typeface="Calibri" panose="020F0502020204030204" pitchFamily="34" charset="0"/>
                          <a:cs typeface="Calibri" panose="020F0502020204030204" pitchFamily="34" charset="0"/>
                        </a:rPr>
                        <a:t>60+DPD with</a:t>
                      </a:r>
                      <a:r>
                        <a:rPr lang="en-AU" sz="1200" u="none" strike="noStrike" baseline="0" dirty="0" smtClean="0">
                          <a:effectLst/>
                          <a:latin typeface="Calibri" panose="020F0502020204030204" pitchFamily="34" charset="0"/>
                          <a:cs typeface="Calibri" panose="020F0502020204030204" pitchFamily="34" charset="0"/>
                        </a:rPr>
                        <a:t> total delinquency amount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u="none" strike="noStrike" dirty="0" smtClean="0">
                          <a:effectLst/>
                          <a:latin typeface="Calibri" panose="020F0502020204030204" pitchFamily="34" charset="0"/>
                          <a:cs typeface="Calibri" panose="020F0502020204030204" pitchFamily="34" charset="0"/>
                        </a:rPr>
                        <a:t>12</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Currently </a:t>
                      </a:r>
                      <a:r>
                        <a:rPr lang="en-AU" sz="1200" u="none" strike="noStrike" dirty="0" smtClean="0">
                          <a:effectLst/>
                          <a:latin typeface="Calibri" panose="020F0502020204030204" pitchFamily="34" charset="0"/>
                          <a:cs typeface="Calibri" panose="020F0502020204030204" pitchFamily="34" charset="0"/>
                        </a:rPr>
                        <a:t>30+DPD</a:t>
                      </a:r>
                      <a:r>
                        <a:rPr lang="en-AU" sz="1200" u="none" strike="noStrike" baseline="0" dirty="0" smtClean="0">
                          <a:effectLst/>
                          <a:latin typeface="Calibri" panose="020F0502020204030204" pitchFamily="34" charset="0"/>
                          <a:cs typeface="Calibri" panose="020F0502020204030204" pitchFamily="34" charset="0"/>
                        </a:rPr>
                        <a:t> with total delinquency amount</a:t>
                      </a:r>
                      <a:r>
                        <a:rPr lang="en-AU" sz="1200" u="none" strike="noStrike" dirty="0" smtClean="0">
                          <a:effectLst/>
                          <a:latin typeface="Calibri" panose="020F0502020204030204" pitchFamily="34" charset="0"/>
                          <a:cs typeface="Calibri" panose="020F0502020204030204" pitchFamily="34" charset="0"/>
                        </a:rPr>
                        <a: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Indeterminate</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r>
              <a:tr h="190500">
                <a:tc>
                  <a:txBody>
                    <a:bodyPr/>
                    <a:lstStyle/>
                    <a:p>
                      <a:pPr algn="ctr" fontAlgn="t"/>
                      <a:r>
                        <a:rPr lang="en-AU" sz="1200" u="none" strike="noStrike" dirty="0" smtClean="0">
                          <a:effectLst/>
                          <a:latin typeface="Calibri" panose="020F0502020204030204" pitchFamily="34" charset="0"/>
                          <a:cs typeface="Calibri" panose="020F0502020204030204" pitchFamily="34" charset="0"/>
                        </a:rPr>
                        <a:t>13</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Closed Account (&lt;6 MOB)</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Indeterminate</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r>
              <a:tr h="200025">
                <a:tc>
                  <a:txBody>
                    <a:bodyPr/>
                    <a:lstStyle/>
                    <a:p>
                      <a:pPr algn="ctr" fontAlgn="b"/>
                      <a:r>
                        <a:rPr lang="en-AU" sz="1200" u="none" strike="noStrike" dirty="0" smtClean="0">
                          <a:effectLst/>
                          <a:latin typeface="Calibri" panose="020F0502020204030204" pitchFamily="34" charset="0"/>
                          <a:cs typeface="Calibri" panose="020F0502020204030204" pitchFamily="34" charset="0"/>
                        </a:rPr>
                        <a:t>14</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99"/>
                    </a:solidFill>
                  </a:tcPr>
                </a:tc>
                <a:tc>
                  <a:txBody>
                    <a:bodyPr/>
                    <a:lstStyle/>
                    <a:p>
                      <a:pPr algn="l" fontAlgn="b"/>
                      <a:r>
                        <a:rPr lang="en-AU" sz="1200" u="none" strike="noStrike" dirty="0">
                          <a:effectLst/>
                          <a:latin typeface="Calibri" panose="020F0502020204030204" pitchFamily="34" charset="0"/>
                          <a:cs typeface="Calibri" panose="020F0502020204030204" pitchFamily="34" charset="0"/>
                        </a:rPr>
                        <a:t>All Other Accounts</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99"/>
                    </a:solidFill>
                  </a:tcPr>
                </a:tc>
                <a:tc>
                  <a:txBody>
                    <a:bodyPr/>
                    <a:lstStyle/>
                    <a:p>
                      <a:pPr algn="ctr" fontAlgn="b"/>
                      <a:r>
                        <a:rPr lang="en-AU" sz="1200" u="none" strike="noStrike" dirty="0">
                          <a:effectLst/>
                          <a:latin typeface="Calibri" panose="020F0502020204030204" pitchFamily="34" charset="0"/>
                          <a:cs typeface="Calibri" panose="020F0502020204030204" pitchFamily="34" charset="0"/>
                        </a:rPr>
                        <a:t>Good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99"/>
                    </a:solidFill>
                  </a:tcPr>
                </a:tc>
              </a:tr>
            </a:tbl>
          </a:graphicData>
        </a:graphic>
      </p:graphicFrame>
      <p:sp>
        <p:nvSpPr>
          <p:cNvPr id="6" name="Rectangle 5"/>
          <p:cNvSpPr/>
          <p:nvPr/>
        </p:nvSpPr>
        <p:spPr>
          <a:xfrm>
            <a:off x="1076325" y="2475229"/>
            <a:ext cx="590550" cy="2503171"/>
          </a:xfrm>
          <a:prstGeom prst="rect">
            <a:avLst/>
          </a:prstGeom>
          <a:noFill/>
          <a:ln>
            <a:solidFill>
              <a:srgbClr val="4B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76200" y="1466850"/>
            <a:ext cx="2676525" cy="738664"/>
          </a:xfrm>
          <a:prstGeom prst="rect">
            <a:avLst/>
          </a:prstGeom>
          <a:noFill/>
        </p:spPr>
        <p:txBody>
          <a:bodyPr wrap="square" rtlCol="0">
            <a:spAutoFit/>
          </a:bodyPr>
          <a:lstStyle/>
          <a:p>
            <a:r>
              <a:rPr lang="en-AU" sz="1400" dirty="0" smtClean="0"/>
              <a:t>Rules are defined in hierarchy. If one sample hits a rule, it will not hit any rule below</a:t>
            </a:r>
            <a:endParaRPr lang="en-AU" sz="1400" dirty="0"/>
          </a:p>
        </p:txBody>
      </p:sp>
      <p:cxnSp>
        <p:nvCxnSpPr>
          <p:cNvPr id="9" name="Elbow Connector 8"/>
          <p:cNvCxnSpPr>
            <a:stCxn id="6" idx="1"/>
          </p:cNvCxnSpPr>
          <p:nvPr/>
        </p:nvCxnSpPr>
        <p:spPr>
          <a:xfrm rot="10800000">
            <a:off x="357529" y="2227583"/>
            <a:ext cx="718797" cy="1499233"/>
          </a:xfrm>
          <a:prstGeom prst="bentConnector2">
            <a:avLst/>
          </a:prstGeom>
          <a:ln w="28575">
            <a:solidFill>
              <a:srgbClr val="4BB1FF"/>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704975" y="3214688"/>
            <a:ext cx="4286250" cy="414337"/>
          </a:xfrm>
          <a:prstGeom prst="rect">
            <a:avLst/>
          </a:prstGeom>
          <a:noFill/>
          <a:ln>
            <a:solidFill>
              <a:srgbClr val="4B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2924176" y="1466850"/>
            <a:ext cx="2552700" cy="523220"/>
          </a:xfrm>
          <a:prstGeom prst="rect">
            <a:avLst/>
          </a:prstGeom>
          <a:noFill/>
        </p:spPr>
        <p:txBody>
          <a:bodyPr wrap="square" rtlCol="0">
            <a:spAutoFit/>
          </a:bodyPr>
          <a:lstStyle/>
          <a:p>
            <a:r>
              <a:rPr lang="en-AU" sz="1400" dirty="0" smtClean="0"/>
              <a:t>Some bad definitions are not delinquency related</a:t>
            </a:r>
            <a:endParaRPr lang="en-AU" sz="1400" dirty="0"/>
          </a:p>
        </p:txBody>
      </p:sp>
      <p:cxnSp>
        <p:nvCxnSpPr>
          <p:cNvPr id="12" name="Elbow Connector 11"/>
          <p:cNvCxnSpPr>
            <a:endCxn id="11" idx="2"/>
          </p:cNvCxnSpPr>
          <p:nvPr/>
        </p:nvCxnSpPr>
        <p:spPr>
          <a:xfrm rot="16200000" flipV="1">
            <a:off x="3595083" y="2595513"/>
            <a:ext cx="1217236" cy="6350"/>
          </a:xfrm>
          <a:prstGeom prst="bentConnector3">
            <a:avLst>
              <a:gd name="adj1" fmla="val 50000"/>
            </a:avLst>
          </a:prstGeom>
          <a:ln w="28575">
            <a:solidFill>
              <a:srgbClr val="4BB1FF"/>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704978" y="3982719"/>
            <a:ext cx="4286250" cy="579121"/>
          </a:xfrm>
          <a:prstGeom prst="rect">
            <a:avLst/>
          </a:prstGeom>
          <a:noFill/>
          <a:ln>
            <a:solidFill>
              <a:srgbClr val="4B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p:cNvSpPr txBox="1"/>
          <p:nvPr/>
        </p:nvSpPr>
        <p:spPr>
          <a:xfrm>
            <a:off x="7241540" y="4054396"/>
            <a:ext cx="1800226" cy="954107"/>
          </a:xfrm>
          <a:prstGeom prst="rect">
            <a:avLst/>
          </a:prstGeom>
          <a:noFill/>
        </p:spPr>
        <p:txBody>
          <a:bodyPr wrap="square" rtlCol="0">
            <a:spAutoFit/>
          </a:bodyPr>
          <a:lstStyle/>
          <a:p>
            <a:r>
              <a:rPr lang="en-AU" sz="1400" dirty="0" smtClean="0"/>
              <a:t>Mild delinquency rules are defined based on two types: currently and ever</a:t>
            </a:r>
            <a:endParaRPr lang="en-AU" sz="1400" dirty="0"/>
          </a:p>
        </p:txBody>
      </p:sp>
      <p:sp>
        <p:nvSpPr>
          <p:cNvPr id="24" name="Rectangle 23"/>
          <p:cNvSpPr/>
          <p:nvPr/>
        </p:nvSpPr>
        <p:spPr>
          <a:xfrm>
            <a:off x="1704974" y="4771865"/>
            <a:ext cx="4286250" cy="207169"/>
          </a:xfrm>
          <a:prstGeom prst="rect">
            <a:avLst/>
          </a:prstGeom>
          <a:noFill/>
          <a:ln>
            <a:solidFill>
              <a:srgbClr val="4B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9" name="Elbow Connector 28"/>
          <p:cNvCxnSpPr>
            <a:stCxn id="15" idx="3"/>
            <a:endCxn id="19" idx="1"/>
          </p:cNvCxnSpPr>
          <p:nvPr/>
        </p:nvCxnSpPr>
        <p:spPr>
          <a:xfrm>
            <a:off x="5991228" y="4272280"/>
            <a:ext cx="1250312" cy="259170"/>
          </a:xfrm>
          <a:prstGeom prst="bentConnector3">
            <a:avLst>
              <a:gd name="adj1" fmla="val 50000"/>
            </a:avLst>
          </a:prstGeom>
          <a:ln w="28575">
            <a:solidFill>
              <a:srgbClr val="4BB1FF"/>
            </a:solidFill>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5400000">
            <a:off x="3971156" y="5217932"/>
            <a:ext cx="759097" cy="300352"/>
          </a:xfrm>
          <a:prstGeom prst="bentConnector3">
            <a:avLst>
              <a:gd name="adj1" fmla="val 99522"/>
            </a:avLst>
          </a:prstGeom>
          <a:ln w="28575">
            <a:solidFill>
              <a:srgbClr val="4BB1FF"/>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7525" y="5378322"/>
            <a:ext cx="4086226" cy="738664"/>
          </a:xfrm>
          <a:prstGeom prst="rect">
            <a:avLst/>
          </a:prstGeom>
          <a:noFill/>
        </p:spPr>
        <p:txBody>
          <a:bodyPr wrap="square" rtlCol="0">
            <a:spAutoFit/>
          </a:bodyPr>
          <a:lstStyle/>
          <a:p>
            <a:r>
              <a:rPr lang="en-AU" sz="1400" dirty="0" smtClean="0"/>
              <a:t>The set of rules will cover all the samples. The last level of hierarchy, the “good” hierarchy absorbs all the unclassified samples</a:t>
            </a:r>
            <a:endParaRPr lang="en-AU" sz="1400" dirty="0"/>
          </a:p>
        </p:txBody>
      </p:sp>
      <p:sp>
        <p:nvSpPr>
          <p:cNvPr id="43" name="Title 1"/>
          <p:cNvSpPr>
            <a:spLocks noGrp="1"/>
          </p:cNvSpPr>
          <p:nvPr>
            <p:ph type="title"/>
          </p:nvPr>
        </p:nvSpPr>
        <p:spPr/>
        <p:txBody>
          <a:bodyPr/>
          <a:lstStyle/>
          <a:p>
            <a:r>
              <a:rPr lang="en-AU" dirty="0" smtClean="0"/>
              <a:t>An example of good bad definition</a:t>
            </a:r>
            <a:endParaRPr lang="en-AU" dirty="0"/>
          </a:p>
        </p:txBody>
      </p:sp>
      <p:sp>
        <p:nvSpPr>
          <p:cNvPr id="18" name="Rectangle 17"/>
          <p:cNvSpPr/>
          <p:nvPr/>
        </p:nvSpPr>
        <p:spPr>
          <a:xfrm>
            <a:off x="1704978" y="3627119"/>
            <a:ext cx="4286250" cy="355601"/>
          </a:xfrm>
          <a:prstGeom prst="rect">
            <a:avLst/>
          </a:prstGeom>
          <a:noFill/>
          <a:ln>
            <a:solidFill>
              <a:srgbClr val="4B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0" name="Elbow Connector 19"/>
          <p:cNvCxnSpPr>
            <a:stCxn id="18" idx="3"/>
          </p:cNvCxnSpPr>
          <p:nvPr/>
        </p:nvCxnSpPr>
        <p:spPr>
          <a:xfrm flipV="1">
            <a:off x="5991228" y="2885440"/>
            <a:ext cx="1222372" cy="919480"/>
          </a:xfrm>
          <a:prstGeom prst="bentConnector3">
            <a:avLst>
              <a:gd name="adj1" fmla="val 50000"/>
            </a:avLst>
          </a:prstGeom>
          <a:ln w="28575">
            <a:solidFill>
              <a:srgbClr val="4BB1FF"/>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241540" y="2306876"/>
            <a:ext cx="1800226" cy="1169551"/>
          </a:xfrm>
          <a:prstGeom prst="rect">
            <a:avLst/>
          </a:prstGeom>
          <a:noFill/>
        </p:spPr>
        <p:txBody>
          <a:bodyPr wrap="square" rtlCol="0">
            <a:spAutoFit/>
          </a:bodyPr>
          <a:lstStyle/>
          <a:p>
            <a:r>
              <a:rPr lang="en-AU" sz="1400" dirty="0" smtClean="0"/>
              <a:t>90+DPD is the “no brainer” standard bad definition, also consistent with Basel bad definition</a:t>
            </a:r>
            <a:endParaRPr lang="en-AU" sz="1400" dirty="0"/>
          </a:p>
        </p:txBody>
      </p:sp>
    </p:spTree>
    <p:extLst>
      <p:ext uri="{BB962C8B-B14F-4D97-AF65-F5344CB8AC3E}">
        <p14:creationId xmlns:p14="http://schemas.microsoft.com/office/powerpoint/2010/main" val="123077571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18</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394161406"/>
              </p:ext>
            </p:extLst>
          </p:nvPr>
        </p:nvGraphicFramePr>
        <p:xfrm>
          <a:off x="1025525" y="2278063"/>
          <a:ext cx="5910135" cy="2701290"/>
        </p:xfrm>
        <a:graphic>
          <a:graphicData uri="http://schemas.openxmlformats.org/drawingml/2006/table">
            <a:tbl>
              <a:tblPr>
                <a:tableStyleId>{5C22544A-7EE6-4342-B048-85BDC9FD1C3A}</a:tableStyleId>
              </a:tblPr>
              <a:tblGrid>
                <a:gridCol w="698182"/>
                <a:gridCol w="4274503"/>
                <a:gridCol w="937450"/>
              </a:tblGrid>
              <a:tr h="171450">
                <a:tc>
                  <a:txBody>
                    <a:bodyPr/>
                    <a:lstStyle/>
                    <a:p>
                      <a:pPr algn="ctr" fontAlgn="t"/>
                      <a:r>
                        <a:rPr lang="en-AU" sz="1200" b="1" u="none" strike="noStrike" dirty="0">
                          <a:effectLst/>
                          <a:latin typeface="Calibri" panose="020F0502020204030204" pitchFamily="34" charset="0"/>
                          <a:cs typeface="Calibri" panose="020F0502020204030204" pitchFamily="34" charset="0"/>
                        </a:rPr>
                        <a:t>Hierarchy:</a:t>
                      </a:r>
                      <a:endParaRPr lang="en-AU" sz="1200" b="1"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AU" sz="1200" b="1" u="none" strike="noStrike" dirty="0">
                          <a:effectLst/>
                          <a:latin typeface="Calibri" panose="020F0502020204030204" pitchFamily="34" charset="0"/>
                          <a:cs typeface="Calibri" panose="020F0502020204030204" pitchFamily="34" charset="0"/>
                        </a:rPr>
                        <a:t>Description:</a:t>
                      </a:r>
                      <a:endParaRPr lang="en-AU" sz="1200" b="1"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AU" sz="1200" b="1" u="none" strike="noStrike" dirty="0" smtClean="0">
                          <a:effectLst/>
                          <a:latin typeface="Calibri" panose="020F0502020204030204" pitchFamily="34" charset="0"/>
                          <a:cs typeface="Calibri" panose="020F0502020204030204" pitchFamily="34" charset="0"/>
                        </a:rPr>
                        <a:t>Flag</a:t>
                      </a:r>
                      <a:r>
                        <a:rPr lang="en-AU" sz="1200" b="1" u="none" strike="noStrike" dirty="0">
                          <a:effectLst/>
                          <a:latin typeface="Calibri" panose="020F0502020204030204" pitchFamily="34" charset="0"/>
                          <a:cs typeface="Calibri" panose="020F0502020204030204" pitchFamily="34" charset="0"/>
                        </a:rPr>
                        <a:t>:</a:t>
                      </a:r>
                      <a:endParaRPr lang="en-AU" sz="1200" b="1"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1</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u="none" strike="noStrike" dirty="0" smtClean="0">
                          <a:effectLst/>
                          <a:latin typeface="Calibri" panose="020F0502020204030204" pitchFamily="34" charset="0"/>
                          <a:cs typeface="Calibri" panose="020F0502020204030204" pitchFamily="34" charset="0"/>
                        </a:rPr>
                        <a:t>Account withdrawn (never opened during performance window)</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Exclusion</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2</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Account opened but not drawn down in </a:t>
                      </a:r>
                      <a:r>
                        <a:rPr lang="en-AU" sz="1200" u="none" strike="noStrike" dirty="0" smtClean="0">
                          <a:effectLst/>
                          <a:latin typeface="Calibri" panose="020F0502020204030204" pitchFamily="34" charset="0"/>
                          <a:cs typeface="Calibri" panose="020F0502020204030204" pitchFamily="34" charset="0"/>
                        </a:rPr>
                        <a:t>performance window</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dirty="0" smtClean="0">
                          <a:effectLst/>
                          <a:latin typeface="Calibri" panose="020F0502020204030204" pitchFamily="34" charset="0"/>
                          <a:cs typeface="Calibri" panose="020F0502020204030204" pitchFamily="34" charset="0"/>
                        </a:rPr>
                        <a:t>Exclusion</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3</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u="none" strike="noStrike" dirty="0" smtClean="0">
                          <a:effectLst/>
                          <a:latin typeface="Calibri" panose="020F0502020204030204" pitchFamily="34" charset="0"/>
                          <a:cs typeface="Calibri" panose="020F0502020204030204" pitchFamily="34" charset="0"/>
                        </a:rPr>
                        <a:t>Deceased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Exclusion</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4</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b="0" i="0" u="none" strike="noStrike" dirty="0" smtClean="0">
                          <a:effectLst/>
                          <a:latin typeface="Calibri" panose="020F0502020204030204" pitchFamily="34" charset="0"/>
                          <a:cs typeface="Calibri" panose="020F0502020204030204" pitchFamily="34" charset="0"/>
                        </a:rPr>
                        <a:t>Fraud (during performance</a:t>
                      </a:r>
                      <a:r>
                        <a:rPr lang="en-AU" sz="1200" b="0" i="0" u="none" strike="noStrike" baseline="0" dirty="0" smtClean="0">
                          <a:effectLst/>
                          <a:latin typeface="Calibri" panose="020F0502020204030204" pitchFamily="34" charset="0"/>
                          <a:cs typeface="Calibri" panose="020F0502020204030204" pitchFamily="34" charset="0"/>
                        </a:rPr>
                        <a:t> window)</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a:effectLst/>
                          <a:latin typeface="Calibri" panose="020F0502020204030204" pitchFamily="34" charset="0"/>
                          <a:cs typeface="Calibri" panose="020F0502020204030204" pitchFamily="34" charset="0"/>
                        </a:rPr>
                        <a:t>Exclusion</a:t>
                      </a:r>
                      <a:endParaRPr lang="en-AU" sz="1200" b="0" i="0" u="none" strike="noStrike">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5</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b="0" i="0" u="none" strike="noStrike" dirty="0" smtClean="0">
                          <a:effectLst/>
                          <a:latin typeface="Calibri" panose="020F0502020204030204" pitchFamily="34" charset="0"/>
                          <a:cs typeface="Calibri" panose="020F0502020204030204" pitchFamily="34" charset="0"/>
                        </a:rPr>
                        <a:t>Authorisation prohibited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6</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b="0" i="0" u="none" strike="noStrike" dirty="0" smtClean="0">
                          <a:effectLst/>
                          <a:latin typeface="Calibri" panose="020F0502020204030204" pitchFamily="34" charset="0"/>
                          <a:cs typeface="Calibri" panose="020F0502020204030204" pitchFamily="34" charset="0"/>
                        </a:rPr>
                        <a:t>Revoked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a:effectLst/>
                          <a:latin typeface="Calibri" panose="020F0502020204030204" pitchFamily="34" charset="0"/>
                          <a:cs typeface="Calibri" panose="020F0502020204030204" pitchFamily="34" charset="0"/>
                        </a:rPr>
                        <a:t>7</a:t>
                      </a: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Charged-Off (Credit or Bankrupt)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8</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Ever </a:t>
                      </a:r>
                      <a:r>
                        <a:rPr lang="en-AU" sz="1200" u="none" strike="noStrike" dirty="0" smtClean="0">
                          <a:effectLst/>
                          <a:latin typeface="Calibri" panose="020F0502020204030204" pitchFamily="34" charset="0"/>
                          <a:cs typeface="Calibri" panose="020F0502020204030204" pitchFamily="34" charset="0"/>
                        </a:rPr>
                        <a:t>90+DPD with total delinquency amount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9</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smtClean="0">
                          <a:effectLst/>
                          <a:latin typeface="Calibri" panose="020F0502020204030204" pitchFamily="34" charset="0"/>
                          <a:cs typeface="Calibri" panose="020F0502020204030204" pitchFamily="34" charset="0"/>
                        </a:rPr>
                        <a:t>Ever 2</a:t>
                      </a:r>
                      <a:r>
                        <a:rPr lang="en-AU" sz="1200" u="none" strike="noStrike" baseline="0" dirty="0" smtClean="0">
                          <a:effectLst/>
                          <a:latin typeface="Calibri" panose="020F0502020204030204" pitchFamily="34" charset="0"/>
                          <a:cs typeface="Calibri" panose="020F0502020204030204" pitchFamily="34" charset="0"/>
                        </a:rPr>
                        <a:t> or more times 60+DPD with total delinquency amount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10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Currently </a:t>
                      </a:r>
                      <a:r>
                        <a:rPr lang="en-AU" sz="1200" u="none" strike="noStrike" dirty="0" smtClean="0">
                          <a:effectLst/>
                          <a:latin typeface="Calibri" panose="020F0502020204030204" pitchFamily="34" charset="0"/>
                          <a:cs typeface="Calibri" panose="020F0502020204030204" pitchFamily="34" charset="0"/>
                        </a:rPr>
                        <a:t>60+DPD with</a:t>
                      </a:r>
                      <a:r>
                        <a:rPr lang="en-AU" sz="1200" u="none" strike="noStrike" baseline="0" dirty="0" smtClean="0">
                          <a:effectLst/>
                          <a:latin typeface="Calibri" panose="020F0502020204030204" pitchFamily="34" charset="0"/>
                          <a:cs typeface="Calibri" panose="020F0502020204030204" pitchFamily="34" charset="0"/>
                        </a:rPr>
                        <a:t> total delinquency amount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u="none" strike="noStrike" dirty="0" smtClean="0">
                          <a:effectLst/>
                          <a:latin typeface="Calibri" panose="020F0502020204030204" pitchFamily="34" charset="0"/>
                          <a:cs typeface="Calibri" panose="020F0502020204030204" pitchFamily="34" charset="0"/>
                        </a:rPr>
                        <a:t>12</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Currently </a:t>
                      </a:r>
                      <a:r>
                        <a:rPr lang="en-AU" sz="1200" u="none" strike="noStrike" dirty="0" smtClean="0">
                          <a:effectLst/>
                          <a:latin typeface="Calibri" panose="020F0502020204030204" pitchFamily="34" charset="0"/>
                          <a:cs typeface="Calibri" panose="020F0502020204030204" pitchFamily="34" charset="0"/>
                        </a:rPr>
                        <a:t>30+DPD</a:t>
                      </a:r>
                      <a:r>
                        <a:rPr lang="en-AU" sz="1200" u="none" strike="noStrike" baseline="0" dirty="0" smtClean="0">
                          <a:effectLst/>
                          <a:latin typeface="Calibri" panose="020F0502020204030204" pitchFamily="34" charset="0"/>
                          <a:cs typeface="Calibri" panose="020F0502020204030204" pitchFamily="34" charset="0"/>
                        </a:rPr>
                        <a:t> with total delinquency amount</a:t>
                      </a:r>
                      <a:r>
                        <a:rPr lang="en-AU" sz="1200" u="none" strike="noStrike" dirty="0" smtClean="0">
                          <a:effectLst/>
                          <a:latin typeface="Calibri" panose="020F0502020204030204" pitchFamily="34" charset="0"/>
                          <a:cs typeface="Calibri" panose="020F0502020204030204" pitchFamily="34" charset="0"/>
                        </a:rPr>
                        <a: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Indeterminate</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r>
              <a:tr h="190500">
                <a:tc>
                  <a:txBody>
                    <a:bodyPr/>
                    <a:lstStyle/>
                    <a:p>
                      <a:pPr algn="ctr" fontAlgn="t"/>
                      <a:r>
                        <a:rPr lang="en-AU" sz="1200" u="none" strike="noStrike" dirty="0" smtClean="0">
                          <a:effectLst/>
                          <a:latin typeface="Calibri" panose="020F0502020204030204" pitchFamily="34" charset="0"/>
                          <a:cs typeface="Calibri" panose="020F0502020204030204" pitchFamily="34" charset="0"/>
                        </a:rPr>
                        <a:t>13</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Closed Account (&lt;6 MOB)</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Indeterminate</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r>
              <a:tr h="200025">
                <a:tc>
                  <a:txBody>
                    <a:bodyPr/>
                    <a:lstStyle/>
                    <a:p>
                      <a:pPr algn="ctr" fontAlgn="b"/>
                      <a:r>
                        <a:rPr lang="en-AU" sz="1200" u="none" strike="noStrike" dirty="0" smtClean="0">
                          <a:effectLst/>
                          <a:latin typeface="Calibri" panose="020F0502020204030204" pitchFamily="34" charset="0"/>
                          <a:cs typeface="Calibri" panose="020F0502020204030204" pitchFamily="34" charset="0"/>
                        </a:rPr>
                        <a:t>14</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99"/>
                    </a:solidFill>
                  </a:tcPr>
                </a:tc>
                <a:tc>
                  <a:txBody>
                    <a:bodyPr/>
                    <a:lstStyle/>
                    <a:p>
                      <a:pPr algn="l" fontAlgn="b"/>
                      <a:r>
                        <a:rPr lang="en-AU" sz="1200" u="none" strike="noStrike" dirty="0">
                          <a:effectLst/>
                          <a:latin typeface="Calibri" panose="020F0502020204030204" pitchFamily="34" charset="0"/>
                          <a:cs typeface="Calibri" panose="020F0502020204030204" pitchFamily="34" charset="0"/>
                        </a:rPr>
                        <a:t>All Other Accounts</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99"/>
                    </a:solidFill>
                  </a:tcPr>
                </a:tc>
                <a:tc>
                  <a:txBody>
                    <a:bodyPr/>
                    <a:lstStyle/>
                    <a:p>
                      <a:pPr algn="ctr" fontAlgn="b"/>
                      <a:r>
                        <a:rPr lang="en-AU" sz="1200" u="none" strike="noStrike" dirty="0">
                          <a:effectLst/>
                          <a:latin typeface="Calibri" panose="020F0502020204030204" pitchFamily="34" charset="0"/>
                          <a:cs typeface="Calibri" panose="020F0502020204030204" pitchFamily="34" charset="0"/>
                        </a:rPr>
                        <a:t>Good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99"/>
                    </a:solidFill>
                  </a:tcPr>
                </a:tc>
              </a:tr>
            </a:tbl>
          </a:graphicData>
        </a:graphic>
      </p:graphicFrame>
      <p:sp>
        <p:nvSpPr>
          <p:cNvPr id="6" name="Rectangle 5"/>
          <p:cNvSpPr/>
          <p:nvPr/>
        </p:nvSpPr>
        <p:spPr>
          <a:xfrm>
            <a:off x="1076325" y="2475229"/>
            <a:ext cx="590550" cy="2503171"/>
          </a:xfrm>
          <a:prstGeom prst="rect">
            <a:avLst/>
          </a:prstGeom>
          <a:noFill/>
          <a:ln>
            <a:solidFill>
              <a:srgbClr val="4B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76200" y="1466850"/>
            <a:ext cx="2676525" cy="738664"/>
          </a:xfrm>
          <a:prstGeom prst="rect">
            <a:avLst/>
          </a:prstGeom>
          <a:noFill/>
        </p:spPr>
        <p:txBody>
          <a:bodyPr wrap="square" rtlCol="0">
            <a:spAutoFit/>
          </a:bodyPr>
          <a:lstStyle/>
          <a:p>
            <a:r>
              <a:rPr lang="en-AU" sz="1400" dirty="0" smtClean="0"/>
              <a:t>Rules are defined in hierarchy. If one sample hits a rule, it will not hit any rule below</a:t>
            </a:r>
            <a:endParaRPr lang="en-AU" sz="1400" dirty="0"/>
          </a:p>
        </p:txBody>
      </p:sp>
      <p:cxnSp>
        <p:nvCxnSpPr>
          <p:cNvPr id="9" name="Elbow Connector 8"/>
          <p:cNvCxnSpPr>
            <a:stCxn id="6" idx="1"/>
          </p:cNvCxnSpPr>
          <p:nvPr/>
        </p:nvCxnSpPr>
        <p:spPr>
          <a:xfrm rot="10800000">
            <a:off x="357529" y="2227583"/>
            <a:ext cx="718797" cy="1499233"/>
          </a:xfrm>
          <a:prstGeom prst="bentConnector2">
            <a:avLst/>
          </a:prstGeom>
          <a:ln w="28575">
            <a:solidFill>
              <a:srgbClr val="4BB1FF"/>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704975" y="3214688"/>
            <a:ext cx="4286250" cy="414337"/>
          </a:xfrm>
          <a:prstGeom prst="rect">
            <a:avLst/>
          </a:prstGeom>
          <a:noFill/>
          <a:ln>
            <a:solidFill>
              <a:srgbClr val="4B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2924176" y="1466850"/>
            <a:ext cx="2552700" cy="523220"/>
          </a:xfrm>
          <a:prstGeom prst="rect">
            <a:avLst/>
          </a:prstGeom>
          <a:noFill/>
        </p:spPr>
        <p:txBody>
          <a:bodyPr wrap="square" rtlCol="0">
            <a:spAutoFit/>
          </a:bodyPr>
          <a:lstStyle/>
          <a:p>
            <a:r>
              <a:rPr lang="en-AU" sz="1400" dirty="0" smtClean="0"/>
              <a:t>Some bad definitions are not delinquency related</a:t>
            </a:r>
            <a:endParaRPr lang="en-AU" sz="1400" dirty="0"/>
          </a:p>
        </p:txBody>
      </p:sp>
      <p:cxnSp>
        <p:nvCxnSpPr>
          <p:cNvPr id="12" name="Elbow Connector 11"/>
          <p:cNvCxnSpPr>
            <a:endCxn id="11" idx="2"/>
          </p:cNvCxnSpPr>
          <p:nvPr/>
        </p:nvCxnSpPr>
        <p:spPr>
          <a:xfrm rot="16200000" flipV="1">
            <a:off x="3595083" y="2595513"/>
            <a:ext cx="1217236" cy="6350"/>
          </a:xfrm>
          <a:prstGeom prst="bentConnector3">
            <a:avLst>
              <a:gd name="adj1" fmla="val 50000"/>
            </a:avLst>
          </a:prstGeom>
          <a:ln w="28575">
            <a:solidFill>
              <a:srgbClr val="4BB1FF"/>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704978" y="3982719"/>
            <a:ext cx="4286250" cy="568961"/>
          </a:xfrm>
          <a:prstGeom prst="rect">
            <a:avLst/>
          </a:prstGeom>
          <a:noFill/>
          <a:ln>
            <a:solidFill>
              <a:srgbClr val="4B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p:cNvSpPr txBox="1"/>
          <p:nvPr/>
        </p:nvSpPr>
        <p:spPr>
          <a:xfrm>
            <a:off x="7241540" y="4105196"/>
            <a:ext cx="1800226" cy="954107"/>
          </a:xfrm>
          <a:prstGeom prst="rect">
            <a:avLst/>
          </a:prstGeom>
          <a:noFill/>
        </p:spPr>
        <p:txBody>
          <a:bodyPr wrap="square" rtlCol="0">
            <a:spAutoFit/>
          </a:bodyPr>
          <a:lstStyle/>
          <a:p>
            <a:r>
              <a:rPr lang="en-AU" sz="1400" dirty="0" smtClean="0"/>
              <a:t>Mild delinquency rules (only used in operational scorecard)</a:t>
            </a:r>
            <a:endParaRPr lang="en-AU" sz="1400" dirty="0"/>
          </a:p>
        </p:txBody>
      </p:sp>
      <p:sp>
        <p:nvSpPr>
          <p:cNvPr id="24" name="Rectangle 23"/>
          <p:cNvSpPr/>
          <p:nvPr/>
        </p:nvSpPr>
        <p:spPr>
          <a:xfrm>
            <a:off x="1704974" y="4771865"/>
            <a:ext cx="4286250" cy="207169"/>
          </a:xfrm>
          <a:prstGeom prst="rect">
            <a:avLst/>
          </a:prstGeom>
          <a:noFill/>
          <a:ln>
            <a:solidFill>
              <a:srgbClr val="4B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9" name="Elbow Connector 28"/>
          <p:cNvCxnSpPr>
            <a:stCxn id="15" idx="3"/>
            <a:endCxn id="19" idx="1"/>
          </p:cNvCxnSpPr>
          <p:nvPr/>
        </p:nvCxnSpPr>
        <p:spPr>
          <a:xfrm>
            <a:off x="5991228" y="4267200"/>
            <a:ext cx="1250312" cy="315050"/>
          </a:xfrm>
          <a:prstGeom prst="bentConnector3">
            <a:avLst>
              <a:gd name="adj1" fmla="val 50000"/>
            </a:avLst>
          </a:prstGeom>
          <a:ln w="28575">
            <a:solidFill>
              <a:srgbClr val="4BB1FF"/>
            </a:solidFill>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5400000">
            <a:off x="3966076" y="5212852"/>
            <a:ext cx="769257" cy="300352"/>
          </a:xfrm>
          <a:prstGeom prst="bentConnector3">
            <a:avLst>
              <a:gd name="adj1" fmla="val 97547"/>
            </a:avLst>
          </a:prstGeom>
          <a:ln w="28575">
            <a:solidFill>
              <a:srgbClr val="4BB1FF"/>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7525" y="5378322"/>
            <a:ext cx="4086226" cy="738664"/>
          </a:xfrm>
          <a:prstGeom prst="rect">
            <a:avLst/>
          </a:prstGeom>
          <a:noFill/>
        </p:spPr>
        <p:txBody>
          <a:bodyPr wrap="square" rtlCol="0">
            <a:spAutoFit/>
          </a:bodyPr>
          <a:lstStyle/>
          <a:p>
            <a:r>
              <a:rPr lang="en-AU" sz="1400" dirty="0" smtClean="0"/>
              <a:t>The set of rules will cover all the samples. The last level of hierarchy, the “good” hierarchy absorbs all the unclassified samples</a:t>
            </a:r>
            <a:endParaRPr lang="en-AU" sz="1400" dirty="0"/>
          </a:p>
        </p:txBody>
      </p:sp>
      <p:sp>
        <p:nvSpPr>
          <p:cNvPr id="43" name="Title 1"/>
          <p:cNvSpPr>
            <a:spLocks noGrp="1"/>
          </p:cNvSpPr>
          <p:nvPr>
            <p:ph type="title"/>
          </p:nvPr>
        </p:nvSpPr>
        <p:spPr/>
        <p:txBody>
          <a:bodyPr/>
          <a:lstStyle/>
          <a:p>
            <a:r>
              <a:rPr lang="en-AU" dirty="0" smtClean="0"/>
              <a:t>An example of good bad definition</a:t>
            </a:r>
            <a:endParaRPr lang="en-AU" dirty="0"/>
          </a:p>
        </p:txBody>
      </p:sp>
      <p:sp>
        <p:nvSpPr>
          <p:cNvPr id="18" name="Rectangle 17"/>
          <p:cNvSpPr/>
          <p:nvPr/>
        </p:nvSpPr>
        <p:spPr>
          <a:xfrm>
            <a:off x="1704978" y="3627119"/>
            <a:ext cx="4286250" cy="355601"/>
          </a:xfrm>
          <a:prstGeom prst="rect">
            <a:avLst/>
          </a:prstGeom>
          <a:noFill/>
          <a:ln>
            <a:solidFill>
              <a:srgbClr val="4B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0" name="Elbow Connector 19"/>
          <p:cNvCxnSpPr>
            <a:stCxn id="18" idx="3"/>
          </p:cNvCxnSpPr>
          <p:nvPr/>
        </p:nvCxnSpPr>
        <p:spPr>
          <a:xfrm flipV="1">
            <a:off x="5991228" y="2885440"/>
            <a:ext cx="1222372" cy="919480"/>
          </a:xfrm>
          <a:prstGeom prst="bentConnector3">
            <a:avLst>
              <a:gd name="adj1" fmla="val 50000"/>
            </a:avLst>
          </a:prstGeom>
          <a:ln w="28575">
            <a:solidFill>
              <a:srgbClr val="4BB1FF"/>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241540" y="2306876"/>
            <a:ext cx="1800226" cy="1169551"/>
          </a:xfrm>
          <a:prstGeom prst="rect">
            <a:avLst/>
          </a:prstGeom>
          <a:noFill/>
        </p:spPr>
        <p:txBody>
          <a:bodyPr wrap="square" rtlCol="0">
            <a:spAutoFit/>
          </a:bodyPr>
          <a:lstStyle/>
          <a:p>
            <a:r>
              <a:rPr lang="en-AU" sz="1400" dirty="0" smtClean="0"/>
              <a:t>90+DPD is the “no brainer” standard bad definition, also consistent with Basel bad definition</a:t>
            </a:r>
            <a:endParaRPr lang="en-AU" sz="1400" dirty="0"/>
          </a:p>
        </p:txBody>
      </p:sp>
      <p:sp>
        <p:nvSpPr>
          <p:cNvPr id="21" name="Oval Callout 20"/>
          <p:cNvSpPr/>
          <p:nvPr/>
        </p:nvSpPr>
        <p:spPr>
          <a:xfrm>
            <a:off x="5362575" y="5267326"/>
            <a:ext cx="3429000" cy="1038224"/>
          </a:xfrm>
          <a:prstGeom prst="wedgeEllipseCallout">
            <a:avLst>
              <a:gd name="adj1" fmla="val -38852"/>
              <a:gd name="adj2" fmla="val -13407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smtClean="0">
                <a:solidFill>
                  <a:schemeClr val="tx1"/>
                </a:solidFill>
              </a:rPr>
              <a:t>Let’s explore these rules</a:t>
            </a:r>
            <a:endParaRPr lang="en-AU" sz="2000" dirty="0">
              <a:solidFill>
                <a:schemeClr val="tx1"/>
              </a:solidFill>
            </a:endParaRPr>
          </a:p>
        </p:txBody>
      </p:sp>
    </p:spTree>
    <p:extLst>
      <p:ext uri="{BB962C8B-B14F-4D97-AF65-F5344CB8AC3E}">
        <p14:creationId xmlns:p14="http://schemas.microsoft.com/office/powerpoint/2010/main" val="27992891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 vs. “Current”</a:t>
            </a:r>
            <a:endParaRPr lang="en-US"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19</a:t>
            </a:fld>
            <a:endParaRPr lang="en-AU" dirty="0"/>
          </a:p>
        </p:txBody>
      </p:sp>
      <p:graphicFrame>
        <p:nvGraphicFramePr>
          <p:cNvPr id="6" name="Table 5"/>
          <p:cNvGraphicFramePr>
            <a:graphicFrameLocks noGrp="1"/>
          </p:cNvGraphicFramePr>
          <p:nvPr>
            <p:extLst>
              <p:ext uri="{D42A27DB-BD31-4B8C-83A1-F6EECF244321}">
                <p14:modId xmlns:p14="http://schemas.microsoft.com/office/powerpoint/2010/main" val="3181150826"/>
              </p:ext>
            </p:extLst>
          </p:nvPr>
        </p:nvGraphicFramePr>
        <p:xfrm>
          <a:off x="899001" y="2494915"/>
          <a:ext cx="7315200" cy="541020"/>
        </p:xfrm>
        <a:graphic>
          <a:graphicData uri="http://schemas.openxmlformats.org/drawingml/2006/table">
            <a:tbl>
              <a:tblPr/>
              <a:tblGrid>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tblGrid>
              <a:tr h="177800">
                <a:tc gridSpan="12">
                  <a:txBody>
                    <a:bodyPr/>
                    <a:lstStyle/>
                    <a:p>
                      <a:pPr algn="ctr" fontAlgn="b"/>
                      <a:r>
                        <a:rPr lang="en-US" sz="1100" b="0" i="0" u="none" strike="noStrike">
                          <a:solidFill>
                            <a:srgbClr val="000000"/>
                          </a:solidFill>
                          <a:effectLst/>
                          <a:latin typeface="Calibri"/>
                        </a:rPr>
                        <a:t>Year 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2">
                  <a:txBody>
                    <a:bodyPr/>
                    <a:lstStyle/>
                    <a:p>
                      <a:pPr algn="ctr" fontAlgn="b"/>
                      <a:r>
                        <a:rPr lang="en-US" sz="1100" b="0" i="0" u="none" strike="noStrike">
                          <a:solidFill>
                            <a:srgbClr val="000000"/>
                          </a:solidFill>
                          <a:effectLst/>
                          <a:latin typeface="Calibri"/>
                        </a:rPr>
                        <a:t>Year 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77800">
                <a:tc>
                  <a:txBody>
                    <a:bodyPr/>
                    <a:lstStyle/>
                    <a:p>
                      <a:pPr algn="ctr" fontAlgn="ctr"/>
                      <a:r>
                        <a:rPr lang="en-US" sz="1100" b="0" i="0" u="none" strike="noStrike">
                          <a:solidFill>
                            <a:srgbClr val="000000"/>
                          </a:solidFill>
                          <a:effectLst/>
                          <a:latin typeface="Calibri"/>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4</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4</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sp>
        <p:nvSpPr>
          <p:cNvPr id="7" name="TextBox 6"/>
          <p:cNvSpPr txBox="1"/>
          <p:nvPr/>
        </p:nvSpPr>
        <p:spPr>
          <a:xfrm>
            <a:off x="386080" y="3373120"/>
            <a:ext cx="1342272" cy="307777"/>
          </a:xfrm>
          <a:prstGeom prst="rect">
            <a:avLst/>
          </a:prstGeom>
          <a:noFill/>
        </p:spPr>
        <p:txBody>
          <a:bodyPr wrap="none" rtlCol="0">
            <a:spAutoFit/>
          </a:bodyPr>
          <a:lstStyle/>
          <a:p>
            <a:r>
              <a:rPr lang="en-US" sz="1400" dirty="0" smtClean="0"/>
              <a:t>Sample month</a:t>
            </a:r>
            <a:endParaRPr lang="en-US" sz="1400" dirty="0"/>
          </a:p>
        </p:txBody>
      </p:sp>
      <p:cxnSp>
        <p:nvCxnSpPr>
          <p:cNvPr id="9" name="Straight Arrow Connector 8"/>
          <p:cNvCxnSpPr/>
          <p:nvPr/>
        </p:nvCxnSpPr>
        <p:spPr>
          <a:xfrm flipV="1">
            <a:off x="1056640" y="3078480"/>
            <a:ext cx="0" cy="274320"/>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351280" y="2346960"/>
            <a:ext cx="0" cy="24384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4734560" y="2346960"/>
            <a:ext cx="0" cy="24384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341120" y="2357120"/>
            <a:ext cx="3403600" cy="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3037840" y="2103120"/>
            <a:ext cx="0" cy="264160"/>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924560" y="1727200"/>
            <a:ext cx="4046538" cy="307777"/>
          </a:xfrm>
          <a:prstGeom prst="rect">
            <a:avLst/>
          </a:prstGeom>
          <a:noFill/>
        </p:spPr>
        <p:txBody>
          <a:bodyPr wrap="none" rtlCol="0">
            <a:spAutoFit/>
          </a:bodyPr>
          <a:lstStyle/>
          <a:p>
            <a:r>
              <a:rPr lang="en-US" sz="1400" dirty="0" smtClean="0"/>
              <a:t>Performance months (window length 12 months)</a:t>
            </a:r>
            <a:endParaRPr lang="en-US" sz="1400" dirty="0"/>
          </a:p>
        </p:txBody>
      </p:sp>
      <p:cxnSp>
        <p:nvCxnSpPr>
          <p:cNvPr id="33" name="Straight Arrow Connector 32"/>
          <p:cNvCxnSpPr/>
          <p:nvPr/>
        </p:nvCxnSpPr>
        <p:spPr>
          <a:xfrm flipV="1">
            <a:off x="4714240" y="3078480"/>
            <a:ext cx="0" cy="274320"/>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647440" y="3373120"/>
            <a:ext cx="2130636" cy="307777"/>
          </a:xfrm>
          <a:prstGeom prst="rect">
            <a:avLst/>
          </a:prstGeom>
          <a:noFill/>
        </p:spPr>
        <p:txBody>
          <a:bodyPr wrap="none" rtlCol="0">
            <a:spAutoFit/>
          </a:bodyPr>
          <a:lstStyle/>
          <a:p>
            <a:r>
              <a:rPr lang="en-US" sz="1400" dirty="0" smtClean="0"/>
              <a:t>Last performance month</a:t>
            </a:r>
            <a:endParaRPr lang="en-US" sz="1400" dirty="0"/>
          </a:p>
        </p:txBody>
      </p:sp>
      <p:sp>
        <p:nvSpPr>
          <p:cNvPr id="35" name="TextBox 34"/>
          <p:cNvSpPr txBox="1"/>
          <p:nvPr/>
        </p:nvSpPr>
        <p:spPr>
          <a:xfrm>
            <a:off x="609601" y="4104640"/>
            <a:ext cx="7955280" cy="1569660"/>
          </a:xfrm>
          <a:prstGeom prst="rect">
            <a:avLst/>
          </a:prstGeom>
          <a:noFill/>
        </p:spPr>
        <p:txBody>
          <a:bodyPr wrap="square" rtlCol="0">
            <a:spAutoFit/>
          </a:bodyPr>
          <a:lstStyle/>
          <a:p>
            <a:r>
              <a:rPr lang="en-US" sz="2400" u="sng" dirty="0" smtClean="0"/>
              <a:t>Ever</a:t>
            </a:r>
            <a:r>
              <a:rPr lang="en-US" sz="2400" dirty="0" smtClean="0"/>
              <a:t> 60+DPD: If any performance month’s DPD is 60+</a:t>
            </a:r>
          </a:p>
          <a:p>
            <a:endParaRPr lang="en-US" sz="2400" dirty="0" smtClean="0"/>
          </a:p>
          <a:p>
            <a:r>
              <a:rPr lang="en-US" sz="2400" u="sng" dirty="0" smtClean="0"/>
              <a:t>Currently</a:t>
            </a:r>
            <a:r>
              <a:rPr lang="en-US" sz="2400" dirty="0" smtClean="0"/>
              <a:t> 60+DPD: Only if the last performance month’s DPD is 60+</a:t>
            </a:r>
            <a:endParaRPr lang="en-US" sz="2400" dirty="0"/>
          </a:p>
        </p:txBody>
      </p:sp>
    </p:spTree>
    <p:extLst>
      <p:ext uri="{BB962C8B-B14F-4D97-AF65-F5344CB8AC3E}">
        <p14:creationId xmlns:p14="http://schemas.microsoft.com/office/powerpoint/2010/main" val="41558091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Scorecard development process</a:t>
            </a:r>
          </a:p>
          <a:p>
            <a:r>
              <a:rPr lang="en-US" dirty="0" smtClean="0"/>
              <a:t>Model development process @ nab</a:t>
            </a:r>
          </a:p>
          <a:p>
            <a:r>
              <a:rPr lang="en-US" dirty="0" smtClean="0"/>
              <a:t>Choose the performance window</a:t>
            </a:r>
          </a:p>
          <a:p>
            <a:r>
              <a:rPr lang="en-US" dirty="0" smtClean="0"/>
              <a:t>Choose the sample window</a:t>
            </a:r>
          </a:p>
          <a:p>
            <a:r>
              <a:rPr lang="en-US" dirty="0" smtClean="0"/>
              <a:t>Sample exclusions</a:t>
            </a:r>
          </a:p>
          <a:p>
            <a:r>
              <a:rPr lang="en-US" dirty="0" smtClean="0"/>
              <a:t>Design the good bad </a:t>
            </a:r>
            <a:r>
              <a:rPr lang="en-US" dirty="0" smtClean="0"/>
              <a:t>definition</a:t>
            </a:r>
            <a:endParaRPr lang="en-US" dirty="0" smtClean="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2</a:t>
            </a:fld>
            <a:endParaRPr lang="en-AU" dirty="0"/>
          </a:p>
        </p:txBody>
      </p:sp>
    </p:spTree>
    <p:extLst>
      <p:ext uri="{BB962C8B-B14F-4D97-AF65-F5344CB8AC3E}">
        <p14:creationId xmlns:p14="http://schemas.microsoft.com/office/powerpoint/2010/main" val="2852297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90+DPD is not good enough?</a:t>
            </a:r>
            <a:endParaRPr lang="en-US" dirty="0"/>
          </a:p>
        </p:txBody>
      </p:sp>
      <p:sp>
        <p:nvSpPr>
          <p:cNvPr id="3" name="Content Placeholder 2"/>
          <p:cNvSpPr>
            <a:spLocks noGrp="1"/>
          </p:cNvSpPr>
          <p:nvPr>
            <p:ph idx="1"/>
          </p:nvPr>
        </p:nvSpPr>
        <p:spPr/>
        <p:txBody>
          <a:bodyPr/>
          <a:lstStyle/>
          <a:p>
            <a:r>
              <a:rPr lang="en-US" sz="2000" dirty="0" smtClean="0"/>
              <a:t>If the sample cohorts mature within the ideal performance window, there is no need to have other mild delinquency bad definition. 90+DPD is sufficient to capture all </a:t>
            </a:r>
            <a:r>
              <a:rPr lang="en-US" sz="2000" dirty="0" err="1" smtClean="0"/>
              <a:t>bads</a:t>
            </a:r>
            <a:endParaRPr lang="en-US" sz="2000" dirty="0" smtClean="0"/>
          </a:p>
          <a:p>
            <a:r>
              <a:rPr lang="en-US" sz="2000" dirty="0" smtClean="0"/>
              <a:t>In real life, it is a common case that a shorter performance window is used to make the sample more relevant to current (sample freshness is also important!)</a:t>
            </a:r>
          </a:p>
          <a:p>
            <a:r>
              <a:rPr lang="en-US" sz="2000" dirty="0" smtClean="0"/>
              <a:t>In operational scorecard development, the business has the flexibility to use other delinquency bad definitions (unlike the Basel modeling, where standard bad definition is predefined by Basel Accord)</a:t>
            </a:r>
          </a:p>
          <a:p>
            <a:r>
              <a:rPr lang="en-US" sz="2000" dirty="0" smtClean="0"/>
              <a:t>The principal is to identify the “point of no return” (i.e., the level of delinquency at which most accounts become incurable)</a:t>
            </a:r>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20</a:t>
            </a:fld>
            <a:endParaRPr lang="en-AU" dirty="0"/>
          </a:p>
        </p:txBody>
      </p:sp>
    </p:spTree>
    <p:extLst>
      <p:ext uri="{BB962C8B-B14F-4D97-AF65-F5344CB8AC3E}">
        <p14:creationId xmlns:p14="http://schemas.microsoft.com/office/powerpoint/2010/main" val="264984204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identify “point of no return”</a:t>
            </a:r>
            <a:endParaRPr lang="en-US"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21</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3184428651"/>
              </p:ext>
            </p:extLst>
          </p:nvPr>
        </p:nvGraphicFramePr>
        <p:xfrm>
          <a:off x="747871" y="2017395"/>
          <a:ext cx="7658100" cy="541020"/>
        </p:xfrm>
        <a:graphic>
          <a:graphicData uri="http://schemas.openxmlformats.org/drawingml/2006/table">
            <a:tbl>
              <a:tblPr/>
              <a:tblGrid>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42900"/>
              </a:tblGrid>
              <a:tr h="177800">
                <a:tc gridSpan="12">
                  <a:txBody>
                    <a:bodyPr/>
                    <a:lstStyle/>
                    <a:p>
                      <a:pPr algn="ctr" fontAlgn="b"/>
                      <a:r>
                        <a:rPr lang="en-US" sz="1100" b="0" i="0" u="none" strike="noStrike" dirty="0">
                          <a:solidFill>
                            <a:srgbClr val="000000"/>
                          </a:solidFill>
                          <a:effectLst/>
                          <a:latin typeface="Calibri"/>
                        </a:rPr>
                        <a:t>Year 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2">
                  <a:txBody>
                    <a:bodyPr/>
                    <a:lstStyle/>
                    <a:p>
                      <a:pPr algn="ctr" fontAlgn="b"/>
                      <a:r>
                        <a:rPr lang="en-US" sz="1100" b="0" i="0" u="none" strike="noStrike">
                          <a:solidFill>
                            <a:srgbClr val="000000"/>
                          </a:solidFill>
                          <a:effectLst/>
                          <a:latin typeface="Calibri"/>
                        </a:rPr>
                        <a:t>Year 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ctr" fontAlgn="ctr"/>
                      <a:r>
                        <a:rPr lang="en-US" sz="1100" b="0" i="0" u="none" strike="noStrike">
                          <a:solidFill>
                            <a:srgbClr val="000000"/>
                          </a:solidFill>
                          <a:effectLst/>
                          <a:latin typeface="Calibri"/>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4</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4</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dirty="0">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dirty="0">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sp>
        <p:nvSpPr>
          <p:cNvPr id="6" name="TextBox 5"/>
          <p:cNvSpPr txBox="1"/>
          <p:nvPr/>
        </p:nvSpPr>
        <p:spPr>
          <a:xfrm>
            <a:off x="660400" y="2631440"/>
            <a:ext cx="7772400" cy="1200329"/>
          </a:xfrm>
          <a:prstGeom prst="rect">
            <a:avLst/>
          </a:prstGeom>
          <a:noFill/>
        </p:spPr>
        <p:txBody>
          <a:bodyPr wrap="square" rtlCol="0">
            <a:spAutoFit/>
          </a:bodyPr>
          <a:lstStyle/>
          <a:p>
            <a:r>
              <a:rPr lang="en-US" sz="1800" dirty="0" smtClean="0"/>
              <a:t>1. Take an extract 12 months observation period</a:t>
            </a:r>
          </a:p>
          <a:p>
            <a:r>
              <a:rPr lang="en-US" sz="1800" dirty="0" smtClean="0"/>
              <a:t>2. Get the worst delinquency  status in the performance window</a:t>
            </a:r>
          </a:p>
          <a:p>
            <a:r>
              <a:rPr lang="en-US" sz="1800" dirty="0" smtClean="0"/>
              <a:t>3. Get the worst delinquency status in the observation window</a:t>
            </a:r>
          </a:p>
          <a:p>
            <a:r>
              <a:rPr lang="en-US" sz="1800" dirty="0" smtClean="0"/>
              <a:t>4. Plot the roll rate chart</a:t>
            </a:r>
            <a:endParaRPr lang="en-US" sz="1800" dirty="0"/>
          </a:p>
        </p:txBody>
      </p:sp>
      <p:sp>
        <p:nvSpPr>
          <p:cNvPr id="7" name="TextBox 6"/>
          <p:cNvSpPr txBox="1"/>
          <p:nvPr/>
        </p:nvSpPr>
        <p:spPr>
          <a:xfrm>
            <a:off x="233680" y="1361440"/>
            <a:ext cx="1342272" cy="307777"/>
          </a:xfrm>
          <a:prstGeom prst="rect">
            <a:avLst/>
          </a:prstGeom>
          <a:noFill/>
        </p:spPr>
        <p:txBody>
          <a:bodyPr wrap="none" rtlCol="0">
            <a:spAutoFit/>
          </a:bodyPr>
          <a:lstStyle/>
          <a:p>
            <a:r>
              <a:rPr lang="en-US" sz="1400" dirty="0" smtClean="0"/>
              <a:t>Sample month</a:t>
            </a:r>
            <a:endParaRPr lang="en-US" sz="1400" dirty="0"/>
          </a:p>
        </p:txBody>
      </p:sp>
      <p:cxnSp>
        <p:nvCxnSpPr>
          <p:cNvPr id="8" name="Straight Arrow Connector 7"/>
          <p:cNvCxnSpPr>
            <a:stCxn id="7" idx="2"/>
          </p:cNvCxnSpPr>
          <p:nvPr/>
        </p:nvCxnSpPr>
        <p:spPr>
          <a:xfrm flipH="1">
            <a:off x="904240" y="1669217"/>
            <a:ext cx="576" cy="484703"/>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198880" y="1910080"/>
            <a:ext cx="0" cy="24384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4582160" y="1910080"/>
            <a:ext cx="0" cy="24384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88720" y="1920240"/>
            <a:ext cx="3403600" cy="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2885440" y="1666240"/>
            <a:ext cx="0" cy="264160"/>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60880" y="1361440"/>
            <a:ext cx="1851075" cy="307777"/>
          </a:xfrm>
          <a:prstGeom prst="rect">
            <a:avLst/>
          </a:prstGeom>
          <a:noFill/>
        </p:spPr>
        <p:txBody>
          <a:bodyPr wrap="none" rtlCol="0">
            <a:spAutoFit/>
          </a:bodyPr>
          <a:lstStyle/>
          <a:p>
            <a:r>
              <a:rPr lang="en-US" sz="1400" dirty="0" smtClean="0"/>
              <a:t>Performance months</a:t>
            </a:r>
            <a:endParaRPr lang="en-US" sz="1400" dirty="0"/>
          </a:p>
        </p:txBody>
      </p:sp>
      <p:cxnSp>
        <p:nvCxnSpPr>
          <p:cNvPr id="19" name="Straight Connector 18"/>
          <p:cNvCxnSpPr/>
          <p:nvPr/>
        </p:nvCxnSpPr>
        <p:spPr>
          <a:xfrm>
            <a:off x="4866640" y="1899920"/>
            <a:ext cx="0" cy="24384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8249920" y="1899920"/>
            <a:ext cx="0" cy="24384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856480" y="1910080"/>
            <a:ext cx="3403600" cy="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6553200" y="1656080"/>
            <a:ext cx="0" cy="264160"/>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659120" y="1361440"/>
            <a:ext cx="1791288" cy="307777"/>
          </a:xfrm>
          <a:prstGeom prst="rect">
            <a:avLst/>
          </a:prstGeom>
          <a:noFill/>
        </p:spPr>
        <p:txBody>
          <a:bodyPr wrap="none" rtlCol="0">
            <a:spAutoFit/>
          </a:bodyPr>
          <a:lstStyle/>
          <a:p>
            <a:r>
              <a:rPr lang="en-US" sz="1400" dirty="0" smtClean="0"/>
              <a:t>Observation months</a:t>
            </a:r>
            <a:endParaRPr lang="en-US" sz="1400" dirty="0"/>
          </a:p>
        </p:txBody>
      </p:sp>
    </p:spTree>
    <p:extLst>
      <p:ext uri="{BB962C8B-B14F-4D97-AF65-F5344CB8AC3E}">
        <p14:creationId xmlns:p14="http://schemas.microsoft.com/office/powerpoint/2010/main" val="21451103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identify “point of no return”</a:t>
            </a:r>
            <a:endParaRPr lang="en-US"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22</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376380876"/>
              </p:ext>
            </p:extLst>
          </p:nvPr>
        </p:nvGraphicFramePr>
        <p:xfrm>
          <a:off x="747871" y="2017395"/>
          <a:ext cx="7658100" cy="541020"/>
        </p:xfrm>
        <a:graphic>
          <a:graphicData uri="http://schemas.openxmlformats.org/drawingml/2006/table">
            <a:tbl>
              <a:tblPr/>
              <a:tblGrid>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42900"/>
              </a:tblGrid>
              <a:tr h="177800">
                <a:tc gridSpan="12">
                  <a:txBody>
                    <a:bodyPr/>
                    <a:lstStyle/>
                    <a:p>
                      <a:pPr algn="ctr" fontAlgn="b"/>
                      <a:r>
                        <a:rPr lang="en-US" sz="1100" b="0" i="0" u="none" strike="noStrike" dirty="0">
                          <a:solidFill>
                            <a:srgbClr val="000000"/>
                          </a:solidFill>
                          <a:effectLst/>
                          <a:latin typeface="Calibri"/>
                        </a:rPr>
                        <a:t>Year 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2">
                  <a:txBody>
                    <a:bodyPr/>
                    <a:lstStyle/>
                    <a:p>
                      <a:pPr algn="ctr" fontAlgn="b"/>
                      <a:r>
                        <a:rPr lang="en-US" sz="1100" b="0" i="0" u="none" strike="noStrike">
                          <a:solidFill>
                            <a:srgbClr val="000000"/>
                          </a:solidFill>
                          <a:effectLst/>
                          <a:latin typeface="Calibri"/>
                        </a:rPr>
                        <a:t>Year 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ctr" fontAlgn="ctr"/>
                      <a:r>
                        <a:rPr lang="en-US" sz="1100" b="0" i="0" u="none" strike="noStrike">
                          <a:solidFill>
                            <a:srgbClr val="000000"/>
                          </a:solidFill>
                          <a:effectLst/>
                          <a:latin typeface="Calibri"/>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4</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4</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dirty="0">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dirty="0">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sp>
        <p:nvSpPr>
          <p:cNvPr id="6" name="TextBox 5"/>
          <p:cNvSpPr txBox="1"/>
          <p:nvPr/>
        </p:nvSpPr>
        <p:spPr>
          <a:xfrm>
            <a:off x="660400" y="2631440"/>
            <a:ext cx="7772400" cy="1200329"/>
          </a:xfrm>
          <a:prstGeom prst="rect">
            <a:avLst/>
          </a:prstGeom>
          <a:noFill/>
        </p:spPr>
        <p:txBody>
          <a:bodyPr wrap="square" rtlCol="0">
            <a:spAutoFit/>
          </a:bodyPr>
          <a:lstStyle/>
          <a:p>
            <a:r>
              <a:rPr lang="en-US" sz="1800" dirty="0" smtClean="0"/>
              <a:t>1. Take an extract 12 months observation period</a:t>
            </a:r>
          </a:p>
          <a:p>
            <a:r>
              <a:rPr lang="en-US" sz="1800" dirty="0" smtClean="0"/>
              <a:t>2. Get the worst delinquency  status in the performance window</a:t>
            </a:r>
          </a:p>
          <a:p>
            <a:r>
              <a:rPr lang="en-US" sz="1800" dirty="0" smtClean="0"/>
              <a:t>3. Get the worst delinquency status in the observation window</a:t>
            </a:r>
          </a:p>
          <a:p>
            <a:r>
              <a:rPr lang="en-US" sz="1800" dirty="0" smtClean="0"/>
              <a:t>4. Plot the roll rate chart</a:t>
            </a:r>
            <a:endParaRPr lang="en-US" sz="1800" dirty="0"/>
          </a:p>
        </p:txBody>
      </p:sp>
      <p:sp>
        <p:nvSpPr>
          <p:cNvPr id="7" name="TextBox 6"/>
          <p:cNvSpPr txBox="1"/>
          <p:nvPr/>
        </p:nvSpPr>
        <p:spPr>
          <a:xfrm>
            <a:off x="233680" y="1361440"/>
            <a:ext cx="1342272" cy="307777"/>
          </a:xfrm>
          <a:prstGeom prst="rect">
            <a:avLst/>
          </a:prstGeom>
          <a:noFill/>
        </p:spPr>
        <p:txBody>
          <a:bodyPr wrap="none" rtlCol="0">
            <a:spAutoFit/>
          </a:bodyPr>
          <a:lstStyle/>
          <a:p>
            <a:r>
              <a:rPr lang="en-US" sz="1400" dirty="0" smtClean="0"/>
              <a:t>Sample month</a:t>
            </a:r>
            <a:endParaRPr lang="en-US" sz="1400" dirty="0"/>
          </a:p>
        </p:txBody>
      </p:sp>
      <p:cxnSp>
        <p:nvCxnSpPr>
          <p:cNvPr id="8" name="Straight Arrow Connector 7"/>
          <p:cNvCxnSpPr>
            <a:stCxn id="7" idx="2"/>
          </p:cNvCxnSpPr>
          <p:nvPr/>
        </p:nvCxnSpPr>
        <p:spPr>
          <a:xfrm flipH="1">
            <a:off x="904240" y="1669217"/>
            <a:ext cx="576" cy="484703"/>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198880" y="1910080"/>
            <a:ext cx="0" cy="24384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4582160" y="1910080"/>
            <a:ext cx="0" cy="24384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88720" y="1920240"/>
            <a:ext cx="3403600" cy="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2885440" y="1666240"/>
            <a:ext cx="0" cy="264160"/>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60880" y="1361440"/>
            <a:ext cx="1851075" cy="307777"/>
          </a:xfrm>
          <a:prstGeom prst="rect">
            <a:avLst/>
          </a:prstGeom>
          <a:noFill/>
        </p:spPr>
        <p:txBody>
          <a:bodyPr wrap="none" rtlCol="0">
            <a:spAutoFit/>
          </a:bodyPr>
          <a:lstStyle/>
          <a:p>
            <a:r>
              <a:rPr lang="en-US" sz="1400" dirty="0" smtClean="0"/>
              <a:t>Performance months</a:t>
            </a:r>
            <a:endParaRPr lang="en-US" sz="1400" dirty="0"/>
          </a:p>
        </p:txBody>
      </p:sp>
      <p:cxnSp>
        <p:nvCxnSpPr>
          <p:cNvPr id="19" name="Straight Connector 18"/>
          <p:cNvCxnSpPr/>
          <p:nvPr/>
        </p:nvCxnSpPr>
        <p:spPr>
          <a:xfrm>
            <a:off x="4866640" y="1899920"/>
            <a:ext cx="0" cy="24384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8249920" y="1899920"/>
            <a:ext cx="0" cy="24384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856480" y="1910080"/>
            <a:ext cx="3403600" cy="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6553200" y="1656080"/>
            <a:ext cx="0" cy="264160"/>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659120" y="1361440"/>
            <a:ext cx="1791288" cy="307777"/>
          </a:xfrm>
          <a:prstGeom prst="rect">
            <a:avLst/>
          </a:prstGeom>
          <a:noFill/>
        </p:spPr>
        <p:txBody>
          <a:bodyPr wrap="none" rtlCol="0">
            <a:spAutoFit/>
          </a:bodyPr>
          <a:lstStyle/>
          <a:p>
            <a:r>
              <a:rPr lang="en-US" sz="1400" dirty="0" smtClean="0"/>
              <a:t>Observation months</a:t>
            </a:r>
            <a:endParaRPr lang="en-US" sz="1400" dirty="0"/>
          </a:p>
        </p:txBody>
      </p:sp>
      <p:sp>
        <p:nvSpPr>
          <p:cNvPr id="27" name="TextBox 26"/>
          <p:cNvSpPr txBox="1"/>
          <p:nvPr/>
        </p:nvSpPr>
        <p:spPr>
          <a:xfrm>
            <a:off x="5049520" y="3891280"/>
            <a:ext cx="3566160" cy="1754327"/>
          </a:xfrm>
          <a:prstGeom prst="rect">
            <a:avLst/>
          </a:prstGeom>
          <a:noFill/>
        </p:spPr>
        <p:txBody>
          <a:bodyPr wrap="square" rtlCol="0">
            <a:spAutoFit/>
          </a:bodyPr>
          <a:lstStyle/>
          <a:p>
            <a:r>
              <a:rPr lang="en-US" sz="1800" dirty="0" smtClean="0"/>
              <a:t>More than 60% of the accounts that reach 90+DPD in performance window stay in the bucket in the next 12 months, which means 90+DPD is a reasonable “point of no return”</a:t>
            </a:r>
            <a:endParaRPr lang="en-US" sz="1800" dirty="0"/>
          </a:p>
        </p:txBody>
      </p:sp>
      <p:pic>
        <p:nvPicPr>
          <p:cNvPr id="3" name="Picture 2"/>
          <p:cNvPicPr>
            <a:picLocks noChangeAspect="1"/>
          </p:cNvPicPr>
          <p:nvPr/>
        </p:nvPicPr>
        <p:blipFill>
          <a:blip r:embed="rId2"/>
          <a:stretch>
            <a:fillRect/>
          </a:stretch>
        </p:blipFill>
        <p:spPr>
          <a:xfrm>
            <a:off x="548640" y="3893847"/>
            <a:ext cx="4378960" cy="2303753"/>
          </a:xfrm>
          <a:prstGeom prst="rect">
            <a:avLst/>
          </a:prstGeom>
        </p:spPr>
      </p:pic>
    </p:spTree>
    <p:extLst>
      <p:ext uri="{BB962C8B-B14F-4D97-AF65-F5344CB8AC3E}">
        <p14:creationId xmlns:p14="http://schemas.microsoft.com/office/powerpoint/2010/main" val="7419566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identify “indeterminate”</a:t>
            </a:r>
            <a:endParaRPr lang="en-US"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23</a:t>
            </a:fld>
            <a:endParaRPr lang="en-AU" dirty="0"/>
          </a:p>
        </p:txBody>
      </p:sp>
      <p:sp>
        <p:nvSpPr>
          <p:cNvPr id="27" name="TextBox 26"/>
          <p:cNvSpPr txBox="1"/>
          <p:nvPr/>
        </p:nvSpPr>
        <p:spPr>
          <a:xfrm>
            <a:off x="487680" y="1361440"/>
            <a:ext cx="7955280" cy="2446824"/>
          </a:xfrm>
          <a:prstGeom prst="rect">
            <a:avLst/>
          </a:prstGeom>
          <a:noFill/>
        </p:spPr>
        <p:txBody>
          <a:bodyPr wrap="square" rtlCol="0">
            <a:spAutoFit/>
          </a:bodyPr>
          <a:lstStyle/>
          <a:p>
            <a:pPr marL="285750" indent="-285750">
              <a:buFontTx/>
              <a:buChar char="•"/>
            </a:pPr>
            <a:r>
              <a:rPr lang="en-US" sz="1700" dirty="0" err="1" smtClean="0"/>
              <a:t>Indeterminates</a:t>
            </a:r>
            <a:r>
              <a:rPr lang="en-US" sz="1700" dirty="0" smtClean="0"/>
              <a:t> are those that have not sufficient performance history for classification or that have some mild delinquency with roll rates neither low enough to be classified as good, nor high enough to be bad</a:t>
            </a:r>
          </a:p>
          <a:p>
            <a:pPr marL="285750" indent="-285750">
              <a:buFontTx/>
              <a:buChar char="•"/>
            </a:pPr>
            <a:r>
              <a:rPr lang="en-US" sz="1700" dirty="0" smtClean="0"/>
              <a:t>Indeterminate is a concept only related to modeling. By removing the sample in gray area, a model can better separate black and white. </a:t>
            </a:r>
          </a:p>
          <a:p>
            <a:pPr marL="285750" indent="-285750">
              <a:buFontTx/>
              <a:buChar char="•"/>
            </a:pPr>
            <a:r>
              <a:rPr lang="en-US" sz="1700" dirty="0" smtClean="0"/>
              <a:t>There is no “indeterminate” to the business. All </a:t>
            </a:r>
            <a:r>
              <a:rPr lang="en-US" sz="1700" dirty="0" err="1" smtClean="0"/>
              <a:t>indeterminates</a:t>
            </a:r>
            <a:r>
              <a:rPr lang="en-US" sz="1700" dirty="0" smtClean="0"/>
              <a:t> are TTD data and should be included for benchmarks, validation and cut-off analysis</a:t>
            </a:r>
          </a:p>
          <a:p>
            <a:pPr marL="285750" indent="-285750">
              <a:buFontTx/>
              <a:buChar char="•"/>
            </a:pPr>
            <a:r>
              <a:rPr lang="en-US" sz="1700" dirty="0" smtClean="0"/>
              <a:t>It is dangerous to have a large size of indeterminate (e.g., &gt;10%). Some advocate to eliminate the “indeterminate” category</a:t>
            </a:r>
            <a:endParaRPr lang="en-US" sz="1700" dirty="0"/>
          </a:p>
        </p:txBody>
      </p:sp>
    </p:spTree>
    <p:extLst>
      <p:ext uri="{BB962C8B-B14F-4D97-AF65-F5344CB8AC3E}">
        <p14:creationId xmlns:p14="http://schemas.microsoft.com/office/powerpoint/2010/main" val="97950313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identify “indeterminate”</a:t>
            </a:r>
            <a:endParaRPr lang="en-US"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24</a:t>
            </a:fld>
            <a:endParaRPr lang="en-AU" dirty="0"/>
          </a:p>
        </p:txBody>
      </p:sp>
      <p:sp>
        <p:nvSpPr>
          <p:cNvPr id="27" name="TextBox 26"/>
          <p:cNvSpPr txBox="1"/>
          <p:nvPr/>
        </p:nvSpPr>
        <p:spPr>
          <a:xfrm>
            <a:off x="487680" y="1361440"/>
            <a:ext cx="7955280" cy="2446824"/>
          </a:xfrm>
          <a:prstGeom prst="rect">
            <a:avLst/>
          </a:prstGeom>
          <a:noFill/>
        </p:spPr>
        <p:txBody>
          <a:bodyPr wrap="square" rtlCol="0">
            <a:spAutoFit/>
          </a:bodyPr>
          <a:lstStyle/>
          <a:p>
            <a:pPr marL="285750" indent="-285750">
              <a:buFontTx/>
              <a:buChar char="•"/>
            </a:pPr>
            <a:r>
              <a:rPr lang="en-US" sz="1700" dirty="0" err="1" smtClean="0"/>
              <a:t>Indeterminates</a:t>
            </a:r>
            <a:r>
              <a:rPr lang="en-US" sz="1700" dirty="0" smtClean="0"/>
              <a:t> are those that have not sufficient performance history for classification or that have some mild delinquency with roll rates neither low enough to be classified as good, nor high enough to be bad</a:t>
            </a:r>
          </a:p>
          <a:p>
            <a:pPr marL="285750" indent="-285750">
              <a:buFontTx/>
              <a:buChar char="•"/>
            </a:pPr>
            <a:r>
              <a:rPr lang="en-US" sz="1700" dirty="0" smtClean="0"/>
              <a:t>Indeterminate is a concept only related to modeling. By removing the sample in gray area, a model can better separate black and white. </a:t>
            </a:r>
          </a:p>
          <a:p>
            <a:pPr marL="285750" indent="-285750">
              <a:buFontTx/>
              <a:buChar char="•"/>
            </a:pPr>
            <a:r>
              <a:rPr lang="en-US" sz="1700" dirty="0" smtClean="0"/>
              <a:t>There is no “indeterminate” to the business. All </a:t>
            </a:r>
            <a:r>
              <a:rPr lang="en-US" sz="1700" dirty="0" err="1" smtClean="0"/>
              <a:t>indeterminates</a:t>
            </a:r>
            <a:r>
              <a:rPr lang="en-US" sz="1700" dirty="0" smtClean="0"/>
              <a:t> are TTD data and should be included for benchmarks, validation and cut-off analysis</a:t>
            </a:r>
          </a:p>
          <a:p>
            <a:pPr marL="285750" indent="-285750">
              <a:buFontTx/>
              <a:buChar char="•"/>
            </a:pPr>
            <a:r>
              <a:rPr lang="en-US" sz="1700" dirty="0" smtClean="0"/>
              <a:t>It is dangerous to have a large size of indeterminate (e.g., &gt;10%). Some advocate to eliminate the “indeterminate” category</a:t>
            </a:r>
            <a:endParaRPr lang="en-US" sz="1700" dirty="0"/>
          </a:p>
        </p:txBody>
      </p:sp>
      <p:pic>
        <p:nvPicPr>
          <p:cNvPr id="3" name="Picture 2"/>
          <p:cNvPicPr>
            <a:picLocks noChangeAspect="1"/>
          </p:cNvPicPr>
          <p:nvPr/>
        </p:nvPicPr>
        <p:blipFill>
          <a:blip r:embed="rId2"/>
          <a:stretch>
            <a:fillRect/>
          </a:stretch>
        </p:blipFill>
        <p:spPr>
          <a:xfrm>
            <a:off x="487680" y="3883687"/>
            <a:ext cx="4378960" cy="2303753"/>
          </a:xfrm>
          <a:prstGeom prst="rect">
            <a:avLst/>
          </a:prstGeom>
        </p:spPr>
      </p:pic>
      <p:sp>
        <p:nvSpPr>
          <p:cNvPr id="24" name="TextBox 23"/>
          <p:cNvSpPr txBox="1"/>
          <p:nvPr/>
        </p:nvSpPr>
        <p:spPr>
          <a:xfrm>
            <a:off x="5059680" y="4236720"/>
            <a:ext cx="3566160" cy="1138773"/>
          </a:xfrm>
          <a:prstGeom prst="rect">
            <a:avLst/>
          </a:prstGeom>
          <a:noFill/>
        </p:spPr>
        <p:txBody>
          <a:bodyPr wrap="square" rtlCol="0">
            <a:spAutoFit/>
          </a:bodyPr>
          <a:lstStyle/>
          <a:p>
            <a:r>
              <a:rPr lang="en-US" sz="1700" dirty="0" smtClean="0"/>
              <a:t>“Worst DPD 60 to 89” can be classified as “indeterminate” given the fact that only 40% rolls to 90+DPD</a:t>
            </a:r>
            <a:endParaRPr lang="en-US" sz="1700" dirty="0"/>
          </a:p>
        </p:txBody>
      </p:sp>
    </p:spTree>
    <p:extLst>
      <p:ext uri="{BB962C8B-B14F-4D97-AF65-F5344CB8AC3E}">
        <p14:creationId xmlns:p14="http://schemas.microsoft.com/office/powerpoint/2010/main" val="9795031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475" y="1073150"/>
            <a:ext cx="8456613" cy="4857750"/>
          </a:xfrm>
          <a:solidFill>
            <a:schemeClr val="bg1"/>
          </a:solidFill>
        </p:spPr>
        <p:txBody>
          <a:bodyPr/>
          <a:lstStyle/>
          <a:p>
            <a:pPr marL="0" indent="0">
              <a:buNone/>
            </a:pPr>
            <a:endParaRPr lang="en-US" i="1" dirty="0" smtClean="0"/>
          </a:p>
          <a:p>
            <a:pPr marL="0" indent="0">
              <a:buNone/>
            </a:pPr>
            <a:endParaRPr lang="en-US" i="1" dirty="0"/>
          </a:p>
          <a:p>
            <a:pPr marL="0" indent="0">
              <a:buNone/>
            </a:pPr>
            <a:endParaRPr lang="en-US" i="1" dirty="0" smtClean="0"/>
          </a:p>
          <a:p>
            <a:pPr marL="0" indent="0">
              <a:buNone/>
            </a:pPr>
            <a:endParaRPr lang="en-US" i="1" dirty="0"/>
          </a:p>
          <a:p>
            <a:pPr marL="0" indent="0">
              <a:buNone/>
            </a:pPr>
            <a:r>
              <a:rPr lang="en-US" i="1" dirty="0" smtClean="0"/>
              <a:t>Neither sophisticated software nor statistical techniques can overcome the inherent limitations of the raw data that goes into them.</a:t>
            </a:r>
          </a:p>
          <a:p>
            <a:pPr marL="0" indent="0" algn="r">
              <a:buNone/>
            </a:pPr>
            <a:r>
              <a:rPr lang="en-US" i="1" dirty="0" err="1" smtClean="0"/>
              <a:t>McNab</a:t>
            </a:r>
            <a:r>
              <a:rPr lang="en-US" i="1" dirty="0" smtClean="0"/>
              <a:t> and Wynn </a:t>
            </a:r>
            <a:r>
              <a:rPr lang="en-US" dirty="0" smtClean="0"/>
              <a:t>(2003)</a:t>
            </a:r>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3</a:t>
            </a:fld>
            <a:endParaRPr lang="en-AU" dirty="0"/>
          </a:p>
        </p:txBody>
      </p:sp>
    </p:spTree>
    <p:extLst>
      <p:ext uri="{BB962C8B-B14F-4D97-AF65-F5344CB8AC3E}">
        <p14:creationId xmlns:p14="http://schemas.microsoft.com/office/powerpoint/2010/main" val="5637274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AU" dirty="0" smtClean="0"/>
              <a:t>Scorecard development process</a:t>
            </a:r>
          </a:p>
        </p:txBody>
      </p:sp>
      <p:sp>
        <p:nvSpPr>
          <p:cNvPr id="8195" name="Slide Number Placeholder 3"/>
          <p:cNvSpPr>
            <a:spLocks noGrp="1"/>
          </p:cNvSpPr>
          <p:nvPr>
            <p:ph type="sldNum" sz="quarter" idx="10"/>
          </p:nvPr>
        </p:nvSpPr>
        <p:spPr>
          <a:noFill/>
        </p:spPr>
        <p:txBody>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fld id="{C09FB7CB-3DF8-43D6-87F0-473396CCF9CC}" type="slidenum">
              <a:rPr lang="en-AU" sz="800" smtClean="0"/>
              <a:pPr eaLnBrk="1" hangingPunct="1"/>
              <a:t>4</a:t>
            </a:fld>
            <a:endParaRPr lang="en-AU" sz="800" dirty="0" smtClean="0"/>
          </a:p>
        </p:txBody>
      </p:sp>
      <p:pic>
        <p:nvPicPr>
          <p:cNvPr id="81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 y="1971675"/>
            <a:ext cx="892175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7" name="TextBox 4"/>
          <p:cNvSpPr txBox="1">
            <a:spLocks noChangeArrowheads="1"/>
          </p:cNvSpPr>
          <p:nvPr/>
        </p:nvSpPr>
        <p:spPr bwMode="auto">
          <a:xfrm>
            <a:off x="1971675" y="1393825"/>
            <a:ext cx="21240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r>
              <a:rPr lang="en-AU" sz="2800" dirty="0"/>
              <a:t>Full process</a:t>
            </a:r>
          </a:p>
        </p:txBody>
      </p:sp>
      <p:sp>
        <p:nvSpPr>
          <p:cNvPr id="8198" name="TextBox 9"/>
          <p:cNvSpPr txBox="1">
            <a:spLocks noChangeArrowheads="1"/>
          </p:cNvSpPr>
          <p:nvPr/>
        </p:nvSpPr>
        <p:spPr bwMode="auto">
          <a:xfrm>
            <a:off x="5956300" y="1393825"/>
            <a:ext cx="30861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r>
              <a:rPr lang="en-AU" sz="2800" dirty="0"/>
              <a:t>Modelling process</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development process @ NAB</a:t>
            </a:r>
            <a:endParaRPr lang="en-AU"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5</a:t>
            </a:fld>
            <a:endParaRPr lang="en-AU" dirty="0"/>
          </a:p>
        </p:txBody>
      </p:sp>
      <p:sp>
        <p:nvSpPr>
          <p:cNvPr id="45" name="Text Box 16"/>
          <p:cNvSpPr txBox="1">
            <a:spLocks noChangeArrowheads="1"/>
          </p:cNvSpPr>
          <p:nvPr/>
        </p:nvSpPr>
        <p:spPr bwMode="auto">
          <a:xfrm>
            <a:off x="7110413" y="1835150"/>
            <a:ext cx="18288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buClr>
                <a:srgbClr val="FFFFFF"/>
              </a:buClr>
              <a:buFont typeface="Wingdings" pitchFamily="2" charset="2"/>
              <a:buChar char="§"/>
            </a:pPr>
            <a:r>
              <a:rPr lang="en-AU" sz="900" b="0">
                <a:solidFill>
                  <a:srgbClr val="FFFFFF"/>
                </a:solidFill>
              </a:rPr>
              <a:t>Data Document</a:t>
            </a:r>
          </a:p>
          <a:p>
            <a:pPr eaLnBrk="1" hangingPunct="1">
              <a:buClr>
                <a:srgbClr val="FFFFFF"/>
              </a:buClr>
              <a:buFont typeface="Wingdings" pitchFamily="2" charset="2"/>
              <a:buChar char="§"/>
            </a:pPr>
            <a:r>
              <a:rPr lang="en-AU" sz="900" b="0">
                <a:solidFill>
                  <a:srgbClr val="FFFFFF"/>
                </a:solidFill>
              </a:rPr>
              <a:t>Final Model Document</a:t>
            </a:r>
          </a:p>
          <a:p>
            <a:pPr eaLnBrk="1" hangingPunct="1">
              <a:buClr>
                <a:srgbClr val="FFFFFF"/>
              </a:buClr>
              <a:buFont typeface="Wingdings" pitchFamily="2" charset="2"/>
              <a:buChar char="§"/>
            </a:pPr>
            <a:r>
              <a:rPr lang="en-AU" sz="900" b="0">
                <a:solidFill>
                  <a:srgbClr val="FFFFFF"/>
                </a:solidFill>
              </a:rPr>
              <a:t>Technical Specification Document</a:t>
            </a:r>
          </a:p>
          <a:p>
            <a:pPr eaLnBrk="1" hangingPunct="1">
              <a:buClr>
                <a:srgbClr val="FFFFFF"/>
              </a:buClr>
              <a:buFont typeface="Wingdings" pitchFamily="2" charset="2"/>
              <a:buChar char="§"/>
            </a:pPr>
            <a:r>
              <a:rPr lang="en-AU" sz="900" b="0">
                <a:solidFill>
                  <a:srgbClr val="FFFFFF"/>
                </a:solidFill>
              </a:rPr>
              <a:t>PIR Packs</a:t>
            </a:r>
            <a:endParaRPr lang="en-AU" sz="900" b="0"/>
          </a:p>
        </p:txBody>
      </p:sp>
      <p:grpSp>
        <p:nvGrpSpPr>
          <p:cNvPr id="59" name="Group 58"/>
          <p:cNvGrpSpPr/>
          <p:nvPr/>
        </p:nvGrpSpPr>
        <p:grpSpPr>
          <a:xfrm>
            <a:off x="698500" y="1911350"/>
            <a:ext cx="7988300" cy="3176587"/>
            <a:chOff x="698500" y="1528763"/>
            <a:chExt cx="7988300" cy="3176587"/>
          </a:xfrm>
        </p:grpSpPr>
        <p:sp>
          <p:nvSpPr>
            <p:cNvPr id="33" name="Text Box 4"/>
            <p:cNvSpPr txBox="1">
              <a:spLocks noChangeArrowheads="1"/>
            </p:cNvSpPr>
            <p:nvPr/>
          </p:nvSpPr>
          <p:spPr bwMode="auto">
            <a:xfrm>
              <a:off x="698500" y="1528763"/>
              <a:ext cx="22621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buClr>
                  <a:srgbClr val="FFFFFF"/>
                </a:buClr>
                <a:buFont typeface="Wingdings" pitchFamily="2" charset="2"/>
                <a:buChar char="§"/>
              </a:pPr>
              <a:r>
                <a:rPr lang="en-AU" sz="900" b="0">
                  <a:solidFill>
                    <a:srgbClr val="FFFFFF"/>
                  </a:solidFill>
                </a:rPr>
                <a:t>Stakeholder engagement</a:t>
              </a:r>
            </a:p>
            <a:p>
              <a:pPr eaLnBrk="1" hangingPunct="1">
                <a:buClr>
                  <a:srgbClr val="FFFFFF"/>
                </a:buClr>
                <a:buFont typeface="Wingdings" pitchFamily="2" charset="2"/>
                <a:buChar char="§"/>
              </a:pPr>
              <a:r>
                <a:rPr lang="en-AU" sz="900" b="0">
                  <a:solidFill>
                    <a:srgbClr val="FFFFFF"/>
                  </a:solidFill>
                </a:rPr>
                <a:t>Project Scoping</a:t>
              </a:r>
            </a:p>
            <a:p>
              <a:pPr eaLnBrk="1" hangingPunct="1">
                <a:buClr>
                  <a:srgbClr val="FFFFFF"/>
                </a:buClr>
                <a:buFont typeface="Wingdings" pitchFamily="2" charset="2"/>
                <a:buChar char="§"/>
              </a:pPr>
              <a:r>
                <a:rPr lang="en-AU" sz="900" b="0">
                  <a:solidFill>
                    <a:srgbClr val="FFFFFF"/>
                  </a:solidFill>
                </a:rPr>
                <a:t>Business Case (Statement of work)</a:t>
              </a:r>
            </a:p>
            <a:p>
              <a:pPr eaLnBrk="1" hangingPunct="1">
                <a:buClr>
                  <a:srgbClr val="FFFFFF"/>
                </a:buClr>
                <a:buFont typeface="Wingdings" pitchFamily="2" charset="2"/>
                <a:buChar char="§"/>
              </a:pPr>
              <a:r>
                <a:rPr lang="en-AU" sz="900" b="0">
                  <a:solidFill>
                    <a:srgbClr val="FFFFFF"/>
                  </a:solidFill>
                </a:rPr>
                <a:t>Project Definition Document</a:t>
              </a:r>
            </a:p>
            <a:p>
              <a:pPr lvl="1" eaLnBrk="1" hangingPunct="1">
                <a:buClr>
                  <a:srgbClr val="FFFFFF"/>
                </a:buClr>
                <a:buFont typeface="Courier New" pitchFamily="49" charset="0"/>
                <a:buChar char="o"/>
              </a:pPr>
              <a:r>
                <a:rPr lang="en-AU" sz="900" b="0">
                  <a:solidFill>
                    <a:srgbClr val="FFFFFF"/>
                  </a:solidFill>
                </a:rPr>
                <a:t>Detailed Project Plan</a:t>
              </a:r>
              <a:endParaRPr lang="en-AU" sz="900" b="0"/>
            </a:p>
          </p:txBody>
        </p:sp>
        <p:sp>
          <p:nvSpPr>
            <p:cNvPr id="34" name="AutoShape 5"/>
            <p:cNvSpPr>
              <a:spLocks noChangeArrowheads="1"/>
            </p:cNvSpPr>
            <p:nvPr/>
          </p:nvSpPr>
          <p:spPr bwMode="auto">
            <a:xfrm>
              <a:off x="817563" y="1600200"/>
              <a:ext cx="2057400" cy="1143000"/>
            </a:xfrm>
            <a:prstGeom prst="homePlate">
              <a:avLst>
                <a:gd name="adj" fmla="val 45000"/>
              </a:avLst>
            </a:prstGeom>
            <a:solidFill>
              <a:srgbClr val="FF29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 name="AutoShape 6"/>
            <p:cNvSpPr>
              <a:spLocks noChangeArrowheads="1"/>
            </p:cNvSpPr>
            <p:nvPr/>
          </p:nvSpPr>
          <p:spPr bwMode="auto">
            <a:xfrm>
              <a:off x="2744788" y="1601788"/>
              <a:ext cx="2058987" cy="1144587"/>
            </a:xfrm>
            <a:prstGeom prst="chevron">
              <a:avLst>
                <a:gd name="adj" fmla="val 44972"/>
              </a:avLst>
            </a:prstGeom>
            <a:solidFill>
              <a:srgbClr val="FF2929"/>
            </a:solidFill>
            <a:ln>
              <a:noFill/>
            </a:ln>
            <a:extLst>
              <a:ext uri="{91240B29-F687-4f45-9708-019B960494DF}">
                <a14:hiddenLine xmlns:a14="http://schemas.microsoft.com/office/drawing/2010/main" w="9525">
                  <a:solidFill>
                    <a:srgbClr val="FF2929"/>
                  </a:solidFill>
                  <a:miter lim="800000"/>
                  <a:headEnd/>
                  <a:tailEnd/>
                </a14:hiddenLine>
              </a:ext>
            </a:extLst>
          </p:spPr>
          <p:txBody>
            <a:bodyPr/>
            <a:lstStyle/>
            <a:p>
              <a:endParaRPr lang="en-US"/>
            </a:p>
          </p:txBody>
        </p:sp>
        <p:sp>
          <p:nvSpPr>
            <p:cNvPr id="36" name="AutoShape 7"/>
            <p:cNvSpPr>
              <a:spLocks noChangeArrowheads="1"/>
            </p:cNvSpPr>
            <p:nvPr/>
          </p:nvSpPr>
          <p:spPr bwMode="auto">
            <a:xfrm>
              <a:off x="4681538" y="1590675"/>
              <a:ext cx="2058987" cy="1144588"/>
            </a:xfrm>
            <a:prstGeom prst="chevron">
              <a:avLst>
                <a:gd name="adj" fmla="val 44972"/>
              </a:avLst>
            </a:prstGeom>
            <a:solidFill>
              <a:srgbClr val="FF2929"/>
            </a:solidFill>
            <a:ln>
              <a:noFill/>
            </a:ln>
            <a:extLst>
              <a:ext uri="{91240B29-F687-4f45-9708-019B960494DF}">
                <a14:hiddenLine xmlns:a14="http://schemas.microsoft.com/office/drawing/2010/main" w="9525">
                  <a:solidFill>
                    <a:srgbClr val="FF2929"/>
                  </a:solidFill>
                  <a:miter lim="800000"/>
                  <a:headEnd/>
                  <a:tailEnd/>
                </a14:hiddenLine>
              </a:ext>
            </a:extLst>
          </p:spPr>
          <p:txBody>
            <a:bodyPr/>
            <a:lstStyle/>
            <a:p>
              <a:endParaRPr lang="en-US"/>
            </a:p>
          </p:txBody>
        </p:sp>
        <p:sp>
          <p:nvSpPr>
            <p:cNvPr id="37" name="AutoShape 8"/>
            <p:cNvSpPr>
              <a:spLocks noChangeArrowheads="1"/>
            </p:cNvSpPr>
            <p:nvPr/>
          </p:nvSpPr>
          <p:spPr bwMode="auto">
            <a:xfrm>
              <a:off x="6627813" y="1590675"/>
              <a:ext cx="2058987" cy="1144588"/>
            </a:xfrm>
            <a:prstGeom prst="chevron">
              <a:avLst>
                <a:gd name="adj" fmla="val 44972"/>
              </a:avLst>
            </a:prstGeom>
            <a:solidFill>
              <a:srgbClr val="FF2929"/>
            </a:solidFill>
            <a:ln>
              <a:noFill/>
            </a:ln>
            <a:extLst>
              <a:ext uri="{91240B29-F687-4f45-9708-019B960494DF}">
                <a14:hiddenLine xmlns:a14="http://schemas.microsoft.com/office/drawing/2010/main" w="9525">
                  <a:solidFill>
                    <a:srgbClr val="FF2929"/>
                  </a:solidFill>
                  <a:miter lim="800000"/>
                  <a:headEnd/>
                  <a:tailEnd/>
                </a14:hiddenLine>
              </a:ext>
            </a:extLst>
          </p:spPr>
          <p:txBody>
            <a:bodyPr/>
            <a:lstStyle/>
            <a:p>
              <a:endParaRPr lang="en-US"/>
            </a:p>
          </p:txBody>
        </p:sp>
        <p:sp>
          <p:nvSpPr>
            <p:cNvPr id="38" name="Text Box 9"/>
            <p:cNvSpPr txBox="1">
              <a:spLocks noChangeArrowheads="1"/>
            </p:cNvSpPr>
            <p:nvPr/>
          </p:nvSpPr>
          <p:spPr bwMode="auto">
            <a:xfrm>
              <a:off x="1185863" y="1598613"/>
              <a:ext cx="107156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r>
                <a:rPr lang="en-AU" sz="1200" dirty="0">
                  <a:solidFill>
                    <a:srgbClr val="FFFFFF"/>
                  </a:solidFill>
                </a:rPr>
                <a:t>1. </a:t>
              </a:r>
              <a:r>
                <a:rPr lang="en-AU" sz="1200" dirty="0" smtClean="0">
                  <a:solidFill>
                    <a:srgbClr val="FFFFFF"/>
                  </a:solidFill>
                </a:rPr>
                <a:t>INITIATE</a:t>
              </a:r>
              <a:endParaRPr lang="en-AU" sz="1400" b="0" dirty="0"/>
            </a:p>
          </p:txBody>
        </p:sp>
        <p:sp>
          <p:nvSpPr>
            <p:cNvPr id="39" name="Text Box 10"/>
            <p:cNvSpPr txBox="1">
              <a:spLocks noChangeArrowheads="1"/>
            </p:cNvSpPr>
            <p:nvPr/>
          </p:nvSpPr>
          <p:spPr bwMode="auto">
            <a:xfrm>
              <a:off x="771525" y="1857375"/>
              <a:ext cx="205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buClr>
                  <a:srgbClr val="FFFFFF"/>
                </a:buClr>
                <a:buFont typeface="Wingdings" pitchFamily="2" charset="2"/>
                <a:buChar char="§"/>
              </a:pPr>
              <a:r>
                <a:rPr lang="en-AU" sz="900" b="0" dirty="0">
                  <a:solidFill>
                    <a:srgbClr val="FFFFFF"/>
                  </a:solidFill>
                </a:rPr>
                <a:t>Stakeholder engagement</a:t>
              </a:r>
            </a:p>
            <a:p>
              <a:pPr eaLnBrk="1" hangingPunct="1">
                <a:buClr>
                  <a:srgbClr val="FFFFFF"/>
                </a:buClr>
                <a:buFont typeface="Wingdings" pitchFamily="2" charset="2"/>
                <a:buChar char="§"/>
              </a:pPr>
              <a:r>
                <a:rPr lang="en-AU" sz="900" b="0" dirty="0">
                  <a:solidFill>
                    <a:srgbClr val="FFFFFF"/>
                  </a:solidFill>
                </a:rPr>
                <a:t>Project Scoping</a:t>
              </a:r>
            </a:p>
            <a:p>
              <a:pPr eaLnBrk="1" hangingPunct="1">
                <a:buClr>
                  <a:srgbClr val="FFFFFF"/>
                </a:buClr>
                <a:buFont typeface="Wingdings" pitchFamily="2" charset="2"/>
                <a:buChar char="§"/>
              </a:pPr>
              <a:r>
                <a:rPr lang="en-AU" sz="900" b="0" dirty="0">
                  <a:solidFill>
                    <a:srgbClr val="FFFFFF"/>
                  </a:solidFill>
                </a:rPr>
                <a:t>Business Case (Statement of work)</a:t>
              </a:r>
            </a:p>
            <a:p>
              <a:pPr eaLnBrk="1" hangingPunct="1">
                <a:buClr>
                  <a:srgbClr val="FFFFFF"/>
                </a:buClr>
                <a:buFont typeface="Wingdings" pitchFamily="2" charset="2"/>
                <a:buChar char="§"/>
              </a:pPr>
              <a:r>
                <a:rPr lang="en-AU" sz="900" b="0" dirty="0">
                  <a:solidFill>
                    <a:srgbClr val="FFFFFF"/>
                  </a:solidFill>
                </a:rPr>
                <a:t>Project Definition Document</a:t>
              </a:r>
            </a:p>
            <a:p>
              <a:pPr lvl="1" eaLnBrk="1" hangingPunct="1">
                <a:buClr>
                  <a:srgbClr val="FFFFFF"/>
                </a:buClr>
                <a:buFont typeface="Courier New" pitchFamily="49" charset="0"/>
                <a:buChar char="o"/>
              </a:pPr>
              <a:r>
                <a:rPr lang="en-AU" sz="900" b="0" dirty="0">
                  <a:solidFill>
                    <a:srgbClr val="FFFFFF"/>
                  </a:solidFill>
                </a:rPr>
                <a:t>Detailed Project Plan</a:t>
              </a:r>
              <a:endParaRPr lang="en-AU" sz="900" b="0" dirty="0"/>
            </a:p>
          </p:txBody>
        </p:sp>
        <p:sp>
          <p:nvSpPr>
            <p:cNvPr id="40" name="Text Box 11"/>
            <p:cNvSpPr txBox="1">
              <a:spLocks noChangeArrowheads="1"/>
            </p:cNvSpPr>
            <p:nvPr/>
          </p:nvSpPr>
          <p:spPr bwMode="auto">
            <a:xfrm>
              <a:off x="3198813" y="1598613"/>
              <a:ext cx="11350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r>
                <a:rPr lang="en-AU" sz="1200" dirty="0">
                  <a:solidFill>
                    <a:srgbClr val="FFFFFF"/>
                  </a:solidFill>
                </a:rPr>
                <a:t>2. </a:t>
              </a:r>
              <a:r>
                <a:rPr lang="en-AU" sz="1200" dirty="0" smtClean="0">
                  <a:solidFill>
                    <a:srgbClr val="FFFFFF"/>
                  </a:solidFill>
                </a:rPr>
                <a:t>DEFINE</a:t>
              </a:r>
              <a:endParaRPr lang="en-AU" sz="1400" b="0" dirty="0"/>
            </a:p>
          </p:txBody>
        </p:sp>
        <p:sp>
          <p:nvSpPr>
            <p:cNvPr id="41" name="Text Box 12"/>
            <p:cNvSpPr txBox="1">
              <a:spLocks noChangeArrowheads="1"/>
            </p:cNvSpPr>
            <p:nvPr/>
          </p:nvSpPr>
          <p:spPr bwMode="auto">
            <a:xfrm>
              <a:off x="3246438" y="1911350"/>
              <a:ext cx="1714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buClr>
                  <a:srgbClr val="FFFFFF"/>
                </a:buClr>
                <a:buFont typeface="Wingdings" pitchFamily="2" charset="2"/>
                <a:buChar char="§"/>
              </a:pPr>
              <a:r>
                <a:rPr lang="en-AU" sz="900" b="0">
                  <a:solidFill>
                    <a:srgbClr val="FFFFFF"/>
                  </a:solidFill>
                </a:rPr>
                <a:t>Data Extraction</a:t>
              </a:r>
            </a:p>
            <a:p>
              <a:pPr eaLnBrk="1" hangingPunct="1">
                <a:buClr>
                  <a:srgbClr val="FFFFFF"/>
                </a:buClr>
                <a:buFont typeface="Wingdings" pitchFamily="2" charset="2"/>
                <a:buChar char="§"/>
              </a:pPr>
              <a:r>
                <a:rPr lang="en-AU" sz="900" b="0">
                  <a:solidFill>
                    <a:srgbClr val="FFFFFF"/>
                  </a:solidFill>
                </a:rPr>
                <a:t>Data Quality</a:t>
              </a:r>
            </a:p>
            <a:p>
              <a:pPr eaLnBrk="1" hangingPunct="1">
                <a:buClr>
                  <a:srgbClr val="FFFFFF"/>
                </a:buClr>
                <a:buFont typeface="Wingdings" pitchFamily="2" charset="2"/>
                <a:buChar char="§"/>
              </a:pPr>
              <a:r>
                <a:rPr lang="en-AU" sz="900" b="0">
                  <a:solidFill>
                    <a:srgbClr val="FFFFFF"/>
                  </a:solidFill>
                </a:rPr>
                <a:t>Good Bad Definition</a:t>
              </a:r>
            </a:p>
            <a:p>
              <a:pPr eaLnBrk="1" hangingPunct="1">
                <a:buClr>
                  <a:srgbClr val="FFFFFF"/>
                </a:buClr>
                <a:buFont typeface="Wingdings" pitchFamily="2" charset="2"/>
                <a:buChar char="§"/>
              </a:pPr>
              <a:r>
                <a:rPr lang="en-AU" sz="900" b="0">
                  <a:solidFill>
                    <a:srgbClr val="FFFFFF"/>
                  </a:solidFill>
                </a:rPr>
                <a:t>Sample Design</a:t>
              </a:r>
              <a:endParaRPr lang="en-AU" sz="900" b="0"/>
            </a:p>
          </p:txBody>
        </p:sp>
        <p:sp>
          <p:nvSpPr>
            <p:cNvPr id="42" name="Text Box 13"/>
            <p:cNvSpPr txBox="1">
              <a:spLocks noChangeArrowheads="1"/>
            </p:cNvSpPr>
            <p:nvPr/>
          </p:nvSpPr>
          <p:spPr bwMode="auto">
            <a:xfrm>
              <a:off x="4959350" y="1576387"/>
              <a:ext cx="1557338"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r>
                <a:rPr lang="en-AU" sz="1200" dirty="0">
                  <a:solidFill>
                    <a:srgbClr val="FFFFFF"/>
                  </a:solidFill>
                </a:rPr>
                <a:t>3. </a:t>
              </a:r>
              <a:r>
                <a:rPr lang="en-AU" sz="1200" dirty="0" smtClean="0">
                  <a:solidFill>
                    <a:srgbClr val="FFFFFF"/>
                  </a:solidFill>
                </a:rPr>
                <a:t>DEVELOP</a:t>
              </a:r>
              <a:endParaRPr lang="en-AU" sz="1200" b="0" dirty="0"/>
            </a:p>
          </p:txBody>
        </p:sp>
        <p:sp>
          <p:nvSpPr>
            <p:cNvPr id="43" name="Text Box 14"/>
            <p:cNvSpPr txBox="1">
              <a:spLocks noChangeArrowheads="1"/>
            </p:cNvSpPr>
            <p:nvPr/>
          </p:nvSpPr>
          <p:spPr bwMode="auto">
            <a:xfrm>
              <a:off x="5176838" y="1751013"/>
              <a:ext cx="13398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buClr>
                  <a:srgbClr val="FFFFFF"/>
                </a:buClr>
                <a:buFont typeface="Wingdings" pitchFamily="2" charset="2"/>
                <a:buChar char="§"/>
              </a:pPr>
              <a:r>
                <a:rPr lang="en-AU" sz="800" b="0" dirty="0">
                  <a:solidFill>
                    <a:srgbClr val="FFFFFF"/>
                  </a:solidFill>
                </a:rPr>
                <a:t> Segmentation</a:t>
              </a:r>
            </a:p>
            <a:p>
              <a:pPr eaLnBrk="1" hangingPunct="1">
                <a:buClr>
                  <a:srgbClr val="FFFFFF"/>
                </a:buClr>
                <a:buFont typeface="Wingdings" pitchFamily="2" charset="2"/>
                <a:buChar char="§"/>
              </a:pPr>
              <a:r>
                <a:rPr lang="en-AU" sz="800" b="0" dirty="0">
                  <a:solidFill>
                    <a:srgbClr val="FFFFFF"/>
                  </a:solidFill>
                </a:rPr>
                <a:t> Cluster Analysis</a:t>
              </a:r>
            </a:p>
            <a:p>
              <a:pPr eaLnBrk="1" hangingPunct="1">
                <a:buClr>
                  <a:srgbClr val="FFFFFF"/>
                </a:buClr>
                <a:buFont typeface="Wingdings" pitchFamily="2" charset="2"/>
                <a:buChar char="§"/>
              </a:pPr>
              <a:r>
                <a:rPr lang="en-AU" sz="800" b="0" dirty="0">
                  <a:solidFill>
                    <a:srgbClr val="FFFFFF"/>
                  </a:solidFill>
                </a:rPr>
                <a:t> Single Factor Analysis</a:t>
              </a:r>
            </a:p>
            <a:p>
              <a:pPr eaLnBrk="1" hangingPunct="1">
                <a:buClr>
                  <a:srgbClr val="FFFFFF"/>
                </a:buClr>
                <a:buFont typeface="Wingdings" pitchFamily="2" charset="2"/>
                <a:buChar char="§"/>
              </a:pPr>
              <a:r>
                <a:rPr lang="en-AU" sz="800" b="0" dirty="0">
                  <a:solidFill>
                    <a:srgbClr val="FFFFFF"/>
                  </a:solidFill>
                </a:rPr>
                <a:t> Multi Factor Analysis</a:t>
              </a:r>
            </a:p>
            <a:p>
              <a:pPr eaLnBrk="1" hangingPunct="1">
                <a:buClr>
                  <a:srgbClr val="FFFFFF"/>
                </a:buClr>
                <a:buFont typeface="Wingdings" pitchFamily="2" charset="2"/>
                <a:buChar char="§"/>
              </a:pPr>
              <a:r>
                <a:rPr lang="en-AU" sz="800" b="0" dirty="0">
                  <a:solidFill>
                    <a:srgbClr val="FFFFFF"/>
                  </a:solidFill>
                </a:rPr>
                <a:t> Reject Inference</a:t>
              </a:r>
            </a:p>
            <a:p>
              <a:pPr eaLnBrk="1" hangingPunct="1">
                <a:buClr>
                  <a:srgbClr val="FFFFFF"/>
                </a:buClr>
                <a:buFont typeface="Wingdings" pitchFamily="2" charset="2"/>
                <a:buChar char="§"/>
              </a:pPr>
              <a:r>
                <a:rPr lang="en-AU" sz="800" b="0" dirty="0">
                  <a:solidFill>
                    <a:srgbClr val="FFFFFF"/>
                  </a:solidFill>
                </a:rPr>
                <a:t> Validation</a:t>
              </a:r>
            </a:p>
            <a:p>
              <a:pPr eaLnBrk="1" hangingPunct="1">
                <a:buClr>
                  <a:srgbClr val="FFFFFF"/>
                </a:buClr>
                <a:buFont typeface="Wingdings" pitchFamily="2" charset="2"/>
                <a:buChar char="§"/>
              </a:pPr>
              <a:r>
                <a:rPr lang="en-AU" sz="800" b="0" dirty="0">
                  <a:solidFill>
                    <a:srgbClr val="FFFFFF"/>
                  </a:solidFill>
                </a:rPr>
                <a:t> Impact Analysis</a:t>
              </a:r>
              <a:endParaRPr lang="en-AU" sz="800" b="0" dirty="0"/>
            </a:p>
          </p:txBody>
        </p:sp>
        <p:sp>
          <p:nvSpPr>
            <p:cNvPr id="44" name="Text Box 15"/>
            <p:cNvSpPr txBox="1">
              <a:spLocks noChangeArrowheads="1"/>
            </p:cNvSpPr>
            <p:nvPr/>
          </p:nvSpPr>
          <p:spPr bwMode="auto">
            <a:xfrm>
              <a:off x="6938963" y="1584325"/>
              <a:ext cx="1257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r>
                <a:rPr lang="en-AU" sz="1200">
                  <a:solidFill>
                    <a:srgbClr val="FFFFFF"/>
                  </a:solidFill>
                </a:rPr>
                <a:t>4. DOCUMENT</a:t>
              </a:r>
              <a:endParaRPr lang="en-AU" sz="1200" b="0"/>
            </a:p>
          </p:txBody>
        </p:sp>
        <p:sp>
          <p:nvSpPr>
            <p:cNvPr id="46" name="AutoShape 17"/>
            <p:cNvSpPr>
              <a:spLocks noChangeArrowheads="1"/>
            </p:cNvSpPr>
            <p:nvPr/>
          </p:nvSpPr>
          <p:spPr bwMode="auto">
            <a:xfrm>
              <a:off x="1729580" y="2992437"/>
              <a:ext cx="2058988" cy="1144588"/>
            </a:xfrm>
            <a:prstGeom prst="chevron">
              <a:avLst>
                <a:gd name="adj" fmla="val 44972"/>
              </a:avLst>
            </a:prstGeom>
            <a:solidFill>
              <a:srgbClr val="008080"/>
            </a:solidFill>
            <a:ln>
              <a:noFill/>
            </a:ln>
            <a:extLst>
              <a:ext uri="{91240B29-F687-4f45-9708-019B960494DF}">
                <a14:hiddenLine xmlns:a14="http://schemas.microsoft.com/office/drawing/2010/main" w="9525">
                  <a:solidFill>
                    <a:srgbClr val="FF2929"/>
                  </a:solidFill>
                  <a:miter lim="800000"/>
                  <a:headEnd/>
                  <a:tailEnd/>
                </a14:hiddenLine>
              </a:ext>
            </a:extLst>
          </p:spPr>
          <p:txBody>
            <a:bodyPr/>
            <a:lstStyle/>
            <a:p>
              <a:endParaRPr lang="en-US"/>
            </a:p>
          </p:txBody>
        </p:sp>
        <p:sp>
          <p:nvSpPr>
            <p:cNvPr id="47" name="AutoShape 18"/>
            <p:cNvSpPr>
              <a:spLocks noChangeArrowheads="1"/>
            </p:cNvSpPr>
            <p:nvPr/>
          </p:nvSpPr>
          <p:spPr bwMode="auto">
            <a:xfrm>
              <a:off x="3648868" y="2990850"/>
              <a:ext cx="2058987" cy="1144587"/>
            </a:xfrm>
            <a:prstGeom prst="chevron">
              <a:avLst>
                <a:gd name="adj" fmla="val 44972"/>
              </a:avLst>
            </a:prstGeom>
            <a:solidFill>
              <a:srgbClr val="008080"/>
            </a:solidFill>
            <a:ln>
              <a:noFill/>
            </a:ln>
            <a:extLst>
              <a:ext uri="{91240B29-F687-4f45-9708-019B960494DF}">
                <a14:hiddenLine xmlns:a14="http://schemas.microsoft.com/office/drawing/2010/main" w="9525">
                  <a:solidFill>
                    <a:srgbClr val="FF2929"/>
                  </a:solidFill>
                  <a:miter lim="800000"/>
                  <a:headEnd/>
                  <a:tailEnd/>
                </a14:hiddenLine>
              </a:ext>
            </a:extLst>
          </p:spPr>
          <p:txBody>
            <a:bodyPr/>
            <a:lstStyle/>
            <a:p>
              <a:endParaRPr lang="en-US"/>
            </a:p>
          </p:txBody>
        </p:sp>
        <p:sp>
          <p:nvSpPr>
            <p:cNvPr id="48" name="Text Box 19"/>
            <p:cNvSpPr txBox="1">
              <a:spLocks noChangeArrowheads="1"/>
            </p:cNvSpPr>
            <p:nvPr/>
          </p:nvSpPr>
          <p:spPr bwMode="auto">
            <a:xfrm>
              <a:off x="1915318" y="2981325"/>
              <a:ext cx="15001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r>
                <a:rPr lang="en-AU" sz="1200">
                  <a:solidFill>
                    <a:srgbClr val="FFFFFF"/>
                  </a:solidFill>
                </a:rPr>
                <a:t>5. GOVERNANCE</a:t>
              </a:r>
              <a:endParaRPr lang="en-AU" sz="1200" b="0"/>
            </a:p>
          </p:txBody>
        </p:sp>
        <p:sp>
          <p:nvSpPr>
            <p:cNvPr id="49" name="Text Box 20"/>
            <p:cNvSpPr txBox="1">
              <a:spLocks noChangeArrowheads="1"/>
            </p:cNvSpPr>
            <p:nvPr/>
          </p:nvSpPr>
          <p:spPr bwMode="auto">
            <a:xfrm>
              <a:off x="2197893" y="3276600"/>
              <a:ext cx="14859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buClr>
                  <a:srgbClr val="FFFFFF"/>
                </a:buClr>
                <a:buFont typeface="Wingdings" pitchFamily="2" charset="2"/>
                <a:buChar char="§"/>
              </a:pPr>
              <a:r>
                <a:rPr lang="en-AU" sz="900" b="0">
                  <a:solidFill>
                    <a:srgbClr val="FFFFFF"/>
                  </a:solidFill>
                </a:rPr>
                <a:t> Independent Validation Report (IVU) </a:t>
              </a:r>
            </a:p>
            <a:p>
              <a:pPr eaLnBrk="1" hangingPunct="1">
                <a:buClr>
                  <a:srgbClr val="FFFFFF"/>
                </a:buClr>
                <a:buFont typeface="Wingdings" pitchFamily="2" charset="2"/>
                <a:buChar char="§"/>
              </a:pPr>
              <a:r>
                <a:rPr lang="en-AU" sz="900" b="0">
                  <a:solidFill>
                    <a:srgbClr val="FFFFFF"/>
                  </a:solidFill>
                </a:rPr>
                <a:t> Model Approval / Endorsement from relevant stakeholders</a:t>
              </a:r>
              <a:endParaRPr lang="en-AU" sz="900" b="0"/>
            </a:p>
          </p:txBody>
        </p:sp>
        <p:sp>
          <p:nvSpPr>
            <p:cNvPr id="50" name="Text Box 21"/>
            <p:cNvSpPr txBox="1">
              <a:spLocks noChangeArrowheads="1"/>
            </p:cNvSpPr>
            <p:nvPr/>
          </p:nvSpPr>
          <p:spPr bwMode="auto">
            <a:xfrm>
              <a:off x="3933030" y="2979737"/>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r>
                <a:rPr lang="en-AU" sz="1200" dirty="0">
                  <a:solidFill>
                    <a:srgbClr val="FFFFFF"/>
                  </a:solidFill>
                </a:rPr>
                <a:t>6. </a:t>
              </a:r>
              <a:r>
                <a:rPr lang="en-AU" sz="1200" dirty="0" smtClean="0">
                  <a:solidFill>
                    <a:srgbClr val="FFFFFF"/>
                  </a:solidFill>
                </a:rPr>
                <a:t>SYS BUILD</a:t>
              </a:r>
              <a:endParaRPr lang="en-AU" sz="1200" b="0" dirty="0"/>
            </a:p>
          </p:txBody>
        </p:sp>
        <p:sp>
          <p:nvSpPr>
            <p:cNvPr id="51" name="Text Box 22"/>
            <p:cNvSpPr txBox="1">
              <a:spLocks noChangeArrowheads="1"/>
            </p:cNvSpPr>
            <p:nvPr/>
          </p:nvSpPr>
          <p:spPr bwMode="auto">
            <a:xfrm>
              <a:off x="4171155" y="3260725"/>
              <a:ext cx="14859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buClr>
                  <a:srgbClr val="FFFFFF"/>
                </a:buClr>
                <a:buFont typeface="Wingdings" pitchFamily="2" charset="2"/>
                <a:buChar char="§"/>
              </a:pPr>
              <a:r>
                <a:rPr lang="en-AU" sz="900" b="0" dirty="0">
                  <a:solidFill>
                    <a:srgbClr val="FFFFFF"/>
                  </a:solidFill>
                </a:rPr>
                <a:t>Strategy Manager</a:t>
              </a:r>
            </a:p>
            <a:p>
              <a:pPr eaLnBrk="1" hangingPunct="1">
                <a:buClr>
                  <a:srgbClr val="FFFFFF"/>
                </a:buClr>
                <a:buFont typeface="Wingdings" pitchFamily="2" charset="2"/>
                <a:buChar char="§"/>
              </a:pPr>
              <a:r>
                <a:rPr lang="en-AU" sz="900" b="0" dirty="0">
                  <a:solidFill>
                    <a:srgbClr val="FFFFFF"/>
                  </a:solidFill>
                </a:rPr>
                <a:t>Testing</a:t>
              </a:r>
            </a:p>
            <a:p>
              <a:pPr eaLnBrk="1" hangingPunct="1">
                <a:buClr>
                  <a:srgbClr val="FFFFFF"/>
                </a:buClr>
                <a:buFont typeface="Wingdings" pitchFamily="2" charset="2"/>
                <a:buChar char="§"/>
              </a:pPr>
              <a:r>
                <a:rPr lang="en-AU" sz="900" b="0" dirty="0">
                  <a:solidFill>
                    <a:srgbClr val="FFFFFF"/>
                  </a:solidFill>
                </a:rPr>
                <a:t>Champion/ Challenger Roll Out</a:t>
              </a:r>
              <a:endParaRPr lang="en-AU" sz="900" b="0" dirty="0"/>
            </a:p>
          </p:txBody>
        </p:sp>
        <p:sp>
          <p:nvSpPr>
            <p:cNvPr id="52" name="Rectangle 24"/>
            <p:cNvSpPr>
              <a:spLocks noChangeArrowheads="1"/>
            </p:cNvSpPr>
            <p:nvPr/>
          </p:nvSpPr>
          <p:spPr bwMode="auto">
            <a:xfrm>
              <a:off x="788988" y="4319588"/>
              <a:ext cx="180975" cy="179387"/>
            </a:xfrm>
            <a:prstGeom prst="rect">
              <a:avLst/>
            </a:prstGeom>
            <a:solidFill>
              <a:srgbClr val="008080"/>
            </a:solidFill>
            <a:ln w="9525">
              <a:solidFill>
                <a:srgbClr val="008080"/>
              </a:solidFill>
              <a:miter lim="800000"/>
              <a:headEnd/>
              <a:tailEnd/>
            </a:ln>
          </p:spPr>
          <p:txBody>
            <a:bodyPr/>
            <a:lstStyle/>
            <a:p>
              <a:endParaRPr lang="en-US"/>
            </a:p>
          </p:txBody>
        </p:sp>
        <p:sp>
          <p:nvSpPr>
            <p:cNvPr id="53" name="Text Box 25"/>
            <p:cNvSpPr txBox="1">
              <a:spLocks noChangeArrowheads="1"/>
            </p:cNvSpPr>
            <p:nvPr/>
          </p:nvSpPr>
          <p:spPr bwMode="auto">
            <a:xfrm>
              <a:off x="952500" y="4292600"/>
              <a:ext cx="34258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r>
                <a:rPr lang="en-AU" sz="1000" b="0" dirty="0"/>
                <a:t>Dependency – outside model development team</a:t>
              </a:r>
            </a:p>
          </p:txBody>
        </p:sp>
        <p:sp>
          <p:nvSpPr>
            <p:cNvPr id="54" name="AutoShape 18"/>
            <p:cNvSpPr>
              <a:spLocks noChangeArrowheads="1"/>
            </p:cNvSpPr>
            <p:nvPr/>
          </p:nvSpPr>
          <p:spPr bwMode="auto">
            <a:xfrm>
              <a:off x="5620543" y="2990850"/>
              <a:ext cx="2058987" cy="1144587"/>
            </a:xfrm>
            <a:prstGeom prst="chevron">
              <a:avLst>
                <a:gd name="adj" fmla="val 44972"/>
              </a:avLst>
            </a:prstGeom>
            <a:solidFill>
              <a:srgbClr val="00B0F0"/>
            </a:solidFill>
            <a:ln>
              <a:noFill/>
            </a:ln>
            <a:extLst/>
          </p:spPr>
          <p:txBody>
            <a:bodyPr/>
            <a:lstStyle/>
            <a:p>
              <a:endParaRPr lang="en-US"/>
            </a:p>
          </p:txBody>
        </p:sp>
        <p:sp>
          <p:nvSpPr>
            <p:cNvPr id="55" name="Text Box 21"/>
            <p:cNvSpPr txBox="1">
              <a:spLocks noChangeArrowheads="1"/>
            </p:cNvSpPr>
            <p:nvPr/>
          </p:nvSpPr>
          <p:spPr bwMode="auto">
            <a:xfrm>
              <a:off x="5904705" y="2979737"/>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r>
                <a:rPr lang="en-AU" sz="1200" dirty="0" smtClean="0">
                  <a:solidFill>
                    <a:srgbClr val="FFFFFF"/>
                  </a:solidFill>
                </a:rPr>
                <a:t>7. REVIEW</a:t>
              </a:r>
              <a:endParaRPr lang="en-AU" sz="1200" b="0" dirty="0"/>
            </a:p>
          </p:txBody>
        </p:sp>
        <p:sp>
          <p:nvSpPr>
            <p:cNvPr id="56" name="Text Box 22"/>
            <p:cNvSpPr txBox="1">
              <a:spLocks noChangeArrowheads="1"/>
            </p:cNvSpPr>
            <p:nvPr/>
          </p:nvSpPr>
          <p:spPr bwMode="auto">
            <a:xfrm>
              <a:off x="6142830" y="3359150"/>
              <a:ext cx="14859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buClr>
                  <a:srgbClr val="FFFFFF"/>
                </a:buClr>
                <a:buFont typeface="Wingdings" pitchFamily="2" charset="2"/>
                <a:buChar char="§"/>
              </a:pPr>
              <a:r>
                <a:rPr lang="en-AU" sz="900" b="0" dirty="0" smtClean="0">
                  <a:solidFill>
                    <a:srgbClr val="FFFFFF"/>
                  </a:solidFill>
                </a:rPr>
                <a:t>PIR Process</a:t>
              </a:r>
              <a:endParaRPr lang="en-AU" sz="900" b="0" dirty="0">
                <a:solidFill>
                  <a:srgbClr val="FFFFFF"/>
                </a:solidFill>
              </a:endParaRPr>
            </a:p>
            <a:p>
              <a:pPr eaLnBrk="1" hangingPunct="1">
                <a:buClr>
                  <a:srgbClr val="FFFFFF"/>
                </a:buClr>
                <a:buFont typeface="Wingdings" pitchFamily="2" charset="2"/>
                <a:buChar char="§"/>
              </a:pPr>
              <a:r>
                <a:rPr lang="en-AU" sz="900" b="0" dirty="0" smtClean="0">
                  <a:solidFill>
                    <a:srgbClr val="FFFFFF"/>
                  </a:solidFill>
                </a:rPr>
                <a:t>PIR of Development</a:t>
              </a:r>
              <a:endParaRPr lang="en-AU" sz="900" b="0" dirty="0">
                <a:solidFill>
                  <a:srgbClr val="FFFFFF"/>
                </a:solidFill>
              </a:endParaRPr>
            </a:p>
          </p:txBody>
        </p:sp>
        <p:sp>
          <p:nvSpPr>
            <p:cNvPr id="57" name="Rectangle 24"/>
            <p:cNvSpPr>
              <a:spLocks noChangeArrowheads="1"/>
            </p:cNvSpPr>
            <p:nvPr/>
          </p:nvSpPr>
          <p:spPr bwMode="auto">
            <a:xfrm>
              <a:off x="4027488" y="4337844"/>
              <a:ext cx="180975" cy="179387"/>
            </a:xfrm>
            <a:prstGeom prst="rect">
              <a:avLst/>
            </a:prstGeom>
            <a:solidFill>
              <a:srgbClr val="00B0F0"/>
            </a:solidFill>
            <a:ln w="9525">
              <a:solidFill>
                <a:srgbClr val="008080"/>
              </a:solidFill>
              <a:miter lim="800000"/>
              <a:headEnd/>
              <a:tailEnd/>
            </a:ln>
          </p:spPr>
          <p:txBody>
            <a:bodyPr/>
            <a:lstStyle/>
            <a:p>
              <a:endParaRPr lang="en-US"/>
            </a:p>
          </p:txBody>
        </p:sp>
        <p:sp>
          <p:nvSpPr>
            <p:cNvPr id="58" name="Text Box 25"/>
            <p:cNvSpPr txBox="1">
              <a:spLocks noChangeArrowheads="1"/>
            </p:cNvSpPr>
            <p:nvPr/>
          </p:nvSpPr>
          <p:spPr bwMode="auto">
            <a:xfrm>
              <a:off x="4191000" y="4310856"/>
              <a:ext cx="3425825" cy="394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r>
                <a:rPr lang="en-AU" sz="1000" b="0" dirty="0" smtClean="0"/>
                <a:t>Dependencies lie across Retail Model Development and external customers</a:t>
              </a:r>
              <a:endParaRPr lang="en-AU" sz="1000" b="0" dirty="0"/>
            </a:p>
          </p:txBody>
        </p:sp>
      </p:grpSp>
    </p:spTree>
    <p:extLst>
      <p:ext uri="{BB962C8B-B14F-4D97-AF65-F5344CB8AC3E}">
        <p14:creationId xmlns:p14="http://schemas.microsoft.com/office/powerpoint/2010/main" val="20591094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sample is so important</a:t>
            </a:r>
            <a:endParaRPr lang="en-US" dirty="0"/>
          </a:p>
        </p:txBody>
      </p:sp>
      <p:sp>
        <p:nvSpPr>
          <p:cNvPr id="3" name="Content Placeholder 2"/>
          <p:cNvSpPr>
            <a:spLocks noGrp="1"/>
          </p:cNvSpPr>
          <p:nvPr>
            <p:ph idx="1"/>
          </p:nvPr>
        </p:nvSpPr>
        <p:spPr/>
        <p:txBody>
          <a:bodyPr/>
          <a:lstStyle/>
          <a:p>
            <a:r>
              <a:rPr lang="en-US" dirty="0" smtClean="0"/>
              <a:t>Scorecards are developed using the assumption that “future performance will reflect past performance”. In other words, scorecards are trained on data from the past but are used to predict the data in the future</a:t>
            </a:r>
          </a:p>
          <a:p>
            <a:r>
              <a:rPr lang="en-US" dirty="0"/>
              <a:t>The real-life data is often imperfect, in quantity as well as </a:t>
            </a:r>
            <a:r>
              <a:rPr lang="en-US" dirty="0" smtClean="0"/>
              <a:t>quality</a:t>
            </a:r>
          </a:p>
          <a:p>
            <a:r>
              <a:rPr lang="en-US" dirty="0" smtClean="0"/>
              <a:t>Garbage in, garbage</a:t>
            </a:r>
            <a:r>
              <a:rPr lang="en-US" dirty="0"/>
              <a:t> </a:t>
            </a:r>
            <a:r>
              <a:rPr lang="en-US" dirty="0" smtClean="0"/>
              <a:t>out (GIGO): computers will unquestioningly process unintended, even nonsensical, input data and produce undesired, often nonsensical, output</a:t>
            </a:r>
          </a:p>
          <a:p>
            <a:endParaRPr lang="en-US"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6</a:t>
            </a:fld>
            <a:endParaRPr lang="en-AU" dirty="0"/>
          </a:p>
        </p:txBody>
      </p:sp>
    </p:spTree>
    <p:extLst>
      <p:ext uri="{BB962C8B-B14F-4D97-AF65-F5344CB8AC3E}">
        <p14:creationId xmlns:p14="http://schemas.microsoft.com/office/powerpoint/2010/main" val="208712247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parameters in sample design</a:t>
            </a:r>
            <a:endParaRPr lang="en-US" dirty="0"/>
          </a:p>
        </p:txBody>
      </p:sp>
      <p:sp>
        <p:nvSpPr>
          <p:cNvPr id="3" name="Content Placeholder 2"/>
          <p:cNvSpPr>
            <a:spLocks noGrp="1"/>
          </p:cNvSpPr>
          <p:nvPr>
            <p:ph idx="1"/>
          </p:nvPr>
        </p:nvSpPr>
        <p:spPr/>
        <p:txBody>
          <a:bodyPr/>
          <a:lstStyle/>
          <a:p>
            <a:r>
              <a:rPr lang="en-US" dirty="0" smtClean="0"/>
              <a:t>The level </a:t>
            </a:r>
            <a:r>
              <a:rPr lang="en-US" dirty="0"/>
              <a:t>of </a:t>
            </a:r>
            <a:r>
              <a:rPr lang="en-US" dirty="0" smtClean="0"/>
              <a:t>modeling: application </a:t>
            </a:r>
            <a:r>
              <a:rPr lang="en-US" dirty="0" err="1" smtClean="0"/>
              <a:t>vs</a:t>
            </a:r>
            <a:r>
              <a:rPr lang="en-US" dirty="0" smtClean="0"/>
              <a:t> account </a:t>
            </a:r>
            <a:r>
              <a:rPr lang="en-US" dirty="0" err="1" smtClean="0"/>
              <a:t>vs</a:t>
            </a:r>
            <a:r>
              <a:rPr lang="en-US" dirty="0" smtClean="0"/>
              <a:t> customer?</a:t>
            </a:r>
          </a:p>
          <a:p>
            <a:r>
              <a:rPr lang="en-US" dirty="0" smtClean="0"/>
              <a:t>The performance window</a:t>
            </a:r>
          </a:p>
          <a:p>
            <a:r>
              <a:rPr lang="en-US" dirty="0"/>
              <a:t>The sample window </a:t>
            </a:r>
            <a:endParaRPr lang="en-US" dirty="0" smtClean="0"/>
          </a:p>
          <a:p>
            <a:r>
              <a:rPr lang="en-US" dirty="0" smtClean="0"/>
              <a:t>Exclusions</a:t>
            </a:r>
          </a:p>
          <a:p>
            <a:r>
              <a:rPr lang="en-US" dirty="0" smtClean="0"/>
              <a:t>Good bad definition</a:t>
            </a:r>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7</a:t>
            </a:fld>
            <a:endParaRPr lang="en-AU" dirty="0"/>
          </a:p>
        </p:txBody>
      </p:sp>
    </p:spTree>
    <p:extLst>
      <p:ext uri="{BB962C8B-B14F-4D97-AF65-F5344CB8AC3E}">
        <p14:creationId xmlns:p14="http://schemas.microsoft.com/office/powerpoint/2010/main" val="207061310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Determine the performance window</a:t>
            </a:r>
            <a:endParaRPr lang="en-AU" dirty="0"/>
          </a:p>
        </p:txBody>
      </p:sp>
      <p:sp>
        <p:nvSpPr>
          <p:cNvPr id="3" name="Content Placeholder 2"/>
          <p:cNvSpPr>
            <a:spLocks noGrp="1"/>
          </p:cNvSpPr>
          <p:nvPr>
            <p:ph idx="1"/>
          </p:nvPr>
        </p:nvSpPr>
        <p:spPr/>
        <p:txBody>
          <a:bodyPr/>
          <a:lstStyle/>
          <a:p>
            <a:r>
              <a:rPr lang="en-AU" sz="1800" dirty="0" smtClean="0"/>
              <a:t>Performance window is the time window given to monitor the performance of the accounts in order to determine the prediction class (target)</a:t>
            </a:r>
          </a:p>
          <a:p>
            <a:r>
              <a:rPr lang="en-AU" sz="1800" dirty="0"/>
              <a:t>Loans don’t turn </a:t>
            </a:r>
            <a:r>
              <a:rPr lang="en-AU" sz="1800" dirty="0" smtClean="0"/>
              <a:t>bad </a:t>
            </a:r>
            <a:r>
              <a:rPr lang="en-AU" sz="1800" dirty="0"/>
              <a:t>right away after they are opened nor do they turn </a:t>
            </a:r>
            <a:r>
              <a:rPr lang="en-AU" sz="1800" dirty="0" smtClean="0"/>
              <a:t>bad </a:t>
            </a:r>
            <a:r>
              <a:rPr lang="en-AU" sz="1800" dirty="0"/>
              <a:t>at the same </a:t>
            </a:r>
            <a:r>
              <a:rPr lang="en-AU" sz="1800" dirty="0" smtClean="0"/>
              <a:t>pace</a:t>
            </a:r>
          </a:p>
          <a:p>
            <a:r>
              <a:rPr lang="en-AU" sz="1800" dirty="0" smtClean="0"/>
              <a:t>In Basel definition, the performance window is normally 12 months and is consistent across different portfolios</a:t>
            </a:r>
          </a:p>
          <a:p>
            <a:r>
              <a:rPr lang="en-AU" sz="1800" dirty="0" smtClean="0"/>
              <a:t>In operational scorecards, the businesses have the flexibility to decide the appropriate length themselves</a:t>
            </a:r>
          </a:p>
          <a:p>
            <a:r>
              <a:rPr lang="en-AU" sz="1800" dirty="0" smtClean="0"/>
              <a:t>The period should be sufficient so that the most risky customers turn delinquent within and customers survive the period are highly likely to stay good</a:t>
            </a:r>
          </a:p>
          <a:p>
            <a:r>
              <a:rPr lang="en-AU" sz="1800" dirty="0" smtClean="0"/>
              <a:t>Revolving loans (e.g. credit cards) &lt; term loans (e.g. mortgage). The window length grows with the term length of the loans (e.g., mortgage &gt; personal loan).</a:t>
            </a:r>
          </a:p>
          <a:p>
            <a:r>
              <a:rPr lang="en-AU" sz="1800" dirty="0" smtClean="0"/>
              <a:t>Application scorecards &gt; account management scorecards &gt; collection scorecards</a:t>
            </a:r>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8</a:t>
            </a:fld>
            <a:endParaRPr lang="en-AU" dirty="0"/>
          </a:p>
        </p:txBody>
      </p:sp>
    </p:spTree>
    <p:extLst>
      <p:ext uri="{BB962C8B-B14F-4D97-AF65-F5344CB8AC3E}">
        <p14:creationId xmlns:p14="http://schemas.microsoft.com/office/powerpoint/2010/main" val="20121512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Vintage (cohort) analysis</a:t>
            </a:r>
            <a:endParaRPr lang="en-AU"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9</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904015298"/>
              </p:ext>
            </p:extLst>
          </p:nvPr>
        </p:nvGraphicFramePr>
        <p:xfrm>
          <a:off x="200025" y="1409700"/>
          <a:ext cx="5153022" cy="2438400"/>
        </p:xfrm>
        <a:graphic>
          <a:graphicData uri="http://schemas.openxmlformats.org/drawingml/2006/table">
            <a:tbl>
              <a:tblPr firstRow="1" bandRow="1">
                <a:tableStyleId>{EB344D84-9AFB-497E-A393-DC336BA19D2E}</a:tableStyleId>
              </a:tblPr>
              <a:tblGrid>
                <a:gridCol w="847725"/>
                <a:gridCol w="371290"/>
                <a:gridCol w="562001"/>
                <a:gridCol w="562001"/>
                <a:gridCol w="562001"/>
                <a:gridCol w="562001"/>
                <a:gridCol w="562001"/>
                <a:gridCol w="562001"/>
                <a:gridCol w="562001"/>
              </a:tblGrid>
              <a:tr h="253960">
                <a:tc>
                  <a:txBody>
                    <a:bodyPr/>
                    <a:lstStyle/>
                    <a:p>
                      <a:r>
                        <a:rPr lang="en-AU" sz="1200" dirty="0" smtClean="0">
                          <a:solidFill>
                            <a:schemeClr val="tx1"/>
                          </a:solidFill>
                        </a:rPr>
                        <a:t>90+DPD</a:t>
                      </a:r>
                      <a:endParaRPr lang="en-AU" sz="1200" dirty="0">
                        <a:solidFill>
                          <a:schemeClr val="tx1"/>
                        </a:solidFill>
                      </a:endParaRPr>
                    </a:p>
                  </a:txBody>
                  <a:tcPr anchor="ctr"/>
                </a:tc>
                <a:tc gridSpan="8">
                  <a:txBody>
                    <a:bodyPr/>
                    <a:lstStyle/>
                    <a:p>
                      <a:r>
                        <a:rPr lang="en-AU" sz="1200" dirty="0" smtClean="0">
                          <a:solidFill>
                            <a:schemeClr val="tx1"/>
                          </a:solidFill>
                        </a:rPr>
                        <a:t>Month on book</a:t>
                      </a:r>
                      <a:endParaRPr lang="en-AU" sz="1200" dirty="0">
                        <a:solidFill>
                          <a:schemeClr val="tx1"/>
                        </a:solidFill>
                      </a:endParaRPr>
                    </a:p>
                  </a:txBody>
                  <a:tcPr anchor="ctr"/>
                </a:tc>
                <a:tc hMerge="1">
                  <a:txBody>
                    <a:bodyPr/>
                    <a:lstStyle/>
                    <a:p>
                      <a:endParaRPr lang="en-AU" sz="1200" dirty="0">
                        <a:solidFill>
                          <a:schemeClr val="tx1"/>
                        </a:solidFill>
                      </a:endParaRPr>
                    </a:p>
                  </a:txBody>
                  <a:tcPr/>
                </a:tc>
                <a:tc hMerge="1">
                  <a:txBody>
                    <a:bodyPr/>
                    <a:lstStyle/>
                    <a:p>
                      <a:endParaRPr lang="en-AU" sz="1200" dirty="0">
                        <a:solidFill>
                          <a:schemeClr val="tx1"/>
                        </a:solidFill>
                      </a:endParaRPr>
                    </a:p>
                  </a:txBody>
                  <a:tcPr/>
                </a:tc>
                <a:tc hMerge="1">
                  <a:txBody>
                    <a:bodyPr/>
                    <a:lstStyle/>
                    <a:p>
                      <a:endParaRPr lang="en-AU" sz="1200" dirty="0">
                        <a:solidFill>
                          <a:schemeClr val="tx1"/>
                        </a:solidFill>
                      </a:endParaRPr>
                    </a:p>
                  </a:txBody>
                  <a:tcPr/>
                </a:tc>
                <a:tc hMerge="1">
                  <a:txBody>
                    <a:bodyPr/>
                    <a:lstStyle/>
                    <a:p>
                      <a:endParaRPr lang="en-AU" sz="1200" dirty="0">
                        <a:solidFill>
                          <a:schemeClr val="tx1"/>
                        </a:solidFill>
                      </a:endParaRPr>
                    </a:p>
                  </a:txBody>
                  <a:tcPr/>
                </a:tc>
                <a:tc hMerge="1">
                  <a:txBody>
                    <a:bodyPr/>
                    <a:lstStyle/>
                    <a:p>
                      <a:endParaRPr lang="en-AU" sz="1200" dirty="0">
                        <a:solidFill>
                          <a:schemeClr val="tx1"/>
                        </a:solidFill>
                      </a:endParaRPr>
                    </a:p>
                  </a:txBody>
                  <a:tcPr/>
                </a:tc>
                <a:tc hMerge="1">
                  <a:txBody>
                    <a:bodyPr/>
                    <a:lstStyle/>
                    <a:p>
                      <a:endParaRPr lang="en-AU" sz="1200" dirty="0">
                        <a:solidFill>
                          <a:schemeClr val="tx1"/>
                        </a:solidFill>
                      </a:endParaRPr>
                    </a:p>
                  </a:txBody>
                  <a:tcPr anchor="ctr"/>
                </a:tc>
                <a:tc hMerge="1">
                  <a:txBody>
                    <a:bodyPr/>
                    <a:lstStyle/>
                    <a:p>
                      <a:endParaRPr lang="en-AU" sz="1200" dirty="0">
                        <a:solidFill>
                          <a:schemeClr val="tx1"/>
                        </a:solidFill>
                      </a:endParaRPr>
                    </a:p>
                  </a:txBody>
                  <a:tcPr anchor="ctr"/>
                </a:tc>
              </a:tr>
              <a:tr h="423267">
                <a:tc>
                  <a:txBody>
                    <a:bodyPr/>
                    <a:lstStyle/>
                    <a:p>
                      <a:r>
                        <a:rPr lang="en-AU" sz="1200" b="1" dirty="0" smtClean="0"/>
                        <a:t>Open month</a:t>
                      </a:r>
                      <a:endParaRPr lang="en-AU" sz="1200" b="1" dirty="0"/>
                    </a:p>
                  </a:txBody>
                  <a:tcPr anchor="ctr"/>
                </a:tc>
                <a:tc>
                  <a:txBody>
                    <a:bodyPr/>
                    <a:lstStyle/>
                    <a:p>
                      <a:pPr algn="ctr"/>
                      <a:r>
                        <a:rPr lang="en-AU" sz="1200" b="1" dirty="0" smtClean="0"/>
                        <a:t>1</a:t>
                      </a:r>
                      <a:endParaRPr lang="en-AU" sz="1200" b="1" dirty="0"/>
                    </a:p>
                  </a:txBody>
                  <a:tcPr anchor="ctr"/>
                </a:tc>
                <a:tc>
                  <a:txBody>
                    <a:bodyPr/>
                    <a:lstStyle/>
                    <a:p>
                      <a:pPr algn="ctr"/>
                      <a:r>
                        <a:rPr lang="en-AU" sz="1200" b="1" dirty="0" smtClean="0"/>
                        <a:t>2</a:t>
                      </a:r>
                      <a:endParaRPr lang="en-AU" sz="1200" b="1" dirty="0"/>
                    </a:p>
                  </a:txBody>
                  <a:tcPr anchor="ctr"/>
                </a:tc>
                <a:tc>
                  <a:txBody>
                    <a:bodyPr/>
                    <a:lstStyle/>
                    <a:p>
                      <a:pPr algn="ctr"/>
                      <a:r>
                        <a:rPr lang="en-AU" sz="1200" b="1" dirty="0" smtClean="0"/>
                        <a:t>3</a:t>
                      </a:r>
                      <a:endParaRPr lang="en-AU" sz="1200" b="1" dirty="0"/>
                    </a:p>
                  </a:txBody>
                  <a:tcPr anchor="ctr"/>
                </a:tc>
                <a:tc>
                  <a:txBody>
                    <a:bodyPr/>
                    <a:lstStyle/>
                    <a:p>
                      <a:pPr algn="ctr"/>
                      <a:r>
                        <a:rPr lang="en-AU" sz="1200" b="1" dirty="0" smtClean="0"/>
                        <a:t>4</a:t>
                      </a:r>
                      <a:endParaRPr lang="en-AU" sz="1200" b="1" dirty="0"/>
                    </a:p>
                  </a:txBody>
                  <a:tcPr anchor="ctr"/>
                </a:tc>
                <a:tc>
                  <a:txBody>
                    <a:bodyPr/>
                    <a:lstStyle/>
                    <a:p>
                      <a:pPr algn="ctr"/>
                      <a:r>
                        <a:rPr lang="en-AU" sz="1200" b="1" dirty="0" smtClean="0"/>
                        <a:t>5</a:t>
                      </a:r>
                      <a:endParaRPr lang="en-AU" sz="1200" b="1" dirty="0"/>
                    </a:p>
                  </a:txBody>
                  <a:tcPr anchor="ctr"/>
                </a:tc>
                <a:tc>
                  <a:txBody>
                    <a:bodyPr/>
                    <a:lstStyle/>
                    <a:p>
                      <a:pPr algn="ctr"/>
                      <a:r>
                        <a:rPr lang="en-AU" sz="1200" b="1" dirty="0" smtClean="0"/>
                        <a:t>6</a:t>
                      </a:r>
                      <a:endParaRPr lang="en-AU" sz="1200" b="1" dirty="0"/>
                    </a:p>
                  </a:txBody>
                  <a:tcPr anchor="ctr"/>
                </a:tc>
                <a:tc>
                  <a:txBody>
                    <a:bodyPr/>
                    <a:lstStyle/>
                    <a:p>
                      <a:pPr algn="ctr"/>
                      <a:r>
                        <a:rPr lang="en-AU" sz="1200" b="1" dirty="0" smtClean="0"/>
                        <a:t>7</a:t>
                      </a:r>
                      <a:endParaRPr lang="en-AU" sz="1200" b="1" dirty="0"/>
                    </a:p>
                  </a:txBody>
                  <a:tcPr anchor="ctr"/>
                </a:tc>
                <a:tc>
                  <a:txBody>
                    <a:bodyPr/>
                    <a:lstStyle/>
                    <a:p>
                      <a:pPr algn="ctr"/>
                      <a:r>
                        <a:rPr lang="en-AU" sz="1200" b="1" dirty="0" smtClean="0"/>
                        <a:t>8</a:t>
                      </a:r>
                      <a:endParaRPr lang="en-AU" sz="1200" b="1" dirty="0"/>
                    </a:p>
                  </a:txBody>
                  <a:tcPr anchor="ctr"/>
                </a:tc>
              </a:tr>
              <a:tr h="253960">
                <a:tc>
                  <a:txBody>
                    <a:bodyPr/>
                    <a:lstStyle/>
                    <a:p>
                      <a:pPr algn="ctr"/>
                      <a:r>
                        <a:rPr lang="en-AU" sz="1200" dirty="0" smtClean="0"/>
                        <a:t>Jan-14</a:t>
                      </a:r>
                      <a:endParaRPr lang="en-AU" sz="1200" dirty="0"/>
                    </a:p>
                  </a:txBody>
                  <a:tcPr anchor="ctr"/>
                </a:tc>
                <a:tc>
                  <a:txBody>
                    <a:bodyPr/>
                    <a:lstStyle/>
                    <a:p>
                      <a:pPr algn="l" rtl="0" fontAlgn="ctr"/>
                      <a:r>
                        <a:rPr lang="en-AU" sz="1200" b="0" i="0" u="none" strike="noStrike" dirty="0" smtClean="0">
                          <a:solidFill>
                            <a:srgbClr val="000000"/>
                          </a:solidFill>
                          <a:effectLst/>
                          <a:latin typeface="Arial"/>
                        </a:rPr>
                        <a:t>0%</a:t>
                      </a:r>
                      <a:endParaRPr lang="en-AU" sz="1200" b="0" i="0" u="none" strike="noStrike" dirty="0">
                        <a:solidFill>
                          <a:srgbClr val="000000"/>
                        </a:solidFill>
                        <a:effectLst/>
                        <a:latin typeface="Arial"/>
                      </a:endParaRPr>
                    </a:p>
                  </a:txBody>
                  <a:tcPr marL="85725" marR="9525" marT="9525" marB="0" anchor="ctr"/>
                </a:tc>
                <a:tc>
                  <a:txBody>
                    <a:bodyPr/>
                    <a:lstStyle/>
                    <a:p>
                      <a:pPr algn="l" rtl="0" fontAlgn="ctr"/>
                      <a:r>
                        <a:rPr lang="en-AU" sz="1200" b="0" i="0" u="none" strike="noStrike">
                          <a:solidFill>
                            <a:srgbClr val="000000"/>
                          </a:solidFill>
                          <a:effectLst/>
                          <a:latin typeface="Arial"/>
                        </a:rPr>
                        <a:t>0.32%</a:t>
                      </a:r>
                    </a:p>
                  </a:txBody>
                  <a:tcPr marL="85725" marR="9525" marT="9525" marB="0" anchor="ctr"/>
                </a:tc>
                <a:tc>
                  <a:txBody>
                    <a:bodyPr/>
                    <a:lstStyle/>
                    <a:p>
                      <a:pPr algn="l" rtl="0" fontAlgn="ctr"/>
                      <a:r>
                        <a:rPr lang="en-AU" sz="1200" b="0" i="0" u="none" strike="noStrike">
                          <a:solidFill>
                            <a:srgbClr val="000000"/>
                          </a:solidFill>
                          <a:effectLst/>
                          <a:latin typeface="Arial"/>
                        </a:rPr>
                        <a:t>0.87%</a:t>
                      </a:r>
                    </a:p>
                  </a:txBody>
                  <a:tcPr marL="85725" marR="9525" marT="9525" marB="0" anchor="ctr"/>
                </a:tc>
                <a:tc>
                  <a:txBody>
                    <a:bodyPr/>
                    <a:lstStyle/>
                    <a:p>
                      <a:pPr algn="l" rtl="0" fontAlgn="ctr"/>
                      <a:r>
                        <a:rPr lang="en-AU" sz="1200" b="0" i="0" u="none" strike="noStrike">
                          <a:solidFill>
                            <a:srgbClr val="000000"/>
                          </a:solidFill>
                          <a:effectLst/>
                          <a:latin typeface="Arial"/>
                        </a:rPr>
                        <a:t>1.40%</a:t>
                      </a:r>
                    </a:p>
                  </a:txBody>
                  <a:tcPr marL="85725" marR="9525" marT="9525" marB="0" anchor="ctr"/>
                </a:tc>
                <a:tc>
                  <a:txBody>
                    <a:bodyPr/>
                    <a:lstStyle/>
                    <a:p>
                      <a:pPr algn="l" rtl="0" fontAlgn="ctr"/>
                      <a:r>
                        <a:rPr lang="en-AU" sz="1200" b="0" i="0" u="none" strike="noStrike">
                          <a:solidFill>
                            <a:srgbClr val="000000"/>
                          </a:solidFill>
                          <a:effectLst/>
                          <a:latin typeface="Arial"/>
                        </a:rPr>
                        <a:t>2.30%</a:t>
                      </a:r>
                    </a:p>
                  </a:txBody>
                  <a:tcPr marL="85725" marR="9525" marT="9525" marB="0" anchor="ctr"/>
                </a:tc>
                <a:tc>
                  <a:txBody>
                    <a:bodyPr/>
                    <a:lstStyle/>
                    <a:p>
                      <a:pPr algn="l" rtl="0" fontAlgn="ctr"/>
                      <a:r>
                        <a:rPr lang="en-AU" sz="1200" b="0" i="0" u="none" strike="noStrike">
                          <a:solidFill>
                            <a:srgbClr val="000000"/>
                          </a:solidFill>
                          <a:effectLst/>
                          <a:latin typeface="Arial"/>
                        </a:rPr>
                        <a:t>3.42%</a:t>
                      </a:r>
                    </a:p>
                  </a:txBody>
                  <a:tcPr marL="85725" marR="9525" marT="9525" marB="0" anchor="ctr"/>
                </a:tc>
                <a:tc>
                  <a:txBody>
                    <a:bodyPr/>
                    <a:lstStyle/>
                    <a:p>
                      <a:pPr algn="l" rtl="0" fontAlgn="ctr"/>
                      <a:r>
                        <a:rPr lang="en-AU" sz="1200" b="0" i="0" u="none" strike="noStrike">
                          <a:solidFill>
                            <a:srgbClr val="000000"/>
                          </a:solidFill>
                          <a:effectLst/>
                          <a:latin typeface="Arial"/>
                        </a:rPr>
                        <a:t>4.30%</a:t>
                      </a:r>
                    </a:p>
                  </a:txBody>
                  <a:tcPr marL="85725" marR="9525" marT="9525" marB="0" anchor="ctr"/>
                </a:tc>
                <a:tc>
                  <a:txBody>
                    <a:bodyPr/>
                    <a:lstStyle/>
                    <a:p>
                      <a:pPr algn="l" rtl="0" fontAlgn="ctr"/>
                      <a:r>
                        <a:rPr lang="en-AU" sz="1200" b="0" i="0" u="none" strike="noStrike">
                          <a:solidFill>
                            <a:srgbClr val="000000"/>
                          </a:solidFill>
                          <a:effectLst/>
                          <a:latin typeface="Arial"/>
                        </a:rPr>
                        <a:t>5.60%</a:t>
                      </a:r>
                    </a:p>
                  </a:txBody>
                  <a:tcPr marL="85725" marR="9525" marT="9525" marB="0" anchor="ctr"/>
                </a:tc>
              </a:tr>
              <a:tr h="253960">
                <a:tc>
                  <a:txBody>
                    <a:bodyPr/>
                    <a:lstStyle/>
                    <a:p>
                      <a:pPr algn="ctr"/>
                      <a:r>
                        <a:rPr lang="en-AU" sz="1200" dirty="0" smtClean="0"/>
                        <a:t>Feb-14</a:t>
                      </a:r>
                      <a:endParaRPr lang="en-AU" sz="1200" dirty="0"/>
                    </a:p>
                  </a:txBody>
                  <a:tcPr anchor="ctr"/>
                </a:tc>
                <a:tc>
                  <a:txBody>
                    <a:bodyPr/>
                    <a:lstStyle/>
                    <a:p>
                      <a:pPr algn="l" rtl="0" fontAlgn="ctr"/>
                      <a:r>
                        <a:rPr lang="en-AU" sz="1200" b="0" i="0" u="none" strike="noStrike" dirty="0" smtClean="0">
                          <a:solidFill>
                            <a:srgbClr val="000000"/>
                          </a:solidFill>
                          <a:effectLst/>
                          <a:latin typeface="Arial"/>
                        </a:rPr>
                        <a:t>0%</a:t>
                      </a:r>
                      <a:endParaRPr lang="en-AU" sz="1200" b="0" i="0" u="none" strike="noStrike" dirty="0">
                        <a:solidFill>
                          <a:srgbClr val="000000"/>
                        </a:solidFill>
                        <a:effectLst/>
                        <a:latin typeface="Arial"/>
                      </a:endParaRPr>
                    </a:p>
                  </a:txBody>
                  <a:tcPr marL="85725" marR="9525" marT="9525" marB="0" anchor="ctr"/>
                </a:tc>
                <a:tc>
                  <a:txBody>
                    <a:bodyPr/>
                    <a:lstStyle/>
                    <a:p>
                      <a:pPr algn="l" rtl="0" fontAlgn="ctr"/>
                      <a:r>
                        <a:rPr lang="en-AU" sz="1200" b="0" i="0" u="none" strike="noStrike">
                          <a:solidFill>
                            <a:srgbClr val="000000"/>
                          </a:solidFill>
                          <a:effectLst/>
                          <a:latin typeface="Arial"/>
                        </a:rPr>
                        <a:t>0.37%</a:t>
                      </a:r>
                    </a:p>
                  </a:txBody>
                  <a:tcPr marL="85725" marR="9525" marT="9525" marB="0" anchor="ctr"/>
                </a:tc>
                <a:tc>
                  <a:txBody>
                    <a:bodyPr/>
                    <a:lstStyle/>
                    <a:p>
                      <a:pPr algn="l" rtl="0" fontAlgn="ctr"/>
                      <a:r>
                        <a:rPr lang="en-AU" sz="1200" b="0" i="0" u="none" strike="noStrike">
                          <a:solidFill>
                            <a:srgbClr val="000000"/>
                          </a:solidFill>
                          <a:effectLst/>
                          <a:latin typeface="Arial"/>
                        </a:rPr>
                        <a:t>0.77%</a:t>
                      </a:r>
                    </a:p>
                  </a:txBody>
                  <a:tcPr marL="85725" marR="9525" marT="9525" marB="0" anchor="ctr"/>
                </a:tc>
                <a:tc>
                  <a:txBody>
                    <a:bodyPr/>
                    <a:lstStyle/>
                    <a:p>
                      <a:pPr algn="l" rtl="0" fontAlgn="ctr"/>
                      <a:r>
                        <a:rPr lang="en-AU" sz="1200" b="0" i="0" u="none" strike="noStrike">
                          <a:solidFill>
                            <a:srgbClr val="000000"/>
                          </a:solidFill>
                          <a:effectLst/>
                          <a:latin typeface="Arial"/>
                        </a:rPr>
                        <a:t>1.20%</a:t>
                      </a:r>
                    </a:p>
                  </a:txBody>
                  <a:tcPr marL="85725" marR="9525" marT="9525" marB="0" anchor="ctr"/>
                </a:tc>
                <a:tc>
                  <a:txBody>
                    <a:bodyPr/>
                    <a:lstStyle/>
                    <a:p>
                      <a:pPr algn="l" rtl="0" fontAlgn="ctr"/>
                      <a:r>
                        <a:rPr lang="en-AU" sz="1200" b="0" i="0" u="none" strike="noStrike">
                          <a:solidFill>
                            <a:srgbClr val="000000"/>
                          </a:solidFill>
                          <a:effectLst/>
                          <a:latin typeface="Arial"/>
                        </a:rPr>
                        <a:t>2.10%</a:t>
                      </a:r>
                    </a:p>
                  </a:txBody>
                  <a:tcPr marL="85725" marR="9525" marT="9525" marB="0" anchor="ctr"/>
                </a:tc>
                <a:tc>
                  <a:txBody>
                    <a:bodyPr/>
                    <a:lstStyle/>
                    <a:p>
                      <a:pPr algn="l" rtl="0" fontAlgn="ctr"/>
                      <a:r>
                        <a:rPr lang="en-AU" sz="1200" b="0" i="0" u="none" strike="noStrike">
                          <a:solidFill>
                            <a:srgbClr val="000000"/>
                          </a:solidFill>
                          <a:effectLst/>
                          <a:latin typeface="Arial"/>
                        </a:rPr>
                        <a:t>3.53%</a:t>
                      </a:r>
                    </a:p>
                  </a:txBody>
                  <a:tcPr marL="85725" marR="9525" marT="9525" marB="0" anchor="ctr"/>
                </a:tc>
                <a:tc>
                  <a:txBody>
                    <a:bodyPr/>
                    <a:lstStyle/>
                    <a:p>
                      <a:pPr algn="l" rtl="0" fontAlgn="ctr"/>
                      <a:r>
                        <a:rPr lang="en-AU" sz="1200" b="0" i="0" u="none" strike="noStrike" dirty="0">
                          <a:solidFill>
                            <a:srgbClr val="000000"/>
                          </a:solidFill>
                          <a:effectLst/>
                          <a:latin typeface="Arial"/>
                        </a:rPr>
                        <a:t>4.11%</a:t>
                      </a:r>
                    </a:p>
                  </a:txBody>
                  <a:tcPr marL="85725" marR="9525" marT="9525" marB="0" anchor="ctr"/>
                </a:tc>
                <a:tc>
                  <a:txBody>
                    <a:bodyPr/>
                    <a:lstStyle/>
                    <a:p>
                      <a:pPr algn="l" rtl="0" fontAlgn="ctr"/>
                      <a:endParaRPr lang="en-AU" sz="1200" b="0" i="0" u="none" strike="noStrike" dirty="0">
                        <a:solidFill>
                          <a:srgbClr val="000000"/>
                        </a:solidFill>
                        <a:effectLst/>
                        <a:latin typeface="Arial"/>
                      </a:endParaRPr>
                    </a:p>
                  </a:txBody>
                  <a:tcPr marL="85725" marR="9525" marT="9525" marB="0" anchor="ctr"/>
                </a:tc>
              </a:tr>
              <a:tr h="253960">
                <a:tc>
                  <a:txBody>
                    <a:bodyPr/>
                    <a:lstStyle/>
                    <a:p>
                      <a:pPr algn="ctr"/>
                      <a:r>
                        <a:rPr lang="en-AU" sz="1200" dirty="0" smtClean="0"/>
                        <a:t>Mar-14</a:t>
                      </a:r>
                      <a:endParaRPr lang="en-AU" sz="1200" dirty="0"/>
                    </a:p>
                  </a:txBody>
                  <a:tcPr anchor="ctr"/>
                </a:tc>
                <a:tc>
                  <a:txBody>
                    <a:bodyPr/>
                    <a:lstStyle/>
                    <a:p>
                      <a:pPr algn="l" rtl="0" fontAlgn="ctr"/>
                      <a:r>
                        <a:rPr lang="en-AU" sz="1200" b="0" i="0" u="none" strike="noStrike" dirty="0" smtClean="0">
                          <a:solidFill>
                            <a:srgbClr val="000000"/>
                          </a:solidFill>
                          <a:effectLst/>
                          <a:latin typeface="Arial"/>
                        </a:rPr>
                        <a:t>0%</a:t>
                      </a:r>
                      <a:endParaRPr lang="en-AU" sz="1200" b="0" i="0" u="none" strike="noStrike" dirty="0">
                        <a:solidFill>
                          <a:srgbClr val="000000"/>
                        </a:solidFill>
                        <a:effectLst/>
                        <a:latin typeface="Arial"/>
                      </a:endParaRPr>
                    </a:p>
                  </a:txBody>
                  <a:tcPr marL="85725" marR="9525" marT="9525" marB="0" anchor="ctr"/>
                </a:tc>
                <a:tc>
                  <a:txBody>
                    <a:bodyPr/>
                    <a:lstStyle/>
                    <a:p>
                      <a:pPr algn="l" rtl="0" fontAlgn="ctr"/>
                      <a:r>
                        <a:rPr lang="en-AU" sz="1200" b="0" i="0" u="none" strike="noStrike">
                          <a:solidFill>
                            <a:srgbClr val="000000"/>
                          </a:solidFill>
                          <a:effectLst/>
                          <a:latin typeface="Arial"/>
                        </a:rPr>
                        <a:t>0.42%</a:t>
                      </a:r>
                    </a:p>
                  </a:txBody>
                  <a:tcPr marL="85725" marR="9525" marT="9525" marB="0" anchor="ctr"/>
                </a:tc>
                <a:tc>
                  <a:txBody>
                    <a:bodyPr/>
                    <a:lstStyle/>
                    <a:p>
                      <a:pPr algn="l" rtl="0" fontAlgn="ctr"/>
                      <a:r>
                        <a:rPr lang="en-AU" sz="1200" b="0" i="0" u="none" strike="noStrike">
                          <a:solidFill>
                            <a:srgbClr val="000000"/>
                          </a:solidFill>
                          <a:effectLst/>
                          <a:latin typeface="Arial"/>
                        </a:rPr>
                        <a:t>0.84%</a:t>
                      </a:r>
                    </a:p>
                  </a:txBody>
                  <a:tcPr marL="85725" marR="9525" marT="9525" marB="0" anchor="ctr"/>
                </a:tc>
                <a:tc>
                  <a:txBody>
                    <a:bodyPr/>
                    <a:lstStyle/>
                    <a:p>
                      <a:pPr algn="l" rtl="0" fontAlgn="ctr"/>
                      <a:r>
                        <a:rPr lang="en-AU" sz="1200" b="0" i="0" u="none" strike="noStrike">
                          <a:solidFill>
                            <a:srgbClr val="000000"/>
                          </a:solidFill>
                          <a:effectLst/>
                          <a:latin typeface="Arial"/>
                        </a:rPr>
                        <a:t>1.35%</a:t>
                      </a:r>
                    </a:p>
                  </a:txBody>
                  <a:tcPr marL="85725" marR="9525" marT="9525" marB="0" anchor="ctr"/>
                </a:tc>
                <a:tc>
                  <a:txBody>
                    <a:bodyPr/>
                    <a:lstStyle/>
                    <a:p>
                      <a:pPr algn="l" rtl="0" fontAlgn="ctr"/>
                      <a:r>
                        <a:rPr lang="en-AU" sz="1200" b="0" i="0" u="none" strike="noStrike">
                          <a:solidFill>
                            <a:srgbClr val="000000"/>
                          </a:solidFill>
                          <a:effectLst/>
                          <a:latin typeface="Arial"/>
                        </a:rPr>
                        <a:t>2.50%</a:t>
                      </a:r>
                    </a:p>
                  </a:txBody>
                  <a:tcPr marL="85725" marR="9525" marT="9525" marB="0" anchor="ctr"/>
                </a:tc>
                <a:tc>
                  <a:txBody>
                    <a:bodyPr/>
                    <a:lstStyle/>
                    <a:p>
                      <a:pPr algn="l" rtl="0" fontAlgn="ctr"/>
                      <a:r>
                        <a:rPr lang="en-AU" sz="1200" b="0" i="0" u="none" strike="noStrike">
                          <a:solidFill>
                            <a:srgbClr val="000000"/>
                          </a:solidFill>
                          <a:effectLst/>
                          <a:latin typeface="Arial"/>
                        </a:rPr>
                        <a:t>3.27%</a:t>
                      </a: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r>
              <a:tr h="253960">
                <a:tc>
                  <a:txBody>
                    <a:bodyPr/>
                    <a:lstStyle/>
                    <a:p>
                      <a:pPr algn="ctr"/>
                      <a:r>
                        <a:rPr lang="en-AU" sz="1200" dirty="0" smtClean="0"/>
                        <a:t>Apr-14</a:t>
                      </a:r>
                      <a:endParaRPr lang="en-AU" sz="1200" dirty="0"/>
                    </a:p>
                  </a:txBody>
                  <a:tcPr anchor="ctr"/>
                </a:tc>
                <a:tc>
                  <a:txBody>
                    <a:bodyPr/>
                    <a:lstStyle/>
                    <a:p>
                      <a:pPr algn="l" rtl="0" fontAlgn="ctr"/>
                      <a:r>
                        <a:rPr lang="en-AU" sz="1200" b="0" i="0" u="none" strike="noStrike" dirty="0" smtClean="0">
                          <a:solidFill>
                            <a:srgbClr val="000000"/>
                          </a:solidFill>
                          <a:effectLst/>
                          <a:latin typeface="Arial"/>
                        </a:rPr>
                        <a:t>0%</a:t>
                      </a:r>
                      <a:endParaRPr lang="en-AU" sz="1200" b="0" i="0" u="none" strike="noStrike" dirty="0">
                        <a:solidFill>
                          <a:srgbClr val="000000"/>
                        </a:solidFill>
                        <a:effectLst/>
                        <a:latin typeface="Arial"/>
                      </a:endParaRPr>
                    </a:p>
                  </a:txBody>
                  <a:tcPr marL="85725" marR="9525" marT="9525" marB="0" anchor="ctr"/>
                </a:tc>
                <a:tc>
                  <a:txBody>
                    <a:bodyPr/>
                    <a:lstStyle/>
                    <a:p>
                      <a:pPr algn="l" rtl="0" fontAlgn="ctr"/>
                      <a:r>
                        <a:rPr lang="en-AU" sz="1200" b="0" i="0" u="none" strike="noStrike">
                          <a:solidFill>
                            <a:srgbClr val="000000"/>
                          </a:solidFill>
                          <a:effectLst/>
                          <a:latin typeface="Arial"/>
                        </a:rPr>
                        <a:t>0.41%</a:t>
                      </a:r>
                    </a:p>
                  </a:txBody>
                  <a:tcPr marL="85725" marR="9525" marT="9525" marB="0" anchor="ctr"/>
                </a:tc>
                <a:tc>
                  <a:txBody>
                    <a:bodyPr/>
                    <a:lstStyle/>
                    <a:p>
                      <a:pPr algn="l" rtl="0" fontAlgn="ctr"/>
                      <a:r>
                        <a:rPr lang="en-AU" sz="1200" b="0" i="0" u="none" strike="noStrike">
                          <a:solidFill>
                            <a:srgbClr val="000000"/>
                          </a:solidFill>
                          <a:effectLst/>
                          <a:latin typeface="Arial"/>
                        </a:rPr>
                        <a:t>0.82%</a:t>
                      </a:r>
                    </a:p>
                  </a:txBody>
                  <a:tcPr marL="85725" marR="9525" marT="9525" marB="0" anchor="ctr"/>
                </a:tc>
                <a:tc>
                  <a:txBody>
                    <a:bodyPr/>
                    <a:lstStyle/>
                    <a:p>
                      <a:pPr algn="l" rtl="0" fontAlgn="ctr"/>
                      <a:r>
                        <a:rPr lang="en-AU" sz="1200" b="0" i="0" u="none" strike="noStrike">
                          <a:solidFill>
                            <a:srgbClr val="000000"/>
                          </a:solidFill>
                          <a:effectLst/>
                          <a:latin typeface="Arial"/>
                        </a:rPr>
                        <a:t>1.42%</a:t>
                      </a:r>
                    </a:p>
                  </a:txBody>
                  <a:tcPr marL="85725" marR="9525" marT="9525" marB="0" anchor="ctr"/>
                </a:tc>
                <a:tc>
                  <a:txBody>
                    <a:bodyPr/>
                    <a:lstStyle/>
                    <a:p>
                      <a:pPr algn="l" rtl="0" fontAlgn="ctr"/>
                      <a:r>
                        <a:rPr lang="en-AU" sz="1200" b="0" i="0" u="none" strike="noStrike">
                          <a:solidFill>
                            <a:srgbClr val="000000"/>
                          </a:solidFill>
                          <a:effectLst/>
                          <a:latin typeface="Arial"/>
                        </a:rPr>
                        <a:t>1.89%</a:t>
                      </a: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r>
              <a:tr h="253960">
                <a:tc>
                  <a:txBody>
                    <a:bodyPr/>
                    <a:lstStyle/>
                    <a:p>
                      <a:pPr algn="ctr"/>
                      <a:r>
                        <a:rPr lang="en-AU" sz="1200" dirty="0" smtClean="0"/>
                        <a:t>May-14</a:t>
                      </a:r>
                      <a:endParaRPr lang="en-AU" sz="1200" dirty="0"/>
                    </a:p>
                  </a:txBody>
                  <a:tcPr anchor="ctr"/>
                </a:tc>
                <a:tc>
                  <a:txBody>
                    <a:bodyPr/>
                    <a:lstStyle/>
                    <a:p>
                      <a:pPr algn="l" rtl="0" fontAlgn="ctr"/>
                      <a:r>
                        <a:rPr lang="en-AU" sz="1200" b="0" i="0" u="none" strike="noStrike" dirty="0" smtClean="0">
                          <a:solidFill>
                            <a:srgbClr val="000000"/>
                          </a:solidFill>
                          <a:effectLst/>
                          <a:latin typeface="Arial"/>
                        </a:rPr>
                        <a:t>0%</a:t>
                      </a:r>
                      <a:endParaRPr lang="en-AU" sz="1200" b="0" i="0" u="none" strike="noStrike" dirty="0">
                        <a:solidFill>
                          <a:srgbClr val="000000"/>
                        </a:solidFill>
                        <a:effectLst/>
                        <a:latin typeface="Arial"/>
                      </a:endParaRPr>
                    </a:p>
                  </a:txBody>
                  <a:tcPr marL="85725" marR="9525" marT="9525" marB="0" anchor="ctr"/>
                </a:tc>
                <a:tc>
                  <a:txBody>
                    <a:bodyPr/>
                    <a:lstStyle/>
                    <a:p>
                      <a:pPr algn="l" rtl="0" fontAlgn="ctr"/>
                      <a:r>
                        <a:rPr lang="en-AU" sz="1200" b="0" i="0" u="none" strike="noStrike">
                          <a:solidFill>
                            <a:srgbClr val="000000"/>
                          </a:solidFill>
                          <a:effectLst/>
                          <a:latin typeface="Arial"/>
                        </a:rPr>
                        <a:t>0.38%</a:t>
                      </a:r>
                    </a:p>
                  </a:txBody>
                  <a:tcPr marL="85725" marR="9525" marT="9525" marB="0" anchor="ctr"/>
                </a:tc>
                <a:tc>
                  <a:txBody>
                    <a:bodyPr/>
                    <a:lstStyle/>
                    <a:p>
                      <a:pPr algn="l" rtl="0" fontAlgn="ctr"/>
                      <a:r>
                        <a:rPr lang="en-AU" sz="1200" b="0" i="0" u="none" strike="noStrike">
                          <a:solidFill>
                            <a:srgbClr val="000000"/>
                          </a:solidFill>
                          <a:effectLst/>
                          <a:latin typeface="Arial"/>
                        </a:rPr>
                        <a:t>0.80%</a:t>
                      </a:r>
                    </a:p>
                  </a:txBody>
                  <a:tcPr marL="85725" marR="9525" marT="9525" marB="0" anchor="ctr"/>
                </a:tc>
                <a:tc>
                  <a:txBody>
                    <a:bodyPr/>
                    <a:lstStyle/>
                    <a:p>
                      <a:pPr algn="l" rtl="0" fontAlgn="ctr"/>
                      <a:r>
                        <a:rPr lang="en-AU" sz="1200" b="0" i="0" u="none" strike="noStrike" dirty="0">
                          <a:solidFill>
                            <a:srgbClr val="000000"/>
                          </a:solidFill>
                          <a:effectLst/>
                          <a:latin typeface="Arial"/>
                        </a:rPr>
                        <a:t>1.28%</a:t>
                      </a:r>
                    </a:p>
                  </a:txBody>
                  <a:tcPr marL="85725" marR="9525" marT="9525" marB="0" anchor="ctr"/>
                </a:tc>
                <a:tc>
                  <a:txBody>
                    <a:bodyPr/>
                    <a:lstStyle/>
                    <a:p>
                      <a:pPr algn="l" rtl="0" fontAlgn="ctr"/>
                      <a:endParaRPr lang="en-AU" sz="1200" b="0" i="0" u="none" strike="noStrike" dirty="0">
                        <a:solidFill>
                          <a:srgbClr val="000000"/>
                        </a:solidFill>
                        <a:effectLst/>
                        <a:latin typeface="Arial"/>
                      </a:endParaRP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c>
                  <a:txBody>
                    <a:bodyPr/>
                    <a:lstStyle/>
                    <a:p>
                      <a:pPr algn="l" rtl="0" fontAlgn="ctr"/>
                      <a:endParaRPr lang="en-AU" sz="1200" b="0" i="0" u="none" strike="noStrike" dirty="0">
                        <a:solidFill>
                          <a:srgbClr val="000000"/>
                        </a:solidFill>
                        <a:effectLst/>
                        <a:latin typeface="Arial"/>
                      </a:endParaRPr>
                    </a:p>
                  </a:txBody>
                  <a:tcPr marL="85725" marR="9525" marT="9525" marB="0" anchor="ctr"/>
                </a:tc>
              </a:tr>
              <a:tr h="310396">
                <a:tc>
                  <a:txBody>
                    <a:bodyPr/>
                    <a:lstStyle/>
                    <a:p>
                      <a:pPr algn="ctr"/>
                      <a:r>
                        <a:rPr lang="en-AU" sz="1600" b="1" dirty="0" smtClean="0"/>
                        <a:t>…</a:t>
                      </a:r>
                      <a:endParaRPr lang="en-AU" sz="1600" b="1"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9" y="3905250"/>
            <a:ext cx="5167311" cy="236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457826" y="1390650"/>
            <a:ext cx="3581400" cy="4832092"/>
          </a:xfrm>
          <a:prstGeom prst="rect">
            <a:avLst/>
          </a:prstGeom>
          <a:noFill/>
        </p:spPr>
        <p:txBody>
          <a:bodyPr wrap="square" rtlCol="0">
            <a:spAutoFit/>
          </a:bodyPr>
          <a:lstStyle/>
          <a:p>
            <a:pPr marL="285750" indent="-285750">
              <a:buFont typeface="Wingdings" panose="05000000000000000000" pitchFamily="2" charset="2"/>
              <a:buChar char="§"/>
            </a:pPr>
            <a:r>
              <a:rPr lang="en-AU" sz="1400" dirty="0" smtClean="0"/>
              <a:t>The vintage analysis essentially calculates the cumulative bad rate. It shows how quick does a (bad) account reaches 90DPD (standard bad definition).</a:t>
            </a:r>
          </a:p>
          <a:p>
            <a:pPr marL="285750" indent="-285750">
              <a:buFont typeface="Wingdings" panose="05000000000000000000" pitchFamily="2" charset="2"/>
              <a:buChar char="§"/>
            </a:pPr>
            <a:endParaRPr lang="en-AU" sz="1400" dirty="0"/>
          </a:p>
          <a:p>
            <a:pPr marL="285750" indent="-285750">
              <a:buFont typeface="Wingdings" panose="05000000000000000000" pitchFamily="2" charset="2"/>
              <a:buChar char="§"/>
            </a:pPr>
            <a:r>
              <a:rPr lang="en-AU" sz="1400" dirty="0" smtClean="0"/>
              <a:t>At a certain point, the cumulative bad rate becomes stable, which means no new bad account is developed. We say the cohort matures. </a:t>
            </a:r>
          </a:p>
          <a:p>
            <a:pPr marL="285750" indent="-285750">
              <a:buFont typeface="Wingdings" panose="05000000000000000000" pitchFamily="2" charset="2"/>
              <a:buChar char="§"/>
            </a:pPr>
            <a:endParaRPr lang="en-AU" sz="1400" dirty="0" smtClean="0"/>
          </a:p>
          <a:p>
            <a:pPr marL="285750" indent="-285750">
              <a:buFont typeface="Wingdings" panose="05000000000000000000" pitchFamily="2" charset="2"/>
              <a:buChar char="§"/>
            </a:pPr>
            <a:r>
              <a:rPr lang="en-AU" sz="1400" dirty="0" smtClean="0"/>
              <a:t>Mature cohorts can minimize the chances of misclassifying bad samples as good, which leads to under estimation of the true risk</a:t>
            </a:r>
          </a:p>
          <a:p>
            <a:pPr marL="285750" indent="-285750">
              <a:buFont typeface="Wingdings" panose="05000000000000000000" pitchFamily="2" charset="2"/>
              <a:buChar char="§"/>
            </a:pPr>
            <a:endParaRPr lang="en-AU" sz="1400" dirty="0" smtClean="0"/>
          </a:p>
          <a:p>
            <a:pPr marL="285750" indent="-285750">
              <a:buFont typeface="Wingdings" panose="05000000000000000000" pitchFamily="2" charset="2"/>
              <a:buChar char="§"/>
            </a:pPr>
            <a:r>
              <a:rPr lang="en-AU" sz="1400" dirty="0" smtClean="0"/>
              <a:t>In real life, cohorts rarely mature fast enough!</a:t>
            </a:r>
          </a:p>
          <a:p>
            <a:pPr marL="285750" indent="-285750">
              <a:buFont typeface="Wingdings" panose="05000000000000000000" pitchFamily="2" charset="2"/>
              <a:buChar char="§"/>
            </a:pPr>
            <a:endParaRPr lang="en-AU" sz="1400" dirty="0" smtClean="0"/>
          </a:p>
          <a:p>
            <a:pPr marL="285750" indent="-285750">
              <a:buFont typeface="Wingdings" panose="05000000000000000000" pitchFamily="2" charset="2"/>
              <a:buChar char="§"/>
            </a:pPr>
            <a:r>
              <a:rPr lang="en-AU" sz="1400" dirty="0" smtClean="0"/>
              <a:t>Trade-off must be chosen between sufficient time to mature and the “freshness” of the sample</a:t>
            </a:r>
            <a:endParaRPr lang="en-AU" sz="1400" dirty="0"/>
          </a:p>
        </p:txBody>
      </p:sp>
    </p:spTree>
    <p:extLst>
      <p:ext uri="{BB962C8B-B14F-4D97-AF65-F5344CB8AC3E}">
        <p14:creationId xmlns:p14="http://schemas.microsoft.com/office/powerpoint/2010/main" val="18991995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6">
      <a:dk1>
        <a:srgbClr val="000000"/>
      </a:dk1>
      <a:lt1>
        <a:srgbClr val="FFFFFF"/>
      </a:lt1>
      <a:dk2>
        <a:srgbClr val="000000"/>
      </a:dk2>
      <a:lt2>
        <a:srgbClr val="FF0000"/>
      </a:lt2>
      <a:accent1>
        <a:srgbClr val="FF0000"/>
      </a:accent1>
      <a:accent2>
        <a:srgbClr val="000000"/>
      </a:accent2>
      <a:accent3>
        <a:srgbClr val="FFFFFF"/>
      </a:accent3>
      <a:accent4>
        <a:srgbClr val="000000"/>
      </a:accent4>
      <a:accent5>
        <a:srgbClr val="FFAAAA"/>
      </a:accent5>
      <a:accent6>
        <a:srgbClr val="000000"/>
      </a:accent6>
      <a:hlink>
        <a:srgbClr val="000000"/>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50324C"/>
        </a:dk2>
        <a:lt2>
          <a:srgbClr val="00CCCC"/>
        </a:lt2>
        <a:accent1>
          <a:srgbClr val="00CCCC"/>
        </a:accent1>
        <a:accent2>
          <a:srgbClr val="50324C"/>
        </a:accent2>
        <a:accent3>
          <a:srgbClr val="FFFFFF"/>
        </a:accent3>
        <a:accent4>
          <a:srgbClr val="000000"/>
        </a:accent4>
        <a:accent5>
          <a:srgbClr val="AAE2E2"/>
        </a:accent5>
        <a:accent6>
          <a:srgbClr val="482C44"/>
        </a:accent6>
        <a:hlink>
          <a:srgbClr val="50324C"/>
        </a:hlink>
        <a:folHlink>
          <a:srgbClr val="00CCCC"/>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1A2733"/>
        </a:dk2>
        <a:lt2>
          <a:srgbClr val="FF0000"/>
        </a:lt2>
        <a:accent1>
          <a:srgbClr val="FF0000"/>
        </a:accent1>
        <a:accent2>
          <a:srgbClr val="1A2733"/>
        </a:accent2>
        <a:accent3>
          <a:srgbClr val="FFFFFF"/>
        </a:accent3>
        <a:accent4>
          <a:srgbClr val="000000"/>
        </a:accent4>
        <a:accent5>
          <a:srgbClr val="FFAAAA"/>
        </a:accent5>
        <a:accent6>
          <a:srgbClr val="16222D"/>
        </a:accent6>
        <a:hlink>
          <a:srgbClr val="1A2733"/>
        </a:hlink>
        <a:folHlink>
          <a:srgbClr val="FF00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102040"/>
        </a:dk2>
        <a:lt2>
          <a:srgbClr val="FF0000"/>
        </a:lt2>
        <a:accent1>
          <a:srgbClr val="FF0000"/>
        </a:accent1>
        <a:accent2>
          <a:srgbClr val="102040"/>
        </a:accent2>
        <a:accent3>
          <a:srgbClr val="FFFFFF"/>
        </a:accent3>
        <a:accent4>
          <a:srgbClr val="000000"/>
        </a:accent4>
        <a:accent5>
          <a:srgbClr val="FFAAAA"/>
        </a:accent5>
        <a:accent6>
          <a:srgbClr val="0D1C39"/>
        </a:accent6>
        <a:hlink>
          <a:srgbClr val="102040"/>
        </a:hlink>
        <a:folHlink>
          <a:srgbClr val="FF00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FF0000"/>
        </a:lt2>
        <a:accent1>
          <a:srgbClr val="FF0000"/>
        </a:accent1>
        <a:accent2>
          <a:srgbClr val="000000"/>
        </a:accent2>
        <a:accent3>
          <a:srgbClr val="FFFFFF"/>
        </a:accent3>
        <a:accent4>
          <a:srgbClr val="000000"/>
        </a:accent4>
        <a:accent5>
          <a:srgbClr val="FFAAAA"/>
        </a:accent5>
        <a:accent6>
          <a:srgbClr val="000000"/>
        </a:accent6>
        <a:hlink>
          <a:srgbClr val="000000"/>
        </a:hlink>
        <a:folHlink>
          <a:srgbClr val="FF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31785</TotalTime>
  <Words>2751</Words>
  <Application>Microsoft Macintosh PowerPoint</Application>
  <PresentationFormat>On-screen Show (4:3)</PresentationFormat>
  <Paragraphs>615</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Default Design</vt:lpstr>
      <vt:lpstr>Sample Design</vt:lpstr>
      <vt:lpstr>Agenda</vt:lpstr>
      <vt:lpstr>PowerPoint Presentation</vt:lpstr>
      <vt:lpstr>Scorecard development process</vt:lpstr>
      <vt:lpstr>Model development process @ NAB</vt:lpstr>
      <vt:lpstr>Why sample is so important</vt:lpstr>
      <vt:lpstr>Key parameters in sample design</vt:lpstr>
      <vt:lpstr>Determine the performance window</vt:lpstr>
      <vt:lpstr>Vintage (cohort) analysis</vt:lpstr>
      <vt:lpstr>Vintage (cohort) analysis</vt:lpstr>
      <vt:lpstr>Determine the sample window</vt:lpstr>
      <vt:lpstr>Two ways of sampling</vt:lpstr>
      <vt:lpstr>Two ways of sampling</vt:lpstr>
      <vt:lpstr>Sample structure</vt:lpstr>
      <vt:lpstr>Sample structure</vt:lpstr>
      <vt:lpstr>An example of good bad definition</vt:lpstr>
      <vt:lpstr>An example of good bad definition</vt:lpstr>
      <vt:lpstr>An example of good bad definition</vt:lpstr>
      <vt:lpstr>“Ever” vs. “Current”</vt:lpstr>
      <vt:lpstr>Why 90+DPD is not good enough?</vt:lpstr>
      <vt:lpstr>How to identify “point of no return”</vt:lpstr>
      <vt:lpstr>How to identify “point of no return”</vt:lpstr>
      <vt:lpstr>How to identify “indeterminate”</vt:lpstr>
      <vt:lpstr>How to identify “indeterminate”</vt:lpstr>
    </vt:vector>
  </TitlesOfParts>
  <Company>National Australia Bank (Aust)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n000751</dc:creator>
  <cp:lastModifiedBy>Xiaonan Ji</cp:lastModifiedBy>
  <cp:revision>2631</cp:revision>
  <cp:lastPrinted>2013-09-27T07:07:55Z</cp:lastPrinted>
  <dcterms:created xsi:type="dcterms:W3CDTF">2009-09-22T01:16:48Z</dcterms:created>
  <dcterms:modified xsi:type="dcterms:W3CDTF">2014-05-25T05:21:25Z</dcterms:modified>
</cp:coreProperties>
</file>