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8" r:id="rId2"/>
    <p:sldId id="356" r:id="rId3"/>
    <p:sldId id="320" r:id="rId4"/>
    <p:sldId id="355" r:id="rId5"/>
    <p:sldId id="360" r:id="rId6"/>
    <p:sldId id="357" r:id="rId7"/>
    <p:sldId id="359" r:id="rId8"/>
    <p:sldId id="358" r:id="rId9"/>
    <p:sldId id="361" r:id="rId10"/>
    <p:sldId id="362" r:id="rId11"/>
  </p:sldIdLst>
  <p:sldSz cx="9144000" cy="6858000" type="screen4x3"/>
  <p:notesSz cx="6669088" cy="9926638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F2C"/>
    <a:srgbClr val="99FF99"/>
    <a:srgbClr val="FFFF99"/>
    <a:srgbClr val="4BB1FF"/>
    <a:srgbClr val="969696"/>
    <a:srgbClr val="C0C0C0"/>
    <a:srgbClr val="CCECFF"/>
    <a:srgbClr val="FF9999"/>
    <a:srgbClr val="FF99C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9855" autoAdjust="0"/>
  </p:normalViewPr>
  <p:slideViewPr>
    <p:cSldViewPr snapToGrid="0">
      <p:cViewPr>
        <p:scale>
          <a:sx n="125" d="100"/>
          <a:sy n="125" d="100"/>
        </p:scale>
        <p:origin x="-888" y="-80"/>
      </p:cViewPr>
      <p:guideLst>
        <p:guide orient="horz" pos="4060"/>
        <p:guide pos="2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30C80DB-77C4-46BF-9570-39F194FC9641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5212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2950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8338" y="4716463"/>
            <a:ext cx="5332412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14FE33-5397-4CCA-B781-C084524DEB81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0941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C1CF5A-0B7B-439A-8961-F657D75E12BB}" type="slidenum">
              <a:rPr lang="en-AU" sz="1200" smtClean="0"/>
              <a:pPr eaLnBrk="1" hangingPunct="1"/>
              <a:t>1</a:t>
            </a:fld>
            <a:endParaRPr lang="en-AU" sz="1200" smtClean="0"/>
          </a:p>
        </p:txBody>
      </p:sp>
      <p:sp>
        <p:nvSpPr>
          <p:cNvPr id="10243" name="Rectangle 7"/>
          <p:cNvSpPr txBox="1">
            <a:spLocks noGrp="1" noChangeArrowheads="1"/>
          </p:cNvSpPr>
          <p:nvPr/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5" tIns="45642" rIns="91285" bIns="45642" anchor="b"/>
          <a:lstStyle>
            <a:lvl1pPr defTabSz="912813"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5C58894-3FF0-416E-A457-8FDD55042A0E}" type="slidenum">
              <a:rPr lang="en-US" sz="1200">
                <a:cs typeface="Times New Roman" pitchFamily="18" charset="0"/>
              </a:rPr>
              <a:pPr algn="r" eaLnBrk="1" hangingPunct="1"/>
              <a:t>1</a:t>
            </a:fld>
            <a:endParaRPr lang="en-US" sz="1200">
              <a:cs typeface="Times New Roman" pitchFamily="18" charset="0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2950"/>
            <a:ext cx="4965700" cy="3724275"/>
          </a:xfrm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338" y="4718050"/>
            <a:ext cx="5332412" cy="4465638"/>
          </a:xfrm>
          <a:noFill/>
        </p:spPr>
        <p:txBody>
          <a:bodyPr lIns="91285" tIns="45642" rIns="91285" bIns="45642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Group-Region-Cover-R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4200" y="977900"/>
            <a:ext cx="7772400" cy="2667000"/>
          </a:xfrm>
        </p:spPr>
        <p:txBody>
          <a:bodyPr/>
          <a:lstStyle>
            <a:lvl1pPr>
              <a:lnSpc>
                <a:spcPts val="5000"/>
              </a:lnSpc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4200" y="3721100"/>
            <a:ext cx="7773988" cy="1036638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AU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490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C7138-C352-445F-8044-E3BF5F7BBB12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276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2425" y="358775"/>
            <a:ext cx="2112963" cy="5902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775" y="358775"/>
            <a:ext cx="6191250" cy="5902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01B3F-87DF-4C4D-8037-7EB0630572BE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224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E44F6-940B-4D12-8E46-AF2799100A29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912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B9EF4-7511-4CBC-BBC2-5B5EA19C4ACF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493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403350"/>
            <a:ext cx="4151313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403350"/>
            <a:ext cx="41529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5790C-5D44-40D9-A500-98F23901F2BD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902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C91A5-3E57-476D-91DD-BEB3CC650357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905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E09B4-F112-4C13-9D05-A8A4CA3E1E0D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31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69CF9-18FE-48B8-BE07-E3234DE7A154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560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93625-AA3B-422B-B298-0C1E004D1928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640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F02A8-0152-4951-A49C-623FB8969401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064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Group-Region-Second-Red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58775"/>
            <a:ext cx="8456613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403350"/>
            <a:ext cx="8456613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354013" y="1330325"/>
            <a:ext cx="8456612" cy="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Text Box 14"/>
          <p:cNvSpPr txBox="1">
            <a:spLocks noChangeArrowheads="1"/>
          </p:cNvSpPr>
          <p:nvPr userDrawn="1"/>
        </p:nvSpPr>
        <p:spPr bwMode="auto">
          <a:xfrm>
            <a:off x="358775" y="6405563"/>
            <a:ext cx="320675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AU" sz="800" b="1" dirty="0" smtClean="0"/>
              <a:t>IVU Model Development Master Class 2014</a:t>
            </a:r>
            <a:endParaRPr lang="en-AU" sz="800" dirty="0" smtClean="0"/>
          </a:p>
          <a:p>
            <a:pPr eaLnBrk="1" hangingPunct="1">
              <a:spcBef>
                <a:spcPct val="50000"/>
              </a:spcBef>
              <a:defRPr/>
            </a:pPr>
            <a:endParaRPr lang="en-AU" sz="800" dirty="0" smtClean="0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37138" y="6405563"/>
            <a:ext cx="11049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/>
            </a:lvl1pPr>
          </a:lstStyle>
          <a:p>
            <a:pPr>
              <a:defRPr/>
            </a:pPr>
            <a:fld id="{F577E550-C63B-46AA-A421-63FCC1A63E3B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  <p:sp>
        <p:nvSpPr>
          <p:cNvPr id="1032" name="Line 9"/>
          <p:cNvSpPr>
            <a:spLocks noChangeShapeType="1"/>
          </p:cNvSpPr>
          <p:nvPr userDrawn="1"/>
        </p:nvSpPr>
        <p:spPr bwMode="auto">
          <a:xfrm>
            <a:off x="0" y="6297613"/>
            <a:ext cx="9140825" cy="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3" name="Line 18"/>
          <p:cNvSpPr>
            <a:spLocks noChangeShapeType="1"/>
          </p:cNvSpPr>
          <p:nvPr userDrawn="1"/>
        </p:nvSpPr>
        <p:spPr bwMode="auto">
          <a:xfrm>
            <a:off x="6297613" y="6297613"/>
            <a:ext cx="0" cy="557212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</a:defRPr>
      </a:lvl2pPr>
      <a:lvl3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</a:defRPr>
      </a:lvl3pPr>
      <a:lvl4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</a:defRPr>
      </a:lvl4pPr>
      <a:lvl5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</a:defRPr>
      </a:lvl5pPr>
      <a:lvl6pPr marL="457200"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</a:defRPr>
      </a:lvl6pPr>
      <a:lvl7pPr marL="914400"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</a:defRPr>
      </a:lvl7pPr>
      <a:lvl8pPr marL="1371600"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</a:defRPr>
      </a:lvl8pPr>
      <a:lvl9pPr marL="1828800" algn="l" rtl="0" fontAlgn="base">
        <a:lnSpc>
          <a:spcPts val="3200"/>
        </a:lnSpc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 txBox="1">
            <a:spLocks noGrp="1"/>
          </p:cNvSpPr>
          <p:nvPr/>
        </p:nvSpPr>
        <p:spPr bwMode="auto">
          <a:xfrm>
            <a:off x="133350" y="6542088"/>
            <a:ext cx="147638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F4F4B5-D9E0-4ABD-93D7-EC6F660F6012}" type="slidenum">
              <a:rPr lang="en-US" sz="800">
                <a:solidFill>
                  <a:schemeClr val="bg2"/>
                </a:solidFill>
                <a:cs typeface="Times New Roman" pitchFamily="18" charset="0"/>
              </a:rPr>
              <a:pPr eaLnBrk="1" hangingPunct="1"/>
              <a:t>1</a:t>
            </a:fld>
            <a:endParaRPr lang="en-US" sz="800" dirty="0">
              <a:solidFill>
                <a:schemeClr val="bg2"/>
              </a:solidFill>
              <a:cs typeface="Times New Roman" pitchFamily="18" charset="0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" y="977900"/>
            <a:ext cx="8229600" cy="2667000"/>
          </a:xfrm>
        </p:spPr>
        <p:txBody>
          <a:bodyPr/>
          <a:lstStyle/>
          <a:p>
            <a:pPr eaLnBrk="1" hangingPunct="1"/>
            <a:r>
              <a:rPr lang="en-AU" dirty="0" smtClean="0"/>
              <a:t>Segmentation</a:t>
            </a:r>
            <a:endParaRPr lang="en-AU" sz="4800" b="0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lIns="0" tIns="0" rIns="0" bIns="0"/>
          <a:lstStyle/>
          <a:p>
            <a:pPr marL="273050" indent="-273050" defTabSz="873125" eaLnBrk="1" hangingPunct="1"/>
            <a:r>
              <a:rPr lang="en-AU" sz="2000" b="1" dirty="0" smtClean="0"/>
              <a:t>IVU Model Development Training Course</a:t>
            </a: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579438" y="5710238"/>
            <a:ext cx="1776412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273050" indent="-273050" defTabSz="873125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AU" sz="1600" b="1">
                <a:solidFill>
                  <a:schemeClr val="bg1"/>
                </a:solidFill>
              </a:rPr>
              <a:t>June 2014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segmentation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403350"/>
            <a:ext cx="8456613" cy="2172970"/>
          </a:xfrm>
        </p:spPr>
        <p:txBody>
          <a:bodyPr/>
          <a:lstStyle/>
          <a:p>
            <a:r>
              <a:rPr lang="en-US" sz="2000" dirty="0" smtClean="0"/>
              <a:t>Have enough goods and </a:t>
            </a:r>
            <a:r>
              <a:rPr lang="en-US" sz="2000" dirty="0" err="1" smtClean="0"/>
              <a:t>bads</a:t>
            </a:r>
            <a:r>
              <a:rPr lang="en-US" sz="2000" dirty="0" smtClean="0"/>
              <a:t> to ensure statistical significant models</a:t>
            </a:r>
          </a:p>
          <a:p>
            <a:r>
              <a:rPr lang="en-US" sz="2000" dirty="0" smtClean="0"/>
              <a:t>Population split is stable over time (Check monthly volumes)</a:t>
            </a:r>
          </a:p>
          <a:p>
            <a:r>
              <a:rPr lang="en-US" sz="2000" dirty="0" smtClean="0"/>
              <a:t>Help the business to design different risk appetites for different sub-populations</a:t>
            </a:r>
          </a:p>
          <a:p>
            <a:r>
              <a:rPr lang="en-US" sz="2000" dirty="0" smtClean="0"/>
              <a:t>Have significant meaningful performance up-lift (Attention: </a:t>
            </a:r>
            <a:r>
              <a:rPr lang="en-US" sz="2000" dirty="0" err="1" smtClean="0"/>
              <a:t>Gini</a:t>
            </a:r>
            <a:r>
              <a:rPr lang="en-US" sz="2000" dirty="0" smtClean="0"/>
              <a:t> may not be sufficient to decide which split produces more benefit!)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6E44F6-940B-4D12-8E46-AF2799100A29}" type="slidenum">
              <a:rPr lang="en-AU" smtClean="0"/>
              <a:pPr>
                <a:defRPr/>
              </a:pPr>
              <a:t>10</a:t>
            </a:fld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2560320" y="4328160"/>
            <a:ext cx="3597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 a chart 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1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Scorecard development process</a:t>
            </a:r>
          </a:p>
          <a:p>
            <a:r>
              <a:rPr lang="en-US" dirty="0" smtClean="0"/>
              <a:t>Model development process @ nab</a:t>
            </a:r>
          </a:p>
          <a:p>
            <a:r>
              <a:rPr lang="en-US" dirty="0" smtClean="0"/>
              <a:t>Choose the performance window</a:t>
            </a:r>
          </a:p>
          <a:p>
            <a:r>
              <a:rPr lang="en-US" dirty="0" smtClean="0"/>
              <a:t>Choose the sample window</a:t>
            </a:r>
          </a:p>
          <a:p>
            <a:r>
              <a:rPr lang="en-US" dirty="0" smtClean="0"/>
              <a:t>Sample exclusions</a:t>
            </a:r>
          </a:p>
          <a:p>
            <a:r>
              <a:rPr lang="en-US" dirty="0" smtClean="0"/>
              <a:t>Design the good bad definition</a:t>
            </a:r>
          </a:p>
          <a:p>
            <a:r>
              <a:rPr lang="en-US" dirty="0" smtClean="0"/>
              <a:t>Segmentation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6E44F6-940B-4D12-8E46-AF2799100A29}" type="slidenum">
              <a:rPr lang="en-AU" smtClean="0"/>
              <a:pPr>
                <a:defRPr/>
              </a:pPr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229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Scorecard development process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9FB7CB-3DF8-43D6-87F0-473396CCF9CC}" type="slidenum">
              <a:rPr lang="en-AU" sz="800" smtClean="0"/>
              <a:pPr eaLnBrk="1" hangingPunct="1"/>
              <a:t>3</a:t>
            </a:fld>
            <a:endParaRPr lang="en-AU" sz="800" dirty="0" smtClean="0"/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1971675"/>
            <a:ext cx="892175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1971675" y="1393825"/>
            <a:ext cx="21240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2800" dirty="0"/>
              <a:t>Full process</a:t>
            </a:r>
          </a:p>
        </p:txBody>
      </p:sp>
      <p:sp>
        <p:nvSpPr>
          <p:cNvPr id="8198" name="TextBox 9"/>
          <p:cNvSpPr txBox="1">
            <a:spLocks noChangeArrowheads="1"/>
          </p:cNvSpPr>
          <p:nvPr/>
        </p:nvSpPr>
        <p:spPr bwMode="auto">
          <a:xfrm>
            <a:off x="5956300" y="1393825"/>
            <a:ext cx="30861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2800" dirty="0"/>
              <a:t>Modelling process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342390"/>
            <a:ext cx="8456613" cy="2741930"/>
          </a:xfrm>
        </p:spPr>
        <p:txBody>
          <a:bodyPr/>
          <a:lstStyle/>
          <a:p>
            <a:r>
              <a:rPr lang="en-US" sz="1700" dirty="0" smtClean="0"/>
              <a:t>In some cases, instead of using one model on the entire population, several models are built on sub-populations. The split of the entire population is called segmentation</a:t>
            </a:r>
          </a:p>
          <a:p>
            <a:r>
              <a:rPr lang="en-US" sz="1700" dirty="0" smtClean="0"/>
              <a:t>Main driver factors to segmentation:</a:t>
            </a:r>
          </a:p>
          <a:p>
            <a:pPr lvl="1">
              <a:buFont typeface="Wingdings" charset="2"/>
              <a:buChar char="Ø"/>
            </a:pPr>
            <a:r>
              <a:rPr lang="en-US" sz="1700" dirty="0" smtClean="0"/>
              <a:t>Business requirement: different risk appetite thus different strategies and cut-offs. E.g., split by products</a:t>
            </a:r>
          </a:p>
          <a:p>
            <a:pPr lvl="1">
              <a:buFont typeface="Wingdings" charset="2"/>
              <a:buChar char="Ø"/>
            </a:pPr>
            <a:r>
              <a:rPr lang="en-US" sz="1700" dirty="0" smtClean="0"/>
              <a:t>Different data is available. E.g., primary vs. non-primary</a:t>
            </a:r>
          </a:p>
          <a:p>
            <a:pPr lvl="1">
              <a:buFont typeface="Wingdings" charset="2"/>
              <a:buChar char="Ø"/>
            </a:pPr>
            <a:r>
              <a:rPr lang="en-US" sz="1700" dirty="0" smtClean="0"/>
              <a:t>Different treatments. E.g., current clean vs. current dirty</a:t>
            </a:r>
          </a:p>
          <a:p>
            <a:pPr lvl="1">
              <a:buFont typeface="Wingdings" charset="2"/>
              <a:buChar char="Ø"/>
            </a:pPr>
            <a:r>
              <a:rPr lang="en-US" sz="1700" dirty="0" smtClean="0"/>
              <a:t>Different risk signals / better model fit. E.g., young vs. old</a:t>
            </a:r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6E44F6-940B-4D12-8E46-AF2799100A29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5156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342390"/>
            <a:ext cx="8456613" cy="2741930"/>
          </a:xfrm>
        </p:spPr>
        <p:txBody>
          <a:bodyPr/>
          <a:lstStyle/>
          <a:p>
            <a:r>
              <a:rPr lang="en-US" sz="1700" dirty="0" smtClean="0"/>
              <a:t>In some cases, instead of using one model on the entire population, several models are built on sub-populations. The split of the entire population is called segmentation</a:t>
            </a:r>
          </a:p>
          <a:p>
            <a:r>
              <a:rPr lang="en-US" sz="1700" dirty="0" smtClean="0"/>
              <a:t>Main driver factors to segmentation:</a:t>
            </a:r>
          </a:p>
          <a:p>
            <a:pPr lvl="1">
              <a:buFont typeface="Wingdings" charset="2"/>
              <a:buChar char="Ø"/>
            </a:pPr>
            <a:r>
              <a:rPr lang="en-US" sz="1700" dirty="0" smtClean="0"/>
              <a:t>Business requirement: different risk appetite thus different strategies and cut-offs. E.g., split by products</a:t>
            </a:r>
          </a:p>
          <a:p>
            <a:pPr lvl="1">
              <a:buFont typeface="Wingdings" charset="2"/>
              <a:buChar char="Ø"/>
            </a:pPr>
            <a:r>
              <a:rPr lang="en-US" sz="1700" dirty="0" smtClean="0"/>
              <a:t>Different data is available. E.g., primary vs. non-primary</a:t>
            </a:r>
          </a:p>
          <a:p>
            <a:pPr lvl="1">
              <a:buFont typeface="Wingdings" charset="2"/>
              <a:buChar char="Ø"/>
            </a:pPr>
            <a:r>
              <a:rPr lang="en-US" sz="1700" dirty="0" smtClean="0"/>
              <a:t>Different treatments. E.g., current clean vs. current dirty</a:t>
            </a:r>
          </a:p>
          <a:p>
            <a:pPr lvl="1">
              <a:buFont typeface="Wingdings" charset="2"/>
              <a:buChar char="Ø"/>
            </a:pPr>
            <a:r>
              <a:rPr lang="en-US" sz="1700" dirty="0" smtClean="0"/>
              <a:t>Different risk signals / better model fit. E.g., young vs. old</a:t>
            </a:r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6E44F6-940B-4D12-8E46-AF2799100A29}" type="slidenum">
              <a:rPr lang="en-AU" smtClean="0"/>
              <a:pPr>
                <a:defRPr/>
              </a:pPr>
              <a:t>5</a:t>
            </a:fld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40" y="4043680"/>
            <a:ext cx="3546180" cy="225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16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342390"/>
            <a:ext cx="8456613" cy="2741930"/>
          </a:xfrm>
        </p:spPr>
        <p:txBody>
          <a:bodyPr/>
          <a:lstStyle/>
          <a:p>
            <a:r>
              <a:rPr lang="en-US" sz="1700" dirty="0" smtClean="0"/>
              <a:t>In some cases, instead of using one model on the entire population, several models are built on sub-populations. The split of the entire population is called segmentation</a:t>
            </a:r>
          </a:p>
          <a:p>
            <a:r>
              <a:rPr lang="en-US" sz="1700" dirty="0" smtClean="0"/>
              <a:t>Main driver factors to segmentation:</a:t>
            </a:r>
          </a:p>
          <a:p>
            <a:pPr lvl="1">
              <a:buFont typeface="Wingdings" charset="2"/>
              <a:buChar char="Ø"/>
            </a:pPr>
            <a:r>
              <a:rPr lang="en-US" sz="1700" dirty="0" smtClean="0"/>
              <a:t>Business requirement: different risk appetite thus different strategies and cut-offs. E.g., split by products</a:t>
            </a:r>
          </a:p>
          <a:p>
            <a:pPr lvl="1">
              <a:buFont typeface="Wingdings" charset="2"/>
              <a:buChar char="Ø"/>
            </a:pPr>
            <a:r>
              <a:rPr lang="en-US" sz="1700" dirty="0" smtClean="0"/>
              <a:t>Different data is available. E.g., primary vs. non-primary</a:t>
            </a:r>
          </a:p>
          <a:p>
            <a:pPr lvl="1">
              <a:buFont typeface="Wingdings" charset="2"/>
              <a:buChar char="Ø"/>
            </a:pPr>
            <a:r>
              <a:rPr lang="en-US" sz="1700" dirty="0" smtClean="0"/>
              <a:t>Different treatments. E.g., current clean vs. current dirty</a:t>
            </a:r>
          </a:p>
          <a:p>
            <a:pPr lvl="1">
              <a:buFont typeface="Wingdings" charset="2"/>
              <a:buChar char="Ø"/>
            </a:pPr>
            <a:r>
              <a:rPr lang="en-US" sz="1700" dirty="0" smtClean="0"/>
              <a:t>Different risk signals / better model fit. E.g., young vs. old</a:t>
            </a:r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6E44F6-940B-4D12-8E46-AF2799100A29}" type="slidenum">
              <a:rPr lang="en-AU" smtClean="0"/>
              <a:pPr>
                <a:defRPr/>
              </a:pPr>
              <a:t>6</a:t>
            </a:fld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40" y="4043680"/>
            <a:ext cx="3546180" cy="225552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032000" y="4968240"/>
            <a:ext cx="2265680" cy="0"/>
          </a:xfrm>
          <a:prstGeom prst="line">
            <a:avLst/>
          </a:prstGeom>
          <a:ln>
            <a:solidFill>
              <a:srgbClr val="97BF2C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32960" y="4185920"/>
            <a:ext cx="4253548" cy="202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sz="1700" dirty="0" smtClean="0"/>
              <a:t>Overall, “residential status” is not a predictive variable</a:t>
            </a:r>
          </a:p>
          <a:p>
            <a:pPr>
              <a:buFontTx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690592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342390"/>
            <a:ext cx="8456613" cy="2741930"/>
          </a:xfrm>
        </p:spPr>
        <p:txBody>
          <a:bodyPr/>
          <a:lstStyle/>
          <a:p>
            <a:r>
              <a:rPr lang="en-US" sz="1700" dirty="0" smtClean="0"/>
              <a:t>In some cases, instead of using one model on the entire population, several models are built on sub-populations. The split of the entire population is called segmentation</a:t>
            </a:r>
          </a:p>
          <a:p>
            <a:r>
              <a:rPr lang="en-US" sz="1700" dirty="0" smtClean="0"/>
              <a:t>Main driver factors to segmentation:</a:t>
            </a:r>
          </a:p>
          <a:p>
            <a:pPr lvl="1">
              <a:buFont typeface="Wingdings" charset="2"/>
              <a:buChar char="Ø"/>
            </a:pPr>
            <a:r>
              <a:rPr lang="en-US" sz="1700" dirty="0" smtClean="0"/>
              <a:t>Business requirement: different risk appetite thus different strategies and cut-offs. E.g., split by products</a:t>
            </a:r>
          </a:p>
          <a:p>
            <a:pPr lvl="1">
              <a:buFont typeface="Wingdings" charset="2"/>
              <a:buChar char="Ø"/>
            </a:pPr>
            <a:r>
              <a:rPr lang="en-US" sz="1700" dirty="0" smtClean="0"/>
              <a:t>Different data is available. E.g., primary vs. non-primary</a:t>
            </a:r>
          </a:p>
          <a:p>
            <a:pPr lvl="1">
              <a:buFont typeface="Wingdings" charset="2"/>
              <a:buChar char="Ø"/>
            </a:pPr>
            <a:r>
              <a:rPr lang="en-US" sz="1700" dirty="0" smtClean="0"/>
              <a:t>Different treatments. E.g., current clean vs. current dirty</a:t>
            </a:r>
          </a:p>
          <a:p>
            <a:pPr lvl="1">
              <a:buFont typeface="Wingdings" charset="2"/>
              <a:buChar char="Ø"/>
            </a:pPr>
            <a:r>
              <a:rPr lang="en-US" sz="1700" dirty="0" smtClean="0"/>
              <a:t>Different risk signals / better model fit. E.g., young vs. old</a:t>
            </a:r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6E44F6-940B-4D12-8E46-AF2799100A29}" type="slidenum">
              <a:rPr lang="en-AU" smtClean="0"/>
              <a:pPr>
                <a:defRPr/>
              </a:pPr>
              <a:t>7</a:t>
            </a:fld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40" y="4043680"/>
            <a:ext cx="3546180" cy="225552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1564640" y="4378960"/>
            <a:ext cx="2326640" cy="1046480"/>
          </a:xfrm>
          <a:prstGeom prst="line">
            <a:avLst/>
          </a:prstGeom>
          <a:ln>
            <a:solidFill>
              <a:srgbClr val="3366FF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32960" y="4185920"/>
            <a:ext cx="4253548" cy="202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sz="1700" dirty="0" smtClean="0"/>
              <a:t>Overall, “residential status” is not a predictive variable</a:t>
            </a:r>
          </a:p>
          <a:p>
            <a:pPr>
              <a:buFont typeface="Wingdings" charset="2"/>
              <a:buChar char="§"/>
            </a:pPr>
            <a:r>
              <a:rPr lang="en-US" sz="1700" dirty="0" smtClean="0"/>
              <a:t>On young segment, “Living with parent” has lowest risk and “On mortgage” has the highest risk</a:t>
            </a:r>
          </a:p>
        </p:txBody>
      </p:sp>
    </p:spTree>
    <p:extLst>
      <p:ext uri="{BB962C8B-B14F-4D97-AF65-F5344CB8AC3E}">
        <p14:creationId xmlns:p14="http://schemas.microsoft.com/office/powerpoint/2010/main" val="4194668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342390"/>
            <a:ext cx="8456613" cy="2741930"/>
          </a:xfrm>
        </p:spPr>
        <p:txBody>
          <a:bodyPr/>
          <a:lstStyle/>
          <a:p>
            <a:r>
              <a:rPr lang="en-US" sz="1700" dirty="0" smtClean="0"/>
              <a:t>In some cases, instead of using one model on the entire population, several models are built on sub-populations. The split of the entire population is called segmentation</a:t>
            </a:r>
          </a:p>
          <a:p>
            <a:r>
              <a:rPr lang="en-US" sz="1700" dirty="0" smtClean="0"/>
              <a:t>Main driver factors to segmentation:</a:t>
            </a:r>
          </a:p>
          <a:p>
            <a:pPr lvl="1">
              <a:buFont typeface="Wingdings" charset="2"/>
              <a:buChar char="Ø"/>
            </a:pPr>
            <a:r>
              <a:rPr lang="en-US" sz="1700" dirty="0" smtClean="0"/>
              <a:t>Business requirement: different risk appetite thus different strategies and cut-offs. E.g., split by products</a:t>
            </a:r>
          </a:p>
          <a:p>
            <a:pPr lvl="1">
              <a:buFont typeface="Wingdings" charset="2"/>
              <a:buChar char="Ø"/>
            </a:pPr>
            <a:r>
              <a:rPr lang="en-US" sz="1700" dirty="0" smtClean="0"/>
              <a:t>Different data is available. E.g., primary vs. non-primary</a:t>
            </a:r>
          </a:p>
          <a:p>
            <a:pPr lvl="1">
              <a:buFont typeface="Wingdings" charset="2"/>
              <a:buChar char="Ø"/>
            </a:pPr>
            <a:r>
              <a:rPr lang="en-US" sz="1700" dirty="0" smtClean="0"/>
              <a:t>Different treatments. E.g., current clean vs. current dirty</a:t>
            </a:r>
          </a:p>
          <a:p>
            <a:pPr lvl="1">
              <a:buFont typeface="Wingdings" charset="2"/>
              <a:buChar char="Ø"/>
            </a:pPr>
            <a:r>
              <a:rPr lang="en-US" sz="1700" dirty="0" smtClean="0"/>
              <a:t>Different risk signals / better model fit. E.g., young vs. old</a:t>
            </a:r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6E44F6-940B-4D12-8E46-AF2799100A29}" type="slidenum">
              <a:rPr lang="en-AU" smtClean="0"/>
              <a:pPr>
                <a:defRPr/>
              </a:pPr>
              <a:t>8</a:t>
            </a:fld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40" y="4043680"/>
            <a:ext cx="3546180" cy="225552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788160" y="4419600"/>
            <a:ext cx="2296160" cy="110744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32960" y="4185920"/>
            <a:ext cx="4253548" cy="202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sz="1700" dirty="0" smtClean="0"/>
              <a:t>Overall, “residential status” is not a predictive variable</a:t>
            </a:r>
          </a:p>
          <a:p>
            <a:pPr>
              <a:buFont typeface="Wingdings" charset="2"/>
              <a:buChar char="§"/>
            </a:pPr>
            <a:r>
              <a:rPr lang="en-US" sz="1700" dirty="0" smtClean="0"/>
              <a:t>On young segment, “Living with parent” has lowest risk and “On mortgage” has the highest risk</a:t>
            </a:r>
          </a:p>
          <a:p>
            <a:pPr>
              <a:buFont typeface="Wingdings" charset="2"/>
              <a:buChar char="§"/>
            </a:pPr>
            <a:r>
              <a:rPr lang="en-US" sz="1700" dirty="0" smtClean="0"/>
              <a:t>On old segment, the risk signal is completely reversed</a:t>
            </a:r>
          </a:p>
          <a:p>
            <a:pPr>
              <a:buFontTx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94668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splitting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403350"/>
            <a:ext cx="8456613" cy="1786890"/>
          </a:xfrm>
        </p:spPr>
        <p:txBody>
          <a:bodyPr/>
          <a:lstStyle/>
          <a:p>
            <a:r>
              <a:rPr lang="en-US" dirty="0" smtClean="0"/>
              <a:t>Manual selection (with the help of business knowledge)</a:t>
            </a:r>
          </a:p>
          <a:p>
            <a:r>
              <a:rPr lang="en-US" dirty="0" smtClean="0"/>
              <a:t>Clustering analysis</a:t>
            </a:r>
          </a:p>
          <a:p>
            <a:r>
              <a:rPr lang="en-US" dirty="0" smtClean="0"/>
              <a:t>Chi-square automatic interaction (CHAID) analysis</a:t>
            </a:r>
          </a:p>
          <a:p>
            <a:r>
              <a:rPr lang="en-US" dirty="0" smtClean="0"/>
              <a:t>Quick &amp; dirty model fit: quantify the most beneficial split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6E44F6-940B-4D12-8E46-AF2799100A29}" type="slidenum">
              <a:rPr lang="en-AU" smtClean="0"/>
              <a:pPr>
                <a:defRPr/>
              </a:pPr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3680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6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000000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50324C"/>
        </a:dk2>
        <a:lt2>
          <a:srgbClr val="00CCCC"/>
        </a:lt2>
        <a:accent1>
          <a:srgbClr val="00CCCC"/>
        </a:accent1>
        <a:accent2>
          <a:srgbClr val="50324C"/>
        </a:accent2>
        <a:accent3>
          <a:srgbClr val="FFFFFF"/>
        </a:accent3>
        <a:accent4>
          <a:srgbClr val="000000"/>
        </a:accent4>
        <a:accent5>
          <a:srgbClr val="AAE2E2"/>
        </a:accent5>
        <a:accent6>
          <a:srgbClr val="482C44"/>
        </a:accent6>
        <a:hlink>
          <a:srgbClr val="50324C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1A2733"/>
        </a:dk2>
        <a:lt2>
          <a:srgbClr val="FF0000"/>
        </a:lt2>
        <a:accent1>
          <a:srgbClr val="FF0000"/>
        </a:accent1>
        <a:accent2>
          <a:srgbClr val="1A2733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16222D"/>
        </a:accent6>
        <a:hlink>
          <a:srgbClr val="1A2733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102040"/>
        </a:dk2>
        <a:lt2>
          <a:srgbClr val="FF0000"/>
        </a:lt2>
        <a:accent1>
          <a:srgbClr val="FF0000"/>
        </a:accent1>
        <a:accent2>
          <a:srgbClr val="10204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D1C39"/>
        </a:accent6>
        <a:hlink>
          <a:srgbClr val="10204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FF0000"/>
        </a:lt2>
        <a:accent1>
          <a:srgbClr val="FF0000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0000"/>
        </a:accent6>
        <a:hlink>
          <a:srgbClr val="0000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31775</TotalTime>
  <Words>740</Words>
  <Application>Microsoft Macintosh PowerPoint</Application>
  <PresentationFormat>On-screen Show (4:3)</PresentationFormat>
  <Paragraphs>78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Segmentation</vt:lpstr>
      <vt:lpstr>Agenda</vt:lpstr>
      <vt:lpstr>Scorecard development process</vt:lpstr>
      <vt:lpstr>Segmentation</vt:lpstr>
      <vt:lpstr>Segmentation</vt:lpstr>
      <vt:lpstr>Segmentation</vt:lpstr>
      <vt:lpstr>Segmentation</vt:lpstr>
      <vt:lpstr>Segmentation</vt:lpstr>
      <vt:lpstr>How to choose splitting criteria</vt:lpstr>
      <vt:lpstr>Good segmentation split</vt:lpstr>
    </vt:vector>
  </TitlesOfParts>
  <Company>National Australia Bank (Aust)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n000751</dc:creator>
  <cp:lastModifiedBy>Xiaonan Ji</cp:lastModifiedBy>
  <cp:revision>2631</cp:revision>
  <cp:lastPrinted>2013-09-27T07:07:55Z</cp:lastPrinted>
  <dcterms:created xsi:type="dcterms:W3CDTF">2009-09-22T01:16:48Z</dcterms:created>
  <dcterms:modified xsi:type="dcterms:W3CDTF">2014-05-25T05:20:58Z</dcterms:modified>
</cp:coreProperties>
</file>