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8" r:id="rId2"/>
    <p:sldId id="320" r:id="rId3"/>
    <p:sldId id="363" r:id="rId4"/>
    <p:sldId id="364" r:id="rId5"/>
  </p:sldIdLst>
  <p:sldSz cx="9144000" cy="6858000" type="screen4x3"/>
  <p:notesSz cx="6669088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0FF"/>
    <a:srgbClr val="97BF2C"/>
    <a:srgbClr val="99FF99"/>
    <a:srgbClr val="FFFF99"/>
    <a:srgbClr val="4BB1FF"/>
    <a:srgbClr val="969696"/>
    <a:srgbClr val="C0C0C0"/>
    <a:srgbClr val="CCECFF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9855" autoAdjust="0"/>
  </p:normalViewPr>
  <p:slideViewPr>
    <p:cSldViewPr snapToGrid="0">
      <p:cViewPr>
        <p:scale>
          <a:sx n="125" d="100"/>
          <a:sy n="125" d="100"/>
        </p:scale>
        <p:origin x="-888" y="-80"/>
      </p:cViewPr>
      <p:guideLst>
        <p:guide orient="horz" pos="4060"/>
        <p:guide pos="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30C80DB-77C4-46BF-9570-39F194FC964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212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8338" y="4716463"/>
            <a:ext cx="5332412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14FE33-5397-4CCA-B781-C084524DEB8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094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C1CF5A-0B7B-439A-8961-F657D75E12BB}" type="slidenum">
              <a:rPr lang="en-AU" sz="1200" smtClean="0"/>
              <a:pPr eaLnBrk="1" hangingPunct="1"/>
              <a:t>1</a:t>
            </a:fld>
            <a:endParaRPr lang="en-AU" sz="1200" smtClean="0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b"/>
          <a:lstStyle>
            <a:lvl1pPr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5C58894-3FF0-416E-A457-8FDD55042A0E}" type="slidenum">
              <a:rPr lang="en-US" sz="1200">
                <a:cs typeface="Times New Roman" pitchFamily="18" charset="0"/>
              </a:rPr>
              <a:pPr algn="r" eaLnBrk="1" hangingPunct="1"/>
              <a:t>1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65700" cy="3724275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718050"/>
            <a:ext cx="5332412" cy="4465638"/>
          </a:xfrm>
          <a:noFill/>
        </p:spPr>
        <p:txBody>
          <a:bodyPr lIns="91285" tIns="45642" rIns="91285" bIns="4564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roup-Region-Cover-R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977900"/>
            <a:ext cx="7772400" cy="2667000"/>
          </a:xfrm>
        </p:spPr>
        <p:txBody>
          <a:bodyPr/>
          <a:lstStyle>
            <a:lvl1pPr>
              <a:lnSpc>
                <a:spcPts val="500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4200" y="3721100"/>
            <a:ext cx="7773988" cy="103663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9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C7138-C352-445F-8044-E3BF5F7BBB1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27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358775"/>
            <a:ext cx="2112963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358775"/>
            <a:ext cx="619125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01B3F-87DF-4C4D-8037-7EB0630572BE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22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E44F6-940B-4D12-8E46-AF2799100A2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12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9EF4-7511-4CBC-BBC2-5B5EA19C4AC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93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403350"/>
            <a:ext cx="4151313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403350"/>
            <a:ext cx="41529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5790C-5D44-40D9-A500-98F23901F2B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90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91A5-3E57-476D-91DD-BEB3CC65035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0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E09B4-F112-4C13-9D05-A8A4CA3E1E0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69CF9-18FE-48B8-BE07-E3234DE7A15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0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3625-AA3B-422B-B298-0C1E004D192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4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02A8-0152-4951-A49C-623FB896940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6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Group-Region-Second-Re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566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03350"/>
            <a:ext cx="845661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354013" y="1330325"/>
            <a:ext cx="8456612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Text Box 14"/>
          <p:cNvSpPr txBox="1">
            <a:spLocks noChangeArrowheads="1"/>
          </p:cNvSpPr>
          <p:nvPr userDrawn="1"/>
        </p:nvSpPr>
        <p:spPr bwMode="auto">
          <a:xfrm>
            <a:off x="358775" y="6405563"/>
            <a:ext cx="32067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AU" sz="800" b="1" dirty="0" smtClean="0"/>
              <a:t>IVU Model Development Master Class 2014</a:t>
            </a:r>
            <a:endParaRPr lang="en-AU" sz="800" dirty="0" smtClean="0"/>
          </a:p>
          <a:p>
            <a:pPr eaLnBrk="1" hangingPunct="1">
              <a:spcBef>
                <a:spcPct val="50000"/>
              </a:spcBef>
              <a:defRPr/>
            </a:pPr>
            <a:endParaRPr lang="en-AU" sz="800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7138" y="6405563"/>
            <a:ext cx="11049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fld id="{F577E550-C63B-46AA-A421-63FCC1A63E3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0" y="6297613"/>
            <a:ext cx="9140825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3" name="Line 18"/>
          <p:cNvSpPr>
            <a:spLocks noChangeShapeType="1"/>
          </p:cNvSpPr>
          <p:nvPr userDrawn="1"/>
        </p:nvSpPr>
        <p:spPr bwMode="auto">
          <a:xfrm>
            <a:off x="6297613" y="6297613"/>
            <a:ext cx="0" cy="557212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133350" y="6542088"/>
            <a:ext cx="1476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F4F4B5-D9E0-4ABD-93D7-EC6F660F6012}" type="slidenum">
              <a:rPr lang="en-US" sz="800">
                <a:solidFill>
                  <a:schemeClr val="bg2"/>
                </a:solidFill>
                <a:cs typeface="Times New Roman" pitchFamily="18" charset="0"/>
              </a:rPr>
              <a:pPr eaLnBrk="1" hangingPunct="1"/>
              <a:t>1</a:t>
            </a:fld>
            <a:endParaRPr lang="en-US" sz="800" dirty="0">
              <a:solidFill>
                <a:schemeClr val="bg2"/>
              </a:solidFill>
              <a:cs typeface="Times New Roman" pitchFamily="18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977900"/>
            <a:ext cx="8229600" cy="2667000"/>
          </a:xfrm>
        </p:spPr>
        <p:txBody>
          <a:bodyPr/>
          <a:lstStyle/>
          <a:p>
            <a:pPr eaLnBrk="1" hangingPunct="1"/>
            <a:r>
              <a:rPr lang="en-AU" dirty="0" smtClean="0"/>
              <a:t>Regression</a:t>
            </a:r>
            <a:endParaRPr lang="en-AU" sz="4800" b="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 marL="273050" indent="-273050" defTabSz="873125" eaLnBrk="1" hangingPunct="1"/>
            <a:r>
              <a:rPr lang="en-AU" sz="2000" b="1" dirty="0" smtClean="0"/>
              <a:t>IVU Model Development Training Course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579438" y="5710238"/>
            <a:ext cx="17764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73050" indent="-273050" defTabSz="873125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AU" sz="1600" b="1">
                <a:solidFill>
                  <a:schemeClr val="bg1"/>
                </a:solidFill>
              </a:rPr>
              <a:t>June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Scorecard development process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9FB7CB-3DF8-43D6-87F0-473396CCF9CC}" type="slidenum">
              <a:rPr lang="en-AU" sz="800" smtClean="0"/>
              <a:pPr eaLnBrk="1" hangingPunct="1"/>
              <a:t>2</a:t>
            </a:fld>
            <a:endParaRPr lang="en-AU" sz="800" dirty="0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971675"/>
            <a:ext cx="89217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1971675" y="1393825"/>
            <a:ext cx="2124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800" dirty="0"/>
              <a:t>Full process</a:t>
            </a:r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5956300" y="1393825"/>
            <a:ext cx="3086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800" dirty="0"/>
              <a:t>Modelling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learning 101</a:t>
            </a:r>
          </a:p>
          <a:p>
            <a:r>
              <a:rPr lang="en-US" dirty="0" smtClean="0"/>
              <a:t>Data exploration and cleansing</a:t>
            </a:r>
          </a:p>
          <a:p>
            <a:r>
              <a:rPr lang="en-US" dirty="0" smtClean="0"/>
              <a:t>Variable selection</a:t>
            </a:r>
          </a:p>
          <a:p>
            <a:r>
              <a:rPr lang="en-US" dirty="0" smtClean="0"/>
              <a:t>Single factor analysis</a:t>
            </a:r>
          </a:p>
          <a:p>
            <a:r>
              <a:rPr lang="en-US" dirty="0" smtClean="0"/>
              <a:t>Regression (multi factor analysis)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95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 101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91697"/>
              </p:ext>
            </p:extLst>
          </p:nvPr>
        </p:nvGraphicFramePr>
        <p:xfrm>
          <a:off x="345440" y="1529080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BB1FF"/>
                          </a:solidFill>
                        </a:rPr>
                        <a:t>Age</a:t>
                      </a:r>
                      <a:endParaRPr lang="en-US" dirty="0">
                        <a:solidFill>
                          <a:srgbClr val="4BB1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 to 37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r>
                        <a:rPr lang="en-US" baseline="0" dirty="0" smtClean="0"/>
                        <a:t> to 57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 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4BB1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3FE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8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00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50324C"/>
        </a:dk2>
        <a:lt2>
          <a:srgbClr val="00CCCC"/>
        </a:lt2>
        <a:accent1>
          <a:srgbClr val="00CCCC"/>
        </a:accent1>
        <a:accent2>
          <a:srgbClr val="50324C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482C44"/>
        </a:accent6>
        <a:hlink>
          <a:srgbClr val="50324C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1A2733"/>
        </a:dk2>
        <a:lt2>
          <a:srgbClr val="FF0000"/>
        </a:lt2>
        <a:accent1>
          <a:srgbClr val="FF0000"/>
        </a:accent1>
        <a:accent2>
          <a:srgbClr val="1A2733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16222D"/>
        </a:accent6>
        <a:hlink>
          <a:srgbClr val="1A2733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102040"/>
        </a:dk2>
        <a:lt2>
          <a:srgbClr val="FF0000"/>
        </a:lt2>
        <a:accent1>
          <a:srgbClr val="FF0000"/>
        </a:accent1>
        <a:accent2>
          <a:srgbClr val="10204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D1C39"/>
        </a:accent6>
        <a:hlink>
          <a:srgbClr val="10204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FF0000"/>
        </a:lt2>
        <a:accent1>
          <a:srgbClr val="FF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00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31811</TotalTime>
  <Words>54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Regression</vt:lpstr>
      <vt:lpstr>Scorecard development process</vt:lpstr>
      <vt:lpstr>Agenda</vt:lpstr>
      <vt:lpstr>Statistical learning 101 </vt:lpstr>
    </vt:vector>
  </TitlesOfParts>
  <Company>National Australia Bank (Aust)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n000751</dc:creator>
  <cp:lastModifiedBy>Xiaonan Ji</cp:lastModifiedBy>
  <cp:revision>2638</cp:revision>
  <cp:lastPrinted>2013-09-27T07:07:55Z</cp:lastPrinted>
  <dcterms:created xsi:type="dcterms:W3CDTF">2009-09-22T01:16:48Z</dcterms:created>
  <dcterms:modified xsi:type="dcterms:W3CDTF">2014-05-25T05:59:07Z</dcterms:modified>
</cp:coreProperties>
</file>