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5" r:id="rId9"/>
    <p:sldId id="265" r:id="rId10"/>
    <p:sldId id="266" r:id="rId11"/>
    <p:sldId id="267" r:id="rId12"/>
    <p:sldId id="269" r:id="rId13"/>
    <p:sldId id="268" r:id="rId14"/>
    <p:sldId id="270" r:id="rId15"/>
    <p:sldId id="274" r:id="rId16"/>
    <p:sldId id="276" r:id="rId17"/>
    <p:sldId id="264" r:id="rId18"/>
    <p:sldId id="272" r:id="rId19"/>
    <p:sldId id="273" r:id="rId20"/>
    <p:sldId id="27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4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2019/6/12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2019/6/12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Relationship Id="rId6" Type="http://schemas.openxmlformats.org/officeDocument/2006/relationships/image" Target="../media/image28.emf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zh-CN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sym typeface="+mn-ea"/>
              </a:rPr>
              <a:t>校园网网络设计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29930" y="5092065"/>
            <a:ext cx="1813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sym typeface="+mn-ea"/>
              </a:rPr>
              <a:t>报告人：刘春超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29295" y="5596890"/>
            <a:ext cx="3416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成员： 刘春超、戴宁、公绪蒙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DNS</a:t>
            </a:r>
            <a:r>
              <a:t>服务器配置</a:t>
            </a:r>
          </a:p>
        </p:txBody>
      </p:sp>
      <p:pic>
        <p:nvPicPr>
          <p:cNvPr id="10" name="图片 10" descr="dns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4785" y="1079500"/>
            <a:ext cx="9610090" cy="57092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FTP</a:t>
            </a:r>
            <a:r>
              <a:t>服务器配置</a:t>
            </a:r>
          </a:p>
        </p:txBody>
      </p:sp>
      <p:pic>
        <p:nvPicPr>
          <p:cNvPr id="15" name="图片 15" descr="ftp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8005" y="1080135"/>
            <a:ext cx="8239125" cy="52571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Mail</a:t>
            </a:r>
            <a:r>
              <a:t>服务器配置</a:t>
            </a:r>
          </a:p>
        </p:txBody>
      </p:sp>
      <p:pic>
        <p:nvPicPr>
          <p:cNvPr id="12" name="图片 12" descr="mail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2770" y="980440"/>
            <a:ext cx="8540115" cy="54578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65655"/>
            <a:ext cx="10852237" cy="648000"/>
          </a:xfrm>
        </p:spPr>
        <p:txBody>
          <a:bodyPr/>
          <a:lstStyle/>
          <a:p>
            <a:r>
              <a:rPr lang="zh-CN" altLang="en-US"/>
              <a:t>测试邮件服务</a:t>
            </a:r>
          </a:p>
        </p:txBody>
      </p:sp>
      <p:pic>
        <p:nvPicPr>
          <p:cNvPr id="14" name="图片 14" descr="mail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0255" y="1239520"/>
            <a:ext cx="5254625" cy="5041265"/>
          </a:xfrm>
          <a:prstGeom prst="rect">
            <a:avLst/>
          </a:prstGeom>
        </p:spPr>
      </p:pic>
      <p:pic>
        <p:nvPicPr>
          <p:cNvPr id="11" name="图片 11" descr="dns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480" y="1238885"/>
            <a:ext cx="5370195" cy="50419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</a:t>
            </a:r>
            <a:r>
              <a:rPr lang="en-US" altLang="zh-CN"/>
              <a:t>FTP</a:t>
            </a:r>
            <a:r>
              <a:t>服务</a:t>
            </a:r>
          </a:p>
        </p:txBody>
      </p:sp>
      <p:pic>
        <p:nvPicPr>
          <p:cNvPr id="16" name="图片 16" descr="ftp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62200" y="969010"/>
            <a:ext cx="7014845" cy="53682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访问控制列表</a:t>
            </a:r>
          </a:p>
        </p:txBody>
      </p:sp>
      <p:pic>
        <p:nvPicPr>
          <p:cNvPr id="1073742885" name="内容占位符 1073742884"/>
          <p:cNvPicPr>
            <a:picLocks noGrp="1" noRot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5095" y="2174240"/>
            <a:ext cx="5996940" cy="30594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7980680" y="2555240"/>
            <a:ext cx="28136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办公楼子网络不允许外部访问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nat</a:t>
            </a:r>
            <a:r>
              <a:t>地址转换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2595" y="2223770"/>
            <a:ext cx="8966200" cy="26117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隧道技术实现</a:t>
            </a:r>
          </a:p>
        </p:txBody>
      </p:sp>
      <p:pic>
        <p:nvPicPr>
          <p:cNvPr id="1073742889" name="内容占位符 1073742888"/>
          <p:cNvPicPr>
            <a:picLocks noGrp="1" noRot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8350" y="1508760"/>
            <a:ext cx="6365875" cy="3514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2882" name="图片 1073742881"/>
          <p:cNvPicPr>
            <a:picLocks noRot="1"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43" y="5417185"/>
            <a:ext cx="6459855" cy="8724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2884" name="图片 1073742883"/>
          <p:cNvPicPr>
            <a:picLocks noRot="1"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3155" y="1508760"/>
            <a:ext cx="4328160" cy="20929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9360" y="4034155"/>
            <a:ext cx="4335780" cy="22555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无线上网实现</a:t>
            </a:r>
          </a:p>
        </p:txBody>
      </p:sp>
      <p:pic>
        <p:nvPicPr>
          <p:cNvPr id="1073742888" name="内容占位符 1073742887"/>
          <p:cNvPicPr>
            <a:picLocks noGrp="1" noRot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32045" y="1850390"/>
            <a:ext cx="7255510" cy="36239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5" y="2367280"/>
            <a:ext cx="3611880" cy="27508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04690" y="989965"/>
            <a:ext cx="66948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设置无线路由器IP地址，最大连接数目和DNS服务器，未设置密码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571700"/>
            <a:ext cx="10852237" cy="648000"/>
          </a:xfrm>
        </p:spPr>
        <p:txBody>
          <a:bodyPr/>
          <a:lstStyle/>
          <a:p>
            <a:r>
              <a:rPr lang="zh-CN" altLang="en-US"/>
              <a:t>实现</a:t>
            </a:r>
            <a:r>
              <a:rPr lang="en-US" altLang="zh-CN"/>
              <a:t>IPV6</a:t>
            </a:r>
          </a:p>
        </p:txBody>
      </p:sp>
      <p:pic>
        <p:nvPicPr>
          <p:cNvPr id="11" name="图片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6650" y="1755775"/>
            <a:ext cx="6604635" cy="33470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8550275" y="3143885"/>
            <a:ext cx="322135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尝试多次，交换机无法转发</a:t>
            </a:r>
            <a:r>
              <a:rPr lang="en-US" altLang="zh-CN" sz="2800"/>
              <a:t>ipv6</a:t>
            </a:r>
            <a:r>
              <a:rPr lang="zh-CN" altLang="en-US" sz="2800"/>
              <a:t>数据包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拓扑结构</a:t>
            </a:r>
          </a:p>
        </p:txBody>
      </p:sp>
      <p:pic>
        <p:nvPicPr>
          <p:cNvPr id="3" name="内容占位符 -2147482624" descr="最终拓扑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9925" y="1079500"/>
            <a:ext cx="10852150" cy="488251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600"/>
              <a:t>  Thanks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拓扑结构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使用星型拓扑结构。</a:t>
            </a:r>
          </a:p>
          <a:p>
            <a:r>
              <a: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按照层次划分：接入层、汇聚层、核心层。</a:t>
            </a:r>
          </a:p>
          <a:p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汇聚和核心层：中心机设置一台多层核心交换机，负责整个校园网内部的数据交换。</a:t>
            </a:r>
            <a:endParaRPr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None/>
            </a:pPr>
            <a:r>
              <a: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接入层：在教学楼、宿舍楼、图书馆以及办公楼等地方分别设置二级交换机节点。 </a:t>
            </a:r>
            <a:endParaRPr 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601545"/>
            <a:ext cx="10852237" cy="648000"/>
          </a:xfrm>
        </p:spPr>
        <p:txBody>
          <a:bodyPr/>
          <a:lstStyle/>
          <a:p>
            <a:r>
              <a:rPr lang="en-US" altLang="zh-CN"/>
              <a:t>IP</a:t>
            </a:r>
            <a:r>
              <a:t>地址分配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2905" y="1614170"/>
            <a:ext cx="8128000" cy="40690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接入层实现</a:t>
            </a:r>
          </a:p>
        </p:txBody>
      </p:sp>
      <p:pic>
        <p:nvPicPr>
          <p:cNvPr id="1073742853" name="内容占位符 1073742852"/>
          <p:cNvPicPr>
            <a:picLocks noGrp="1" noRot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3785" y="1708150"/>
            <a:ext cx="4734560" cy="24231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155" y="4764405"/>
            <a:ext cx="4695190" cy="7772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02780" y="1677035"/>
            <a:ext cx="3671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配置线路中继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103110" y="4131310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配置端口所属</a:t>
            </a:r>
            <a:r>
              <a:rPr lang="en-US" altLang="zh-CN"/>
              <a:t>vlan 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3110" y="2320290"/>
            <a:ext cx="4107180" cy="13563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1390" y="4885690"/>
            <a:ext cx="4076700" cy="7194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汇聚层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8865" y="4557395"/>
            <a:ext cx="5207000" cy="1997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45" y="1228090"/>
            <a:ext cx="6014085" cy="31502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9830" y="2622550"/>
            <a:ext cx="4103370" cy="22193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651115" y="2103120"/>
            <a:ext cx="369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设置</a:t>
            </a:r>
            <a:r>
              <a:rPr lang="en-US" altLang="zh-CN"/>
              <a:t>vlan</a:t>
            </a:r>
            <a:r>
              <a:rPr lang="zh-CN" altLang="en-US"/>
              <a:t>端口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162" y="553920"/>
            <a:ext cx="10852237" cy="648000"/>
          </a:xfrm>
        </p:spPr>
        <p:txBody>
          <a:bodyPr/>
          <a:lstStyle/>
          <a:p>
            <a:r>
              <a:rPr lang="zh-CN" altLang="en-US"/>
              <a:t>核心层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3060" y="1364615"/>
            <a:ext cx="7954010" cy="32124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455" y="1849120"/>
            <a:ext cx="7195185" cy="3159760"/>
          </a:xfrm>
          <a:prstGeom prst="rect">
            <a:avLst/>
          </a:prstGeom>
        </p:spPr>
      </p:pic>
      <p:pic>
        <p:nvPicPr>
          <p:cNvPr id="1073742868" name="图片 1073742867"/>
          <p:cNvPicPr>
            <a:picLocks noRot="1"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7700" y="2437130"/>
            <a:ext cx="5875655" cy="28314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0995" y="5593080"/>
            <a:ext cx="4998720" cy="6400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3742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3742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162" y="553920"/>
            <a:ext cx="10852237" cy="648000"/>
          </a:xfrm>
        </p:spPr>
        <p:txBody>
          <a:bodyPr/>
          <a:lstStyle/>
          <a:p>
            <a:r>
              <a:t>划分</a:t>
            </a:r>
            <a:r>
              <a:rPr lang="en-US" altLang="zh-CN"/>
              <a:t>vlan</a:t>
            </a:r>
            <a:r>
              <a:t>地址池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10895" y="1958340"/>
            <a:ext cx="3789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这里的操作是为vlan划定地址池，</a:t>
            </a:r>
          </a:p>
          <a:p>
            <a:pPr algn="l"/>
            <a:r>
              <a:rPr lang="zh-CN" altLang="en-US"/>
              <a:t>通过命令 ip dhcp pool vlan编号实现</a:t>
            </a:r>
          </a:p>
        </p:txBody>
      </p:sp>
      <p:pic>
        <p:nvPicPr>
          <p:cNvPr id="17" name="图片 17" descr="QQ截图2019061211481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7015" y="385445"/>
            <a:ext cx="5594350" cy="60877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50" y="3376295"/>
            <a:ext cx="4738370" cy="23723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服务器配置</a:t>
            </a:r>
          </a:p>
        </p:txBody>
      </p:sp>
      <p:pic>
        <p:nvPicPr>
          <p:cNvPr id="9" name="图片 9" descr="QQ截图2019061214555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54930" y="1407795"/>
            <a:ext cx="5776595" cy="34798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9925" y="1855470"/>
            <a:ext cx="384048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/>
              <a:t>我们设置4台服务器。服务器的具体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功能可以在Service选项卡中进行任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意配置，在这里我们的配置是：四台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服务器分别为web服务器，dns服务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器，ftp服务器，mail服务器考虑到D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NS是静态设置的，故服务器端实际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上都不采用动态分配IP的方法，而这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里的IP池主要是为可能的计算机接入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准备的。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233</Words>
  <Application>Microsoft Office PowerPoint</Application>
  <PresentationFormat>宽屏</PresentationFormat>
  <Paragraphs>46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华文楷体</vt:lpstr>
      <vt:lpstr>微软雅黑</vt:lpstr>
      <vt:lpstr>Arial</vt:lpstr>
      <vt:lpstr>Calibri</vt:lpstr>
      <vt:lpstr>Office 主题​​</vt:lpstr>
      <vt:lpstr>校园网网络设计</vt:lpstr>
      <vt:lpstr> 拓扑结构</vt:lpstr>
      <vt:lpstr>拓扑结构</vt:lpstr>
      <vt:lpstr>IP地址分配</vt:lpstr>
      <vt:lpstr>接入层实现</vt:lpstr>
      <vt:lpstr>汇聚层</vt:lpstr>
      <vt:lpstr>核心层</vt:lpstr>
      <vt:lpstr>划分vlan地址池</vt:lpstr>
      <vt:lpstr>服务器配置</vt:lpstr>
      <vt:lpstr>DNS服务器配置</vt:lpstr>
      <vt:lpstr>FTP服务器配置</vt:lpstr>
      <vt:lpstr>Mail服务器配置</vt:lpstr>
      <vt:lpstr>测试邮件服务</vt:lpstr>
      <vt:lpstr>测试FTP服务</vt:lpstr>
      <vt:lpstr>访问控制列表</vt:lpstr>
      <vt:lpstr>nat地址转换</vt:lpstr>
      <vt:lpstr>隧道技术实现</vt:lpstr>
      <vt:lpstr>无线上网实现</vt:lpstr>
      <vt:lpstr>实现IPV6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校园网网络设计</dc:title>
  <dc:creator/>
  <cp:lastModifiedBy>戴 宁</cp:lastModifiedBy>
  <cp:revision>8</cp:revision>
  <dcterms:created xsi:type="dcterms:W3CDTF">2019-06-12T11:03:00Z</dcterms:created>
  <dcterms:modified xsi:type="dcterms:W3CDTF">2019-06-12T14:02:02Z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