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65" r:id="rId3"/>
    <p:sldId id="257" r:id="rId4"/>
    <p:sldId id="259" r:id="rId5"/>
    <p:sldId id="288" r:id="rId6"/>
    <p:sldId id="291" r:id="rId7"/>
    <p:sldId id="326" r:id="rId8"/>
    <p:sldId id="294" r:id="rId9"/>
    <p:sldId id="329" r:id="rId10"/>
    <p:sldId id="293" r:id="rId11"/>
    <p:sldId id="304" r:id="rId12"/>
    <p:sldId id="328" r:id="rId13"/>
    <p:sldId id="292" r:id="rId14"/>
    <p:sldId id="295" r:id="rId15"/>
    <p:sldId id="299" r:id="rId16"/>
    <p:sldId id="300" r:id="rId17"/>
    <p:sldId id="301" r:id="rId18"/>
    <p:sldId id="302" r:id="rId19"/>
    <p:sldId id="285" r:id="rId2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856"/>
    <a:srgbClr val="54667A"/>
    <a:srgbClr val="460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15" autoAdjust="0"/>
  </p:normalViewPr>
  <p:slideViewPr>
    <p:cSldViewPr snapToGrid="0">
      <p:cViewPr varScale="1">
        <p:scale>
          <a:sx n="108" d="100"/>
          <a:sy n="108" d="100"/>
        </p:scale>
        <p:origin x="730" y="168"/>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D7168-E431-49DF-AFF7-8C785944B1E1}" type="datetimeFigureOut">
              <a:rPr lang="zh-CN" altLang="en-US" smtClean="0"/>
              <a:t>2019/6/17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5626D-1A37-41A2-AA2F-32294FA3932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en-US" altLang="zh-CN"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A22B08C5-7BA2-435D-BA0B-7D64DCE95DC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FF102AFC-06F5-4221-9EAB-35F784DCD2E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en-US" altLang="zh-CN"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D8AC9BD7-25F6-4B13-B910-366854EF5C94}"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en-US" altLang="zh-CN"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D8AC9BD7-25F6-4B13-B910-366854EF5C94}"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en-US" altLang="zh-CN"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D8AC9BD7-25F6-4B13-B910-366854EF5C94}"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en-US" altLang="zh-CN"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D8AC9BD7-25F6-4B13-B910-366854EF5C94}"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en-US" altLang="zh-CN"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D8AC9BD7-25F6-4B13-B910-366854EF5C94}"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en-US" altLang="zh-CN"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D8AC9BD7-25F6-4B13-B910-366854EF5C94}"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FF102AFC-06F5-4221-9EAB-35F784DCD2E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FF102AFC-06F5-4221-9EAB-35F784DCD2E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FF102AFC-06F5-4221-9EAB-35F784DCD2E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FF102AFC-06F5-4221-9EAB-35F784DCD2E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FF102AFC-06F5-4221-9EAB-35F784DCD2E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FF102AFC-06F5-4221-9EAB-35F784DCD2E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FF102AFC-06F5-4221-9EAB-35F784DCD2E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2019/6/17</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Click="0" advTm="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2019/6/17</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Click="0"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2019/6/17</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矩形 4"/>
          <p:cNvSpPr/>
          <p:nvPr userDrawn="1"/>
        </p:nvSpPr>
        <p:spPr>
          <a:xfrm>
            <a:off x="0" y="0"/>
            <a:ext cx="9144000" cy="5143500"/>
          </a:xfrm>
          <a:prstGeom prst="rect">
            <a:avLst/>
          </a:prstGeom>
          <a:solidFill>
            <a:srgbClr val="3C48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77800" y="711200"/>
            <a:ext cx="88011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6" name="图片 5"/>
          <p:cNvPicPr>
            <a:picLocks noChangeAspect="1"/>
          </p:cNvPicPr>
          <p:nvPr userDrawn="1"/>
        </p:nvPicPr>
        <p:blipFill>
          <a:blip r:embed="rId2" cstate="screen"/>
          <a:stretch>
            <a:fillRect/>
          </a:stretch>
        </p:blipFill>
        <p:spPr>
          <a:xfrm rot="1141717">
            <a:off x="7815129" y="8258"/>
            <a:ext cx="1198973" cy="1075681"/>
          </a:xfrm>
          <a:prstGeom prst="rect">
            <a:avLst/>
          </a:prstGeom>
        </p:spPr>
      </p:pic>
      <p:sp>
        <p:nvSpPr>
          <p:cNvPr id="2" name="标题 1"/>
          <p:cNvSpPr>
            <a:spLocks noGrp="1"/>
          </p:cNvSpPr>
          <p:nvPr>
            <p:ph type="title" hasCustomPrompt="1"/>
          </p:nvPr>
        </p:nvSpPr>
        <p:spPr>
          <a:xfrm>
            <a:off x="193230" y="27107"/>
            <a:ext cx="7886700" cy="684094"/>
          </a:xfrm>
        </p:spPr>
        <p:txBody>
          <a:bodyPr/>
          <a:lstStyle>
            <a:lvl1pPr>
              <a:defRPr b="1">
                <a:solidFill>
                  <a:schemeClr val="bg1">
                    <a:lumMod val="9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a:t>
            </a:r>
          </a:p>
        </p:txBody>
      </p:sp>
    </p:spTree>
  </p:cSld>
  <p:clrMapOvr>
    <a:masterClrMapping/>
  </p:clrMapOvr>
  <p:transition spd="med" advClick="0"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2019/6/17</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Click="0"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2019/6/17</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Click="0"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2019/6/17</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1" name="矩形 10"/>
          <p:cNvSpPr/>
          <p:nvPr userDrawn="1"/>
        </p:nvSpPr>
        <p:spPr>
          <a:xfrm>
            <a:off x="7251171" y="4760168"/>
            <a:ext cx="775136" cy="246221"/>
          </a:xfrm>
          <a:prstGeom prst="rect">
            <a:avLst/>
          </a:prstGeom>
        </p:spPr>
        <p:txBody>
          <a:bodyPr wrap="square">
            <a:spAutoFit/>
          </a:bodyPr>
          <a:lstStyle/>
          <a:p>
            <a:pPr defTabSz="914400"/>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模板下载：</a:t>
            </a:r>
            <a:r>
              <a:rPr lang="en-US" altLang="zh-CN" sz="100" dirty="0">
                <a:solidFill>
                  <a:prstClr val="white"/>
                </a:solidFill>
                <a:ea typeface="宋体" panose="02010600030101010101" pitchFamily="2" charset="-122"/>
              </a:rPr>
              <a:t>www.1ppt.com/moban/     </a:t>
            </a:r>
            <a:r>
              <a:rPr lang="zh-CN" altLang="en-US" sz="100" dirty="0">
                <a:solidFill>
                  <a:prstClr val="white"/>
                </a:solidFill>
                <a:ea typeface="宋体" panose="02010600030101010101" pitchFamily="2" charset="-122"/>
              </a:rPr>
              <a:t>行业</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a:t>
            </a:r>
            <a:r>
              <a:rPr lang="en-US" altLang="zh-CN" sz="100" dirty="0">
                <a:solidFill>
                  <a:prstClr val="white"/>
                </a:solidFill>
                <a:ea typeface="宋体" panose="02010600030101010101" pitchFamily="2" charset="-122"/>
              </a:rPr>
              <a:t>www.1ppt.com/hangye/ </a:t>
            </a:r>
          </a:p>
          <a:p>
            <a:pPr defTabSz="914400"/>
            <a:r>
              <a:rPr lang="zh-CN" altLang="en-US" sz="100" dirty="0">
                <a:solidFill>
                  <a:prstClr val="white"/>
                </a:solidFill>
                <a:ea typeface="宋体" panose="02010600030101010101" pitchFamily="2" charset="-122"/>
              </a:rPr>
              <a:t>节日</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a:t>
            </a:r>
            <a:r>
              <a:rPr lang="en-US" altLang="zh-CN" sz="100" dirty="0">
                <a:solidFill>
                  <a:prstClr val="white"/>
                </a:solidFill>
                <a:ea typeface="宋体" panose="02010600030101010101" pitchFamily="2" charset="-122"/>
              </a:rPr>
              <a:t>www.1ppt.com/jieri/           PPT</a:t>
            </a:r>
            <a:r>
              <a:rPr lang="zh-CN" altLang="en-US" sz="100" dirty="0">
                <a:solidFill>
                  <a:prstClr val="white"/>
                </a:solidFill>
                <a:ea typeface="宋体" panose="02010600030101010101" pitchFamily="2" charset="-122"/>
              </a:rPr>
              <a:t>素材下载：</a:t>
            </a:r>
            <a:r>
              <a:rPr lang="en-US" altLang="zh-CN" sz="100" dirty="0">
                <a:solidFill>
                  <a:prstClr val="white"/>
                </a:solidFill>
                <a:ea typeface="宋体" panose="02010600030101010101" pitchFamily="2" charset="-122"/>
              </a:rPr>
              <a:t>www.1ppt.com/sucai/</a:t>
            </a:r>
          </a:p>
          <a:p>
            <a:pPr defTabSz="914400"/>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背景图片：</a:t>
            </a:r>
            <a:r>
              <a:rPr lang="en-US" altLang="zh-CN" sz="100" dirty="0">
                <a:solidFill>
                  <a:prstClr val="white"/>
                </a:solidFill>
                <a:ea typeface="宋体" panose="02010600030101010101" pitchFamily="2" charset="-122"/>
              </a:rPr>
              <a:t>www.1ppt.com/beijing/      PPT</a:t>
            </a:r>
            <a:r>
              <a:rPr lang="zh-CN" altLang="en-US" sz="100" dirty="0">
                <a:solidFill>
                  <a:prstClr val="white"/>
                </a:solidFill>
                <a:ea typeface="宋体" panose="02010600030101010101" pitchFamily="2" charset="-122"/>
              </a:rPr>
              <a:t>图表下载：</a:t>
            </a:r>
            <a:r>
              <a:rPr lang="en-US" altLang="zh-CN" sz="100" dirty="0">
                <a:solidFill>
                  <a:prstClr val="white"/>
                </a:solidFill>
                <a:ea typeface="宋体" panose="02010600030101010101" pitchFamily="2" charset="-122"/>
              </a:rPr>
              <a:t>www.1ppt.com/tubiao/      </a:t>
            </a:r>
          </a:p>
          <a:p>
            <a:pPr defTabSz="914400"/>
            <a:r>
              <a:rPr lang="zh-CN" altLang="en-US" sz="100" dirty="0">
                <a:solidFill>
                  <a:prstClr val="white"/>
                </a:solidFill>
                <a:ea typeface="宋体" panose="02010600030101010101" pitchFamily="2" charset="-122"/>
              </a:rPr>
              <a:t>优秀</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下载：</a:t>
            </a:r>
            <a:r>
              <a:rPr lang="en-US" altLang="zh-CN" sz="100" dirty="0">
                <a:solidFill>
                  <a:prstClr val="white"/>
                </a:solidFill>
                <a:ea typeface="宋体" panose="02010600030101010101" pitchFamily="2" charset="-122"/>
              </a:rPr>
              <a:t>www.1ppt.com/xiazai/        PPT</a:t>
            </a:r>
            <a:r>
              <a:rPr lang="zh-CN" altLang="en-US" sz="100" dirty="0">
                <a:solidFill>
                  <a:prstClr val="white"/>
                </a:solidFill>
                <a:ea typeface="宋体" panose="02010600030101010101" pitchFamily="2" charset="-122"/>
              </a:rPr>
              <a:t>教程： </a:t>
            </a:r>
            <a:r>
              <a:rPr lang="en-US" altLang="zh-CN" sz="100" dirty="0">
                <a:solidFill>
                  <a:prstClr val="white"/>
                </a:solidFill>
                <a:ea typeface="宋体" panose="02010600030101010101" pitchFamily="2" charset="-122"/>
              </a:rPr>
              <a:t>www.1ppt.com/powerpoint/      </a:t>
            </a:r>
          </a:p>
          <a:p>
            <a:pPr defTabSz="914400"/>
            <a:r>
              <a:rPr lang="en-US" altLang="zh-CN" sz="100" dirty="0">
                <a:solidFill>
                  <a:prstClr val="white"/>
                </a:solidFill>
                <a:ea typeface="宋体" panose="02010600030101010101" pitchFamily="2" charset="-122"/>
              </a:rPr>
              <a:t>Word</a:t>
            </a:r>
            <a:r>
              <a:rPr lang="zh-CN" altLang="en-US" sz="100" dirty="0">
                <a:solidFill>
                  <a:prstClr val="white"/>
                </a:solidFill>
                <a:ea typeface="宋体" panose="02010600030101010101" pitchFamily="2" charset="-122"/>
              </a:rPr>
              <a:t>教程： </a:t>
            </a:r>
            <a:r>
              <a:rPr lang="en-US" altLang="zh-CN" sz="100" dirty="0">
                <a:solidFill>
                  <a:prstClr val="white"/>
                </a:solidFill>
                <a:ea typeface="宋体" panose="02010600030101010101" pitchFamily="2" charset="-122"/>
              </a:rPr>
              <a:t>www.1ppt.com/word/              Excel</a:t>
            </a:r>
            <a:r>
              <a:rPr lang="zh-CN" altLang="en-US" sz="100" dirty="0">
                <a:solidFill>
                  <a:prstClr val="white"/>
                </a:solidFill>
                <a:ea typeface="宋体" panose="02010600030101010101" pitchFamily="2" charset="-122"/>
              </a:rPr>
              <a:t>教程：</a:t>
            </a:r>
            <a:r>
              <a:rPr lang="en-US" altLang="zh-CN" sz="100" dirty="0">
                <a:solidFill>
                  <a:prstClr val="white"/>
                </a:solidFill>
                <a:ea typeface="宋体" panose="02010600030101010101" pitchFamily="2" charset="-122"/>
              </a:rPr>
              <a:t>www.1ppt.com/excel/  </a:t>
            </a:r>
          </a:p>
          <a:p>
            <a:pPr defTabSz="914400"/>
            <a:r>
              <a:rPr lang="zh-CN" altLang="en-US" sz="100" dirty="0">
                <a:solidFill>
                  <a:prstClr val="white"/>
                </a:solidFill>
                <a:ea typeface="宋体" panose="02010600030101010101" pitchFamily="2" charset="-122"/>
              </a:rPr>
              <a:t>资料下载：</a:t>
            </a:r>
            <a:r>
              <a:rPr lang="en-US" altLang="zh-CN" sz="100" dirty="0">
                <a:solidFill>
                  <a:prstClr val="white"/>
                </a:solidFill>
                <a:ea typeface="宋体" panose="02010600030101010101" pitchFamily="2" charset="-122"/>
              </a:rPr>
              <a:t>www.1ppt.com/ziliao/                PPT</a:t>
            </a:r>
            <a:r>
              <a:rPr lang="zh-CN" altLang="en-US" sz="100" dirty="0">
                <a:solidFill>
                  <a:prstClr val="white"/>
                </a:solidFill>
                <a:ea typeface="宋体" panose="02010600030101010101" pitchFamily="2" charset="-122"/>
              </a:rPr>
              <a:t>课件下载：</a:t>
            </a:r>
            <a:r>
              <a:rPr lang="en-US" altLang="zh-CN" sz="100" dirty="0">
                <a:solidFill>
                  <a:prstClr val="white"/>
                </a:solidFill>
                <a:ea typeface="宋体" panose="02010600030101010101" pitchFamily="2" charset="-122"/>
              </a:rPr>
              <a:t>www.1ppt.com/kejian/ </a:t>
            </a:r>
          </a:p>
          <a:p>
            <a:pPr defTabSz="914400"/>
            <a:r>
              <a:rPr lang="zh-CN" altLang="en-US" sz="100" dirty="0">
                <a:solidFill>
                  <a:prstClr val="white"/>
                </a:solidFill>
                <a:ea typeface="宋体" panose="02010600030101010101" pitchFamily="2" charset="-122"/>
              </a:rPr>
              <a:t>范文下载：</a:t>
            </a:r>
            <a:r>
              <a:rPr lang="en-US" altLang="zh-CN" sz="100" dirty="0">
                <a:solidFill>
                  <a:prstClr val="white"/>
                </a:solidFill>
                <a:ea typeface="宋体" panose="02010600030101010101" pitchFamily="2" charset="-122"/>
              </a:rPr>
              <a:t>www.1ppt.com/fanwen/             </a:t>
            </a:r>
            <a:r>
              <a:rPr lang="zh-CN" altLang="en-US" sz="100" dirty="0">
                <a:solidFill>
                  <a:prstClr val="white"/>
                </a:solidFill>
                <a:ea typeface="宋体" panose="02010600030101010101" pitchFamily="2" charset="-122"/>
              </a:rPr>
              <a:t>试卷下载：</a:t>
            </a:r>
            <a:r>
              <a:rPr lang="en-US" altLang="zh-CN" sz="100" dirty="0">
                <a:solidFill>
                  <a:prstClr val="white"/>
                </a:solidFill>
                <a:ea typeface="宋体" panose="02010600030101010101" pitchFamily="2" charset="-122"/>
              </a:rPr>
              <a:t>www.1ppt.com/shiti/  </a:t>
            </a:r>
          </a:p>
          <a:p>
            <a:pPr defTabSz="914400"/>
            <a:r>
              <a:rPr lang="zh-CN" altLang="en-US" sz="100" dirty="0">
                <a:solidFill>
                  <a:prstClr val="white"/>
                </a:solidFill>
                <a:ea typeface="宋体" panose="02010600030101010101" pitchFamily="2" charset="-122"/>
              </a:rPr>
              <a:t>教案下载：</a:t>
            </a:r>
            <a:r>
              <a:rPr lang="en-US" altLang="zh-CN" sz="100" dirty="0">
                <a:solidFill>
                  <a:prstClr val="white"/>
                </a:solidFill>
                <a:ea typeface="宋体" panose="02010600030101010101" pitchFamily="2" charset="-122"/>
              </a:rPr>
              <a:t>www.1ppt.com/jiaoan/        </a:t>
            </a:r>
          </a:p>
          <a:p>
            <a:pPr defTabSz="914400"/>
            <a:r>
              <a:rPr lang="zh-CN" altLang="en-US" sz="100" dirty="0">
                <a:solidFill>
                  <a:prstClr val="white"/>
                </a:solidFill>
                <a:ea typeface="宋体" panose="02010600030101010101" pitchFamily="2" charset="-122"/>
              </a:rPr>
              <a:t>字体下载：</a:t>
            </a:r>
            <a:r>
              <a:rPr lang="en-US" altLang="zh-CN" sz="100" dirty="0">
                <a:solidFill>
                  <a:prstClr val="white"/>
                </a:solidFill>
                <a:ea typeface="宋体" panose="02010600030101010101" pitchFamily="2" charset="-122"/>
              </a:rPr>
              <a:t>www.1ppt.com/ziti/</a:t>
            </a:r>
          </a:p>
          <a:p>
            <a:pPr defTabSz="914400"/>
            <a:r>
              <a:rPr lang="en-US" altLang="zh-CN" sz="100" dirty="0">
                <a:solidFill>
                  <a:prstClr val="white"/>
                </a:solidFill>
                <a:ea typeface="宋体" panose="02010600030101010101" pitchFamily="2" charset="-122"/>
              </a:rPr>
              <a:t> </a:t>
            </a:r>
            <a:endParaRPr lang="zh-CN" altLang="en-US" sz="100" dirty="0">
              <a:solidFill>
                <a:prstClr val="white"/>
              </a:solidFill>
              <a:ea typeface="宋体" panose="02010600030101010101" pitchFamily="2" charset="-122"/>
            </a:endParaRPr>
          </a:p>
        </p:txBody>
      </p:sp>
    </p:spTree>
  </p:cSld>
  <p:clrMapOvr>
    <a:masterClrMapping/>
  </p:clrMapOvr>
  <p:transition spd="med" advClick="0"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2019/6/17</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Click="0"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2019/6/17</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Click="0"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2019/6/17</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Click="0"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2019/6/17</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2019/6/17</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Click="0" advTm="0">
    <p:pull/>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549752"/>
            <a:ext cx="9144000" cy="2249714"/>
          </a:xfrm>
          <a:prstGeom prst="rect">
            <a:avLst/>
          </a:prstGeom>
          <a:solidFill>
            <a:srgbClr val="3C4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screen"/>
          <a:stretch>
            <a:fillRect/>
          </a:stretch>
        </p:blipFill>
        <p:spPr>
          <a:xfrm rot="1033482">
            <a:off x="120401" y="976884"/>
            <a:ext cx="4064557" cy="3646592"/>
          </a:xfrm>
          <a:prstGeom prst="rect">
            <a:avLst/>
          </a:prstGeom>
        </p:spPr>
      </p:pic>
      <p:pic>
        <p:nvPicPr>
          <p:cNvPr id="5" name="图片 4"/>
          <p:cNvPicPr>
            <a:picLocks noChangeAspect="1"/>
          </p:cNvPicPr>
          <p:nvPr/>
        </p:nvPicPr>
        <p:blipFill>
          <a:blip r:embed="rId3" cstate="screen"/>
          <a:stretch>
            <a:fillRect/>
          </a:stretch>
        </p:blipFill>
        <p:spPr>
          <a:xfrm>
            <a:off x="6822810" y="145685"/>
            <a:ext cx="2156090" cy="1285199"/>
          </a:xfrm>
          <a:prstGeom prst="rect">
            <a:avLst/>
          </a:prstGeom>
        </p:spPr>
      </p:pic>
      <p:sp>
        <p:nvSpPr>
          <p:cNvPr id="8" name="文本框 7"/>
          <p:cNvSpPr txBox="1"/>
          <p:nvPr/>
        </p:nvSpPr>
        <p:spPr>
          <a:xfrm>
            <a:off x="4177586" y="2089183"/>
            <a:ext cx="4801314"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方形混凝土移动工程队</a:t>
            </a:r>
          </a:p>
        </p:txBody>
      </p:sp>
      <p:sp>
        <p:nvSpPr>
          <p:cNvPr id="9" name="文本框 8"/>
          <p:cNvSpPr txBox="1"/>
          <p:nvPr/>
        </p:nvSpPr>
        <p:spPr>
          <a:xfrm>
            <a:off x="4256238" y="2958795"/>
            <a:ext cx="1723549"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课程设计实践</a:t>
            </a:r>
          </a:p>
        </p:txBody>
      </p:sp>
      <p:sp>
        <p:nvSpPr>
          <p:cNvPr id="16" name="文本框 15"/>
          <p:cNvSpPr txBox="1"/>
          <p:nvPr/>
        </p:nvSpPr>
        <p:spPr>
          <a:xfrm>
            <a:off x="6300505" y="4347414"/>
            <a:ext cx="2165978" cy="507831"/>
          </a:xfrm>
          <a:prstGeom prst="rect">
            <a:avLst/>
          </a:prstGeom>
          <a:noFill/>
        </p:spPr>
        <p:txBody>
          <a:bodyPr wrap="none" rtlCol="0">
            <a:spAutoFit/>
          </a:bodyPr>
          <a:lstStyle/>
          <a:p>
            <a:r>
              <a:rPr lang="zh-CN" altLang="en-US" dirty="0"/>
              <a:t>组长：崔西鹏</a:t>
            </a:r>
            <a:br>
              <a:rPr lang="en-US" altLang="zh-CN" dirty="0"/>
            </a:br>
            <a:r>
              <a:rPr lang="zh-CN" altLang="en-US" dirty="0"/>
              <a:t>组员：戴宁 陈加旭 公绪蒙</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1000"/>
                                        <p:tgtEl>
                                          <p:spTgt spid="7"/>
                                        </p:tgtEl>
                                      </p:cBhvr>
                                    </p:animEffect>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750"/>
                                        <p:tgtEl>
                                          <p:spTgt spid="9"/>
                                        </p:tgtEl>
                                      </p:cBhvr>
                                    </p:animEffect>
                                  </p:childTnLst>
                                </p:cTn>
                              </p:par>
                            </p:childTnLst>
                          </p:cTn>
                        </p:par>
                        <p:par>
                          <p:cTn id="18" fill="hold">
                            <p:stCondLst>
                              <p:cond delay="3000"/>
                            </p:stCondLst>
                            <p:childTnLst>
                              <p:par>
                                <p:cTn id="19" presetID="10" presetClass="entr" presetSubtype="0" fill="hold" grpId="0" nodeType="afterEffect">
                                  <p:stCondLst>
                                    <p:cond delay="0"/>
                                  </p:stCondLst>
                                  <p:iterate type="lt">
                                    <p:tmPct val="12000"/>
                                  </p:iterate>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2789"/>
                            </p:stCondLst>
                            <p:childTnLst>
                              <p:par>
                                <p:cTn id="23" presetID="47"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3789"/>
                            </p:stCondLst>
                            <p:childTnLst>
                              <p:par>
                                <p:cTn id="29" presetID="2" presetClass="entr" presetSubtype="2"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000" fill="hold"/>
                                        <p:tgtEl>
                                          <p:spTgt spid="16"/>
                                        </p:tgtEl>
                                        <p:attrNameLst>
                                          <p:attrName>ppt_x</p:attrName>
                                        </p:attrNameLst>
                                      </p:cBhvr>
                                      <p:tavLst>
                                        <p:tav tm="0">
                                          <p:val>
                                            <p:strVal val="1+#ppt_w/2"/>
                                          </p:val>
                                        </p:tav>
                                        <p:tav tm="100000">
                                          <p:val>
                                            <p:strVal val="#ppt_x"/>
                                          </p:val>
                                        </p:tav>
                                      </p:tavLst>
                                    </p:anim>
                                    <p:anim calcmode="lin" valueType="num">
                                      <p:cBhvr additive="base">
                                        <p:cTn id="32"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特征分析 </a:t>
            </a:r>
          </a:p>
        </p:txBody>
      </p:sp>
      <p:sp>
        <p:nvSpPr>
          <p:cNvPr id="3" name="任意多边形 23"/>
          <p:cNvSpPr/>
          <p:nvPr/>
        </p:nvSpPr>
        <p:spPr>
          <a:xfrm flipH="1">
            <a:off x="193229" y="764584"/>
            <a:ext cx="3181341" cy="505415"/>
          </a:xfrm>
          <a:custGeom>
            <a:avLst/>
            <a:gdLst>
              <a:gd name="connsiteX0" fmla="*/ 2323883 w 2323883"/>
              <a:gd name="connsiteY0" fmla="*/ 0 h 688369"/>
              <a:gd name="connsiteX1" fmla="*/ 2034284 w 2323883"/>
              <a:gd name="connsiteY1" fmla="*/ 0 h 688369"/>
              <a:gd name="connsiteX2" fmla="*/ 719189 w 2323883"/>
              <a:gd name="connsiteY2" fmla="*/ 0 h 688369"/>
              <a:gd name="connsiteX3" fmla="*/ 344184 w 2323883"/>
              <a:gd name="connsiteY3" fmla="*/ 0 h 688369"/>
              <a:gd name="connsiteX4" fmla="*/ 0 w 2323883"/>
              <a:gd name="connsiteY4" fmla="*/ 344185 h 688369"/>
              <a:gd name="connsiteX5" fmla="*/ 344184 w 2323883"/>
              <a:gd name="connsiteY5" fmla="*/ 688369 h 688369"/>
              <a:gd name="connsiteX6" fmla="*/ 719189 w 2323883"/>
              <a:gd name="connsiteY6" fmla="*/ 688369 h 688369"/>
              <a:gd name="connsiteX7" fmla="*/ 2034284 w 2323883"/>
              <a:gd name="connsiteY7" fmla="*/ 688369 h 688369"/>
              <a:gd name="connsiteX8" fmla="*/ 2323883 w 2323883"/>
              <a:gd name="connsiteY8" fmla="*/ 688369 h 6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3883" h="688369">
                <a:moveTo>
                  <a:pt x="2323883" y="0"/>
                </a:moveTo>
                <a:lnTo>
                  <a:pt x="2034284" y="0"/>
                </a:lnTo>
                <a:lnTo>
                  <a:pt x="719189" y="0"/>
                </a:lnTo>
                <a:lnTo>
                  <a:pt x="344184" y="0"/>
                </a:lnTo>
                <a:lnTo>
                  <a:pt x="0" y="344185"/>
                </a:lnTo>
                <a:lnTo>
                  <a:pt x="344184" y="688369"/>
                </a:lnTo>
                <a:lnTo>
                  <a:pt x="719189" y="688369"/>
                </a:lnTo>
                <a:lnTo>
                  <a:pt x="2034284" y="688369"/>
                </a:lnTo>
                <a:lnTo>
                  <a:pt x="2323883" y="688369"/>
                </a:lnTo>
                <a:close/>
              </a:path>
            </a:pathLst>
          </a:custGeom>
          <a:gradFill>
            <a:gsLst>
              <a:gs pos="0">
                <a:schemeClr val="accent1"/>
              </a:gs>
              <a:gs pos="51000">
                <a:schemeClr val="accent1">
                  <a:lumMod val="40000"/>
                  <a:lumOff val="60000"/>
                </a:schemeClr>
              </a:gs>
              <a:gs pos="49000">
                <a:schemeClr val="accent1">
                  <a:lumMod val="60000"/>
                  <a:lumOff val="40000"/>
                </a:schemeClr>
              </a:gs>
              <a:gs pos="100000">
                <a:schemeClr val="accent1"/>
              </a:gs>
            </a:gsLst>
            <a:lin ang="16200000" scaled="1"/>
          </a:gradFill>
          <a:ln w="12700" cap="flat" cmpd="sng" algn="ctr">
            <a:noFill/>
            <a:prstDash val="solid"/>
            <a:miter lim="800000"/>
          </a:ln>
          <a:effectLst>
            <a:outerShdw blurRad="50800" dist="38100" dir="2700000" algn="tl" rotWithShape="0">
              <a:prstClr val="black">
                <a:alpha val="20000"/>
              </a:prstClr>
            </a:outerShdw>
          </a:effectLst>
        </p:spPr>
        <p:txBody>
          <a:bodyPr lIns="0" rIns="216000" bIns="0" anchor="ct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000" b="1" kern="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解决样本比例不平衡问题</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文本框 3"/>
          <p:cNvSpPr txBox="1"/>
          <p:nvPr/>
        </p:nvSpPr>
        <p:spPr>
          <a:xfrm>
            <a:off x="680998" y="1545264"/>
            <a:ext cx="5847907" cy="3307715"/>
          </a:xfrm>
          <a:prstGeom prst="rect">
            <a:avLst/>
          </a:prstGeom>
          <a:noFill/>
        </p:spPr>
        <p:txBody>
          <a:bodyPr wrap="square" rtlCol="0">
            <a:spAutoFit/>
          </a:bodyPr>
          <a:lstStyle/>
          <a:p>
            <a:r>
              <a:rPr lang="en-US" altLang="zh-CN" sz="1800" b="1" dirty="0"/>
              <a:t>1.under-sampling</a:t>
            </a:r>
            <a:r>
              <a:rPr lang="zh-CN" altLang="en-US" sz="1800" b="1" dirty="0"/>
              <a:t>欠采样（丢失信息）</a:t>
            </a:r>
            <a:endParaRPr lang="en-US" altLang="zh-CN" sz="1800" b="1" dirty="0"/>
          </a:p>
          <a:p>
            <a:r>
              <a:rPr lang="en-US" altLang="zh-CN" dirty="0"/>
              <a:t>          </a:t>
            </a:r>
            <a:r>
              <a:rPr lang="zh-CN" altLang="en-US" sz="1600" dirty="0"/>
              <a:t>从占比较大的类别下的样本中随机选择 </a:t>
            </a:r>
            <a:r>
              <a:rPr lang="en-US" altLang="zh-CN" sz="1600" dirty="0"/>
              <a:t>n </a:t>
            </a:r>
            <a:r>
              <a:rPr lang="zh-CN" altLang="en-US" sz="1600" dirty="0"/>
              <a:t>个样本，其中 </a:t>
            </a:r>
            <a:r>
              <a:rPr lang="en-US" altLang="zh-CN" sz="1600" dirty="0"/>
              <a:t>n </a:t>
            </a:r>
            <a:r>
              <a:rPr lang="zh-CN" altLang="en-US" sz="1600" dirty="0"/>
              <a:t>的值等于占比较小的类别下的样本的总数，并在训练阶段使用它们，然后在验证中排除掉这些样本。这种方法虽然容易丢失有用信息但是对算法影响较小</a:t>
            </a:r>
            <a:endParaRPr lang="en-US" altLang="zh-CN" sz="1600" dirty="0"/>
          </a:p>
          <a:p>
            <a:endParaRPr lang="en-US" altLang="zh-CN" dirty="0"/>
          </a:p>
          <a:p>
            <a:r>
              <a:rPr lang="en-US" altLang="zh-CN" sz="1800" b="1" dirty="0"/>
              <a:t>2.over-sampling</a:t>
            </a:r>
            <a:r>
              <a:rPr lang="zh-CN" altLang="en-US" sz="1800" b="1" dirty="0"/>
              <a:t>过采样（过拟合）</a:t>
            </a:r>
          </a:p>
          <a:p>
            <a:r>
              <a:rPr lang="en-US" altLang="zh-CN" sz="1800" b="1" dirty="0"/>
              <a:t>       </a:t>
            </a:r>
            <a:r>
              <a:rPr lang="zh-CN" altLang="en-US" sz="1600" dirty="0"/>
              <a:t>在交叉验证之前做了过采样，复制原来的样本，然后使用留一法做交叉验证，也就是说我们在每次迭代中使用 </a:t>
            </a:r>
            <a:r>
              <a:rPr lang="en-US" altLang="zh-CN" sz="1600" dirty="0"/>
              <a:t>N-1 </a:t>
            </a:r>
            <a:r>
              <a:rPr lang="zh-CN" altLang="en-US" sz="1600" dirty="0"/>
              <a:t>份样本做训练，而只使用 </a:t>
            </a:r>
            <a:r>
              <a:rPr lang="en-US" altLang="zh-CN" sz="1600" dirty="0"/>
              <a:t>1 </a:t>
            </a:r>
            <a:r>
              <a:rPr lang="zh-CN" altLang="en-US" sz="1600" dirty="0"/>
              <a:t>份样本验证。 但是我们注意到在其实在 </a:t>
            </a:r>
            <a:r>
              <a:rPr lang="en-US" altLang="zh-CN" sz="1600" dirty="0"/>
              <a:t>N-1 </a:t>
            </a:r>
            <a:r>
              <a:rPr lang="zh-CN" altLang="en-US" sz="1600" dirty="0"/>
              <a:t>份的样本中是包含了那一份用来做验证的样本的。</a:t>
            </a:r>
            <a:endParaRPr lang="en-US" altLang="zh-CN" sz="1600" dirty="0"/>
          </a:p>
          <a:p>
            <a:r>
              <a:rPr lang="en-US" altLang="zh-CN" sz="1600" dirty="0"/>
              <a:t>	</a:t>
            </a:r>
          </a:p>
          <a:p>
            <a:r>
              <a:rPr lang="en-US" altLang="zh-CN" dirty="0"/>
              <a:t>	</a:t>
            </a:r>
            <a:endParaRPr lang="zh-CN" altLang="en-US" dirty="0"/>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特征分析 </a:t>
            </a:r>
          </a:p>
        </p:txBody>
      </p:sp>
      <p:sp>
        <p:nvSpPr>
          <p:cNvPr id="3" name="任意多边形 23"/>
          <p:cNvSpPr/>
          <p:nvPr/>
        </p:nvSpPr>
        <p:spPr>
          <a:xfrm flipH="1">
            <a:off x="2078544" y="116884"/>
            <a:ext cx="3181341" cy="505415"/>
          </a:xfrm>
          <a:custGeom>
            <a:avLst/>
            <a:gdLst>
              <a:gd name="connsiteX0" fmla="*/ 2323883 w 2323883"/>
              <a:gd name="connsiteY0" fmla="*/ 0 h 688369"/>
              <a:gd name="connsiteX1" fmla="*/ 2034284 w 2323883"/>
              <a:gd name="connsiteY1" fmla="*/ 0 h 688369"/>
              <a:gd name="connsiteX2" fmla="*/ 719189 w 2323883"/>
              <a:gd name="connsiteY2" fmla="*/ 0 h 688369"/>
              <a:gd name="connsiteX3" fmla="*/ 344184 w 2323883"/>
              <a:gd name="connsiteY3" fmla="*/ 0 h 688369"/>
              <a:gd name="connsiteX4" fmla="*/ 0 w 2323883"/>
              <a:gd name="connsiteY4" fmla="*/ 344185 h 688369"/>
              <a:gd name="connsiteX5" fmla="*/ 344184 w 2323883"/>
              <a:gd name="connsiteY5" fmla="*/ 688369 h 688369"/>
              <a:gd name="connsiteX6" fmla="*/ 719189 w 2323883"/>
              <a:gd name="connsiteY6" fmla="*/ 688369 h 688369"/>
              <a:gd name="connsiteX7" fmla="*/ 2034284 w 2323883"/>
              <a:gd name="connsiteY7" fmla="*/ 688369 h 688369"/>
              <a:gd name="connsiteX8" fmla="*/ 2323883 w 2323883"/>
              <a:gd name="connsiteY8" fmla="*/ 688369 h 6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3883" h="688369">
                <a:moveTo>
                  <a:pt x="2323883" y="0"/>
                </a:moveTo>
                <a:lnTo>
                  <a:pt x="2034284" y="0"/>
                </a:lnTo>
                <a:lnTo>
                  <a:pt x="719189" y="0"/>
                </a:lnTo>
                <a:lnTo>
                  <a:pt x="344184" y="0"/>
                </a:lnTo>
                <a:lnTo>
                  <a:pt x="0" y="344185"/>
                </a:lnTo>
                <a:lnTo>
                  <a:pt x="344184" y="688369"/>
                </a:lnTo>
                <a:lnTo>
                  <a:pt x="719189" y="688369"/>
                </a:lnTo>
                <a:lnTo>
                  <a:pt x="2034284" y="688369"/>
                </a:lnTo>
                <a:lnTo>
                  <a:pt x="2323883" y="688369"/>
                </a:lnTo>
                <a:close/>
              </a:path>
            </a:pathLst>
          </a:custGeom>
          <a:gradFill>
            <a:gsLst>
              <a:gs pos="0">
                <a:schemeClr val="accent1"/>
              </a:gs>
              <a:gs pos="51000">
                <a:schemeClr val="accent1">
                  <a:lumMod val="40000"/>
                  <a:lumOff val="60000"/>
                </a:schemeClr>
              </a:gs>
              <a:gs pos="49000">
                <a:schemeClr val="accent1">
                  <a:lumMod val="60000"/>
                  <a:lumOff val="40000"/>
                </a:schemeClr>
              </a:gs>
              <a:gs pos="100000">
                <a:schemeClr val="accent1"/>
              </a:gs>
            </a:gsLst>
            <a:lin ang="16200000" scaled="1"/>
          </a:gradFill>
          <a:ln w="12700" cap="flat" cmpd="sng" algn="ctr">
            <a:noFill/>
            <a:prstDash val="solid"/>
            <a:miter lim="800000"/>
          </a:ln>
          <a:effectLst>
            <a:outerShdw blurRad="50800" dist="38100" dir="2700000" algn="tl" rotWithShape="0">
              <a:prstClr val="black">
                <a:alpha val="20000"/>
              </a:prstClr>
            </a:outerShdw>
          </a:effectLst>
        </p:spPr>
        <p:txBody>
          <a:bodyPr lIns="0" rIns="216000" bIns="0" anchor="ct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000" b="1" kern="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解决样本比例不平衡问题</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70" y="1524408"/>
            <a:ext cx="3430554" cy="306176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4380" y="1524408"/>
            <a:ext cx="3612970" cy="3302177"/>
          </a:xfrm>
          <a:prstGeom prst="rect">
            <a:avLst/>
          </a:prstGeom>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特征分析 </a:t>
            </a:r>
          </a:p>
        </p:txBody>
      </p:sp>
      <p:sp>
        <p:nvSpPr>
          <p:cNvPr id="3" name="任意多边形 23"/>
          <p:cNvSpPr/>
          <p:nvPr/>
        </p:nvSpPr>
        <p:spPr>
          <a:xfrm flipH="1">
            <a:off x="2093784" y="116249"/>
            <a:ext cx="3181341" cy="505415"/>
          </a:xfrm>
          <a:custGeom>
            <a:avLst/>
            <a:gdLst>
              <a:gd name="connsiteX0" fmla="*/ 2323883 w 2323883"/>
              <a:gd name="connsiteY0" fmla="*/ 0 h 688369"/>
              <a:gd name="connsiteX1" fmla="*/ 2034284 w 2323883"/>
              <a:gd name="connsiteY1" fmla="*/ 0 h 688369"/>
              <a:gd name="connsiteX2" fmla="*/ 719189 w 2323883"/>
              <a:gd name="connsiteY2" fmla="*/ 0 h 688369"/>
              <a:gd name="connsiteX3" fmla="*/ 344184 w 2323883"/>
              <a:gd name="connsiteY3" fmla="*/ 0 h 688369"/>
              <a:gd name="connsiteX4" fmla="*/ 0 w 2323883"/>
              <a:gd name="connsiteY4" fmla="*/ 344185 h 688369"/>
              <a:gd name="connsiteX5" fmla="*/ 344184 w 2323883"/>
              <a:gd name="connsiteY5" fmla="*/ 688369 h 688369"/>
              <a:gd name="connsiteX6" fmla="*/ 719189 w 2323883"/>
              <a:gd name="connsiteY6" fmla="*/ 688369 h 688369"/>
              <a:gd name="connsiteX7" fmla="*/ 2034284 w 2323883"/>
              <a:gd name="connsiteY7" fmla="*/ 688369 h 688369"/>
              <a:gd name="connsiteX8" fmla="*/ 2323883 w 2323883"/>
              <a:gd name="connsiteY8" fmla="*/ 688369 h 6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3883" h="688369">
                <a:moveTo>
                  <a:pt x="2323883" y="0"/>
                </a:moveTo>
                <a:lnTo>
                  <a:pt x="2034284" y="0"/>
                </a:lnTo>
                <a:lnTo>
                  <a:pt x="719189" y="0"/>
                </a:lnTo>
                <a:lnTo>
                  <a:pt x="344184" y="0"/>
                </a:lnTo>
                <a:lnTo>
                  <a:pt x="0" y="344185"/>
                </a:lnTo>
                <a:lnTo>
                  <a:pt x="344184" y="688369"/>
                </a:lnTo>
                <a:lnTo>
                  <a:pt x="719189" y="688369"/>
                </a:lnTo>
                <a:lnTo>
                  <a:pt x="2034284" y="688369"/>
                </a:lnTo>
                <a:lnTo>
                  <a:pt x="2323883" y="688369"/>
                </a:lnTo>
                <a:close/>
              </a:path>
            </a:pathLst>
          </a:custGeom>
          <a:gradFill>
            <a:gsLst>
              <a:gs pos="0">
                <a:schemeClr val="accent1"/>
              </a:gs>
              <a:gs pos="51000">
                <a:schemeClr val="accent1">
                  <a:lumMod val="40000"/>
                  <a:lumOff val="60000"/>
                </a:schemeClr>
              </a:gs>
              <a:gs pos="49000">
                <a:schemeClr val="accent1">
                  <a:lumMod val="60000"/>
                  <a:lumOff val="40000"/>
                </a:schemeClr>
              </a:gs>
              <a:gs pos="100000">
                <a:schemeClr val="accent1"/>
              </a:gs>
            </a:gsLst>
            <a:lin ang="16200000" scaled="1"/>
          </a:gradFill>
          <a:ln w="12700" cap="flat" cmpd="sng" algn="ctr">
            <a:noFill/>
            <a:prstDash val="solid"/>
            <a:miter lim="800000"/>
          </a:ln>
          <a:effectLst>
            <a:outerShdw blurRad="50800" dist="38100" dir="2700000" algn="tl" rotWithShape="0">
              <a:prstClr val="black">
                <a:alpha val="20000"/>
              </a:prstClr>
            </a:outerShdw>
          </a:effectLst>
        </p:spPr>
        <p:txBody>
          <a:bodyPr lIns="0" rIns="216000" bIns="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改变评判指标</a:t>
            </a:r>
          </a:p>
        </p:txBody>
      </p:sp>
      <p:sp>
        <p:nvSpPr>
          <p:cNvPr id="4" name="文本框 3"/>
          <p:cNvSpPr txBox="1"/>
          <p:nvPr/>
        </p:nvSpPr>
        <p:spPr>
          <a:xfrm>
            <a:off x="438785" y="821690"/>
            <a:ext cx="3610610" cy="4238625"/>
          </a:xfrm>
          <a:prstGeom prst="rect">
            <a:avLst/>
          </a:prstGeom>
          <a:noFill/>
        </p:spPr>
        <p:txBody>
          <a:bodyPr wrap="square" rtlCol="0">
            <a:spAutoFit/>
          </a:bodyPr>
          <a:lstStyle/>
          <a:p>
            <a:pPr fontAlgn="auto">
              <a:lnSpc>
                <a:spcPct val="150000"/>
              </a:lnSpc>
            </a:pPr>
            <a:r>
              <a:rPr lang="zh-CN" altLang="en-US" sz="1600" dirty="0"/>
              <a:t>为了查看样本比例不平衡所带来的结果，我们在程序中先使用了逻辑回归</a:t>
            </a:r>
          </a:p>
          <a:p>
            <a:pPr fontAlgn="auto">
              <a:lnSpc>
                <a:spcPct val="150000"/>
              </a:lnSpc>
            </a:pPr>
            <a:r>
              <a:rPr lang="zh-CN" altLang="en-US" sz="1600" dirty="0"/>
              <a:t>方法，在分类结果中我们发现，其错误率很低，然而这样的模型真的好么</a:t>
            </a:r>
          </a:p>
          <a:p>
            <a:pPr fontAlgn="auto">
              <a:lnSpc>
                <a:spcPct val="150000"/>
              </a:lnSpc>
            </a:pPr>
            <a:r>
              <a:rPr lang="zh-CN" altLang="en-US" sz="1600" dirty="0"/>
              <a:t>，当我们尝试查看类别</a:t>
            </a:r>
            <a:r>
              <a:rPr lang="en-US" altLang="zh-CN" sz="1600" dirty="0"/>
              <a:t>1</a:t>
            </a:r>
            <a:r>
              <a:rPr lang="zh-CN" altLang="en-US" sz="1600" dirty="0"/>
              <a:t>的精确度时</a:t>
            </a:r>
          </a:p>
          <a:p>
            <a:pPr fontAlgn="auto">
              <a:lnSpc>
                <a:spcPct val="150000"/>
              </a:lnSpc>
            </a:pPr>
            <a:r>
              <a:rPr lang="zh-CN" altLang="en-US" sz="1600" dirty="0"/>
              <a:t>我们发现其</a:t>
            </a:r>
            <a:r>
              <a:rPr lang="en-US" altLang="zh-CN" sz="1600" dirty="0"/>
              <a:t>FNR</a:t>
            </a:r>
            <a:r>
              <a:rPr lang="zh-CN" altLang="en-US" sz="1600" dirty="0"/>
              <a:t>（</a:t>
            </a:r>
            <a:r>
              <a:rPr lang="en-US" altLang="zh-CN" sz="1600" dirty="0"/>
              <a:t>FN/(FN+TP)</a:t>
            </a:r>
            <a:r>
              <a:rPr lang="zh-CN" altLang="en-US" sz="1600" dirty="0"/>
              <a:t>）高达</a:t>
            </a:r>
          </a:p>
          <a:p>
            <a:pPr fontAlgn="auto">
              <a:lnSpc>
                <a:spcPct val="150000"/>
              </a:lnSpc>
            </a:pPr>
            <a:r>
              <a:rPr lang="en-US" altLang="zh-CN" sz="1600" dirty="0"/>
              <a:t>0.76</a:t>
            </a:r>
            <a:r>
              <a:rPr lang="zh-CN" altLang="en-US" sz="1600" dirty="0"/>
              <a:t>，发现逻辑回归虽然错误率很低，</a:t>
            </a:r>
          </a:p>
          <a:p>
            <a:pPr fontAlgn="auto">
              <a:lnSpc>
                <a:spcPct val="150000"/>
              </a:lnSpc>
            </a:pPr>
            <a:r>
              <a:rPr lang="zh-CN" altLang="en-US" sz="1600" dirty="0"/>
              <a:t>但是其真正效果并不好，所以在本实验中不采用准确率评判，而采用</a:t>
            </a:r>
            <a:r>
              <a:rPr lang="en-US" altLang="zh-CN" sz="1600" dirty="0"/>
              <a:t>ROC</a:t>
            </a:r>
          </a:p>
          <a:p>
            <a:pPr fontAlgn="auto">
              <a:lnSpc>
                <a:spcPct val="150000"/>
              </a:lnSpc>
            </a:pPr>
            <a:r>
              <a:rPr lang="en-US" altLang="zh-CN" sz="1600" dirty="0"/>
              <a:t>AUC</a:t>
            </a:r>
            <a:r>
              <a:rPr lang="zh-CN" altLang="en-US" sz="1600" dirty="0"/>
              <a:t>（横轴</a:t>
            </a:r>
            <a:r>
              <a:rPr lang="en-US" altLang="zh-CN" sz="1600" dirty="0"/>
              <a:t>FPR</a:t>
            </a:r>
            <a:r>
              <a:rPr lang="zh-CN" altLang="en-US" sz="1600" dirty="0"/>
              <a:t>，纵轴</a:t>
            </a:r>
            <a:r>
              <a:rPr lang="en-US" altLang="zh-CN" sz="1600" dirty="0"/>
              <a:t>TPR</a:t>
            </a:r>
            <a:r>
              <a:rPr lang="zh-CN" altLang="en-US" sz="1600" dirty="0"/>
              <a:t>）</a:t>
            </a:r>
            <a:endParaRPr lang="en-US" altLang="zh-CN" sz="1600" dirty="0"/>
          </a:p>
          <a:p>
            <a:r>
              <a:rPr lang="en-US" altLang="zh-CN" sz="1600" dirty="0"/>
              <a:t>	</a:t>
            </a:r>
          </a:p>
          <a:p>
            <a:r>
              <a:rPr lang="en-US" altLang="zh-CN" dirty="0"/>
              <a:t>	</a:t>
            </a:r>
            <a:endParaRPr lang="zh-CN" altLang="en-US" dirty="0"/>
          </a:p>
        </p:txBody>
      </p:sp>
      <p:pic>
        <p:nvPicPr>
          <p:cNvPr id="6" name="图片 5" descr="QQ截图20190605090942"/>
          <p:cNvPicPr>
            <a:picLocks noChangeAspect="1"/>
          </p:cNvPicPr>
          <p:nvPr/>
        </p:nvPicPr>
        <p:blipFill>
          <a:blip r:embed="rId3"/>
          <a:stretch>
            <a:fillRect/>
          </a:stretch>
        </p:blipFill>
        <p:spPr>
          <a:xfrm>
            <a:off x="4049395" y="871220"/>
            <a:ext cx="4667250" cy="1485900"/>
          </a:xfrm>
          <a:prstGeom prst="rect">
            <a:avLst/>
          </a:prstGeom>
        </p:spPr>
      </p:pic>
      <p:sp>
        <p:nvSpPr>
          <p:cNvPr id="7" name="文本框 6"/>
          <p:cNvSpPr txBox="1"/>
          <p:nvPr/>
        </p:nvSpPr>
        <p:spPr>
          <a:xfrm>
            <a:off x="4272915" y="2652395"/>
            <a:ext cx="1285875" cy="922020"/>
          </a:xfrm>
          <a:prstGeom prst="rect">
            <a:avLst/>
          </a:prstGeom>
          <a:noFill/>
        </p:spPr>
        <p:txBody>
          <a:bodyPr wrap="none" rtlCol="0">
            <a:spAutoFit/>
          </a:bodyPr>
          <a:lstStyle/>
          <a:p>
            <a:r>
              <a:rPr lang="en-US" altLang="zh-CN"/>
              <a:t>TPR = TP/TP+FN</a:t>
            </a:r>
          </a:p>
          <a:p>
            <a:endParaRPr lang="en-US" altLang="zh-CN"/>
          </a:p>
          <a:p>
            <a:endParaRPr lang="en-US" altLang="zh-CN"/>
          </a:p>
          <a:p>
            <a:r>
              <a:rPr lang="en-US" altLang="zh-CN"/>
              <a:t>FPR = FP/FP+FN</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特征模型选择</a:t>
            </a:r>
          </a:p>
        </p:txBody>
      </p:sp>
      <p:sp>
        <p:nvSpPr>
          <p:cNvPr id="23" name="内容占位符 2"/>
          <p:cNvSpPr txBox="1"/>
          <p:nvPr/>
        </p:nvSpPr>
        <p:spPr>
          <a:xfrm>
            <a:off x="268495" y="369154"/>
            <a:ext cx="8139178" cy="538890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b="1" dirty="0"/>
          </a:p>
          <a:p>
            <a:r>
              <a:rPr lang="en-US" altLang="zh-CN" b="1" dirty="0"/>
              <a:t>NN</a:t>
            </a:r>
            <a:r>
              <a:rPr lang="zh-CN" altLang="en-US" b="1" dirty="0"/>
              <a:t>：</a:t>
            </a:r>
          </a:p>
          <a:p>
            <a:pPr lvl="1"/>
            <a:r>
              <a:rPr lang="zh-CN" altLang="en-US" dirty="0"/>
              <a:t>搭建全连接神经网络</a:t>
            </a:r>
            <a:endParaRPr lang="en-US" altLang="zh-CN" dirty="0"/>
          </a:p>
          <a:p>
            <a:pPr lvl="1"/>
            <a:endParaRPr lang="zh-CN" altLang="en-US" dirty="0"/>
          </a:p>
          <a:p>
            <a:r>
              <a:rPr lang="en-US" altLang="zh-CN" b="1" dirty="0" err="1"/>
              <a:t>XgBoost</a:t>
            </a:r>
            <a:r>
              <a:rPr lang="en-US" altLang="zh-CN" b="1" dirty="0"/>
              <a:t>:</a:t>
            </a:r>
          </a:p>
          <a:p>
            <a:pPr lvl="1"/>
            <a:r>
              <a:rPr lang="en-US" altLang="zh-CN" dirty="0">
                <a:solidFill>
                  <a:srgbClr val="262626"/>
                </a:solidFill>
                <a:sym typeface="微软雅黑" panose="020B0503020204020204" pitchFamily="34" charset="-122"/>
              </a:rPr>
              <a:t>XGBoost是boosting算法的其中一种。Boosting算法的思想是将许多弱分类器集成在一起形成一个强分类器。因为XGBoost是一种提升树模型，所以它是将许多树模型集成在一起，形成一个很强的分类器</a:t>
            </a:r>
            <a:endParaRPr lang="en-US" altLang="zh-CN" dirty="0"/>
          </a:p>
          <a:p>
            <a:pPr marL="0" indent="0">
              <a:buNone/>
            </a:pPr>
            <a:endParaRPr lang="zh-CN" altLang="en-US" dirty="0"/>
          </a:p>
          <a:p>
            <a:r>
              <a:rPr lang="en-US" altLang="zh-CN" b="1" dirty="0" err="1"/>
              <a:t>LightGBM</a:t>
            </a:r>
            <a:r>
              <a:rPr lang="en-US" altLang="zh-CN" b="1" dirty="0"/>
              <a:t>:</a:t>
            </a:r>
            <a:endParaRPr lang="zh-CN" altLang="en-US" dirty="0"/>
          </a:p>
          <a:p>
            <a:pPr lvl="1"/>
            <a:r>
              <a:rPr lang="zh-CN" altLang="en-US" dirty="0"/>
              <a:t>与</a:t>
            </a:r>
            <a:r>
              <a:rPr lang="en-US" altLang="zh-CN" dirty="0" err="1"/>
              <a:t>XGBoost</a:t>
            </a:r>
            <a:r>
              <a:rPr lang="zh-CN" altLang="en-US" dirty="0"/>
              <a:t>相比，训练速度快，特别是在数据量较大的情况下</a:t>
            </a:r>
            <a:endParaRPr lang="en-US" altLang="zh-CN" dirty="0"/>
          </a:p>
          <a:p>
            <a:pPr marL="342900" lvl="1" indent="0">
              <a:buNone/>
            </a:pPr>
            <a:endParaRPr lang="en-US" altLang="zh-CN" dirty="0"/>
          </a:p>
        </p:txBody>
      </p:sp>
    </p:spTree>
  </p:cSld>
  <p:clrMapOvr>
    <a:masterClrMapping/>
  </p:clrMapOvr>
  <p:transition spd="med" advClick="0" advTm="0">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特征模型选择</a:t>
            </a:r>
          </a:p>
        </p:txBody>
      </p:sp>
      <p:sp>
        <p:nvSpPr>
          <p:cNvPr id="23" name="内容占位符 2"/>
          <p:cNvSpPr txBox="1"/>
          <p:nvPr/>
        </p:nvSpPr>
        <p:spPr>
          <a:xfrm>
            <a:off x="388998" y="605178"/>
            <a:ext cx="8139178" cy="538890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zh-CN" altLang="en-US" b="1" dirty="0"/>
          </a:p>
          <a:p>
            <a:r>
              <a:rPr lang="en-US" altLang="zh-CN" b="1" dirty="0"/>
              <a:t>NN</a:t>
            </a:r>
            <a:r>
              <a:rPr lang="zh-CN" altLang="en-US" b="1" dirty="0"/>
              <a:t>：</a:t>
            </a:r>
          </a:p>
          <a:p>
            <a:pPr lvl="1"/>
            <a:r>
              <a:rPr lang="zh-CN" altLang="en-US" dirty="0"/>
              <a:t>使用</a:t>
            </a:r>
            <a:r>
              <a:rPr lang="en-US" altLang="zh-CN" dirty="0" err="1"/>
              <a:t>Keras</a:t>
            </a:r>
            <a:r>
              <a:rPr lang="zh-CN" altLang="en-US" dirty="0"/>
              <a:t>包中的模型搭建</a:t>
            </a:r>
            <a:r>
              <a:rPr lang="en-US" altLang="zh-CN" dirty="0"/>
              <a:t>5</a:t>
            </a:r>
            <a:r>
              <a:rPr lang="zh-CN" altLang="en-US" dirty="0"/>
              <a:t>层的神经网络</a:t>
            </a:r>
            <a:endParaRPr lang="en-US" altLang="zh-CN" dirty="0"/>
          </a:p>
          <a:p>
            <a:pPr lvl="1"/>
            <a:r>
              <a:rPr lang="zh-CN" altLang="en-US" dirty="0"/>
              <a:t>指定使用</a:t>
            </a:r>
            <a:r>
              <a:rPr lang="en-US" altLang="zh-CN" dirty="0" err="1"/>
              <a:t>Relu</a:t>
            </a:r>
            <a:r>
              <a:rPr lang="zh-CN" altLang="en-US" dirty="0"/>
              <a:t>做为损失函数</a:t>
            </a:r>
            <a:endParaRPr lang="en-US" altLang="zh-CN" dirty="0"/>
          </a:p>
          <a:p>
            <a:pPr lvl="1"/>
            <a:endParaRPr lang="zh-CN" altLang="en-US" dirty="0"/>
          </a:p>
          <a:p>
            <a:r>
              <a:rPr lang="en-US" altLang="zh-CN" b="1" dirty="0" err="1"/>
              <a:t>XgBoost</a:t>
            </a:r>
            <a:r>
              <a:rPr lang="en-US" altLang="zh-CN" b="1" dirty="0"/>
              <a:t>:</a:t>
            </a:r>
          </a:p>
          <a:p>
            <a:pPr lvl="1"/>
            <a:r>
              <a:rPr lang="zh-CN" altLang="en-US" dirty="0"/>
              <a:t>内存开销大，训练时间长</a:t>
            </a:r>
            <a:endParaRPr lang="en-US" altLang="zh-CN" dirty="0"/>
          </a:p>
          <a:p>
            <a:pPr lvl="1"/>
            <a:r>
              <a:rPr lang="zh-CN" altLang="en-US" dirty="0"/>
              <a:t>效果不如</a:t>
            </a:r>
            <a:r>
              <a:rPr lang="en-US" altLang="zh-CN" dirty="0" err="1"/>
              <a:t>LightGBM</a:t>
            </a:r>
            <a:endParaRPr lang="en-US" altLang="zh-CN" dirty="0"/>
          </a:p>
          <a:p>
            <a:pPr marL="0" indent="0">
              <a:buNone/>
            </a:pPr>
            <a:endParaRPr lang="zh-CN" altLang="en-US" dirty="0"/>
          </a:p>
          <a:p>
            <a:r>
              <a:rPr lang="en-US" altLang="zh-CN" b="1" dirty="0" err="1"/>
              <a:t>LightGBM</a:t>
            </a:r>
            <a:r>
              <a:rPr lang="en-US" altLang="zh-CN" b="1" dirty="0"/>
              <a:t>:</a:t>
            </a:r>
            <a:endParaRPr lang="zh-CN" altLang="en-US" dirty="0"/>
          </a:p>
          <a:p>
            <a:pPr lvl="1"/>
            <a:r>
              <a:rPr lang="zh-CN" altLang="en-US" dirty="0"/>
              <a:t>与</a:t>
            </a:r>
            <a:r>
              <a:rPr lang="en-US" altLang="zh-CN" dirty="0" err="1"/>
              <a:t>XgBoost</a:t>
            </a:r>
            <a:r>
              <a:rPr lang="zh-CN" altLang="en-US" dirty="0"/>
              <a:t>相比内存开销小，训练速度快</a:t>
            </a:r>
            <a:endParaRPr lang="en-US" altLang="zh-CN" dirty="0"/>
          </a:p>
          <a:p>
            <a:pPr lvl="1"/>
            <a:r>
              <a:rPr lang="zh-CN" altLang="en-US" dirty="0"/>
              <a:t>训练效果好，正确率高</a:t>
            </a:r>
          </a:p>
        </p:txBody>
      </p:sp>
    </p:spTree>
  </p:cSld>
  <p:clrMapOvr>
    <a:masterClrMapping/>
  </p:clrMapOvr>
  <p:transition spd="med" advClick="0" advTm="0">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实验成果</a:t>
            </a:r>
          </a:p>
        </p:txBody>
      </p:sp>
      <p:sp>
        <p:nvSpPr>
          <p:cNvPr id="3" name="文本框 2"/>
          <p:cNvSpPr txBox="1"/>
          <p:nvPr/>
        </p:nvSpPr>
        <p:spPr>
          <a:xfrm>
            <a:off x="193230" y="886563"/>
            <a:ext cx="3642344" cy="400110"/>
          </a:xfrm>
          <a:prstGeom prst="rect">
            <a:avLst/>
          </a:prstGeom>
          <a:noFill/>
        </p:spPr>
        <p:txBody>
          <a:bodyPr wrap="none" rtlCol="0">
            <a:spAutoFit/>
          </a:bodyPr>
          <a:lstStyle/>
          <a:p>
            <a:r>
              <a:rPr lang="en-US" altLang="zh-CN" sz="2000" dirty="0"/>
              <a:t>1.</a:t>
            </a:r>
            <a:r>
              <a:rPr lang="zh-CN" altLang="en-US" sz="2000" dirty="0"/>
              <a:t>未处理数据提交：正确率</a:t>
            </a:r>
            <a:r>
              <a:rPr lang="en-US" altLang="zh-CN" sz="2000" dirty="0"/>
              <a:t>50%</a:t>
            </a:r>
            <a:endParaRPr lang="zh-CN" altLang="en-US" sz="20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65" y="1286673"/>
            <a:ext cx="8491870" cy="812041"/>
          </a:xfrm>
          <a:prstGeom prst="rect">
            <a:avLst/>
          </a:prstGeom>
        </p:spPr>
      </p:pic>
      <p:sp>
        <p:nvSpPr>
          <p:cNvPr id="7" name="文本框 6"/>
          <p:cNvSpPr txBox="1"/>
          <p:nvPr/>
        </p:nvSpPr>
        <p:spPr>
          <a:xfrm>
            <a:off x="193230" y="2130692"/>
            <a:ext cx="2872902" cy="400110"/>
          </a:xfrm>
          <a:prstGeom prst="rect">
            <a:avLst/>
          </a:prstGeom>
          <a:noFill/>
        </p:spPr>
        <p:txBody>
          <a:bodyPr wrap="none" rtlCol="0">
            <a:spAutoFit/>
          </a:bodyPr>
          <a:lstStyle/>
          <a:p>
            <a:r>
              <a:rPr lang="en-US" altLang="zh-CN" sz="2000" dirty="0"/>
              <a:t>2.</a:t>
            </a:r>
            <a:r>
              <a:rPr lang="zh-CN" altLang="en-US" sz="2000" dirty="0"/>
              <a:t>神经网络：正确率</a:t>
            </a:r>
            <a:r>
              <a:rPr lang="en-US" altLang="zh-CN" sz="2000" dirty="0"/>
              <a:t>75%</a:t>
            </a:r>
            <a:endParaRPr lang="zh-CN" altLang="en-US" sz="2000"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860" y="2455029"/>
            <a:ext cx="8024037" cy="1179516"/>
          </a:xfrm>
          <a:prstGeom prst="rect">
            <a:avLst/>
          </a:prstGeom>
        </p:spPr>
      </p:pic>
      <p:sp>
        <p:nvSpPr>
          <p:cNvPr id="10" name="文本框 9"/>
          <p:cNvSpPr txBox="1"/>
          <p:nvPr/>
        </p:nvSpPr>
        <p:spPr>
          <a:xfrm>
            <a:off x="212670" y="3634545"/>
            <a:ext cx="3240182" cy="400110"/>
          </a:xfrm>
          <a:prstGeom prst="rect">
            <a:avLst/>
          </a:prstGeom>
          <a:noFill/>
        </p:spPr>
        <p:txBody>
          <a:bodyPr wrap="none" rtlCol="0">
            <a:spAutoFit/>
          </a:bodyPr>
          <a:lstStyle/>
          <a:p>
            <a:r>
              <a:rPr lang="en-US" altLang="zh-CN" sz="2000" dirty="0"/>
              <a:t>3.XGBoost</a:t>
            </a:r>
            <a:r>
              <a:rPr lang="zh-CN" altLang="en-US" sz="2000" dirty="0"/>
              <a:t>模型：正确率</a:t>
            </a:r>
            <a:r>
              <a:rPr lang="en-US" altLang="zh-CN" sz="2000" dirty="0"/>
              <a:t>80%</a:t>
            </a:r>
            <a:endParaRPr lang="zh-CN" altLang="en-US" sz="2000" dirty="0"/>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859" y="4034655"/>
            <a:ext cx="8024037" cy="889712"/>
          </a:xfrm>
          <a:prstGeom prst="rect">
            <a:avLst/>
          </a:prstGeom>
        </p:spPr>
      </p:pic>
    </p:spTree>
  </p:cSld>
  <p:clrMapOvr>
    <a:masterClrMapping/>
  </p:clrMapOvr>
  <p:transition spd="med" advClick="0" advTm="0">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实验成果</a:t>
            </a:r>
          </a:p>
        </p:txBody>
      </p:sp>
      <p:sp>
        <p:nvSpPr>
          <p:cNvPr id="3" name="文本框 2"/>
          <p:cNvSpPr txBox="1"/>
          <p:nvPr/>
        </p:nvSpPr>
        <p:spPr>
          <a:xfrm>
            <a:off x="193230" y="886563"/>
            <a:ext cx="4669099" cy="400110"/>
          </a:xfrm>
          <a:prstGeom prst="rect">
            <a:avLst/>
          </a:prstGeom>
          <a:noFill/>
        </p:spPr>
        <p:txBody>
          <a:bodyPr wrap="none" rtlCol="0">
            <a:spAutoFit/>
          </a:bodyPr>
          <a:lstStyle/>
          <a:p>
            <a:r>
              <a:rPr lang="en-US" altLang="zh-CN" sz="2000" dirty="0"/>
              <a:t>4.</a:t>
            </a:r>
            <a:r>
              <a:rPr lang="zh-CN" altLang="en-US" sz="2000" dirty="0"/>
              <a:t>最初版本的</a:t>
            </a:r>
            <a:r>
              <a:rPr lang="en-US" altLang="zh-CN" sz="2000" dirty="0" err="1"/>
              <a:t>LightGBM</a:t>
            </a:r>
            <a:r>
              <a:rPr lang="zh-CN" altLang="en-US" sz="2000" dirty="0"/>
              <a:t>模型：正确率</a:t>
            </a:r>
            <a:r>
              <a:rPr lang="en-US" altLang="zh-CN" sz="2000" dirty="0"/>
              <a:t>84%</a:t>
            </a:r>
            <a:endParaRPr lang="zh-CN" altLang="en-US" sz="20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242" y="1315586"/>
            <a:ext cx="8236688" cy="985587"/>
          </a:xfrm>
          <a:prstGeom prst="rect">
            <a:avLst/>
          </a:prstGeom>
        </p:spPr>
      </p:pic>
      <p:sp>
        <p:nvSpPr>
          <p:cNvPr id="6" name="文本框 5"/>
          <p:cNvSpPr txBox="1"/>
          <p:nvPr/>
        </p:nvSpPr>
        <p:spPr>
          <a:xfrm>
            <a:off x="193229" y="2442218"/>
            <a:ext cx="5553956" cy="400110"/>
          </a:xfrm>
          <a:prstGeom prst="rect">
            <a:avLst/>
          </a:prstGeom>
          <a:noFill/>
        </p:spPr>
        <p:txBody>
          <a:bodyPr wrap="none" rtlCol="0">
            <a:spAutoFit/>
          </a:bodyPr>
          <a:lstStyle/>
          <a:p>
            <a:r>
              <a:rPr lang="en-US" altLang="zh-CN" sz="2000" dirty="0"/>
              <a:t>5.</a:t>
            </a:r>
            <a:r>
              <a:rPr lang="zh-CN" altLang="en-US" sz="2000" dirty="0"/>
              <a:t>多次调参后的</a:t>
            </a:r>
            <a:r>
              <a:rPr lang="en-US" altLang="zh-CN" sz="2000" dirty="0" err="1"/>
              <a:t>LightGBM</a:t>
            </a:r>
            <a:r>
              <a:rPr lang="zh-CN" altLang="en-US" sz="2000" dirty="0"/>
              <a:t>模型：正确率约为</a:t>
            </a:r>
            <a:r>
              <a:rPr lang="en-US" altLang="zh-CN" sz="2000" dirty="0"/>
              <a:t>90%  </a:t>
            </a:r>
            <a:endParaRPr lang="zh-CN" altLang="en-US" sz="2000" dirty="0"/>
          </a:p>
        </p:txBody>
      </p:sp>
      <p:sp>
        <p:nvSpPr>
          <p:cNvPr id="7" name="文本框 6"/>
          <p:cNvSpPr txBox="1"/>
          <p:nvPr/>
        </p:nvSpPr>
        <p:spPr>
          <a:xfrm>
            <a:off x="3425439" y="4094278"/>
            <a:ext cx="2605200" cy="707886"/>
          </a:xfrm>
          <a:prstGeom prst="rect">
            <a:avLst/>
          </a:prstGeom>
          <a:noFill/>
        </p:spPr>
        <p:txBody>
          <a:bodyPr wrap="none" rtlCol="0">
            <a:spAutoFit/>
          </a:bodyPr>
          <a:lstStyle/>
          <a:p>
            <a:r>
              <a:rPr lang="zh-CN" altLang="en-US" sz="2000" dirty="0"/>
              <a:t>最终排名：</a:t>
            </a:r>
            <a:r>
              <a:rPr lang="en-US" altLang="zh-CN" sz="2000" dirty="0"/>
              <a:t>3100/8802</a:t>
            </a:r>
            <a:br>
              <a:rPr lang="en-US" altLang="zh-CN" sz="2000" dirty="0"/>
            </a:br>
            <a:r>
              <a:rPr lang="en-US" altLang="zh-CN" sz="2000" dirty="0"/>
              <a:t>		</a:t>
            </a:r>
            <a:r>
              <a:rPr lang="zh-CN" altLang="en-US" sz="2000" dirty="0"/>
              <a:t>前</a:t>
            </a:r>
            <a:r>
              <a:rPr lang="en-US" altLang="zh-CN" sz="2000" dirty="0"/>
              <a:t>35% </a:t>
            </a:r>
            <a:endParaRPr lang="zh-CN" altLang="en-US" sz="2000"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242" y="2876283"/>
            <a:ext cx="8002772" cy="1184040"/>
          </a:xfrm>
          <a:prstGeom prst="rect">
            <a:avLst/>
          </a:prstGeom>
        </p:spPr>
      </p:pic>
    </p:spTree>
  </p:cSld>
  <p:clrMapOvr>
    <a:masterClrMapping/>
  </p:clrMapOvr>
  <p:transition spd="med" advClick="0" advTm="0">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课程设计总结</a:t>
            </a:r>
          </a:p>
        </p:txBody>
      </p:sp>
      <p:graphicFrame>
        <p:nvGraphicFramePr>
          <p:cNvPr id="3" name="表格 2"/>
          <p:cNvGraphicFramePr>
            <a:graphicFrameLocks noGrp="1"/>
          </p:cNvGraphicFramePr>
          <p:nvPr>
            <p:extLst>
              <p:ext uri="{D42A27DB-BD31-4B8C-83A1-F6EECF244321}">
                <p14:modId xmlns:p14="http://schemas.microsoft.com/office/powerpoint/2010/main" val="3727960787"/>
              </p:ext>
            </p:extLst>
          </p:nvPr>
        </p:nvGraphicFramePr>
        <p:xfrm>
          <a:off x="1524000" y="2220036"/>
          <a:ext cx="6096000" cy="1907628"/>
        </p:xfrm>
        <a:graphic>
          <a:graphicData uri="http://schemas.openxmlformats.org/drawingml/2006/table">
            <a:tbl>
              <a:tblPr firstRow="1" bandRow="1">
                <a:tableStyleId>{5C22544A-7EE6-4342-B048-85BDC9FD1C3A}</a:tableStyleId>
              </a:tblPr>
              <a:tblGrid>
                <a:gridCol w="1013638">
                  <a:extLst>
                    <a:ext uri="{9D8B030D-6E8A-4147-A177-3AD203B41FA5}">
                      <a16:colId xmlns:a16="http://schemas.microsoft.com/office/drawing/2014/main" val="20000"/>
                    </a:ext>
                  </a:extLst>
                </a:gridCol>
                <a:gridCol w="3940246">
                  <a:extLst>
                    <a:ext uri="{9D8B030D-6E8A-4147-A177-3AD203B41FA5}">
                      <a16:colId xmlns:a16="http://schemas.microsoft.com/office/drawing/2014/main" val="20001"/>
                    </a:ext>
                  </a:extLst>
                </a:gridCol>
                <a:gridCol w="1142116">
                  <a:extLst>
                    <a:ext uri="{9D8B030D-6E8A-4147-A177-3AD203B41FA5}">
                      <a16:colId xmlns:a16="http://schemas.microsoft.com/office/drawing/2014/main" val="20002"/>
                    </a:ext>
                  </a:extLst>
                </a:gridCol>
              </a:tblGrid>
              <a:tr h="424268">
                <a:tc>
                  <a:txBody>
                    <a:bodyPr/>
                    <a:lstStyle/>
                    <a:p>
                      <a:r>
                        <a:rPr lang="zh-CN" altLang="en-US" sz="1800" dirty="0"/>
                        <a:t>成员</a:t>
                      </a:r>
                    </a:p>
                  </a:txBody>
                  <a:tcPr/>
                </a:tc>
                <a:tc>
                  <a:txBody>
                    <a:bodyPr/>
                    <a:lstStyle/>
                    <a:p>
                      <a:r>
                        <a:rPr lang="zh-CN" altLang="en-US" sz="1800" dirty="0"/>
                        <a:t>工作内容</a:t>
                      </a:r>
                    </a:p>
                  </a:txBody>
                  <a:tcPr/>
                </a:tc>
                <a:tc>
                  <a:txBody>
                    <a:bodyPr/>
                    <a:lstStyle/>
                    <a:p>
                      <a:r>
                        <a:rPr lang="zh-CN" altLang="en-US" sz="1800" dirty="0"/>
                        <a:t>内容占比</a:t>
                      </a:r>
                    </a:p>
                  </a:txBody>
                  <a:tcPr/>
                </a:tc>
                <a:extLst>
                  <a:ext uri="{0D108BD9-81ED-4DB2-BD59-A6C34878D82A}">
                    <a16:rowId xmlns:a16="http://schemas.microsoft.com/office/drawing/2014/main" val="10000"/>
                  </a:ext>
                </a:extLst>
              </a:tr>
              <a:tr h="370840">
                <a:tc>
                  <a:txBody>
                    <a:bodyPr/>
                    <a:lstStyle/>
                    <a:p>
                      <a:r>
                        <a:rPr lang="zh-CN" altLang="en-US" sz="1800" dirty="0"/>
                        <a:t>崔西鹏</a:t>
                      </a:r>
                    </a:p>
                  </a:txBody>
                  <a:tcPr/>
                </a:tc>
                <a:tc>
                  <a:txBody>
                    <a:bodyPr/>
                    <a:lstStyle/>
                    <a:p>
                      <a:r>
                        <a:rPr lang="zh-CN" altLang="en-US" sz="1800" dirty="0"/>
                        <a:t>神经网络训练及结果上交</a:t>
                      </a:r>
                    </a:p>
                  </a:txBody>
                  <a:tcPr/>
                </a:tc>
                <a:tc>
                  <a:txBody>
                    <a:bodyPr/>
                    <a:lstStyle/>
                    <a:p>
                      <a:r>
                        <a:rPr lang="en-US" altLang="zh-CN" sz="1800" dirty="0"/>
                        <a:t>30%</a:t>
                      </a:r>
                      <a:endParaRPr lang="en-US" sz="1800" dirty="0"/>
                    </a:p>
                  </a:txBody>
                  <a:tcPr/>
                </a:tc>
                <a:extLst>
                  <a:ext uri="{0D108BD9-81ED-4DB2-BD59-A6C34878D82A}">
                    <a16:rowId xmlns:a16="http://schemas.microsoft.com/office/drawing/2014/main" val="10001"/>
                  </a:ext>
                </a:extLst>
              </a:tr>
              <a:tr h="370840">
                <a:tc>
                  <a:txBody>
                    <a:bodyPr/>
                    <a:lstStyle/>
                    <a:p>
                      <a:r>
                        <a:rPr lang="zh-CN" altLang="en-US" sz="1800" dirty="0"/>
                        <a:t>戴宁</a:t>
                      </a:r>
                    </a:p>
                  </a:txBody>
                  <a:tcPr/>
                </a:tc>
                <a:tc>
                  <a:txBody>
                    <a:bodyPr/>
                    <a:lstStyle/>
                    <a:p>
                      <a:r>
                        <a:rPr lang="zh-CN" altLang="en-US" sz="1800" dirty="0"/>
                        <a:t>对比模型训练效果及</a:t>
                      </a:r>
                      <a:r>
                        <a:rPr lang="en-US" altLang="zh-CN" sz="1800" dirty="0"/>
                        <a:t>ppt</a:t>
                      </a:r>
                      <a:r>
                        <a:rPr lang="zh-CN" altLang="en-US" sz="1800" dirty="0"/>
                        <a:t>、报告制作</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800" dirty="0"/>
                        <a:t>35%</a:t>
                      </a:r>
                      <a:endParaRPr lang="en-US" sz="1800" dirty="0"/>
                    </a:p>
                  </a:txBody>
                  <a:tcPr/>
                </a:tc>
                <a:extLst>
                  <a:ext uri="{0D108BD9-81ED-4DB2-BD59-A6C34878D82A}">
                    <a16:rowId xmlns:a16="http://schemas.microsoft.com/office/drawing/2014/main" val="10002"/>
                  </a:ext>
                </a:extLst>
              </a:tr>
              <a:tr h="370840">
                <a:tc>
                  <a:txBody>
                    <a:bodyPr/>
                    <a:lstStyle/>
                    <a:p>
                      <a:r>
                        <a:rPr lang="zh-CN" altLang="en-US" sz="1800" dirty="0"/>
                        <a:t>公绪蒙</a:t>
                      </a:r>
                    </a:p>
                  </a:txBody>
                  <a:tcPr/>
                </a:tc>
                <a:tc>
                  <a:txBody>
                    <a:bodyPr/>
                    <a:lstStyle/>
                    <a:p>
                      <a:r>
                        <a:rPr lang="zh-CN" altLang="en-US" sz="1800" dirty="0"/>
                        <a:t>特征工程，</a:t>
                      </a:r>
                      <a:r>
                        <a:rPr lang="en-US" altLang="zh-CN" sz="1800" dirty="0"/>
                        <a:t>ppt</a:t>
                      </a:r>
                      <a:r>
                        <a:rPr lang="zh-CN" altLang="en-US" sz="1800" dirty="0"/>
                        <a:t>制作</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800" dirty="0"/>
                        <a:t>30%</a:t>
                      </a:r>
                      <a:endParaRPr lang="en-US" sz="1800" dirty="0"/>
                    </a:p>
                  </a:txBody>
                  <a:tcPr/>
                </a:tc>
                <a:extLst>
                  <a:ext uri="{0D108BD9-81ED-4DB2-BD59-A6C34878D82A}">
                    <a16:rowId xmlns:a16="http://schemas.microsoft.com/office/drawing/2014/main" val="10003"/>
                  </a:ext>
                </a:extLst>
              </a:tr>
              <a:tr h="370840">
                <a:tc>
                  <a:txBody>
                    <a:bodyPr/>
                    <a:lstStyle/>
                    <a:p>
                      <a:r>
                        <a:rPr lang="zh-CN" altLang="en-US" sz="1800" dirty="0"/>
                        <a:t>陈加旭</a:t>
                      </a:r>
                    </a:p>
                  </a:txBody>
                  <a:tcPr/>
                </a:tc>
                <a:tc>
                  <a:txBody>
                    <a:bodyPr/>
                    <a:lstStyle/>
                    <a:p>
                      <a:r>
                        <a:rPr lang="zh-CN" altLang="en-US" sz="1800" dirty="0"/>
                        <a:t>数据分析</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800" dirty="0"/>
                        <a:t>5%</a:t>
                      </a:r>
                    </a:p>
                  </a:txBody>
                  <a:tcPr/>
                </a:tc>
                <a:extLst>
                  <a:ext uri="{0D108BD9-81ED-4DB2-BD59-A6C34878D82A}">
                    <a16:rowId xmlns:a16="http://schemas.microsoft.com/office/drawing/2014/main" val="10004"/>
                  </a:ext>
                </a:extLst>
              </a:tr>
            </a:tbl>
          </a:graphicData>
        </a:graphic>
      </p:graphicFrame>
      <p:sp>
        <p:nvSpPr>
          <p:cNvPr id="4" name="任意多边形 23"/>
          <p:cNvSpPr/>
          <p:nvPr/>
        </p:nvSpPr>
        <p:spPr>
          <a:xfrm flipH="1">
            <a:off x="193230" y="1384431"/>
            <a:ext cx="2946920" cy="508164"/>
          </a:xfrm>
          <a:custGeom>
            <a:avLst/>
            <a:gdLst>
              <a:gd name="connsiteX0" fmla="*/ 2323883 w 2323883"/>
              <a:gd name="connsiteY0" fmla="*/ 0 h 688369"/>
              <a:gd name="connsiteX1" fmla="*/ 2034284 w 2323883"/>
              <a:gd name="connsiteY1" fmla="*/ 0 h 688369"/>
              <a:gd name="connsiteX2" fmla="*/ 719189 w 2323883"/>
              <a:gd name="connsiteY2" fmla="*/ 0 h 688369"/>
              <a:gd name="connsiteX3" fmla="*/ 344184 w 2323883"/>
              <a:gd name="connsiteY3" fmla="*/ 0 h 688369"/>
              <a:gd name="connsiteX4" fmla="*/ 0 w 2323883"/>
              <a:gd name="connsiteY4" fmla="*/ 344185 h 688369"/>
              <a:gd name="connsiteX5" fmla="*/ 344184 w 2323883"/>
              <a:gd name="connsiteY5" fmla="*/ 688369 h 688369"/>
              <a:gd name="connsiteX6" fmla="*/ 719189 w 2323883"/>
              <a:gd name="connsiteY6" fmla="*/ 688369 h 688369"/>
              <a:gd name="connsiteX7" fmla="*/ 2034284 w 2323883"/>
              <a:gd name="connsiteY7" fmla="*/ 688369 h 688369"/>
              <a:gd name="connsiteX8" fmla="*/ 2323883 w 2323883"/>
              <a:gd name="connsiteY8" fmla="*/ 688369 h 6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3883" h="688369">
                <a:moveTo>
                  <a:pt x="2323883" y="0"/>
                </a:moveTo>
                <a:lnTo>
                  <a:pt x="2034284" y="0"/>
                </a:lnTo>
                <a:lnTo>
                  <a:pt x="719189" y="0"/>
                </a:lnTo>
                <a:lnTo>
                  <a:pt x="344184" y="0"/>
                </a:lnTo>
                <a:lnTo>
                  <a:pt x="0" y="344185"/>
                </a:lnTo>
                <a:lnTo>
                  <a:pt x="344184" y="688369"/>
                </a:lnTo>
                <a:lnTo>
                  <a:pt x="719189" y="688369"/>
                </a:lnTo>
                <a:lnTo>
                  <a:pt x="2034284" y="688369"/>
                </a:lnTo>
                <a:lnTo>
                  <a:pt x="2323883" y="688369"/>
                </a:lnTo>
                <a:close/>
              </a:path>
            </a:pathLst>
          </a:custGeom>
          <a:gradFill>
            <a:gsLst>
              <a:gs pos="0">
                <a:schemeClr val="accent1"/>
              </a:gs>
              <a:gs pos="51000">
                <a:schemeClr val="accent1">
                  <a:lumMod val="40000"/>
                  <a:lumOff val="60000"/>
                </a:schemeClr>
              </a:gs>
              <a:gs pos="49000">
                <a:schemeClr val="accent1">
                  <a:lumMod val="60000"/>
                  <a:lumOff val="40000"/>
                </a:schemeClr>
              </a:gs>
              <a:gs pos="100000">
                <a:schemeClr val="accent1"/>
              </a:gs>
            </a:gsLst>
            <a:lin ang="16200000" scaled="1"/>
          </a:gradFill>
          <a:ln w="12700" cap="flat" cmpd="sng" algn="ctr">
            <a:noFill/>
            <a:prstDash val="solid"/>
            <a:miter lim="800000"/>
          </a:ln>
          <a:effectLst>
            <a:outerShdw blurRad="50800" dist="38100" dir="2700000" algn="tl" rotWithShape="0">
              <a:prstClr val="black">
                <a:alpha val="20000"/>
              </a:prstClr>
            </a:outerShdw>
          </a:effectLst>
        </p:spPr>
        <p:txBody>
          <a:bodyPr lIns="0" rIns="216000" bIns="0" anchor="ct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000" b="1" kern="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组内成员任务分配</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课程设计总结</a:t>
            </a:r>
          </a:p>
        </p:txBody>
      </p:sp>
      <p:sp>
        <p:nvSpPr>
          <p:cNvPr id="3" name="任意多边形 23"/>
          <p:cNvSpPr/>
          <p:nvPr/>
        </p:nvSpPr>
        <p:spPr>
          <a:xfrm flipH="1">
            <a:off x="193230" y="711201"/>
            <a:ext cx="2401114" cy="515252"/>
          </a:xfrm>
          <a:custGeom>
            <a:avLst/>
            <a:gdLst>
              <a:gd name="connsiteX0" fmla="*/ 2323883 w 2323883"/>
              <a:gd name="connsiteY0" fmla="*/ 0 h 688369"/>
              <a:gd name="connsiteX1" fmla="*/ 2034284 w 2323883"/>
              <a:gd name="connsiteY1" fmla="*/ 0 h 688369"/>
              <a:gd name="connsiteX2" fmla="*/ 719189 w 2323883"/>
              <a:gd name="connsiteY2" fmla="*/ 0 h 688369"/>
              <a:gd name="connsiteX3" fmla="*/ 344184 w 2323883"/>
              <a:gd name="connsiteY3" fmla="*/ 0 h 688369"/>
              <a:gd name="connsiteX4" fmla="*/ 0 w 2323883"/>
              <a:gd name="connsiteY4" fmla="*/ 344185 h 688369"/>
              <a:gd name="connsiteX5" fmla="*/ 344184 w 2323883"/>
              <a:gd name="connsiteY5" fmla="*/ 688369 h 688369"/>
              <a:gd name="connsiteX6" fmla="*/ 719189 w 2323883"/>
              <a:gd name="connsiteY6" fmla="*/ 688369 h 688369"/>
              <a:gd name="connsiteX7" fmla="*/ 2034284 w 2323883"/>
              <a:gd name="connsiteY7" fmla="*/ 688369 h 688369"/>
              <a:gd name="connsiteX8" fmla="*/ 2323883 w 2323883"/>
              <a:gd name="connsiteY8" fmla="*/ 688369 h 6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3883" h="688369">
                <a:moveTo>
                  <a:pt x="2323883" y="0"/>
                </a:moveTo>
                <a:lnTo>
                  <a:pt x="2034284" y="0"/>
                </a:lnTo>
                <a:lnTo>
                  <a:pt x="719189" y="0"/>
                </a:lnTo>
                <a:lnTo>
                  <a:pt x="344184" y="0"/>
                </a:lnTo>
                <a:lnTo>
                  <a:pt x="0" y="344185"/>
                </a:lnTo>
                <a:lnTo>
                  <a:pt x="344184" y="688369"/>
                </a:lnTo>
                <a:lnTo>
                  <a:pt x="719189" y="688369"/>
                </a:lnTo>
                <a:lnTo>
                  <a:pt x="2034284" y="688369"/>
                </a:lnTo>
                <a:lnTo>
                  <a:pt x="2323883" y="688369"/>
                </a:lnTo>
                <a:close/>
              </a:path>
            </a:pathLst>
          </a:custGeom>
          <a:gradFill>
            <a:gsLst>
              <a:gs pos="0">
                <a:schemeClr val="accent1"/>
              </a:gs>
              <a:gs pos="51000">
                <a:schemeClr val="accent1">
                  <a:lumMod val="40000"/>
                  <a:lumOff val="60000"/>
                </a:schemeClr>
              </a:gs>
              <a:gs pos="49000">
                <a:schemeClr val="accent1">
                  <a:lumMod val="60000"/>
                  <a:lumOff val="40000"/>
                </a:schemeClr>
              </a:gs>
              <a:gs pos="100000">
                <a:schemeClr val="accent1"/>
              </a:gs>
            </a:gsLst>
            <a:lin ang="16200000" scaled="1"/>
          </a:gradFill>
          <a:ln w="12700" cap="flat" cmpd="sng" algn="ctr">
            <a:noFill/>
            <a:prstDash val="solid"/>
            <a:miter lim="800000"/>
          </a:ln>
          <a:effectLst>
            <a:outerShdw blurRad="50800" dist="38100" dir="2700000" algn="tl" rotWithShape="0">
              <a:prstClr val="black">
                <a:alpha val="20000"/>
              </a:prstClr>
            </a:outerShdw>
          </a:effectLst>
        </p:spPr>
        <p:txBody>
          <a:bodyPr lIns="0" rIns="216000" bIns="0" anchor="ct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000" b="1" kern="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经验收获</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文本框 3"/>
          <p:cNvSpPr txBox="1"/>
          <p:nvPr/>
        </p:nvSpPr>
        <p:spPr>
          <a:xfrm>
            <a:off x="973455" y="1604645"/>
            <a:ext cx="3305175" cy="1545590"/>
          </a:xfrm>
          <a:prstGeom prst="rect">
            <a:avLst/>
          </a:prstGeom>
          <a:noFill/>
        </p:spPr>
        <p:txBody>
          <a:bodyPr wrap="none" rtlCol="0">
            <a:spAutoFit/>
          </a:bodyPr>
          <a:lstStyle/>
          <a:p>
            <a:r>
              <a:rPr lang="en-US" altLang="zh-CN"/>
              <a:t>1 . </a:t>
            </a:r>
            <a:r>
              <a:rPr lang="zh-CN" altLang="en-US"/>
              <a:t>学会了如何解决样本比例不平衡的问题</a:t>
            </a:r>
          </a:p>
          <a:p>
            <a:endParaRPr lang="zh-CN" altLang="en-US"/>
          </a:p>
          <a:p>
            <a:r>
              <a:rPr lang="en-US" altLang="zh-CN"/>
              <a:t>2 . </a:t>
            </a:r>
            <a:r>
              <a:rPr lang="zh-CN" altLang="en-US"/>
              <a:t>利用相关性分析提取重要特征</a:t>
            </a:r>
          </a:p>
          <a:p>
            <a:endParaRPr lang="zh-CN" altLang="en-US"/>
          </a:p>
          <a:p>
            <a:r>
              <a:rPr lang="en-US" altLang="zh-CN"/>
              <a:t>3 . </a:t>
            </a:r>
            <a:r>
              <a:rPr lang="zh-CN" altLang="en-US"/>
              <a:t>各种数据分析方法</a:t>
            </a:r>
          </a:p>
          <a:p>
            <a:endParaRPr lang="zh-CN" altLang="en-US"/>
          </a:p>
          <a:p>
            <a:r>
              <a:rPr lang="en-US" altLang="zh-CN"/>
              <a:t>4 . </a:t>
            </a:r>
            <a:r>
              <a:rPr lang="zh-CN" altLang="en-US"/>
              <a:t>几种学习模型</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567543"/>
            <a:ext cx="9144000" cy="2249714"/>
          </a:xfrm>
          <a:prstGeom prst="rect">
            <a:avLst/>
          </a:prstGeom>
          <a:solidFill>
            <a:srgbClr val="3C4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screen"/>
          <a:stretch>
            <a:fillRect/>
          </a:stretch>
        </p:blipFill>
        <p:spPr>
          <a:xfrm rot="1033482">
            <a:off x="120401" y="976884"/>
            <a:ext cx="4064557" cy="3646592"/>
          </a:xfrm>
          <a:prstGeom prst="rect">
            <a:avLst/>
          </a:prstGeom>
        </p:spPr>
      </p:pic>
      <p:pic>
        <p:nvPicPr>
          <p:cNvPr id="5" name="图片 4"/>
          <p:cNvPicPr>
            <a:picLocks noChangeAspect="1"/>
          </p:cNvPicPr>
          <p:nvPr/>
        </p:nvPicPr>
        <p:blipFill>
          <a:blip r:embed="rId3" cstate="screen"/>
          <a:stretch>
            <a:fillRect/>
          </a:stretch>
        </p:blipFill>
        <p:spPr>
          <a:xfrm>
            <a:off x="6822810" y="145685"/>
            <a:ext cx="2156090" cy="1285199"/>
          </a:xfrm>
          <a:prstGeom prst="rect">
            <a:avLst/>
          </a:prstGeom>
        </p:spPr>
      </p:pic>
      <p:sp>
        <p:nvSpPr>
          <p:cNvPr id="8" name="文本框 7"/>
          <p:cNvSpPr txBox="1"/>
          <p:nvPr/>
        </p:nvSpPr>
        <p:spPr>
          <a:xfrm>
            <a:off x="4214441" y="2058967"/>
            <a:ext cx="4825360" cy="646331"/>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感谢观看 </a:t>
            </a:r>
            <a:r>
              <a:rPr lang="en-US" altLang="zh-CN" sz="3600" b="1" dirty="0">
                <a:solidFill>
                  <a:schemeClr val="bg1"/>
                </a:solidFill>
                <a:latin typeface="微软雅黑" panose="020B0503020204020204" pitchFamily="34" charset="-122"/>
                <a:ea typeface="微软雅黑" panose="020B0503020204020204" pitchFamily="34" charset="-122"/>
              </a:rPr>
              <a:t>THANGKS! </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214441" y="2937474"/>
            <a:ext cx="2749471"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方形混凝土移动工程队</a:t>
            </a:r>
          </a:p>
        </p:txBody>
      </p:sp>
      <p:sp>
        <p:nvSpPr>
          <p:cNvPr id="10" name="文本框 9"/>
          <p:cNvSpPr txBox="1"/>
          <p:nvPr/>
        </p:nvSpPr>
        <p:spPr>
          <a:xfrm>
            <a:off x="6300505" y="4347414"/>
            <a:ext cx="2165978" cy="507831"/>
          </a:xfrm>
          <a:prstGeom prst="rect">
            <a:avLst/>
          </a:prstGeom>
          <a:noFill/>
        </p:spPr>
        <p:txBody>
          <a:bodyPr wrap="none" rtlCol="0">
            <a:spAutoFit/>
          </a:bodyPr>
          <a:lstStyle/>
          <a:p>
            <a:r>
              <a:rPr lang="zh-CN" altLang="en-US" dirty="0"/>
              <a:t>组长：崔西鹏</a:t>
            </a:r>
            <a:br>
              <a:rPr lang="en-US" altLang="zh-CN" dirty="0"/>
            </a:br>
            <a:r>
              <a:rPr lang="zh-CN" altLang="en-US" dirty="0"/>
              <a:t>组员：戴宁 陈加旭 公绪蒙</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1000"/>
                                        <p:tgtEl>
                                          <p:spTgt spid="7"/>
                                        </p:tgtEl>
                                      </p:cBhvr>
                                    </p:animEffect>
                                  </p:childTnLst>
                                </p:cTn>
                              </p:par>
                            </p:childTnLst>
                          </p:cTn>
                        </p:par>
                        <p:par>
                          <p:cTn id="14" fill="hold">
                            <p:stCondLst>
                              <p:cond delay="2000"/>
                            </p:stCondLst>
                            <p:childTnLst>
                              <p:par>
                                <p:cTn id="15" presetID="10" presetClass="entr" presetSubtype="0" fill="hold" grpId="0" nodeType="afterEffect">
                                  <p:stCondLst>
                                    <p:cond delay="0"/>
                                  </p:stCondLst>
                                  <p:iterate type="lt">
                                    <p:tmPct val="12000"/>
                                  </p:iterate>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2279"/>
                            </p:stCondLst>
                            <p:childTnLst>
                              <p:par>
                                <p:cTn id="19" presetID="42"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2779"/>
                            </p:stCondLst>
                            <p:childTnLst>
                              <p:par>
                                <p:cTn id="25" presetID="4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par>
                          <p:cTn id="30" fill="hold">
                            <p:stCondLst>
                              <p:cond delay="3779"/>
                            </p:stCondLst>
                            <p:childTnLst>
                              <p:par>
                                <p:cTn id="31" presetID="2" presetClass="entr" presetSubtype="2"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1000" fill="hold"/>
                                        <p:tgtEl>
                                          <p:spTgt spid="10"/>
                                        </p:tgtEl>
                                        <p:attrNameLst>
                                          <p:attrName>ppt_x</p:attrName>
                                        </p:attrNameLst>
                                      </p:cBhvr>
                                      <p:tavLst>
                                        <p:tav tm="0">
                                          <p:val>
                                            <p:strVal val="1+#ppt_w/2"/>
                                          </p:val>
                                        </p:tav>
                                        <p:tav tm="100000">
                                          <p:val>
                                            <p:strVal val="#ppt_x"/>
                                          </p:val>
                                        </p:tav>
                                      </p:tavLst>
                                    </p:anim>
                                    <p:anim calcmode="lin" valueType="num">
                                      <p:cBhvr additive="base">
                                        <p:cTn id="34"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5"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b="0" dirty="0"/>
              <a:t>Santander Customer Transaction Prediction</a:t>
            </a:r>
            <a:endParaRPr lang="zh-CN" altLang="en-US" sz="2800" dirty="0"/>
          </a:p>
        </p:txBody>
      </p:sp>
      <p:sp>
        <p:nvSpPr>
          <p:cNvPr id="3" name="文本框 2"/>
          <p:cNvSpPr txBox="1"/>
          <p:nvPr/>
        </p:nvSpPr>
        <p:spPr>
          <a:xfrm>
            <a:off x="268345" y="892735"/>
            <a:ext cx="6174985" cy="461665"/>
          </a:xfrm>
          <a:prstGeom prst="rect">
            <a:avLst/>
          </a:prstGeom>
          <a:noFill/>
        </p:spPr>
        <p:txBody>
          <a:bodyPr wrap="square" rtlCol="0">
            <a:spAutoFit/>
          </a:bodyPr>
          <a:lstStyle/>
          <a:p>
            <a:r>
              <a:rPr lang="en-US" altLang="zh-CN" sz="2400" dirty="0"/>
              <a:t>Can you identify who will make a transaction?</a:t>
            </a:r>
          </a:p>
        </p:txBody>
      </p:sp>
      <p:sp>
        <p:nvSpPr>
          <p:cNvPr id="9" name="文本框 8"/>
          <p:cNvSpPr txBox="1"/>
          <p:nvPr/>
        </p:nvSpPr>
        <p:spPr>
          <a:xfrm>
            <a:off x="382434" y="1474382"/>
            <a:ext cx="4964096" cy="3416320"/>
          </a:xfrm>
          <a:prstGeom prst="rect">
            <a:avLst/>
          </a:prstGeom>
          <a:noFill/>
        </p:spPr>
        <p:txBody>
          <a:bodyPr wrap="square" rtlCol="0">
            <a:spAutoFit/>
          </a:bodyPr>
          <a:lstStyle/>
          <a:p>
            <a:r>
              <a:rPr lang="en-US" altLang="zh-CN" sz="1800" dirty="0"/>
              <a:t>At Santander our mission is to help people and businesses prosper. We are always looking for ways to help our customers understand their financial health and identify which products and services might help them achieve their monetary goals.</a:t>
            </a:r>
            <a:br>
              <a:rPr lang="en-US" altLang="zh-CN" sz="1800" dirty="0"/>
            </a:br>
            <a:endParaRPr lang="en-US" altLang="zh-CN" sz="1800" dirty="0"/>
          </a:p>
          <a:p>
            <a:r>
              <a:rPr lang="en-US" altLang="zh-CN" sz="1800" dirty="0"/>
              <a:t>In this challenge, we invite </a:t>
            </a:r>
            <a:r>
              <a:rPr lang="en-US" altLang="zh-CN" sz="1800" dirty="0" err="1"/>
              <a:t>Kagglers</a:t>
            </a:r>
            <a:r>
              <a:rPr lang="en-US" altLang="zh-CN" sz="1800" dirty="0"/>
              <a:t> to help us identify </a:t>
            </a:r>
            <a:r>
              <a:rPr lang="en-US" altLang="zh-CN" sz="1800" b="1" dirty="0">
                <a:solidFill>
                  <a:srgbClr val="FF0000"/>
                </a:solidFill>
              </a:rPr>
              <a:t>which customers will make a specific transaction in the future</a:t>
            </a:r>
            <a:r>
              <a:rPr lang="en-US" altLang="zh-CN" sz="1800" dirty="0"/>
              <a:t>, irrespective of the amount of money transacted. The data provided for this competition has the same structure as the real data we have available to solve this problem.</a:t>
            </a:r>
            <a:endParaRPr lang="zh-CN" altLang="en-US" sz="1800"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0577" y="2126512"/>
            <a:ext cx="3483500" cy="2849525"/>
          </a:xfrm>
          <a:prstGeom prst="rect">
            <a:avLst/>
          </a:prstGeom>
        </p:spPr>
      </p:pic>
    </p:spTree>
  </p:cSld>
  <p:clrMapOvr>
    <a:masterClrMapping/>
  </p:clrMapOvr>
  <p:transition spd="med" advClick="0" advTm="0">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1"/>
          <p:cNvSpPr txBox="1">
            <a:spLocks noChangeArrowheads="1"/>
          </p:cNvSpPr>
          <p:nvPr/>
        </p:nvSpPr>
        <p:spPr bwMode="auto">
          <a:xfrm>
            <a:off x="2324100" y="1168629"/>
            <a:ext cx="5277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US" altLang="zh-CN" sz="4800" b="1" i="0" u="none" strike="noStrike" kern="1200" cap="none" spc="0" normalizeH="0" baseline="0" noProof="0" dirty="0">
                <a:ln>
                  <a:noFill/>
                </a:ln>
                <a:solidFill>
                  <a:srgbClr val="3C4856"/>
                </a:solidFill>
                <a:effectLst/>
                <a:uLnTx/>
                <a:uFillTx/>
                <a:latin typeface="Arial" panose="020B0604020202020204" pitchFamily="34" charset="0"/>
                <a:ea typeface="微软雅黑" panose="020B0503020204020204" pitchFamily="34" charset="-122"/>
                <a:cs typeface="Arial" panose="020B0604020202020204" pitchFamily="34" charset="0"/>
              </a:rPr>
              <a:t>1</a:t>
            </a:r>
            <a:endParaRPr kumimoji="0" lang="zh-CN" altLang="en-US" sz="4800" b="1" i="0" u="none" strike="noStrike" kern="1200" cap="none" spc="0" normalizeH="0" baseline="0" noProof="0" dirty="0">
              <a:ln>
                <a:noFill/>
              </a:ln>
              <a:solidFill>
                <a:srgbClr val="3C4856"/>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4" name="矩形 13"/>
          <p:cNvSpPr/>
          <p:nvPr/>
        </p:nvSpPr>
        <p:spPr>
          <a:xfrm>
            <a:off x="2886077" y="1371600"/>
            <a:ext cx="3514725" cy="4262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000" b="1" dirty="0">
                <a:solidFill>
                  <a:srgbClr val="FFFFFF"/>
                </a:solidFill>
                <a:latin typeface="微软雅黑" panose="020B0503020204020204" pitchFamily="34" charset="-122"/>
                <a:ea typeface="等线" panose="02010600030101010101" pitchFamily="2" charset="-122"/>
              </a:rPr>
              <a:t>数据分析</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等线" panose="02010600030101010101" pitchFamily="2" charset="-122"/>
              <a:cs typeface="+mn-cs"/>
            </a:endParaRPr>
          </a:p>
        </p:txBody>
      </p:sp>
      <p:cxnSp>
        <p:nvCxnSpPr>
          <p:cNvPr id="11" name="直接连接符 10"/>
          <p:cNvCxnSpPr/>
          <p:nvPr/>
        </p:nvCxnSpPr>
        <p:spPr>
          <a:xfrm>
            <a:off x="2487612" y="1877615"/>
            <a:ext cx="431482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81" name="TextBox 19"/>
          <p:cNvSpPr txBox="1">
            <a:spLocks noChangeArrowheads="1"/>
          </p:cNvSpPr>
          <p:nvPr/>
        </p:nvSpPr>
        <p:spPr bwMode="auto">
          <a:xfrm>
            <a:off x="2324100" y="1988970"/>
            <a:ext cx="5277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US" altLang="zh-CN" sz="4800" b="1" i="0" u="none" strike="noStrike" kern="1200" cap="none" spc="0" normalizeH="0" baseline="0" noProof="0" dirty="0">
                <a:ln>
                  <a:noFill/>
                </a:ln>
                <a:solidFill>
                  <a:srgbClr val="3C4856"/>
                </a:solidFill>
                <a:effectLst/>
                <a:uLnTx/>
                <a:uFillTx/>
                <a:latin typeface="Arial" panose="020B0604020202020204" pitchFamily="34" charset="0"/>
                <a:ea typeface="微软雅黑" panose="020B0503020204020204" pitchFamily="34" charset="-122"/>
                <a:cs typeface="Arial" panose="020B0604020202020204" pitchFamily="34" charset="0"/>
              </a:rPr>
              <a:t>2</a:t>
            </a:r>
            <a:endParaRPr kumimoji="0" lang="zh-CN" altLang="en-US" sz="4800" b="1" i="0" u="none" strike="noStrike" kern="1200" cap="none" spc="0" normalizeH="0" baseline="0" noProof="0" dirty="0">
              <a:ln>
                <a:noFill/>
              </a:ln>
              <a:solidFill>
                <a:srgbClr val="3C4856"/>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2" name="矩形 21"/>
          <p:cNvSpPr/>
          <p:nvPr/>
        </p:nvSpPr>
        <p:spPr>
          <a:xfrm>
            <a:off x="2886077" y="2191385"/>
            <a:ext cx="3514725" cy="4262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等线" panose="02010600030101010101" pitchFamily="2" charset="-122"/>
                <a:cs typeface="+mn-cs"/>
              </a:rPr>
              <a:t>特征工程</a:t>
            </a:r>
          </a:p>
        </p:txBody>
      </p:sp>
      <p:cxnSp>
        <p:nvCxnSpPr>
          <p:cNvPr id="19" name="直接连接符 18"/>
          <p:cNvCxnSpPr/>
          <p:nvPr/>
        </p:nvCxnSpPr>
        <p:spPr>
          <a:xfrm>
            <a:off x="2487612" y="2697956"/>
            <a:ext cx="431482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88" name="TextBox 27"/>
          <p:cNvSpPr txBox="1">
            <a:spLocks noChangeArrowheads="1"/>
          </p:cNvSpPr>
          <p:nvPr/>
        </p:nvSpPr>
        <p:spPr bwMode="auto">
          <a:xfrm>
            <a:off x="2324100" y="2808715"/>
            <a:ext cx="5277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US" altLang="zh-CN" sz="4800" b="1" i="0" u="none" strike="noStrike" kern="1200" cap="none" spc="0" normalizeH="0" baseline="0" noProof="0" dirty="0">
                <a:ln>
                  <a:noFill/>
                </a:ln>
                <a:solidFill>
                  <a:srgbClr val="3C4856"/>
                </a:solidFill>
                <a:effectLst/>
                <a:uLnTx/>
                <a:uFillTx/>
                <a:latin typeface="Arial" panose="020B0604020202020204" pitchFamily="34" charset="0"/>
                <a:ea typeface="微软雅黑" panose="020B0503020204020204" pitchFamily="34" charset="-122"/>
                <a:cs typeface="Arial" panose="020B0604020202020204" pitchFamily="34" charset="0"/>
              </a:rPr>
              <a:t>3</a:t>
            </a:r>
            <a:endParaRPr kumimoji="0" lang="zh-CN" altLang="en-US" sz="4800" b="1" i="0" u="none" strike="noStrike" kern="1200" cap="none" spc="0" normalizeH="0" baseline="0" noProof="0" dirty="0">
              <a:ln>
                <a:noFill/>
              </a:ln>
              <a:solidFill>
                <a:srgbClr val="3C4856"/>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0" name="矩形 29"/>
          <p:cNvSpPr/>
          <p:nvPr/>
        </p:nvSpPr>
        <p:spPr>
          <a:xfrm>
            <a:off x="2886077" y="3011091"/>
            <a:ext cx="3514725" cy="4262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000" b="1" dirty="0">
                <a:solidFill>
                  <a:srgbClr val="FFFFFF"/>
                </a:solidFill>
                <a:latin typeface="微软雅黑" panose="020B0503020204020204" pitchFamily="34" charset="-122"/>
                <a:ea typeface="等线" panose="02010600030101010101" pitchFamily="2" charset="-122"/>
              </a:rPr>
              <a:t>数据模型选择</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等线" panose="02010600030101010101" pitchFamily="2" charset="-122"/>
              <a:cs typeface="+mn-cs"/>
            </a:endParaRPr>
          </a:p>
        </p:txBody>
      </p:sp>
      <p:cxnSp>
        <p:nvCxnSpPr>
          <p:cNvPr id="27" name="直接连接符 26"/>
          <p:cNvCxnSpPr/>
          <p:nvPr/>
        </p:nvCxnSpPr>
        <p:spPr>
          <a:xfrm>
            <a:off x="2487612" y="3517106"/>
            <a:ext cx="431482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5" name="TextBox 34"/>
          <p:cNvSpPr txBox="1">
            <a:spLocks noChangeArrowheads="1"/>
          </p:cNvSpPr>
          <p:nvPr/>
        </p:nvSpPr>
        <p:spPr bwMode="auto">
          <a:xfrm>
            <a:off x="2324100" y="3628460"/>
            <a:ext cx="5277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US" altLang="zh-CN" sz="4800" b="1" i="0" u="none" strike="noStrike" kern="1200" cap="none" spc="0" normalizeH="0" baseline="0" noProof="0">
                <a:ln>
                  <a:noFill/>
                </a:ln>
                <a:solidFill>
                  <a:srgbClr val="3C4856"/>
                </a:solidFill>
                <a:effectLst/>
                <a:uLnTx/>
                <a:uFillTx/>
                <a:latin typeface="Arial" panose="020B0604020202020204" pitchFamily="34" charset="0"/>
                <a:ea typeface="微软雅黑" panose="020B0503020204020204" pitchFamily="34" charset="-122"/>
                <a:cs typeface="Arial" panose="020B0604020202020204" pitchFamily="34" charset="0"/>
              </a:rPr>
              <a:t>4</a:t>
            </a:r>
            <a:endParaRPr kumimoji="0" lang="zh-CN" altLang="en-US" sz="4800" b="1" i="0" u="none" strike="noStrike" kern="1200" cap="none" spc="0" normalizeH="0" baseline="0" noProof="0">
              <a:ln>
                <a:noFill/>
              </a:ln>
              <a:solidFill>
                <a:srgbClr val="3C4856"/>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7" name="矩形 36"/>
          <p:cNvSpPr/>
          <p:nvPr/>
        </p:nvSpPr>
        <p:spPr>
          <a:xfrm>
            <a:off x="2886077" y="3831432"/>
            <a:ext cx="3514725" cy="4262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000" b="1" noProof="0" dirty="0">
                <a:solidFill>
                  <a:srgbClr val="FFFFFF"/>
                </a:solidFill>
                <a:latin typeface="微软雅黑" panose="020B0503020204020204" pitchFamily="34" charset="-122"/>
                <a:ea typeface="等线" panose="02010600030101010101" pitchFamily="2" charset="-122"/>
              </a:rPr>
              <a:t>实验成果</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等线" panose="02010600030101010101" pitchFamily="2" charset="-122"/>
              <a:cs typeface="+mn-cs"/>
            </a:endParaRPr>
          </a:p>
        </p:txBody>
      </p:sp>
      <p:cxnSp>
        <p:nvCxnSpPr>
          <p:cNvPr id="34" name="直接连接符 33"/>
          <p:cNvCxnSpPr/>
          <p:nvPr/>
        </p:nvCxnSpPr>
        <p:spPr>
          <a:xfrm>
            <a:off x="2487612" y="4337447"/>
            <a:ext cx="431482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flipH="1">
            <a:off x="0" y="521495"/>
            <a:ext cx="2324100" cy="515541"/>
          </a:xfrm>
          <a:custGeom>
            <a:avLst/>
            <a:gdLst>
              <a:gd name="connsiteX0" fmla="*/ 2323883 w 2323883"/>
              <a:gd name="connsiteY0" fmla="*/ 0 h 688369"/>
              <a:gd name="connsiteX1" fmla="*/ 2034284 w 2323883"/>
              <a:gd name="connsiteY1" fmla="*/ 0 h 688369"/>
              <a:gd name="connsiteX2" fmla="*/ 719189 w 2323883"/>
              <a:gd name="connsiteY2" fmla="*/ 0 h 688369"/>
              <a:gd name="connsiteX3" fmla="*/ 344184 w 2323883"/>
              <a:gd name="connsiteY3" fmla="*/ 0 h 688369"/>
              <a:gd name="connsiteX4" fmla="*/ 0 w 2323883"/>
              <a:gd name="connsiteY4" fmla="*/ 344185 h 688369"/>
              <a:gd name="connsiteX5" fmla="*/ 344184 w 2323883"/>
              <a:gd name="connsiteY5" fmla="*/ 688369 h 688369"/>
              <a:gd name="connsiteX6" fmla="*/ 719189 w 2323883"/>
              <a:gd name="connsiteY6" fmla="*/ 688369 h 688369"/>
              <a:gd name="connsiteX7" fmla="*/ 2034284 w 2323883"/>
              <a:gd name="connsiteY7" fmla="*/ 688369 h 688369"/>
              <a:gd name="connsiteX8" fmla="*/ 2323883 w 2323883"/>
              <a:gd name="connsiteY8" fmla="*/ 688369 h 6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3883" h="688369">
                <a:moveTo>
                  <a:pt x="2323883" y="0"/>
                </a:moveTo>
                <a:lnTo>
                  <a:pt x="2034284" y="0"/>
                </a:lnTo>
                <a:lnTo>
                  <a:pt x="719189" y="0"/>
                </a:lnTo>
                <a:lnTo>
                  <a:pt x="344184" y="0"/>
                </a:lnTo>
                <a:lnTo>
                  <a:pt x="0" y="344185"/>
                </a:lnTo>
                <a:lnTo>
                  <a:pt x="344184" y="688369"/>
                </a:lnTo>
                <a:lnTo>
                  <a:pt x="719189" y="688369"/>
                </a:lnTo>
                <a:lnTo>
                  <a:pt x="2034284" y="688369"/>
                </a:lnTo>
                <a:lnTo>
                  <a:pt x="2323883" y="688369"/>
                </a:lnTo>
                <a:close/>
              </a:path>
            </a:pathLst>
          </a:custGeom>
          <a:gradFill>
            <a:gsLst>
              <a:gs pos="0">
                <a:schemeClr val="accent1"/>
              </a:gs>
              <a:gs pos="51000">
                <a:schemeClr val="accent1">
                  <a:lumMod val="40000"/>
                  <a:lumOff val="60000"/>
                </a:schemeClr>
              </a:gs>
              <a:gs pos="49000">
                <a:schemeClr val="accent1">
                  <a:lumMod val="60000"/>
                  <a:lumOff val="40000"/>
                </a:schemeClr>
              </a:gs>
              <a:gs pos="100000">
                <a:schemeClr val="accent1"/>
              </a:gs>
            </a:gsLst>
            <a:lin ang="16200000" scaled="1"/>
          </a:gradFill>
          <a:ln w="12700" cap="flat" cmpd="sng" algn="ctr">
            <a:noFill/>
            <a:prstDash val="solid"/>
            <a:miter lim="800000"/>
          </a:ln>
          <a:effectLst>
            <a:outerShdw blurRad="50800" dist="38100" dir="2700000" algn="tl" rotWithShape="0">
              <a:prstClr val="black">
                <a:alpha val="20000"/>
              </a:prstClr>
            </a:outerShdw>
          </a:effectLst>
        </p:spPr>
        <p:txBody>
          <a:bodyPr lIns="0" rIns="216000" bIns="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3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目 录</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p:cTn id="11" dur="500" fill="hold"/>
                                        <p:tgtEl>
                                          <p:spTgt spid="3074"/>
                                        </p:tgtEl>
                                        <p:attrNameLst>
                                          <p:attrName>ppt_w</p:attrName>
                                        </p:attrNameLst>
                                      </p:cBhvr>
                                      <p:tavLst>
                                        <p:tav tm="0">
                                          <p:val>
                                            <p:fltVal val="0"/>
                                          </p:val>
                                        </p:tav>
                                        <p:tav tm="100000">
                                          <p:val>
                                            <p:strVal val="#ppt_w"/>
                                          </p:val>
                                        </p:tav>
                                      </p:tavLst>
                                    </p:anim>
                                    <p:anim calcmode="lin" valueType="num">
                                      <p:cBhvr>
                                        <p:cTn id="12" dur="500" fill="hold"/>
                                        <p:tgtEl>
                                          <p:spTgt spid="3074"/>
                                        </p:tgtEl>
                                        <p:attrNameLst>
                                          <p:attrName>ppt_h</p:attrName>
                                        </p:attrNameLst>
                                      </p:cBhvr>
                                      <p:tavLst>
                                        <p:tav tm="0">
                                          <p:val>
                                            <p:fltVal val="0"/>
                                          </p:val>
                                        </p:tav>
                                        <p:tav tm="100000">
                                          <p:val>
                                            <p:strVal val="#ppt_h"/>
                                          </p:val>
                                        </p:tav>
                                      </p:tavLst>
                                    </p:anim>
                                    <p:animEffect transition="in" filter="fade">
                                      <p:cBhvr>
                                        <p:cTn id="13" dur="500"/>
                                        <p:tgtEl>
                                          <p:spTgt spid="3074"/>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500"/>
                            </p:stCondLst>
                            <p:childTnLst>
                              <p:par>
                                <p:cTn id="19" presetID="16" presetClass="entr" presetSubtype="2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3081"/>
                                        </p:tgtEl>
                                        <p:attrNameLst>
                                          <p:attrName>style.visibility</p:attrName>
                                        </p:attrNameLst>
                                      </p:cBhvr>
                                      <p:to>
                                        <p:strVal val="visible"/>
                                      </p:to>
                                    </p:set>
                                    <p:anim calcmode="lin" valueType="num">
                                      <p:cBhvr>
                                        <p:cTn id="25" dur="500" fill="hold"/>
                                        <p:tgtEl>
                                          <p:spTgt spid="3081"/>
                                        </p:tgtEl>
                                        <p:attrNameLst>
                                          <p:attrName>ppt_w</p:attrName>
                                        </p:attrNameLst>
                                      </p:cBhvr>
                                      <p:tavLst>
                                        <p:tav tm="0">
                                          <p:val>
                                            <p:fltVal val="0"/>
                                          </p:val>
                                        </p:tav>
                                        <p:tav tm="100000">
                                          <p:val>
                                            <p:strVal val="#ppt_w"/>
                                          </p:val>
                                        </p:tav>
                                      </p:tavLst>
                                    </p:anim>
                                    <p:anim calcmode="lin" valueType="num">
                                      <p:cBhvr>
                                        <p:cTn id="26" dur="500" fill="hold"/>
                                        <p:tgtEl>
                                          <p:spTgt spid="3081"/>
                                        </p:tgtEl>
                                        <p:attrNameLst>
                                          <p:attrName>ppt_h</p:attrName>
                                        </p:attrNameLst>
                                      </p:cBhvr>
                                      <p:tavLst>
                                        <p:tav tm="0">
                                          <p:val>
                                            <p:fltVal val="0"/>
                                          </p:val>
                                        </p:tav>
                                        <p:tav tm="100000">
                                          <p:val>
                                            <p:strVal val="#ppt_h"/>
                                          </p:val>
                                        </p:tav>
                                      </p:tavLst>
                                    </p:anim>
                                    <p:animEffect transition="in" filter="fade">
                                      <p:cBhvr>
                                        <p:cTn id="27" dur="500"/>
                                        <p:tgtEl>
                                          <p:spTgt spid="3081"/>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3000"/>
                            </p:stCondLst>
                            <p:childTnLst>
                              <p:par>
                                <p:cTn id="33" presetID="16" presetClass="entr" presetSubtype="21"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inVertical)">
                                      <p:cBhvr>
                                        <p:cTn id="35" dur="500"/>
                                        <p:tgtEl>
                                          <p:spTgt spid="22"/>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3088"/>
                                        </p:tgtEl>
                                        <p:attrNameLst>
                                          <p:attrName>style.visibility</p:attrName>
                                        </p:attrNameLst>
                                      </p:cBhvr>
                                      <p:to>
                                        <p:strVal val="visible"/>
                                      </p:to>
                                    </p:set>
                                    <p:anim calcmode="lin" valueType="num">
                                      <p:cBhvr>
                                        <p:cTn id="39" dur="500" fill="hold"/>
                                        <p:tgtEl>
                                          <p:spTgt spid="3088"/>
                                        </p:tgtEl>
                                        <p:attrNameLst>
                                          <p:attrName>ppt_w</p:attrName>
                                        </p:attrNameLst>
                                      </p:cBhvr>
                                      <p:tavLst>
                                        <p:tav tm="0">
                                          <p:val>
                                            <p:fltVal val="0"/>
                                          </p:val>
                                        </p:tav>
                                        <p:tav tm="100000">
                                          <p:val>
                                            <p:strVal val="#ppt_w"/>
                                          </p:val>
                                        </p:tav>
                                      </p:tavLst>
                                    </p:anim>
                                    <p:anim calcmode="lin" valueType="num">
                                      <p:cBhvr>
                                        <p:cTn id="40" dur="500" fill="hold"/>
                                        <p:tgtEl>
                                          <p:spTgt spid="3088"/>
                                        </p:tgtEl>
                                        <p:attrNameLst>
                                          <p:attrName>ppt_h</p:attrName>
                                        </p:attrNameLst>
                                      </p:cBhvr>
                                      <p:tavLst>
                                        <p:tav tm="0">
                                          <p:val>
                                            <p:fltVal val="0"/>
                                          </p:val>
                                        </p:tav>
                                        <p:tav tm="100000">
                                          <p:val>
                                            <p:strVal val="#ppt_h"/>
                                          </p:val>
                                        </p:tav>
                                      </p:tavLst>
                                    </p:anim>
                                    <p:animEffect transition="in" filter="fade">
                                      <p:cBhvr>
                                        <p:cTn id="41" dur="500"/>
                                        <p:tgtEl>
                                          <p:spTgt spid="3088"/>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childTnLst>
                          </p:cTn>
                        </p:par>
                        <p:par>
                          <p:cTn id="46" fill="hold">
                            <p:stCondLst>
                              <p:cond delay="4500"/>
                            </p:stCondLst>
                            <p:childTnLst>
                              <p:par>
                                <p:cTn id="47" presetID="16" presetClass="entr" presetSubtype="21"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barn(inVertical)">
                                      <p:cBhvr>
                                        <p:cTn id="49" dur="500"/>
                                        <p:tgtEl>
                                          <p:spTgt spid="30"/>
                                        </p:tgtEl>
                                      </p:cBhvr>
                                    </p:animEffect>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3095"/>
                                        </p:tgtEl>
                                        <p:attrNameLst>
                                          <p:attrName>style.visibility</p:attrName>
                                        </p:attrNameLst>
                                      </p:cBhvr>
                                      <p:to>
                                        <p:strVal val="visible"/>
                                      </p:to>
                                    </p:set>
                                    <p:anim calcmode="lin" valueType="num">
                                      <p:cBhvr>
                                        <p:cTn id="53" dur="500" fill="hold"/>
                                        <p:tgtEl>
                                          <p:spTgt spid="3095"/>
                                        </p:tgtEl>
                                        <p:attrNameLst>
                                          <p:attrName>ppt_w</p:attrName>
                                        </p:attrNameLst>
                                      </p:cBhvr>
                                      <p:tavLst>
                                        <p:tav tm="0">
                                          <p:val>
                                            <p:fltVal val="0"/>
                                          </p:val>
                                        </p:tav>
                                        <p:tav tm="100000">
                                          <p:val>
                                            <p:strVal val="#ppt_w"/>
                                          </p:val>
                                        </p:tav>
                                      </p:tavLst>
                                    </p:anim>
                                    <p:anim calcmode="lin" valueType="num">
                                      <p:cBhvr>
                                        <p:cTn id="54" dur="500" fill="hold"/>
                                        <p:tgtEl>
                                          <p:spTgt spid="3095"/>
                                        </p:tgtEl>
                                        <p:attrNameLst>
                                          <p:attrName>ppt_h</p:attrName>
                                        </p:attrNameLst>
                                      </p:cBhvr>
                                      <p:tavLst>
                                        <p:tav tm="0">
                                          <p:val>
                                            <p:fltVal val="0"/>
                                          </p:val>
                                        </p:tav>
                                        <p:tav tm="100000">
                                          <p:val>
                                            <p:strVal val="#ppt_h"/>
                                          </p:val>
                                        </p:tav>
                                      </p:tavLst>
                                    </p:anim>
                                    <p:animEffect transition="in" filter="fade">
                                      <p:cBhvr>
                                        <p:cTn id="55" dur="500"/>
                                        <p:tgtEl>
                                          <p:spTgt spid="3095"/>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childTnLst>
                          </p:cTn>
                        </p:par>
                        <p:par>
                          <p:cTn id="60" fill="hold">
                            <p:stCondLst>
                              <p:cond delay="6000"/>
                            </p:stCondLst>
                            <p:childTnLst>
                              <p:par>
                                <p:cTn id="61" presetID="16" presetClass="entr" presetSubtype="21"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barn(inVertical)">
                                      <p:cBhvr>
                                        <p:cTn id="6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14" grpId="0" animBg="1"/>
      <p:bldP spid="3081" grpId="0"/>
      <p:bldP spid="22" grpId="0" bldLvl="0" animBg="1"/>
      <p:bldP spid="3088" grpId="0"/>
      <p:bldP spid="30" grpId="0" animBg="1"/>
      <p:bldP spid="3095" grpId="0"/>
      <p:bldP spid="37"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数据分析 </a:t>
            </a:r>
            <a:r>
              <a:rPr lang="en-US" altLang="zh-CN" dirty="0"/>
              <a:t>Dataset</a:t>
            </a:r>
            <a:endParaRPr lang="zh-CN" altLang="en-US" dirty="0"/>
          </a:p>
        </p:txBody>
      </p:sp>
      <p:graphicFrame>
        <p:nvGraphicFramePr>
          <p:cNvPr id="14" name="表格 13"/>
          <p:cNvGraphicFramePr/>
          <p:nvPr/>
        </p:nvGraphicFramePr>
        <p:xfrm>
          <a:off x="251700" y="1068485"/>
          <a:ext cx="8640599" cy="1503265"/>
        </p:xfrm>
        <a:graphic>
          <a:graphicData uri="http://schemas.openxmlformats.org/drawingml/2006/table">
            <a:tbl>
              <a:tblPr firstRow="1" bandRow="1">
                <a:tableStyleId>{5C22544A-7EE6-4342-B048-85BDC9FD1C3A}</a:tableStyleId>
              </a:tblPr>
              <a:tblGrid>
                <a:gridCol w="1598365">
                  <a:extLst>
                    <a:ext uri="{9D8B030D-6E8A-4147-A177-3AD203B41FA5}">
                      <a16:colId xmlns:a16="http://schemas.microsoft.com/office/drawing/2014/main" val="20000"/>
                    </a:ext>
                  </a:extLst>
                </a:gridCol>
                <a:gridCol w="871870">
                  <a:extLst>
                    <a:ext uri="{9D8B030D-6E8A-4147-A177-3AD203B41FA5}">
                      <a16:colId xmlns:a16="http://schemas.microsoft.com/office/drawing/2014/main" val="20001"/>
                    </a:ext>
                  </a:extLst>
                </a:gridCol>
                <a:gridCol w="1134139">
                  <a:extLst>
                    <a:ext uri="{9D8B030D-6E8A-4147-A177-3AD203B41FA5}">
                      <a16:colId xmlns:a16="http://schemas.microsoft.com/office/drawing/2014/main" val="20002"/>
                    </a:ext>
                  </a:extLst>
                </a:gridCol>
                <a:gridCol w="5036225">
                  <a:extLst>
                    <a:ext uri="{9D8B030D-6E8A-4147-A177-3AD203B41FA5}">
                      <a16:colId xmlns:a16="http://schemas.microsoft.com/office/drawing/2014/main" val="20003"/>
                    </a:ext>
                  </a:extLst>
                </a:gridCol>
              </a:tblGrid>
              <a:tr h="360025">
                <a:tc>
                  <a:txBody>
                    <a:bodyPr/>
                    <a:lstStyle/>
                    <a:p>
                      <a:pPr algn="l">
                        <a:buNone/>
                      </a:pPr>
                      <a:r>
                        <a:rPr lang="zh-CN" altLang="en-US" sz="1600" dirty="0"/>
                        <a:t>文件名</a:t>
                      </a:r>
                    </a:p>
                  </a:txBody>
                  <a:tcPr marT="45734" marB="45734"/>
                </a:tc>
                <a:tc>
                  <a:txBody>
                    <a:bodyPr/>
                    <a:lstStyle/>
                    <a:p>
                      <a:pPr algn="l">
                        <a:buNone/>
                      </a:pPr>
                      <a:r>
                        <a:rPr lang="zh-CN" altLang="en-US" sz="1600" dirty="0"/>
                        <a:t>大小</a:t>
                      </a:r>
                    </a:p>
                  </a:txBody>
                  <a:tcPr marT="45734" marB="45734"/>
                </a:tc>
                <a:tc>
                  <a:txBody>
                    <a:bodyPr/>
                    <a:lstStyle/>
                    <a:p>
                      <a:pPr algn="l">
                        <a:buNone/>
                      </a:pPr>
                      <a:r>
                        <a:rPr lang="zh-CN" altLang="en-US" sz="1600" dirty="0"/>
                        <a:t>描述</a:t>
                      </a:r>
                    </a:p>
                  </a:txBody>
                  <a:tcPr marT="45734" marB="45734"/>
                </a:tc>
                <a:tc>
                  <a:txBody>
                    <a:bodyPr/>
                    <a:lstStyle/>
                    <a:p>
                      <a:pPr algn="l">
                        <a:buNone/>
                      </a:pPr>
                      <a:r>
                        <a:rPr lang="zh-CN" altLang="en-US" sz="1600" dirty="0"/>
                        <a:t>内容</a:t>
                      </a:r>
                    </a:p>
                  </a:txBody>
                  <a:tcPr marT="45734" marB="45734"/>
                </a:tc>
                <a:extLst>
                  <a:ext uri="{0D108BD9-81ED-4DB2-BD59-A6C34878D82A}">
                    <a16:rowId xmlns:a16="http://schemas.microsoft.com/office/drawing/2014/main" val="10000"/>
                  </a:ext>
                </a:extLst>
              </a:tr>
              <a:tr h="3811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dirty="0"/>
                        <a:t>train.csv</a:t>
                      </a:r>
                    </a:p>
                  </a:txBody>
                  <a:tcPr marT="45734" marB="45734"/>
                </a:tc>
                <a:tc>
                  <a:txBody>
                    <a:bodyPr/>
                    <a:lstStyle/>
                    <a:p>
                      <a:pPr>
                        <a:buNone/>
                      </a:pPr>
                      <a:r>
                        <a:rPr lang="en-US" altLang="zh-CN" sz="1600" dirty="0"/>
                        <a:t>288 M</a:t>
                      </a:r>
                      <a:endParaRPr lang="zh-CN" altLang="en-US" sz="1600" dirty="0"/>
                    </a:p>
                  </a:txBody>
                  <a:tcPr marT="45734" marB="45734"/>
                </a:tc>
                <a:tc>
                  <a:txBody>
                    <a:bodyPr/>
                    <a:lstStyle/>
                    <a:p>
                      <a:pPr>
                        <a:buNone/>
                      </a:pPr>
                      <a:r>
                        <a:rPr lang="zh-CN" altLang="en-US" sz="1400" dirty="0"/>
                        <a:t>训练数据</a:t>
                      </a:r>
                    </a:p>
                  </a:txBody>
                  <a:tcPr marT="45734" marB="45734"/>
                </a:tc>
                <a:tc>
                  <a:txBody>
                    <a:bodyPr/>
                    <a:lstStyle/>
                    <a:p>
                      <a:pPr>
                        <a:buNone/>
                      </a:pPr>
                      <a:r>
                        <a:rPr lang="en-US" altLang="zh-CN" sz="1400" dirty="0"/>
                        <a:t>200000</a:t>
                      </a:r>
                      <a:r>
                        <a:rPr lang="zh-CN" altLang="en-US" sz="1400" dirty="0"/>
                        <a:t>条数据，每条数据包括</a:t>
                      </a:r>
                      <a:r>
                        <a:rPr lang="en-US" altLang="zh-CN" sz="1400" dirty="0"/>
                        <a:t>200</a:t>
                      </a:r>
                      <a:r>
                        <a:rPr lang="zh-CN" altLang="en-US" sz="1400" dirty="0"/>
                        <a:t>个特征值，带标记数据</a:t>
                      </a:r>
                    </a:p>
                  </a:txBody>
                  <a:tcPr marT="45734" marB="45734"/>
                </a:tc>
                <a:extLst>
                  <a:ext uri="{0D108BD9-81ED-4DB2-BD59-A6C34878D82A}">
                    <a16:rowId xmlns:a16="http://schemas.microsoft.com/office/drawing/2014/main" val="10001"/>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dirty="0"/>
                        <a:t>test.csv</a:t>
                      </a:r>
                    </a:p>
                  </a:txBody>
                  <a:tcPr marT="45734" marB="45734"/>
                </a:tc>
                <a:tc>
                  <a:txBody>
                    <a:bodyPr/>
                    <a:lstStyle/>
                    <a:p>
                      <a:pPr>
                        <a:buNone/>
                      </a:pPr>
                      <a:r>
                        <a:rPr lang="en-US" altLang="zh-CN" sz="1600" dirty="0"/>
                        <a:t>287 M</a:t>
                      </a:r>
                      <a:endParaRPr lang="zh-CN" altLang="en-US" sz="1600" dirty="0"/>
                    </a:p>
                  </a:txBody>
                  <a:tcPr marT="45734" marB="45734"/>
                </a:tc>
                <a:tc>
                  <a:txBody>
                    <a:bodyPr/>
                    <a:lstStyle/>
                    <a:p>
                      <a:pPr>
                        <a:buNone/>
                      </a:pPr>
                      <a:r>
                        <a:rPr lang="zh-CN" altLang="en-US" sz="1400" dirty="0"/>
                        <a:t>测试数据</a:t>
                      </a:r>
                    </a:p>
                  </a:txBody>
                  <a:tcPr marT="45734" marB="45734"/>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400" dirty="0"/>
                        <a:t>200000</a:t>
                      </a:r>
                      <a:r>
                        <a:rPr lang="zh-CN" altLang="en-US" sz="1400" dirty="0"/>
                        <a:t>条数据，每条数据包括</a:t>
                      </a:r>
                      <a:r>
                        <a:rPr lang="en-US" altLang="zh-CN" sz="1400" dirty="0"/>
                        <a:t>200</a:t>
                      </a:r>
                      <a:r>
                        <a:rPr lang="zh-CN" altLang="en-US" sz="1400" dirty="0"/>
                        <a:t>个特征值，不带标记数据</a:t>
                      </a:r>
                    </a:p>
                  </a:txBody>
                  <a:tcPr marT="45734" marB="45734"/>
                </a:tc>
                <a:extLst>
                  <a:ext uri="{0D108BD9-81ED-4DB2-BD59-A6C34878D82A}">
                    <a16:rowId xmlns:a16="http://schemas.microsoft.com/office/drawing/2014/main" val="10002"/>
                  </a:ext>
                </a:extLst>
              </a:tr>
              <a:tr h="3811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dirty="0"/>
                        <a:t>submission.csv</a:t>
                      </a:r>
                    </a:p>
                  </a:txBody>
                  <a:tcPr marT="45734" marB="45734"/>
                </a:tc>
                <a:tc>
                  <a:txBody>
                    <a:bodyPr/>
                    <a:lstStyle/>
                    <a:p>
                      <a:pPr>
                        <a:buNone/>
                      </a:pPr>
                      <a:r>
                        <a:rPr lang="en-US" altLang="zh-CN" sz="1600" dirty="0"/>
                        <a:t>2.56 M</a:t>
                      </a:r>
                      <a:endParaRPr lang="zh-CN" altLang="en-US" sz="1600" dirty="0"/>
                    </a:p>
                  </a:txBody>
                  <a:tcPr marT="45734" marB="45734"/>
                </a:tc>
                <a:tc>
                  <a:txBody>
                    <a:bodyPr/>
                    <a:lstStyle/>
                    <a:p>
                      <a:pPr algn="l">
                        <a:buNone/>
                      </a:pPr>
                      <a:r>
                        <a:rPr lang="zh-CN" altLang="en-US" sz="1400" dirty="0"/>
                        <a:t>提交数据表</a:t>
                      </a:r>
                    </a:p>
                  </a:txBody>
                  <a:tcPr marT="45734" marB="45734"/>
                </a:tc>
                <a:tc>
                  <a:txBody>
                    <a:bodyPr/>
                    <a:lstStyle/>
                    <a:p>
                      <a:pPr algn="l">
                        <a:buNone/>
                      </a:pPr>
                      <a:r>
                        <a:rPr lang="zh-CN" altLang="en-US" sz="1400" dirty="0"/>
                        <a:t>对应</a:t>
                      </a:r>
                      <a:r>
                        <a:rPr lang="en-US" altLang="zh-CN" sz="1400" dirty="0"/>
                        <a:t>test.csv</a:t>
                      </a:r>
                      <a:r>
                        <a:rPr lang="zh-CN" altLang="en-US" sz="1400" dirty="0"/>
                        <a:t>的每条数据，用于提交结果</a:t>
                      </a:r>
                    </a:p>
                  </a:txBody>
                  <a:tcPr marT="45734" marB="45734"/>
                </a:tc>
                <a:extLst>
                  <a:ext uri="{0D108BD9-81ED-4DB2-BD59-A6C34878D82A}">
                    <a16:rowId xmlns:a16="http://schemas.microsoft.com/office/drawing/2014/main" val="10003"/>
                  </a:ext>
                </a:extLst>
              </a:tr>
            </a:tbl>
          </a:graphicData>
        </a:graphic>
      </p:graphicFrame>
      <p:sp>
        <p:nvSpPr>
          <p:cNvPr id="15" name="内容占位符 2"/>
          <p:cNvSpPr txBox="1"/>
          <p:nvPr/>
        </p:nvSpPr>
        <p:spPr>
          <a:xfrm>
            <a:off x="501649" y="3149229"/>
            <a:ext cx="8140700" cy="1713349"/>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zh-CN" altLang="en-US" sz="1800" dirty="0"/>
              <a:t>数据量大，特征数量多，数据噪声多</a:t>
            </a:r>
          </a:p>
          <a:p>
            <a:pPr>
              <a:defRPr/>
            </a:pPr>
            <a:r>
              <a:rPr lang="zh-CN" altLang="en-US" sz="1800" dirty="0"/>
              <a:t>训练数据的样本比例为</a:t>
            </a:r>
            <a:r>
              <a:rPr lang="en-US" altLang="zh-CN" sz="1800" dirty="0"/>
              <a:t>1</a:t>
            </a:r>
            <a:r>
              <a:rPr lang="zh-CN" altLang="en-US" sz="1800" dirty="0"/>
              <a:t>：</a:t>
            </a:r>
            <a:r>
              <a:rPr lang="en-US" altLang="zh-CN" sz="1800" dirty="0"/>
              <a:t>9</a:t>
            </a:r>
            <a:r>
              <a:rPr lang="zh-CN" altLang="en-US" sz="1800" dirty="0"/>
              <a:t>，比例极不平衡</a:t>
            </a:r>
            <a:endParaRPr lang="en-US" altLang="zh-CN" sz="1800" dirty="0"/>
          </a:p>
          <a:p>
            <a:pPr>
              <a:defRPr/>
            </a:pPr>
            <a:endParaRPr lang="zh-CN" altLang="en-US" sz="18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marL="0" indent="0">
              <a:buFont typeface="Arial" panose="020B0604020202020204" pitchFamily="34" charset="0"/>
              <a:buNone/>
              <a:defRPr/>
            </a:pPr>
            <a:endParaRPr lang="zh-CN" altLang="en-US" sz="2400" dirty="0"/>
          </a:p>
        </p:txBody>
      </p:sp>
    </p:spTree>
  </p:cSld>
  <p:clrMapOvr>
    <a:masterClrMapping/>
  </p:clrMapOvr>
  <p:transition spd="med" advClick="0" advTm="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572" y="1313190"/>
            <a:ext cx="5172216" cy="3361241"/>
          </a:xfrm>
          <a:prstGeom prst="rect">
            <a:avLst/>
          </a:prstGeom>
        </p:spPr>
      </p:pic>
      <p:sp>
        <p:nvSpPr>
          <p:cNvPr id="10" name="标题 9"/>
          <p:cNvSpPr>
            <a:spLocks noGrp="1"/>
          </p:cNvSpPr>
          <p:nvPr>
            <p:ph type="title"/>
          </p:nvPr>
        </p:nvSpPr>
        <p:spPr/>
        <p:txBody>
          <a:bodyPr/>
          <a:lstStyle/>
          <a:p>
            <a:r>
              <a:rPr lang="zh-CN" altLang="en-US" dirty="0"/>
              <a:t>数据分析</a:t>
            </a:r>
          </a:p>
        </p:txBody>
      </p:sp>
      <p:cxnSp>
        <p:nvCxnSpPr>
          <p:cNvPr id="14" name="直接连接符 13"/>
          <p:cNvCxnSpPr/>
          <p:nvPr/>
        </p:nvCxnSpPr>
        <p:spPr>
          <a:xfrm>
            <a:off x="2863405" y="1461534"/>
            <a:ext cx="890587" cy="0"/>
          </a:xfrm>
          <a:prstGeom prst="line">
            <a:avLst/>
          </a:prstGeom>
          <a:noFill/>
          <a:ln w="19050" cap="flat" cmpd="sng" algn="ctr">
            <a:solidFill>
              <a:schemeClr val="accent1">
                <a:lumMod val="75000"/>
              </a:schemeClr>
            </a:solidFill>
            <a:prstDash val="sysDash"/>
            <a:headEnd type="oval" w="med" len="med"/>
            <a:tailEnd type="oval" w="med" len="med"/>
          </a:ln>
          <a:effectLst/>
        </p:spPr>
      </p:cxnSp>
      <p:grpSp>
        <p:nvGrpSpPr>
          <p:cNvPr id="15" name="组合 14"/>
          <p:cNvGrpSpPr/>
          <p:nvPr/>
        </p:nvGrpSpPr>
        <p:grpSpPr>
          <a:xfrm>
            <a:off x="205930" y="348299"/>
            <a:ext cx="1282700" cy="1433513"/>
            <a:chOff x="1433514" y="887015"/>
            <a:chExt cx="1282700" cy="1433513"/>
          </a:xfrm>
        </p:grpSpPr>
        <p:sp>
          <p:nvSpPr>
            <p:cNvPr id="16" name="Oval 65"/>
            <p:cNvSpPr>
              <a:spLocks noChangeArrowheads="1"/>
            </p:cNvSpPr>
            <p:nvPr/>
          </p:nvSpPr>
          <p:spPr bwMode="auto">
            <a:xfrm rot="16200000">
              <a:off x="1976438" y="1580753"/>
              <a:ext cx="1433513" cy="46038"/>
            </a:xfrm>
            <a:prstGeom prst="ellipse">
              <a:avLst/>
            </a:prstGeom>
            <a:gradFill rotWithShape="1">
              <a:gsLst>
                <a:gs pos="0">
                  <a:schemeClr val="tx1">
                    <a:lumMod val="65000"/>
                    <a:lumOff val="35000"/>
                  </a:schemeClr>
                </a:gs>
                <a:gs pos="100000">
                  <a:schemeClr val="bg1">
                    <a:lumMod val="95000"/>
                    <a:alpha val="0"/>
                  </a:schemeClr>
                </a:gs>
              </a:gsLst>
              <a:path path="shape">
                <a:fillToRect l="50000" t="50000" r="50000" b="50000"/>
              </a:path>
            </a:gradFill>
            <a:ln w="9525">
              <a:no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latin typeface="Arial" panose="020B0604020202020204"/>
                <a:ea typeface="宋体" panose="02010600030101010101" pitchFamily="2" charset="-122"/>
                <a:cs typeface="+mn-cs"/>
              </a:endParaRPr>
            </a:p>
          </p:txBody>
        </p:sp>
        <p:sp>
          <p:nvSpPr>
            <p:cNvPr id="17" name="矩形 1"/>
            <p:cNvSpPr/>
            <p:nvPr/>
          </p:nvSpPr>
          <p:spPr>
            <a:xfrm>
              <a:off x="1433514" y="1273969"/>
              <a:ext cx="1254125" cy="431006"/>
            </a:xfrm>
            <a:custGeom>
              <a:avLst/>
              <a:gdLst>
                <a:gd name="connsiteX0" fmla="*/ 0 w 2160240"/>
                <a:gd name="connsiteY0" fmla="*/ 0 h 1062681"/>
                <a:gd name="connsiteX1" fmla="*/ 2160240 w 2160240"/>
                <a:gd name="connsiteY1" fmla="*/ 0 h 1062681"/>
                <a:gd name="connsiteX2" fmla="*/ 2160240 w 2160240"/>
                <a:gd name="connsiteY2" fmla="*/ 1062681 h 1062681"/>
                <a:gd name="connsiteX3" fmla="*/ 0 w 2160240"/>
                <a:gd name="connsiteY3" fmla="*/ 1062681 h 1062681"/>
                <a:gd name="connsiteX4" fmla="*/ 0 w 2160240"/>
                <a:gd name="connsiteY4" fmla="*/ 0 h 1062681"/>
                <a:gd name="connsiteX0-1" fmla="*/ 0 w 2160240"/>
                <a:gd name="connsiteY0-2" fmla="*/ 1062681 h 1062681"/>
                <a:gd name="connsiteX1-3" fmla="*/ 2160240 w 2160240"/>
                <a:gd name="connsiteY1-4" fmla="*/ 0 h 1062681"/>
                <a:gd name="connsiteX2-5" fmla="*/ 2160240 w 2160240"/>
                <a:gd name="connsiteY2-6" fmla="*/ 1062681 h 1062681"/>
                <a:gd name="connsiteX3-7" fmla="*/ 0 w 2160240"/>
                <a:gd name="connsiteY3-8" fmla="*/ 1062681 h 1062681"/>
              </a:gdLst>
              <a:ahLst/>
              <a:cxnLst>
                <a:cxn ang="0">
                  <a:pos x="connsiteX0-1" y="connsiteY0-2"/>
                </a:cxn>
                <a:cxn ang="0">
                  <a:pos x="connsiteX1-3" y="connsiteY1-4"/>
                </a:cxn>
                <a:cxn ang="0">
                  <a:pos x="connsiteX2-5" y="connsiteY2-6"/>
                </a:cxn>
                <a:cxn ang="0">
                  <a:pos x="connsiteX3-7" y="connsiteY3-8"/>
                </a:cxn>
              </a:cxnLst>
              <a:rect l="l" t="t" r="r" b="b"/>
              <a:pathLst>
                <a:path w="2160240" h="1062681">
                  <a:moveTo>
                    <a:pt x="0" y="1062681"/>
                  </a:moveTo>
                  <a:lnTo>
                    <a:pt x="2160240" y="0"/>
                  </a:lnTo>
                  <a:lnTo>
                    <a:pt x="2160240" y="1062681"/>
                  </a:lnTo>
                  <a:lnTo>
                    <a:pt x="0" y="1062681"/>
                  </a:lnTo>
                  <a:close/>
                </a:path>
              </a:pathLst>
            </a:custGeom>
            <a:gradFill flip="none" rotWithShape="1">
              <a:gsLst>
                <a:gs pos="0">
                  <a:schemeClr val="accent1">
                    <a:lumMod val="50000"/>
                  </a:schemeClr>
                </a:gs>
                <a:gs pos="100000">
                  <a:schemeClr val="accent1">
                    <a:lumMod val="75000"/>
                  </a:schemeClr>
                </a:gs>
              </a:gsLst>
              <a:lin ang="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8" name="矩形 4"/>
          <p:cNvSpPr/>
          <p:nvPr/>
        </p:nvSpPr>
        <p:spPr>
          <a:xfrm>
            <a:off x="193230" y="1141257"/>
            <a:ext cx="3036887" cy="640556"/>
          </a:xfrm>
          <a:custGeom>
            <a:avLst/>
            <a:gdLst>
              <a:gd name="connsiteX0" fmla="*/ 0 w 1800200"/>
              <a:gd name="connsiteY0" fmla="*/ 0 h 720080"/>
              <a:gd name="connsiteX1" fmla="*/ 1800200 w 1800200"/>
              <a:gd name="connsiteY1" fmla="*/ 0 h 720080"/>
              <a:gd name="connsiteX2" fmla="*/ 1800200 w 1800200"/>
              <a:gd name="connsiteY2" fmla="*/ 720080 h 720080"/>
              <a:gd name="connsiteX3" fmla="*/ 0 w 1800200"/>
              <a:gd name="connsiteY3" fmla="*/ 720080 h 720080"/>
              <a:gd name="connsiteX4" fmla="*/ 0 w 1800200"/>
              <a:gd name="connsiteY4" fmla="*/ 0 h 720080"/>
              <a:gd name="connsiteX0-1" fmla="*/ 0 w 1999492"/>
              <a:gd name="connsiteY0-2" fmla="*/ 0 h 755250"/>
              <a:gd name="connsiteX1-3" fmla="*/ 1999492 w 1999492"/>
              <a:gd name="connsiteY1-4" fmla="*/ 35170 h 755250"/>
              <a:gd name="connsiteX2-5" fmla="*/ 1999492 w 1999492"/>
              <a:gd name="connsiteY2-6" fmla="*/ 755250 h 755250"/>
              <a:gd name="connsiteX3-7" fmla="*/ 199292 w 1999492"/>
              <a:gd name="connsiteY3-8" fmla="*/ 755250 h 755250"/>
              <a:gd name="connsiteX4-9" fmla="*/ 0 w 1999492"/>
              <a:gd name="connsiteY4-10" fmla="*/ 0 h 755250"/>
              <a:gd name="connsiteX0-11" fmla="*/ 0 w 2222231"/>
              <a:gd name="connsiteY0-12" fmla="*/ 11722 h 766972"/>
              <a:gd name="connsiteX1-13" fmla="*/ 2222231 w 2222231"/>
              <a:gd name="connsiteY1-14" fmla="*/ 0 h 766972"/>
              <a:gd name="connsiteX2-15" fmla="*/ 1999492 w 2222231"/>
              <a:gd name="connsiteY2-16" fmla="*/ 766972 h 766972"/>
              <a:gd name="connsiteX3-17" fmla="*/ 199292 w 2222231"/>
              <a:gd name="connsiteY3-18" fmla="*/ 766972 h 766972"/>
              <a:gd name="connsiteX4-19" fmla="*/ 0 w 2222231"/>
              <a:gd name="connsiteY4-20" fmla="*/ 11722 h 766972"/>
              <a:gd name="connsiteX0-21" fmla="*/ 173185 w 2395416"/>
              <a:gd name="connsiteY0-22" fmla="*/ 101170 h 856420"/>
              <a:gd name="connsiteX1-23" fmla="*/ 2395416 w 2395416"/>
              <a:gd name="connsiteY1-24" fmla="*/ 89448 h 856420"/>
              <a:gd name="connsiteX2-25" fmla="*/ 2172677 w 2395416"/>
              <a:gd name="connsiteY2-26" fmla="*/ 856420 h 856420"/>
              <a:gd name="connsiteX3-27" fmla="*/ 372477 w 2395416"/>
              <a:gd name="connsiteY3-28" fmla="*/ 856420 h 856420"/>
              <a:gd name="connsiteX4-29" fmla="*/ 173185 w 2395416"/>
              <a:gd name="connsiteY4-30" fmla="*/ 101170 h 856420"/>
              <a:gd name="connsiteX0-31" fmla="*/ 30282 w 2252513"/>
              <a:gd name="connsiteY0-32" fmla="*/ 101170 h 856420"/>
              <a:gd name="connsiteX1-33" fmla="*/ 2252513 w 2252513"/>
              <a:gd name="connsiteY1-34" fmla="*/ 89448 h 856420"/>
              <a:gd name="connsiteX2-35" fmla="*/ 2029774 w 2252513"/>
              <a:gd name="connsiteY2-36" fmla="*/ 856420 h 856420"/>
              <a:gd name="connsiteX3-37" fmla="*/ 229574 w 2252513"/>
              <a:gd name="connsiteY3-38" fmla="*/ 856420 h 856420"/>
              <a:gd name="connsiteX4-39" fmla="*/ 30282 w 2252513"/>
              <a:gd name="connsiteY4-40" fmla="*/ 101170 h 856420"/>
              <a:gd name="connsiteX0-41" fmla="*/ 321 w 2222552"/>
              <a:gd name="connsiteY0-42" fmla="*/ 101170 h 856420"/>
              <a:gd name="connsiteX1-43" fmla="*/ 2222552 w 2222552"/>
              <a:gd name="connsiteY1-44" fmla="*/ 89448 h 856420"/>
              <a:gd name="connsiteX2-45" fmla="*/ 1999813 w 2222552"/>
              <a:gd name="connsiteY2-46" fmla="*/ 856420 h 856420"/>
              <a:gd name="connsiteX3-47" fmla="*/ 199613 w 2222552"/>
              <a:gd name="connsiteY3-48" fmla="*/ 856420 h 856420"/>
              <a:gd name="connsiteX4-49" fmla="*/ 321 w 2222552"/>
              <a:gd name="connsiteY4-50" fmla="*/ 101170 h 856420"/>
              <a:gd name="connsiteX0-51" fmla="*/ 189 w 2351374"/>
              <a:gd name="connsiteY0-52" fmla="*/ 89514 h 868210"/>
              <a:gd name="connsiteX1-53" fmla="*/ 2351374 w 2351374"/>
              <a:gd name="connsiteY1-54" fmla="*/ 101238 h 868210"/>
              <a:gd name="connsiteX2-55" fmla="*/ 2128635 w 2351374"/>
              <a:gd name="connsiteY2-56" fmla="*/ 868210 h 868210"/>
              <a:gd name="connsiteX3-57" fmla="*/ 328435 w 2351374"/>
              <a:gd name="connsiteY3-58" fmla="*/ 868210 h 868210"/>
              <a:gd name="connsiteX4-59" fmla="*/ 189 w 2351374"/>
              <a:gd name="connsiteY4-60" fmla="*/ 89514 h 868210"/>
              <a:gd name="connsiteX0-61" fmla="*/ 3 w 2351188"/>
              <a:gd name="connsiteY0-62" fmla="*/ 60152 h 838848"/>
              <a:gd name="connsiteX1-63" fmla="*/ 2351188 w 2351188"/>
              <a:gd name="connsiteY1-64" fmla="*/ 71876 h 838848"/>
              <a:gd name="connsiteX2-65" fmla="*/ 2128449 w 2351188"/>
              <a:gd name="connsiteY2-66" fmla="*/ 838848 h 838848"/>
              <a:gd name="connsiteX3-67" fmla="*/ 328249 w 2351188"/>
              <a:gd name="connsiteY3-68" fmla="*/ 838848 h 838848"/>
              <a:gd name="connsiteX4-69" fmla="*/ 3 w 2351188"/>
              <a:gd name="connsiteY4-70" fmla="*/ 60152 h 838848"/>
              <a:gd name="connsiteX0-71" fmla="*/ 3 w 2351188"/>
              <a:gd name="connsiteY0-72" fmla="*/ 21866 h 800562"/>
              <a:gd name="connsiteX1-73" fmla="*/ 2351188 w 2351188"/>
              <a:gd name="connsiteY1-74" fmla="*/ 33590 h 800562"/>
              <a:gd name="connsiteX2-75" fmla="*/ 2128449 w 2351188"/>
              <a:gd name="connsiteY2-76" fmla="*/ 800562 h 800562"/>
              <a:gd name="connsiteX3-77" fmla="*/ 328249 w 2351188"/>
              <a:gd name="connsiteY3-78" fmla="*/ 800562 h 800562"/>
              <a:gd name="connsiteX4-79" fmla="*/ 3 w 2351188"/>
              <a:gd name="connsiteY4-80" fmla="*/ 21866 h 800562"/>
              <a:gd name="connsiteX0-81" fmla="*/ 3 w 2352856"/>
              <a:gd name="connsiteY0-82" fmla="*/ 116403 h 895099"/>
              <a:gd name="connsiteX1-83" fmla="*/ 2351188 w 2352856"/>
              <a:gd name="connsiteY1-84" fmla="*/ 128127 h 895099"/>
              <a:gd name="connsiteX2-85" fmla="*/ 2128449 w 2352856"/>
              <a:gd name="connsiteY2-86" fmla="*/ 895099 h 895099"/>
              <a:gd name="connsiteX3-87" fmla="*/ 328249 w 2352856"/>
              <a:gd name="connsiteY3-88" fmla="*/ 895099 h 895099"/>
              <a:gd name="connsiteX4-89" fmla="*/ 3 w 2352856"/>
              <a:gd name="connsiteY4-90" fmla="*/ 116403 h 895099"/>
              <a:gd name="connsiteX0-91" fmla="*/ 102032 w 2513720"/>
              <a:gd name="connsiteY0-92" fmla="*/ 148208 h 926904"/>
              <a:gd name="connsiteX1-93" fmla="*/ 2511832 w 2513720"/>
              <a:gd name="connsiteY1-94" fmla="*/ 148209 h 926904"/>
              <a:gd name="connsiteX2-95" fmla="*/ 2230478 w 2513720"/>
              <a:gd name="connsiteY2-96" fmla="*/ 926904 h 926904"/>
              <a:gd name="connsiteX3-97" fmla="*/ 430278 w 2513720"/>
              <a:gd name="connsiteY3-98" fmla="*/ 926904 h 926904"/>
              <a:gd name="connsiteX4-99" fmla="*/ 102032 w 2513720"/>
              <a:gd name="connsiteY4-100" fmla="*/ 148208 h 926904"/>
              <a:gd name="connsiteX0-101" fmla="*/ 102032 w 2513123"/>
              <a:gd name="connsiteY0-102" fmla="*/ 57184 h 835880"/>
              <a:gd name="connsiteX1-103" fmla="*/ 2511832 w 2513123"/>
              <a:gd name="connsiteY1-104" fmla="*/ 57185 h 835880"/>
              <a:gd name="connsiteX2-105" fmla="*/ 2230478 w 2513123"/>
              <a:gd name="connsiteY2-106" fmla="*/ 835880 h 835880"/>
              <a:gd name="connsiteX3-107" fmla="*/ 430278 w 2513123"/>
              <a:gd name="connsiteY3-108" fmla="*/ 835880 h 835880"/>
              <a:gd name="connsiteX4-109" fmla="*/ 102032 w 2513123"/>
              <a:gd name="connsiteY4-110" fmla="*/ 57184 h 835880"/>
              <a:gd name="connsiteX0-111" fmla="*/ 7862 w 2418953"/>
              <a:gd name="connsiteY0-112" fmla="*/ 15510 h 794206"/>
              <a:gd name="connsiteX1-113" fmla="*/ 2417662 w 2418953"/>
              <a:gd name="connsiteY1-114" fmla="*/ 15511 h 794206"/>
              <a:gd name="connsiteX2-115" fmla="*/ 2136308 w 2418953"/>
              <a:gd name="connsiteY2-116" fmla="*/ 794206 h 794206"/>
              <a:gd name="connsiteX3-117" fmla="*/ 336108 w 2418953"/>
              <a:gd name="connsiteY3-118" fmla="*/ 794206 h 794206"/>
              <a:gd name="connsiteX4-119" fmla="*/ 7862 w 2418953"/>
              <a:gd name="connsiteY4-120" fmla="*/ 15510 h 794206"/>
              <a:gd name="connsiteX0-121" fmla="*/ 8 w 2411099"/>
              <a:gd name="connsiteY0-122" fmla="*/ 10305 h 789001"/>
              <a:gd name="connsiteX1-123" fmla="*/ 2409808 w 2411099"/>
              <a:gd name="connsiteY1-124" fmla="*/ 10306 h 789001"/>
              <a:gd name="connsiteX2-125" fmla="*/ 2128454 w 2411099"/>
              <a:gd name="connsiteY2-126" fmla="*/ 789001 h 789001"/>
              <a:gd name="connsiteX3-127" fmla="*/ 328254 w 2411099"/>
              <a:gd name="connsiteY3-128" fmla="*/ 789001 h 789001"/>
              <a:gd name="connsiteX4-129" fmla="*/ 8 w 2411099"/>
              <a:gd name="connsiteY4-130" fmla="*/ 10305 h 789001"/>
              <a:gd name="connsiteX0-131" fmla="*/ 110847 w 2521938"/>
              <a:gd name="connsiteY0-132" fmla="*/ 56232 h 834928"/>
              <a:gd name="connsiteX1-133" fmla="*/ 2520647 w 2521938"/>
              <a:gd name="connsiteY1-134" fmla="*/ 56233 h 834928"/>
              <a:gd name="connsiteX2-135" fmla="*/ 2239293 w 2521938"/>
              <a:gd name="connsiteY2-136" fmla="*/ 834928 h 834928"/>
              <a:gd name="connsiteX3-137" fmla="*/ 392200 w 2521938"/>
              <a:gd name="connsiteY3-138" fmla="*/ 822083 h 834928"/>
              <a:gd name="connsiteX4-139" fmla="*/ 110847 w 2521938"/>
              <a:gd name="connsiteY4-140" fmla="*/ 56232 h 834928"/>
              <a:gd name="connsiteX0-141" fmla="*/ 3452 w 2414543"/>
              <a:gd name="connsiteY0-142" fmla="*/ 50526 h 829222"/>
              <a:gd name="connsiteX1-143" fmla="*/ 2413252 w 2414543"/>
              <a:gd name="connsiteY1-144" fmla="*/ 50527 h 829222"/>
              <a:gd name="connsiteX2-145" fmla="*/ 2131898 w 2414543"/>
              <a:gd name="connsiteY2-146" fmla="*/ 829222 h 829222"/>
              <a:gd name="connsiteX3-147" fmla="*/ 284805 w 2414543"/>
              <a:gd name="connsiteY3-148" fmla="*/ 816377 h 829222"/>
              <a:gd name="connsiteX4-149" fmla="*/ 3452 w 2414543"/>
              <a:gd name="connsiteY4-150" fmla="*/ 50526 h 829222"/>
              <a:gd name="connsiteX0-151" fmla="*/ 110847 w 2521938"/>
              <a:gd name="connsiteY0-152" fmla="*/ 65515 h 844211"/>
              <a:gd name="connsiteX1-153" fmla="*/ 2520647 w 2521938"/>
              <a:gd name="connsiteY1-154" fmla="*/ 39826 h 844211"/>
              <a:gd name="connsiteX2-155" fmla="*/ 2239293 w 2521938"/>
              <a:gd name="connsiteY2-156" fmla="*/ 844211 h 844211"/>
              <a:gd name="connsiteX3-157" fmla="*/ 392200 w 2521938"/>
              <a:gd name="connsiteY3-158" fmla="*/ 831366 h 844211"/>
              <a:gd name="connsiteX4-159" fmla="*/ 110847 w 2521938"/>
              <a:gd name="connsiteY4-160" fmla="*/ 65515 h 844211"/>
              <a:gd name="connsiteX0-161" fmla="*/ 110847 w 2522511"/>
              <a:gd name="connsiteY0-162" fmla="*/ 65515 h 844211"/>
              <a:gd name="connsiteX1-163" fmla="*/ 2520647 w 2522511"/>
              <a:gd name="connsiteY1-164" fmla="*/ 39826 h 844211"/>
              <a:gd name="connsiteX2-165" fmla="*/ 2239293 w 2522511"/>
              <a:gd name="connsiteY2-166" fmla="*/ 844211 h 844211"/>
              <a:gd name="connsiteX3-167" fmla="*/ 392200 w 2522511"/>
              <a:gd name="connsiteY3-168" fmla="*/ 831366 h 844211"/>
              <a:gd name="connsiteX4-169" fmla="*/ 110847 w 2522511"/>
              <a:gd name="connsiteY4-170" fmla="*/ 65515 h 844211"/>
              <a:gd name="connsiteX0-171" fmla="*/ 1770 w 2413434"/>
              <a:gd name="connsiteY0-172" fmla="*/ 48740 h 827436"/>
              <a:gd name="connsiteX1-173" fmla="*/ 2411570 w 2413434"/>
              <a:gd name="connsiteY1-174" fmla="*/ 23051 h 827436"/>
              <a:gd name="connsiteX2-175" fmla="*/ 2130216 w 2413434"/>
              <a:gd name="connsiteY2-176" fmla="*/ 827436 h 827436"/>
              <a:gd name="connsiteX3-177" fmla="*/ 283123 w 2413434"/>
              <a:gd name="connsiteY3-178" fmla="*/ 814591 h 827436"/>
              <a:gd name="connsiteX4-179" fmla="*/ 1770 w 2413434"/>
              <a:gd name="connsiteY4-180" fmla="*/ 48740 h 827436"/>
              <a:gd name="connsiteX0-181" fmla="*/ 590 w 2412254"/>
              <a:gd name="connsiteY0-182" fmla="*/ 25697 h 804393"/>
              <a:gd name="connsiteX1-183" fmla="*/ 2410390 w 2412254"/>
              <a:gd name="connsiteY1-184" fmla="*/ 8 h 804393"/>
              <a:gd name="connsiteX2-185" fmla="*/ 2129036 w 2412254"/>
              <a:gd name="connsiteY2-186" fmla="*/ 804393 h 804393"/>
              <a:gd name="connsiteX3-187" fmla="*/ 281943 w 2412254"/>
              <a:gd name="connsiteY3-188" fmla="*/ 791548 h 804393"/>
              <a:gd name="connsiteX4-189" fmla="*/ 590 w 2412254"/>
              <a:gd name="connsiteY4-190" fmla="*/ 25697 h 804393"/>
              <a:gd name="connsiteX0-191" fmla="*/ 590 w 2411752"/>
              <a:gd name="connsiteY0-192" fmla="*/ 25697 h 804393"/>
              <a:gd name="connsiteX1-193" fmla="*/ 2410390 w 2411752"/>
              <a:gd name="connsiteY1-194" fmla="*/ 8 h 804393"/>
              <a:gd name="connsiteX2-195" fmla="*/ 2129036 w 2411752"/>
              <a:gd name="connsiteY2-196" fmla="*/ 804393 h 804393"/>
              <a:gd name="connsiteX3-197" fmla="*/ 281943 w 2411752"/>
              <a:gd name="connsiteY3-198" fmla="*/ 791548 h 804393"/>
              <a:gd name="connsiteX4-199" fmla="*/ 590 w 2411752"/>
              <a:gd name="connsiteY4-200" fmla="*/ 25697 h 804393"/>
              <a:gd name="connsiteX0-201" fmla="*/ 20 w 2411182"/>
              <a:gd name="connsiteY0-202" fmla="*/ 25697 h 804393"/>
              <a:gd name="connsiteX1-203" fmla="*/ 2409820 w 2411182"/>
              <a:gd name="connsiteY1-204" fmla="*/ 8 h 804393"/>
              <a:gd name="connsiteX2-205" fmla="*/ 2128466 w 2411182"/>
              <a:gd name="connsiteY2-206" fmla="*/ 804393 h 804393"/>
              <a:gd name="connsiteX3-207" fmla="*/ 281373 w 2411182"/>
              <a:gd name="connsiteY3-208" fmla="*/ 791548 h 804393"/>
              <a:gd name="connsiteX4-209" fmla="*/ 20 w 2411182"/>
              <a:gd name="connsiteY4-210" fmla="*/ 25697 h 804393"/>
              <a:gd name="connsiteX0-211" fmla="*/ 20 w 2412149"/>
              <a:gd name="connsiteY0-212" fmla="*/ 25695 h 804391"/>
              <a:gd name="connsiteX1-213" fmla="*/ 2409820 w 2412149"/>
              <a:gd name="connsiteY1-214" fmla="*/ 6 h 804391"/>
              <a:gd name="connsiteX2-215" fmla="*/ 2128466 w 2412149"/>
              <a:gd name="connsiteY2-216" fmla="*/ 804391 h 804391"/>
              <a:gd name="connsiteX3-217" fmla="*/ 1229557 w 2412149"/>
              <a:gd name="connsiteY3-218" fmla="*/ 787343 h 804391"/>
              <a:gd name="connsiteX4-219" fmla="*/ 281373 w 2412149"/>
              <a:gd name="connsiteY4-220" fmla="*/ 791546 h 804391"/>
              <a:gd name="connsiteX5" fmla="*/ 20 w 2412149"/>
              <a:gd name="connsiteY5" fmla="*/ 25695 h 804391"/>
              <a:gd name="connsiteX0-221" fmla="*/ 20 w 2412149"/>
              <a:gd name="connsiteY0-222" fmla="*/ 25695 h 814182"/>
              <a:gd name="connsiteX1-223" fmla="*/ 2409820 w 2412149"/>
              <a:gd name="connsiteY1-224" fmla="*/ 6 h 814182"/>
              <a:gd name="connsiteX2-225" fmla="*/ 2128466 w 2412149"/>
              <a:gd name="connsiteY2-226" fmla="*/ 804391 h 814182"/>
              <a:gd name="connsiteX3-227" fmla="*/ 1222100 w 2412149"/>
              <a:gd name="connsiteY3-228" fmla="*/ 814182 h 814182"/>
              <a:gd name="connsiteX4-229" fmla="*/ 281373 w 2412149"/>
              <a:gd name="connsiteY4-230" fmla="*/ 791546 h 814182"/>
              <a:gd name="connsiteX5-231" fmla="*/ 20 w 2412149"/>
              <a:gd name="connsiteY5-232" fmla="*/ 25695 h 814182"/>
              <a:gd name="connsiteX0-233" fmla="*/ 20 w 2410718"/>
              <a:gd name="connsiteY0-234" fmla="*/ 25694 h 814181"/>
              <a:gd name="connsiteX1-235" fmla="*/ 2409820 w 2410718"/>
              <a:gd name="connsiteY1-236" fmla="*/ 5 h 814181"/>
              <a:gd name="connsiteX2-237" fmla="*/ 2128466 w 2410718"/>
              <a:gd name="connsiteY2-238" fmla="*/ 804390 h 814181"/>
              <a:gd name="connsiteX3-239" fmla="*/ 1222100 w 2410718"/>
              <a:gd name="connsiteY3-240" fmla="*/ 814181 h 814181"/>
              <a:gd name="connsiteX4-241" fmla="*/ 281373 w 2410718"/>
              <a:gd name="connsiteY4-242" fmla="*/ 791545 h 814181"/>
              <a:gd name="connsiteX5-243" fmla="*/ 20 w 2410718"/>
              <a:gd name="connsiteY5-244" fmla="*/ 25694 h 814181"/>
              <a:gd name="connsiteX0-245" fmla="*/ 20 w 2410718"/>
              <a:gd name="connsiteY0-246" fmla="*/ 25694 h 867858"/>
              <a:gd name="connsiteX1-247" fmla="*/ 2409820 w 2410718"/>
              <a:gd name="connsiteY1-248" fmla="*/ 5 h 867858"/>
              <a:gd name="connsiteX2-249" fmla="*/ 2128466 w 2410718"/>
              <a:gd name="connsiteY2-250" fmla="*/ 804390 h 867858"/>
              <a:gd name="connsiteX3-251" fmla="*/ 1214643 w 2410718"/>
              <a:gd name="connsiteY3-252" fmla="*/ 867858 h 867858"/>
              <a:gd name="connsiteX4-253" fmla="*/ 281373 w 2410718"/>
              <a:gd name="connsiteY4-254" fmla="*/ 791545 h 867858"/>
              <a:gd name="connsiteX5-255" fmla="*/ 20 w 2410718"/>
              <a:gd name="connsiteY5-256" fmla="*/ 25694 h 867858"/>
              <a:gd name="connsiteX0-257" fmla="*/ 20 w 2410718"/>
              <a:gd name="connsiteY0-258" fmla="*/ 25694 h 832073"/>
              <a:gd name="connsiteX1-259" fmla="*/ 2409820 w 2410718"/>
              <a:gd name="connsiteY1-260" fmla="*/ 5 h 832073"/>
              <a:gd name="connsiteX2-261" fmla="*/ 2128466 w 2410718"/>
              <a:gd name="connsiteY2-262" fmla="*/ 804390 h 832073"/>
              <a:gd name="connsiteX3-263" fmla="*/ 1214643 w 2410718"/>
              <a:gd name="connsiteY3-264" fmla="*/ 832073 h 832073"/>
              <a:gd name="connsiteX4-265" fmla="*/ 281373 w 2410718"/>
              <a:gd name="connsiteY4-266" fmla="*/ 791545 h 832073"/>
              <a:gd name="connsiteX5-267" fmla="*/ 20 w 2410718"/>
              <a:gd name="connsiteY5-268" fmla="*/ 25694 h 832073"/>
              <a:gd name="connsiteX0-269" fmla="*/ 20 w 2410718"/>
              <a:gd name="connsiteY0-270" fmla="*/ 25694 h 866829"/>
              <a:gd name="connsiteX1-271" fmla="*/ 2409820 w 2410718"/>
              <a:gd name="connsiteY1-272" fmla="*/ 5 h 866829"/>
              <a:gd name="connsiteX2-273" fmla="*/ 2128466 w 2410718"/>
              <a:gd name="connsiteY2-274" fmla="*/ 804390 h 866829"/>
              <a:gd name="connsiteX3-275" fmla="*/ 1214643 w 2410718"/>
              <a:gd name="connsiteY3-276" fmla="*/ 832073 h 866829"/>
              <a:gd name="connsiteX4-277" fmla="*/ 281373 w 2410718"/>
              <a:gd name="connsiteY4-278" fmla="*/ 791545 h 866829"/>
              <a:gd name="connsiteX5-279" fmla="*/ 20 w 2410718"/>
              <a:gd name="connsiteY5-280" fmla="*/ 25694 h 866829"/>
              <a:gd name="connsiteX0-281" fmla="*/ 20 w 2410718"/>
              <a:gd name="connsiteY0-282" fmla="*/ 25694 h 858839"/>
              <a:gd name="connsiteX1-283" fmla="*/ 2409820 w 2410718"/>
              <a:gd name="connsiteY1-284" fmla="*/ 5 h 858839"/>
              <a:gd name="connsiteX2-285" fmla="*/ 2128466 w 2410718"/>
              <a:gd name="connsiteY2-286" fmla="*/ 804390 h 858839"/>
              <a:gd name="connsiteX3-287" fmla="*/ 1214643 w 2410718"/>
              <a:gd name="connsiteY3-288" fmla="*/ 832073 h 858839"/>
              <a:gd name="connsiteX4-289" fmla="*/ 281373 w 2410718"/>
              <a:gd name="connsiteY4-290" fmla="*/ 791545 h 858839"/>
              <a:gd name="connsiteX5-291" fmla="*/ 20 w 2410718"/>
              <a:gd name="connsiteY5-292" fmla="*/ 25694 h 858839"/>
              <a:gd name="connsiteX0-293" fmla="*/ 20 w 2410718"/>
              <a:gd name="connsiteY0-294" fmla="*/ 25694 h 836850"/>
              <a:gd name="connsiteX1-295" fmla="*/ 2409820 w 2410718"/>
              <a:gd name="connsiteY1-296" fmla="*/ 5 h 836850"/>
              <a:gd name="connsiteX2-297" fmla="*/ 2128466 w 2410718"/>
              <a:gd name="connsiteY2-298" fmla="*/ 804390 h 836850"/>
              <a:gd name="connsiteX3-299" fmla="*/ 1214643 w 2410718"/>
              <a:gd name="connsiteY3-300" fmla="*/ 832073 h 836850"/>
              <a:gd name="connsiteX4-301" fmla="*/ 281373 w 2410718"/>
              <a:gd name="connsiteY4-302" fmla="*/ 791545 h 836850"/>
              <a:gd name="connsiteX5-303" fmla="*/ 20 w 2410718"/>
              <a:gd name="connsiteY5-304" fmla="*/ 25694 h 836850"/>
              <a:gd name="connsiteX0-305" fmla="*/ 20 w 2410718"/>
              <a:gd name="connsiteY0-306" fmla="*/ 25694 h 840739"/>
              <a:gd name="connsiteX1-307" fmla="*/ 2409820 w 2410718"/>
              <a:gd name="connsiteY1-308" fmla="*/ 5 h 840739"/>
              <a:gd name="connsiteX2-309" fmla="*/ 2128466 w 2410718"/>
              <a:gd name="connsiteY2-310" fmla="*/ 804390 h 840739"/>
              <a:gd name="connsiteX3-311" fmla="*/ 1214643 w 2410718"/>
              <a:gd name="connsiteY3-312" fmla="*/ 832073 h 840739"/>
              <a:gd name="connsiteX4-313" fmla="*/ 281373 w 2410718"/>
              <a:gd name="connsiteY4-314" fmla="*/ 791545 h 840739"/>
              <a:gd name="connsiteX5-315" fmla="*/ 20 w 2410718"/>
              <a:gd name="connsiteY5-316" fmla="*/ 25694 h 840739"/>
              <a:gd name="connsiteX0-317" fmla="*/ 20 w 2410718"/>
              <a:gd name="connsiteY0-318" fmla="*/ 25694 h 855476"/>
              <a:gd name="connsiteX1-319" fmla="*/ 2409820 w 2410718"/>
              <a:gd name="connsiteY1-320" fmla="*/ 5 h 855476"/>
              <a:gd name="connsiteX2-321" fmla="*/ 2128466 w 2410718"/>
              <a:gd name="connsiteY2-322" fmla="*/ 804390 h 855476"/>
              <a:gd name="connsiteX3-323" fmla="*/ 1169901 w 2410718"/>
              <a:gd name="connsiteY3-324" fmla="*/ 849965 h 855476"/>
              <a:gd name="connsiteX4-325" fmla="*/ 281373 w 2410718"/>
              <a:gd name="connsiteY4-326" fmla="*/ 791545 h 855476"/>
              <a:gd name="connsiteX5-327" fmla="*/ 20 w 2410718"/>
              <a:gd name="connsiteY5-328" fmla="*/ 25694 h 855476"/>
              <a:gd name="connsiteX0-329" fmla="*/ 20 w 2410718"/>
              <a:gd name="connsiteY0-330" fmla="*/ 25694 h 850751"/>
              <a:gd name="connsiteX1-331" fmla="*/ 2409820 w 2410718"/>
              <a:gd name="connsiteY1-332" fmla="*/ 5 h 850751"/>
              <a:gd name="connsiteX2-333" fmla="*/ 2128466 w 2410718"/>
              <a:gd name="connsiteY2-334" fmla="*/ 804390 h 850751"/>
              <a:gd name="connsiteX3-335" fmla="*/ 1169901 w 2410718"/>
              <a:gd name="connsiteY3-336" fmla="*/ 849965 h 850751"/>
              <a:gd name="connsiteX4-337" fmla="*/ 281373 w 2410718"/>
              <a:gd name="connsiteY4-338" fmla="*/ 791545 h 850751"/>
              <a:gd name="connsiteX5-339" fmla="*/ 20 w 2410718"/>
              <a:gd name="connsiteY5-340" fmla="*/ 25694 h 850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31" y="connsiteY5-232"/>
              </a:cxn>
            </a:cxnLst>
            <a:rect l="l" t="t" r="r" b="b"/>
            <a:pathLst>
              <a:path w="2410718" h="850751">
                <a:moveTo>
                  <a:pt x="20" y="25694"/>
                </a:moveTo>
                <a:cubicBezTo>
                  <a:pt x="2601" y="33890"/>
                  <a:pt x="2390281" y="2256"/>
                  <a:pt x="2409820" y="5"/>
                </a:cubicBezTo>
                <a:cubicBezTo>
                  <a:pt x="2429359" y="-2246"/>
                  <a:pt x="2123840" y="798415"/>
                  <a:pt x="2128466" y="804390"/>
                </a:cubicBezTo>
                <a:cubicBezTo>
                  <a:pt x="1905884" y="840457"/>
                  <a:pt x="1488448" y="842600"/>
                  <a:pt x="1169901" y="849965"/>
                </a:cubicBezTo>
                <a:cubicBezTo>
                  <a:pt x="851354" y="857330"/>
                  <a:pt x="577549" y="811018"/>
                  <a:pt x="281373" y="791545"/>
                </a:cubicBezTo>
                <a:cubicBezTo>
                  <a:pt x="252924" y="771178"/>
                  <a:pt x="-2561" y="17498"/>
                  <a:pt x="20" y="25694"/>
                </a:cubicBezTo>
                <a:close/>
              </a:path>
            </a:pathLst>
          </a:custGeom>
          <a:solidFill>
            <a:schemeClr val="accent1"/>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kern="0" dirty="0">
                <a:solidFill>
                  <a:sysClr val="window" lastClr="FFFFFF"/>
                </a:solidFill>
                <a:latin typeface="微软雅黑" panose="020B0503020204020204" pitchFamily="34" charset="-122"/>
                <a:ea typeface="微软雅黑" panose="020B0503020204020204" pitchFamily="34" charset="-122"/>
              </a:rPr>
              <a:t>数据探索</a:t>
            </a:r>
            <a:endParaRPr kumimoji="0" lang="zh-CN" altLang="en-US" sz="24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p:cNvSpPr txBox="1"/>
          <p:nvPr/>
        </p:nvSpPr>
        <p:spPr>
          <a:xfrm>
            <a:off x="348385" y="2452317"/>
            <a:ext cx="3309215" cy="2031325"/>
          </a:xfrm>
          <a:prstGeom prst="rect">
            <a:avLst/>
          </a:prstGeom>
          <a:noFill/>
        </p:spPr>
        <p:txBody>
          <a:bodyPr wrap="square" rtlCol="0">
            <a:spAutoFit/>
          </a:bodyPr>
          <a:lstStyle/>
          <a:p>
            <a:r>
              <a:rPr lang="en-US" altLang="zh-CN" sz="1800" dirty="0"/>
              <a:t>train</a:t>
            </a:r>
            <a:r>
              <a:rPr lang="zh-CN" altLang="en-US" sz="1800" dirty="0"/>
              <a:t>，</a:t>
            </a:r>
            <a:r>
              <a:rPr lang="en-US" altLang="zh-CN" sz="1800" dirty="0"/>
              <a:t>test</a:t>
            </a:r>
            <a:r>
              <a:rPr lang="zh-CN" altLang="en-US" sz="1800" dirty="0"/>
              <a:t>数据都是是</a:t>
            </a:r>
            <a:r>
              <a:rPr lang="en-US" altLang="zh-CN" sz="1800" dirty="0"/>
              <a:t>200000</a:t>
            </a:r>
            <a:r>
              <a:rPr lang="zh-CN" altLang="en-US" sz="1800" dirty="0"/>
              <a:t>行</a:t>
            </a:r>
            <a:br>
              <a:rPr lang="en-US" altLang="zh-CN" sz="1800" dirty="0"/>
            </a:br>
            <a:br>
              <a:rPr lang="en-US" altLang="zh-CN" sz="1800" dirty="0"/>
            </a:br>
            <a:r>
              <a:rPr lang="zh-CN" altLang="en-US" sz="1800" dirty="0"/>
              <a:t>特征是</a:t>
            </a:r>
            <a:r>
              <a:rPr lang="en-US" altLang="zh-CN" sz="1800" dirty="0"/>
              <a:t>var_0</a:t>
            </a:r>
            <a:r>
              <a:rPr lang="zh-CN" altLang="en-US" sz="1800" dirty="0"/>
              <a:t>到</a:t>
            </a:r>
            <a:r>
              <a:rPr lang="en-US" altLang="zh-CN" sz="1800" dirty="0"/>
              <a:t>var_199</a:t>
            </a:r>
            <a:r>
              <a:rPr lang="zh-CN" altLang="en-US" sz="1800" dirty="0"/>
              <a:t>即</a:t>
            </a:r>
            <a:r>
              <a:rPr lang="en-US" altLang="zh-CN" sz="1800" dirty="0"/>
              <a:t>200</a:t>
            </a:r>
            <a:r>
              <a:rPr lang="zh-CN" altLang="en-US" sz="1800" dirty="0"/>
              <a:t>个特征，具体含义不得而知</a:t>
            </a:r>
            <a:br>
              <a:rPr lang="en-US" altLang="zh-CN" sz="1800" dirty="0"/>
            </a:br>
            <a:br>
              <a:rPr lang="en-US" altLang="zh-CN" sz="1800" dirty="0"/>
            </a:br>
            <a:r>
              <a:rPr lang="zh-CN" altLang="en-US" sz="1800" dirty="0"/>
              <a:t>训练集和测试集中没有发现缺省数据</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数据分析 </a:t>
            </a:r>
            <a:r>
              <a:rPr lang="en-US" altLang="zh-CN" dirty="0"/>
              <a:t>Dataset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30" y="711201"/>
            <a:ext cx="4832426" cy="208798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230" y="2809170"/>
            <a:ext cx="4832426" cy="2166066"/>
          </a:xfrm>
          <a:prstGeom prst="rect">
            <a:avLst/>
          </a:prstGeom>
        </p:spPr>
      </p:pic>
      <p:sp>
        <p:nvSpPr>
          <p:cNvPr id="12" name="内容占位符 2"/>
          <p:cNvSpPr txBox="1"/>
          <p:nvPr/>
        </p:nvSpPr>
        <p:spPr>
          <a:xfrm>
            <a:off x="5025581" y="841782"/>
            <a:ext cx="4013644" cy="1713349"/>
          </a:xfrm>
          <a:prstGeom prst="rect">
            <a:avLst/>
          </a:prstGeom>
        </p:spPr>
        <p:txBody>
          <a:bodyPr>
            <a:normAutofit fontScale="90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50000"/>
              </a:lnSpc>
              <a:spcBef>
                <a:spcPts val="700"/>
              </a:spcBef>
              <a:buNone/>
              <a:defRPr/>
            </a:pPr>
            <a:r>
              <a:rPr lang="zh-CN" altLang="en-US" sz="1600" dirty="0"/>
              <a:t>从图中可以看出，数据样本比例不平衡，通过左图发现有些变量如</a:t>
            </a:r>
            <a:r>
              <a:rPr lang="en-US" altLang="zh-CN" sz="1600" dirty="0"/>
              <a:t>var_61,</a:t>
            </a:r>
          </a:p>
          <a:p>
            <a:pPr marL="0" indent="0" fontAlgn="auto">
              <a:lnSpc>
                <a:spcPct val="150000"/>
              </a:lnSpc>
              <a:spcBef>
                <a:spcPts val="700"/>
              </a:spcBef>
              <a:buNone/>
              <a:defRPr/>
            </a:pPr>
            <a:r>
              <a:rPr lang="en-US" altLang="zh-CN" sz="1600" dirty="0"/>
              <a:t>p</a:t>
            </a:r>
            <a:r>
              <a:rPr lang="zh-CN" altLang="en-US" sz="1600" dirty="0"/>
              <a:t>值大于</a:t>
            </a:r>
            <a:r>
              <a:rPr lang="en-US" altLang="zh-CN" sz="1600" dirty="0"/>
              <a:t>0.05</a:t>
            </a:r>
            <a:r>
              <a:rPr lang="zh-CN" altLang="en-US" sz="1600" dirty="0"/>
              <a:t>，不显著。对于</a:t>
            </a:r>
            <a:r>
              <a:rPr lang="en-US" altLang="zh-CN" sz="1600" dirty="0"/>
              <a:t>var_76</a:t>
            </a:r>
            <a:r>
              <a:rPr lang="zh-CN" altLang="en-US" sz="1600" dirty="0"/>
              <a:t>，</a:t>
            </a:r>
          </a:p>
          <a:p>
            <a:pPr marL="0" indent="0" fontAlgn="auto">
              <a:lnSpc>
                <a:spcPct val="150000"/>
              </a:lnSpc>
              <a:spcBef>
                <a:spcPts val="700"/>
              </a:spcBef>
              <a:buNone/>
              <a:defRPr/>
            </a:pPr>
            <a:r>
              <a:rPr lang="en-US" altLang="zh-CN" sz="1600" dirty="0"/>
              <a:t>p</a:t>
            </a:r>
            <a:r>
              <a:rPr lang="zh-CN" altLang="en-US" sz="1600" dirty="0"/>
              <a:t>值小于</a:t>
            </a:r>
            <a:r>
              <a:rPr lang="en-US" altLang="zh-CN" sz="1600" dirty="0"/>
              <a:t>0.05</a:t>
            </a:r>
            <a:r>
              <a:rPr lang="zh-CN" altLang="en-US" sz="1600" dirty="0"/>
              <a:t>，显著，可以发现有些变量对结果影响较小，下面尝试去除这些变量。</a:t>
            </a:r>
            <a:endParaRPr lang="zh-CN" altLang="en-US" sz="1800" dirty="0"/>
          </a:p>
          <a:p>
            <a:pPr>
              <a:defRPr/>
            </a:pPr>
            <a:endParaRPr lang="en-US" altLang="zh-CN" sz="1800" dirty="0"/>
          </a:p>
          <a:p>
            <a:pPr>
              <a:defRPr/>
            </a:pPr>
            <a:endParaRPr lang="zh-CN" altLang="en-US" sz="18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a:defRPr/>
            </a:pPr>
            <a:endParaRPr lang="zh-CN" altLang="en-US" sz="2400" dirty="0"/>
          </a:p>
          <a:p>
            <a:pPr marL="0" indent="0">
              <a:buFont typeface="Arial" panose="020B0604020202020204" pitchFamily="34" charset="0"/>
              <a:buNone/>
              <a:defRPr/>
            </a:pPr>
            <a:endParaRPr lang="zh-CN" altLang="en-US" sz="2400" dirty="0"/>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9214" y="2478332"/>
            <a:ext cx="3857998" cy="2496904"/>
          </a:xfrm>
          <a:prstGeom prst="rect">
            <a:avLst/>
          </a:prstGeom>
        </p:spPr>
      </p:pic>
    </p:spTree>
  </p:cSld>
  <p:clrMapOvr>
    <a:masterClrMapping/>
  </p:clrMapOvr>
  <p:transition spd="med" advClick="0" advTm="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特征工程 </a:t>
            </a:r>
          </a:p>
        </p:txBody>
      </p:sp>
      <p:sp>
        <p:nvSpPr>
          <p:cNvPr id="8" name="Rectangle 3"/>
          <p:cNvSpPr>
            <a:spLocks noChangeArrowheads="1"/>
          </p:cNvSpPr>
          <p:nvPr/>
        </p:nvSpPr>
        <p:spPr bwMode="auto">
          <a:xfrm>
            <a:off x="1862676" y="3129984"/>
            <a:ext cx="127000" cy="138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4" name="文本框 3"/>
          <p:cNvSpPr txBox="1"/>
          <p:nvPr/>
        </p:nvSpPr>
        <p:spPr>
          <a:xfrm>
            <a:off x="245745" y="1216025"/>
            <a:ext cx="7320915" cy="2676525"/>
          </a:xfrm>
          <a:prstGeom prst="rect">
            <a:avLst/>
          </a:prstGeom>
          <a:noFill/>
        </p:spPr>
        <p:txBody>
          <a:bodyPr wrap="none" rtlCol="0">
            <a:spAutoFit/>
          </a:bodyPr>
          <a:lstStyle/>
          <a:p>
            <a:pPr algn="l" fontAlgn="auto">
              <a:lnSpc>
                <a:spcPct val="150000"/>
              </a:lnSpc>
            </a:pPr>
            <a:r>
              <a:rPr lang="en-US" altLang="zh-CN" sz="1600"/>
              <a:t>         </a:t>
            </a:r>
            <a:r>
              <a:rPr lang="zh-CN" altLang="en-US" sz="1600"/>
              <a:t>在特征工程中，我们主要想解决的问题有两个：</a:t>
            </a:r>
          </a:p>
          <a:p>
            <a:pPr algn="l" fontAlgn="auto">
              <a:lnSpc>
                <a:spcPct val="150000"/>
              </a:lnSpc>
            </a:pPr>
            <a:r>
              <a:rPr lang="zh-CN" altLang="en-US" sz="1600"/>
              <a:t>                        </a:t>
            </a:r>
            <a:r>
              <a:rPr lang="en-US" altLang="zh-CN" sz="1600"/>
              <a:t>1 . </a:t>
            </a:r>
            <a:r>
              <a:rPr lang="zh-CN" altLang="en-US" sz="1600"/>
              <a:t>因为有</a:t>
            </a:r>
            <a:r>
              <a:rPr lang="en-US" altLang="zh-CN" sz="1600"/>
              <a:t>200</a:t>
            </a:r>
            <a:r>
              <a:rPr lang="zh-CN" altLang="en-US" sz="1600"/>
              <a:t>个变量，且不知其具体含义，我们尝试降低数据维数。</a:t>
            </a:r>
          </a:p>
          <a:p>
            <a:pPr algn="l" fontAlgn="auto">
              <a:lnSpc>
                <a:spcPct val="150000"/>
              </a:lnSpc>
            </a:pPr>
            <a:r>
              <a:rPr lang="zh-CN" altLang="en-US" sz="1600"/>
              <a:t>                              </a:t>
            </a:r>
            <a:r>
              <a:rPr lang="en-US" altLang="zh-CN" sz="1600"/>
              <a:t>* </a:t>
            </a:r>
            <a:r>
              <a:rPr lang="zh-CN" altLang="en-US" sz="1600"/>
              <a:t>主成分分析</a:t>
            </a:r>
          </a:p>
          <a:p>
            <a:pPr algn="l" fontAlgn="auto">
              <a:lnSpc>
                <a:spcPct val="150000"/>
              </a:lnSpc>
            </a:pPr>
            <a:r>
              <a:rPr lang="zh-CN" altLang="en-US" sz="1600"/>
              <a:t>                              </a:t>
            </a:r>
            <a:r>
              <a:rPr lang="en-US" altLang="zh-CN" sz="1600"/>
              <a:t>* </a:t>
            </a:r>
            <a:r>
              <a:rPr lang="zh-CN" altLang="en-US" sz="1600"/>
              <a:t>通过相关性分析除去相关性较低的几个变量</a:t>
            </a:r>
          </a:p>
          <a:p>
            <a:pPr algn="l" fontAlgn="auto">
              <a:lnSpc>
                <a:spcPct val="150000"/>
              </a:lnSpc>
            </a:pPr>
            <a:r>
              <a:rPr lang="en-US" altLang="zh-CN" sz="1600"/>
              <a:t>                        2 .  </a:t>
            </a:r>
            <a:r>
              <a:rPr lang="zh-CN" altLang="en-US" sz="1600"/>
              <a:t>从数据分析结果看，还要解决样本比例不平衡问题。</a:t>
            </a:r>
          </a:p>
          <a:p>
            <a:pPr algn="l" fontAlgn="auto">
              <a:lnSpc>
                <a:spcPct val="150000"/>
              </a:lnSpc>
            </a:pPr>
            <a:r>
              <a:rPr lang="en-US" altLang="zh-CN" sz="1600"/>
              <a:t>		* </a:t>
            </a:r>
            <a:r>
              <a:rPr lang="zh-CN" altLang="en-US" sz="1600"/>
              <a:t>尝试</a:t>
            </a:r>
            <a:r>
              <a:rPr lang="en-US" altLang="zh-CN" sz="1600"/>
              <a:t>over-sampling</a:t>
            </a:r>
            <a:r>
              <a:rPr lang="zh-CN" altLang="en-US" sz="1600"/>
              <a:t>和</a:t>
            </a:r>
            <a:r>
              <a:rPr lang="en-US" altLang="zh-CN" sz="1600"/>
              <a:t>under-sampling.</a:t>
            </a:r>
          </a:p>
          <a:p>
            <a:pPr algn="l" fontAlgn="auto">
              <a:lnSpc>
                <a:spcPct val="150000"/>
              </a:lnSpc>
            </a:pPr>
            <a:r>
              <a:rPr lang="en-US" altLang="zh-CN" sz="1600"/>
              <a:t>		* </a:t>
            </a:r>
            <a:r>
              <a:rPr lang="zh-CN" altLang="en-US" sz="1600"/>
              <a:t>改变评判指标 改为</a:t>
            </a:r>
            <a:r>
              <a:rPr lang="en-US" altLang="zh-CN" sz="1600"/>
              <a:t>ROC</a:t>
            </a:r>
            <a:r>
              <a:rPr lang="zh-CN" altLang="en-US" sz="1600"/>
              <a:t>和</a:t>
            </a:r>
            <a:r>
              <a:rPr lang="en-US" altLang="zh-CN" sz="1600"/>
              <a:t>AUC</a:t>
            </a:r>
          </a:p>
        </p:txBody>
      </p:sp>
    </p:spTree>
  </p:cSld>
  <p:clrMapOvr>
    <a:masterClrMapping/>
  </p:clrMapOvr>
  <p:transition spd="med" advClick="0" advTm="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特征工程 </a:t>
            </a:r>
          </a:p>
        </p:txBody>
      </p:sp>
      <p:sp>
        <p:nvSpPr>
          <p:cNvPr id="3" name="任意多边形 23"/>
          <p:cNvSpPr/>
          <p:nvPr/>
        </p:nvSpPr>
        <p:spPr>
          <a:xfrm flipH="1">
            <a:off x="2065572" y="118699"/>
            <a:ext cx="2762621" cy="500910"/>
          </a:xfrm>
          <a:custGeom>
            <a:avLst/>
            <a:gdLst>
              <a:gd name="connsiteX0" fmla="*/ 2323883 w 2323883"/>
              <a:gd name="connsiteY0" fmla="*/ 0 h 688369"/>
              <a:gd name="connsiteX1" fmla="*/ 2034284 w 2323883"/>
              <a:gd name="connsiteY1" fmla="*/ 0 h 688369"/>
              <a:gd name="connsiteX2" fmla="*/ 719189 w 2323883"/>
              <a:gd name="connsiteY2" fmla="*/ 0 h 688369"/>
              <a:gd name="connsiteX3" fmla="*/ 344184 w 2323883"/>
              <a:gd name="connsiteY3" fmla="*/ 0 h 688369"/>
              <a:gd name="connsiteX4" fmla="*/ 0 w 2323883"/>
              <a:gd name="connsiteY4" fmla="*/ 344185 h 688369"/>
              <a:gd name="connsiteX5" fmla="*/ 344184 w 2323883"/>
              <a:gd name="connsiteY5" fmla="*/ 688369 h 688369"/>
              <a:gd name="connsiteX6" fmla="*/ 719189 w 2323883"/>
              <a:gd name="connsiteY6" fmla="*/ 688369 h 688369"/>
              <a:gd name="connsiteX7" fmla="*/ 2034284 w 2323883"/>
              <a:gd name="connsiteY7" fmla="*/ 688369 h 688369"/>
              <a:gd name="connsiteX8" fmla="*/ 2323883 w 2323883"/>
              <a:gd name="connsiteY8" fmla="*/ 688369 h 6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3883" h="688369">
                <a:moveTo>
                  <a:pt x="2323883" y="0"/>
                </a:moveTo>
                <a:lnTo>
                  <a:pt x="2034284" y="0"/>
                </a:lnTo>
                <a:lnTo>
                  <a:pt x="719189" y="0"/>
                </a:lnTo>
                <a:lnTo>
                  <a:pt x="344184" y="0"/>
                </a:lnTo>
                <a:lnTo>
                  <a:pt x="0" y="344185"/>
                </a:lnTo>
                <a:lnTo>
                  <a:pt x="344184" y="688369"/>
                </a:lnTo>
                <a:lnTo>
                  <a:pt x="719189" y="688369"/>
                </a:lnTo>
                <a:lnTo>
                  <a:pt x="2034284" y="688369"/>
                </a:lnTo>
                <a:lnTo>
                  <a:pt x="2323883" y="688369"/>
                </a:lnTo>
                <a:close/>
              </a:path>
            </a:pathLst>
          </a:custGeom>
          <a:gradFill>
            <a:gsLst>
              <a:gs pos="0">
                <a:schemeClr val="accent1"/>
              </a:gs>
              <a:gs pos="51000">
                <a:schemeClr val="accent1">
                  <a:lumMod val="40000"/>
                  <a:lumOff val="60000"/>
                </a:schemeClr>
              </a:gs>
              <a:gs pos="49000">
                <a:schemeClr val="accent1">
                  <a:lumMod val="60000"/>
                  <a:lumOff val="40000"/>
                </a:schemeClr>
              </a:gs>
              <a:gs pos="100000">
                <a:schemeClr val="accent1"/>
              </a:gs>
            </a:gsLst>
            <a:lin ang="16200000" scaled="1"/>
          </a:gradFill>
          <a:ln w="12700" cap="flat" cmpd="sng" algn="ctr">
            <a:noFill/>
            <a:prstDash val="solid"/>
            <a:miter lim="800000"/>
          </a:ln>
          <a:effectLst>
            <a:outerShdw blurRad="50800" dist="38100" dir="2700000" algn="tl" rotWithShape="0">
              <a:prstClr val="black">
                <a:alpha val="20000"/>
              </a:prstClr>
            </a:outerShdw>
          </a:effectLst>
        </p:spPr>
        <p:txBody>
          <a:bodyPr lIns="0" rIns="216000" bIns="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1.</a:t>
            </a: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主成分分析</a:t>
            </a:r>
          </a:p>
        </p:txBody>
      </p:sp>
      <p:sp>
        <p:nvSpPr>
          <p:cNvPr id="8" name="Rectangle 3"/>
          <p:cNvSpPr>
            <a:spLocks noChangeArrowheads="1"/>
          </p:cNvSpPr>
          <p:nvPr/>
        </p:nvSpPr>
        <p:spPr bwMode="auto">
          <a:xfrm>
            <a:off x="1862676" y="3129984"/>
            <a:ext cx="127000" cy="138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4" name="文本框 3"/>
          <p:cNvSpPr txBox="1"/>
          <p:nvPr/>
        </p:nvSpPr>
        <p:spPr>
          <a:xfrm>
            <a:off x="267970" y="1216025"/>
            <a:ext cx="4149090" cy="2306955"/>
          </a:xfrm>
          <a:prstGeom prst="rect">
            <a:avLst/>
          </a:prstGeom>
          <a:noFill/>
        </p:spPr>
        <p:txBody>
          <a:bodyPr wrap="none" rtlCol="0">
            <a:spAutoFit/>
          </a:bodyPr>
          <a:lstStyle/>
          <a:p>
            <a:pPr algn="l" fontAlgn="auto">
              <a:lnSpc>
                <a:spcPct val="150000"/>
              </a:lnSpc>
            </a:pPr>
            <a:r>
              <a:rPr lang="zh-CN" altLang="en-US" sz="1600"/>
              <a:t>由于我们有200个特征（而且没指定含义），</a:t>
            </a:r>
          </a:p>
          <a:p>
            <a:pPr algn="l" fontAlgn="auto">
              <a:lnSpc>
                <a:spcPct val="150000"/>
              </a:lnSpc>
            </a:pPr>
            <a:r>
              <a:rPr lang="zh-CN" altLang="en-US" sz="1600"/>
              <a:t>我们尝试进行降维。首先尝试的一种简单方</a:t>
            </a:r>
          </a:p>
          <a:p>
            <a:pPr algn="l" fontAlgn="auto">
              <a:lnSpc>
                <a:spcPct val="150000"/>
              </a:lnSpc>
            </a:pPr>
            <a:r>
              <a:rPr lang="zh-CN" altLang="en-US" sz="1600"/>
              <a:t>法是主成分分析（PCA）。然而，经过主成</a:t>
            </a:r>
          </a:p>
          <a:p>
            <a:pPr algn="l" fontAlgn="auto">
              <a:lnSpc>
                <a:spcPct val="150000"/>
              </a:lnSpc>
            </a:pPr>
            <a:r>
              <a:rPr lang="zh-CN" altLang="en-US" sz="1600"/>
              <a:t>分分析我们发现，各个变量几乎都是独立</a:t>
            </a:r>
          </a:p>
          <a:p>
            <a:pPr algn="l" fontAlgn="auto">
              <a:lnSpc>
                <a:spcPct val="150000"/>
              </a:lnSpc>
            </a:pPr>
            <a:r>
              <a:rPr lang="zh-CN" altLang="en-US" sz="1600"/>
              <a:t>的，其独立解释方差都相同，所以通过</a:t>
            </a:r>
            <a:r>
              <a:rPr lang="en-US" altLang="zh-CN" sz="1600"/>
              <a:t>PCA</a:t>
            </a:r>
          </a:p>
          <a:p>
            <a:pPr algn="l" fontAlgn="auto">
              <a:lnSpc>
                <a:spcPct val="150000"/>
              </a:lnSpc>
            </a:pPr>
            <a:r>
              <a:rPr lang="zh-CN" altLang="en-US" sz="1600"/>
              <a:t>进行降维的方法失败。运行结果如图。</a:t>
            </a:r>
          </a:p>
        </p:txBody>
      </p:sp>
      <p:pic>
        <p:nvPicPr>
          <p:cNvPr id="5" name="图片 4" descr="11"/>
          <p:cNvPicPr>
            <a:picLocks noChangeAspect="1"/>
          </p:cNvPicPr>
          <p:nvPr/>
        </p:nvPicPr>
        <p:blipFill>
          <a:blip r:embed="rId3"/>
          <a:stretch>
            <a:fillRect/>
          </a:stretch>
        </p:blipFill>
        <p:spPr>
          <a:xfrm>
            <a:off x="4342130" y="1216025"/>
            <a:ext cx="4467860" cy="2902585"/>
          </a:xfrm>
          <a:prstGeom prst="rect">
            <a:avLst/>
          </a:prstGeom>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特征分析 </a:t>
            </a:r>
          </a:p>
        </p:txBody>
      </p:sp>
      <p:sp>
        <p:nvSpPr>
          <p:cNvPr id="3" name="任意多边形 23"/>
          <p:cNvSpPr/>
          <p:nvPr/>
        </p:nvSpPr>
        <p:spPr>
          <a:xfrm flipH="1">
            <a:off x="2065572" y="118699"/>
            <a:ext cx="2762621" cy="500910"/>
          </a:xfrm>
          <a:custGeom>
            <a:avLst/>
            <a:gdLst>
              <a:gd name="connsiteX0" fmla="*/ 2323883 w 2323883"/>
              <a:gd name="connsiteY0" fmla="*/ 0 h 688369"/>
              <a:gd name="connsiteX1" fmla="*/ 2034284 w 2323883"/>
              <a:gd name="connsiteY1" fmla="*/ 0 h 688369"/>
              <a:gd name="connsiteX2" fmla="*/ 719189 w 2323883"/>
              <a:gd name="connsiteY2" fmla="*/ 0 h 688369"/>
              <a:gd name="connsiteX3" fmla="*/ 344184 w 2323883"/>
              <a:gd name="connsiteY3" fmla="*/ 0 h 688369"/>
              <a:gd name="connsiteX4" fmla="*/ 0 w 2323883"/>
              <a:gd name="connsiteY4" fmla="*/ 344185 h 688369"/>
              <a:gd name="connsiteX5" fmla="*/ 344184 w 2323883"/>
              <a:gd name="connsiteY5" fmla="*/ 688369 h 688369"/>
              <a:gd name="connsiteX6" fmla="*/ 719189 w 2323883"/>
              <a:gd name="connsiteY6" fmla="*/ 688369 h 688369"/>
              <a:gd name="connsiteX7" fmla="*/ 2034284 w 2323883"/>
              <a:gd name="connsiteY7" fmla="*/ 688369 h 688369"/>
              <a:gd name="connsiteX8" fmla="*/ 2323883 w 2323883"/>
              <a:gd name="connsiteY8" fmla="*/ 688369 h 6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3883" h="688369">
                <a:moveTo>
                  <a:pt x="2323883" y="0"/>
                </a:moveTo>
                <a:lnTo>
                  <a:pt x="2034284" y="0"/>
                </a:lnTo>
                <a:lnTo>
                  <a:pt x="719189" y="0"/>
                </a:lnTo>
                <a:lnTo>
                  <a:pt x="344184" y="0"/>
                </a:lnTo>
                <a:lnTo>
                  <a:pt x="0" y="344185"/>
                </a:lnTo>
                <a:lnTo>
                  <a:pt x="344184" y="688369"/>
                </a:lnTo>
                <a:lnTo>
                  <a:pt x="719189" y="688369"/>
                </a:lnTo>
                <a:lnTo>
                  <a:pt x="2034284" y="688369"/>
                </a:lnTo>
                <a:lnTo>
                  <a:pt x="2323883" y="688369"/>
                </a:lnTo>
                <a:close/>
              </a:path>
            </a:pathLst>
          </a:custGeom>
          <a:gradFill>
            <a:gsLst>
              <a:gs pos="0">
                <a:schemeClr val="accent1"/>
              </a:gs>
              <a:gs pos="51000">
                <a:schemeClr val="accent1">
                  <a:lumMod val="40000"/>
                  <a:lumOff val="60000"/>
                </a:schemeClr>
              </a:gs>
              <a:gs pos="49000">
                <a:schemeClr val="accent1">
                  <a:lumMod val="60000"/>
                  <a:lumOff val="40000"/>
                </a:schemeClr>
              </a:gs>
              <a:gs pos="100000">
                <a:schemeClr val="accent1"/>
              </a:gs>
            </a:gsLst>
            <a:lin ang="16200000" scaled="1"/>
          </a:gradFill>
          <a:ln w="12700" cap="flat" cmpd="sng" algn="ctr">
            <a:noFill/>
            <a:prstDash val="solid"/>
            <a:miter lim="800000"/>
          </a:ln>
          <a:effectLst>
            <a:outerShdw blurRad="50800" dist="38100" dir="2700000" algn="tl" rotWithShape="0">
              <a:prstClr val="black">
                <a:alpha val="20000"/>
              </a:prstClr>
            </a:outerShdw>
          </a:effectLst>
        </p:spPr>
        <p:txBody>
          <a:bodyPr lIns="0" rIns="216000" bIns="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Rectangle 2"/>
          <p:cNvSpPr>
            <a:spLocks noChangeArrowheads="1"/>
          </p:cNvSpPr>
          <p:nvPr/>
        </p:nvSpPr>
        <p:spPr bwMode="auto">
          <a:xfrm>
            <a:off x="285884" y="763561"/>
            <a:ext cx="1367362" cy="36163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target 1.000000</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var_81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0.080917</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var_139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0.074080</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var_12 </a:t>
            </a:r>
            <a:r>
              <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0.069489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var_6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0.066731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var_110</a:t>
            </a:r>
            <a:r>
              <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0.064275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var_146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0.063644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var_53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0.063399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var_26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0.062422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var_76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0.061917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var_174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0.061669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var_22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0.060558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var_21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0.058483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var_99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0.058367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var_166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0.057773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var_80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0.057609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var_190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0.055973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var_2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0.055870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var_165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0.055734 </a:t>
            </a:r>
            <a:endParaRPr kumimoji="0" lang="en-US" altLang="zh-CN" sz="105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7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862676" y="1537205"/>
            <a:ext cx="1410643"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rgbClr val="000000"/>
                </a:solidFill>
                <a:latin typeface="Arial Unicode MS" panose="020B0604020202020204" charset="-122"/>
                <a:ea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var_158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0.003817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var_136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0.003554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var_96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0.003037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var_7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0.003025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var_117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0.002591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var_100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0.002215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var_10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0.002213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var_103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0.001395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var_126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0.001393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var_41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0.001298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var_38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0.000970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var_17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0.000864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var_30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0.000638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var_27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0.000582 </a:t>
            </a:r>
            <a:endParaRPr kumimoji="0" lang="en-US"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var_185 </a:t>
            </a:r>
            <a:r>
              <a:rPr lang="en-US" altLang="zh-CN" sz="1200" dirty="0">
                <a:solidFill>
                  <a:srgbClr val="000000"/>
                </a:solidFill>
                <a:latin typeface="Arial Unicode MS" panose="020B0604020202020204" charset="-122"/>
                <a:ea typeface="Courier New" panose="02070309020205020404" pitchFamily="49" charset="0"/>
              </a:rPr>
              <a:t>   </a:t>
            </a:r>
            <a:r>
              <a:rPr kumimoji="0" lang="zh-CN" altLang="zh-CN" sz="1200" b="0" i="0" u="none" strike="noStrike" cap="none" normalizeH="0" baseline="0" dirty="0">
                <a:ln>
                  <a:noFill/>
                </a:ln>
                <a:solidFill>
                  <a:srgbClr val="000000"/>
                </a:solidFill>
                <a:effectLst/>
                <a:latin typeface="Arial Unicode MS" panose="020B0604020202020204" charset="-122"/>
                <a:ea typeface="Courier New" panose="02070309020205020404" pitchFamily="49" charset="0"/>
              </a:rPr>
              <a:t>0.000053</a:t>
            </a:r>
            <a:r>
              <a:rPr kumimoji="0" lang="zh-CN" altLang="zh-CN" sz="90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9" name="矩形 8"/>
          <p:cNvSpPr/>
          <p:nvPr/>
        </p:nvSpPr>
        <p:spPr>
          <a:xfrm>
            <a:off x="3482749" y="1537205"/>
            <a:ext cx="5375367" cy="3070071"/>
          </a:xfrm>
          <a:prstGeom prst="rect">
            <a:avLst/>
          </a:prstGeom>
        </p:spPr>
        <p:txBody>
          <a:bodyPr wrap="square">
            <a:spAutoFit/>
          </a:bodyPr>
          <a:lstStyle/>
          <a:p>
            <a:r>
              <a:rPr lang="zh-CN" altLang="en-US" sz="2000" b="1" dirty="0"/>
              <a:t>将每个特征维度与</a:t>
            </a:r>
            <a:r>
              <a:rPr lang="en-US" altLang="zh-CN" sz="2000" b="1" dirty="0"/>
              <a:t>target</a:t>
            </a:r>
            <a:r>
              <a:rPr lang="zh-CN" altLang="en-US" sz="2000" b="1" dirty="0"/>
              <a:t>做相关性分析</a:t>
            </a:r>
            <a:endParaRPr lang="en-US" altLang="zh-CN" sz="2000" b="1" dirty="0"/>
          </a:p>
          <a:p>
            <a:r>
              <a:rPr lang="zh-CN" altLang="en-US" sz="2000" b="1" dirty="0"/>
              <a:t>去除掉几个相关性很低的特征项</a:t>
            </a:r>
            <a:endParaRPr lang="en-US" altLang="zh-CN" sz="2000" b="1" dirty="0"/>
          </a:p>
          <a:p>
            <a:endParaRPr lang="en-US" altLang="zh-CN" dirty="0"/>
          </a:p>
          <a:p>
            <a:r>
              <a:rPr lang="zh-CN" altLang="en-US" sz="1400" dirty="0">
                <a:solidFill>
                  <a:srgbClr val="00B050"/>
                </a:solidFill>
                <a:latin typeface="Consolas" panose="020B0609020204030204" pitchFamily="49" charset="0"/>
              </a:rPr>
              <a:t>test_x = test.drop(['ID_code','var_185','var_27','var_30','var_17','var_38','var_41','var_126','var_103'],axis=1)</a:t>
            </a:r>
            <a:endParaRPr lang="en-US" altLang="zh-CN" sz="1400" dirty="0">
              <a:solidFill>
                <a:srgbClr val="00B050"/>
              </a:solidFill>
              <a:latin typeface="Consolas" panose="020B0609020204030204" pitchFamily="49" charset="0"/>
            </a:endParaRPr>
          </a:p>
          <a:p>
            <a:endParaRPr lang="zh-CN" altLang="en-US" sz="1400" dirty="0">
              <a:solidFill>
                <a:srgbClr val="00B050"/>
              </a:solidFill>
              <a:latin typeface="Consolas" panose="020B0609020204030204" pitchFamily="49" charset="0"/>
            </a:endParaRPr>
          </a:p>
          <a:p>
            <a:r>
              <a:rPr lang="zh-CN" altLang="en-US" sz="1400" dirty="0">
                <a:solidFill>
                  <a:srgbClr val="00B050"/>
                </a:solidFill>
                <a:latin typeface="Consolas" panose="020B0609020204030204" pitchFamily="49" charset="0"/>
              </a:rPr>
              <a:t>train_x = train.drop(['ID_code','target','var_185','var_27','var_30','var_17','var_38','var_41','var_126','var_103'],axis=1)</a:t>
            </a:r>
            <a:endParaRPr lang="en-US" altLang="zh-CN" sz="1400" dirty="0">
              <a:solidFill>
                <a:srgbClr val="00B050"/>
              </a:solidFill>
              <a:latin typeface="Consolas" panose="020B0609020204030204" pitchFamily="49" charset="0"/>
            </a:endParaRPr>
          </a:p>
          <a:p>
            <a:endParaRPr lang="zh-CN" altLang="en-US" sz="1400" dirty="0">
              <a:solidFill>
                <a:srgbClr val="00B050"/>
              </a:solidFill>
              <a:latin typeface="Consolas" panose="020B0609020204030204" pitchFamily="49" charset="0"/>
            </a:endParaRPr>
          </a:p>
          <a:p>
            <a:r>
              <a:rPr lang="zh-CN" altLang="en-US" sz="1400" dirty="0">
                <a:solidFill>
                  <a:srgbClr val="00B050"/>
                </a:solidFill>
                <a:latin typeface="Consolas" panose="020B0609020204030204" pitchFamily="49" charset="0"/>
              </a:rPr>
              <a:t>train_y = train['target']</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theme/theme1.xml><?xml version="1.0" encoding="utf-8"?>
<a:theme xmlns:a="http://schemas.openxmlformats.org/drawingml/2006/main" name="第一PPT，www.1ppt.com">
  <a:themeElements>
    <a:clrScheme name="自定义 98">
      <a:dk1>
        <a:sysClr val="windowText" lastClr="000000"/>
      </a:dk1>
      <a:lt1>
        <a:sysClr val="window" lastClr="FFFFFF"/>
      </a:lt1>
      <a:dk2>
        <a:srgbClr val="44546A"/>
      </a:dk2>
      <a:lt2>
        <a:srgbClr val="E7E6E6"/>
      </a:lt2>
      <a:accent1>
        <a:srgbClr val="3C485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1157</Words>
  <Application>Microsoft Office PowerPoint</Application>
  <PresentationFormat>全屏显示(16:9)</PresentationFormat>
  <Paragraphs>246</Paragraphs>
  <Slides>19</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 Unicode MS</vt:lpstr>
      <vt:lpstr>等线</vt:lpstr>
      <vt:lpstr>微软雅黑</vt:lpstr>
      <vt:lpstr>Arial</vt:lpstr>
      <vt:lpstr>Calibri</vt:lpstr>
      <vt:lpstr>Calibri Light</vt:lpstr>
      <vt:lpstr>Consolas</vt:lpstr>
      <vt:lpstr>第一PPT，www.1ppt.com</vt:lpstr>
      <vt:lpstr>PowerPoint 演示文稿</vt:lpstr>
      <vt:lpstr>Santander Customer Transaction Prediction</vt:lpstr>
      <vt:lpstr>PowerPoint 演示文稿</vt:lpstr>
      <vt:lpstr>数据分析 Dataset</vt:lpstr>
      <vt:lpstr>数据分析</vt:lpstr>
      <vt:lpstr>数据分析 Dataset</vt:lpstr>
      <vt:lpstr>特征工程 </vt:lpstr>
      <vt:lpstr>特征工程 </vt:lpstr>
      <vt:lpstr>特征分析 </vt:lpstr>
      <vt:lpstr>特征分析 </vt:lpstr>
      <vt:lpstr>特征分析 </vt:lpstr>
      <vt:lpstr>特征分析 </vt:lpstr>
      <vt:lpstr>特征模型选择</vt:lpstr>
      <vt:lpstr>特征模型选择</vt:lpstr>
      <vt:lpstr>实验成果</vt:lpstr>
      <vt:lpstr>实验成果</vt:lpstr>
      <vt:lpstr>课程设计总结</vt:lpstr>
      <vt:lpstr>课程设计总结</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知识竞赛</dc:title>
  <dc:creator>第一PPT</dc:creator>
  <cp:keywords>www.1ppt.com</cp:keywords>
  <cp:lastModifiedBy>戴 宁</cp:lastModifiedBy>
  <cp:revision>72</cp:revision>
  <dcterms:created xsi:type="dcterms:W3CDTF">2016-12-25T02:27:00Z</dcterms:created>
  <dcterms:modified xsi:type="dcterms:W3CDTF">2019-06-16T16:05:52Z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