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61" r:id="rId4"/>
    <p:sldId id="263" r:id="rId5"/>
    <p:sldId id="266" r:id="rId6"/>
    <p:sldId id="267" r:id="rId7"/>
    <p:sldId id="269" r:id="rId8"/>
    <p:sldId id="270" r:id="rId9"/>
    <p:sldId id="264" r:id="rId10"/>
    <p:sldId id="265" r:id="rId11"/>
    <p:sldId id="271" r:id="rId12"/>
    <p:sldId id="278" r:id="rId13"/>
    <p:sldId id="257" r:id="rId14"/>
    <p:sldId id="258" r:id="rId15"/>
    <p:sldId id="259" r:id="rId16"/>
    <p:sldId id="276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ä¸­åº¦æ ·å¼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00" autoAdjust="0"/>
  </p:normalViewPr>
  <p:slideViewPr>
    <p:cSldViewPr snapToGrid="0">
      <p:cViewPr varScale="1">
        <p:scale>
          <a:sx n="96" d="100"/>
          <a:sy n="96" d="100"/>
        </p:scale>
        <p:origin x="14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B444D-B18F-47F6-893E-E4B60300C7EA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43D83-2C68-413D-9DE9-7507720CC1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049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237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11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43D83-2C68-413D-9DE9-7507720CC17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F9C1-4A9D-42C2-AD83-7BC854C192D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AC62-65E1-4B05-B6BE-57AFDF59BA8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F9C1-4A9D-42C2-AD83-7BC854C192D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AC62-65E1-4B05-B6BE-57AFDF59B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F9C1-4A9D-42C2-AD83-7BC854C192D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AC62-65E1-4B05-B6BE-57AFDF59B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F9C1-4A9D-42C2-AD83-7BC854C192D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AC62-65E1-4B05-B6BE-57AFDF59B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F9C1-4A9D-42C2-AD83-7BC854C192D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AC62-65E1-4B05-B6BE-57AFDF59BA8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F9C1-4A9D-42C2-AD83-7BC854C192D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AC62-65E1-4B05-B6BE-57AFDF59B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F9C1-4A9D-42C2-AD83-7BC854C192D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AC62-65E1-4B05-B6BE-57AFDF59B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F9C1-4A9D-42C2-AD83-7BC854C192D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AC62-65E1-4B05-B6BE-57AFDF59B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F9C1-4A9D-42C2-AD83-7BC854C192D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AC62-65E1-4B05-B6BE-57AFDF59B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B1F9C1-4A9D-42C2-AD83-7BC854C192D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C5AC62-65E1-4B05-B6BE-57AFDF59B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F9C1-4A9D-42C2-AD83-7BC854C192D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AC62-65E1-4B05-B6BE-57AFDF59B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B1F9C1-4A9D-42C2-AD83-7BC854C192D9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C5AC62-65E1-4B05-B6BE-57AFDF59BA8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BUFLAB </a:t>
            </a:r>
            <a:r>
              <a:rPr lang="zh-CN" altLang="en-US" sz="54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计算机体系结构 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20</a:t>
            </a:r>
            <a:r>
              <a:rPr lang="en-US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22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秋第二次大作业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MAKECOOKIE</a:t>
            </a:r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03629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每个人交的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txt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都一样不是很没意思？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255311-B932-404B-8135-4C99E1BD6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20" y="3168560"/>
            <a:ext cx="3966210" cy="52087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D5A42E-B906-455D-9D18-1ACDD493A84E}"/>
              </a:ext>
            </a:extLst>
          </p:cNvPr>
          <p:cNvSpPr/>
          <p:nvPr/>
        </p:nvSpPr>
        <p:spPr>
          <a:xfrm>
            <a:off x="1337310" y="2265265"/>
            <a:ext cx="8092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对于每一个同学，将你的学号作为 </a:t>
            </a:r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userid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，生成自己的 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cookie 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并在作业中使用，使得每个同学的答案不同。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生成字节码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65" y="1737360"/>
            <a:ext cx="7575939" cy="1485976"/>
          </a:xfrm>
        </p:spPr>
      </p:pic>
      <p:sp>
        <p:nvSpPr>
          <p:cNvPr id="7" name="文本框 6"/>
          <p:cNvSpPr txBox="1"/>
          <p:nvPr/>
        </p:nvSpPr>
        <p:spPr>
          <a:xfrm>
            <a:off x="710856" y="233892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example.S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CCF359-8FCB-4FAE-9688-56A46DEA606F}"/>
              </a:ext>
            </a:extLst>
          </p:cNvPr>
          <p:cNvGrpSpPr/>
          <p:nvPr/>
        </p:nvGrpSpPr>
        <p:grpSpPr>
          <a:xfrm>
            <a:off x="710856" y="3205727"/>
            <a:ext cx="6251009" cy="2140060"/>
            <a:chOff x="710856" y="3205727"/>
            <a:chExt cx="6251009" cy="2140060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7382" y="3205727"/>
              <a:ext cx="4375375" cy="742988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789" y="3948715"/>
              <a:ext cx="4388076" cy="1397072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A472CA9-9555-409C-9CAF-C404245B0F50}"/>
                </a:ext>
              </a:extLst>
            </p:cNvPr>
            <p:cNvSpPr/>
            <p:nvPr/>
          </p:nvSpPr>
          <p:spPr>
            <a:xfrm>
              <a:off x="710856" y="4101584"/>
              <a:ext cx="12250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example.d</a:t>
              </a:r>
              <a:endPara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9847098-9103-4CD4-B294-051FDF46F042}"/>
              </a:ext>
            </a:extLst>
          </p:cNvPr>
          <p:cNvGrpSpPr/>
          <p:nvPr/>
        </p:nvGrpSpPr>
        <p:grpSpPr>
          <a:xfrm>
            <a:off x="801393" y="5372630"/>
            <a:ext cx="5453195" cy="501676"/>
            <a:chOff x="801393" y="5372630"/>
            <a:chExt cx="5453195" cy="501676"/>
          </a:xfrm>
        </p:grpSpPr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3807" y="5372630"/>
              <a:ext cx="3530781" cy="501676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D23C19-07CC-4785-9AFC-2B1817DE3ADB}"/>
                </a:ext>
              </a:extLst>
            </p:cNvPr>
            <p:cNvSpPr/>
            <p:nvPr/>
          </p:nvSpPr>
          <p:spPr>
            <a:xfrm>
              <a:off x="801393" y="5381749"/>
              <a:ext cx="11064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bomb.txt</a:t>
              </a:r>
              <a:endPara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推荐工具：调试利器 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GDB</a:t>
            </a:r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5CEB4CC0-E10E-4C00-A39F-8FDE0DCC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360000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断点调试</a:t>
            </a:r>
            <a:endParaRPr lang="en-US" altLang="zh-CN" sz="20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 indent="-360000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单步调试</a:t>
            </a:r>
            <a:endParaRPr lang="en-US" altLang="zh-CN" sz="20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 indent="-360000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打印变量、执行表达式</a:t>
            </a:r>
            <a:endParaRPr lang="en-US" altLang="zh-CN" sz="20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 indent="-360000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查看</a:t>
            </a:r>
            <a:r>
              <a:rPr lang="en-US" altLang="zh-CN" sz="20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/</a:t>
            </a:r>
            <a:r>
              <a:rPr lang="zh-CN" altLang="en-US" sz="20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更改内存、寄存器</a:t>
            </a:r>
            <a:endParaRPr lang="en-US" altLang="zh-CN" sz="20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 indent="-360000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反汇编</a:t>
            </a:r>
            <a:endParaRPr lang="en-US" altLang="zh-CN" sz="20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 indent="-360000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749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获取大作业相关资料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在网络学堂下载文件：</a:t>
            </a:r>
            <a:r>
              <a:rPr lang="en-US" altLang="zh-CN" sz="24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buflab-handout.tar</a:t>
            </a:r>
          </a:p>
          <a:p>
            <a:pPr lvl="1" indent="-360000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en-US" altLang="zh-CN" sz="2200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bufbomb</a:t>
            </a:r>
            <a:r>
              <a:rPr lang="en-US" altLang="zh-CN" sz="22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 </a:t>
            </a:r>
            <a:r>
              <a:rPr lang="zh-CN" altLang="en-US" sz="22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被攻击的程序</a:t>
            </a:r>
            <a:endParaRPr lang="en-US" altLang="zh-CN" sz="22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 indent="-360000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buflab.pdf </a:t>
            </a:r>
            <a:r>
              <a:rPr lang="zh-CN" altLang="en-US" sz="22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大作业说明文档</a:t>
            </a:r>
            <a:endParaRPr lang="en-US" altLang="zh-CN" sz="22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 indent="-360000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hex2raw </a:t>
            </a:r>
            <a:r>
              <a:rPr lang="zh-CN" altLang="en-US" sz="22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将十六进制表示的序列转字符串</a:t>
            </a:r>
            <a:endParaRPr lang="en-US" altLang="zh-CN" sz="22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 indent="-360000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en-US" altLang="zh-CN" sz="2200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makecookie</a:t>
            </a:r>
            <a:r>
              <a:rPr lang="en-US" altLang="zh-CN" sz="22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 </a:t>
            </a:r>
            <a:r>
              <a:rPr lang="zh-CN" altLang="en-US" sz="22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根据学号生成 </a:t>
            </a:r>
            <a:r>
              <a:rPr lang="en-US" altLang="zh-CN" sz="22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cookie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作业提交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9201150" cy="402336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src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/bomb.txt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>
              <a:spcBef>
                <a:spcPts val="800"/>
              </a:spcBef>
            </a:pP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将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5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小题的答案按顺序分成五行，每行是一个小题应该输入的字符串的十六进制表示。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pdf/report.pdf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>
              <a:spcBef>
                <a:spcPts val="800"/>
              </a:spcBef>
            </a:pP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描述你的实验原理，实验过程以及实验感想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（可选：课程意见）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/>
            <a:endParaRPr lang="en-US" altLang="zh-CN" sz="20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latin typeface="Segoe UI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100" dirty="0">
                <a:latin typeface="Segoe UI" panose="020B0502040204020203" pitchFamily="34" charset="0"/>
                <a:ea typeface="微软雅黑" panose="020B0503020204020204" pitchFamily="34" charset="-122"/>
              </a:rPr>
              <a:t>作业提交格式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>
              <a:spcBef>
                <a:spcPts val="8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-buflab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.zip</a:t>
            </a:r>
          </a:p>
          <a:p>
            <a:pPr marL="292735" lvl="1">
              <a:buNone/>
            </a:pPr>
            <a:endParaRPr lang="en-US" altLang="zh-CN" dirty="0">
              <a:sym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28937" y="2399809"/>
            <a:ext cx="3362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示例：</a:t>
            </a:r>
            <a:endParaRPr lang="en-US" altLang="zh-CN" sz="1600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8C23F4-1631-43F3-BD75-3F87182C6D16}"/>
              </a:ext>
            </a:extLst>
          </p:cNvPr>
          <p:cNvSpPr/>
          <p:nvPr/>
        </p:nvSpPr>
        <p:spPr>
          <a:xfrm>
            <a:off x="2074732" y="246680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00 01 90</a:t>
            </a:r>
            <a:r>
              <a:rPr lang="zh-CN" altLang="en-US" sz="1600" b="1" dirty="0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空格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/*</a:t>
            </a:r>
            <a:r>
              <a:rPr lang="zh-CN" altLang="en-US" sz="1600" b="1" dirty="0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空格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level 0</a:t>
            </a:r>
            <a:r>
              <a:rPr lang="zh-CN" altLang="en-US" sz="1600" b="1" dirty="0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空格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*/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12 a3 b4 /* level 1 */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21 dd 23 /* level 2 */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1f 23 12 /* level 3 */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33 a2 24 9a /* level 4 */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383ED5D-9C19-4ED8-BF02-D26E2C78A215}"/>
              </a:ext>
            </a:extLst>
          </p:cNvPr>
          <p:cNvGrpSpPr/>
          <p:nvPr/>
        </p:nvGrpSpPr>
        <p:grpSpPr>
          <a:xfrm>
            <a:off x="6096000" y="2943862"/>
            <a:ext cx="5059680" cy="615446"/>
            <a:chOff x="6096000" y="2943862"/>
            <a:chExt cx="5059680" cy="61544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EBDB041-F74C-4895-86C3-195DF51D6FCE}"/>
                </a:ext>
              </a:extLst>
            </p:cNvPr>
            <p:cNvSpPr txBox="1"/>
            <p:nvPr/>
          </p:nvSpPr>
          <p:spPr>
            <a:xfrm>
              <a:off x="6096000" y="2943862"/>
              <a:ext cx="16280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bomb.txt </a:t>
              </a:r>
              <a:r>
                <a:rPr lang="zh-CN" altLang="en-US" sz="1800" dirty="0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✔ </a:t>
              </a:r>
              <a:endParaRPr lang="zh-CN" altLang="en-US" dirty="0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148D5CC-F6F0-4C4B-8783-54381B2E6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2304" y="2945767"/>
              <a:ext cx="2606785" cy="613541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858F07E-BE42-4B8C-9C6A-DCFA582E2D12}"/>
                </a:ext>
              </a:extLst>
            </p:cNvPr>
            <p:cNvSpPr txBox="1"/>
            <p:nvPr/>
          </p:nvSpPr>
          <p:spPr>
            <a:xfrm>
              <a:off x="10654748" y="2945767"/>
              <a:ext cx="50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评分相关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分数最高分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100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/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65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分，自动评测系统给出的评测分数。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/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35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分，助教给出的文档分数。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文档采分点：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/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原理要点，关键过程，字符串的意义以及其代表的代码。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作业截止时间：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/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20</a:t>
            </a:r>
            <a:r>
              <a:rPr lang="en-US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22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.11.21 23:59 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（周一）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迟交作业：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/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一周内迟交得分仅有应得分数的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80%</a:t>
            </a:r>
          </a:p>
          <a:p>
            <a:pPr lvl="1"/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一周后提交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0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分。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禁止抄袭 </a:t>
            </a:r>
            <a:endParaRPr lang="en-US" altLang="zh-CN" dirty="0">
              <a:solidFill>
                <a:srgbClr val="FF0000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lvl="1"/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如若抄袭，本次作业零分并上报学校处分</a:t>
            </a: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实验的三个文件为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32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位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Linux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可执行程序，若在运行时出现如下情况：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则考虑安装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32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位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lib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库：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的替代包：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*</a:t>
            </a:r>
            <a:r>
              <a:rPr lang="zh-CN" altLang="en-US" b="1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注意：</a:t>
            </a:r>
            <a:r>
              <a:rPr lang="en-US" altLang="zh-CN" sz="18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WSL 1 (Window Subsystem for Linux) </a:t>
            </a:r>
            <a:r>
              <a:rPr lang="zh-CN" altLang="en-US" sz="18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不支持运行 </a:t>
            </a:r>
            <a:r>
              <a:rPr lang="en-US" altLang="zh-CN" sz="18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32 </a:t>
            </a:r>
            <a:r>
              <a:rPr lang="zh-CN" altLang="en-US" sz="18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位程序，如需使用，可升级到 </a:t>
            </a:r>
            <a:r>
              <a:rPr lang="en-US" altLang="zh-CN" sz="18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WSL 2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45" y="2364868"/>
            <a:ext cx="8284124" cy="510854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02" y="3104860"/>
            <a:ext cx="3399397" cy="579992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66" y="3793226"/>
            <a:ext cx="3715268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65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教材参考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《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深入了解计算机系统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》3.12</a:t>
            </a:r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3"/>
          <a:stretch/>
        </p:blipFill>
        <p:spPr>
          <a:xfrm>
            <a:off x="2520631" y="2331719"/>
            <a:ext cx="5943905" cy="1235265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31" y="3667176"/>
            <a:ext cx="5899453" cy="22353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é»å®¢æ»å»âçå¾çæç´¢ç»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866" y="2268073"/>
            <a:ext cx="3851712" cy="24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320" y="2476500"/>
            <a:ext cx="1988234" cy="198823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01813" y="436391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函数调用的栈结构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190890" y="436391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缓冲区溢出</a:t>
            </a:r>
          </a:p>
        </p:txBody>
      </p:sp>
      <p:pic>
        <p:nvPicPr>
          <p:cNvPr id="2" name="Picture 2" descr="黑客表情包- 黑客微信表情包- 黑客QQ表情包- 发表情fabiaoqing.com">
            <a:extLst>
              <a:ext uri="{FF2B5EF4-FFF2-40B4-BE49-F238E27FC236}">
                <a16:creationId xmlns:a16="http://schemas.microsoft.com/office/drawing/2014/main" id="{2AA50345-F13B-42E2-8C15-A983CD3F6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333500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十字形 2">
            <a:extLst>
              <a:ext uri="{FF2B5EF4-FFF2-40B4-BE49-F238E27FC236}">
                <a16:creationId xmlns:a16="http://schemas.microsoft.com/office/drawing/2014/main" id="{959BCDFA-BC7D-4926-9E44-282F141C3D27}"/>
              </a:ext>
            </a:extLst>
          </p:cNvPr>
          <p:cNvSpPr/>
          <p:nvPr/>
        </p:nvSpPr>
        <p:spPr>
          <a:xfrm rot="2767024">
            <a:off x="4088129" y="1493226"/>
            <a:ext cx="4039185" cy="3954780"/>
          </a:xfrm>
          <a:prstGeom prst="plus">
            <a:avLst>
              <a:gd name="adj" fmla="val 42987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89DF1F-C4D2-46B1-860B-AC41923D109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652" y="2032788"/>
            <a:ext cx="1980028" cy="2362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3" grpId="0" animBg="1"/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CEB1C4F-4D20-4D43-BE3E-6514B29F4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369042"/>
            <a:ext cx="4360001" cy="18838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BUFBOMB</a:t>
            </a:r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320" y="1899076"/>
            <a:ext cx="10058400" cy="188388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可利用的漏洞                                         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	</a:t>
            </a: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                                                                </a:t>
            </a: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1097279" y="4514175"/>
            <a:ext cx="10058400" cy="12705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 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是否只有这两种结果呢？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10999B8-4363-4B4F-BF8B-CD208B61CAD8}"/>
              </a:ext>
            </a:extLst>
          </p:cNvPr>
          <p:cNvGrpSpPr/>
          <p:nvPr/>
        </p:nvGrpSpPr>
        <p:grpSpPr>
          <a:xfrm>
            <a:off x="5549687" y="2039122"/>
            <a:ext cx="3738938" cy="1706576"/>
            <a:chOff x="5549687" y="2039122"/>
            <a:chExt cx="3738938" cy="170657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E997548-56A8-4703-AD05-EF8396BFA098}"/>
                </a:ext>
              </a:extLst>
            </p:cNvPr>
            <p:cNvGrpSpPr/>
            <p:nvPr/>
          </p:nvGrpSpPr>
          <p:grpSpPr>
            <a:xfrm>
              <a:off x="5549687" y="2039122"/>
              <a:ext cx="3738938" cy="1706576"/>
              <a:chOff x="5457280" y="1983299"/>
              <a:chExt cx="2548098" cy="1270903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6174" y="2272543"/>
                <a:ext cx="2249204" cy="981659"/>
              </a:xfrm>
              <a:prstGeom prst="rect">
                <a:avLst/>
              </a:prstGeom>
            </p:spPr>
          </p:pic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CA9ABF4-F8FB-48A4-AECE-52049B1D8813}"/>
                  </a:ext>
                </a:extLst>
              </p:cNvPr>
              <p:cNvSpPr/>
              <p:nvPr/>
            </p:nvSpPr>
            <p:spPr>
              <a:xfrm>
                <a:off x="5457280" y="1983299"/>
                <a:ext cx="110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rPr>
                  <a:t>正常输出</a:t>
                </a:r>
                <a:endParaRPr lang="zh-CN" altLang="en-US" dirty="0"/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CB63D04-0F0A-4033-A94A-250F38F0771B}"/>
                </a:ext>
              </a:extLst>
            </p:cNvPr>
            <p:cNvSpPr/>
            <p:nvPr/>
          </p:nvSpPr>
          <p:spPr>
            <a:xfrm>
              <a:off x="7215188" y="3067050"/>
              <a:ext cx="1147762" cy="22383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D02A453-CEB9-4044-B0C2-967F5EB92ECC}"/>
              </a:ext>
            </a:extLst>
          </p:cNvPr>
          <p:cNvGrpSpPr/>
          <p:nvPr/>
        </p:nvGrpSpPr>
        <p:grpSpPr>
          <a:xfrm>
            <a:off x="5549687" y="4005934"/>
            <a:ext cx="6058633" cy="1778797"/>
            <a:chOff x="5549687" y="4005934"/>
            <a:chExt cx="6058633" cy="177879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6D8AB83-9889-48BB-870C-1ECCFE989FE5}"/>
                </a:ext>
              </a:extLst>
            </p:cNvPr>
            <p:cNvGrpSpPr/>
            <p:nvPr/>
          </p:nvGrpSpPr>
          <p:grpSpPr>
            <a:xfrm>
              <a:off x="5549687" y="4005934"/>
              <a:ext cx="6058633" cy="1778797"/>
              <a:chOff x="5457280" y="3336812"/>
              <a:chExt cx="6058633" cy="177879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6163" y="3845053"/>
                <a:ext cx="5659750" cy="1270556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FAB9CA2-7133-4D4A-A26C-2EA8DBD520D7}"/>
                  </a:ext>
                </a:extLst>
              </p:cNvPr>
              <p:cNvSpPr/>
              <p:nvPr/>
            </p:nvSpPr>
            <p:spPr>
              <a:xfrm>
                <a:off x="5457280" y="3336812"/>
                <a:ext cx="8771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Segoe UI" panose="020B0502040204020203" pitchFamily="34" charset="0"/>
                    <a:ea typeface="微软雅黑" panose="020B0503020204020204" pitchFamily="34" charset="-122"/>
                    <a:sym typeface="Segoe UI" panose="020B0502040204020203" pitchFamily="34" charset="0"/>
                  </a:rPr>
                  <a:t>段错误</a:t>
                </a:r>
                <a:endParaRPr lang="en-US" altLang="zh-CN" dirty="0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186E64C-72A0-459C-A913-3D3685F2BC41}"/>
                </a:ext>
              </a:extLst>
            </p:cNvPr>
            <p:cNvSpPr/>
            <p:nvPr/>
          </p:nvSpPr>
          <p:spPr>
            <a:xfrm>
              <a:off x="7064564" y="5124450"/>
              <a:ext cx="4455923" cy="2286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84687" y="1925842"/>
            <a:ext cx="5505450" cy="3276600"/>
            <a:chOff x="8008755" y="1844041"/>
            <a:chExt cx="5505450" cy="32766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8755" y="1844041"/>
              <a:ext cx="5505450" cy="32766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 rot="21263228">
              <a:off x="8598967" y="2917972"/>
              <a:ext cx="17283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>
                      <a:lumMod val="75000"/>
                    </a:schemeClr>
                  </a:solidFill>
                  <a:latin typeface="Algerian" panose="04020705040A02060702" pitchFamily="82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BUFLAB</a:t>
              </a:r>
              <a:endParaRPr lang="zh-CN" altLang="en-US" sz="32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Buflab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第零式：乾坤大挪移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修改 </a:t>
            </a:r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getbuf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() 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的函数返回地址，使得其调用指定函数 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smoke()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718451-2B38-4CA2-994F-2C124D868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45" y="2302934"/>
            <a:ext cx="6732180" cy="37892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3A2BAC-BC1B-4B49-B0D6-E5B9FAAB7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425" y="3191452"/>
            <a:ext cx="4333877" cy="1128713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A16141B4-466C-4519-8539-4B3AF1DFE60B}"/>
              </a:ext>
            </a:extLst>
          </p:cNvPr>
          <p:cNvSpPr/>
          <p:nvPr/>
        </p:nvSpPr>
        <p:spPr>
          <a:xfrm rot="16200000">
            <a:off x="429577" y="3247072"/>
            <a:ext cx="245745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99A0845-6738-400B-9701-C62F5209F0FB}"/>
              </a:ext>
            </a:extLst>
          </p:cNvPr>
          <p:cNvGrpSpPr/>
          <p:nvPr/>
        </p:nvGrpSpPr>
        <p:grpSpPr>
          <a:xfrm>
            <a:off x="1925280" y="2747193"/>
            <a:ext cx="7655640" cy="2900738"/>
            <a:chOff x="1925280" y="2747193"/>
            <a:chExt cx="7655640" cy="2900738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7C1D179-90DF-42CD-8D8F-E55F176B071F}"/>
                </a:ext>
              </a:extLst>
            </p:cNvPr>
            <p:cNvGrpSpPr/>
            <p:nvPr/>
          </p:nvGrpSpPr>
          <p:grpSpPr>
            <a:xfrm>
              <a:off x="1925280" y="2747193"/>
              <a:ext cx="7655640" cy="2900738"/>
              <a:chOff x="1925280" y="2747193"/>
              <a:chExt cx="7655640" cy="2900738"/>
            </a:xfrm>
          </p:grpSpPr>
          <p:pic>
            <p:nvPicPr>
              <p:cNvPr id="8" name="图片 7" descr="屏幕剪辑">
                <a:extLst>
                  <a:ext uri="{FF2B5EF4-FFF2-40B4-BE49-F238E27FC236}">
                    <a16:creationId xmlns:a16="http://schemas.microsoft.com/office/drawing/2014/main" id="{09C13595-184D-4D58-B748-C87C51E246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5280" y="2747193"/>
                <a:ext cx="7655640" cy="2900738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F3E359E-784C-4516-8E13-8FC762F78428}"/>
                  </a:ext>
                </a:extLst>
              </p:cNvPr>
              <p:cNvSpPr/>
              <p:nvPr/>
            </p:nvSpPr>
            <p:spPr>
              <a:xfrm>
                <a:off x="4486275" y="4320165"/>
                <a:ext cx="428625" cy="2232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CD54A35-980F-4AE3-8F68-DF2611F42ED3}"/>
                  </a:ext>
                </a:extLst>
              </p:cNvPr>
              <p:cNvSpPr txBox="1"/>
              <p:nvPr/>
            </p:nvSpPr>
            <p:spPr>
              <a:xfrm>
                <a:off x="4360725" y="4277906"/>
                <a:ext cx="661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getbuf</a:t>
                </a:r>
                <a:endParaRPr lang="zh-CN" altLang="en-US" sz="1600" dirty="0"/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C8AA696-E7D9-4A44-A856-715DD307FC62}"/>
                </a:ext>
              </a:extLst>
            </p:cNvPr>
            <p:cNvSpPr/>
            <p:nvPr/>
          </p:nvSpPr>
          <p:spPr>
            <a:xfrm>
              <a:off x="2695575" y="5381364"/>
              <a:ext cx="428625" cy="223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F813836-A9D7-43C7-9F23-7F270F0403A0}"/>
                </a:ext>
              </a:extLst>
            </p:cNvPr>
            <p:cNvSpPr txBox="1"/>
            <p:nvPr/>
          </p:nvSpPr>
          <p:spPr>
            <a:xfrm>
              <a:off x="2579123" y="5296847"/>
              <a:ext cx="66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getbuf</a:t>
              </a:r>
              <a:endParaRPr lang="zh-CN" altLang="en-US" sz="1600" dirty="0"/>
            </a:p>
          </p:txBody>
        </p:sp>
      </p:grpSp>
      <p:sp>
        <p:nvSpPr>
          <p:cNvPr id="13" name="箭头: 圆角右 12">
            <a:extLst>
              <a:ext uri="{FF2B5EF4-FFF2-40B4-BE49-F238E27FC236}">
                <a16:creationId xmlns:a16="http://schemas.microsoft.com/office/drawing/2014/main" id="{1F77ECA8-8565-45B6-BA8E-F835CC3BE6B8}"/>
              </a:ext>
            </a:extLst>
          </p:cNvPr>
          <p:cNvSpPr/>
          <p:nvPr/>
        </p:nvSpPr>
        <p:spPr>
          <a:xfrm flipH="1">
            <a:off x="6266249" y="3771900"/>
            <a:ext cx="286950" cy="81378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1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55612 -0.0011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9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Buflab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第一式：乾坤大挪移</a:t>
            </a:r>
            <a:r>
              <a:rPr lang="en-US" altLang="zh-CN" b="1" dirty="0">
                <a:solidFill>
                  <a:schemeClr val="accent1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Plus</a:t>
            </a:r>
            <a:endParaRPr lang="zh-CN" altLang="en-US" b="1" dirty="0">
              <a:solidFill>
                <a:schemeClr val="accent1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修改 </a:t>
            </a:r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getbuf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() 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的函数返回地址，并传参。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参数的值就是你的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 cookie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（一个特定的值）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B82133-B892-4E11-9587-B9AFB0B42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23210"/>
            <a:ext cx="6690360" cy="24538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Buflab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第二式：偷天换日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插入代码，并执行。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最终目标：修改全局变量 </a:t>
            </a:r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global_value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 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的值为 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cookie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，并且运行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bang()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535702-D615-4925-84A0-B74CA6E1A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785492"/>
            <a:ext cx="8010659" cy="30836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Buflab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第三式：移花接木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机器无法发觉的函数返回值修改：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修改</a:t>
            </a:r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getbuf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()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的函数返回值，你的 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cookie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，但不能影响其正常返回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test()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86FB88-A867-4341-B041-F13E21E2A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88448"/>
            <a:ext cx="6290940" cy="35409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38DC0BC-FBFB-464F-8047-305D74D34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240" y="3003015"/>
            <a:ext cx="3954780" cy="1708798"/>
          </a:xfrm>
          <a:prstGeom prst="rect">
            <a:avLst/>
          </a:prstGeom>
        </p:spPr>
      </p:pic>
      <p:sp>
        <p:nvSpPr>
          <p:cNvPr id="11" name="箭头: 下 10">
            <a:extLst>
              <a:ext uri="{FF2B5EF4-FFF2-40B4-BE49-F238E27FC236}">
                <a16:creationId xmlns:a16="http://schemas.microsoft.com/office/drawing/2014/main" id="{DAD7025E-8A50-49D1-BD9C-FA1723832D8E}"/>
              </a:ext>
            </a:extLst>
          </p:cNvPr>
          <p:cNvSpPr/>
          <p:nvPr/>
        </p:nvSpPr>
        <p:spPr>
          <a:xfrm rot="16200000">
            <a:off x="627698" y="3571663"/>
            <a:ext cx="245745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54453 0.079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27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453 0.07986 L 0.00104 0.0893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8935 L 0.00104 0.1497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Buflab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第四式：你皮任你皮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998464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栈空间浮动情况下的代码植入：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292735" lvl="1" indent="0">
              <a:buNone/>
            </a:pP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使用栈随机化来防止被攻击：先在栈上分配一个随机大小的空间，使得函数地址在正负 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240 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范围内浮动。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任务：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292735" lvl="1" indent="0">
              <a:buNone/>
            </a:pP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即使这样，你还是需要修改函数返回值为你的 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cookie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，且不能影响其正常返回 </a:t>
            </a:r>
            <a:r>
              <a:rPr lang="en-US" altLang="zh-CN" dirty="0" err="1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testn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() 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marL="292735" lvl="1" indent="0">
              <a:buNone/>
            </a:pP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评测会重复进行 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5 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次，防止你运气过好，直接攻击成功。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48019"/>
              </p:ext>
            </p:extLst>
          </p:nvPr>
        </p:nvGraphicFramePr>
        <p:xfrm>
          <a:off x="8103616" y="1914350"/>
          <a:ext cx="1296416" cy="39547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9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343">
                <a:tc>
                  <a:txBody>
                    <a:bodyPr/>
                    <a:lstStyle/>
                    <a:p>
                      <a:endParaRPr lang="zh-CN" altLang="en-US" dirty="0">
                        <a:latin typeface="Segoe UI" panose="020B0502040204020203" pitchFamily="34" charset="0"/>
                        <a:ea typeface="微软雅黑" panose="020B0503020204020204" pitchFamily="34" charset="-122"/>
                        <a:sym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343">
                <a:tc>
                  <a:txBody>
                    <a:bodyPr/>
                    <a:lstStyle/>
                    <a:p>
                      <a:endParaRPr lang="zh-CN" altLang="en-US">
                        <a:latin typeface="Segoe UI" panose="020B0502040204020203" pitchFamily="34" charset="0"/>
                        <a:ea typeface="微软雅黑" panose="020B0503020204020204" pitchFamily="34" charset="-122"/>
                        <a:sym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343">
                <a:tc>
                  <a:txBody>
                    <a:bodyPr/>
                    <a:lstStyle/>
                    <a:p>
                      <a:endParaRPr lang="zh-CN" altLang="en-US">
                        <a:latin typeface="Segoe UI" panose="020B0502040204020203" pitchFamily="34" charset="0"/>
                        <a:ea typeface="微软雅黑" panose="020B0503020204020204" pitchFamily="34" charset="-122"/>
                        <a:sym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343">
                <a:tc>
                  <a:txBody>
                    <a:bodyPr/>
                    <a:lstStyle/>
                    <a:p>
                      <a:endParaRPr lang="zh-CN" altLang="en-US" dirty="0">
                        <a:latin typeface="Segoe UI" panose="020B0502040204020203" pitchFamily="34" charset="0"/>
                        <a:ea typeface="微软雅黑" panose="020B0503020204020204" pitchFamily="34" charset="-122"/>
                        <a:sym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343">
                <a:tc>
                  <a:txBody>
                    <a:bodyPr/>
                    <a:lstStyle/>
                    <a:p>
                      <a:endParaRPr lang="zh-CN" altLang="en-US">
                        <a:latin typeface="Segoe UI" panose="020B0502040204020203" pitchFamily="34" charset="0"/>
                        <a:ea typeface="微软雅黑" panose="020B0503020204020204" pitchFamily="34" charset="-122"/>
                        <a:sym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343">
                <a:tc>
                  <a:txBody>
                    <a:bodyPr/>
                    <a:lstStyle/>
                    <a:p>
                      <a:endParaRPr lang="zh-CN" altLang="en-US">
                        <a:latin typeface="Segoe UI" panose="020B0502040204020203" pitchFamily="34" charset="0"/>
                        <a:ea typeface="微软雅黑" panose="020B0503020204020204" pitchFamily="34" charset="-122"/>
                        <a:sym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343">
                <a:tc>
                  <a:txBody>
                    <a:bodyPr/>
                    <a:lstStyle/>
                    <a:p>
                      <a:endParaRPr lang="zh-CN" altLang="en-US">
                        <a:latin typeface="Segoe UI" panose="020B0502040204020203" pitchFamily="34" charset="0"/>
                        <a:ea typeface="微软雅黑" panose="020B0503020204020204" pitchFamily="34" charset="-122"/>
                        <a:sym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343">
                <a:tc>
                  <a:txBody>
                    <a:bodyPr/>
                    <a:lstStyle/>
                    <a:p>
                      <a:endParaRPr lang="zh-CN" altLang="en-US" dirty="0">
                        <a:latin typeface="Segoe UI" panose="020B0502040204020203" pitchFamily="34" charset="0"/>
                        <a:ea typeface="微软雅黑" panose="020B0503020204020204" pitchFamily="34" charset="-122"/>
                        <a:sym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9491931" y="2905780"/>
            <a:ext cx="1221070" cy="523220"/>
            <a:chOff x="9400033" y="2728570"/>
            <a:chExt cx="1221070" cy="523220"/>
          </a:xfrm>
        </p:grpSpPr>
        <p:sp>
          <p:nvSpPr>
            <p:cNvPr id="5" name="文本框 4"/>
            <p:cNvSpPr txBox="1"/>
            <p:nvPr/>
          </p:nvSpPr>
          <p:spPr>
            <a:xfrm>
              <a:off x="9909049" y="2728570"/>
              <a:ext cx="712054" cy="52322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>
                  <a:latin typeface="Segoe UI" panose="020B0502040204020203" pitchFamily="34" charset="0"/>
                  <a:ea typeface="微软雅黑" panose="020B0503020204020204" pitchFamily="34" charset="-122"/>
                  <a:sym typeface="Segoe UI" panose="020B0502040204020203" pitchFamily="34" charset="0"/>
                </a:rPr>
                <a:t>buf</a:t>
              </a:r>
              <a:endParaRPr lang="zh-CN" altLang="en-US" sz="28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cxnSp>
          <p:nvCxnSpPr>
            <p:cNvPr id="7" name="直接箭头连接符 6"/>
            <p:cNvCxnSpPr>
              <a:stCxn id="5" idx="1"/>
            </p:cNvCxnSpPr>
            <p:nvPr/>
          </p:nvCxnSpPr>
          <p:spPr>
            <a:xfrm flipH="1">
              <a:off x="9400033" y="2990180"/>
              <a:ext cx="50901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-0.00066 0.29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6 0.2949 L -0.00066 -0.0768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HEX2RAW</a:t>
            </a:r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为了方便大家的实验，本次大作业提供 </a:t>
            </a:r>
            <a:r>
              <a:rPr lang="en-US" altLang="zh-CN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hex2raw </a:t>
            </a:r>
            <a:r>
              <a:rPr lang="zh-CN" altLang="en-US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程序：</a:t>
            </a:r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endParaRPr lang="en-US" altLang="zh-CN" dirty="0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A54529-9F22-4293-B06D-80C2CECA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08" y="2484560"/>
            <a:ext cx="4752583" cy="1464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BE6662-D485-4AB2-86D8-C0A57AAC5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774" y="4348329"/>
            <a:ext cx="5124450" cy="13509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D6791F-9079-4F13-9ECF-AF284B024F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790"/>
          <a:stretch/>
        </p:blipFill>
        <p:spPr>
          <a:xfrm>
            <a:off x="3719707" y="2484559"/>
            <a:ext cx="4752583" cy="611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TM02900769[[fn=回顾]]</Template>
  <TotalTime>1572</TotalTime>
  <Words>676</Words>
  <Application>Microsoft Office PowerPoint</Application>
  <PresentationFormat>宽屏</PresentationFormat>
  <Paragraphs>117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微软雅黑</vt:lpstr>
      <vt:lpstr>Algerian</vt:lpstr>
      <vt:lpstr>Calibri</vt:lpstr>
      <vt:lpstr>Calibri Light</vt:lpstr>
      <vt:lpstr>Segoe UI</vt:lpstr>
      <vt:lpstr>Wingdings</vt:lpstr>
      <vt:lpstr>回顾</vt:lpstr>
      <vt:lpstr>BUFLAB 实验</vt:lpstr>
      <vt:lpstr>PowerPoint 演示文稿</vt:lpstr>
      <vt:lpstr>BUFBOMB</vt:lpstr>
      <vt:lpstr>Buflab第零式：乾坤大挪移</vt:lpstr>
      <vt:lpstr>Buflab第一式：乾坤大挪移Plus</vt:lpstr>
      <vt:lpstr>Buflab第二式：偷天换日</vt:lpstr>
      <vt:lpstr>Buflab第三式：移花接木</vt:lpstr>
      <vt:lpstr>Buflab第四式：你皮任你皮</vt:lpstr>
      <vt:lpstr>HEX2RAW</vt:lpstr>
      <vt:lpstr>MAKECOOKIE</vt:lpstr>
      <vt:lpstr>生成字节码</vt:lpstr>
      <vt:lpstr>推荐工具：调试利器 GDB</vt:lpstr>
      <vt:lpstr>获取大作业相关资料</vt:lpstr>
      <vt:lpstr>作业提交</vt:lpstr>
      <vt:lpstr>评分相关</vt:lpstr>
      <vt:lpstr>注意事项</vt:lpstr>
      <vt:lpstr>教材参考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Wi-Fi RSSI Measurement for Indoor Localization</dc:title>
  <dc:creator>陈亨杰</dc:creator>
  <cp:lastModifiedBy>Cao Hao</cp:lastModifiedBy>
  <cp:revision>494</cp:revision>
  <dcterms:created xsi:type="dcterms:W3CDTF">2020-03-21T07:48:52Z</dcterms:created>
  <dcterms:modified xsi:type="dcterms:W3CDTF">2022-11-08T14:35:41Z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