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 id="262" r:id="rId8"/>
    <p:sldId id="263" r:id="rId9"/>
    <p:sldId id="264" r:id="rId10"/>
    <p:sldId id="270" r:id="rId11"/>
    <p:sldId id="269" r:id="rId12"/>
    <p:sldId id="272" r:id="rId13"/>
    <p:sldId id="268" r:id="rId14"/>
    <p:sldId id="265" r:id="rId15"/>
    <p:sldId id="27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84A1"/>
    <a:srgbClr val="F0F0F0"/>
    <a:srgbClr val="EAEAEA"/>
    <a:srgbClr val="B8B8B8"/>
    <a:srgbClr val="C4C4C4"/>
    <a:srgbClr val="CFCFCF"/>
    <a:srgbClr val="D7D7D7"/>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91" d="100"/>
          <a:sy n="91" d="100"/>
        </p:scale>
        <p:origin x="208" y="6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54C59BB-9201-4340-B10C-D0D0646F1CAE}"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263956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4C59BB-9201-4340-B10C-D0D0646F1CAE}"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43585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4C59BB-9201-4340-B10C-D0D0646F1CAE}"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157344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4C59BB-9201-4340-B10C-D0D0646F1CAE}"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304761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54C59BB-9201-4340-B10C-D0D0646F1CAE}"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9686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4C59BB-9201-4340-B10C-D0D0646F1CAE}"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81320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4C59BB-9201-4340-B10C-D0D0646F1CAE}" type="datetimeFigureOut">
              <a:rPr lang="zh-CN" altLang="en-US" smtClean="0"/>
              <a:t>2017/11/15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364636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4C59BB-9201-4340-B10C-D0D0646F1CAE}" type="datetimeFigureOut">
              <a:rPr lang="zh-CN" altLang="en-US" smtClean="0"/>
              <a:t>2017/11/15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131533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4C59BB-9201-4340-B10C-D0D0646F1CAE}" type="datetimeFigureOut">
              <a:rPr lang="zh-CN" altLang="en-US" smtClean="0"/>
              <a:t>2017/11/15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332277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4C59BB-9201-4340-B10C-D0D0646F1CAE}"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39605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4C59BB-9201-4340-B10C-D0D0646F1CAE}"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41526082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C59BB-9201-4340-B10C-D0D0646F1CAE}" type="datetimeFigureOut">
              <a:rPr lang="zh-CN" altLang="en-US" smtClean="0"/>
              <a:t>2017/11/15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287464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7.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7.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themeOverride" Target="../theme/themeOverride3.x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45819" y="-50014"/>
            <a:ext cx="10584555" cy="6908014"/>
          </a:xfrm>
          <a:prstGeom prst="roundRect">
            <a:avLst>
              <a:gd name="adj" fmla="val 3715"/>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29013" y="807276"/>
            <a:ext cx="9205337" cy="1569660"/>
          </a:xfrm>
          <a:prstGeom prst="rect">
            <a:avLst/>
          </a:prstGeom>
          <a:noFill/>
        </p:spPr>
        <p:txBody>
          <a:bodyPr wrap="square" rtlCol="0">
            <a:spAutoFit/>
          </a:bodyPr>
          <a:lstStyle/>
          <a:p>
            <a:pPr algn="ctr"/>
            <a:r>
              <a:rPr lang="en-US" altLang="zh-CN" sz="3200" b="1" dirty="0" smtClean="0">
                <a:solidFill>
                  <a:schemeClr val="bg1"/>
                </a:solidFill>
                <a:latin typeface="Consolas" charset="0"/>
                <a:ea typeface="Consolas" charset="0"/>
                <a:cs typeface="Consolas" charset="0"/>
              </a:rPr>
              <a:t>Design and Implementation of </a:t>
            </a:r>
          </a:p>
          <a:p>
            <a:pPr algn="ctr"/>
            <a:r>
              <a:rPr lang="en-US" altLang="zh-CN" sz="3200" b="1" dirty="0" smtClean="0">
                <a:solidFill>
                  <a:schemeClr val="bg1"/>
                </a:solidFill>
                <a:latin typeface="Consolas" charset="0"/>
                <a:ea typeface="Consolas" charset="0"/>
                <a:cs typeface="Consolas" charset="0"/>
              </a:rPr>
              <a:t>Stock </a:t>
            </a:r>
            <a:r>
              <a:rPr lang="en-US" altLang="zh-CN" sz="3200" b="1" dirty="0">
                <a:solidFill>
                  <a:schemeClr val="bg1"/>
                </a:solidFill>
                <a:latin typeface="Consolas" charset="0"/>
                <a:ea typeface="Consolas" charset="0"/>
                <a:cs typeface="Consolas" charset="0"/>
              </a:rPr>
              <a:t>F</a:t>
            </a:r>
            <a:r>
              <a:rPr lang="en-US" altLang="zh-CN" sz="3200" b="1" dirty="0" smtClean="0">
                <a:solidFill>
                  <a:schemeClr val="bg1"/>
                </a:solidFill>
                <a:latin typeface="Consolas" charset="0"/>
                <a:ea typeface="Consolas" charset="0"/>
                <a:cs typeface="Consolas" charset="0"/>
              </a:rPr>
              <a:t>orecasting System </a:t>
            </a:r>
          </a:p>
          <a:p>
            <a:pPr algn="ctr"/>
            <a:r>
              <a:rPr lang="en-US" altLang="zh-CN" sz="3200" b="1" dirty="0" smtClean="0">
                <a:solidFill>
                  <a:schemeClr val="bg1"/>
                </a:solidFill>
                <a:latin typeface="Consolas" charset="0"/>
                <a:ea typeface="Consolas" charset="0"/>
                <a:cs typeface="Consolas" charset="0"/>
              </a:rPr>
              <a:t>Based on Real-time </a:t>
            </a:r>
            <a:r>
              <a:rPr lang="en-US" altLang="zh-CN" sz="3200" b="1" dirty="0">
                <a:solidFill>
                  <a:schemeClr val="bg1"/>
                </a:solidFill>
                <a:latin typeface="Consolas" charset="0"/>
                <a:ea typeface="Consolas" charset="0"/>
                <a:cs typeface="Consolas" charset="0"/>
              </a:rPr>
              <a:t>D</a:t>
            </a:r>
            <a:r>
              <a:rPr lang="en-US" altLang="zh-CN" sz="3200" b="1" dirty="0" smtClean="0">
                <a:solidFill>
                  <a:schemeClr val="bg1"/>
                </a:solidFill>
                <a:latin typeface="Consolas" charset="0"/>
                <a:ea typeface="Consolas" charset="0"/>
                <a:cs typeface="Consolas" charset="0"/>
              </a:rPr>
              <a:t>istributed </a:t>
            </a:r>
            <a:r>
              <a:rPr lang="en-US" altLang="zh-CN" sz="3200" b="1" dirty="0">
                <a:solidFill>
                  <a:schemeClr val="bg1"/>
                </a:solidFill>
                <a:latin typeface="Consolas" charset="0"/>
                <a:ea typeface="Consolas" charset="0"/>
                <a:cs typeface="Consolas" charset="0"/>
              </a:rPr>
              <a:t>C</a:t>
            </a:r>
            <a:r>
              <a:rPr lang="en-US" altLang="zh-CN" sz="3200" b="1" dirty="0" smtClean="0">
                <a:solidFill>
                  <a:schemeClr val="bg1"/>
                </a:solidFill>
                <a:latin typeface="Consolas" charset="0"/>
                <a:ea typeface="Consolas" charset="0"/>
                <a:cs typeface="Consolas" charset="0"/>
              </a:rPr>
              <a:t>omputing</a:t>
            </a:r>
            <a:endParaRPr lang="zh-CN" altLang="en-US" sz="3200" b="1" dirty="0">
              <a:solidFill>
                <a:schemeClr val="bg1"/>
              </a:solidFill>
              <a:latin typeface="Consolas" charset="0"/>
              <a:ea typeface="Consolas" charset="0"/>
              <a:cs typeface="Consolas" charset="0"/>
            </a:endParaRPr>
          </a:p>
        </p:txBody>
      </p:sp>
      <p:cxnSp>
        <p:nvCxnSpPr>
          <p:cNvPr id="9" name="直接连接符 8"/>
          <p:cNvCxnSpPr/>
          <p:nvPr/>
        </p:nvCxnSpPr>
        <p:spPr>
          <a:xfrm>
            <a:off x="5200130" y="6372651"/>
            <a:ext cx="12878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6755130" y="3518016"/>
            <a:ext cx="4812030" cy="2227324"/>
            <a:chOff x="1805482" y="6171925"/>
            <a:chExt cx="3291836" cy="1236213"/>
          </a:xfrm>
        </p:grpSpPr>
        <p:sp>
          <p:nvSpPr>
            <p:cNvPr id="10" name="文本框 9"/>
            <p:cNvSpPr txBox="1"/>
            <p:nvPr/>
          </p:nvSpPr>
          <p:spPr>
            <a:xfrm>
              <a:off x="1805482" y="6171925"/>
              <a:ext cx="2999568" cy="187905"/>
            </a:xfrm>
            <a:prstGeom prst="rect">
              <a:avLst/>
            </a:prstGeom>
            <a:noFill/>
          </p:spPr>
          <p:txBody>
            <a:bodyPr wrap="square" rtlCol="0">
              <a:spAutoFit/>
            </a:bodyPr>
            <a:lstStyle/>
            <a:p>
              <a:pPr lvl="1"/>
              <a:r>
                <a:rPr lang="en-US" altLang="zh-CN" sz="1600" dirty="0" smtClean="0">
                  <a:solidFill>
                    <a:schemeClr val="bg1"/>
                  </a:solidFill>
                  <a:latin typeface="Courier" charset="0"/>
                  <a:ea typeface="Courier" charset="0"/>
                  <a:cs typeface="Courier" charset="0"/>
                </a:rPr>
                <a:t>Tutor(Indoor)</a:t>
              </a:r>
              <a:r>
                <a:rPr lang="zh-CN" altLang="en-US" sz="1600" dirty="0" smtClean="0">
                  <a:solidFill>
                    <a:schemeClr val="bg1"/>
                  </a:solidFill>
                  <a:latin typeface="Courier" charset="0"/>
                  <a:ea typeface="Courier" charset="0"/>
                  <a:cs typeface="Courier" charset="0"/>
                </a:rPr>
                <a:t>：</a:t>
              </a:r>
              <a:r>
                <a:rPr lang="en-US" altLang="zh-CN" sz="1600" dirty="0" err="1" smtClean="0">
                  <a:solidFill>
                    <a:schemeClr val="bg1"/>
                  </a:solidFill>
                  <a:latin typeface="Courier" charset="0"/>
                  <a:ea typeface="Courier" charset="0"/>
                  <a:cs typeface="Courier" charset="0"/>
                </a:rPr>
                <a:t>Hongzhi</a:t>
              </a:r>
              <a:r>
                <a:rPr lang="zh-CN" altLang="en-US" sz="1600" dirty="0" smtClean="0">
                  <a:solidFill>
                    <a:schemeClr val="bg1"/>
                  </a:solidFill>
                  <a:latin typeface="Courier" charset="0"/>
                  <a:ea typeface="Courier" charset="0"/>
                  <a:cs typeface="Courier" charset="0"/>
                </a:rPr>
                <a:t> </a:t>
              </a:r>
              <a:r>
                <a:rPr lang="en-US" altLang="zh-CN" sz="1600" dirty="0" smtClean="0">
                  <a:solidFill>
                    <a:schemeClr val="bg1"/>
                  </a:solidFill>
                  <a:latin typeface="Courier" charset="0"/>
                  <a:ea typeface="Courier" charset="0"/>
                  <a:cs typeface="Courier" charset="0"/>
                </a:rPr>
                <a:t>WANG</a:t>
              </a:r>
              <a:endParaRPr lang="zh-CN" altLang="en-US" sz="1600" dirty="0">
                <a:solidFill>
                  <a:schemeClr val="bg1"/>
                </a:solidFill>
                <a:latin typeface="Courier" charset="0"/>
                <a:ea typeface="Courier" charset="0"/>
                <a:cs typeface="Courier" charset="0"/>
              </a:endParaRPr>
            </a:p>
          </p:txBody>
        </p:sp>
        <p:sp>
          <p:nvSpPr>
            <p:cNvPr id="11" name="文本框 10"/>
            <p:cNvSpPr txBox="1"/>
            <p:nvPr/>
          </p:nvSpPr>
          <p:spPr>
            <a:xfrm>
              <a:off x="1805482" y="6427962"/>
              <a:ext cx="2786129" cy="187905"/>
            </a:xfrm>
            <a:prstGeom prst="rect">
              <a:avLst/>
            </a:prstGeom>
            <a:noFill/>
          </p:spPr>
          <p:txBody>
            <a:bodyPr wrap="square" rtlCol="0">
              <a:spAutoFit/>
            </a:bodyPr>
            <a:lstStyle/>
            <a:p>
              <a:pPr lvl="1"/>
              <a:r>
                <a:rPr lang="en-US" altLang="zh-CN" sz="1600" dirty="0" smtClean="0">
                  <a:solidFill>
                    <a:schemeClr val="bg1"/>
                  </a:solidFill>
                  <a:latin typeface="Courier" charset="0"/>
                  <a:ea typeface="Courier" charset="0"/>
                  <a:cs typeface="Courier" charset="0"/>
                </a:rPr>
                <a:t>Tutor(Outdoor)</a:t>
              </a:r>
              <a:r>
                <a:rPr lang="zh-CN" altLang="en-US" sz="1600" dirty="0" smtClean="0">
                  <a:solidFill>
                    <a:schemeClr val="bg1"/>
                  </a:solidFill>
                  <a:latin typeface="Courier" charset="0"/>
                  <a:ea typeface="Courier" charset="0"/>
                  <a:cs typeface="Courier" charset="0"/>
                </a:rPr>
                <a:t>：</a:t>
              </a:r>
              <a:r>
                <a:rPr lang="en-US" altLang="zh-CN" sz="1600" dirty="0" err="1" smtClean="0">
                  <a:solidFill>
                    <a:schemeClr val="bg1"/>
                  </a:solidFill>
                  <a:latin typeface="Courier" charset="0"/>
                  <a:ea typeface="Courier" charset="0"/>
                  <a:cs typeface="Courier" charset="0"/>
                </a:rPr>
                <a:t>LinBing</a:t>
              </a:r>
              <a:r>
                <a:rPr lang="zh-CN" altLang="en-US" sz="1600" dirty="0" smtClean="0">
                  <a:solidFill>
                    <a:schemeClr val="bg1"/>
                  </a:solidFill>
                  <a:latin typeface="Courier" charset="0"/>
                  <a:ea typeface="Courier" charset="0"/>
                  <a:cs typeface="Courier" charset="0"/>
                </a:rPr>
                <a:t> </a:t>
              </a:r>
              <a:r>
                <a:rPr lang="en-US" altLang="zh-CN" sz="1600" dirty="0" smtClean="0">
                  <a:solidFill>
                    <a:schemeClr val="bg1"/>
                  </a:solidFill>
                  <a:latin typeface="Courier" charset="0"/>
                  <a:ea typeface="Courier" charset="0"/>
                  <a:cs typeface="Courier" charset="0"/>
                </a:rPr>
                <a:t>XU</a:t>
              </a:r>
              <a:endParaRPr lang="zh-CN" altLang="en-US" sz="1600" dirty="0">
                <a:solidFill>
                  <a:schemeClr val="bg1"/>
                </a:solidFill>
                <a:latin typeface="Courier" charset="0"/>
                <a:ea typeface="Courier" charset="0"/>
                <a:cs typeface="Courier" charset="0"/>
              </a:endParaRPr>
            </a:p>
          </p:txBody>
        </p:sp>
        <p:sp>
          <p:nvSpPr>
            <p:cNvPr id="12" name="文本框 11"/>
            <p:cNvSpPr txBox="1"/>
            <p:nvPr/>
          </p:nvSpPr>
          <p:spPr>
            <a:xfrm>
              <a:off x="1805482" y="7220233"/>
              <a:ext cx="3291836" cy="187905"/>
            </a:xfrm>
            <a:prstGeom prst="rect">
              <a:avLst/>
            </a:prstGeom>
            <a:noFill/>
          </p:spPr>
          <p:txBody>
            <a:bodyPr wrap="square" rtlCol="0">
              <a:spAutoFit/>
            </a:bodyPr>
            <a:lstStyle/>
            <a:p>
              <a:pPr lvl="1"/>
              <a:r>
                <a:rPr lang="en-US" altLang="zh-CN" sz="1600" dirty="0" smtClean="0">
                  <a:solidFill>
                    <a:schemeClr val="bg1"/>
                  </a:solidFill>
                  <a:latin typeface="Courier" charset="0"/>
                  <a:ea typeface="Courier" charset="0"/>
                  <a:cs typeface="Courier" charset="0"/>
                </a:rPr>
                <a:t>Company</a:t>
              </a:r>
              <a:r>
                <a:rPr lang="zh-CN" altLang="en-US" sz="1600" dirty="0" smtClean="0">
                  <a:solidFill>
                    <a:schemeClr val="bg1"/>
                  </a:solidFill>
                  <a:latin typeface="Courier" charset="0"/>
                  <a:ea typeface="Courier" charset="0"/>
                  <a:cs typeface="Courier" charset="0"/>
                </a:rPr>
                <a:t>：</a:t>
              </a:r>
              <a:r>
                <a:rPr lang="en-US" altLang="zh-CN" sz="1600" dirty="0" err="1" smtClean="0">
                  <a:solidFill>
                    <a:schemeClr val="bg1"/>
                  </a:solidFill>
                  <a:latin typeface="Courier" charset="0"/>
                  <a:ea typeface="Courier" charset="0"/>
                  <a:cs typeface="Courier" charset="0"/>
                </a:rPr>
                <a:t>ShenZhen</a:t>
              </a:r>
              <a:r>
                <a:rPr lang="zh-CN" altLang="en-US" sz="1600" dirty="0" smtClean="0">
                  <a:solidFill>
                    <a:schemeClr val="bg1"/>
                  </a:solidFill>
                  <a:latin typeface="Courier" charset="0"/>
                  <a:ea typeface="Courier" charset="0"/>
                  <a:cs typeface="Courier" charset="0"/>
                </a:rPr>
                <a:t> </a:t>
              </a:r>
              <a:r>
                <a:rPr lang="en-US" altLang="zh-CN" sz="1600" dirty="0" smtClean="0">
                  <a:solidFill>
                    <a:schemeClr val="bg1"/>
                  </a:solidFill>
                  <a:latin typeface="Courier" charset="0"/>
                  <a:ea typeface="Courier" charset="0"/>
                  <a:cs typeface="Courier" charset="0"/>
                </a:rPr>
                <a:t>Stock</a:t>
              </a:r>
              <a:r>
                <a:rPr lang="zh-CN" altLang="en-US" sz="1600" dirty="0" smtClean="0">
                  <a:solidFill>
                    <a:schemeClr val="bg1"/>
                  </a:solidFill>
                  <a:latin typeface="Courier" charset="0"/>
                  <a:ea typeface="Courier" charset="0"/>
                  <a:cs typeface="Courier" charset="0"/>
                </a:rPr>
                <a:t> </a:t>
              </a:r>
              <a:r>
                <a:rPr lang="en-US" altLang="zh-CN" sz="1600" dirty="0" smtClean="0">
                  <a:solidFill>
                    <a:schemeClr val="bg1"/>
                  </a:solidFill>
                  <a:latin typeface="Courier" charset="0"/>
                  <a:ea typeface="Courier" charset="0"/>
                  <a:cs typeface="Courier" charset="0"/>
                </a:rPr>
                <a:t>Exchange</a:t>
              </a:r>
              <a:endParaRPr lang="zh-CN" altLang="en-US" sz="1600" dirty="0">
                <a:solidFill>
                  <a:schemeClr val="bg1"/>
                </a:solidFill>
                <a:latin typeface="Courier" charset="0"/>
                <a:ea typeface="Courier" charset="0"/>
                <a:cs typeface="Courier" charset="0"/>
              </a:endParaRPr>
            </a:p>
          </p:txBody>
        </p:sp>
      </p:grpSp>
      <p:sp>
        <p:nvSpPr>
          <p:cNvPr id="14" name="文本框 13"/>
          <p:cNvSpPr txBox="1"/>
          <p:nvPr/>
        </p:nvSpPr>
        <p:spPr>
          <a:xfrm>
            <a:off x="6755130" y="3107862"/>
            <a:ext cx="3879220" cy="338554"/>
          </a:xfrm>
          <a:prstGeom prst="rect">
            <a:avLst/>
          </a:prstGeom>
          <a:noFill/>
        </p:spPr>
        <p:txBody>
          <a:bodyPr wrap="square" rtlCol="0">
            <a:spAutoFit/>
          </a:bodyPr>
          <a:lstStyle/>
          <a:p>
            <a:pPr lvl="1"/>
            <a:r>
              <a:rPr lang="en-US" altLang="zh-CN" sz="1600" dirty="0">
                <a:solidFill>
                  <a:schemeClr val="bg1"/>
                </a:solidFill>
                <a:latin typeface="Courier" charset="0"/>
                <a:ea typeface="Courier" charset="0"/>
                <a:cs typeface="Courier" charset="0"/>
              </a:rPr>
              <a:t>R</a:t>
            </a:r>
            <a:r>
              <a:rPr lang="en-US" altLang="zh-CN" sz="1600" dirty="0" smtClean="0">
                <a:solidFill>
                  <a:schemeClr val="bg1"/>
                </a:solidFill>
                <a:latin typeface="Courier" charset="0"/>
                <a:ea typeface="Courier" charset="0"/>
                <a:cs typeface="Courier" charset="0"/>
              </a:rPr>
              <a:t>eporter</a:t>
            </a:r>
            <a:r>
              <a:rPr lang="zh-CN" altLang="en-US" sz="1600" dirty="0" smtClean="0">
                <a:solidFill>
                  <a:schemeClr val="bg1"/>
                </a:solidFill>
                <a:latin typeface="Courier" charset="0"/>
                <a:ea typeface="Courier" charset="0"/>
                <a:cs typeface="Courier" charset="0"/>
              </a:rPr>
              <a:t>：</a:t>
            </a:r>
            <a:r>
              <a:rPr lang="en-US" altLang="zh-CN" sz="1600" dirty="0" smtClean="0">
                <a:solidFill>
                  <a:schemeClr val="bg1"/>
                </a:solidFill>
                <a:latin typeface="Courier" charset="0"/>
                <a:ea typeface="Courier" charset="0"/>
                <a:cs typeface="Courier" charset="0"/>
              </a:rPr>
              <a:t>Wei</a:t>
            </a:r>
            <a:r>
              <a:rPr lang="zh-CN" altLang="en-US" sz="1600" dirty="0" smtClean="0">
                <a:solidFill>
                  <a:schemeClr val="bg1"/>
                </a:solidFill>
                <a:latin typeface="Courier" charset="0"/>
                <a:ea typeface="Courier" charset="0"/>
                <a:cs typeface="Courier" charset="0"/>
              </a:rPr>
              <a:t> </a:t>
            </a:r>
            <a:r>
              <a:rPr lang="en-US" altLang="zh-CN" sz="1600" dirty="0" smtClean="0">
                <a:solidFill>
                  <a:schemeClr val="bg1"/>
                </a:solidFill>
                <a:latin typeface="Courier" charset="0"/>
                <a:ea typeface="Courier" charset="0"/>
                <a:cs typeface="Courier" charset="0"/>
              </a:rPr>
              <a:t>HUANG</a:t>
            </a:r>
            <a:endParaRPr lang="zh-CN" altLang="en-US" sz="1600" dirty="0">
              <a:solidFill>
                <a:schemeClr val="bg1"/>
              </a:solidFill>
              <a:latin typeface="Courier" charset="0"/>
              <a:ea typeface="Courier" charset="0"/>
              <a:cs typeface="Courier" charset="0"/>
            </a:endParaRPr>
          </a:p>
        </p:txBody>
      </p:sp>
      <p:sp>
        <p:nvSpPr>
          <p:cNvPr id="15" name="文本框 14"/>
          <p:cNvSpPr txBox="1"/>
          <p:nvPr/>
        </p:nvSpPr>
        <p:spPr>
          <a:xfrm>
            <a:off x="6755130" y="4432230"/>
            <a:ext cx="3879220" cy="338554"/>
          </a:xfrm>
          <a:prstGeom prst="rect">
            <a:avLst/>
          </a:prstGeom>
          <a:noFill/>
        </p:spPr>
        <p:txBody>
          <a:bodyPr wrap="square" rtlCol="0">
            <a:spAutoFit/>
          </a:bodyPr>
          <a:lstStyle/>
          <a:p>
            <a:pPr lvl="1"/>
            <a:r>
              <a:rPr lang="en-US" altLang="zh-CN" sz="1600" dirty="0" err="1" smtClean="0">
                <a:solidFill>
                  <a:schemeClr val="bg1"/>
                </a:solidFill>
                <a:latin typeface="Courier" charset="0"/>
                <a:ea typeface="Courier" charset="0"/>
                <a:cs typeface="Courier" charset="0"/>
              </a:rPr>
              <a:t>StudentNo</a:t>
            </a:r>
            <a:r>
              <a:rPr lang="zh-CN" altLang="en-US" sz="1600" dirty="0" smtClean="0">
                <a:solidFill>
                  <a:schemeClr val="bg1"/>
                </a:solidFill>
                <a:latin typeface="Courier" charset="0"/>
                <a:ea typeface="Courier" charset="0"/>
                <a:cs typeface="Courier" charset="0"/>
              </a:rPr>
              <a:t>：</a:t>
            </a:r>
            <a:r>
              <a:rPr lang="en-US" altLang="zh-CN" sz="1600" dirty="0" smtClean="0">
                <a:solidFill>
                  <a:schemeClr val="bg1"/>
                </a:solidFill>
                <a:latin typeface="Courier" charset="0"/>
                <a:ea typeface="Courier" charset="0"/>
                <a:cs typeface="Courier" charset="0"/>
              </a:rPr>
              <a:t>16S137059</a:t>
            </a:r>
            <a:endParaRPr lang="zh-CN" altLang="en-US" sz="1600" dirty="0">
              <a:solidFill>
                <a:schemeClr val="bg1"/>
              </a:solidFill>
              <a:latin typeface="Courier" charset="0"/>
              <a:ea typeface="Courier" charset="0"/>
              <a:cs typeface="Courier"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712" y="3191649"/>
            <a:ext cx="4522418" cy="3021660"/>
          </a:xfrm>
          <a:prstGeom prst="rect">
            <a:avLst/>
          </a:prstGeom>
        </p:spPr>
      </p:pic>
      <p:sp>
        <p:nvSpPr>
          <p:cNvPr id="16" name="文本框 15"/>
          <p:cNvSpPr txBox="1"/>
          <p:nvPr/>
        </p:nvSpPr>
        <p:spPr>
          <a:xfrm>
            <a:off x="3610728" y="6523198"/>
            <a:ext cx="7529192" cy="307777"/>
          </a:xfrm>
          <a:prstGeom prst="rect">
            <a:avLst/>
          </a:prstGeom>
          <a:noFill/>
        </p:spPr>
        <p:txBody>
          <a:bodyPr wrap="square" rtlCol="0">
            <a:spAutoFit/>
          </a:bodyPr>
          <a:lstStyle/>
          <a:p>
            <a:pPr lvl="1"/>
            <a:r>
              <a:rPr lang="en-US" altLang="zh-CN" sz="1400" dirty="0" smtClean="0">
                <a:solidFill>
                  <a:schemeClr val="bg1"/>
                </a:solidFill>
                <a:ea typeface="Courier" charset="0"/>
                <a:cs typeface="Courier" charset="0"/>
              </a:rPr>
              <a:t>School</a:t>
            </a:r>
            <a:r>
              <a:rPr lang="zh-CN" altLang="en-US" sz="1400" dirty="0" smtClean="0">
                <a:solidFill>
                  <a:schemeClr val="bg1"/>
                </a:solidFill>
                <a:ea typeface="Courier" charset="0"/>
                <a:cs typeface="Courier" charset="0"/>
              </a:rPr>
              <a:t> </a:t>
            </a:r>
            <a:r>
              <a:rPr lang="en-US" altLang="zh-CN" sz="1400" dirty="0" smtClean="0">
                <a:solidFill>
                  <a:schemeClr val="bg1"/>
                </a:solidFill>
                <a:ea typeface="Courier" charset="0"/>
                <a:cs typeface="Courier" charset="0"/>
              </a:rPr>
              <a:t>of</a:t>
            </a:r>
            <a:r>
              <a:rPr lang="zh-CN" altLang="en-US" sz="1400" dirty="0" smtClean="0">
                <a:solidFill>
                  <a:schemeClr val="bg1"/>
                </a:solidFill>
                <a:ea typeface="Courier" charset="0"/>
                <a:cs typeface="Courier" charset="0"/>
              </a:rPr>
              <a:t> </a:t>
            </a:r>
            <a:r>
              <a:rPr lang="en-US" altLang="zh-CN" sz="1400" dirty="0" err="1" smtClean="0">
                <a:solidFill>
                  <a:schemeClr val="bg1"/>
                </a:solidFill>
                <a:ea typeface="Courier" charset="0"/>
                <a:cs typeface="Courier" charset="0"/>
              </a:rPr>
              <a:t>Software,Harbin</a:t>
            </a:r>
            <a:r>
              <a:rPr lang="zh-CN" altLang="en-US" sz="1400" dirty="0" smtClean="0">
                <a:solidFill>
                  <a:schemeClr val="bg1"/>
                </a:solidFill>
                <a:ea typeface="Courier" charset="0"/>
                <a:cs typeface="Courier" charset="0"/>
              </a:rPr>
              <a:t> </a:t>
            </a:r>
            <a:r>
              <a:rPr lang="en-US" altLang="zh-CN" sz="1400" dirty="0" smtClean="0">
                <a:solidFill>
                  <a:schemeClr val="bg1"/>
                </a:solidFill>
                <a:ea typeface="Courier" charset="0"/>
                <a:cs typeface="Courier" charset="0"/>
              </a:rPr>
              <a:t>Institute</a:t>
            </a:r>
            <a:r>
              <a:rPr lang="zh-CN" altLang="en-US" sz="1400" dirty="0" smtClean="0">
                <a:solidFill>
                  <a:schemeClr val="bg1"/>
                </a:solidFill>
                <a:ea typeface="Courier" charset="0"/>
                <a:cs typeface="Courier" charset="0"/>
              </a:rPr>
              <a:t> </a:t>
            </a:r>
            <a:r>
              <a:rPr lang="en-US" altLang="zh-CN" sz="1400" dirty="0" smtClean="0">
                <a:solidFill>
                  <a:schemeClr val="bg1"/>
                </a:solidFill>
                <a:ea typeface="Courier" charset="0"/>
                <a:cs typeface="Courier" charset="0"/>
              </a:rPr>
              <a:t>of</a:t>
            </a:r>
            <a:r>
              <a:rPr lang="zh-CN" altLang="en-US" sz="1400" dirty="0" smtClean="0">
                <a:solidFill>
                  <a:schemeClr val="bg1"/>
                </a:solidFill>
                <a:ea typeface="Courier" charset="0"/>
                <a:cs typeface="Courier" charset="0"/>
              </a:rPr>
              <a:t> </a:t>
            </a:r>
            <a:r>
              <a:rPr lang="en-US" altLang="zh-CN" sz="1400" dirty="0" smtClean="0">
                <a:solidFill>
                  <a:schemeClr val="bg1"/>
                </a:solidFill>
                <a:ea typeface="Courier" charset="0"/>
                <a:cs typeface="Courier" charset="0"/>
              </a:rPr>
              <a:t>Technology</a:t>
            </a:r>
            <a:endParaRPr lang="zh-CN" altLang="en-US" sz="1400" dirty="0">
              <a:solidFill>
                <a:schemeClr val="bg1"/>
              </a:solidFill>
              <a:ea typeface="Courier" charset="0"/>
              <a:cs typeface="Courier" charset="0"/>
            </a:endParaRP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4350" y="119816"/>
            <a:ext cx="573110" cy="573110"/>
          </a:xfrm>
          <a:prstGeom prst="rect">
            <a:avLst/>
          </a:prstGeom>
        </p:spPr>
      </p:pic>
      <p:sp>
        <p:nvSpPr>
          <p:cNvPr id="20" name="文本框 19"/>
          <p:cNvSpPr txBox="1"/>
          <p:nvPr/>
        </p:nvSpPr>
        <p:spPr>
          <a:xfrm>
            <a:off x="6755130" y="4935546"/>
            <a:ext cx="4812030" cy="338554"/>
          </a:xfrm>
          <a:prstGeom prst="rect">
            <a:avLst/>
          </a:prstGeom>
          <a:noFill/>
        </p:spPr>
        <p:txBody>
          <a:bodyPr wrap="square" rtlCol="0">
            <a:spAutoFit/>
          </a:bodyPr>
          <a:lstStyle/>
          <a:p>
            <a:pPr lvl="1"/>
            <a:r>
              <a:rPr lang="en-US" altLang="zh-CN" sz="1600" dirty="0" smtClean="0">
                <a:solidFill>
                  <a:schemeClr val="bg1"/>
                </a:solidFill>
                <a:latin typeface="Courier" charset="0"/>
                <a:ea typeface="Courier" charset="0"/>
                <a:cs typeface="Courier" charset="0"/>
              </a:rPr>
              <a:t>Tel</a:t>
            </a:r>
            <a:r>
              <a:rPr lang="zh-CN" altLang="en-US" sz="1600" dirty="0" smtClean="0">
                <a:solidFill>
                  <a:schemeClr val="bg1"/>
                </a:solidFill>
                <a:latin typeface="Courier" charset="0"/>
                <a:ea typeface="Courier" charset="0"/>
                <a:cs typeface="Courier" charset="0"/>
              </a:rPr>
              <a:t>：</a:t>
            </a:r>
            <a:r>
              <a:rPr lang="zh-CN" altLang="en-US" sz="1600" dirty="0" smtClean="0">
                <a:solidFill>
                  <a:schemeClr val="bg1"/>
                </a:solidFill>
                <a:latin typeface="Courier" charset="0"/>
                <a:ea typeface="Courier" charset="0"/>
                <a:cs typeface="Courier" charset="0"/>
                <a:sym typeface="Wingdings"/>
              </a:rPr>
              <a:t>（</a:t>
            </a:r>
            <a:r>
              <a:rPr lang="en-US" altLang="zh-CN" sz="1600" dirty="0" smtClean="0">
                <a:solidFill>
                  <a:schemeClr val="bg1"/>
                </a:solidFill>
                <a:latin typeface="Courier" charset="0"/>
                <a:ea typeface="Courier" charset="0"/>
                <a:cs typeface="Courier" charset="0"/>
                <a:sym typeface="Wingdings"/>
              </a:rPr>
              <a:t>+86</a:t>
            </a:r>
            <a:r>
              <a:rPr lang="zh-CN" altLang="en-US" sz="1600" dirty="0" smtClean="0">
                <a:solidFill>
                  <a:schemeClr val="bg1"/>
                </a:solidFill>
                <a:latin typeface="Courier" charset="0"/>
                <a:ea typeface="Courier" charset="0"/>
                <a:cs typeface="Courier" charset="0"/>
                <a:sym typeface="Wingdings"/>
              </a:rPr>
              <a:t>）</a:t>
            </a:r>
            <a:r>
              <a:rPr lang="en-US" altLang="zh-CN" sz="1600" dirty="0" smtClean="0">
                <a:solidFill>
                  <a:schemeClr val="bg1"/>
                </a:solidFill>
                <a:latin typeface="Courier" charset="0"/>
                <a:ea typeface="Courier" charset="0"/>
                <a:cs typeface="Courier" charset="0"/>
              </a:rPr>
              <a:t>18824286659</a:t>
            </a:r>
            <a:endParaRPr lang="zh-CN" altLang="en-US" sz="1600" dirty="0">
              <a:solidFill>
                <a:schemeClr val="bg1"/>
              </a:solidFill>
              <a:latin typeface="Courier" charset="0"/>
              <a:ea typeface="Courier" charset="0"/>
              <a:cs typeface="Courier" charset="0"/>
            </a:endParaRPr>
          </a:p>
        </p:txBody>
      </p:sp>
      <p:sp>
        <p:nvSpPr>
          <p:cNvPr id="21" name="文本框 20"/>
          <p:cNvSpPr txBox="1"/>
          <p:nvPr/>
        </p:nvSpPr>
        <p:spPr>
          <a:xfrm>
            <a:off x="6755130" y="5878026"/>
            <a:ext cx="4812030" cy="338554"/>
          </a:xfrm>
          <a:prstGeom prst="rect">
            <a:avLst/>
          </a:prstGeom>
          <a:noFill/>
        </p:spPr>
        <p:txBody>
          <a:bodyPr wrap="square" rtlCol="0">
            <a:spAutoFit/>
          </a:bodyPr>
          <a:lstStyle/>
          <a:p>
            <a:pPr lvl="1"/>
            <a:r>
              <a:rPr lang="en-US" altLang="zh-CN" sz="1600" dirty="0" smtClean="0">
                <a:solidFill>
                  <a:schemeClr val="bg1"/>
                </a:solidFill>
                <a:latin typeface="Courier" charset="0"/>
                <a:ea typeface="Courier" charset="0"/>
                <a:cs typeface="Courier" charset="0"/>
              </a:rPr>
              <a:t>Email</a:t>
            </a:r>
            <a:r>
              <a:rPr lang="zh-CN" altLang="en-US" sz="1600" dirty="0" smtClean="0">
                <a:solidFill>
                  <a:schemeClr val="bg1"/>
                </a:solidFill>
                <a:latin typeface="Courier" charset="0"/>
                <a:ea typeface="Courier" charset="0"/>
                <a:cs typeface="Courier" charset="0"/>
                <a:sym typeface="Wingdings"/>
              </a:rPr>
              <a:t>：</a:t>
            </a:r>
            <a:r>
              <a:rPr lang="en-US" altLang="zh-CN" sz="1600" dirty="0" smtClean="0">
                <a:solidFill>
                  <a:schemeClr val="bg1"/>
                </a:solidFill>
                <a:latin typeface="Courier" charset="0"/>
                <a:ea typeface="Courier" charset="0"/>
                <a:cs typeface="Courier" charset="0"/>
                <a:sym typeface="Wingdings"/>
              </a:rPr>
              <a:t>2270425303@qq.com</a:t>
            </a:r>
            <a:endParaRPr lang="zh-CN" altLang="en-US" sz="1600" dirty="0">
              <a:solidFill>
                <a:schemeClr val="bg1"/>
              </a:solidFill>
              <a:latin typeface="Courier" charset="0"/>
              <a:ea typeface="Courier" charset="0"/>
              <a:cs typeface="Courier" charset="0"/>
            </a:endParaRPr>
          </a:p>
        </p:txBody>
      </p:sp>
      <p:sp>
        <p:nvSpPr>
          <p:cNvPr id="8" name="文本框 7"/>
          <p:cNvSpPr txBox="1"/>
          <p:nvPr/>
        </p:nvSpPr>
        <p:spPr>
          <a:xfrm>
            <a:off x="1828800" y="2376936"/>
            <a:ext cx="8805550" cy="481863"/>
          </a:xfrm>
          <a:prstGeom prst="rect">
            <a:avLst/>
          </a:prstGeom>
          <a:noFill/>
        </p:spPr>
        <p:txBody>
          <a:bodyPr wrap="square" rtlCol="0">
            <a:spAutoFit/>
          </a:bodyPr>
          <a:lstStyle/>
          <a:p>
            <a:pPr algn="ctr">
              <a:lnSpc>
                <a:spcPct val="150000"/>
              </a:lnSpc>
            </a:pPr>
            <a:r>
              <a:rPr kumimoji="1" lang="zh-CN" altLang="en-US" sz="2000" b="1" spc="300" dirty="0" smtClean="0">
                <a:solidFill>
                  <a:schemeClr val="bg1"/>
                </a:solidFill>
                <a:latin typeface="宋体" panose="02010600030101010101" pitchFamily="2" charset="-122"/>
                <a:ea typeface="宋体" panose="02010600030101010101" pitchFamily="2" charset="-122"/>
              </a:rPr>
              <a:t>基于实时分布式的股票预测系统的设计与实现</a:t>
            </a:r>
            <a:endParaRPr kumimoji="1" lang="zh-CN" altLang="en-US" sz="2000" b="1" spc="3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980682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4340182"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技术线路</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grpSp>
        <p:nvGrpSpPr>
          <p:cNvPr id="11" name="组合 10"/>
          <p:cNvGrpSpPr/>
          <p:nvPr/>
        </p:nvGrpSpPr>
        <p:grpSpPr>
          <a:xfrm>
            <a:off x="553790" y="1436913"/>
            <a:ext cx="11139141" cy="4513945"/>
            <a:chOff x="553790" y="1611084"/>
            <a:chExt cx="11139141" cy="4513945"/>
          </a:xfrm>
        </p:grpSpPr>
        <p:sp>
          <p:nvSpPr>
            <p:cNvPr id="6" name="圆角矩形 5"/>
            <p:cNvSpPr/>
            <p:nvPr/>
          </p:nvSpPr>
          <p:spPr>
            <a:xfrm>
              <a:off x="553790" y="1611086"/>
              <a:ext cx="2104571" cy="4513943"/>
            </a:xfrm>
            <a:prstGeom prst="roundRect">
              <a:avLst>
                <a:gd name="adj" fmla="val 111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789401" y="1611086"/>
              <a:ext cx="2104571" cy="4513943"/>
            </a:xfrm>
            <a:prstGeom prst="roundRect">
              <a:avLst>
                <a:gd name="adj" fmla="val 111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025012" y="1611085"/>
              <a:ext cx="2104571" cy="4513943"/>
            </a:xfrm>
            <a:prstGeom prst="roundRect">
              <a:avLst>
                <a:gd name="adj" fmla="val 111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260623" y="1611084"/>
              <a:ext cx="2104571" cy="4513943"/>
            </a:xfrm>
            <a:prstGeom prst="roundRect">
              <a:avLst>
                <a:gd name="adj" fmla="val 111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9476777" y="1611084"/>
              <a:ext cx="2216154" cy="4513943"/>
            </a:xfrm>
            <a:prstGeom prst="roundRect">
              <a:avLst>
                <a:gd name="adj" fmla="val 111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553790" y="6371771"/>
            <a:ext cx="1104312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88985" y="2946430"/>
            <a:ext cx="1812634" cy="2677656"/>
          </a:xfrm>
          <a:prstGeom prst="rect">
            <a:avLst/>
          </a:prstGeom>
        </p:spPr>
        <p:txBody>
          <a:bodyPr wrap="square">
            <a:spAutoFit/>
          </a:bodyPr>
          <a:lstStyle/>
          <a:p>
            <a:pPr>
              <a:lnSpc>
                <a:spcPct val="150000"/>
              </a:lnSpc>
            </a:pPr>
            <a:r>
              <a:rPr lang="zh-CN" altLang="zh-CN" sz="1600" dirty="0">
                <a:latin typeface="华文楷体" panose="02010600040101010101" pitchFamily="2" charset="-122"/>
                <a:ea typeface="华文楷体" panose="02010600040101010101" pitchFamily="2" charset="-122"/>
              </a:rPr>
              <a:t>阅读国内外相关文献，了解流计算、分布式</a:t>
            </a:r>
            <a:r>
              <a:rPr lang="zh-CN" altLang="zh-CN" sz="1600" dirty="0" smtClean="0">
                <a:latin typeface="华文楷体" panose="02010600040101010101" pitchFamily="2" charset="-122"/>
                <a:ea typeface="华文楷体" panose="02010600040101010101" pitchFamily="2" charset="-122"/>
              </a:rPr>
              <a:t>计算</a:t>
            </a:r>
            <a:endParaRPr lang="en-US" altLang="zh-CN" sz="1600" dirty="0" smtClean="0">
              <a:latin typeface="华文楷体" panose="02010600040101010101" pitchFamily="2" charset="-122"/>
              <a:ea typeface="华文楷体" panose="02010600040101010101" pitchFamily="2" charset="-122"/>
            </a:endParaRPr>
          </a:p>
          <a:p>
            <a:pPr>
              <a:lnSpc>
                <a:spcPct val="150000"/>
              </a:lnSpc>
            </a:pPr>
            <a:endParaRPr lang="en-US" altLang="zh-CN" sz="1600" dirty="0">
              <a:latin typeface="华文楷体" panose="02010600040101010101" pitchFamily="2" charset="-122"/>
              <a:ea typeface="华文楷体" panose="02010600040101010101" pitchFamily="2" charset="-122"/>
            </a:endParaRPr>
          </a:p>
          <a:p>
            <a:pPr>
              <a:lnSpc>
                <a:spcPct val="150000"/>
              </a:lnSpc>
            </a:pPr>
            <a:r>
              <a:rPr lang="zh-CN" altLang="zh-CN" sz="1600" dirty="0">
                <a:latin typeface="华文楷体" panose="02010600040101010101" pitchFamily="2" charset="-122"/>
                <a:ea typeface="华文楷体" panose="02010600040101010101" pitchFamily="2" charset="-122"/>
              </a:rPr>
              <a:t>机器学习的技术知识以及金融、证券领域业务知识</a:t>
            </a:r>
            <a:endParaRPr lang="zh-CN" altLang="en-US" sz="1600" dirty="0">
              <a:latin typeface="华文楷体" panose="02010600040101010101" pitchFamily="2" charset="-122"/>
              <a:ea typeface="华文楷体" panose="02010600040101010101" pitchFamily="2" charset="-122"/>
            </a:endParaRPr>
          </a:p>
        </p:txBody>
      </p:sp>
      <p:sp>
        <p:nvSpPr>
          <p:cNvPr id="35" name="任意多边形 34"/>
          <p:cNvSpPr/>
          <p:nvPr/>
        </p:nvSpPr>
        <p:spPr>
          <a:xfrm>
            <a:off x="9492343" y="6064776"/>
            <a:ext cx="164481" cy="222788"/>
          </a:xfrm>
          <a:custGeom>
            <a:avLst/>
            <a:gdLst>
              <a:gd name="connsiteX0" fmla="*/ 0 w 164481"/>
              <a:gd name="connsiteY0" fmla="*/ 0 h 222788"/>
              <a:gd name="connsiteX1" fmla="*/ 143320 w 164481"/>
              <a:gd name="connsiteY1" fmla="*/ 216219 h 222788"/>
              <a:gd name="connsiteX2" fmla="*/ 164481 w 164481"/>
              <a:gd name="connsiteY2" fmla="*/ 222788 h 222788"/>
              <a:gd name="connsiteX3" fmla="*/ 0 w 164481"/>
              <a:gd name="connsiteY3" fmla="*/ 222788 h 222788"/>
              <a:gd name="connsiteX4" fmla="*/ 0 w 164481"/>
              <a:gd name="connsiteY4" fmla="*/ 0 h 22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481" h="222788">
                <a:moveTo>
                  <a:pt x="0" y="0"/>
                </a:moveTo>
                <a:cubicBezTo>
                  <a:pt x="0" y="97199"/>
                  <a:pt x="59097" y="180596"/>
                  <a:pt x="143320" y="216219"/>
                </a:cubicBezTo>
                <a:lnTo>
                  <a:pt x="164481" y="222788"/>
                </a:lnTo>
                <a:lnTo>
                  <a:pt x="0" y="22278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1432434" y="6064776"/>
            <a:ext cx="164480" cy="222788"/>
          </a:xfrm>
          <a:custGeom>
            <a:avLst/>
            <a:gdLst>
              <a:gd name="connsiteX0" fmla="*/ 164480 w 164480"/>
              <a:gd name="connsiteY0" fmla="*/ 0 h 222788"/>
              <a:gd name="connsiteX1" fmla="*/ 164480 w 164480"/>
              <a:gd name="connsiteY1" fmla="*/ 222788 h 222788"/>
              <a:gd name="connsiteX2" fmla="*/ 0 w 164480"/>
              <a:gd name="connsiteY2" fmla="*/ 222788 h 222788"/>
              <a:gd name="connsiteX3" fmla="*/ 21160 w 164480"/>
              <a:gd name="connsiteY3" fmla="*/ 216219 h 222788"/>
              <a:gd name="connsiteX4" fmla="*/ 164480 w 164480"/>
              <a:gd name="connsiteY4" fmla="*/ 0 h 22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480" h="222788">
                <a:moveTo>
                  <a:pt x="164480" y="0"/>
                </a:moveTo>
                <a:lnTo>
                  <a:pt x="164480" y="222788"/>
                </a:lnTo>
                <a:lnTo>
                  <a:pt x="0" y="222788"/>
                </a:lnTo>
                <a:lnTo>
                  <a:pt x="21160" y="216219"/>
                </a:lnTo>
                <a:cubicBezTo>
                  <a:pt x="105383" y="180596"/>
                  <a:pt x="164480" y="97199"/>
                  <a:pt x="1644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656824" y="6287564"/>
            <a:ext cx="1775610" cy="11872"/>
          </a:xfrm>
          <a:custGeom>
            <a:avLst/>
            <a:gdLst>
              <a:gd name="connsiteX0" fmla="*/ 0 w 1775610"/>
              <a:gd name="connsiteY0" fmla="*/ 0 h 11872"/>
              <a:gd name="connsiteX1" fmla="*/ 1775610 w 1775610"/>
              <a:gd name="connsiteY1" fmla="*/ 0 h 11872"/>
              <a:gd name="connsiteX2" fmla="*/ 1752722 w 1775610"/>
              <a:gd name="connsiteY2" fmla="*/ 7105 h 11872"/>
              <a:gd name="connsiteX3" fmla="*/ 1705430 w 1775610"/>
              <a:gd name="connsiteY3" fmla="*/ 11872 h 11872"/>
              <a:gd name="connsiteX4" fmla="*/ 70179 w 1775610"/>
              <a:gd name="connsiteY4" fmla="*/ 11872 h 11872"/>
              <a:gd name="connsiteX5" fmla="*/ 22887 w 1775610"/>
              <a:gd name="connsiteY5" fmla="*/ 7105 h 11872"/>
              <a:gd name="connsiteX6" fmla="*/ 0 w 1775610"/>
              <a:gd name="connsiteY6" fmla="*/ 0 h 1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5610" h="11872">
                <a:moveTo>
                  <a:pt x="0" y="0"/>
                </a:moveTo>
                <a:lnTo>
                  <a:pt x="1775610" y="0"/>
                </a:lnTo>
                <a:lnTo>
                  <a:pt x="1752722" y="7105"/>
                </a:lnTo>
                <a:cubicBezTo>
                  <a:pt x="1737447" y="10231"/>
                  <a:pt x="1721630" y="11872"/>
                  <a:pt x="1705430" y="11872"/>
                </a:cubicBezTo>
                <a:lnTo>
                  <a:pt x="70179" y="11872"/>
                </a:lnTo>
                <a:cubicBezTo>
                  <a:pt x="53979" y="11872"/>
                  <a:pt x="38163" y="10231"/>
                  <a:pt x="22887" y="7105"/>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553790" y="1444810"/>
            <a:ext cx="2104571" cy="565211"/>
          </a:xfrm>
          <a:custGeom>
            <a:avLst/>
            <a:gdLst>
              <a:gd name="connsiteX0" fmla="*/ 234660 w 2104571"/>
              <a:gd name="connsiteY0" fmla="*/ 0 h 565211"/>
              <a:gd name="connsiteX1" fmla="*/ 1869911 w 2104571"/>
              <a:gd name="connsiteY1" fmla="*/ 0 h 565211"/>
              <a:gd name="connsiteX2" fmla="*/ 2104571 w 2104571"/>
              <a:gd name="connsiteY2" fmla="*/ 234660 h 565211"/>
              <a:gd name="connsiteX3" fmla="*/ 2104571 w 2104571"/>
              <a:gd name="connsiteY3" fmla="*/ 565211 h 565211"/>
              <a:gd name="connsiteX4" fmla="*/ 0 w 2104571"/>
              <a:gd name="connsiteY4" fmla="*/ 565211 h 565211"/>
              <a:gd name="connsiteX5" fmla="*/ 0 w 2104571"/>
              <a:gd name="connsiteY5" fmla="*/ 234660 h 565211"/>
              <a:gd name="connsiteX6" fmla="*/ 234660 w 2104571"/>
              <a:gd name="connsiteY6" fmla="*/ 0 h 56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571" h="565211">
                <a:moveTo>
                  <a:pt x="234660" y="0"/>
                </a:moveTo>
                <a:lnTo>
                  <a:pt x="1869911" y="0"/>
                </a:lnTo>
                <a:cubicBezTo>
                  <a:pt x="1999510" y="0"/>
                  <a:pt x="2104571" y="105061"/>
                  <a:pt x="2104571" y="234660"/>
                </a:cubicBezTo>
                <a:lnTo>
                  <a:pt x="2104571" y="565211"/>
                </a:lnTo>
                <a:lnTo>
                  <a:pt x="0" y="565211"/>
                </a:lnTo>
                <a:lnTo>
                  <a:pt x="0" y="234660"/>
                </a:lnTo>
                <a:cubicBezTo>
                  <a:pt x="0" y="105061"/>
                  <a:pt x="105061" y="0"/>
                  <a:pt x="234660" y="0"/>
                </a:cubicBezTo>
                <a:close/>
              </a:path>
            </a:pathLst>
          </a:cu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综艺简体" panose="02010601030101010101" pitchFamily="2" charset="-122"/>
                <a:ea typeface="方正综艺简体" panose="02010601030101010101" pitchFamily="2" charset="-122"/>
              </a:rPr>
              <a:t>STEP 1</a:t>
            </a:r>
            <a:endParaRPr lang="zh-CN" altLang="en-US" sz="2400" dirty="0">
              <a:latin typeface="方正综艺简体" panose="02010601030101010101" pitchFamily="2" charset="-122"/>
              <a:ea typeface="方正综艺简体" panose="02010601030101010101" pitchFamily="2" charset="-122"/>
            </a:endParaRPr>
          </a:p>
        </p:txBody>
      </p:sp>
      <p:sp>
        <p:nvSpPr>
          <p:cNvPr id="39" name="任意多边形 38"/>
          <p:cNvSpPr/>
          <p:nvPr/>
        </p:nvSpPr>
        <p:spPr>
          <a:xfrm>
            <a:off x="2785510" y="1444810"/>
            <a:ext cx="2104571" cy="565211"/>
          </a:xfrm>
          <a:custGeom>
            <a:avLst/>
            <a:gdLst>
              <a:gd name="connsiteX0" fmla="*/ 234660 w 2104571"/>
              <a:gd name="connsiteY0" fmla="*/ 0 h 565211"/>
              <a:gd name="connsiteX1" fmla="*/ 1869911 w 2104571"/>
              <a:gd name="connsiteY1" fmla="*/ 0 h 565211"/>
              <a:gd name="connsiteX2" fmla="*/ 2104571 w 2104571"/>
              <a:gd name="connsiteY2" fmla="*/ 234660 h 565211"/>
              <a:gd name="connsiteX3" fmla="*/ 2104571 w 2104571"/>
              <a:gd name="connsiteY3" fmla="*/ 565211 h 565211"/>
              <a:gd name="connsiteX4" fmla="*/ 0 w 2104571"/>
              <a:gd name="connsiteY4" fmla="*/ 565211 h 565211"/>
              <a:gd name="connsiteX5" fmla="*/ 0 w 2104571"/>
              <a:gd name="connsiteY5" fmla="*/ 234660 h 565211"/>
              <a:gd name="connsiteX6" fmla="*/ 234660 w 2104571"/>
              <a:gd name="connsiteY6" fmla="*/ 0 h 56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571" h="565211">
                <a:moveTo>
                  <a:pt x="234660" y="0"/>
                </a:moveTo>
                <a:lnTo>
                  <a:pt x="1869911" y="0"/>
                </a:lnTo>
                <a:cubicBezTo>
                  <a:pt x="1999510" y="0"/>
                  <a:pt x="2104571" y="105061"/>
                  <a:pt x="2104571" y="234660"/>
                </a:cubicBezTo>
                <a:lnTo>
                  <a:pt x="2104571" y="565211"/>
                </a:lnTo>
                <a:lnTo>
                  <a:pt x="0" y="565211"/>
                </a:lnTo>
                <a:lnTo>
                  <a:pt x="0" y="234660"/>
                </a:lnTo>
                <a:cubicBezTo>
                  <a:pt x="0" y="105061"/>
                  <a:pt x="105061" y="0"/>
                  <a:pt x="234660" y="0"/>
                </a:cubicBezTo>
                <a:close/>
              </a:path>
            </a:pathLst>
          </a:cu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综艺简体" panose="02010601030101010101" pitchFamily="2" charset="-122"/>
                <a:ea typeface="方正综艺简体" panose="02010601030101010101" pitchFamily="2" charset="-122"/>
              </a:rPr>
              <a:t>STEP 2</a:t>
            </a:r>
            <a:endParaRPr lang="zh-CN" altLang="en-US" sz="2400" dirty="0">
              <a:latin typeface="方正综艺简体" panose="02010601030101010101" pitchFamily="2" charset="-122"/>
              <a:ea typeface="方正综艺简体" panose="02010601030101010101" pitchFamily="2" charset="-122"/>
            </a:endParaRPr>
          </a:p>
        </p:txBody>
      </p:sp>
      <p:sp>
        <p:nvSpPr>
          <p:cNvPr id="40" name="任意多边形 39"/>
          <p:cNvSpPr/>
          <p:nvPr/>
        </p:nvSpPr>
        <p:spPr>
          <a:xfrm>
            <a:off x="5023066" y="1436913"/>
            <a:ext cx="2104571" cy="565211"/>
          </a:xfrm>
          <a:custGeom>
            <a:avLst/>
            <a:gdLst>
              <a:gd name="connsiteX0" fmla="*/ 234660 w 2104571"/>
              <a:gd name="connsiteY0" fmla="*/ 0 h 565211"/>
              <a:gd name="connsiteX1" fmla="*/ 1869911 w 2104571"/>
              <a:gd name="connsiteY1" fmla="*/ 0 h 565211"/>
              <a:gd name="connsiteX2" fmla="*/ 2104571 w 2104571"/>
              <a:gd name="connsiteY2" fmla="*/ 234660 h 565211"/>
              <a:gd name="connsiteX3" fmla="*/ 2104571 w 2104571"/>
              <a:gd name="connsiteY3" fmla="*/ 565211 h 565211"/>
              <a:gd name="connsiteX4" fmla="*/ 0 w 2104571"/>
              <a:gd name="connsiteY4" fmla="*/ 565211 h 565211"/>
              <a:gd name="connsiteX5" fmla="*/ 0 w 2104571"/>
              <a:gd name="connsiteY5" fmla="*/ 234660 h 565211"/>
              <a:gd name="connsiteX6" fmla="*/ 234660 w 2104571"/>
              <a:gd name="connsiteY6" fmla="*/ 0 h 56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571" h="565211">
                <a:moveTo>
                  <a:pt x="234660" y="0"/>
                </a:moveTo>
                <a:lnTo>
                  <a:pt x="1869911" y="0"/>
                </a:lnTo>
                <a:cubicBezTo>
                  <a:pt x="1999510" y="0"/>
                  <a:pt x="2104571" y="105061"/>
                  <a:pt x="2104571" y="234660"/>
                </a:cubicBezTo>
                <a:lnTo>
                  <a:pt x="2104571" y="565211"/>
                </a:lnTo>
                <a:lnTo>
                  <a:pt x="0" y="565211"/>
                </a:lnTo>
                <a:lnTo>
                  <a:pt x="0" y="234660"/>
                </a:lnTo>
                <a:cubicBezTo>
                  <a:pt x="0" y="105061"/>
                  <a:pt x="105061" y="0"/>
                  <a:pt x="234660" y="0"/>
                </a:cubicBezTo>
                <a:close/>
              </a:path>
            </a:pathLst>
          </a:cu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综艺简体" panose="02010601030101010101" pitchFamily="2" charset="-122"/>
                <a:ea typeface="方正综艺简体" panose="02010601030101010101" pitchFamily="2" charset="-122"/>
              </a:rPr>
              <a:t>STEP 3</a:t>
            </a:r>
            <a:endParaRPr lang="zh-CN" altLang="en-US" sz="2400" dirty="0">
              <a:latin typeface="方正综艺简体" panose="02010601030101010101" pitchFamily="2" charset="-122"/>
              <a:ea typeface="方正综艺简体" panose="02010601030101010101" pitchFamily="2" charset="-122"/>
            </a:endParaRPr>
          </a:p>
        </p:txBody>
      </p:sp>
      <p:sp>
        <p:nvSpPr>
          <p:cNvPr id="41" name="任意多边形 40"/>
          <p:cNvSpPr/>
          <p:nvPr/>
        </p:nvSpPr>
        <p:spPr>
          <a:xfrm>
            <a:off x="7254786" y="1444810"/>
            <a:ext cx="2104571" cy="565211"/>
          </a:xfrm>
          <a:custGeom>
            <a:avLst/>
            <a:gdLst>
              <a:gd name="connsiteX0" fmla="*/ 234660 w 2104571"/>
              <a:gd name="connsiteY0" fmla="*/ 0 h 565211"/>
              <a:gd name="connsiteX1" fmla="*/ 1869911 w 2104571"/>
              <a:gd name="connsiteY1" fmla="*/ 0 h 565211"/>
              <a:gd name="connsiteX2" fmla="*/ 2104571 w 2104571"/>
              <a:gd name="connsiteY2" fmla="*/ 234660 h 565211"/>
              <a:gd name="connsiteX3" fmla="*/ 2104571 w 2104571"/>
              <a:gd name="connsiteY3" fmla="*/ 565211 h 565211"/>
              <a:gd name="connsiteX4" fmla="*/ 0 w 2104571"/>
              <a:gd name="connsiteY4" fmla="*/ 565211 h 565211"/>
              <a:gd name="connsiteX5" fmla="*/ 0 w 2104571"/>
              <a:gd name="connsiteY5" fmla="*/ 234660 h 565211"/>
              <a:gd name="connsiteX6" fmla="*/ 234660 w 2104571"/>
              <a:gd name="connsiteY6" fmla="*/ 0 h 56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571" h="565211">
                <a:moveTo>
                  <a:pt x="234660" y="0"/>
                </a:moveTo>
                <a:lnTo>
                  <a:pt x="1869911" y="0"/>
                </a:lnTo>
                <a:cubicBezTo>
                  <a:pt x="1999510" y="0"/>
                  <a:pt x="2104571" y="105061"/>
                  <a:pt x="2104571" y="234660"/>
                </a:cubicBezTo>
                <a:lnTo>
                  <a:pt x="2104571" y="565211"/>
                </a:lnTo>
                <a:lnTo>
                  <a:pt x="0" y="565211"/>
                </a:lnTo>
                <a:lnTo>
                  <a:pt x="0" y="234660"/>
                </a:lnTo>
                <a:cubicBezTo>
                  <a:pt x="0" y="105061"/>
                  <a:pt x="105061" y="0"/>
                  <a:pt x="234660" y="0"/>
                </a:cubicBezTo>
                <a:close/>
              </a:path>
            </a:pathLst>
          </a:cu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综艺简体" panose="02010601030101010101" pitchFamily="2" charset="-122"/>
                <a:ea typeface="方正综艺简体" panose="02010601030101010101" pitchFamily="2" charset="-122"/>
              </a:rPr>
              <a:t>STEP 4</a:t>
            </a:r>
            <a:endParaRPr lang="zh-CN" altLang="en-US" sz="2400" dirty="0">
              <a:latin typeface="方正综艺简体" panose="02010601030101010101" pitchFamily="2" charset="-122"/>
              <a:ea typeface="方正综艺简体" panose="02010601030101010101" pitchFamily="2" charset="-122"/>
            </a:endParaRPr>
          </a:p>
        </p:txBody>
      </p:sp>
      <p:sp>
        <p:nvSpPr>
          <p:cNvPr id="42" name="任意多边形 41"/>
          <p:cNvSpPr/>
          <p:nvPr/>
        </p:nvSpPr>
        <p:spPr>
          <a:xfrm>
            <a:off x="9484560" y="1444810"/>
            <a:ext cx="2208371" cy="565211"/>
          </a:xfrm>
          <a:custGeom>
            <a:avLst/>
            <a:gdLst>
              <a:gd name="connsiteX0" fmla="*/ 234660 w 2104571"/>
              <a:gd name="connsiteY0" fmla="*/ 0 h 565211"/>
              <a:gd name="connsiteX1" fmla="*/ 1869911 w 2104571"/>
              <a:gd name="connsiteY1" fmla="*/ 0 h 565211"/>
              <a:gd name="connsiteX2" fmla="*/ 2104571 w 2104571"/>
              <a:gd name="connsiteY2" fmla="*/ 234660 h 565211"/>
              <a:gd name="connsiteX3" fmla="*/ 2104571 w 2104571"/>
              <a:gd name="connsiteY3" fmla="*/ 565211 h 565211"/>
              <a:gd name="connsiteX4" fmla="*/ 0 w 2104571"/>
              <a:gd name="connsiteY4" fmla="*/ 565211 h 565211"/>
              <a:gd name="connsiteX5" fmla="*/ 0 w 2104571"/>
              <a:gd name="connsiteY5" fmla="*/ 234660 h 565211"/>
              <a:gd name="connsiteX6" fmla="*/ 234660 w 2104571"/>
              <a:gd name="connsiteY6" fmla="*/ 0 h 56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571" h="565211">
                <a:moveTo>
                  <a:pt x="234660" y="0"/>
                </a:moveTo>
                <a:lnTo>
                  <a:pt x="1869911" y="0"/>
                </a:lnTo>
                <a:cubicBezTo>
                  <a:pt x="1999510" y="0"/>
                  <a:pt x="2104571" y="105061"/>
                  <a:pt x="2104571" y="234660"/>
                </a:cubicBezTo>
                <a:lnTo>
                  <a:pt x="2104571" y="565211"/>
                </a:lnTo>
                <a:lnTo>
                  <a:pt x="0" y="565211"/>
                </a:lnTo>
                <a:lnTo>
                  <a:pt x="0" y="234660"/>
                </a:lnTo>
                <a:cubicBezTo>
                  <a:pt x="0" y="105061"/>
                  <a:pt x="105061" y="0"/>
                  <a:pt x="234660" y="0"/>
                </a:cubicBezTo>
                <a:close/>
              </a:path>
            </a:pathLst>
          </a:cu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综艺简体" panose="02010601030101010101" pitchFamily="2" charset="-122"/>
                <a:ea typeface="方正综艺简体" panose="02010601030101010101" pitchFamily="2" charset="-122"/>
              </a:rPr>
              <a:t>STEP 5</a:t>
            </a:r>
            <a:endParaRPr lang="zh-CN" altLang="en-US" sz="2400" dirty="0">
              <a:latin typeface="方正综艺简体" panose="02010601030101010101" pitchFamily="2" charset="-122"/>
              <a:ea typeface="方正综艺简体" panose="02010601030101010101" pitchFamily="2" charset="-122"/>
            </a:endParaRPr>
          </a:p>
        </p:txBody>
      </p:sp>
      <p:sp>
        <p:nvSpPr>
          <p:cNvPr id="44" name="矩形 43"/>
          <p:cNvSpPr/>
          <p:nvPr/>
        </p:nvSpPr>
        <p:spPr>
          <a:xfrm>
            <a:off x="865184" y="2210940"/>
            <a:ext cx="1481782" cy="707886"/>
          </a:xfrm>
          <a:prstGeom prst="rect">
            <a:avLst/>
          </a:prstGeom>
        </p:spPr>
        <p:txBody>
          <a:bodyPr wrap="square">
            <a:spAutoFit/>
          </a:bodyPr>
          <a:lstStyle/>
          <a:p>
            <a:r>
              <a:rPr lang="zh-CN" altLang="zh-CN" sz="2000" b="1" dirty="0">
                <a:solidFill>
                  <a:srgbClr val="5284A1"/>
                </a:solidFill>
                <a:latin typeface="微软雅黑" panose="020B0503020204020204" pitchFamily="34" charset="-122"/>
                <a:ea typeface="微软雅黑" panose="020B0503020204020204" pitchFamily="34" charset="-122"/>
              </a:rPr>
              <a:t>相关</a:t>
            </a:r>
            <a:r>
              <a:rPr lang="zh-CN" altLang="zh-CN" sz="2000" b="1" dirty="0" smtClean="0">
                <a:solidFill>
                  <a:srgbClr val="5284A1"/>
                </a:solidFill>
                <a:latin typeface="微软雅黑" panose="020B0503020204020204" pitchFamily="34" charset="-122"/>
                <a:ea typeface="微软雅黑" panose="020B0503020204020204" pitchFamily="34" charset="-122"/>
              </a:rPr>
              <a:t>领域</a:t>
            </a:r>
            <a:endParaRPr lang="en-US" altLang="zh-CN" sz="2000" b="1" dirty="0" smtClean="0">
              <a:solidFill>
                <a:srgbClr val="5284A1"/>
              </a:solidFill>
              <a:latin typeface="微软雅黑" panose="020B0503020204020204" pitchFamily="34" charset="-122"/>
              <a:ea typeface="微软雅黑" panose="020B0503020204020204" pitchFamily="34" charset="-122"/>
            </a:endParaRPr>
          </a:p>
          <a:p>
            <a:r>
              <a:rPr lang="zh-CN" altLang="zh-CN" sz="2000" b="1" dirty="0" smtClean="0">
                <a:solidFill>
                  <a:srgbClr val="5284A1"/>
                </a:solidFill>
                <a:latin typeface="微软雅黑" panose="020B0503020204020204" pitchFamily="34" charset="-122"/>
                <a:ea typeface="微软雅黑" panose="020B0503020204020204" pitchFamily="34" charset="-122"/>
              </a:rPr>
              <a:t>知识普及</a:t>
            </a:r>
            <a:endParaRPr lang="zh-CN" altLang="en-US" sz="2000" b="1" dirty="0">
              <a:solidFill>
                <a:srgbClr val="5284A1"/>
              </a:solidFill>
              <a:latin typeface="微软雅黑" panose="020B0503020204020204" pitchFamily="34" charset="-122"/>
              <a:ea typeface="微软雅黑" panose="020B0503020204020204" pitchFamily="34" charset="-122"/>
            </a:endParaRPr>
          </a:p>
        </p:txBody>
      </p:sp>
      <p:sp>
        <p:nvSpPr>
          <p:cNvPr id="45" name="菱形 44"/>
          <p:cNvSpPr/>
          <p:nvPr/>
        </p:nvSpPr>
        <p:spPr>
          <a:xfrm>
            <a:off x="686053" y="3137162"/>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686632" y="4569099"/>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156586" y="2210940"/>
            <a:ext cx="1481782" cy="707886"/>
          </a:xfrm>
          <a:prstGeom prst="rect">
            <a:avLst/>
          </a:prstGeom>
        </p:spPr>
        <p:txBody>
          <a:bodyPr wrap="square">
            <a:spAutoFit/>
          </a:bodyPr>
          <a:lstStyle/>
          <a:p>
            <a:r>
              <a:rPr lang="zh-CN" altLang="en-US" sz="2000" b="1" dirty="0">
                <a:solidFill>
                  <a:srgbClr val="5284A1"/>
                </a:solidFill>
                <a:latin typeface="微软雅黑" panose="020B0503020204020204" pitchFamily="34" charset="-122"/>
                <a:ea typeface="微软雅黑" panose="020B0503020204020204" pitchFamily="34" charset="-122"/>
              </a:rPr>
              <a:t>数据</a:t>
            </a:r>
            <a:r>
              <a:rPr lang="zh-CN" altLang="en-US" sz="2000" b="1" dirty="0" smtClean="0">
                <a:solidFill>
                  <a:srgbClr val="5284A1"/>
                </a:solidFill>
                <a:latin typeface="微软雅黑" panose="020B0503020204020204" pitchFamily="34" charset="-122"/>
                <a:ea typeface="微软雅黑" panose="020B0503020204020204" pitchFamily="34" charset="-122"/>
              </a:rPr>
              <a:t>加工</a:t>
            </a:r>
            <a:endParaRPr lang="en-US" altLang="zh-CN" sz="2000" b="1" dirty="0" smtClean="0">
              <a:solidFill>
                <a:srgbClr val="5284A1"/>
              </a:solidFill>
              <a:latin typeface="微软雅黑" panose="020B0503020204020204" pitchFamily="34" charset="-122"/>
              <a:ea typeface="微软雅黑" panose="020B0503020204020204" pitchFamily="34" charset="-122"/>
            </a:endParaRPr>
          </a:p>
          <a:p>
            <a:r>
              <a:rPr lang="zh-CN" altLang="en-US" sz="2000" b="1" dirty="0" smtClean="0">
                <a:solidFill>
                  <a:srgbClr val="5284A1"/>
                </a:solidFill>
                <a:latin typeface="微软雅黑" panose="020B0503020204020204" pitchFamily="34" charset="-122"/>
                <a:ea typeface="微软雅黑" panose="020B0503020204020204" pitchFamily="34" charset="-122"/>
              </a:rPr>
              <a:t>处理</a:t>
            </a:r>
            <a:r>
              <a:rPr lang="zh-CN" altLang="en-US" sz="2000" b="1" dirty="0">
                <a:solidFill>
                  <a:srgbClr val="5284A1"/>
                </a:solidFill>
                <a:latin typeface="微软雅黑" panose="020B0503020204020204" pitchFamily="34" charset="-122"/>
                <a:ea typeface="微软雅黑" panose="020B0503020204020204" pitchFamily="34" charset="-122"/>
              </a:rPr>
              <a:t>部分</a:t>
            </a:r>
          </a:p>
        </p:txBody>
      </p:sp>
      <p:sp>
        <p:nvSpPr>
          <p:cNvPr id="48" name="矩形 47"/>
          <p:cNvSpPr/>
          <p:nvPr/>
        </p:nvSpPr>
        <p:spPr>
          <a:xfrm>
            <a:off x="3156586" y="2942672"/>
            <a:ext cx="1580277" cy="1200329"/>
          </a:xfrm>
          <a:prstGeom prst="rect">
            <a:avLst/>
          </a:prstGeom>
        </p:spPr>
        <p:txBody>
          <a:bodyPr wrap="square">
            <a:spAutoFit/>
          </a:bodyPr>
          <a:lstStyle/>
          <a:p>
            <a:pPr>
              <a:lnSpc>
                <a:spcPct val="150000"/>
              </a:lnSpc>
            </a:pPr>
            <a:r>
              <a:rPr lang="en-US" altLang="zh-CN" sz="1600" dirty="0" smtClean="0">
                <a:latin typeface="华文楷体" panose="02010600040101010101" pitchFamily="2" charset="-122"/>
                <a:ea typeface="华文楷体" panose="02010600040101010101" pitchFamily="2" charset="-122"/>
              </a:rPr>
              <a:t>File2Kafka</a:t>
            </a:r>
          </a:p>
          <a:p>
            <a:pPr>
              <a:lnSpc>
                <a:spcPct val="150000"/>
              </a:lnSpc>
            </a:pPr>
            <a:endParaRPr lang="en-US" altLang="zh-CN" sz="1600" dirty="0" smtClean="0">
              <a:latin typeface="华文楷体" panose="02010600040101010101" pitchFamily="2" charset="-122"/>
              <a:ea typeface="华文楷体" panose="02010600040101010101" pitchFamily="2" charset="-122"/>
            </a:endParaRPr>
          </a:p>
          <a:p>
            <a:pPr>
              <a:lnSpc>
                <a:spcPct val="150000"/>
              </a:lnSpc>
            </a:pPr>
            <a:r>
              <a:rPr lang="zh-CN" altLang="zh-CN" sz="1600" dirty="0" smtClean="0">
                <a:latin typeface="华文楷体" panose="02010600040101010101" pitchFamily="2" charset="-122"/>
                <a:ea typeface="华文楷体" panose="02010600040101010101" pitchFamily="2" charset="-122"/>
              </a:rPr>
              <a:t>静态</a:t>
            </a:r>
            <a:r>
              <a:rPr lang="zh-CN" altLang="zh-CN" sz="1600" dirty="0">
                <a:latin typeface="华文楷体" panose="02010600040101010101" pitchFamily="2" charset="-122"/>
                <a:ea typeface="华文楷体" panose="02010600040101010101" pitchFamily="2" charset="-122"/>
              </a:rPr>
              <a:t>数据附加</a:t>
            </a:r>
            <a:endParaRPr lang="zh-CN" altLang="en-US" sz="1600" dirty="0">
              <a:latin typeface="华文楷体" panose="02010600040101010101" pitchFamily="2" charset="-122"/>
              <a:ea typeface="华文楷体" panose="02010600040101010101" pitchFamily="2" charset="-122"/>
            </a:endParaRPr>
          </a:p>
        </p:txBody>
      </p:sp>
      <p:sp>
        <p:nvSpPr>
          <p:cNvPr id="49" name="菱形 48"/>
          <p:cNvSpPr/>
          <p:nvPr/>
        </p:nvSpPr>
        <p:spPr>
          <a:xfrm>
            <a:off x="3001270" y="3137162"/>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菱形 49"/>
          <p:cNvSpPr/>
          <p:nvPr/>
        </p:nvSpPr>
        <p:spPr>
          <a:xfrm>
            <a:off x="3001270" y="3851477"/>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443500" y="2210940"/>
            <a:ext cx="1267594" cy="707886"/>
          </a:xfrm>
          <a:prstGeom prst="rect">
            <a:avLst/>
          </a:prstGeom>
        </p:spPr>
        <p:txBody>
          <a:bodyPr wrap="square">
            <a:spAutoFit/>
          </a:bodyPr>
          <a:lstStyle/>
          <a:p>
            <a:r>
              <a:rPr lang="zh-CN" altLang="en-US" sz="2000" b="1" dirty="0">
                <a:solidFill>
                  <a:srgbClr val="5284A1"/>
                </a:solidFill>
                <a:latin typeface="微软雅黑" panose="020B0503020204020204" pitchFamily="34" charset="-122"/>
                <a:ea typeface="微软雅黑" panose="020B0503020204020204" pitchFamily="34" charset="-122"/>
              </a:rPr>
              <a:t>数据实时预测部分</a:t>
            </a:r>
          </a:p>
        </p:txBody>
      </p:sp>
      <p:sp>
        <p:nvSpPr>
          <p:cNvPr id="52" name="矩形 51"/>
          <p:cNvSpPr/>
          <p:nvPr/>
        </p:nvSpPr>
        <p:spPr>
          <a:xfrm>
            <a:off x="5266651" y="2949309"/>
            <a:ext cx="1688863" cy="2677656"/>
          </a:xfrm>
          <a:prstGeom prst="rect">
            <a:avLst/>
          </a:prstGeom>
        </p:spPr>
        <p:txBody>
          <a:bodyPr wrap="square">
            <a:spAutoFit/>
          </a:bodyPr>
          <a:lstStyle/>
          <a:p>
            <a:pPr>
              <a:lnSpc>
                <a:spcPct val="150000"/>
              </a:lnSpc>
            </a:pPr>
            <a:r>
              <a:rPr lang="zh-CN" altLang="zh-CN" sz="1600" dirty="0">
                <a:latin typeface="华文楷体" panose="02010600040101010101" pitchFamily="2" charset="-122"/>
                <a:ea typeface="华文楷体" panose="02010600040101010101" pitchFamily="2" charset="-122"/>
              </a:rPr>
              <a:t>实时预测</a:t>
            </a:r>
            <a:r>
              <a:rPr lang="zh-CN" altLang="zh-CN" sz="1600" dirty="0" smtClean="0">
                <a:latin typeface="华文楷体" panose="02010600040101010101" pitchFamily="2" charset="-122"/>
                <a:ea typeface="华文楷体" panose="02010600040101010101" pitchFamily="2" charset="-122"/>
              </a:rPr>
              <a:t>建模</a:t>
            </a:r>
            <a:endParaRPr lang="en-US" altLang="zh-CN" sz="1600" dirty="0" smtClean="0">
              <a:latin typeface="华文楷体" panose="02010600040101010101" pitchFamily="2" charset="-122"/>
              <a:ea typeface="华文楷体" panose="02010600040101010101" pitchFamily="2" charset="-122"/>
            </a:endParaRPr>
          </a:p>
          <a:p>
            <a:pPr>
              <a:lnSpc>
                <a:spcPct val="150000"/>
              </a:lnSpc>
            </a:pPr>
            <a:endParaRPr lang="en-US" altLang="zh-CN" sz="1600" dirty="0">
              <a:latin typeface="华文楷体" panose="02010600040101010101" pitchFamily="2" charset="-122"/>
              <a:ea typeface="华文楷体" panose="02010600040101010101" pitchFamily="2" charset="-122"/>
            </a:endParaRPr>
          </a:p>
          <a:p>
            <a:pPr>
              <a:lnSpc>
                <a:spcPct val="150000"/>
              </a:lnSpc>
            </a:pPr>
            <a:r>
              <a:rPr lang="zh-CN" altLang="zh-CN" sz="1600" dirty="0">
                <a:latin typeface="华文楷体" panose="02010600040101010101" pitchFamily="2" charset="-122"/>
                <a:ea typeface="华文楷体" panose="02010600040101010101" pitchFamily="2" charset="-122"/>
              </a:rPr>
              <a:t>预测模型的</a:t>
            </a:r>
            <a:r>
              <a:rPr lang="zh-CN" altLang="zh-CN" sz="1600" dirty="0" smtClean="0">
                <a:latin typeface="华文楷体" panose="02010600040101010101" pitchFamily="2" charset="-122"/>
                <a:ea typeface="华文楷体" panose="02010600040101010101" pitchFamily="2" charset="-122"/>
              </a:rPr>
              <a:t>评估</a:t>
            </a:r>
            <a:endParaRPr lang="en-US" altLang="zh-CN" sz="1600" dirty="0" smtClean="0">
              <a:latin typeface="华文楷体" panose="02010600040101010101" pitchFamily="2" charset="-122"/>
              <a:ea typeface="华文楷体" panose="02010600040101010101" pitchFamily="2" charset="-122"/>
            </a:endParaRPr>
          </a:p>
          <a:p>
            <a:pPr>
              <a:lnSpc>
                <a:spcPct val="150000"/>
              </a:lnSpc>
            </a:pPr>
            <a:endParaRPr lang="en-US" altLang="zh-CN" sz="1600" dirty="0">
              <a:latin typeface="华文楷体" panose="02010600040101010101" pitchFamily="2" charset="-122"/>
              <a:ea typeface="华文楷体" panose="02010600040101010101" pitchFamily="2" charset="-122"/>
            </a:endParaRPr>
          </a:p>
          <a:p>
            <a:pPr>
              <a:lnSpc>
                <a:spcPct val="150000"/>
              </a:lnSpc>
            </a:pPr>
            <a:r>
              <a:rPr lang="zh-CN" altLang="zh-CN" sz="1600" dirty="0" smtClean="0">
                <a:latin typeface="华文楷体" panose="02010600040101010101" pitchFamily="2" charset="-122"/>
                <a:ea typeface="华文楷体" panose="02010600040101010101" pitchFamily="2" charset="-122"/>
              </a:rPr>
              <a:t>预测</a:t>
            </a:r>
            <a:r>
              <a:rPr lang="zh-CN" altLang="zh-CN" sz="1600" dirty="0">
                <a:latin typeface="华文楷体" panose="02010600040101010101" pitchFamily="2" charset="-122"/>
                <a:ea typeface="华文楷体" panose="02010600040101010101" pitchFamily="2" charset="-122"/>
              </a:rPr>
              <a:t>算法的</a:t>
            </a:r>
            <a:r>
              <a:rPr lang="zh-CN" altLang="zh-CN" sz="1600" dirty="0" smtClean="0">
                <a:latin typeface="华文楷体" panose="02010600040101010101" pitchFamily="2" charset="-122"/>
                <a:ea typeface="华文楷体" panose="02010600040101010101" pitchFamily="2" charset="-122"/>
              </a:rPr>
              <a:t>实现</a:t>
            </a:r>
            <a:endParaRPr lang="en-US" altLang="zh-CN" sz="1600" dirty="0" smtClean="0">
              <a:latin typeface="华文楷体" panose="02010600040101010101" pitchFamily="2" charset="-122"/>
              <a:ea typeface="华文楷体" panose="02010600040101010101" pitchFamily="2" charset="-122"/>
            </a:endParaRPr>
          </a:p>
          <a:p>
            <a:pPr>
              <a:lnSpc>
                <a:spcPct val="150000"/>
              </a:lnSpc>
            </a:pPr>
            <a:endParaRPr lang="en-US" altLang="zh-CN" sz="1600" dirty="0">
              <a:latin typeface="华文楷体" panose="02010600040101010101" pitchFamily="2" charset="-122"/>
              <a:ea typeface="华文楷体" panose="02010600040101010101" pitchFamily="2" charset="-122"/>
            </a:endParaRPr>
          </a:p>
          <a:p>
            <a:pPr>
              <a:lnSpc>
                <a:spcPct val="150000"/>
              </a:lnSpc>
            </a:pPr>
            <a:r>
              <a:rPr lang="zh-CN" altLang="zh-CN" sz="1600" dirty="0" smtClean="0">
                <a:latin typeface="华文楷体" panose="02010600040101010101" pitchFamily="2" charset="-122"/>
                <a:ea typeface="华文楷体" panose="02010600040101010101" pitchFamily="2" charset="-122"/>
              </a:rPr>
              <a:t>预测</a:t>
            </a:r>
            <a:r>
              <a:rPr lang="zh-CN" altLang="zh-CN" sz="1600" dirty="0">
                <a:latin typeface="华文楷体" panose="02010600040101010101" pitchFamily="2" charset="-122"/>
                <a:ea typeface="华文楷体" panose="02010600040101010101" pitchFamily="2" charset="-122"/>
              </a:rPr>
              <a:t>结果验证</a:t>
            </a:r>
            <a:endParaRPr lang="zh-CN" altLang="en-US" sz="1600" dirty="0">
              <a:latin typeface="华文楷体" panose="02010600040101010101" pitchFamily="2" charset="-122"/>
              <a:ea typeface="华文楷体" panose="02010600040101010101" pitchFamily="2" charset="-122"/>
            </a:endParaRPr>
          </a:p>
        </p:txBody>
      </p:sp>
      <p:sp>
        <p:nvSpPr>
          <p:cNvPr id="53" name="菱形 52"/>
          <p:cNvSpPr/>
          <p:nvPr/>
        </p:nvSpPr>
        <p:spPr>
          <a:xfrm>
            <a:off x="5155068" y="3137162"/>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菱形 53"/>
          <p:cNvSpPr/>
          <p:nvPr/>
        </p:nvSpPr>
        <p:spPr>
          <a:xfrm>
            <a:off x="5161872" y="3851477"/>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菱形 54"/>
          <p:cNvSpPr/>
          <p:nvPr/>
        </p:nvSpPr>
        <p:spPr>
          <a:xfrm>
            <a:off x="5155068" y="5327209"/>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5163914" y="4593422"/>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673274" y="2210940"/>
            <a:ext cx="1267594" cy="707886"/>
          </a:xfrm>
          <a:prstGeom prst="rect">
            <a:avLst/>
          </a:prstGeom>
        </p:spPr>
        <p:txBody>
          <a:bodyPr wrap="square">
            <a:spAutoFit/>
          </a:bodyPr>
          <a:lstStyle/>
          <a:p>
            <a:r>
              <a:rPr lang="zh-CN" altLang="en-US" sz="2000" b="1" dirty="0">
                <a:solidFill>
                  <a:srgbClr val="5284A1"/>
                </a:solidFill>
                <a:latin typeface="微软雅黑" panose="020B0503020204020204" pitchFamily="34" charset="-122"/>
                <a:ea typeface="微软雅黑" panose="020B0503020204020204" pitchFamily="34" charset="-122"/>
              </a:rPr>
              <a:t>数据实时入库部分</a:t>
            </a:r>
          </a:p>
        </p:txBody>
      </p:sp>
      <p:sp>
        <p:nvSpPr>
          <p:cNvPr id="58" name="矩形 57"/>
          <p:cNvSpPr/>
          <p:nvPr/>
        </p:nvSpPr>
        <p:spPr>
          <a:xfrm>
            <a:off x="7673274" y="3047351"/>
            <a:ext cx="1510141" cy="584775"/>
          </a:xfrm>
          <a:prstGeom prst="rect">
            <a:avLst/>
          </a:prstGeom>
        </p:spPr>
        <p:txBody>
          <a:bodyPr wrap="square">
            <a:spAutoFit/>
          </a:bodyPr>
          <a:lstStyle/>
          <a:p>
            <a:r>
              <a:rPr lang="zh-CN" altLang="zh-CN" sz="1600" dirty="0" smtClean="0">
                <a:latin typeface="华文楷体" panose="02010600040101010101" pitchFamily="2" charset="-122"/>
                <a:ea typeface="华文楷体" panose="02010600040101010101" pitchFamily="2" charset="-122"/>
              </a:rPr>
              <a:t>预测结果写入</a:t>
            </a:r>
            <a:r>
              <a:rPr lang="en-US" altLang="zh-CN" sz="1600" dirty="0" err="1" smtClean="0">
                <a:latin typeface="华文楷体" panose="02010600040101010101" pitchFamily="2" charset="-122"/>
                <a:ea typeface="华文楷体" panose="02010600040101010101" pitchFamily="2" charset="-122"/>
              </a:rPr>
              <a:t>GreenPlum</a:t>
            </a:r>
            <a:endParaRPr lang="zh-CN" altLang="en-US" sz="1600" dirty="0">
              <a:latin typeface="华文楷体" panose="02010600040101010101" pitchFamily="2" charset="-122"/>
              <a:ea typeface="华文楷体" panose="02010600040101010101" pitchFamily="2" charset="-122"/>
            </a:endParaRPr>
          </a:p>
        </p:txBody>
      </p:sp>
      <p:sp>
        <p:nvSpPr>
          <p:cNvPr id="59" name="菱形 58"/>
          <p:cNvSpPr/>
          <p:nvPr/>
        </p:nvSpPr>
        <p:spPr>
          <a:xfrm>
            <a:off x="7485492" y="3137162"/>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9904034" y="2210940"/>
            <a:ext cx="1281190" cy="707886"/>
          </a:xfrm>
          <a:prstGeom prst="rect">
            <a:avLst/>
          </a:prstGeom>
        </p:spPr>
        <p:txBody>
          <a:bodyPr wrap="square">
            <a:spAutoFit/>
          </a:bodyPr>
          <a:lstStyle/>
          <a:p>
            <a:r>
              <a:rPr lang="zh-CN" altLang="zh-CN" sz="2000" b="1" dirty="0">
                <a:solidFill>
                  <a:srgbClr val="5284A1"/>
                </a:solidFill>
                <a:latin typeface="微软雅黑" panose="020B0503020204020204" pitchFamily="34" charset="-122"/>
                <a:ea typeface="微软雅黑" panose="020B0503020204020204" pitchFamily="34" charset="-122"/>
              </a:rPr>
              <a:t>系统测试性能调优</a:t>
            </a:r>
          </a:p>
        </p:txBody>
      </p:sp>
      <p:sp>
        <p:nvSpPr>
          <p:cNvPr id="61" name="矩形 60"/>
          <p:cNvSpPr/>
          <p:nvPr/>
        </p:nvSpPr>
        <p:spPr>
          <a:xfrm>
            <a:off x="9899434" y="2865728"/>
            <a:ext cx="1793497" cy="2554545"/>
          </a:xfrm>
          <a:prstGeom prst="rect">
            <a:avLst/>
          </a:prstGeom>
        </p:spPr>
        <p:txBody>
          <a:bodyPr wrap="square">
            <a:spAutoFit/>
          </a:bodyPr>
          <a:lstStyle/>
          <a:p>
            <a:pPr>
              <a:lnSpc>
                <a:spcPct val="200000"/>
              </a:lnSpc>
            </a:pPr>
            <a:r>
              <a:rPr lang="zh-CN" altLang="zh-CN" sz="1600" dirty="0" smtClean="0">
                <a:latin typeface="华文楷体" panose="02010600040101010101" pitchFamily="2" charset="-122"/>
                <a:ea typeface="华文楷体" panose="02010600040101010101" pitchFamily="2" charset="-122"/>
              </a:rPr>
              <a:t>功能测试</a:t>
            </a:r>
            <a:endParaRPr lang="en-US" altLang="zh-CN" sz="1600" dirty="0" smtClean="0">
              <a:latin typeface="华文楷体" panose="02010600040101010101" pitchFamily="2" charset="-122"/>
              <a:ea typeface="华文楷体" panose="02010600040101010101" pitchFamily="2" charset="-122"/>
            </a:endParaRPr>
          </a:p>
          <a:p>
            <a:pPr>
              <a:lnSpc>
                <a:spcPct val="200000"/>
              </a:lnSpc>
            </a:pPr>
            <a:r>
              <a:rPr lang="zh-CN" altLang="zh-CN" sz="1600" dirty="0" smtClean="0">
                <a:latin typeface="华文楷体" panose="02010600040101010101" pitchFamily="2" charset="-122"/>
                <a:ea typeface="华文楷体" panose="02010600040101010101" pitchFamily="2" charset="-122"/>
              </a:rPr>
              <a:t>性能测试</a:t>
            </a:r>
            <a:endParaRPr lang="en-US" altLang="zh-CN" sz="1600" dirty="0">
              <a:latin typeface="华文楷体" panose="02010600040101010101" pitchFamily="2" charset="-122"/>
              <a:ea typeface="华文楷体" panose="02010600040101010101" pitchFamily="2" charset="-122"/>
            </a:endParaRPr>
          </a:p>
          <a:p>
            <a:pPr>
              <a:lnSpc>
                <a:spcPct val="200000"/>
              </a:lnSpc>
            </a:pPr>
            <a:r>
              <a:rPr lang="zh-CN" altLang="zh-CN" sz="1600" dirty="0" smtClean="0">
                <a:latin typeface="华文楷体" panose="02010600040101010101" pitchFamily="2" charset="-122"/>
                <a:ea typeface="华文楷体" panose="02010600040101010101" pitchFamily="2" charset="-122"/>
              </a:rPr>
              <a:t>架构</a:t>
            </a:r>
            <a:r>
              <a:rPr lang="en-US" altLang="zh-CN" sz="1600" dirty="0">
                <a:latin typeface="华文楷体" panose="02010600040101010101" pitchFamily="2" charset="-122"/>
                <a:ea typeface="华文楷体" panose="02010600040101010101" pitchFamily="2" charset="-122"/>
              </a:rPr>
              <a:t>HA</a:t>
            </a:r>
            <a:r>
              <a:rPr lang="zh-CN" altLang="zh-CN" sz="1600" dirty="0">
                <a:latin typeface="华文楷体" panose="02010600040101010101" pitchFamily="2" charset="-122"/>
                <a:ea typeface="华文楷体" panose="02010600040101010101" pitchFamily="2" charset="-122"/>
              </a:rPr>
              <a:t>方案</a:t>
            </a:r>
            <a:r>
              <a:rPr lang="zh-CN" altLang="zh-CN" sz="1600" dirty="0" smtClean="0">
                <a:latin typeface="华文楷体" panose="02010600040101010101" pitchFamily="2" charset="-122"/>
                <a:ea typeface="华文楷体" panose="02010600040101010101" pitchFamily="2" charset="-122"/>
              </a:rPr>
              <a:t>调整</a:t>
            </a:r>
            <a:endParaRPr lang="en-US" altLang="zh-CN" sz="1600" dirty="0">
              <a:latin typeface="华文楷体" panose="02010600040101010101" pitchFamily="2" charset="-122"/>
              <a:ea typeface="华文楷体" panose="02010600040101010101" pitchFamily="2" charset="-122"/>
            </a:endParaRPr>
          </a:p>
          <a:p>
            <a:pPr>
              <a:lnSpc>
                <a:spcPct val="200000"/>
              </a:lnSpc>
            </a:pPr>
            <a:r>
              <a:rPr lang="zh-CN" altLang="zh-CN" sz="1600" dirty="0" smtClean="0">
                <a:latin typeface="华文楷体" panose="02010600040101010101" pitchFamily="2" charset="-122"/>
                <a:ea typeface="华文楷体" panose="02010600040101010101" pitchFamily="2" charset="-122"/>
              </a:rPr>
              <a:t>回归测试</a:t>
            </a:r>
            <a:endParaRPr lang="en-US" altLang="zh-CN" sz="1600" dirty="0">
              <a:latin typeface="华文楷体" panose="02010600040101010101" pitchFamily="2" charset="-122"/>
              <a:ea typeface="华文楷体" panose="02010600040101010101" pitchFamily="2" charset="-122"/>
            </a:endParaRPr>
          </a:p>
          <a:p>
            <a:pPr>
              <a:lnSpc>
                <a:spcPct val="200000"/>
              </a:lnSpc>
            </a:pPr>
            <a:r>
              <a:rPr lang="zh-CN" altLang="zh-CN" sz="1600" dirty="0" smtClean="0">
                <a:latin typeface="华文楷体" panose="02010600040101010101" pitchFamily="2" charset="-122"/>
                <a:ea typeface="华文楷体" panose="02010600040101010101" pitchFamily="2" charset="-122"/>
              </a:rPr>
              <a:t>计算</a:t>
            </a:r>
            <a:r>
              <a:rPr lang="zh-CN" altLang="zh-CN" sz="1600" dirty="0">
                <a:latin typeface="华文楷体" panose="02010600040101010101" pitchFamily="2" charset="-122"/>
                <a:ea typeface="华文楷体" panose="02010600040101010101" pitchFamily="2" charset="-122"/>
              </a:rPr>
              <a:t>性能指标</a:t>
            </a:r>
            <a:endParaRPr lang="zh-CN" altLang="en-US" sz="1600" dirty="0">
              <a:latin typeface="华文楷体" panose="02010600040101010101" pitchFamily="2" charset="-122"/>
              <a:ea typeface="华文楷体" panose="02010600040101010101" pitchFamily="2" charset="-122"/>
            </a:endParaRPr>
          </a:p>
        </p:txBody>
      </p:sp>
      <p:sp>
        <p:nvSpPr>
          <p:cNvPr id="62" name="菱形 61"/>
          <p:cNvSpPr/>
          <p:nvPr/>
        </p:nvSpPr>
        <p:spPr>
          <a:xfrm>
            <a:off x="9740309" y="3131136"/>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菱形 62"/>
          <p:cNvSpPr/>
          <p:nvPr/>
        </p:nvSpPr>
        <p:spPr>
          <a:xfrm>
            <a:off x="9740309" y="3628165"/>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菱形 63"/>
          <p:cNvSpPr/>
          <p:nvPr/>
        </p:nvSpPr>
        <p:spPr>
          <a:xfrm>
            <a:off x="9747036" y="4093350"/>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菱形 64"/>
          <p:cNvSpPr/>
          <p:nvPr/>
        </p:nvSpPr>
        <p:spPr>
          <a:xfrm>
            <a:off x="9747036" y="4590379"/>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菱形 65"/>
          <p:cNvSpPr/>
          <p:nvPr/>
        </p:nvSpPr>
        <p:spPr>
          <a:xfrm>
            <a:off x="9740309" y="5084506"/>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四</a:t>
            </a:r>
          </a:p>
        </p:txBody>
      </p:sp>
      <p:sp>
        <p:nvSpPr>
          <p:cNvPr id="68" name="文本框 67"/>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909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4340182"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存在</a:t>
              </a:r>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的问题</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cxnSp>
        <p:nvCxnSpPr>
          <p:cNvPr id="6" name="直接连接符 5"/>
          <p:cNvCxnSpPr/>
          <p:nvPr/>
        </p:nvCxnSpPr>
        <p:spPr>
          <a:xfrm>
            <a:off x="812800" y="6313714"/>
            <a:ext cx="1082111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21215" y="1902200"/>
            <a:ext cx="3477296" cy="4154984"/>
          </a:xfrm>
          <a:prstGeom prst="rect">
            <a:avLst/>
          </a:prstGeom>
        </p:spPr>
        <p:txBody>
          <a:bodyPr wrap="square">
            <a:spAutoFit/>
          </a:bodyPr>
          <a:lstStyle/>
          <a:p>
            <a:pPr>
              <a:lnSpc>
                <a:spcPct val="150000"/>
              </a:lnSpc>
            </a:pPr>
            <a:r>
              <a:rPr lang="zh-CN" altLang="zh-CN" sz="1600" dirty="0" smtClean="0">
                <a:latin typeface="华文楷体" panose="02010600040101010101" pitchFamily="2" charset="-122"/>
                <a:ea typeface="华文楷体" panose="02010600040101010101" pitchFamily="2" charset="-122"/>
              </a:rPr>
              <a:t>深交所官网上有关于交易流水的</a:t>
            </a:r>
            <a:r>
              <a:rPr lang="en-US" altLang="zh-CN" sz="1600" dirty="0" smtClean="0">
                <a:latin typeface="华文楷体" panose="02010600040101010101" pitchFamily="2" charset="-122"/>
                <a:ea typeface="华文楷体" panose="02010600040101010101" pitchFamily="2" charset="-122"/>
              </a:rPr>
              <a:t>Excel</a:t>
            </a:r>
            <a:r>
              <a:rPr lang="zh-CN" altLang="zh-CN" sz="1600" dirty="0" smtClean="0">
                <a:latin typeface="华文楷体" panose="02010600040101010101" pitchFamily="2" charset="-122"/>
                <a:ea typeface="华文楷体" panose="02010600040101010101" pitchFamily="2" charset="-122"/>
              </a:rPr>
              <a:t>表格，但是以交易日为最小单位，如果把时间窗口设定为</a:t>
            </a:r>
            <a:r>
              <a:rPr lang="en-US" altLang="zh-CN" sz="1600" dirty="0" smtClean="0">
                <a:latin typeface="华文楷体" panose="02010600040101010101" pitchFamily="2" charset="-122"/>
                <a:ea typeface="华文楷体" panose="02010600040101010101" pitchFamily="2" charset="-122"/>
              </a:rPr>
              <a:t>1</a:t>
            </a:r>
            <a:r>
              <a:rPr lang="zh-CN" altLang="zh-CN" sz="1600" dirty="0" smtClean="0">
                <a:latin typeface="华文楷体" panose="02010600040101010101" pitchFamily="2" charset="-122"/>
                <a:ea typeface="华文楷体" panose="02010600040101010101" pitchFamily="2" charset="-122"/>
              </a:rPr>
              <a:t>天，那么服务器的内存中就会保留这些数据长达一天，第一，如果虚拟机参数不合适，会导致</a:t>
            </a:r>
            <a:r>
              <a:rPr lang="en-US" altLang="zh-CN" sz="1600" dirty="0" smtClean="0">
                <a:latin typeface="华文楷体" panose="02010600040101010101" pitchFamily="2" charset="-122"/>
                <a:ea typeface="华文楷体" panose="02010600040101010101" pitchFamily="2" charset="-122"/>
              </a:rPr>
              <a:t>JVM</a:t>
            </a:r>
            <a:r>
              <a:rPr lang="zh-CN" altLang="zh-CN" sz="1600" dirty="0" smtClean="0">
                <a:latin typeface="华文楷体" panose="02010600040101010101" pitchFamily="2" charset="-122"/>
                <a:ea typeface="华文楷体" panose="02010600040101010101" pitchFamily="2" charset="-122"/>
              </a:rPr>
              <a:t>内存溢出，如果设置的窗口之间有交叠，内存中同时存有多份数据的拷贝，加速</a:t>
            </a:r>
            <a:r>
              <a:rPr lang="en-US" altLang="zh-CN" sz="1600" dirty="0" smtClean="0">
                <a:latin typeface="华文楷体" panose="02010600040101010101" pitchFamily="2" charset="-122"/>
                <a:ea typeface="华文楷体" panose="02010600040101010101" pitchFamily="2" charset="-122"/>
              </a:rPr>
              <a:t>JVM</a:t>
            </a:r>
            <a:r>
              <a:rPr lang="zh-CN" altLang="zh-CN" sz="1600" dirty="0" smtClean="0">
                <a:latin typeface="华文楷体" panose="02010600040101010101" pitchFamily="2" charset="-122"/>
                <a:ea typeface="华文楷体" panose="02010600040101010101" pitchFamily="2" charset="-122"/>
              </a:rPr>
              <a:t>内存溢出；第二，导致实时性效果变差，与我们研究的目标相悖；第三，影响训练的准确率。</a:t>
            </a:r>
            <a:endParaRPr lang="zh-CN" altLang="zh-CN" sz="1600" dirty="0">
              <a:latin typeface="华文楷体" panose="02010600040101010101" pitchFamily="2" charset="-122"/>
              <a:ea typeface="华文楷体" panose="02010600040101010101" pitchFamily="2" charset="-122"/>
            </a:endParaRPr>
          </a:p>
        </p:txBody>
      </p:sp>
      <p:sp>
        <p:nvSpPr>
          <p:cNvPr id="16" name="矩形 15"/>
          <p:cNvSpPr/>
          <p:nvPr/>
        </p:nvSpPr>
        <p:spPr>
          <a:xfrm>
            <a:off x="4290810" y="3010196"/>
            <a:ext cx="2962142" cy="3046988"/>
          </a:xfrm>
          <a:prstGeom prst="rect">
            <a:avLst/>
          </a:prstGeom>
        </p:spPr>
        <p:txBody>
          <a:bodyPr wrap="square">
            <a:spAutoFit/>
          </a:bodyPr>
          <a:lstStyle/>
          <a:p>
            <a:pPr>
              <a:lnSpc>
                <a:spcPct val="150000"/>
              </a:lnSpc>
            </a:pPr>
            <a:r>
              <a:rPr lang="zh-CN" altLang="en-US" sz="1600" dirty="0">
                <a:latin typeface="华文楷体" panose="02010600040101010101" pitchFamily="2" charset="-122"/>
                <a:ea typeface="华文楷体" panose="02010600040101010101" pitchFamily="2" charset="-122"/>
              </a:rPr>
              <a:t>硬件资源匮乏，能用的</a:t>
            </a:r>
            <a:r>
              <a:rPr lang="en-US" altLang="zh-CN" sz="1600" dirty="0">
                <a:latin typeface="华文楷体" panose="02010600040101010101" pitchFamily="2" charset="-122"/>
                <a:ea typeface="华文楷体" panose="02010600040101010101" pitchFamily="2" charset="-122"/>
              </a:rPr>
              <a:t>Linux</a:t>
            </a:r>
            <a:r>
              <a:rPr lang="zh-CN" altLang="en-US" sz="1600" dirty="0">
                <a:latin typeface="华文楷体" panose="02010600040101010101" pitchFamily="2" charset="-122"/>
                <a:ea typeface="华文楷体" panose="02010600040101010101" pitchFamily="2" charset="-122"/>
              </a:rPr>
              <a:t>版本的服务器太少，如果用来做流计算服务器，对性能要求极高，通常流计算物理核达到</a:t>
            </a:r>
            <a:r>
              <a:rPr lang="en-US" altLang="zh-CN" sz="1600" dirty="0">
                <a:latin typeface="华文楷体" panose="02010600040101010101" pitchFamily="2" charset="-122"/>
                <a:ea typeface="华文楷体" panose="02010600040101010101" pitchFamily="2" charset="-122"/>
              </a:rPr>
              <a:t>50</a:t>
            </a:r>
            <a:r>
              <a:rPr lang="zh-CN" altLang="en-US" sz="1600" dirty="0">
                <a:latin typeface="华文楷体" panose="02010600040101010101" pitchFamily="2" charset="-122"/>
                <a:ea typeface="华文楷体" panose="02010600040101010101" pitchFamily="2" charset="-122"/>
              </a:rPr>
              <a:t>，内存</a:t>
            </a:r>
            <a:r>
              <a:rPr lang="en-US" altLang="zh-CN" sz="1600" dirty="0">
                <a:latin typeface="华文楷体" panose="02010600040101010101" pitchFamily="2" charset="-122"/>
                <a:ea typeface="华文楷体" panose="02010600040101010101" pitchFamily="2" charset="-122"/>
              </a:rPr>
              <a:t>200G</a:t>
            </a:r>
            <a:r>
              <a:rPr lang="zh-CN" altLang="en-US" sz="1600" dirty="0">
                <a:latin typeface="华文楷体" panose="02010600040101010101" pitchFamily="2" charset="-122"/>
                <a:ea typeface="华文楷体" panose="02010600040101010101" pitchFamily="2" charset="-122"/>
              </a:rPr>
              <a:t>，万兆网卡，现在暂时在开发机上创建虚拟机或者</a:t>
            </a:r>
            <a:r>
              <a:rPr lang="en-US" altLang="zh-CN" sz="1600" dirty="0" err="1">
                <a:latin typeface="华文楷体" panose="02010600040101010101" pitchFamily="2" charset="-122"/>
                <a:ea typeface="华文楷体" panose="02010600040101010101" pitchFamily="2" charset="-122"/>
              </a:rPr>
              <a:t>Docker</a:t>
            </a:r>
            <a:r>
              <a:rPr lang="zh-CN" altLang="en-US" sz="1600" dirty="0">
                <a:latin typeface="华文楷体" panose="02010600040101010101" pitchFamily="2" charset="-122"/>
                <a:ea typeface="华文楷体" panose="02010600040101010101" pitchFamily="2" charset="-122"/>
              </a:rPr>
              <a:t>镜像解决问题，但是性能不佳。</a:t>
            </a:r>
          </a:p>
        </p:txBody>
      </p:sp>
      <p:sp>
        <p:nvSpPr>
          <p:cNvPr id="17" name="矩形 16"/>
          <p:cNvSpPr/>
          <p:nvPr/>
        </p:nvSpPr>
        <p:spPr>
          <a:xfrm>
            <a:off x="7345251" y="3748860"/>
            <a:ext cx="2777544" cy="2308324"/>
          </a:xfrm>
          <a:prstGeom prst="rect">
            <a:avLst/>
          </a:prstGeom>
        </p:spPr>
        <p:txBody>
          <a:bodyPr wrap="square">
            <a:spAutoFit/>
          </a:bodyPr>
          <a:lstStyle/>
          <a:p>
            <a:pPr>
              <a:lnSpc>
                <a:spcPct val="150000"/>
              </a:lnSpc>
            </a:pPr>
            <a:r>
              <a:rPr lang="zh-CN" altLang="en-US" sz="1600" dirty="0">
                <a:latin typeface="华文楷体" panose="02010600040101010101" pitchFamily="2" charset="-122"/>
                <a:ea typeface="华文楷体" panose="02010600040101010101" pitchFamily="2" charset="-122"/>
              </a:rPr>
              <a:t>淘宝上存在精确到分钟级别的交易流水数据，但是如果用从第三方网络上得到的数据，用它来训练得到的结论并没有官网数据得出的结论有权威性。</a:t>
            </a:r>
          </a:p>
        </p:txBody>
      </p:sp>
      <p:sp>
        <p:nvSpPr>
          <p:cNvPr id="18" name="矩形 17"/>
          <p:cNvSpPr/>
          <p:nvPr/>
        </p:nvSpPr>
        <p:spPr>
          <a:xfrm>
            <a:off x="10122795" y="5195410"/>
            <a:ext cx="1511121" cy="861774"/>
          </a:xfrm>
          <a:prstGeom prst="rect">
            <a:avLst/>
          </a:prstGeom>
        </p:spPr>
        <p:txBody>
          <a:bodyPr wrap="square">
            <a:spAutoFit/>
          </a:bodyPr>
          <a:lstStyle/>
          <a:p>
            <a:r>
              <a:rPr lang="zh-CN" altLang="en-US" sz="1600" dirty="0">
                <a:latin typeface="华文楷体" panose="02010600040101010101" pitchFamily="2" charset="-122"/>
                <a:ea typeface="华文楷体" panose="02010600040101010101" pitchFamily="2" charset="-122"/>
              </a:rPr>
              <a:t>对于大数据领域的研究经验的不足</a:t>
            </a:r>
            <a:r>
              <a:rPr lang="zh-CN" altLang="en-US" dirty="0"/>
              <a:t>。</a:t>
            </a:r>
          </a:p>
        </p:txBody>
      </p:sp>
      <p:sp>
        <p:nvSpPr>
          <p:cNvPr id="19" name="文本框 18"/>
          <p:cNvSpPr txBox="1"/>
          <p:nvPr/>
        </p:nvSpPr>
        <p:spPr>
          <a:xfrm>
            <a:off x="721215" y="1159099"/>
            <a:ext cx="1403795" cy="822789"/>
          </a:xfrm>
          <a:prstGeom prst="rect">
            <a:avLst/>
          </a:prstGeom>
          <a:noFill/>
        </p:spPr>
        <p:txBody>
          <a:bodyPr wrap="square" rtlCol="0">
            <a:spAutoFit/>
          </a:bodyPr>
          <a:lstStyle/>
          <a:p>
            <a:pPr>
              <a:lnSpc>
                <a:spcPct val="150000"/>
              </a:lnSpc>
            </a:pPr>
            <a:r>
              <a:rPr lang="en-US" altLang="zh-CN" sz="3600" b="1" spc="300" dirty="0" smtClean="0">
                <a:solidFill>
                  <a:srgbClr val="5284A1"/>
                </a:solidFill>
                <a:latin typeface="文悦新青年体 (非商业使用) W8" pitchFamily="50" charset="-122"/>
                <a:ea typeface="文悦新青年体 (非商业使用) W8" pitchFamily="50" charset="-122"/>
              </a:rPr>
              <a:t>01</a:t>
            </a:r>
            <a:endParaRPr lang="zh-CN" altLang="en-US" sz="3600" b="1" spc="300" dirty="0">
              <a:solidFill>
                <a:srgbClr val="5284A1"/>
              </a:solidFill>
              <a:latin typeface="文悦新青年体 (非商业使用) W8" pitchFamily="50" charset="-122"/>
              <a:ea typeface="文悦新青年体 (非商业使用) W8" pitchFamily="50" charset="-122"/>
            </a:endParaRPr>
          </a:p>
        </p:txBody>
      </p:sp>
      <p:sp>
        <p:nvSpPr>
          <p:cNvPr id="20" name="文本框 19"/>
          <p:cNvSpPr txBox="1"/>
          <p:nvPr/>
        </p:nvSpPr>
        <p:spPr>
          <a:xfrm>
            <a:off x="4290810" y="2329872"/>
            <a:ext cx="1403795" cy="822789"/>
          </a:xfrm>
          <a:prstGeom prst="rect">
            <a:avLst/>
          </a:prstGeom>
          <a:noFill/>
        </p:spPr>
        <p:txBody>
          <a:bodyPr wrap="square" rtlCol="0">
            <a:spAutoFit/>
          </a:bodyPr>
          <a:lstStyle/>
          <a:p>
            <a:pPr>
              <a:lnSpc>
                <a:spcPct val="150000"/>
              </a:lnSpc>
            </a:pPr>
            <a:r>
              <a:rPr lang="en-US" altLang="zh-CN" sz="3600" b="1" spc="300" dirty="0" smtClean="0">
                <a:solidFill>
                  <a:srgbClr val="5284A1"/>
                </a:solidFill>
                <a:latin typeface="文悦新青年体 (非商业使用) W8" pitchFamily="50" charset="-122"/>
                <a:ea typeface="文悦新青年体 (非商业使用) W8" pitchFamily="50" charset="-122"/>
              </a:rPr>
              <a:t>02</a:t>
            </a:r>
            <a:endParaRPr lang="zh-CN" altLang="en-US" sz="3600" b="1" spc="300" dirty="0">
              <a:solidFill>
                <a:srgbClr val="5284A1"/>
              </a:solidFill>
              <a:latin typeface="文悦新青年体 (非商业使用) W8" pitchFamily="50" charset="-122"/>
              <a:ea typeface="文悦新青年体 (非商业使用) W8" pitchFamily="50" charset="-122"/>
            </a:endParaRPr>
          </a:p>
        </p:txBody>
      </p:sp>
      <p:sp>
        <p:nvSpPr>
          <p:cNvPr id="21" name="文本框 20"/>
          <p:cNvSpPr txBox="1"/>
          <p:nvPr/>
        </p:nvSpPr>
        <p:spPr>
          <a:xfrm>
            <a:off x="7345251" y="3019202"/>
            <a:ext cx="1403795" cy="923330"/>
          </a:xfrm>
          <a:prstGeom prst="rect">
            <a:avLst/>
          </a:prstGeom>
          <a:noFill/>
        </p:spPr>
        <p:txBody>
          <a:bodyPr wrap="square" rtlCol="0">
            <a:spAutoFit/>
          </a:bodyPr>
          <a:lstStyle/>
          <a:p>
            <a:pPr>
              <a:lnSpc>
                <a:spcPct val="150000"/>
              </a:lnSpc>
            </a:pPr>
            <a:r>
              <a:rPr lang="en-US" altLang="zh-CN" sz="3600" b="1" spc="300" dirty="0" smtClean="0">
                <a:solidFill>
                  <a:srgbClr val="5284A1"/>
                </a:solidFill>
                <a:latin typeface="文悦新青年体 (非商业使用) W8" pitchFamily="50" charset="-122"/>
                <a:ea typeface="文悦新青年体 (非商业使用) W8" pitchFamily="50" charset="-122"/>
              </a:rPr>
              <a:t>03</a:t>
            </a:r>
            <a:endParaRPr lang="zh-CN" altLang="en-US" sz="3600" b="1" spc="300" dirty="0">
              <a:solidFill>
                <a:srgbClr val="5284A1"/>
              </a:solidFill>
              <a:latin typeface="文悦新青年体 (非商业使用) W8" pitchFamily="50" charset="-122"/>
              <a:ea typeface="文悦新青年体 (非商业使用) W8" pitchFamily="50" charset="-122"/>
            </a:endParaRPr>
          </a:p>
        </p:txBody>
      </p:sp>
      <p:sp>
        <p:nvSpPr>
          <p:cNvPr id="22" name="文本框 21"/>
          <p:cNvSpPr txBox="1"/>
          <p:nvPr/>
        </p:nvSpPr>
        <p:spPr>
          <a:xfrm>
            <a:off x="10122795" y="4441357"/>
            <a:ext cx="1403795" cy="923330"/>
          </a:xfrm>
          <a:prstGeom prst="rect">
            <a:avLst/>
          </a:prstGeom>
          <a:noFill/>
        </p:spPr>
        <p:txBody>
          <a:bodyPr wrap="square" rtlCol="0">
            <a:spAutoFit/>
          </a:bodyPr>
          <a:lstStyle/>
          <a:p>
            <a:pPr>
              <a:lnSpc>
                <a:spcPct val="150000"/>
              </a:lnSpc>
            </a:pPr>
            <a:r>
              <a:rPr lang="en-US" altLang="zh-CN" sz="3600" b="1" spc="300" dirty="0" smtClean="0">
                <a:solidFill>
                  <a:srgbClr val="5284A1"/>
                </a:solidFill>
                <a:latin typeface="文悦新青年体 (非商业使用) W8" pitchFamily="50" charset="-122"/>
                <a:ea typeface="文悦新青年体 (非商业使用) W8" pitchFamily="50" charset="-122"/>
              </a:rPr>
              <a:t>04</a:t>
            </a:r>
            <a:endParaRPr lang="zh-CN" altLang="en-US" sz="3600" b="1" spc="300" dirty="0">
              <a:solidFill>
                <a:srgbClr val="5284A1"/>
              </a:solidFill>
              <a:latin typeface="文悦新青年体 (非商业使用) W8" pitchFamily="50" charset="-122"/>
              <a:ea typeface="文悦新青年体 (非商业使用) W8" pitchFamily="50" charset="-122"/>
            </a:endParaRPr>
          </a:p>
        </p:txBody>
      </p:sp>
      <p:sp>
        <p:nvSpPr>
          <p:cNvPr id="23" name="文本框 22"/>
          <p:cNvSpPr txBox="1"/>
          <p:nvPr/>
        </p:nvSpPr>
        <p:spPr>
          <a:xfrm>
            <a:off x="8047148" y="3249236"/>
            <a:ext cx="1225641" cy="499624"/>
          </a:xfrm>
          <a:prstGeom prst="rect">
            <a:avLst/>
          </a:prstGeom>
          <a:noFill/>
        </p:spPr>
        <p:txBody>
          <a:bodyPr wrap="square" rtlCol="0">
            <a:spAutoFit/>
          </a:bodyPr>
          <a:lstStyle/>
          <a:p>
            <a:pPr>
              <a:lnSpc>
                <a:spcPct val="150000"/>
              </a:lnSpc>
            </a:pPr>
            <a:r>
              <a:rPr lang="zh-CN" altLang="en-US" sz="2000" b="1" spc="300" dirty="0" smtClean="0">
                <a:solidFill>
                  <a:srgbClr val="5284A1"/>
                </a:solidFill>
                <a:latin typeface="微软雅黑" panose="020B0503020204020204" pitchFamily="34" charset="-122"/>
                <a:ea typeface="微软雅黑" panose="020B0503020204020204" pitchFamily="34" charset="-122"/>
              </a:rPr>
              <a:t>权威性</a:t>
            </a:r>
            <a:endParaRPr lang="zh-CN" altLang="en-US" sz="2000" b="1" spc="300" dirty="0">
              <a:solidFill>
                <a:srgbClr val="5284A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0824692" y="4695786"/>
            <a:ext cx="1225641" cy="499624"/>
          </a:xfrm>
          <a:prstGeom prst="rect">
            <a:avLst/>
          </a:prstGeom>
          <a:noFill/>
        </p:spPr>
        <p:txBody>
          <a:bodyPr wrap="square" rtlCol="0">
            <a:spAutoFit/>
          </a:bodyPr>
          <a:lstStyle/>
          <a:p>
            <a:pPr>
              <a:lnSpc>
                <a:spcPct val="150000"/>
              </a:lnSpc>
            </a:pPr>
            <a:r>
              <a:rPr lang="zh-CN" altLang="en-US" sz="2000" b="1" spc="300" dirty="0" smtClean="0">
                <a:solidFill>
                  <a:srgbClr val="5284A1"/>
                </a:solidFill>
                <a:latin typeface="微软雅黑" panose="020B0503020204020204" pitchFamily="34" charset="-122"/>
                <a:ea typeface="微软雅黑" panose="020B0503020204020204" pitchFamily="34" charset="-122"/>
              </a:rPr>
              <a:t>经验</a:t>
            </a:r>
            <a:endParaRPr lang="zh-CN" altLang="en-US" sz="2000" b="1" spc="300" dirty="0">
              <a:solidFill>
                <a:srgbClr val="5284A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992707" y="2531490"/>
            <a:ext cx="1225641" cy="499624"/>
          </a:xfrm>
          <a:prstGeom prst="rect">
            <a:avLst/>
          </a:prstGeom>
          <a:noFill/>
        </p:spPr>
        <p:txBody>
          <a:bodyPr wrap="square" rtlCol="0">
            <a:spAutoFit/>
          </a:bodyPr>
          <a:lstStyle/>
          <a:p>
            <a:pPr>
              <a:lnSpc>
                <a:spcPct val="150000"/>
              </a:lnSpc>
            </a:pPr>
            <a:r>
              <a:rPr lang="zh-CN" altLang="en-US" sz="2000" b="1" spc="300" dirty="0">
                <a:solidFill>
                  <a:srgbClr val="5284A1"/>
                </a:solidFill>
                <a:latin typeface="微软雅黑" panose="020B0503020204020204" pitchFamily="34" charset="-122"/>
                <a:ea typeface="微软雅黑" panose="020B0503020204020204" pitchFamily="34" charset="-122"/>
              </a:rPr>
              <a:t>资源</a:t>
            </a:r>
          </a:p>
        </p:txBody>
      </p:sp>
      <p:sp>
        <p:nvSpPr>
          <p:cNvPr id="26" name="文本框 25"/>
          <p:cNvSpPr txBox="1"/>
          <p:nvPr/>
        </p:nvSpPr>
        <p:spPr>
          <a:xfrm>
            <a:off x="1423112" y="1402576"/>
            <a:ext cx="1225641" cy="499624"/>
          </a:xfrm>
          <a:prstGeom prst="rect">
            <a:avLst/>
          </a:prstGeom>
          <a:noFill/>
        </p:spPr>
        <p:txBody>
          <a:bodyPr wrap="square" rtlCol="0">
            <a:spAutoFit/>
          </a:bodyPr>
          <a:lstStyle/>
          <a:p>
            <a:pPr>
              <a:lnSpc>
                <a:spcPct val="150000"/>
              </a:lnSpc>
            </a:pPr>
            <a:r>
              <a:rPr lang="zh-CN" altLang="en-US" sz="2000" b="1" spc="300" dirty="0" smtClean="0">
                <a:solidFill>
                  <a:srgbClr val="5284A1"/>
                </a:solidFill>
                <a:latin typeface="微软雅黑" panose="020B0503020204020204" pitchFamily="34" charset="-122"/>
                <a:ea typeface="微软雅黑" panose="020B0503020204020204" pitchFamily="34" charset="-122"/>
              </a:rPr>
              <a:t>数据</a:t>
            </a:r>
            <a:endParaRPr lang="zh-CN" altLang="en-US" sz="2000" b="1" spc="300" dirty="0">
              <a:solidFill>
                <a:srgbClr val="5284A1"/>
              </a:solidFill>
              <a:latin typeface="微软雅黑" panose="020B0503020204020204" pitchFamily="34" charset="-122"/>
              <a:ea typeface="微软雅黑" panose="020B0503020204020204" pitchFamily="34" charset="-122"/>
            </a:endParaRPr>
          </a:p>
        </p:txBody>
      </p:sp>
      <p:sp>
        <p:nvSpPr>
          <p:cNvPr id="39" name="矩形 38"/>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五</a:t>
            </a:r>
          </a:p>
        </p:txBody>
      </p:sp>
      <p:sp>
        <p:nvSpPr>
          <p:cNvPr id="40" name="文本框 39"/>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408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4340182"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实验条件</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graphicFrame>
        <p:nvGraphicFramePr>
          <p:cNvPr id="13" name="表格 12"/>
          <p:cNvGraphicFramePr>
            <a:graphicFrameLocks noGrp="1"/>
          </p:cNvGraphicFramePr>
          <p:nvPr>
            <p:extLst>
              <p:ext uri="{D42A27DB-BD31-4B8C-83A1-F6EECF244321}">
                <p14:modId xmlns:p14="http://schemas.microsoft.com/office/powerpoint/2010/main" val="1042005126"/>
              </p:ext>
            </p:extLst>
          </p:nvPr>
        </p:nvGraphicFramePr>
        <p:xfrm>
          <a:off x="669701" y="1462289"/>
          <a:ext cx="10988899" cy="4759960"/>
        </p:xfrm>
        <a:graphic>
          <a:graphicData uri="http://schemas.openxmlformats.org/drawingml/2006/table">
            <a:tbl>
              <a:tblPr firstRow="1" bandRow="1">
                <a:tableStyleId>{5C22544A-7EE6-4342-B048-85BDC9FD1C3A}</a:tableStyleId>
              </a:tblPr>
              <a:tblGrid>
                <a:gridCol w="1571224"/>
                <a:gridCol w="1759575"/>
                <a:gridCol w="1370521"/>
                <a:gridCol w="1622743"/>
                <a:gridCol w="1619250"/>
                <a:gridCol w="1496901"/>
                <a:gridCol w="1548685"/>
              </a:tblGrid>
              <a:tr h="370840">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流计算框架</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高效内存键值存储结构</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en-US" altLang="zh-CN" sz="1800" b="1" kern="1200" dirty="0" smtClean="0">
                          <a:solidFill>
                            <a:schemeClr val="tx1"/>
                          </a:solidFill>
                          <a:latin typeface="微软雅黑" panose="020B0503020204020204" pitchFamily="34" charset="-122"/>
                          <a:ea typeface="微软雅黑" panose="020B0503020204020204" pitchFamily="34" charset="-122"/>
                          <a:cs typeface="+mn-cs"/>
                        </a:rPr>
                        <a:t>MPP</a:t>
                      </a:r>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数据库</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消息中间件</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机器学习</a:t>
                      </a:r>
                      <a:endParaRPr lang="en-US" altLang="zh-CN" sz="1800" b="1" kern="1200" dirty="0" smtClean="0">
                        <a:solidFill>
                          <a:schemeClr val="tx1"/>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算法</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en-US" altLang="zh-CN" sz="1800" b="1" kern="1200" dirty="0" err="1" smtClean="0">
                          <a:solidFill>
                            <a:schemeClr val="tx1"/>
                          </a:solidFill>
                          <a:latin typeface="微软雅黑" panose="020B0503020204020204" pitchFamily="34" charset="-122"/>
                          <a:ea typeface="微软雅黑" panose="020B0503020204020204" pitchFamily="34" charset="-122"/>
                          <a:cs typeface="+mn-cs"/>
                        </a:rPr>
                        <a:t>Flink</a:t>
                      </a:r>
                      <a:r>
                        <a:rPr lang="en-US" altLang="zh-CN" sz="1800" b="1" kern="1200" dirty="0" smtClean="0">
                          <a:solidFill>
                            <a:schemeClr val="tx1"/>
                          </a:solidFill>
                          <a:latin typeface="微软雅黑" panose="020B0503020204020204" pitchFamily="34" charset="-122"/>
                          <a:ea typeface="微软雅黑" panose="020B0503020204020204" pitchFamily="34" charset="-122"/>
                          <a:cs typeface="+mn-cs"/>
                        </a:rPr>
                        <a:t> </a:t>
                      </a:r>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集群</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en-US" altLang="zh-CN" sz="1800" b="1" kern="1200" dirty="0" smtClean="0">
                          <a:solidFill>
                            <a:schemeClr val="tx1"/>
                          </a:solidFill>
                          <a:latin typeface="微软雅黑" panose="020B0503020204020204" pitchFamily="34" charset="-122"/>
                          <a:ea typeface="微软雅黑" panose="020B0503020204020204" pitchFamily="34" charset="-122"/>
                          <a:cs typeface="+mn-cs"/>
                        </a:rPr>
                        <a:t>Kafka</a:t>
                      </a:r>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集群</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B w="19050" cap="flat" cmpd="sng" algn="ctr">
                      <a:solidFill>
                        <a:schemeClr val="bg1">
                          <a:lumMod val="95000"/>
                        </a:schemeClr>
                      </a:solidFill>
                      <a:prstDash val="solid"/>
                      <a:round/>
                      <a:headEnd type="none" w="med" len="med"/>
                      <a:tailEnd type="none" w="med" len="med"/>
                    </a:lnB>
                    <a:solidFill>
                      <a:srgbClr val="F0F0F0"/>
                    </a:solidFill>
                  </a:tcPr>
                </a:tc>
              </a:tr>
              <a:tr h="370840">
                <a:tc>
                  <a:txBody>
                    <a:bodyPr/>
                    <a:lstStyle/>
                    <a:p>
                      <a:pPr algn="ctr"/>
                      <a:endParaRPr lang="en-US" altLang="zh-CN" dirty="0" smtClean="0">
                        <a:latin typeface="华文楷体" panose="02010600040101010101" pitchFamily="2" charset="-122"/>
                        <a:ea typeface="华文楷体" panose="02010600040101010101" pitchFamily="2" charset="-122"/>
                      </a:endParaRPr>
                    </a:p>
                    <a:p>
                      <a:pPr algn="ctr"/>
                      <a:endParaRPr lang="en-US" altLang="zh-CN" dirty="0" smtClean="0">
                        <a:latin typeface="华文楷体" panose="02010600040101010101" pitchFamily="2" charset="-122"/>
                        <a:ea typeface="华文楷体" panose="02010600040101010101" pitchFamily="2" charset="-122"/>
                      </a:endParaRPr>
                    </a:p>
                    <a:p>
                      <a:pPr algn="ctr"/>
                      <a:endParaRPr lang="en-US" altLang="zh-CN" dirty="0" smtClean="0">
                        <a:latin typeface="华文楷体" panose="02010600040101010101" pitchFamily="2" charset="-122"/>
                        <a:ea typeface="华文楷体" panose="02010600040101010101" pitchFamily="2" charset="-122"/>
                      </a:endParaRPr>
                    </a:p>
                    <a:p>
                      <a:pPr algn="ctr"/>
                      <a:r>
                        <a:rPr lang="en-US" altLang="zh-CN" dirty="0" smtClean="0">
                          <a:latin typeface="华文楷体" panose="02010600040101010101" pitchFamily="2" charset="-122"/>
                          <a:ea typeface="华文楷体" panose="02010600040101010101" pitchFamily="2" charset="-122"/>
                        </a:rPr>
                        <a:t>Flink-1.3.1</a:t>
                      </a:r>
                      <a:endParaRPr lang="zh-CN" altLang="en-US" dirty="0">
                        <a:latin typeface="华文楷体" panose="02010600040101010101" pitchFamily="2" charset="-122"/>
                        <a:ea typeface="华文楷体" panose="02010600040101010101" pitchFamily="2" charset="-122"/>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r>
                        <a:rPr lang="en-US" altLang="zh-CN" dirty="0" err="1" smtClean="0">
                          <a:latin typeface="华文楷体" panose="02010600040101010101" pitchFamily="2" charset="-122"/>
                          <a:ea typeface="华文楷体" panose="02010600040101010101" pitchFamily="2" charset="-122"/>
                        </a:rPr>
                        <a:t>ChronicleMap</a:t>
                      </a:r>
                      <a:endParaRPr lang="zh-CN" altLang="en-US" dirty="0">
                        <a:latin typeface="华文楷体" panose="02010600040101010101" pitchFamily="2" charset="-122"/>
                        <a:ea typeface="华文楷体" panose="02010600040101010101" pitchFamily="2" charset="-122"/>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GreenPlum-4.3</a:t>
                      </a:r>
                      <a:endParaRPr lang="zh-CN" altLang="en-US" dirty="0">
                        <a:latin typeface="华文楷体" panose="02010600040101010101" pitchFamily="2" charset="-122"/>
                        <a:ea typeface="华文楷体" panose="02010600040101010101" pitchFamily="2" charset="-122"/>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Kafka-0.11.0.1</a:t>
                      </a:r>
                      <a:endParaRPr lang="zh-CN" altLang="en-US" dirty="0">
                        <a:latin typeface="华文楷体" panose="02010600040101010101" pitchFamily="2" charset="-122"/>
                        <a:ea typeface="华文楷体" panose="02010600040101010101" pitchFamily="2" charset="-122"/>
                      </a:endParaRPr>
                    </a:p>
                  </a:txBody>
                  <a:tcPr>
                    <a:lnT w="19050" cap="flat" cmpd="sng" algn="ctr">
                      <a:solidFill>
                        <a:schemeClr val="bg1">
                          <a:lumMod val="95000"/>
                        </a:schemeClr>
                      </a:solidFill>
                      <a:prstDash val="solid"/>
                      <a:round/>
                      <a:headEnd type="none" w="med" len="med"/>
                      <a:tailEnd type="none" w="med" len="med"/>
                    </a:lnT>
                    <a:noFill/>
                  </a:tcPr>
                </a:tc>
                <a:tc>
                  <a:txBody>
                    <a:bodyPr/>
                    <a:lstStyle/>
                    <a:p>
                      <a:r>
                        <a:rPr lang="zh-CN" altLang="en-US" dirty="0" smtClean="0">
                          <a:latin typeface="华文楷体" panose="02010600040101010101" pitchFamily="2" charset="-122"/>
                          <a:ea typeface="华文楷体" panose="02010600040101010101" pitchFamily="2" charset="-122"/>
                        </a:rPr>
                        <a:t>分类：逻辑回归、奇异值分解</a:t>
                      </a:r>
                      <a:r>
                        <a:rPr lang="en-US" altLang="zh-CN" dirty="0" smtClean="0">
                          <a:latin typeface="华文楷体" panose="02010600040101010101" pitchFamily="2" charset="-122"/>
                          <a:ea typeface="华文楷体" panose="02010600040101010101" pitchFamily="2" charset="-122"/>
                        </a:rPr>
                        <a:t>;</a:t>
                      </a:r>
                    </a:p>
                    <a:p>
                      <a:r>
                        <a:rPr lang="zh-CN" altLang="en-US" dirty="0" smtClean="0">
                          <a:latin typeface="华文楷体" panose="02010600040101010101" pitchFamily="2" charset="-122"/>
                          <a:ea typeface="华文楷体" panose="02010600040101010101" pitchFamily="2" charset="-122"/>
                        </a:rPr>
                        <a:t>预测：基于时间序列的</a:t>
                      </a:r>
                      <a:r>
                        <a:rPr lang="en-US" altLang="zh-CN" dirty="0" smtClean="0">
                          <a:latin typeface="华文楷体" panose="02010600040101010101" pitchFamily="2" charset="-122"/>
                          <a:ea typeface="华文楷体" panose="02010600040101010101" pitchFamily="2" charset="-122"/>
                        </a:rPr>
                        <a:t>ARMA</a:t>
                      </a:r>
                      <a:r>
                        <a:rPr lang="zh-CN" altLang="en-US" dirty="0" smtClean="0">
                          <a:latin typeface="华文楷体" panose="02010600040101010101" pitchFamily="2" charset="-122"/>
                          <a:ea typeface="华文楷体" panose="02010600040101010101" pitchFamily="2" charset="-122"/>
                        </a:rPr>
                        <a:t>算法、基于神经网络的</a:t>
                      </a:r>
                      <a:r>
                        <a:rPr lang="en-US" altLang="zh-CN" dirty="0" smtClean="0">
                          <a:latin typeface="华文楷体" panose="02010600040101010101" pitchFamily="2" charset="-122"/>
                          <a:ea typeface="华文楷体" panose="02010600040101010101" pitchFamily="2" charset="-122"/>
                        </a:rPr>
                        <a:t>BP</a:t>
                      </a:r>
                      <a:r>
                        <a:rPr lang="zh-CN" altLang="en-US" dirty="0" smtClean="0">
                          <a:latin typeface="华文楷体" panose="02010600040101010101" pitchFamily="2" charset="-122"/>
                          <a:ea typeface="华文楷体" panose="02010600040101010101" pitchFamily="2" charset="-122"/>
                        </a:rPr>
                        <a:t>神经网络算法</a:t>
                      </a:r>
                      <a:endParaRPr lang="zh-CN" altLang="en-US" dirty="0">
                        <a:latin typeface="华文楷体" panose="02010600040101010101" pitchFamily="2" charset="-122"/>
                        <a:ea typeface="华文楷体" panose="02010600040101010101" pitchFamily="2" charset="-122"/>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运算性能高、</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速度快、</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物理核多集群中节点在高速局域网内</a:t>
                      </a:r>
                      <a:endParaRPr lang="zh-CN" altLang="en-US" dirty="0">
                        <a:latin typeface="华文楷体" panose="02010600040101010101" pitchFamily="2" charset="-122"/>
                        <a:ea typeface="华文楷体" panose="02010600040101010101" pitchFamily="2" charset="-122"/>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硬盘容量大，集群中节点在高速局域网内</a:t>
                      </a:r>
                    </a:p>
                  </a:txBody>
                  <a:tcPr>
                    <a:lnT w="19050" cap="flat" cmpd="sng" algn="ctr">
                      <a:solidFill>
                        <a:schemeClr val="bg1">
                          <a:lumMod val="95000"/>
                        </a:schemeClr>
                      </a:solidFill>
                      <a:prstDash val="solid"/>
                      <a:round/>
                      <a:headEnd type="none" w="med" len="med"/>
                      <a:tailEnd type="none" w="med" len="med"/>
                    </a:lnT>
                    <a:noFill/>
                  </a:tcPr>
                </a:tc>
              </a:tr>
              <a:tr h="370840">
                <a:tc>
                  <a:txBody>
                    <a:bodyPr/>
                    <a:lstStyle/>
                    <a:p>
                      <a:pPr marL="0" algn="ctr" defTabSz="914400" rtl="0" eaLnBrk="1" latinLnBrk="0" hangingPunct="1"/>
                      <a:r>
                        <a:rPr lang="en-US" altLang="zh-CN" sz="1800" b="1" kern="1200" dirty="0" smtClean="0">
                          <a:solidFill>
                            <a:schemeClr val="tx1"/>
                          </a:solidFill>
                          <a:latin typeface="微软雅黑" panose="020B0503020204020204" pitchFamily="34" charset="-122"/>
                          <a:ea typeface="微软雅黑" panose="020B0503020204020204" pitchFamily="34" charset="-122"/>
                          <a:cs typeface="+mn-cs"/>
                        </a:rPr>
                        <a:t>Tomcat</a:t>
                      </a:r>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集群</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开发工具</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构建工具</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版本控制工具</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代码托管仓库</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部署环境</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开发环境</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B w="19050" cap="flat" cmpd="sng" algn="ctr">
                      <a:solidFill>
                        <a:schemeClr val="bg1">
                          <a:lumMod val="95000"/>
                        </a:schemeClr>
                      </a:solidFill>
                      <a:prstDash val="solid"/>
                      <a:round/>
                      <a:headEnd type="none" w="med" len="med"/>
                      <a:tailEnd type="none" w="med" len="med"/>
                    </a:lnB>
                    <a:solidFill>
                      <a:srgbClr val="F0F0F0"/>
                    </a:solidFill>
                  </a:tcPr>
                </a:tc>
              </a:tr>
              <a:tr h="370840">
                <a:tc>
                  <a:txBody>
                    <a:bodyPr/>
                    <a:lstStyle/>
                    <a:p>
                      <a:endParaRPr lang="en-US" altLang="zh-CN" sz="1800" kern="1200" dirty="0" smtClean="0">
                        <a:solidFill>
                          <a:schemeClr val="dk1"/>
                        </a:solidFill>
                        <a:latin typeface="华文楷体" panose="02010600040101010101" pitchFamily="2" charset="-122"/>
                        <a:ea typeface="华文楷体" panose="02010600040101010101" pitchFamily="2" charset="-122"/>
                        <a:cs typeface="+mn-cs"/>
                      </a:endParaRPr>
                    </a:p>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Tomcat-8.0</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sz="1800" kern="1200" dirty="0" smtClean="0">
                        <a:solidFill>
                          <a:schemeClr val="dk1"/>
                        </a:solidFill>
                        <a:latin typeface="华文楷体" panose="02010600040101010101" pitchFamily="2" charset="-122"/>
                        <a:ea typeface="华文楷体" panose="02010600040101010101" pitchFamily="2" charset="-122"/>
                        <a:cs typeface="+mn-cs"/>
                      </a:endParaRPr>
                    </a:p>
                    <a:p>
                      <a:r>
                        <a:rPr lang="en-US" altLang="zh-CN" sz="1800" kern="1200" dirty="0" err="1" smtClean="0">
                          <a:solidFill>
                            <a:schemeClr val="dk1"/>
                          </a:solidFill>
                          <a:latin typeface="华文楷体" panose="02010600040101010101" pitchFamily="2" charset="-122"/>
                          <a:ea typeface="华文楷体" panose="02010600040101010101" pitchFamily="2" charset="-122"/>
                          <a:cs typeface="+mn-cs"/>
                        </a:rPr>
                        <a:t>intellij</a:t>
                      </a:r>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 idea-2017</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sz="1800" kern="1200" dirty="0" smtClean="0">
                        <a:solidFill>
                          <a:schemeClr val="dk1"/>
                        </a:solidFill>
                        <a:latin typeface="华文楷体" panose="02010600040101010101" pitchFamily="2" charset="-122"/>
                        <a:ea typeface="华文楷体" panose="02010600040101010101" pitchFamily="2" charset="-122"/>
                        <a:cs typeface="+mn-cs"/>
                      </a:endParaRPr>
                    </a:p>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Maven-3.5</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sz="1800" kern="1200" dirty="0" smtClean="0">
                        <a:solidFill>
                          <a:schemeClr val="dk1"/>
                        </a:solidFill>
                        <a:latin typeface="华文楷体" panose="02010600040101010101" pitchFamily="2" charset="-122"/>
                        <a:ea typeface="华文楷体" panose="02010600040101010101" pitchFamily="2" charset="-122"/>
                        <a:cs typeface="+mn-cs"/>
                      </a:endParaRPr>
                    </a:p>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Git-2.13</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sz="1800" kern="1200" dirty="0" smtClean="0">
                        <a:solidFill>
                          <a:schemeClr val="dk1"/>
                        </a:solidFill>
                        <a:latin typeface="华文楷体" panose="02010600040101010101" pitchFamily="2" charset="-122"/>
                        <a:ea typeface="华文楷体" panose="02010600040101010101" pitchFamily="2" charset="-122"/>
                        <a:cs typeface="+mn-cs"/>
                      </a:endParaRPr>
                    </a:p>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GitHub</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sz="1800" kern="1200" dirty="0" smtClean="0">
                        <a:solidFill>
                          <a:schemeClr val="dk1"/>
                        </a:solidFill>
                        <a:latin typeface="华文楷体" panose="02010600040101010101" pitchFamily="2" charset="-122"/>
                        <a:ea typeface="华文楷体" panose="02010600040101010101" pitchFamily="2" charset="-122"/>
                        <a:cs typeface="+mn-cs"/>
                      </a:endParaRPr>
                    </a:p>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CentOS-7</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c>
                  <a:txBody>
                    <a:bodyPr/>
                    <a:lstStyle/>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Window 10</a:t>
                      </a:r>
                      <a:r>
                        <a:rPr lang="zh-CN" altLang="en-US" sz="1800" kern="1200" dirty="0" smtClean="0">
                          <a:solidFill>
                            <a:schemeClr val="dk1"/>
                          </a:solidFill>
                          <a:latin typeface="华文楷体" panose="02010600040101010101" pitchFamily="2" charset="-122"/>
                          <a:ea typeface="华文楷体" panose="02010600040101010101" pitchFamily="2" charset="-122"/>
                          <a:cs typeface="+mn-cs"/>
                        </a:rPr>
                        <a:t>家庭版</a:t>
                      </a:r>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a:t>
                      </a:r>
                    </a:p>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Mac OS 10.10 Yosemite</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r>
            </a:tbl>
          </a:graphicData>
        </a:graphic>
      </p:graphicFrame>
      <p:cxnSp>
        <p:nvCxnSpPr>
          <p:cNvPr id="18" name="直接连接符 17"/>
          <p:cNvCxnSpPr/>
          <p:nvPr/>
        </p:nvCxnSpPr>
        <p:spPr>
          <a:xfrm>
            <a:off x="669701" y="1473200"/>
            <a:ext cx="10963499" cy="0"/>
          </a:xfrm>
          <a:prstGeom prst="line">
            <a:avLst/>
          </a:prstGeom>
          <a:ln w="38100">
            <a:solidFill>
              <a:srgbClr val="5284A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9701" y="2120900"/>
            <a:ext cx="10963499"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69701" y="4673600"/>
            <a:ext cx="1096349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69701" y="5041900"/>
            <a:ext cx="10963499"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14151" y="6227741"/>
            <a:ext cx="10963499" cy="0"/>
          </a:xfrm>
          <a:prstGeom prst="line">
            <a:avLst/>
          </a:prstGeom>
          <a:ln w="38100">
            <a:solidFill>
              <a:srgbClr val="5284A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六</a:t>
            </a:r>
          </a:p>
        </p:txBody>
      </p:sp>
      <p:sp>
        <p:nvSpPr>
          <p:cNvPr id="26" name="文本框 25"/>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45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4340182"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预期目标</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grpSp>
        <p:nvGrpSpPr>
          <p:cNvPr id="21" name="组合 20"/>
          <p:cNvGrpSpPr/>
          <p:nvPr/>
        </p:nvGrpSpPr>
        <p:grpSpPr>
          <a:xfrm>
            <a:off x="553790" y="1633293"/>
            <a:ext cx="11230662" cy="3591413"/>
            <a:chOff x="920839" y="1967267"/>
            <a:chExt cx="9223024" cy="2949398"/>
          </a:xfrm>
        </p:grpSpPr>
        <p:sp>
          <p:nvSpPr>
            <p:cNvPr id="15" name="六边形 14"/>
            <p:cNvSpPr/>
            <p:nvPr/>
          </p:nvSpPr>
          <p:spPr>
            <a:xfrm>
              <a:off x="920839" y="3073351"/>
              <a:ext cx="2138244" cy="1843314"/>
            </a:xfrm>
            <a:prstGeom prst="hexagon">
              <a:avLst/>
            </a:prstGeom>
            <a:noFill/>
            <a:ln w="44450">
              <a:solidFill>
                <a:srgbClr val="528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a:off x="2692034" y="1967267"/>
              <a:ext cx="2138244" cy="1843314"/>
            </a:xfrm>
            <a:prstGeom prst="hexagon">
              <a:avLst/>
            </a:prstGeom>
            <a:noFill/>
            <a:ln w="44450">
              <a:solidFill>
                <a:srgbClr val="528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a:off x="4463229" y="3073351"/>
              <a:ext cx="2138244" cy="1843314"/>
            </a:xfrm>
            <a:prstGeom prst="hexagon">
              <a:avLst/>
            </a:prstGeom>
            <a:noFill/>
            <a:ln w="44450">
              <a:solidFill>
                <a:srgbClr val="528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a:off x="6216639" y="1967267"/>
              <a:ext cx="2138244" cy="1843314"/>
            </a:xfrm>
            <a:prstGeom prst="hexagon">
              <a:avLst/>
            </a:prstGeom>
            <a:noFill/>
            <a:ln w="44450">
              <a:solidFill>
                <a:srgbClr val="528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a:off x="8005619" y="3073351"/>
              <a:ext cx="2138244" cy="1843314"/>
            </a:xfrm>
            <a:prstGeom prst="hexagon">
              <a:avLst/>
            </a:prstGeom>
            <a:noFill/>
            <a:ln w="44450">
              <a:solidFill>
                <a:srgbClr val="528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1083727" y="3635829"/>
            <a:ext cx="1803452" cy="1200329"/>
          </a:xfrm>
          <a:prstGeom prst="rect">
            <a:avLst/>
          </a:prstGeom>
        </p:spPr>
        <p:txBody>
          <a:bodyPr wrap="square">
            <a:spAutoFit/>
          </a:bodyPr>
          <a:lstStyle/>
          <a:p>
            <a:r>
              <a:rPr lang="zh-CN" altLang="en-US" spc="300" dirty="0">
                <a:latin typeface="华文楷体" panose="02010600040101010101" pitchFamily="2" charset="-122"/>
                <a:ea typeface="华文楷体" panose="02010600040101010101" pitchFamily="2" charset="-122"/>
              </a:rPr>
              <a:t>每个组件的功能能够按照预定计划流程完成工作</a:t>
            </a:r>
          </a:p>
        </p:txBody>
      </p:sp>
      <p:sp>
        <p:nvSpPr>
          <p:cNvPr id="23" name="文本框 22"/>
          <p:cNvSpPr txBox="1"/>
          <p:nvPr/>
        </p:nvSpPr>
        <p:spPr>
          <a:xfrm>
            <a:off x="1134880" y="2874056"/>
            <a:ext cx="882605" cy="715581"/>
          </a:xfrm>
          <a:prstGeom prst="rect">
            <a:avLst/>
          </a:prstGeom>
          <a:noFill/>
        </p:spPr>
        <p:txBody>
          <a:bodyPr wrap="square" rtlCol="0">
            <a:spAutoFit/>
          </a:bodyPr>
          <a:lstStyle/>
          <a:p>
            <a:pPr>
              <a:lnSpc>
                <a:spcPct val="150000"/>
              </a:lnSpc>
            </a:pPr>
            <a:r>
              <a:rPr lang="en-US" altLang="zh-CN" sz="3200" b="1" spc="300" dirty="0" smtClean="0">
                <a:solidFill>
                  <a:srgbClr val="5284A1"/>
                </a:solidFill>
                <a:latin typeface="黑体" panose="02010609060101010101" pitchFamily="49" charset="-122"/>
                <a:ea typeface="黑体" panose="02010609060101010101" pitchFamily="49" charset="-122"/>
              </a:rPr>
              <a:t>01</a:t>
            </a:r>
            <a:endParaRPr lang="zh-CN" altLang="en-US" sz="3200" b="1" spc="300" dirty="0">
              <a:solidFill>
                <a:srgbClr val="5284A1"/>
              </a:solidFill>
              <a:latin typeface="黑体" panose="02010609060101010101" pitchFamily="49" charset="-122"/>
              <a:ea typeface="黑体" panose="02010609060101010101" pitchFamily="49" charset="-122"/>
            </a:endParaRPr>
          </a:p>
        </p:txBody>
      </p:sp>
      <p:sp>
        <p:nvSpPr>
          <p:cNvPr id="24" name="文本框 23"/>
          <p:cNvSpPr txBox="1"/>
          <p:nvPr/>
        </p:nvSpPr>
        <p:spPr>
          <a:xfrm>
            <a:off x="3312023" y="1506196"/>
            <a:ext cx="882605" cy="715581"/>
          </a:xfrm>
          <a:prstGeom prst="rect">
            <a:avLst/>
          </a:prstGeom>
          <a:noFill/>
        </p:spPr>
        <p:txBody>
          <a:bodyPr wrap="square" rtlCol="0">
            <a:spAutoFit/>
          </a:bodyPr>
          <a:lstStyle/>
          <a:p>
            <a:pPr>
              <a:lnSpc>
                <a:spcPct val="150000"/>
              </a:lnSpc>
            </a:pPr>
            <a:r>
              <a:rPr lang="en-US" altLang="zh-CN" sz="3200" b="1" spc="300" dirty="0" smtClean="0">
                <a:solidFill>
                  <a:srgbClr val="5284A1"/>
                </a:solidFill>
                <a:latin typeface="黑体" panose="02010609060101010101" pitchFamily="49" charset="-122"/>
                <a:ea typeface="黑体" panose="02010609060101010101" pitchFamily="49" charset="-122"/>
              </a:rPr>
              <a:t>02</a:t>
            </a:r>
            <a:endParaRPr lang="zh-CN" altLang="en-US" sz="3200" b="1" spc="300" dirty="0">
              <a:solidFill>
                <a:srgbClr val="5284A1"/>
              </a:solidFill>
              <a:latin typeface="黑体" panose="02010609060101010101" pitchFamily="49" charset="-122"/>
              <a:ea typeface="黑体" panose="02010609060101010101" pitchFamily="49" charset="-122"/>
            </a:endParaRPr>
          </a:p>
        </p:txBody>
      </p:sp>
      <p:sp>
        <p:nvSpPr>
          <p:cNvPr id="25" name="文本框 24"/>
          <p:cNvSpPr txBox="1"/>
          <p:nvPr/>
        </p:nvSpPr>
        <p:spPr>
          <a:xfrm>
            <a:off x="3312023" y="2308516"/>
            <a:ext cx="1539242" cy="923330"/>
          </a:xfrm>
          <a:prstGeom prst="rect">
            <a:avLst/>
          </a:prstGeom>
        </p:spPr>
        <p:txBody>
          <a:bodyPr wrap="square">
            <a:spAutoFit/>
          </a:bodyPr>
          <a:lstStyle>
            <a:defPPr>
              <a:defRPr lang="zh-CN"/>
            </a:defPPr>
            <a:lvl1pPr>
              <a:defRPr spc="300">
                <a:latin typeface="华文楷体" panose="02010600040101010101" pitchFamily="2" charset="-122"/>
                <a:ea typeface="华文楷体" panose="02010600040101010101" pitchFamily="2" charset="-122"/>
              </a:defRPr>
            </a:lvl1pPr>
          </a:lstStyle>
          <a:p>
            <a:r>
              <a:rPr lang="zh-CN" altLang="en-US" dirty="0"/>
              <a:t>每个组件的性能达到预期标准</a:t>
            </a:r>
          </a:p>
        </p:txBody>
      </p:sp>
      <p:cxnSp>
        <p:nvCxnSpPr>
          <p:cNvPr id="27" name="直接连接符 26"/>
          <p:cNvCxnSpPr/>
          <p:nvPr/>
        </p:nvCxnSpPr>
        <p:spPr>
          <a:xfrm>
            <a:off x="812800" y="6313714"/>
            <a:ext cx="1062900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468766" y="2874055"/>
            <a:ext cx="882605" cy="715581"/>
          </a:xfrm>
          <a:prstGeom prst="rect">
            <a:avLst/>
          </a:prstGeom>
          <a:noFill/>
        </p:spPr>
        <p:txBody>
          <a:bodyPr wrap="square" rtlCol="0">
            <a:spAutoFit/>
          </a:bodyPr>
          <a:lstStyle/>
          <a:p>
            <a:pPr>
              <a:lnSpc>
                <a:spcPct val="150000"/>
              </a:lnSpc>
            </a:pPr>
            <a:r>
              <a:rPr lang="en-US" altLang="zh-CN" sz="3200" b="1" spc="300" dirty="0" smtClean="0">
                <a:solidFill>
                  <a:srgbClr val="5284A1"/>
                </a:solidFill>
                <a:latin typeface="黑体" panose="02010609060101010101" pitchFamily="49" charset="-122"/>
                <a:ea typeface="黑体" panose="02010609060101010101" pitchFamily="49" charset="-122"/>
              </a:rPr>
              <a:t>03</a:t>
            </a:r>
            <a:endParaRPr lang="zh-CN" altLang="en-US" sz="3200" b="1" spc="300" dirty="0">
              <a:solidFill>
                <a:srgbClr val="5284A1"/>
              </a:solidFill>
              <a:latin typeface="黑体" panose="02010609060101010101" pitchFamily="49" charset="-122"/>
              <a:ea typeface="黑体" panose="02010609060101010101" pitchFamily="49" charset="-122"/>
            </a:endParaRPr>
          </a:p>
        </p:txBody>
      </p:sp>
      <p:sp>
        <p:nvSpPr>
          <p:cNvPr id="29" name="文本框 28"/>
          <p:cNvSpPr txBox="1"/>
          <p:nvPr/>
        </p:nvSpPr>
        <p:spPr>
          <a:xfrm>
            <a:off x="5410817" y="3589636"/>
            <a:ext cx="1881108" cy="1200329"/>
          </a:xfrm>
          <a:prstGeom prst="rect">
            <a:avLst/>
          </a:prstGeom>
        </p:spPr>
        <p:txBody>
          <a:bodyPr wrap="square">
            <a:spAutoFit/>
          </a:bodyPr>
          <a:lstStyle>
            <a:defPPr>
              <a:defRPr lang="zh-CN"/>
            </a:defPPr>
            <a:lvl1pPr>
              <a:defRPr spc="300">
                <a:latin typeface="华文楷体" panose="02010600040101010101" pitchFamily="2" charset="-122"/>
                <a:ea typeface="华文楷体" panose="02010600040101010101" pitchFamily="2" charset="-122"/>
              </a:defRPr>
            </a:lvl1pPr>
          </a:lstStyle>
          <a:p>
            <a:r>
              <a:rPr lang="zh-CN" altLang="en-US" dirty="0"/>
              <a:t>预测模型的评估、训练、验证，总结不足，并分析原因</a:t>
            </a:r>
          </a:p>
        </p:txBody>
      </p:sp>
      <p:sp>
        <p:nvSpPr>
          <p:cNvPr id="30" name="文本框 29"/>
          <p:cNvSpPr txBox="1"/>
          <p:nvPr/>
        </p:nvSpPr>
        <p:spPr>
          <a:xfrm>
            <a:off x="7470966" y="1506196"/>
            <a:ext cx="882605" cy="830997"/>
          </a:xfrm>
          <a:prstGeom prst="rect">
            <a:avLst/>
          </a:prstGeom>
          <a:noFill/>
        </p:spPr>
        <p:txBody>
          <a:bodyPr wrap="square" rtlCol="0">
            <a:spAutoFit/>
          </a:bodyPr>
          <a:lstStyle/>
          <a:p>
            <a:pPr>
              <a:lnSpc>
                <a:spcPct val="150000"/>
              </a:lnSpc>
            </a:pPr>
            <a:r>
              <a:rPr lang="en-US" altLang="zh-CN" sz="3200" b="1" spc="300" dirty="0" smtClean="0">
                <a:solidFill>
                  <a:srgbClr val="5284A1"/>
                </a:solidFill>
                <a:latin typeface="黑体" panose="02010609060101010101" pitchFamily="49" charset="-122"/>
                <a:ea typeface="黑体" panose="02010609060101010101" pitchFamily="49" charset="-122"/>
              </a:rPr>
              <a:t>04</a:t>
            </a:r>
            <a:endParaRPr lang="zh-CN" altLang="en-US" sz="3200" b="1" spc="300" dirty="0">
              <a:solidFill>
                <a:srgbClr val="5284A1"/>
              </a:solidFill>
              <a:latin typeface="黑体" panose="02010609060101010101" pitchFamily="49" charset="-122"/>
              <a:ea typeface="黑体" panose="02010609060101010101" pitchFamily="49" charset="-122"/>
            </a:endParaRPr>
          </a:p>
        </p:txBody>
      </p:sp>
      <p:sp>
        <p:nvSpPr>
          <p:cNvPr id="31" name="文本框 30"/>
          <p:cNvSpPr txBox="1"/>
          <p:nvPr/>
        </p:nvSpPr>
        <p:spPr>
          <a:xfrm>
            <a:off x="7528915" y="2293908"/>
            <a:ext cx="1651847" cy="923330"/>
          </a:xfrm>
          <a:prstGeom prst="rect">
            <a:avLst/>
          </a:prstGeom>
        </p:spPr>
        <p:txBody>
          <a:bodyPr wrap="square">
            <a:spAutoFit/>
          </a:bodyPr>
          <a:lstStyle>
            <a:defPPr>
              <a:defRPr lang="zh-CN"/>
            </a:defPPr>
            <a:lvl1pPr>
              <a:defRPr spc="300">
                <a:latin typeface="华文楷体" panose="02010600040101010101" pitchFamily="2" charset="-122"/>
                <a:ea typeface="华文楷体" panose="02010600040101010101" pitchFamily="2" charset="-122"/>
              </a:defRPr>
            </a:lvl1pPr>
          </a:lstStyle>
          <a:p>
            <a:r>
              <a:rPr lang="zh-CN" altLang="en-US" dirty="0"/>
              <a:t>总结预测模型的使用场景</a:t>
            </a:r>
          </a:p>
        </p:txBody>
      </p:sp>
      <p:sp>
        <p:nvSpPr>
          <p:cNvPr id="32" name="文本框 31"/>
          <p:cNvSpPr txBox="1"/>
          <p:nvPr/>
        </p:nvSpPr>
        <p:spPr>
          <a:xfrm>
            <a:off x="9707314" y="2816346"/>
            <a:ext cx="882605" cy="830997"/>
          </a:xfrm>
          <a:prstGeom prst="rect">
            <a:avLst/>
          </a:prstGeom>
          <a:noFill/>
        </p:spPr>
        <p:txBody>
          <a:bodyPr wrap="square" rtlCol="0">
            <a:spAutoFit/>
          </a:bodyPr>
          <a:lstStyle/>
          <a:p>
            <a:pPr>
              <a:lnSpc>
                <a:spcPct val="150000"/>
              </a:lnSpc>
            </a:pPr>
            <a:r>
              <a:rPr lang="en-US" altLang="zh-CN" sz="3200" b="1" spc="300" dirty="0" smtClean="0">
                <a:solidFill>
                  <a:srgbClr val="5284A1"/>
                </a:solidFill>
                <a:latin typeface="黑体" panose="02010609060101010101" pitchFamily="49" charset="-122"/>
                <a:ea typeface="黑体" panose="02010609060101010101" pitchFamily="49" charset="-122"/>
              </a:rPr>
              <a:t>05</a:t>
            </a:r>
            <a:endParaRPr lang="zh-CN" altLang="en-US" sz="3200" b="1" spc="300" dirty="0">
              <a:solidFill>
                <a:srgbClr val="5284A1"/>
              </a:solidFill>
              <a:latin typeface="黑体" panose="02010609060101010101" pitchFamily="49" charset="-122"/>
              <a:ea typeface="黑体" panose="02010609060101010101" pitchFamily="49" charset="-122"/>
            </a:endParaRPr>
          </a:p>
        </p:txBody>
      </p:sp>
      <p:sp>
        <p:nvSpPr>
          <p:cNvPr id="33" name="文本框 32"/>
          <p:cNvSpPr txBox="1"/>
          <p:nvPr/>
        </p:nvSpPr>
        <p:spPr>
          <a:xfrm>
            <a:off x="9720857" y="3589636"/>
            <a:ext cx="1948790" cy="923330"/>
          </a:xfrm>
          <a:prstGeom prst="rect">
            <a:avLst/>
          </a:prstGeom>
        </p:spPr>
        <p:txBody>
          <a:bodyPr wrap="square">
            <a:spAutoFit/>
          </a:bodyPr>
          <a:lstStyle>
            <a:defPPr>
              <a:defRPr lang="zh-CN"/>
            </a:defPPr>
            <a:lvl1pPr>
              <a:defRPr spc="300">
                <a:latin typeface="华文楷体" panose="02010600040101010101" pitchFamily="2" charset="-122"/>
                <a:ea typeface="华文楷体" panose="02010600040101010101" pitchFamily="2" charset="-122"/>
              </a:defRPr>
            </a:lvl1pPr>
          </a:lstStyle>
          <a:p>
            <a:r>
              <a:rPr lang="zh-CN" altLang="en-US" dirty="0"/>
              <a:t>运算结果能够提供给外部系统使用</a:t>
            </a:r>
          </a:p>
        </p:txBody>
      </p:sp>
      <p:sp>
        <p:nvSpPr>
          <p:cNvPr id="35" name="矩形 34"/>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七</a:t>
            </a:r>
          </a:p>
        </p:txBody>
      </p:sp>
      <p:sp>
        <p:nvSpPr>
          <p:cNvPr id="36" name="文本框 35"/>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49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4340182"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研究</a:t>
              </a:r>
              <a:r>
                <a:rPr lang="zh-CN" altLang="en-US" sz="2400" b="1" dirty="0" smtClean="0">
                  <a:solidFill>
                    <a:schemeClr val="tx1">
                      <a:lumMod val="75000"/>
                      <a:lumOff val="25000"/>
                    </a:schemeClr>
                  </a:solidFill>
                  <a:latin typeface="宋体" panose="02010600030101010101" pitchFamily="2" charset="-122"/>
                </a:rPr>
                <a:t>计划</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cxnSp>
        <p:nvCxnSpPr>
          <p:cNvPr id="25" name="直接连接符 24"/>
          <p:cNvCxnSpPr/>
          <p:nvPr/>
        </p:nvCxnSpPr>
        <p:spPr>
          <a:xfrm>
            <a:off x="771301" y="6125029"/>
            <a:ext cx="10670503" cy="0"/>
          </a:xfrm>
          <a:prstGeom prst="line">
            <a:avLst/>
          </a:prstGeom>
          <a:ln w="19050">
            <a:solidFill>
              <a:srgbClr val="5284A1"/>
            </a:solidFill>
            <a:tailEnd type="triangl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1029674" y="6066972"/>
            <a:ext cx="174171" cy="174171"/>
          </a:xfrm>
          <a:prstGeom prst="ellipse">
            <a:avLst/>
          </a:prstGeom>
          <a:solidFill>
            <a:srgbClr val="528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094273" y="6197601"/>
            <a:ext cx="1228491" cy="415498"/>
          </a:xfrm>
          <a:prstGeom prst="rect">
            <a:avLst/>
          </a:prstGeom>
          <a:noFill/>
        </p:spPr>
        <p:txBody>
          <a:bodyPr wrap="square" rtlCol="0">
            <a:spAutoFit/>
          </a:bodyPr>
          <a:lstStyle/>
          <a:p>
            <a:pPr>
              <a:lnSpc>
                <a:spcPct val="150000"/>
              </a:lnSpc>
            </a:pPr>
            <a:r>
              <a:rPr lang="en-US" altLang="zh-CN" sz="1400" b="1" spc="300" dirty="0" smtClean="0">
                <a:solidFill>
                  <a:schemeClr val="tx1">
                    <a:lumMod val="85000"/>
                    <a:lumOff val="15000"/>
                  </a:schemeClr>
                </a:solidFill>
                <a:latin typeface="华文楷体" panose="02010600040101010101" pitchFamily="2" charset="-122"/>
                <a:ea typeface="华文楷体" panose="02010600040101010101" pitchFamily="2" charset="-122"/>
              </a:rPr>
              <a:t>2017.9</a:t>
            </a:r>
            <a:endParaRPr lang="zh-CN" altLang="en-US" sz="1400" b="1" spc="300" dirty="0">
              <a:solidFill>
                <a:schemeClr val="tx1">
                  <a:lumMod val="85000"/>
                  <a:lumOff val="15000"/>
                </a:schemeClr>
              </a:solidFill>
              <a:latin typeface="华文楷体" panose="02010600040101010101" pitchFamily="2" charset="-122"/>
              <a:ea typeface="华文楷体" panose="02010600040101010101" pitchFamily="2" charset="-122"/>
            </a:endParaRPr>
          </a:p>
        </p:txBody>
      </p:sp>
      <p:sp>
        <p:nvSpPr>
          <p:cNvPr id="31" name="椭圆 30"/>
          <p:cNvSpPr/>
          <p:nvPr/>
        </p:nvSpPr>
        <p:spPr>
          <a:xfrm>
            <a:off x="2715539" y="6066972"/>
            <a:ext cx="174171" cy="174171"/>
          </a:xfrm>
          <a:prstGeom prst="ellipse">
            <a:avLst/>
          </a:prstGeom>
          <a:solidFill>
            <a:srgbClr val="528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88489" y="6052458"/>
            <a:ext cx="174171" cy="174171"/>
          </a:xfrm>
          <a:prstGeom prst="ellipse">
            <a:avLst/>
          </a:prstGeom>
          <a:solidFill>
            <a:srgbClr val="528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31436" y="6066972"/>
            <a:ext cx="174171" cy="174171"/>
          </a:xfrm>
          <a:prstGeom prst="ellipse">
            <a:avLst/>
          </a:prstGeom>
          <a:solidFill>
            <a:srgbClr val="528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889414" y="6066972"/>
            <a:ext cx="174171" cy="174171"/>
          </a:xfrm>
          <a:prstGeom prst="ellipse">
            <a:avLst/>
          </a:prstGeom>
          <a:solidFill>
            <a:srgbClr val="528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659247" y="6052458"/>
            <a:ext cx="174171" cy="174171"/>
          </a:xfrm>
          <a:prstGeom prst="ellipse">
            <a:avLst/>
          </a:prstGeom>
          <a:solidFill>
            <a:srgbClr val="528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2748423" y="6197601"/>
            <a:ext cx="1228491" cy="415498"/>
          </a:xfrm>
          <a:prstGeom prst="rect">
            <a:avLst/>
          </a:prstGeom>
          <a:noFill/>
        </p:spPr>
        <p:txBody>
          <a:bodyPr wrap="square" rtlCol="0">
            <a:spAutoFit/>
          </a:bodyPr>
          <a:lstStyle/>
          <a:p>
            <a:pPr>
              <a:lnSpc>
                <a:spcPct val="150000"/>
              </a:lnSpc>
            </a:pPr>
            <a:r>
              <a:rPr lang="en-US" altLang="zh-CN" sz="1400" b="1" spc="300" dirty="0" smtClean="0">
                <a:solidFill>
                  <a:schemeClr val="tx1">
                    <a:lumMod val="85000"/>
                    <a:lumOff val="15000"/>
                  </a:schemeClr>
                </a:solidFill>
                <a:latin typeface="华文楷体" panose="02010600040101010101" pitchFamily="2" charset="-122"/>
                <a:ea typeface="华文楷体" panose="02010600040101010101" pitchFamily="2" charset="-122"/>
              </a:rPr>
              <a:t>2017.11</a:t>
            </a:r>
            <a:endParaRPr lang="zh-CN" altLang="en-US" sz="1400" b="1" spc="300" dirty="0">
              <a:solidFill>
                <a:schemeClr val="tx1">
                  <a:lumMod val="85000"/>
                  <a:lumOff val="15000"/>
                </a:schemeClr>
              </a:solidFill>
              <a:latin typeface="华文楷体" panose="02010600040101010101" pitchFamily="2" charset="-122"/>
              <a:ea typeface="华文楷体" panose="02010600040101010101" pitchFamily="2" charset="-122"/>
            </a:endParaRPr>
          </a:p>
        </p:txBody>
      </p:sp>
      <p:sp>
        <p:nvSpPr>
          <p:cNvPr id="39" name="文本框 38"/>
          <p:cNvSpPr txBox="1"/>
          <p:nvPr/>
        </p:nvSpPr>
        <p:spPr>
          <a:xfrm>
            <a:off x="4402573" y="6197601"/>
            <a:ext cx="1228491" cy="415498"/>
          </a:xfrm>
          <a:prstGeom prst="rect">
            <a:avLst/>
          </a:prstGeom>
          <a:noFill/>
        </p:spPr>
        <p:txBody>
          <a:bodyPr wrap="square" rtlCol="0">
            <a:spAutoFit/>
          </a:bodyPr>
          <a:lstStyle/>
          <a:p>
            <a:pPr>
              <a:lnSpc>
                <a:spcPct val="150000"/>
              </a:lnSpc>
            </a:pPr>
            <a:r>
              <a:rPr lang="en-US" altLang="zh-CN" sz="1400" b="1" spc="300" dirty="0" smtClean="0">
                <a:solidFill>
                  <a:schemeClr val="tx1">
                    <a:lumMod val="85000"/>
                    <a:lumOff val="15000"/>
                  </a:schemeClr>
                </a:solidFill>
                <a:latin typeface="华文楷体" panose="02010600040101010101" pitchFamily="2" charset="-122"/>
                <a:ea typeface="华文楷体" panose="02010600040101010101" pitchFamily="2" charset="-122"/>
              </a:rPr>
              <a:t>2018.2</a:t>
            </a:r>
            <a:endParaRPr lang="zh-CN" altLang="en-US" sz="1400" b="1" spc="300" dirty="0">
              <a:solidFill>
                <a:schemeClr val="tx1">
                  <a:lumMod val="85000"/>
                  <a:lumOff val="15000"/>
                </a:schemeClr>
              </a:solidFill>
              <a:latin typeface="华文楷体" panose="02010600040101010101" pitchFamily="2" charset="-122"/>
              <a:ea typeface="华文楷体" panose="02010600040101010101" pitchFamily="2" charset="-122"/>
            </a:endParaRPr>
          </a:p>
        </p:txBody>
      </p:sp>
      <p:sp>
        <p:nvSpPr>
          <p:cNvPr id="40" name="文本框 39"/>
          <p:cNvSpPr txBox="1"/>
          <p:nvPr/>
        </p:nvSpPr>
        <p:spPr>
          <a:xfrm>
            <a:off x="6056723" y="6197601"/>
            <a:ext cx="1228491" cy="415498"/>
          </a:xfrm>
          <a:prstGeom prst="rect">
            <a:avLst/>
          </a:prstGeom>
          <a:noFill/>
        </p:spPr>
        <p:txBody>
          <a:bodyPr wrap="square" rtlCol="0">
            <a:spAutoFit/>
          </a:bodyPr>
          <a:lstStyle/>
          <a:p>
            <a:pPr>
              <a:lnSpc>
                <a:spcPct val="150000"/>
              </a:lnSpc>
            </a:pPr>
            <a:r>
              <a:rPr lang="en-US" altLang="zh-CN" sz="1400" b="1" spc="300" dirty="0" smtClean="0">
                <a:solidFill>
                  <a:schemeClr val="tx1">
                    <a:lumMod val="85000"/>
                    <a:lumOff val="15000"/>
                  </a:schemeClr>
                </a:solidFill>
                <a:latin typeface="华文楷体" panose="02010600040101010101" pitchFamily="2" charset="-122"/>
                <a:ea typeface="华文楷体" panose="02010600040101010101" pitchFamily="2" charset="-122"/>
              </a:rPr>
              <a:t>2018.3</a:t>
            </a:r>
            <a:endParaRPr lang="zh-CN" altLang="en-US" sz="1400" b="1" spc="300" dirty="0">
              <a:solidFill>
                <a:schemeClr val="tx1">
                  <a:lumMod val="85000"/>
                  <a:lumOff val="15000"/>
                </a:schemeClr>
              </a:solidFill>
              <a:latin typeface="华文楷体" panose="02010600040101010101" pitchFamily="2" charset="-122"/>
              <a:ea typeface="华文楷体" panose="02010600040101010101" pitchFamily="2" charset="-122"/>
            </a:endParaRPr>
          </a:p>
        </p:txBody>
      </p:sp>
      <p:sp>
        <p:nvSpPr>
          <p:cNvPr id="41" name="文本框 40"/>
          <p:cNvSpPr txBox="1"/>
          <p:nvPr/>
        </p:nvSpPr>
        <p:spPr>
          <a:xfrm>
            <a:off x="7710873" y="6197601"/>
            <a:ext cx="1228491" cy="415498"/>
          </a:xfrm>
          <a:prstGeom prst="rect">
            <a:avLst/>
          </a:prstGeom>
          <a:noFill/>
        </p:spPr>
        <p:txBody>
          <a:bodyPr wrap="square" rtlCol="0">
            <a:spAutoFit/>
          </a:bodyPr>
          <a:lstStyle/>
          <a:p>
            <a:pPr>
              <a:lnSpc>
                <a:spcPct val="150000"/>
              </a:lnSpc>
            </a:pPr>
            <a:r>
              <a:rPr lang="en-US" altLang="zh-CN" sz="1400" b="1" spc="300" dirty="0" smtClean="0">
                <a:solidFill>
                  <a:schemeClr val="tx1">
                    <a:lumMod val="85000"/>
                    <a:lumOff val="15000"/>
                  </a:schemeClr>
                </a:solidFill>
                <a:latin typeface="华文楷体" panose="02010600040101010101" pitchFamily="2" charset="-122"/>
                <a:ea typeface="华文楷体" panose="02010600040101010101" pitchFamily="2" charset="-122"/>
              </a:rPr>
              <a:t>2018.5</a:t>
            </a:r>
            <a:endParaRPr lang="zh-CN" altLang="en-US" sz="1400" b="1" spc="300" dirty="0">
              <a:solidFill>
                <a:schemeClr val="tx1">
                  <a:lumMod val="85000"/>
                  <a:lumOff val="15000"/>
                </a:schemeClr>
              </a:solidFill>
              <a:latin typeface="华文楷体" panose="02010600040101010101" pitchFamily="2" charset="-122"/>
              <a:ea typeface="华文楷体" panose="02010600040101010101" pitchFamily="2" charset="-122"/>
            </a:endParaRPr>
          </a:p>
        </p:txBody>
      </p:sp>
      <p:sp>
        <p:nvSpPr>
          <p:cNvPr id="42" name="文本框 41"/>
          <p:cNvSpPr txBox="1"/>
          <p:nvPr/>
        </p:nvSpPr>
        <p:spPr>
          <a:xfrm>
            <a:off x="9365025" y="6197601"/>
            <a:ext cx="1228491" cy="415498"/>
          </a:xfrm>
          <a:prstGeom prst="rect">
            <a:avLst/>
          </a:prstGeom>
          <a:noFill/>
        </p:spPr>
        <p:txBody>
          <a:bodyPr wrap="square" rtlCol="0">
            <a:spAutoFit/>
          </a:bodyPr>
          <a:lstStyle/>
          <a:p>
            <a:pPr>
              <a:lnSpc>
                <a:spcPct val="150000"/>
              </a:lnSpc>
            </a:pPr>
            <a:r>
              <a:rPr lang="en-US" altLang="zh-CN" sz="1400" b="1" spc="300" dirty="0" smtClean="0">
                <a:solidFill>
                  <a:schemeClr val="tx1">
                    <a:lumMod val="85000"/>
                    <a:lumOff val="15000"/>
                  </a:schemeClr>
                </a:solidFill>
                <a:latin typeface="华文楷体" panose="02010600040101010101" pitchFamily="2" charset="-122"/>
                <a:ea typeface="华文楷体" panose="02010600040101010101" pitchFamily="2" charset="-122"/>
              </a:rPr>
              <a:t>2018.6</a:t>
            </a:r>
            <a:endParaRPr lang="zh-CN" altLang="en-US" sz="1400" b="1" spc="300"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nvGrpSpPr>
          <p:cNvPr id="54" name="组合 53"/>
          <p:cNvGrpSpPr/>
          <p:nvPr/>
        </p:nvGrpSpPr>
        <p:grpSpPr>
          <a:xfrm>
            <a:off x="885371" y="2778395"/>
            <a:ext cx="1715497" cy="2742790"/>
            <a:chOff x="1052157" y="2648858"/>
            <a:chExt cx="1641587" cy="2844800"/>
          </a:xfrm>
        </p:grpSpPr>
        <p:sp>
          <p:nvSpPr>
            <p:cNvPr id="44" name="圆角矩形 43"/>
            <p:cNvSpPr/>
            <p:nvPr/>
          </p:nvSpPr>
          <p:spPr>
            <a:xfrm>
              <a:off x="1052157" y="2648858"/>
              <a:ext cx="1641587" cy="2844800"/>
            </a:xfrm>
            <a:prstGeom prst="roundRect">
              <a:avLst>
                <a:gd name="adj" fmla="val 476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tx1">
                    <a:lumMod val="85000"/>
                    <a:lumOff val="15000"/>
                  </a:schemeClr>
                </a:solidFill>
              </a:endParaRPr>
            </a:p>
          </p:txBody>
        </p:sp>
        <p:sp>
          <p:nvSpPr>
            <p:cNvPr id="45" name="矩形 44"/>
            <p:cNvSpPr/>
            <p:nvPr/>
          </p:nvSpPr>
          <p:spPr>
            <a:xfrm>
              <a:off x="1188131" y="2926815"/>
              <a:ext cx="1369637" cy="18673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kern="100" dirty="0">
                  <a:solidFill>
                    <a:schemeClr val="tx1"/>
                  </a:solidFill>
                  <a:latin typeface="华文楷体" panose="02010600040101010101" pitchFamily="2" charset="-122"/>
                  <a:ea typeface="华文楷体" panose="02010600040101010101" pitchFamily="2" charset="-122"/>
                </a:rPr>
                <a:t>与校内外导师沟通，选定研究方向并阅读国内外相关文献</a:t>
              </a:r>
            </a:p>
          </p:txBody>
        </p:sp>
      </p:grpSp>
      <p:cxnSp>
        <p:nvCxnSpPr>
          <p:cNvPr id="47" name="直接连接符 46"/>
          <p:cNvCxnSpPr>
            <a:stCxn id="28" idx="0"/>
          </p:cNvCxnSpPr>
          <p:nvPr/>
        </p:nvCxnSpPr>
        <p:spPr>
          <a:xfrm flipV="1">
            <a:off x="1116760" y="5544457"/>
            <a:ext cx="0" cy="522515"/>
          </a:xfrm>
          <a:prstGeom prst="line">
            <a:avLst/>
          </a:prstGeom>
          <a:ln w="12700" cmpd="sng">
            <a:solidFill>
              <a:srgbClr val="5284A1"/>
            </a:solidFill>
            <a:prstDash val="dash"/>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2725185" y="2537321"/>
            <a:ext cx="1641587" cy="2983864"/>
            <a:chOff x="3006665" y="2409371"/>
            <a:chExt cx="1641587" cy="3120572"/>
          </a:xfrm>
        </p:grpSpPr>
        <p:sp>
          <p:nvSpPr>
            <p:cNvPr id="50" name="圆角矩形 49"/>
            <p:cNvSpPr/>
            <p:nvPr/>
          </p:nvSpPr>
          <p:spPr>
            <a:xfrm>
              <a:off x="3006665" y="2409371"/>
              <a:ext cx="1641587" cy="3120572"/>
            </a:xfrm>
            <a:prstGeom prst="roundRect">
              <a:avLst>
                <a:gd name="adj" fmla="val 4766"/>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tx1">
                    <a:lumMod val="85000"/>
                    <a:lumOff val="15000"/>
                  </a:schemeClr>
                </a:solidFill>
              </a:endParaRPr>
            </a:p>
          </p:txBody>
        </p:sp>
        <p:sp>
          <p:nvSpPr>
            <p:cNvPr id="51" name="矩形 50"/>
            <p:cNvSpPr/>
            <p:nvPr/>
          </p:nvSpPr>
          <p:spPr>
            <a:xfrm>
              <a:off x="3142639" y="3203361"/>
              <a:ext cx="1369637" cy="1521744"/>
            </a:xfrm>
            <a:prstGeom prst="rect">
              <a:avLst/>
            </a:prstGeom>
          </p:spPr>
          <p:txBody>
            <a:bodyPr wrap="square">
              <a:spAutoFit/>
            </a:bodyPr>
            <a:lstStyle/>
            <a:p>
              <a:pPr algn="just">
                <a:lnSpc>
                  <a:spcPct val="125000"/>
                </a:lnSpc>
              </a:pPr>
              <a:r>
                <a:rPr lang="zh-CN" altLang="en-US" kern="100" dirty="0">
                  <a:latin typeface="华文楷体" panose="02010600040101010101" pitchFamily="2" charset="-122"/>
                  <a:ea typeface="华文楷体" panose="02010600040101010101" pitchFamily="2" charset="-122"/>
                </a:rPr>
                <a:t>开发环境的、架构的设计</a:t>
              </a:r>
              <a:r>
                <a:rPr lang="zh-CN" altLang="en-US" kern="100" dirty="0" smtClean="0">
                  <a:latin typeface="华文楷体" panose="02010600040101010101" pitchFamily="2" charset="-122"/>
                  <a:ea typeface="华文楷体" panose="02010600040101010101" pitchFamily="2" charset="-122"/>
                </a:rPr>
                <a:t>，编写设计简单的</a:t>
              </a:r>
              <a:r>
                <a:rPr lang="en-US" altLang="zh-CN" kern="100" dirty="0" smtClean="0">
                  <a:latin typeface="华文楷体" panose="02010600040101010101" pitchFamily="2" charset="-122"/>
                  <a:ea typeface="华文楷体" panose="02010600040101010101" pitchFamily="2" charset="-122"/>
                </a:rPr>
                <a:t>Demo</a:t>
              </a:r>
              <a:endParaRPr lang="zh-CN" altLang="en-US" kern="100" dirty="0">
                <a:latin typeface="华文楷体" panose="02010600040101010101" pitchFamily="2" charset="-122"/>
                <a:ea typeface="华文楷体" panose="02010600040101010101" pitchFamily="2" charset="-122"/>
              </a:endParaRPr>
            </a:p>
          </p:txBody>
        </p:sp>
      </p:grpSp>
      <p:cxnSp>
        <p:nvCxnSpPr>
          <p:cNvPr id="52" name="直接连接符 51"/>
          <p:cNvCxnSpPr/>
          <p:nvPr/>
        </p:nvCxnSpPr>
        <p:spPr>
          <a:xfrm flipV="1">
            <a:off x="2808687" y="5554061"/>
            <a:ext cx="0" cy="522515"/>
          </a:xfrm>
          <a:prstGeom prst="line">
            <a:avLst/>
          </a:prstGeom>
          <a:ln w="12700" cmpd="sng">
            <a:solidFill>
              <a:srgbClr val="5284A1"/>
            </a:solidFill>
            <a:prstDash val="dash"/>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4491089" y="2224939"/>
            <a:ext cx="1500857" cy="3296246"/>
            <a:chOff x="3006665" y="2409371"/>
            <a:chExt cx="1641587" cy="3120572"/>
          </a:xfrm>
        </p:grpSpPr>
        <p:sp>
          <p:nvSpPr>
            <p:cNvPr id="56" name="圆角矩形 55"/>
            <p:cNvSpPr/>
            <p:nvPr/>
          </p:nvSpPr>
          <p:spPr>
            <a:xfrm>
              <a:off x="3006665" y="2409371"/>
              <a:ext cx="1641587" cy="3120572"/>
            </a:xfrm>
            <a:prstGeom prst="roundRect">
              <a:avLst>
                <a:gd name="adj" fmla="val 4766"/>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tx1">
                    <a:lumMod val="85000"/>
                    <a:lumOff val="15000"/>
                  </a:schemeClr>
                </a:solidFill>
              </a:endParaRPr>
            </a:p>
          </p:txBody>
        </p:sp>
        <p:sp>
          <p:nvSpPr>
            <p:cNvPr id="57" name="矩形 56"/>
            <p:cNvSpPr/>
            <p:nvPr/>
          </p:nvSpPr>
          <p:spPr>
            <a:xfrm>
              <a:off x="3142639" y="2647302"/>
              <a:ext cx="1369637" cy="1801327"/>
            </a:xfrm>
            <a:prstGeom prst="rect">
              <a:avLst/>
            </a:prstGeom>
          </p:spPr>
          <p:txBody>
            <a:bodyPr wrap="square">
              <a:spAutoFit/>
            </a:bodyPr>
            <a:lstStyle/>
            <a:p>
              <a:pPr algn="just">
                <a:lnSpc>
                  <a:spcPct val="125000"/>
                </a:lnSpc>
                <a:spcAft>
                  <a:spcPts val="0"/>
                </a:spcAft>
              </a:pPr>
              <a:r>
                <a:rPr lang="zh-CN" altLang="en-US" kern="100" dirty="0">
                  <a:latin typeface="华文楷体" panose="02010600040101010101" pitchFamily="2" charset="-122"/>
                  <a:ea typeface="华文楷体" panose="02010600040101010101" pitchFamily="2" charset="-122"/>
                </a:rPr>
                <a:t>具体预测算法的编码实现以及模型误差的实验数据的收集</a:t>
              </a:r>
            </a:p>
          </p:txBody>
        </p:sp>
      </p:grpSp>
      <p:cxnSp>
        <p:nvCxnSpPr>
          <p:cNvPr id="58" name="直接连接符 57"/>
          <p:cNvCxnSpPr/>
          <p:nvPr/>
        </p:nvCxnSpPr>
        <p:spPr>
          <a:xfrm flipV="1">
            <a:off x="4575574" y="5554061"/>
            <a:ext cx="0" cy="522515"/>
          </a:xfrm>
          <a:prstGeom prst="line">
            <a:avLst/>
          </a:prstGeom>
          <a:ln w="12700" cmpd="sng">
            <a:solidFill>
              <a:srgbClr val="5284A1"/>
            </a:solidFill>
            <a:prstDash val="dash"/>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6128838" y="2036253"/>
            <a:ext cx="1639476" cy="3484932"/>
            <a:chOff x="3006665" y="2409371"/>
            <a:chExt cx="1641587" cy="3120572"/>
          </a:xfrm>
        </p:grpSpPr>
        <p:sp>
          <p:nvSpPr>
            <p:cNvPr id="60" name="圆角矩形 59"/>
            <p:cNvSpPr/>
            <p:nvPr/>
          </p:nvSpPr>
          <p:spPr>
            <a:xfrm>
              <a:off x="3006665" y="2409371"/>
              <a:ext cx="1641587" cy="3120572"/>
            </a:xfrm>
            <a:prstGeom prst="roundRect">
              <a:avLst>
                <a:gd name="adj" fmla="val 4766"/>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tx1">
                    <a:lumMod val="85000"/>
                    <a:lumOff val="15000"/>
                  </a:schemeClr>
                </a:solidFill>
              </a:endParaRPr>
            </a:p>
          </p:txBody>
        </p:sp>
        <p:sp>
          <p:nvSpPr>
            <p:cNvPr id="61" name="矩形 60"/>
            <p:cNvSpPr/>
            <p:nvPr/>
          </p:nvSpPr>
          <p:spPr>
            <a:xfrm>
              <a:off x="3187405" y="3073919"/>
              <a:ext cx="1319626" cy="1322869"/>
            </a:xfrm>
            <a:prstGeom prst="rect">
              <a:avLst/>
            </a:prstGeom>
          </p:spPr>
          <p:txBody>
            <a:bodyPr wrap="square">
              <a:spAutoFit/>
            </a:bodyPr>
            <a:lstStyle/>
            <a:p>
              <a:pPr algn="just">
                <a:lnSpc>
                  <a:spcPct val="125000"/>
                </a:lnSpc>
                <a:spcAft>
                  <a:spcPts val="0"/>
                </a:spcAft>
              </a:pPr>
              <a:r>
                <a:rPr lang="zh-CN" altLang="en-US" kern="100" dirty="0">
                  <a:latin typeface="华文楷体" panose="02010600040101010101" pitchFamily="2" charset="-122"/>
                  <a:ea typeface="华文楷体" panose="02010600040101010101" pitchFamily="2" charset="-122"/>
                </a:rPr>
                <a:t>完善除了实时预测部分的其他组件</a:t>
              </a:r>
            </a:p>
          </p:txBody>
        </p:sp>
      </p:grpSp>
      <p:cxnSp>
        <p:nvCxnSpPr>
          <p:cNvPr id="62" name="直接连接符 61"/>
          <p:cNvCxnSpPr/>
          <p:nvPr/>
        </p:nvCxnSpPr>
        <p:spPr>
          <a:xfrm flipV="1">
            <a:off x="6218521" y="5544457"/>
            <a:ext cx="0" cy="522515"/>
          </a:xfrm>
          <a:prstGeom prst="line">
            <a:avLst/>
          </a:prstGeom>
          <a:ln w="12700" cmpd="sng">
            <a:solidFill>
              <a:srgbClr val="5284A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976499" y="5521185"/>
            <a:ext cx="0" cy="555392"/>
          </a:xfrm>
          <a:prstGeom prst="line">
            <a:avLst/>
          </a:prstGeom>
          <a:ln w="12700" cmpd="sng">
            <a:solidFill>
              <a:srgbClr val="5284A1"/>
            </a:solidFill>
            <a:prstDash val="dash"/>
          </a:ln>
        </p:spPr>
        <p:style>
          <a:lnRef idx="1">
            <a:schemeClr val="accent1"/>
          </a:lnRef>
          <a:fillRef idx="0">
            <a:schemeClr val="accent1"/>
          </a:fillRef>
          <a:effectRef idx="0">
            <a:schemeClr val="accent1"/>
          </a:effectRef>
          <a:fontRef idx="minor">
            <a:schemeClr val="tx1"/>
          </a:fontRef>
        </p:style>
      </p:cxnSp>
      <p:grpSp>
        <p:nvGrpSpPr>
          <p:cNvPr id="64" name="组合 63"/>
          <p:cNvGrpSpPr/>
          <p:nvPr/>
        </p:nvGrpSpPr>
        <p:grpSpPr>
          <a:xfrm>
            <a:off x="7882167" y="1729951"/>
            <a:ext cx="1639476" cy="3791234"/>
            <a:chOff x="3006665" y="2409371"/>
            <a:chExt cx="1641587" cy="3120572"/>
          </a:xfrm>
        </p:grpSpPr>
        <p:sp>
          <p:nvSpPr>
            <p:cNvPr id="65" name="圆角矩形 64"/>
            <p:cNvSpPr/>
            <p:nvPr/>
          </p:nvSpPr>
          <p:spPr>
            <a:xfrm>
              <a:off x="3006665" y="2409371"/>
              <a:ext cx="1641587" cy="3120572"/>
            </a:xfrm>
            <a:prstGeom prst="roundRect">
              <a:avLst>
                <a:gd name="adj" fmla="val 4766"/>
              </a:avLst>
            </a:pr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tx1">
                    <a:lumMod val="85000"/>
                    <a:lumOff val="15000"/>
                  </a:schemeClr>
                </a:solidFill>
              </a:endParaRPr>
            </a:p>
          </p:txBody>
        </p:sp>
        <p:sp>
          <p:nvSpPr>
            <p:cNvPr id="66" name="矩形 65"/>
            <p:cNvSpPr/>
            <p:nvPr/>
          </p:nvSpPr>
          <p:spPr>
            <a:xfrm>
              <a:off x="3187405" y="3073919"/>
              <a:ext cx="1354910" cy="1500989"/>
            </a:xfrm>
            <a:prstGeom prst="rect">
              <a:avLst/>
            </a:prstGeom>
          </p:spPr>
          <p:txBody>
            <a:bodyPr wrap="square">
              <a:spAutoFit/>
            </a:bodyPr>
            <a:lstStyle/>
            <a:p>
              <a:pPr algn="just">
                <a:lnSpc>
                  <a:spcPct val="125000"/>
                </a:lnSpc>
                <a:spcAft>
                  <a:spcPts val="0"/>
                </a:spcAft>
              </a:pPr>
              <a:r>
                <a:rPr lang="zh-CN" altLang="en-US" kern="100" dirty="0">
                  <a:latin typeface="华文楷体" panose="02010600040101010101" pitchFamily="2" charset="-122"/>
                  <a:ea typeface="华文楷体" panose="02010600040101010101" pitchFamily="2" charset="-122"/>
                </a:rPr>
                <a:t>集成测试、收集性能指标、算法改进、分析结果</a:t>
              </a:r>
            </a:p>
          </p:txBody>
        </p:sp>
      </p:grpSp>
      <p:grpSp>
        <p:nvGrpSpPr>
          <p:cNvPr id="67" name="组合 66"/>
          <p:cNvGrpSpPr/>
          <p:nvPr/>
        </p:nvGrpSpPr>
        <p:grpSpPr>
          <a:xfrm>
            <a:off x="9652910" y="1509486"/>
            <a:ext cx="1639476" cy="4011699"/>
            <a:chOff x="3006665" y="2409371"/>
            <a:chExt cx="1641587" cy="3120572"/>
          </a:xfrm>
        </p:grpSpPr>
        <p:sp>
          <p:nvSpPr>
            <p:cNvPr id="68" name="圆角矩形 67"/>
            <p:cNvSpPr/>
            <p:nvPr/>
          </p:nvSpPr>
          <p:spPr>
            <a:xfrm>
              <a:off x="3006665" y="2409371"/>
              <a:ext cx="1641587" cy="3120572"/>
            </a:xfrm>
            <a:prstGeom prst="roundRect">
              <a:avLst>
                <a:gd name="adj" fmla="val 4766"/>
              </a:avLst>
            </a:prstGeom>
            <a:solidFill>
              <a:srgbClr val="B8B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tx1">
                    <a:lumMod val="85000"/>
                    <a:lumOff val="15000"/>
                  </a:schemeClr>
                </a:solidFill>
              </a:endParaRPr>
            </a:p>
          </p:txBody>
        </p:sp>
        <p:sp>
          <p:nvSpPr>
            <p:cNvPr id="69" name="矩形 68"/>
            <p:cNvSpPr/>
            <p:nvPr/>
          </p:nvSpPr>
          <p:spPr>
            <a:xfrm>
              <a:off x="3249768" y="3273753"/>
              <a:ext cx="1155382" cy="627682"/>
            </a:xfrm>
            <a:prstGeom prst="rect">
              <a:avLst/>
            </a:prstGeom>
          </p:spPr>
          <p:txBody>
            <a:bodyPr wrap="square">
              <a:spAutoFit/>
            </a:bodyPr>
            <a:lstStyle/>
            <a:p>
              <a:pPr algn="just">
                <a:lnSpc>
                  <a:spcPct val="125000"/>
                </a:lnSpc>
                <a:spcAft>
                  <a:spcPts val="0"/>
                </a:spcAft>
              </a:pPr>
              <a:r>
                <a:rPr lang="zh-CN" altLang="en-US" kern="100" smtClean="0">
                  <a:latin typeface="华文楷体" panose="02010600040101010101" pitchFamily="2" charset="-122"/>
                  <a:ea typeface="华文楷体" panose="02010600040101010101" pitchFamily="2" charset="-122"/>
                </a:rPr>
                <a:t>完成论文的撰写</a:t>
              </a:r>
              <a:endParaRPr lang="zh-CN" altLang="en-US" kern="100" dirty="0">
                <a:latin typeface="华文楷体" panose="02010600040101010101" pitchFamily="2" charset="-122"/>
                <a:ea typeface="华文楷体" panose="02010600040101010101" pitchFamily="2" charset="-122"/>
              </a:endParaRPr>
            </a:p>
          </p:txBody>
        </p:sp>
      </p:grpSp>
      <p:cxnSp>
        <p:nvCxnSpPr>
          <p:cNvPr id="70" name="直接连接符 69"/>
          <p:cNvCxnSpPr/>
          <p:nvPr/>
        </p:nvCxnSpPr>
        <p:spPr>
          <a:xfrm flipV="1">
            <a:off x="9746332" y="5521185"/>
            <a:ext cx="0" cy="538954"/>
          </a:xfrm>
          <a:prstGeom prst="line">
            <a:avLst/>
          </a:prstGeom>
          <a:ln w="12700" cmpd="sng">
            <a:solidFill>
              <a:srgbClr val="5284A1"/>
            </a:solidFill>
            <a:prstDash val="dash"/>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6568069" y="5017761"/>
            <a:ext cx="1219954" cy="426271"/>
          </a:xfrm>
          <a:prstGeom prst="rect">
            <a:avLst/>
          </a:prstGeom>
          <a:noFill/>
        </p:spPr>
        <p:txBody>
          <a:bodyPr wrap="square" rtlCol="0">
            <a:spAutoFit/>
          </a:bodyPr>
          <a:lstStyle>
            <a:defPPr>
              <a:defRPr lang="zh-CN"/>
            </a:defPPr>
            <a:lvl1pPr algn="ctr">
              <a:lnSpc>
                <a:spcPct val="150000"/>
              </a:lnSpc>
              <a:defRPr sz="1600" b="1" spc="300">
                <a:solidFill>
                  <a:schemeClr val="bg1"/>
                </a:solidFill>
                <a:latin typeface="Myriad" panose="02000503050000020004" pitchFamily="2" charset="0"/>
                <a:ea typeface="黑体" panose="02010609060101010101" pitchFamily="49" charset="-122"/>
                <a:cs typeface="Arial" panose="020B0604020202020204" pitchFamily="34" charset="0"/>
              </a:defRPr>
            </a:lvl1pPr>
          </a:lstStyle>
          <a:p>
            <a:r>
              <a:rPr lang="en-US" altLang="zh-CN" dirty="0"/>
              <a:t>Adjust</a:t>
            </a:r>
            <a:endParaRPr lang="zh-CN" altLang="en-US" dirty="0"/>
          </a:p>
        </p:txBody>
      </p:sp>
      <p:sp>
        <p:nvSpPr>
          <p:cNvPr id="82" name="文本框 81"/>
          <p:cNvSpPr txBox="1"/>
          <p:nvPr/>
        </p:nvSpPr>
        <p:spPr>
          <a:xfrm>
            <a:off x="9377470" y="5017761"/>
            <a:ext cx="2685534" cy="426271"/>
          </a:xfrm>
          <a:prstGeom prst="rect">
            <a:avLst/>
          </a:prstGeom>
          <a:noFill/>
        </p:spPr>
        <p:txBody>
          <a:bodyPr wrap="square" rtlCol="0">
            <a:spAutoFit/>
          </a:bodyPr>
          <a:lstStyle>
            <a:defPPr>
              <a:defRPr lang="zh-CN"/>
            </a:defPPr>
            <a:lvl1pPr algn="ctr">
              <a:lnSpc>
                <a:spcPct val="150000"/>
              </a:lnSpc>
              <a:defRPr sz="1600" b="1" spc="300">
                <a:solidFill>
                  <a:schemeClr val="bg1"/>
                </a:solidFill>
                <a:latin typeface="Myriad" panose="02000503050000020004" pitchFamily="2" charset="0"/>
                <a:ea typeface="黑体" panose="02010609060101010101" pitchFamily="49" charset="-122"/>
                <a:cs typeface="Arial" panose="020B0604020202020204" pitchFamily="34" charset="0"/>
              </a:defRPr>
            </a:lvl1pPr>
          </a:lstStyle>
          <a:p>
            <a:r>
              <a:rPr lang="en-US" altLang="zh-CN" dirty="0"/>
              <a:t>Finish</a:t>
            </a:r>
            <a:endParaRPr lang="zh-CN" altLang="en-US" dirty="0"/>
          </a:p>
        </p:txBody>
      </p:sp>
      <p:sp>
        <p:nvSpPr>
          <p:cNvPr id="84" name="文本框 83"/>
          <p:cNvSpPr txBox="1"/>
          <p:nvPr/>
        </p:nvSpPr>
        <p:spPr>
          <a:xfrm>
            <a:off x="8433990" y="5017761"/>
            <a:ext cx="1219954" cy="426271"/>
          </a:xfrm>
          <a:prstGeom prst="rect">
            <a:avLst/>
          </a:prstGeom>
          <a:noFill/>
        </p:spPr>
        <p:txBody>
          <a:bodyPr wrap="square" rtlCol="0">
            <a:spAutoFit/>
          </a:bodyPr>
          <a:lstStyle>
            <a:defPPr>
              <a:defRPr lang="zh-CN"/>
            </a:defPPr>
            <a:lvl1pPr algn="ctr">
              <a:lnSpc>
                <a:spcPct val="150000"/>
              </a:lnSpc>
              <a:defRPr sz="1600" b="1" spc="300">
                <a:solidFill>
                  <a:schemeClr val="bg1"/>
                </a:solidFill>
                <a:latin typeface="Myriad" panose="02000503050000020004" pitchFamily="2" charset="0"/>
                <a:ea typeface="黑体" panose="02010609060101010101" pitchFamily="49" charset="-122"/>
                <a:cs typeface="Arial" panose="020B0604020202020204" pitchFamily="34" charset="0"/>
              </a:defRPr>
            </a:lvl1pPr>
          </a:lstStyle>
          <a:p>
            <a:r>
              <a:rPr lang="en-US" altLang="zh-CN" dirty="0"/>
              <a:t>Test</a:t>
            </a:r>
            <a:endParaRPr lang="zh-CN" altLang="en-US" dirty="0"/>
          </a:p>
        </p:txBody>
      </p:sp>
      <p:sp>
        <p:nvSpPr>
          <p:cNvPr id="86" name="文本框 85"/>
          <p:cNvSpPr txBox="1"/>
          <p:nvPr/>
        </p:nvSpPr>
        <p:spPr>
          <a:xfrm>
            <a:off x="4906004" y="5017761"/>
            <a:ext cx="1219954" cy="426271"/>
          </a:xfrm>
          <a:prstGeom prst="rect">
            <a:avLst/>
          </a:prstGeom>
          <a:noFill/>
        </p:spPr>
        <p:txBody>
          <a:bodyPr wrap="square" rtlCol="0">
            <a:spAutoFit/>
          </a:bodyPr>
          <a:lstStyle>
            <a:defPPr>
              <a:defRPr lang="zh-CN"/>
            </a:defPPr>
            <a:lvl1pPr algn="ctr">
              <a:lnSpc>
                <a:spcPct val="150000"/>
              </a:lnSpc>
              <a:defRPr sz="1600" b="1" spc="300">
                <a:solidFill>
                  <a:schemeClr val="bg1"/>
                </a:solidFill>
                <a:latin typeface="Myriad" panose="02000503050000020004" pitchFamily="2" charset="0"/>
                <a:ea typeface="黑体" panose="02010609060101010101" pitchFamily="49" charset="-122"/>
                <a:cs typeface="Arial" panose="020B0604020202020204" pitchFamily="34" charset="0"/>
              </a:defRPr>
            </a:lvl1pPr>
          </a:lstStyle>
          <a:p>
            <a:r>
              <a:rPr lang="en-US" altLang="zh-CN" dirty="0"/>
              <a:t>Code</a:t>
            </a:r>
            <a:endParaRPr lang="zh-CN" altLang="en-US" dirty="0"/>
          </a:p>
        </p:txBody>
      </p:sp>
      <p:sp>
        <p:nvSpPr>
          <p:cNvPr id="91" name="文本框 90"/>
          <p:cNvSpPr txBox="1"/>
          <p:nvPr/>
        </p:nvSpPr>
        <p:spPr>
          <a:xfrm>
            <a:off x="3190234" y="5014944"/>
            <a:ext cx="1219954" cy="468013"/>
          </a:xfrm>
          <a:prstGeom prst="rect">
            <a:avLst/>
          </a:prstGeom>
          <a:noFill/>
        </p:spPr>
        <p:txBody>
          <a:bodyPr wrap="square" rtlCol="0">
            <a:spAutoFit/>
          </a:bodyPr>
          <a:lstStyle/>
          <a:p>
            <a:pPr algn="ctr">
              <a:lnSpc>
                <a:spcPct val="150000"/>
              </a:lnSpc>
            </a:pPr>
            <a:r>
              <a:rPr lang="en-US" altLang="zh-CN" sz="1600" b="1" spc="300" dirty="0" smtClean="0">
                <a:solidFill>
                  <a:schemeClr val="bg1"/>
                </a:solidFill>
                <a:latin typeface="Myriad" panose="02000503050000020004" pitchFamily="2" charset="0"/>
                <a:ea typeface="黑体" panose="02010609060101010101" pitchFamily="49" charset="-122"/>
                <a:cs typeface="Arial" panose="020B0604020202020204" pitchFamily="34" charset="0"/>
              </a:rPr>
              <a:t>Design</a:t>
            </a:r>
            <a:endParaRPr lang="zh-CN" altLang="en-US" sz="1600" b="1" spc="300" dirty="0">
              <a:solidFill>
                <a:schemeClr val="bg1"/>
              </a:solidFill>
              <a:latin typeface="Myriad" panose="02000503050000020004" pitchFamily="2" charset="0"/>
              <a:ea typeface="黑体" panose="02010609060101010101" pitchFamily="49" charset="-122"/>
              <a:cs typeface="Arial" panose="020B0604020202020204" pitchFamily="34" charset="0"/>
            </a:endParaRPr>
          </a:p>
        </p:txBody>
      </p:sp>
      <p:sp>
        <p:nvSpPr>
          <p:cNvPr id="92" name="文本框 91"/>
          <p:cNvSpPr txBox="1"/>
          <p:nvPr/>
        </p:nvSpPr>
        <p:spPr>
          <a:xfrm>
            <a:off x="1399555" y="5017761"/>
            <a:ext cx="1219954" cy="426271"/>
          </a:xfrm>
          <a:prstGeom prst="rect">
            <a:avLst/>
          </a:prstGeom>
          <a:noFill/>
        </p:spPr>
        <p:txBody>
          <a:bodyPr wrap="square" rtlCol="0">
            <a:spAutoFit/>
          </a:bodyPr>
          <a:lstStyle>
            <a:defPPr>
              <a:defRPr lang="zh-CN"/>
            </a:defPPr>
            <a:lvl1pPr algn="ctr">
              <a:lnSpc>
                <a:spcPct val="150000"/>
              </a:lnSpc>
              <a:defRPr sz="1600" b="1" spc="300">
                <a:solidFill>
                  <a:schemeClr val="bg1"/>
                </a:solidFill>
                <a:latin typeface="Myriad" panose="02000503050000020004" pitchFamily="2" charset="0"/>
                <a:ea typeface="黑体" panose="02010609060101010101" pitchFamily="49" charset="-122"/>
                <a:cs typeface="Arial" panose="020B0604020202020204" pitchFamily="34" charset="0"/>
              </a:defRPr>
            </a:lvl1pPr>
          </a:lstStyle>
          <a:p>
            <a:r>
              <a:rPr lang="en-US" altLang="zh-CN" dirty="0"/>
              <a:t>Decide</a:t>
            </a:r>
            <a:endParaRPr lang="zh-CN" altLang="en-US" dirty="0"/>
          </a:p>
        </p:txBody>
      </p:sp>
      <p:sp>
        <p:nvSpPr>
          <p:cNvPr id="74" name="矩形 73"/>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八</a:t>
            </a:r>
          </a:p>
        </p:txBody>
      </p:sp>
    </p:spTree>
    <p:extLst>
      <p:ext uri="{BB962C8B-B14F-4D97-AF65-F5344CB8AC3E}">
        <p14:creationId xmlns:p14="http://schemas.microsoft.com/office/powerpoint/2010/main" val="402195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284A1"/>
        </a:solidFill>
        <a:effectLst/>
      </p:bgPr>
    </p:bg>
    <p:spTree>
      <p:nvGrpSpPr>
        <p:cNvPr id="1" name=""/>
        <p:cNvGrpSpPr/>
        <p:nvPr/>
      </p:nvGrpSpPr>
      <p:grpSpPr>
        <a:xfrm>
          <a:off x="0" y="0"/>
          <a:ext cx="0" cy="0"/>
          <a:chOff x="0" y="0"/>
          <a:chExt cx="0" cy="0"/>
        </a:xfrm>
      </p:grpSpPr>
      <p:sp>
        <p:nvSpPr>
          <p:cNvPr id="2" name="文本框 1"/>
          <p:cNvSpPr txBox="1"/>
          <p:nvPr/>
        </p:nvSpPr>
        <p:spPr>
          <a:xfrm>
            <a:off x="2930439" y="2067951"/>
            <a:ext cx="6326103" cy="1650452"/>
          </a:xfrm>
          <a:prstGeom prst="rect">
            <a:avLst/>
          </a:prstGeom>
          <a:noFill/>
        </p:spPr>
        <p:txBody>
          <a:bodyPr wrap="square" rtlCol="0">
            <a:spAutoFit/>
          </a:bodyPr>
          <a:lstStyle/>
          <a:p>
            <a:pPr algn="ctr">
              <a:lnSpc>
                <a:spcPct val="150000"/>
              </a:lnSpc>
            </a:pPr>
            <a:r>
              <a:rPr lang="en-US" altLang="zh-CN" sz="8000" b="1" spc="300" dirty="0" smtClean="0">
                <a:solidFill>
                  <a:schemeClr val="bg1"/>
                </a:solidFill>
                <a:latin typeface="黑体" panose="02010609060101010101" pitchFamily="49" charset="-122"/>
                <a:ea typeface="黑体" panose="02010609060101010101" pitchFamily="49" charset="-122"/>
              </a:rPr>
              <a:t>THANK YOU</a:t>
            </a:r>
            <a:endParaRPr lang="zh-CN" altLang="en-US" sz="8000" b="1" spc="3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22911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sp>
        <p:nvSpPr>
          <p:cNvPr id="3" name="矩形 2"/>
          <p:cNvSpPr/>
          <p:nvPr/>
        </p:nvSpPr>
        <p:spPr>
          <a:xfrm>
            <a:off x="0" y="0"/>
            <a:ext cx="2641600" cy="6858000"/>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52782" y="2200727"/>
            <a:ext cx="1736035" cy="246389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79510" y="2705725"/>
            <a:ext cx="682580" cy="1446550"/>
          </a:xfrm>
          <a:prstGeom prst="rect">
            <a:avLst/>
          </a:prstGeom>
          <a:noFill/>
        </p:spPr>
        <p:txBody>
          <a:bodyPr wrap="square" rtlCol="0">
            <a:spAutoFit/>
          </a:bodyPr>
          <a:lstStyle/>
          <a:p>
            <a:r>
              <a:rPr lang="zh-CN" altLang="en-US" sz="4400" b="1" dirty="0" smtClean="0">
                <a:solidFill>
                  <a:schemeClr val="bg1"/>
                </a:solidFill>
                <a:latin typeface="宋体" panose="02010600030101010101" pitchFamily="2" charset="-122"/>
                <a:ea typeface="宋体" panose="02010600030101010101" pitchFamily="2" charset="-122"/>
              </a:rPr>
              <a:t>目录</a:t>
            </a:r>
            <a:endParaRPr lang="zh-CN" altLang="en-US" sz="4400" b="1" dirty="0">
              <a:solidFill>
                <a:schemeClr val="bg1"/>
              </a:solidFill>
              <a:latin typeface="宋体" panose="02010600030101010101" pitchFamily="2" charset="-122"/>
              <a:ea typeface="宋体" panose="02010600030101010101" pitchFamily="2" charset="-122"/>
            </a:endParaRPr>
          </a:p>
        </p:txBody>
      </p:sp>
      <p:sp>
        <p:nvSpPr>
          <p:cNvPr id="5" name="文本框 4"/>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4178542" y="1803761"/>
            <a:ext cx="8115220" cy="3250478"/>
            <a:chOff x="4102342" y="1262234"/>
            <a:chExt cx="8115220" cy="3250478"/>
          </a:xfrm>
        </p:grpSpPr>
        <p:grpSp>
          <p:nvGrpSpPr>
            <p:cNvPr id="12" name="组合 11"/>
            <p:cNvGrpSpPr/>
            <p:nvPr/>
          </p:nvGrpSpPr>
          <p:grpSpPr>
            <a:xfrm>
              <a:off x="4106212" y="1264570"/>
              <a:ext cx="5156198" cy="461665"/>
              <a:chOff x="5617512" y="843206"/>
              <a:chExt cx="5156198" cy="461665"/>
            </a:xfrm>
          </p:grpSpPr>
          <p:sp>
            <p:nvSpPr>
              <p:cNvPr id="6" name="文本框 5"/>
              <p:cNvSpPr txBox="1"/>
              <p:nvPr/>
            </p:nvSpPr>
            <p:spPr>
              <a:xfrm>
                <a:off x="6100110" y="843206"/>
                <a:ext cx="4673600"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行业现状</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27" name="矩形 26"/>
              <p:cNvSpPr/>
              <p:nvPr/>
            </p:nvSpPr>
            <p:spPr>
              <a:xfrm>
                <a:off x="5617512" y="914931"/>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latin typeface="华文楷体" panose="02010600040101010101" pitchFamily="2" charset="-122"/>
                    <a:ea typeface="华文楷体" panose="02010600040101010101" pitchFamily="2" charset="-122"/>
                  </a:rPr>
                  <a:t>1</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13" name="组合 12"/>
            <p:cNvGrpSpPr/>
            <p:nvPr/>
          </p:nvGrpSpPr>
          <p:grpSpPr>
            <a:xfrm>
              <a:off x="4106212" y="2238630"/>
              <a:ext cx="3399486" cy="461665"/>
              <a:chOff x="5617512" y="1516319"/>
              <a:chExt cx="3399486" cy="461665"/>
            </a:xfrm>
          </p:grpSpPr>
          <p:sp>
            <p:nvSpPr>
              <p:cNvPr id="7" name="文本框 6"/>
              <p:cNvSpPr txBox="1"/>
              <p:nvPr/>
            </p:nvSpPr>
            <p:spPr>
              <a:xfrm>
                <a:off x="6100110" y="1516319"/>
                <a:ext cx="2916888"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实现工具与技术</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28" name="矩形 27"/>
              <p:cNvSpPr/>
              <p:nvPr/>
            </p:nvSpPr>
            <p:spPr>
              <a:xfrm>
                <a:off x="5617512" y="1553063"/>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latin typeface="华文楷体" panose="02010600040101010101" pitchFamily="2" charset="-122"/>
                    <a:ea typeface="华文楷体" panose="02010600040101010101" pitchFamily="2" charset="-122"/>
                  </a:rPr>
                  <a:t>2</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14" name="组合 13"/>
            <p:cNvGrpSpPr/>
            <p:nvPr/>
          </p:nvGrpSpPr>
          <p:grpSpPr>
            <a:xfrm>
              <a:off x="4102342" y="3107478"/>
              <a:ext cx="6137485" cy="461665"/>
              <a:chOff x="5609348" y="2154262"/>
              <a:chExt cx="6137485" cy="461665"/>
            </a:xfrm>
          </p:grpSpPr>
          <p:sp>
            <p:nvSpPr>
              <p:cNvPr id="8" name="文本框 7"/>
              <p:cNvSpPr txBox="1"/>
              <p:nvPr/>
            </p:nvSpPr>
            <p:spPr>
              <a:xfrm>
                <a:off x="6095816" y="2154262"/>
                <a:ext cx="5651017"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研究内容</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29" name="矩形 28"/>
              <p:cNvSpPr/>
              <p:nvPr/>
            </p:nvSpPr>
            <p:spPr>
              <a:xfrm>
                <a:off x="5609348" y="2226069"/>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latin typeface="华文楷体" panose="02010600040101010101" pitchFamily="2" charset="-122"/>
                    <a:ea typeface="华文楷体" panose="02010600040101010101" pitchFamily="2" charset="-122"/>
                  </a:rPr>
                  <a:t>3</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15" name="组合 14"/>
            <p:cNvGrpSpPr/>
            <p:nvPr/>
          </p:nvGrpSpPr>
          <p:grpSpPr>
            <a:xfrm>
              <a:off x="4102342" y="4051047"/>
              <a:ext cx="3832011" cy="461665"/>
              <a:chOff x="5609348" y="2723313"/>
              <a:chExt cx="3832011" cy="461665"/>
            </a:xfrm>
          </p:grpSpPr>
          <p:sp>
            <p:nvSpPr>
              <p:cNvPr id="9" name="文本框 8"/>
              <p:cNvSpPr txBox="1"/>
              <p:nvPr/>
            </p:nvSpPr>
            <p:spPr>
              <a:xfrm>
                <a:off x="6095816" y="2723313"/>
                <a:ext cx="3345543"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技术路线</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30" name="矩形 29"/>
              <p:cNvSpPr/>
              <p:nvPr/>
            </p:nvSpPr>
            <p:spPr>
              <a:xfrm>
                <a:off x="5609348" y="2816978"/>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latin typeface="华文楷体" panose="02010600040101010101" pitchFamily="2" charset="-122"/>
                    <a:ea typeface="华文楷体" panose="02010600040101010101" pitchFamily="2" charset="-122"/>
                  </a:rPr>
                  <a:t>4</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16" name="组合 15"/>
            <p:cNvGrpSpPr/>
            <p:nvPr/>
          </p:nvGrpSpPr>
          <p:grpSpPr>
            <a:xfrm>
              <a:off x="8044545" y="1262234"/>
              <a:ext cx="4147454" cy="461665"/>
              <a:chOff x="5617512" y="3497598"/>
              <a:chExt cx="4147454" cy="461665"/>
            </a:xfrm>
          </p:grpSpPr>
          <p:sp>
            <p:nvSpPr>
              <p:cNvPr id="10" name="文本框 9"/>
              <p:cNvSpPr txBox="1"/>
              <p:nvPr/>
            </p:nvSpPr>
            <p:spPr>
              <a:xfrm>
                <a:off x="6100109" y="3497598"/>
                <a:ext cx="3664857"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存在问题</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31" name="矩形 30"/>
              <p:cNvSpPr/>
              <p:nvPr/>
            </p:nvSpPr>
            <p:spPr>
              <a:xfrm>
                <a:off x="5617512" y="3569405"/>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latin typeface="华文楷体" panose="02010600040101010101" pitchFamily="2" charset="-122"/>
                    <a:ea typeface="华文楷体" panose="02010600040101010101" pitchFamily="2" charset="-122"/>
                  </a:rPr>
                  <a:t>5</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17" name="组合 16"/>
            <p:cNvGrpSpPr/>
            <p:nvPr/>
          </p:nvGrpSpPr>
          <p:grpSpPr>
            <a:xfrm>
              <a:off x="8044545" y="2187118"/>
              <a:ext cx="4147453" cy="461665"/>
              <a:chOff x="5617512" y="4157259"/>
              <a:chExt cx="4147453" cy="461665"/>
            </a:xfrm>
          </p:grpSpPr>
          <p:sp>
            <p:nvSpPr>
              <p:cNvPr id="19" name="文本框 18"/>
              <p:cNvSpPr txBox="1"/>
              <p:nvPr/>
            </p:nvSpPr>
            <p:spPr>
              <a:xfrm>
                <a:off x="6100108" y="4157259"/>
                <a:ext cx="3664857"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实验条件</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22" name="矩形 21"/>
              <p:cNvSpPr/>
              <p:nvPr/>
            </p:nvSpPr>
            <p:spPr>
              <a:xfrm>
                <a:off x="5617512" y="4227971"/>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latin typeface="华文楷体" panose="02010600040101010101" pitchFamily="2" charset="-122"/>
                    <a:ea typeface="华文楷体" panose="02010600040101010101" pitchFamily="2" charset="-122"/>
                  </a:rPr>
                  <a:t>6</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18" name="组合 17"/>
            <p:cNvGrpSpPr/>
            <p:nvPr/>
          </p:nvGrpSpPr>
          <p:grpSpPr>
            <a:xfrm>
              <a:off x="8044545" y="3105142"/>
              <a:ext cx="4147455" cy="461665"/>
              <a:chOff x="5617512" y="4879547"/>
              <a:chExt cx="4147455" cy="461665"/>
            </a:xfrm>
          </p:grpSpPr>
          <p:sp>
            <p:nvSpPr>
              <p:cNvPr id="20" name="文本框 19"/>
              <p:cNvSpPr txBox="1"/>
              <p:nvPr/>
            </p:nvSpPr>
            <p:spPr>
              <a:xfrm>
                <a:off x="6100110" y="4879547"/>
                <a:ext cx="3664857"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预期目标</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23" name="矩形 22"/>
              <p:cNvSpPr/>
              <p:nvPr/>
            </p:nvSpPr>
            <p:spPr>
              <a:xfrm>
                <a:off x="5617512" y="4953690"/>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latin typeface="华文楷体" panose="02010600040101010101" pitchFamily="2" charset="-122"/>
                    <a:ea typeface="华文楷体" panose="02010600040101010101" pitchFamily="2" charset="-122"/>
                  </a:rPr>
                  <a:t>7</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26" name="组合 25"/>
            <p:cNvGrpSpPr/>
            <p:nvPr/>
          </p:nvGrpSpPr>
          <p:grpSpPr>
            <a:xfrm>
              <a:off x="8070110" y="4050794"/>
              <a:ext cx="4147452" cy="461665"/>
              <a:chOff x="5617512" y="5554998"/>
              <a:chExt cx="4147452" cy="461665"/>
            </a:xfrm>
          </p:grpSpPr>
          <p:sp>
            <p:nvSpPr>
              <p:cNvPr id="21" name="文本框 20"/>
              <p:cNvSpPr txBox="1"/>
              <p:nvPr/>
            </p:nvSpPr>
            <p:spPr>
              <a:xfrm>
                <a:off x="6100107" y="5554998"/>
                <a:ext cx="3664857"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研究计划</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24" name="矩形 23"/>
              <p:cNvSpPr/>
              <p:nvPr/>
            </p:nvSpPr>
            <p:spPr>
              <a:xfrm>
                <a:off x="5617512" y="5626804"/>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latin typeface="华文楷体" panose="02010600040101010101" pitchFamily="2" charset="-122"/>
                    <a:ea typeface="华文楷体" panose="02010600040101010101" pitchFamily="2" charset="-122"/>
                  </a:rPr>
                  <a:t>8</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spTree>
    <p:extLst>
      <p:ext uri="{BB962C8B-B14F-4D97-AF65-F5344CB8AC3E}">
        <p14:creationId xmlns:p14="http://schemas.microsoft.com/office/powerpoint/2010/main" val="15391819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文本框 3"/>
          <p:cNvSpPr txBox="1"/>
          <p:nvPr/>
        </p:nvSpPr>
        <p:spPr>
          <a:xfrm>
            <a:off x="553791" y="373487"/>
            <a:ext cx="2266682"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研究背景</a:t>
            </a:r>
          </a:p>
        </p:txBody>
      </p:sp>
      <p:sp>
        <p:nvSpPr>
          <p:cNvPr id="5" name="矩形 4"/>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35590" r="11179"/>
          <a:stretch/>
        </p:blipFill>
        <p:spPr>
          <a:xfrm>
            <a:off x="7324578" y="0"/>
            <a:ext cx="4867422" cy="6858000"/>
          </a:xfrm>
          <a:prstGeom prst="rect">
            <a:avLst/>
          </a:prstGeom>
        </p:spPr>
      </p:pic>
      <p:sp>
        <p:nvSpPr>
          <p:cNvPr id="7" name="文本框 6"/>
          <p:cNvSpPr txBox="1"/>
          <p:nvPr/>
        </p:nvSpPr>
        <p:spPr>
          <a:xfrm>
            <a:off x="553791" y="1435249"/>
            <a:ext cx="6250422" cy="1015663"/>
          </a:xfrm>
          <a:prstGeom prst="rect">
            <a:avLst/>
          </a:prstGeom>
          <a:noFill/>
        </p:spPr>
        <p:txBody>
          <a:bodyPr wrap="square" rtlCol="0">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课题来源于实习所在公司深圳证券交易所中新版监控平台的</a:t>
            </a:r>
            <a:r>
              <a:rPr lang="zh-CN" altLang="en-US" sz="2000" dirty="0" smtClean="0">
                <a:latin typeface="华文楷体" panose="02010600040101010101" pitchFamily="2" charset="-122"/>
                <a:ea typeface="华文楷体" panose="02010600040101010101" pitchFamily="2" charset="-122"/>
              </a:rPr>
              <a:t>项目。</a:t>
            </a:r>
            <a:endParaRPr lang="en-US" altLang="zh-CN" sz="2000" dirty="0">
              <a:latin typeface="华文楷体" panose="02010600040101010101" pitchFamily="2" charset="-122"/>
              <a:ea typeface="华文楷体" panose="02010600040101010101" pitchFamily="2" charset="-122"/>
            </a:endParaRPr>
          </a:p>
        </p:txBody>
      </p:sp>
      <p:sp>
        <p:nvSpPr>
          <p:cNvPr id="9" name="文本框 8"/>
          <p:cNvSpPr txBox="1"/>
          <p:nvPr/>
        </p:nvSpPr>
        <p:spPr>
          <a:xfrm>
            <a:off x="553791" y="2656452"/>
            <a:ext cx="5927692" cy="1938992"/>
          </a:xfrm>
          <a:prstGeom prst="rect">
            <a:avLst/>
          </a:prstGeom>
          <a:noFill/>
        </p:spPr>
        <p:txBody>
          <a:bodyPr wrap="square" rtlCol="0">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目标</a:t>
            </a:r>
            <a:r>
              <a:rPr lang="zh-CN" altLang="en-US" sz="2000" dirty="0" smtClean="0">
                <a:latin typeface="华文楷体" panose="02010600040101010101" pitchFamily="2" charset="-122"/>
                <a:ea typeface="华文楷体" panose="02010600040101010101" pitchFamily="2" charset="-122"/>
              </a:rPr>
              <a:t>在于为</a:t>
            </a:r>
            <a:r>
              <a:rPr lang="zh-CN" altLang="en-US" sz="2000" dirty="0">
                <a:latin typeface="华文楷体" panose="02010600040101010101" pitchFamily="2" charset="-122"/>
                <a:ea typeface="华文楷体" panose="02010600040101010101" pitchFamily="2" charset="-122"/>
              </a:rPr>
              <a:t>深交所证券流水数据提供实时计算服务，帮助深交所在秒级的时间范围</a:t>
            </a:r>
            <a:r>
              <a:rPr lang="zh-CN" altLang="en-US" sz="2000" dirty="0" smtClean="0">
                <a:latin typeface="华文楷体" panose="02010600040101010101" pitchFamily="2" charset="-122"/>
                <a:ea typeface="华文楷体" panose="02010600040101010101" pitchFamily="2" charset="-122"/>
              </a:rPr>
              <a:t>内对</a:t>
            </a:r>
            <a:r>
              <a:rPr lang="zh-CN" altLang="en-US" sz="2000" dirty="0">
                <a:latin typeface="华文楷体" panose="02010600040101010101" pitchFamily="2" charset="-122"/>
                <a:ea typeface="华文楷体" panose="02010600040101010101" pitchFamily="2" charset="-122"/>
              </a:rPr>
              <a:t>发生的交易事件进行分析，做出快速的反应，避免金融交易过程中出现的诈 骗以及非法事件。</a:t>
            </a: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53789" y="4844971"/>
            <a:ext cx="5820117" cy="1631216"/>
          </a:xfrm>
          <a:prstGeom prst="rect">
            <a:avLst/>
          </a:prstGeom>
          <a:noFill/>
        </p:spPr>
        <p:txBody>
          <a:bodyPr wrap="square" rtlCol="0">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本课题以此为基础，遵循抽象业务逻辑，挖掘证券数据价值的原则，旨在设计一套预测股票走势系统</a:t>
            </a:r>
            <a:r>
              <a:rPr lang="zh-CN" altLang="en-US" sz="2000" dirty="0">
                <a:latin typeface="微软雅黑" panose="020B0503020204020204" pitchFamily="34" charset="-122"/>
                <a:ea typeface="微软雅黑" panose="020B0503020204020204" pitchFamily="34" charset="-122"/>
              </a:rPr>
              <a:t>。 </a:t>
            </a: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63823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3439985"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行业</a:t>
              </a:r>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现状</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sp>
        <p:nvSpPr>
          <p:cNvPr id="6" name="文本框 5"/>
          <p:cNvSpPr txBox="1"/>
          <p:nvPr/>
        </p:nvSpPr>
        <p:spPr>
          <a:xfrm>
            <a:off x="600191" y="1159099"/>
            <a:ext cx="6787168" cy="415498"/>
          </a:xfrm>
          <a:prstGeom prst="rect">
            <a:avLst/>
          </a:prstGeom>
          <a:noFill/>
        </p:spPr>
        <p:txBody>
          <a:bodyPr wrap="square" rtlCol="0">
            <a:spAutoFit/>
          </a:bodyPr>
          <a:lstStyle/>
          <a:p>
            <a:pPr>
              <a:lnSpc>
                <a:spcPct val="150000"/>
              </a:lnSpc>
            </a:pPr>
            <a:r>
              <a:rPr lang="zh-CN" altLang="en-US" sz="1400" spc="300" dirty="0">
                <a:solidFill>
                  <a:schemeClr val="tx1">
                    <a:lumMod val="85000"/>
                    <a:lumOff val="15000"/>
                  </a:schemeClr>
                </a:solidFill>
                <a:latin typeface="微软雅黑" panose="020B0503020204020204" pitchFamily="34" charset="-122"/>
                <a:ea typeface="微软雅黑" panose="020B0503020204020204" pitchFamily="34" charset="-122"/>
              </a:rPr>
              <a:t>当前的准确、高效的股票预测算法有以下六类</a:t>
            </a:r>
            <a:r>
              <a:rPr lang="en-US" altLang="zh-CN" sz="1400" spc="300"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
        <p:nvSpPr>
          <p:cNvPr id="24" name="矩形 23"/>
          <p:cNvSpPr/>
          <p:nvPr/>
        </p:nvSpPr>
        <p:spPr>
          <a:xfrm>
            <a:off x="1273868" y="2224976"/>
            <a:ext cx="2943468" cy="15539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495322" y="2224976"/>
            <a:ext cx="2943472" cy="15294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716781" y="2224976"/>
            <a:ext cx="2943470" cy="1529451"/>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smtClean="0">
                <a:latin typeface="宋体" panose="02010600030101010101" pitchFamily="2" charset="-122"/>
                <a:ea typeface="宋体" panose="02010600030101010101" pitchFamily="2" charset="-122"/>
              </a:rPr>
              <a:t>5</a:t>
            </a:r>
            <a:r>
              <a:rPr lang="zh-CN" altLang="en-US" sz="2000" dirty="0" smtClean="0">
                <a:latin typeface="宋体" panose="02010600030101010101" pitchFamily="2" charset="-122"/>
                <a:ea typeface="宋体" panose="02010600030101010101" pitchFamily="2" charset="-122"/>
              </a:rPr>
              <a:t>种算法的组合</a:t>
            </a:r>
            <a:endParaRPr lang="zh-CN" altLang="en-US" sz="1600" dirty="0">
              <a:latin typeface="宋体" panose="02010600030101010101" pitchFamily="2" charset="-122"/>
              <a:ea typeface="宋体" panose="02010600030101010101" pitchFamily="2" charset="-122"/>
            </a:endParaRPr>
          </a:p>
        </p:txBody>
      </p:sp>
      <p:sp>
        <p:nvSpPr>
          <p:cNvPr id="30" name="矩形 29"/>
          <p:cNvSpPr/>
          <p:nvPr/>
        </p:nvSpPr>
        <p:spPr>
          <a:xfrm>
            <a:off x="5174352" y="2867297"/>
            <a:ext cx="1980029" cy="584775"/>
          </a:xfrm>
          <a:prstGeom prst="rect">
            <a:avLst/>
          </a:prstGeom>
        </p:spPr>
        <p:txBody>
          <a:bodyPr wrap="none">
            <a:spAutoFit/>
          </a:bodyPr>
          <a:lstStyle/>
          <a:p>
            <a:r>
              <a:rPr lang="zh-CN" altLang="zh-CN" sz="3200" spc="300" dirty="0">
                <a:solidFill>
                  <a:schemeClr val="tx1">
                    <a:lumMod val="85000"/>
                    <a:lumOff val="15000"/>
                  </a:schemeClr>
                </a:solidFill>
                <a:latin typeface="宋体" panose="02010600030101010101" pitchFamily="2" charset="-122"/>
                <a:ea typeface="宋体" panose="02010600030101010101" pitchFamily="2" charset="-122"/>
              </a:rPr>
              <a:t>时间序列</a:t>
            </a:r>
            <a:endParaRPr lang="zh-CN" altLang="en-US" sz="3200" spc="300"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35" name="矩形 34"/>
          <p:cNvSpPr/>
          <p:nvPr/>
        </p:nvSpPr>
        <p:spPr>
          <a:xfrm>
            <a:off x="1928183" y="2869709"/>
            <a:ext cx="2223686" cy="584775"/>
          </a:xfrm>
          <a:prstGeom prst="rect">
            <a:avLst/>
          </a:prstGeom>
        </p:spPr>
        <p:txBody>
          <a:bodyPr wrap="none">
            <a:spAutoFit/>
          </a:bodyPr>
          <a:lstStyle/>
          <a:p>
            <a:r>
              <a:rPr lang="zh-CN" altLang="zh-CN" sz="3200" spc="300" dirty="0" smtClean="0">
                <a:solidFill>
                  <a:schemeClr val="tx1">
                    <a:lumMod val="85000"/>
                    <a:lumOff val="15000"/>
                  </a:schemeClr>
                </a:solidFill>
                <a:latin typeface="宋体" panose="02010600030101010101" pitchFamily="2" charset="-122"/>
                <a:ea typeface="宋体" panose="02010600030101010101" pitchFamily="2" charset="-122"/>
              </a:rPr>
              <a:t>神经网络 </a:t>
            </a:r>
            <a:endParaRPr lang="zh-CN" altLang="en-US" sz="3200" spc="300" dirty="0">
              <a:solidFill>
                <a:schemeClr val="tx1">
                  <a:lumMod val="85000"/>
                  <a:lumOff val="15000"/>
                </a:schemeClr>
              </a:solidFill>
              <a:latin typeface="宋体" panose="02010600030101010101" pitchFamily="2" charset="-122"/>
              <a:ea typeface="宋体" panose="02010600030101010101" pitchFamily="2" charset="-122"/>
            </a:endParaRPr>
          </a:p>
        </p:txBody>
      </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3069" y="2368820"/>
            <a:ext cx="513413" cy="500890"/>
          </a:xfrm>
          <a:prstGeom prst="rect">
            <a:avLst/>
          </a:prstGeom>
        </p:spPr>
      </p:pic>
      <p:pic>
        <p:nvPicPr>
          <p:cNvPr id="39" name="图片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7387" y="2368721"/>
            <a:ext cx="382915" cy="382915"/>
          </a:xfrm>
          <a:prstGeom prst="rect">
            <a:avLst/>
          </a:prstGeom>
        </p:spPr>
      </p:pic>
      <p:grpSp>
        <p:nvGrpSpPr>
          <p:cNvPr id="8" name="组合 7"/>
          <p:cNvGrpSpPr/>
          <p:nvPr/>
        </p:nvGrpSpPr>
        <p:grpSpPr>
          <a:xfrm>
            <a:off x="1276214" y="3976107"/>
            <a:ext cx="9389921" cy="1550478"/>
            <a:chOff x="1270330" y="4236348"/>
            <a:chExt cx="9389921" cy="1550478"/>
          </a:xfrm>
        </p:grpSpPr>
        <p:sp>
          <p:nvSpPr>
            <p:cNvPr id="27" name="矩形 26"/>
            <p:cNvSpPr/>
            <p:nvPr/>
          </p:nvSpPr>
          <p:spPr>
            <a:xfrm>
              <a:off x="7716781" y="4236348"/>
              <a:ext cx="2943470" cy="15294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495324" y="4236348"/>
              <a:ext cx="2943470" cy="15504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625184" y="4888106"/>
              <a:ext cx="1082348" cy="584775"/>
            </a:xfrm>
            <a:prstGeom prst="rect">
              <a:avLst/>
            </a:prstGeom>
          </p:spPr>
          <p:txBody>
            <a:bodyPr wrap="none">
              <a:spAutoFit/>
            </a:bodyPr>
            <a:lstStyle/>
            <a:p>
              <a:r>
                <a:rPr lang="zh-CN" altLang="zh-CN" sz="3200" spc="300" dirty="0">
                  <a:solidFill>
                    <a:schemeClr val="tx1">
                      <a:lumMod val="85000"/>
                      <a:lumOff val="15000"/>
                    </a:schemeClr>
                  </a:solidFill>
                  <a:latin typeface="宋体" panose="02010600030101010101" pitchFamily="2" charset="-122"/>
                  <a:ea typeface="宋体" panose="02010600030101010101" pitchFamily="2" charset="-122"/>
                </a:rPr>
                <a:t>聚类</a:t>
              </a:r>
            </a:p>
          </p:txBody>
        </p:sp>
        <p:sp>
          <p:nvSpPr>
            <p:cNvPr id="34" name="矩形 33"/>
            <p:cNvSpPr/>
            <p:nvPr/>
          </p:nvSpPr>
          <p:spPr>
            <a:xfrm>
              <a:off x="8568654" y="4885931"/>
              <a:ext cx="1531188" cy="584775"/>
            </a:xfrm>
            <a:prstGeom prst="rect">
              <a:avLst/>
            </a:prstGeom>
          </p:spPr>
          <p:txBody>
            <a:bodyPr wrap="none">
              <a:spAutoFit/>
            </a:bodyPr>
            <a:lstStyle/>
            <a:p>
              <a:r>
                <a:rPr lang="zh-CN" altLang="zh-CN" sz="3200" spc="300" dirty="0">
                  <a:solidFill>
                    <a:schemeClr val="tx1">
                      <a:lumMod val="85000"/>
                      <a:lumOff val="15000"/>
                    </a:schemeClr>
                  </a:solidFill>
                  <a:latin typeface="宋体" panose="02010600030101010101" pitchFamily="2" charset="-122"/>
                  <a:ea typeface="宋体" panose="02010600030101010101" pitchFamily="2" charset="-122"/>
                </a:rPr>
                <a:t>向量机</a:t>
              </a:r>
              <a:endParaRPr lang="zh-CN" altLang="en-US" sz="3200" spc="300" dirty="0">
                <a:solidFill>
                  <a:schemeClr val="tx1">
                    <a:lumMod val="85000"/>
                    <a:lumOff val="15000"/>
                  </a:schemeClr>
                </a:solidFill>
                <a:latin typeface="宋体" panose="02010600030101010101" pitchFamily="2" charset="-122"/>
                <a:ea typeface="宋体" panose="02010600030101010101" pitchFamily="2" charset="-122"/>
              </a:endParaRPr>
            </a:p>
          </p:txBody>
        </p:sp>
        <p:pic>
          <p:nvPicPr>
            <p:cNvPr id="36" name="图片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32956" y="4330579"/>
              <a:ext cx="435512" cy="435512"/>
            </a:xfrm>
            <a:prstGeom prst="rect">
              <a:avLst/>
            </a:prstGeom>
          </p:spPr>
        </p:pic>
        <p:grpSp>
          <p:nvGrpSpPr>
            <p:cNvPr id="7" name="组合 6"/>
            <p:cNvGrpSpPr/>
            <p:nvPr/>
          </p:nvGrpSpPr>
          <p:grpSpPr>
            <a:xfrm>
              <a:off x="1270330" y="4257376"/>
              <a:ext cx="2943468" cy="1529450"/>
              <a:chOff x="1270330" y="4257376"/>
              <a:chExt cx="2943468" cy="1529450"/>
            </a:xfrm>
          </p:grpSpPr>
          <p:sp>
            <p:nvSpPr>
              <p:cNvPr id="29" name="矩形 28"/>
              <p:cNvSpPr/>
              <p:nvPr/>
            </p:nvSpPr>
            <p:spPr>
              <a:xfrm>
                <a:off x="1270330" y="4257376"/>
                <a:ext cx="2943468" cy="15294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674151" y="4888106"/>
                <a:ext cx="2428870" cy="584775"/>
              </a:xfrm>
              <a:prstGeom prst="rect">
                <a:avLst/>
              </a:prstGeom>
            </p:spPr>
            <p:txBody>
              <a:bodyPr wrap="none">
                <a:spAutoFit/>
              </a:bodyPr>
              <a:lstStyle/>
              <a:p>
                <a:r>
                  <a:rPr lang="zh-CN" altLang="zh-CN" sz="3200" spc="300" dirty="0">
                    <a:solidFill>
                      <a:schemeClr val="tx1">
                        <a:lumMod val="85000"/>
                        <a:lumOff val="15000"/>
                      </a:schemeClr>
                    </a:solidFill>
                    <a:latin typeface="宋体" panose="02010600030101010101" pitchFamily="2" charset="-122"/>
                    <a:ea typeface="宋体" panose="02010600030101010101" pitchFamily="2" charset="-122"/>
                  </a:rPr>
                  <a:t>隐马尔可夫</a:t>
                </a:r>
              </a:p>
            </p:txBody>
          </p:sp>
          <p:pic>
            <p:nvPicPr>
              <p:cNvPr id="37" name="图片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93070" y="4372518"/>
                <a:ext cx="513413" cy="513413"/>
              </a:xfrm>
              <a:prstGeom prst="rect">
                <a:avLst/>
              </a:prstGeom>
            </p:spPr>
          </p:pic>
        </p:grpSp>
        <p:cxnSp>
          <p:nvCxnSpPr>
            <p:cNvPr id="41" name="直接箭头连接符 40"/>
            <p:cNvCxnSpPr/>
            <p:nvPr/>
          </p:nvCxnSpPr>
          <p:spPr>
            <a:xfrm>
              <a:off x="7962314" y="4473526"/>
              <a:ext cx="534572" cy="0"/>
            </a:xfrm>
            <a:prstGeom prst="straightConnector1">
              <a:avLst/>
            </a:prstGeom>
            <a:ln w="47625">
              <a:solidFill>
                <a:schemeClr val="bg2">
                  <a:lumMod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一</a:t>
            </a:r>
          </a:p>
        </p:txBody>
      </p:sp>
      <p:sp>
        <p:nvSpPr>
          <p:cNvPr id="42" name="文本框 41"/>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7805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53790" y="167425"/>
            <a:ext cx="11461124" cy="875764"/>
            <a:chOff x="553790" y="167425"/>
            <a:chExt cx="11461124" cy="875764"/>
          </a:xfrm>
        </p:grpSpPr>
        <p:sp>
          <p:nvSpPr>
            <p:cNvPr id="4" name="文本框 3"/>
            <p:cNvSpPr txBox="1"/>
            <p:nvPr/>
          </p:nvSpPr>
          <p:spPr>
            <a:xfrm>
              <a:off x="553790" y="373487"/>
              <a:ext cx="3439985"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行业</a:t>
              </a:r>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现状</a:t>
              </a:r>
              <a:r>
                <a:rPr lang="en-US" altLang="zh-CN" sz="2400" b="1" dirty="0">
                  <a:solidFill>
                    <a:schemeClr val="tx1">
                      <a:lumMod val="75000"/>
                      <a:lumOff val="25000"/>
                    </a:schemeClr>
                  </a:solidFill>
                  <a:latin typeface="宋体" panose="02010600030101010101" pitchFamily="2" charset="-122"/>
                  <a:ea typeface="宋体" panose="02010600030101010101" pitchFamily="2" charset="-122"/>
                </a:rPr>
                <a:t>——</a:t>
              </a:r>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不足之处</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5" name="矩形 4"/>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grpSp>
        <p:nvGrpSpPr>
          <p:cNvPr id="28" name="组合 27"/>
          <p:cNvGrpSpPr/>
          <p:nvPr/>
        </p:nvGrpSpPr>
        <p:grpSpPr>
          <a:xfrm>
            <a:off x="947010" y="1468761"/>
            <a:ext cx="10494794" cy="4247367"/>
            <a:chOff x="920839" y="1842867"/>
            <a:chExt cx="10494794" cy="4247367"/>
          </a:xfrm>
        </p:grpSpPr>
        <p:cxnSp>
          <p:nvCxnSpPr>
            <p:cNvPr id="12" name="直接连接符 11"/>
            <p:cNvCxnSpPr/>
            <p:nvPr/>
          </p:nvCxnSpPr>
          <p:spPr>
            <a:xfrm>
              <a:off x="920839" y="2602522"/>
              <a:ext cx="104947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319975" y="1842867"/>
              <a:ext cx="0" cy="4247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288258" y="1899138"/>
              <a:ext cx="0" cy="41910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115864" y="1842867"/>
              <a:ext cx="0" cy="4247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920839" y="1511628"/>
            <a:ext cx="10331396" cy="581440"/>
            <a:chOff x="994653" y="1964679"/>
            <a:chExt cx="10331396" cy="58144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8622" y="1968610"/>
              <a:ext cx="565546" cy="565546"/>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4510" y="1980573"/>
              <a:ext cx="565546" cy="565546"/>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53" y="1964679"/>
              <a:ext cx="565546" cy="56554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95451" y="2014751"/>
              <a:ext cx="492405" cy="492405"/>
            </a:xfrm>
            <a:prstGeom prst="rect">
              <a:avLst/>
            </a:prstGeom>
          </p:spPr>
        </p:pic>
        <p:sp>
          <p:nvSpPr>
            <p:cNvPr id="21" name="文本框 20"/>
            <p:cNvSpPr txBox="1"/>
            <p:nvPr/>
          </p:nvSpPr>
          <p:spPr>
            <a:xfrm>
              <a:off x="1560199" y="2094564"/>
              <a:ext cx="1786597" cy="400110"/>
            </a:xfrm>
            <a:prstGeom prst="rect">
              <a:avLst/>
            </a:prstGeom>
            <a:noFill/>
          </p:spPr>
          <p:txBody>
            <a:bodyPr wrap="square" rtlCol="0">
              <a:spAutoFit/>
            </a:bodyPr>
            <a:lstStyle/>
            <a:p>
              <a:r>
                <a:rPr lang="zh-CN" altLang="en-US" sz="2000" b="1" dirty="0">
                  <a:solidFill>
                    <a:srgbClr val="5284A1"/>
                  </a:solidFill>
                  <a:latin typeface="微软雅黑" panose="020B0503020204020204" pitchFamily="34" charset="-122"/>
                  <a:ea typeface="微软雅黑" panose="020B0503020204020204" pitchFamily="34" charset="-122"/>
                </a:rPr>
                <a:t>预测的实时性</a:t>
              </a:r>
            </a:p>
          </p:txBody>
        </p:sp>
        <p:sp>
          <p:nvSpPr>
            <p:cNvPr id="22" name="文本框 21"/>
            <p:cNvSpPr txBox="1"/>
            <p:nvPr/>
          </p:nvSpPr>
          <p:spPr>
            <a:xfrm>
              <a:off x="4294168" y="2094564"/>
              <a:ext cx="1922257" cy="400110"/>
            </a:xfrm>
            <a:prstGeom prst="rect">
              <a:avLst/>
            </a:prstGeom>
            <a:noFill/>
          </p:spPr>
          <p:txBody>
            <a:bodyPr wrap="square" rtlCol="0">
              <a:spAutoFit/>
            </a:bodyPr>
            <a:lstStyle>
              <a:defPPr>
                <a:defRPr lang="zh-CN"/>
              </a:defPPr>
              <a:lvl1pPr>
                <a:defRPr sz="2000" b="1">
                  <a:solidFill>
                    <a:srgbClr val="5284A1"/>
                  </a:solidFill>
                  <a:latin typeface="微软雅黑" panose="020B0503020204020204" pitchFamily="34" charset="-122"/>
                  <a:ea typeface="微软雅黑" panose="020B0503020204020204" pitchFamily="34" charset="-122"/>
                </a:defRPr>
              </a:lvl1pPr>
            </a:lstStyle>
            <a:p>
              <a:r>
                <a:rPr lang="zh-CN" altLang="en-US" dirty="0"/>
                <a:t>预测的准确性</a:t>
              </a:r>
            </a:p>
          </p:txBody>
        </p:sp>
        <p:sp>
          <p:nvSpPr>
            <p:cNvPr id="23" name="文本框 22"/>
            <p:cNvSpPr txBox="1"/>
            <p:nvPr/>
          </p:nvSpPr>
          <p:spPr>
            <a:xfrm>
              <a:off x="7377513" y="2094564"/>
              <a:ext cx="1922257" cy="400110"/>
            </a:xfrm>
            <a:prstGeom prst="rect">
              <a:avLst/>
            </a:prstGeom>
            <a:noFill/>
          </p:spPr>
          <p:txBody>
            <a:bodyPr wrap="square" rtlCol="0">
              <a:spAutoFit/>
            </a:bodyPr>
            <a:lstStyle>
              <a:defPPr>
                <a:defRPr lang="zh-CN"/>
              </a:defPPr>
              <a:lvl1pPr>
                <a:defRPr sz="2000" b="1">
                  <a:solidFill>
                    <a:srgbClr val="5284A1"/>
                  </a:solidFill>
                  <a:latin typeface="微软雅黑" panose="020B0503020204020204" pitchFamily="34" charset="-122"/>
                  <a:ea typeface="微软雅黑" panose="020B0503020204020204" pitchFamily="34" charset="-122"/>
                </a:defRPr>
              </a:lvl1pPr>
            </a:lstStyle>
            <a:p>
              <a:r>
                <a:rPr lang="zh-CN" altLang="en-US" dirty="0"/>
                <a:t>系统稳定性</a:t>
              </a:r>
            </a:p>
          </p:txBody>
        </p:sp>
        <p:sp>
          <p:nvSpPr>
            <p:cNvPr id="25" name="矩形 24"/>
            <p:cNvSpPr/>
            <p:nvPr/>
          </p:nvSpPr>
          <p:spPr>
            <a:xfrm>
              <a:off x="10115461" y="2094564"/>
              <a:ext cx="1210588" cy="400110"/>
            </a:xfrm>
            <a:prstGeom prst="rect">
              <a:avLst/>
            </a:prstGeom>
            <a:noFill/>
          </p:spPr>
          <p:txBody>
            <a:bodyPr wrap="square" rtlCol="0">
              <a:spAutoFit/>
            </a:bodyPr>
            <a:lstStyle/>
            <a:p>
              <a:r>
                <a:rPr lang="zh-CN" altLang="en-US" sz="2000" b="1" dirty="0">
                  <a:solidFill>
                    <a:srgbClr val="5284A1"/>
                  </a:solidFill>
                  <a:latin typeface="微软雅黑" panose="020B0503020204020204" pitchFamily="34" charset="-122"/>
                  <a:ea typeface="微软雅黑" panose="020B0503020204020204" pitchFamily="34" charset="-122"/>
                </a:rPr>
                <a:t>系统性能</a:t>
              </a:r>
            </a:p>
          </p:txBody>
        </p:sp>
      </p:grpSp>
      <p:sp>
        <p:nvSpPr>
          <p:cNvPr id="26" name="文本框 25"/>
          <p:cNvSpPr txBox="1"/>
          <p:nvPr/>
        </p:nvSpPr>
        <p:spPr>
          <a:xfrm>
            <a:off x="947010" y="2472291"/>
            <a:ext cx="2141079" cy="3323987"/>
          </a:xfrm>
          <a:prstGeom prst="rect">
            <a:avLst/>
          </a:prstGeom>
          <a:noFill/>
        </p:spPr>
        <p:txBody>
          <a:bodyPr wrap="square" rtlCol="0">
            <a:spAutoFit/>
          </a:bodyPr>
          <a:lstStyle/>
          <a:p>
            <a:pPr>
              <a:lnSpc>
                <a:spcPct val="150000"/>
              </a:lnSpc>
            </a:pPr>
            <a:r>
              <a:rPr lang="zh-CN" altLang="en-US" sz="1400" spc="300" dirty="0" smtClean="0">
                <a:solidFill>
                  <a:schemeClr val="tx1">
                    <a:lumMod val="85000"/>
                    <a:lumOff val="15000"/>
                  </a:schemeClr>
                </a:solidFill>
                <a:latin typeface="宋体" panose="02010600030101010101" pitchFamily="2" charset="-122"/>
                <a:ea typeface="宋体" panose="02010600030101010101" pitchFamily="2" charset="-122"/>
              </a:rPr>
              <a:t>批处理</a:t>
            </a:r>
            <a:r>
              <a:rPr lang="zh-CN" altLang="en-US" sz="1400" spc="300" dirty="0">
                <a:solidFill>
                  <a:schemeClr val="tx1">
                    <a:lumMod val="85000"/>
                    <a:lumOff val="15000"/>
                  </a:schemeClr>
                </a:solidFill>
                <a:latin typeface="宋体" panose="02010600030101010101" pitchFamily="2" charset="-122"/>
                <a:ea typeface="宋体" panose="02010600030101010101" pitchFamily="2" charset="-122"/>
              </a:rPr>
              <a:t>指的是针对的是静态的数据通过外存为媒介来实现的计算，在应对高速率的数据处理需求时表现出了延迟高，响应缓慢等不足，导致了它在数据实时分析处理领域存在一定的局限性。</a:t>
            </a:r>
          </a:p>
        </p:txBody>
      </p:sp>
      <p:sp>
        <p:nvSpPr>
          <p:cNvPr id="29" name="文本框 28"/>
          <p:cNvSpPr txBox="1"/>
          <p:nvPr/>
        </p:nvSpPr>
        <p:spPr>
          <a:xfrm>
            <a:off x="3658523" y="2472291"/>
            <a:ext cx="2343530" cy="3000821"/>
          </a:xfrm>
          <a:prstGeom prst="rect">
            <a:avLst/>
          </a:prstGeom>
          <a:noFill/>
        </p:spPr>
        <p:txBody>
          <a:bodyPr wrap="square" rtlCol="0">
            <a:spAutoFit/>
          </a:bodyPr>
          <a:lstStyle/>
          <a:p>
            <a:pPr>
              <a:lnSpc>
                <a:spcPct val="150000"/>
              </a:lnSpc>
            </a:pPr>
            <a:r>
              <a:rPr lang="zh-CN" altLang="en-US" sz="1400" spc="300" dirty="0" smtClean="0">
                <a:solidFill>
                  <a:schemeClr val="tx1">
                    <a:lumMod val="85000"/>
                    <a:lumOff val="15000"/>
                  </a:schemeClr>
                </a:solidFill>
                <a:latin typeface="宋体" panose="02010600030101010101" pitchFamily="2" charset="-122"/>
              </a:rPr>
              <a:t>训练</a:t>
            </a:r>
            <a:r>
              <a:rPr lang="zh-CN" altLang="en-US" sz="1400" spc="300" dirty="0">
                <a:solidFill>
                  <a:schemeClr val="tx1">
                    <a:lumMod val="85000"/>
                    <a:lumOff val="15000"/>
                  </a:schemeClr>
                </a:solidFill>
                <a:latin typeface="宋体" panose="02010600030101010101" pitchFamily="2" charset="-122"/>
              </a:rPr>
              <a:t>模型中往往忽略技术参数，默认训练使用的数据是静态的，大小不会改变，即窗口大小、窗口之间的间隔是一个固定值</a:t>
            </a:r>
            <a:r>
              <a:rPr lang="en-US" altLang="zh-CN" sz="1400" spc="300" dirty="0">
                <a:solidFill>
                  <a:schemeClr val="tx1">
                    <a:lumMod val="85000"/>
                    <a:lumOff val="15000"/>
                  </a:schemeClr>
                </a:solidFill>
                <a:latin typeface="宋体" panose="02010600030101010101" pitchFamily="2" charset="-122"/>
              </a:rPr>
              <a:t>;</a:t>
            </a:r>
            <a:r>
              <a:rPr lang="zh-CN" altLang="en-US" sz="1400" spc="300" dirty="0">
                <a:solidFill>
                  <a:schemeClr val="tx1">
                    <a:lumMod val="85000"/>
                    <a:lumOff val="15000"/>
                  </a:schemeClr>
                </a:solidFill>
                <a:latin typeface="宋体" panose="02010600030101010101" pitchFamily="2" charset="-122"/>
              </a:rPr>
              <a:t>训练过程中使用的数据是当前的窗口数据，隔离以往的历史窗口中的数据的影响。</a:t>
            </a:r>
          </a:p>
        </p:txBody>
      </p:sp>
      <p:sp>
        <p:nvSpPr>
          <p:cNvPr id="31" name="文本框 30"/>
          <p:cNvSpPr txBox="1"/>
          <p:nvPr/>
        </p:nvSpPr>
        <p:spPr>
          <a:xfrm>
            <a:off x="6572487" y="2472291"/>
            <a:ext cx="2343529" cy="3000821"/>
          </a:xfrm>
          <a:prstGeom prst="rect">
            <a:avLst/>
          </a:prstGeom>
          <a:noFill/>
        </p:spPr>
        <p:txBody>
          <a:bodyPr wrap="square" rtlCol="0">
            <a:spAutoFit/>
          </a:bodyPr>
          <a:lstStyle/>
          <a:p>
            <a:pPr>
              <a:lnSpc>
                <a:spcPct val="150000"/>
              </a:lnSpc>
            </a:pPr>
            <a:r>
              <a:rPr lang="zh-CN" altLang="en-US" sz="1400" spc="300" dirty="0" smtClean="0">
                <a:solidFill>
                  <a:schemeClr val="tx1">
                    <a:lumMod val="85000"/>
                    <a:lumOff val="15000"/>
                  </a:schemeClr>
                </a:solidFill>
                <a:latin typeface="宋体" panose="02010600030101010101" pitchFamily="2" charset="-122"/>
              </a:rPr>
              <a:t>系统</a:t>
            </a:r>
            <a:r>
              <a:rPr lang="zh-CN" altLang="en-US" sz="1400" spc="300" dirty="0">
                <a:solidFill>
                  <a:schemeClr val="tx1">
                    <a:lumMod val="85000"/>
                    <a:lumOff val="15000"/>
                  </a:schemeClr>
                </a:solidFill>
                <a:latin typeface="宋体" panose="02010600030101010101" pitchFamily="2" charset="-122"/>
              </a:rPr>
              <a:t>上每个组件的故障轻则使得预测结果误差较大，重则导致系统的崩溃，无法对外提供服务，目前国内外的大型的分布式系统上都有各自的</a:t>
            </a:r>
            <a:r>
              <a:rPr lang="en-US" altLang="zh-CN" sz="1400" spc="300" dirty="0">
                <a:solidFill>
                  <a:schemeClr val="tx1">
                    <a:lumMod val="85000"/>
                    <a:lumOff val="15000"/>
                  </a:schemeClr>
                </a:solidFill>
                <a:latin typeface="宋体" panose="02010600030101010101" pitchFamily="2" charset="-122"/>
              </a:rPr>
              <a:t>HA</a:t>
            </a:r>
            <a:r>
              <a:rPr lang="zh-CN" altLang="en-US" sz="1400" spc="300" dirty="0">
                <a:solidFill>
                  <a:schemeClr val="tx1">
                    <a:lumMod val="85000"/>
                    <a:lumOff val="15000"/>
                  </a:schemeClr>
                </a:solidFill>
                <a:latin typeface="宋体" panose="02010600030101010101" pitchFamily="2" charset="-122"/>
              </a:rPr>
              <a:t>方案，保证系统在出现故障时能够触发自动恢复机制。</a:t>
            </a:r>
          </a:p>
        </p:txBody>
      </p:sp>
      <p:sp>
        <p:nvSpPr>
          <p:cNvPr id="32" name="文本框 31"/>
          <p:cNvSpPr txBox="1"/>
          <p:nvPr/>
        </p:nvSpPr>
        <p:spPr>
          <a:xfrm>
            <a:off x="9320485" y="2472291"/>
            <a:ext cx="2313497" cy="2031325"/>
          </a:xfrm>
          <a:prstGeom prst="rect">
            <a:avLst/>
          </a:prstGeom>
          <a:noFill/>
        </p:spPr>
        <p:txBody>
          <a:bodyPr wrap="square" rtlCol="0">
            <a:spAutoFit/>
          </a:bodyPr>
          <a:lstStyle/>
          <a:p>
            <a:pPr>
              <a:lnSpc>
                <a:spcPct val="150000"/>
              </a:lnSpc>
            </a:pPr>
            <a:r>
              <a:rPr lang="zh-CN" altLang="en-US" sz="1400" spc="300" dirty="0" smtClean="0">
                <a:solidFill>
                  <a:schemeClr val="tx1">
                    <a:lumMod val="85000"/>
                    <a:lumOff val="15000"/>
                  </a:schemeClr>
                </a:solidFill>
                <a:latin typeface="宋体" panose="02010600030101010101" pitchFamily="2" charset="-122"/>
              </a:rPr>
              <a:t>目前</a:t>
            </a:r>
            <a:r>
              <a:rPr lang="zh-CN" altLang="en-US" sz="1400" spc="300" dirty="0">
                <a:solidFill>
                  <a:schemeClr val="tx1">
                    <a:lumMod val="85000"/>
                    <a:lumOff val="15000"/>
                  </a:schemeClr>
                </a:solidFill>
                <a:latin typeface="宋体" panose="02010600030101010101" pitchFamily="2" charset="-122"/>
              </a:rPr>
              <a:t>对于流计算的吞吐量、时延、磁盘</a:t>
            </a:r>
            <a:r>
              <a:rPr lang="en-US" altLang="zh-CN" sz="1400" spc="300" dirty="0">
                <a:solidFill>
                  <a:schemeClr val="tx1">
                    <a:lumMod val="85000"/>
                    <a:lumOff val="15000"/>
                  </a:schemeClr>
                </a:solidFill>
                <a:latin typeface="宋体" panose="02010600030101010101" pitchFamily="2" charset="-122"/>
              </a:rPr>
              <a:t>IO</a:t>
            </a:r>
            <a:r>
              <a:rPr lang="zh-CN" altLang="en-US" sz="1400" spc="300" dirty="0">
                <a:solidFill>
                  <a:schemeClr val="tx1">
                    <a:lumMod val="85000"/>
                    <a:lumOff val="15000"/>
                  </a:schemeClr>
                </a:solidFill>
                <a:latin typeface="宋体" panose="02010600030101010101" pitchFamily="2" charset="-122"/>
              </a:rPr>
              <a:t>等指标的确定比较模糊，并且鲜有针对某个具体的项目调优的详细过程 </a:t>
            </a:r>
          </a:p>
        </p:txBody>
      </p:sp>
      <p:sp>
        <p:nvSpPr>
          <p:cNvPr id="30" name="矩形 29"/>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一</a:t>
            </a:r>
          </a:p>
        </p:txBody>
      </p:sp>
      <p:sp>
        <p:nvSpPr>
          <p:cNvPr id="33" name="文本框 32"/>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948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161987" y="1804588"/>
            <a:ext cx="3458817" cy="3046988"/>
          </a:xfrm>
          <a:prstGeom prst="rect">
            <a:avLst/>
          </a:prstGeom>
          <a:noFill/>
        </p:spPr>
        <p:txBody>
          <a:bodyPr wrap="square" rtlCol="0">
            <a:spAutoFit/>
          </a:bodyPr>
          <a:lstStyle>
            <a:defPPr>
              <a:defRPr lang="zh-CN"/>
            </a:defPPr>
            <a:lvl1pPr>
              <a:lnSpc>
                <a:spcPct val="200000"/>
              </a:lnSpc>
              <a:defRPr sz="2400">
                <a:latin typeface="华文楷体" panose="02010600040101010101" pitchFamily="2" charset="-122"/>
                <a:ea typeface="华文楷体" panose="02010600040101010101" pitchFamily="2" charset="-122"/>
              </a:defRPr>
            </a:lvl1pPr>
          </a:lstStyle>
          <a:p>
            <a:r>
              <a:rPr lang="en-US" altLang="zh-CN" dirty="0" err="1">
                <a:latin typeface="宋体" panose="02010600030101010101" pitchFamily="2" charset="-122"/>
                <a:ea typeface="宋体" panose="02010600030101010101" pitchFamily="2" charset="-122"/>
              </a:rPr>
              <a:t>Flink</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Kafka</a:t>
            </a:r>
          </a:p>
          <a:p>
            <a:r>
              <a:rPr lang="en-US" altLang="zh-CN" dirty="0" err="1" smtClean="0">
                <a:latin typeface="宋体" panose="02010600030101010101" pitchFamily="2" charset="-122"/>
                <a:ea typeface="宋体" panose="02010600030101010101" pitchFamily="2" charset="-122"/>
              </a:rPr>
              <a:t>SpringBoot</a:t>
            </a:r>
            <a:endParaRPr lang="en-US" altLang="zh-CN" dirty="0" smtClean="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GreenPlum</a:t>
            </a:r>
            <a:endParaRPr lang="en-US" altLang="zh-CN" dirty="0">
              <a:latin typeface="宋体" panose="02010600030101010101" pitchFamily="2" charset="-122"/>
              <a:ea typeface="宋体" panose="02010600030101010101" pitchFamily="2" charset="-122"/>
            </a:endParaRPr>
          </a:p>
        </p:txBody>
      </p:sp>
      <p:grpSp>
        <p:nvGrpSpPr>
          <p:cNvPr id="17" name="组合 16"/>
          <p:cNvGrpSpPr/>
          <p:nvPr/>
        </p:nvGrpSpPr>
        <p:grpSpPr>
          <a:xfrm>
            <a:off x="595808" y="1804588"/>
            <a:ext cx="5142052" cy="3046987"/>
            <a:chOff x="595808" y="1804588"/>
            <a:chExt cx="4924927" cy="3046987"/>
          </a:xfrm>
        </p:grpSpPr>
        <p:sp>
          <p:nvSpPr>
            <p:cNvPr id="11" name="文本框 10"/>
            <p:cNvSpPr txBox="1"/>
            <p:nvPr/>
          </p:nvSpPr>
          <p:spPr>
            <a:xfrm>
              <a:off x="1956601" y="1804588"/>
              <a:ext cx="3564134" cy="2800767"/>
            </a:xfrm>
            <a:prstGeom prst="rect">
              <a:avLst/>
            </a:prstGeom>
            <a:noFill/>
          </p:spPr>
          <p:txBody>
            <a:bodyPr wrap="square" rtlCol="0">
              <a:spAutoFit/>
            </a:bodyPr>
            <a:lstStyle/>
            <a:p>
              <a:pPr>
                <a:lnSpc>
                  <a:spcPct val="200000"/>
                </a:lnSpc>
              </a:pPr>
              <a:r>
                <a:rPr lang="zh-CN" altLang="en-US" sz="2400" dirty="0">
                  <a:latin typeface="宋体" panose="02010600030101010101" pitchFamily="2" charset="-122"/>
                  <a:ea typeface="宋体" panose="02010600030101010101" pitchFamily="2" charset="-122"/>
                </a:rPr>
                <a:t>逻辑</a:t>
              </a:r>
              <a:r>
                <a:rPr lang="zh-CN" altLang="en-US" sz="2400" dirty="0" smtClean="0">
                  <a:latin typeface="宋体" panose="02010600030101010101" pitchFamily="2" charset="-122"/>
                  <a:ea typeface="宋体" panose="02010600030101010101" pitchFamily="2" charset="-122"/>
                </a:rPr>
                <a:t>回归</a:t>
              </a:r>
              <a:endParaRPr lang="en-US" altLang="zh-CN" sz="2400" dirty="0" smtClean="0">
                <a:latin typeface="宋体" panose="02010600030101010101" pitchFamily="2" charset="-122"/>
                <a:ea typeface="宋体" panose="02010600030101010101" pitchFamily="2" charset="-122"/>
              </a:endParaRPr>
            </a:p>
            <a:p>
              <a:pPr>
                <a:lnSpc>
                  <a:spcPct val="200000"/>
                </a:lnSpc>
              </a:pPr>
              <a:r>
                <a:rPr lang="zh-CN" altLang="en-US" sz="2400" dirty="0" smtClean="0">
                  <a:latin typeface="宋体" panose="02010600030101010101" pitchFamily="2" charset="-122"/>
                  <a:ea typeface="宋体" panose="02010600030101010101" pitchFamily="2" charset="-122"/>
                </a:rPr>
                <a:t>奇异值分解</a:t>
              </a:r>
              <a:endParaRPr lang="en-US" altLang="zh-CN" sz="2400" dirty="0" smtClean="0">
                <a:latin typeface="宋体" panose="02010600030101010101" pitchFamily="2" charset="-122"/>
                <a:ea typeface="宋体" panose="02010600030101010101" pitchFamily="2" charset="-122"/>
              </a:endParaRPr>
            </a:p>
            <a:p>
              <a:pPr>
                <a:lnSpc>
                  <a:spcPct val="200000"/>
                </a:lnSpc>
              </a:pPr>
              <a:r>
                <a:rPr lang="zh-CN" altLang="en-US" sz="1600" dirty="0" smtClean="0">
                  <a:latin typeface="宋体" panose="02010600030101010101" pitchFamily="2" charset="-122"/>
                  <a:ea typeface="宋体" panose="02010600030101010101" pitchFamily="2" charset="-122"/>
                </a:rPr>
                <a:t>基于</a:t>
              </a:r>
              <a:r>
                <a:rPr lang="zh-CN" altLang="en-US" sz="1600" dirty="0">
                  <a:latin typeface="宋体" panose="02010600030101010101" pitchFamily="2" charset="-122"/>
                  <a:ea typeface="宋体" panose="02010600030101010101" pitchFamily="2" charset="-122"/>
                </a:rPr>
                <a:t>时间序列的</a:t>
              </a:r>
              <a:r>
                <a:rPr lang="zh-CN" altLang="en-US" sz="1600" dirty="0" smtClean="0">
                  <a:latin typeface="宋体" panose="02010600030101010101" pitchFamily="2" charset="-122"/>
                  <a:ea typeface="宋体" panose="02010600030101010101" pitchFamily="2" charset="-122"/>
                </a:rPr>
                <a:t>自回归滑动平均模型</a:t>
              </a:r>
              <a:endParaRPr lang="en-US" altLang="zh-CN" sz="1600" dirty="0" smtClean="0">
                <a:latin typeface="宋体" panose="02010600030101010101" pitchFamily="2" charset="-122"/>
                <a:ea typeface="宋体" panose="02010600030101010101" pitchFamily="2" charset="-122"/>
              </a:endParaRPr>
            </a:p>
            <a:p>
              <a:pPr>
                <a:lnSpc>
                  <a:spcPct val="200000"/>
                </a:lnSpc>
              </a:pPr>
              <a:r>
                <a:rPr lang="zh-CN" altLang="en-US" sz="2400" dirty="0">
                  <a:latin typeface="宋体" panose="02010600030101010101" pitchFamily="2" charset="-122"/>
                  <a:ea typeface="宋体" panose="02010600030101010101" pitchFamily="2" charset="-122"/>
                </a:rPr>
                <a:t>反向传播神经网络</a:t>
              </a:r>
              <a:endParaRPr lang="zh-CN" altLang="en-US" sz="2400" dirty="0">
                <a:latin typeface="宋体" panose="02010600030101010101" pitchFamily="2" charset="-122"/>
                <a:ea typeface="宋体" panose="02010600030101010101" pitchFamily="2" charset="-122"/>
              </a:endParaRPr>
            </a:p>
          </p:txBody>
        </p:sp>
        <p:sp>
          <p:nvSpPr>
            <p:cNvPr id="8" name="文本框 7"/>
            <p:cNvSpPr txBox="1"/>
            <p:nvPr/>
          </p:nvSpPr>
          <p:spPr>
            <a:xfrm>
              <a:off x="595808" y="3326956"/>
              <a:ext cx="1455314" cy="400110"/>
            </a:xfrm>
            <a:prstGeom prst="rect">
              <a:avLst/>
            </a:prstGeom>
            <a:noFill/>
          </p:spPr>
          <p:txBody>
            <a:bodyPr wrap="square" rtlCol="0">
              <a:spAutoFit/>
            </a:bodyPr>
            <a:lstStyle/>
            <a:p>
              <a:r>
                <a:rPr lang="zh-CN" altLang="en-US" sz="2000" b="1" spc="300" dirty="0">
                  <a:solidFill>
                    <a:schemeClr val="tx1">
                      <a:lumMod val="65000"/>
                      <a:lumOff val="35000"/>
                    </a:schemeClr>
                  </a:solidFill>
                  <a:latin typeface="微软雅黑" panose="020B0503020204020204" pitchFamily="34" charset="-122"/>
                  <a:ea typeface="微软雅黑" panose="020B0503020204020204" pitchFamily="34" charset="-122"/>
                </a:rPr>
                <a:t>技术</a:t>
              </a:r>
              <a:endParaRPr lang="zh-CN" altLang="en-US" sz="20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208506" y="3244157"/>
              <a:ext cx="2828467" cy="386369"/>
            </a:xfrm>
            <a:prstGeom prst="triangle">
              <a:avLst/>
            </a:prstGeom>
            <a:gradFill>
              <a:gsLst>
                <a:gs pos="9000">
                  <a:srgbClr val="5284A1">
                    <a:alpha val="51000"/>
                    <a:lumMod val="34000"/>
                    <a:lumOff val="66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6706673" y="3326957"/>
            <a:ext cx="1455314" cy="400110"/>
          </a:xfrm>
          <a:prstGeom prst="rect">
            <a:avLst/>
          </a:prstGeom>
          <a:noFill/>
        </p:spPr>
        <p:txBody>
          <a:bodyPr wrap="square" rtlCol="0">
            <a:spAutoFit/>
          </a:bodyPr>
          <a:lstStyle/>
          <a:p>
            <a:r>
              <a:rPr lang="zh-CN" altLang="en-US" sz="2000" b="1" spc="300" dirty="0" smtClean="0">
                <a:solidFill>
                  <a:schemeClr val="tx1">
                    <a:lumMod val="65000"/>
                    <a:lumOff val="35000"/>
                  </a:schemeClr>
                </a:solidFill>
                <a:latin typeface="微软雅黑" panose="020B0503020204020204" pitchFamily="34" charset="-122"/>
                <a:ea typeface="微软雅黑" panose="020B0503020204020204" pitchFamily="34" charset="-122"/>
              </a:rPr>
              <a:t>工具</a:t>
            </a:r>
            <a:endParaRPr lang="zh-CN" altLang="en-US" sz="20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6105702" y="3333827"/>
            <a:ext cx="3444847" cy="386369"/>
          </a:xfrm>
          <a:prstGeom prst="triangle">
            <a:avLst/>
          </a:prstGeom>
          <a:gradFill>
            <a:gsLst>
              <a:gs pos="9000">
                <a:srgbClr val="5284A1">
                  <a:alpha val="51000"/>
                  <a:lumMod val="34000"/>
                  <a:lumOff val="66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553790" y="167425"/>
            <a:ext cx="11461124" cy="875764"/>
            <a:chOff x="553790" y="167425"/>
            <a:chExt cx="11461124" cy="875764"/>
          </a:xfrm>
        </p:grpSpPr>
        <p:sp>
          <p:nvSpPr>
            <p:cNvPr id="2" name="文本框 1"/>
            <p:cNvSpPr txBox="1"/>
            <p:nvPr/>
          </p:nvSpPr>
          <p:spPr>
            <a:xfrm>
              <a:off x="553790" y="373487"/>
              <a:ext cx="3439985"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实现工具与技术</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3" name="矩形 2"/>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sp>
        <p:nvSpPr>
          <p:cNvPr id="14" name="矩形 13"/>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二</a:t>
            </a:r>
          </a:p>
        </p:txBody>
      </p:sp>
      <p:sp>
        <p:nvSpPr>
          <p:cNvPr id="20" name="文本框 19"/>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85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3439985"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研究内容</a:t>
              </a: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sp>
        <p:nvSpPr>
          <p:cNvPr id="6" name="矩形 5"/>
          <p:cNvSpPr/>
          <p:nvPr/>
        </p:nvSpPr>
        <p:spPr>
          <a:xfrm>
            <a:off x="553789" y="1159099"/>
            <a:ext cx="10784770" cy="1107996"/>
          </a:xfrm>
          <a:prstGeom prst="rect">
            <a:avLst/>
          </a:prstGeom>
        </p:spPr>
        <p:txBody>
          <a:bodyPr wrap="square">
            <a:spAutoFit/>
          </a:bodyPr>
          <a:lstStyle/>
          <a:p>
            <a:r>
              <a:rPr lang="zh-CN" altLang="zh-CN" sz="1600" spc="300" dirty="0">
                <a:latin typeface="华文楷体" panose="02010600040101010101" pitchFamily="2" charset="-122"/>
                <a:ea typeface="华文楷体" panose="02010600040101010101" pitchFamily="2" charset="-122"/>
              </a:rPr>
              <a:t>通过分析实时数据预测的需求，在研究流计算框架</a:t>
            </a:r>
            <a:r>
              <a:rPr lang="en-US" altLang="zh-CN" sz="1600" spc="300" dirty="0" err="1">
                <a:latin typeface="华文楷体" panose="02010600040101010101" pitchFamily="2" charset="-122"/>
                <a:ea typeface="华文楷体" panose="02010600040101010101" pitchFamily="2" charset="-122"/>
              </a:rPr>
              <a:t>Flink</a:t>
            </a:r>
            <a:r>
              <a:rPr lang="zh-CN" altLang="zh-CN" sz="1600" spc="300" dirty="0">
                <a:latin typeface="华文楷体" panose="02010600040101010101" pitchFamily="2" charset="-122"/>
                <a:ea typeface="华文楷体" panose="02010600040101010101" pitchFamily="2" charset="-122"/>
              </a:rPr>
              <a:t>和相关技术的基础上，设计并实现一个基于实时分布式计算的股票预测系统</a:t>
            </a:r>
            <a:r>
              <a:rPr lang="zh-CN" altLang="zh-CN" sz="1600" spc="300" dirty="0" smtClean="0">
                <a:latin typeface="华文楷体" panose="02010600040101010101" pitchFamily="2" charset="-122"/>
                <a:ea typeface="华文楷体" panose="02010600040101010101" pitchFamily="2" charset="-122"/>
              </a:rPr>
              <a:t>。系统</a:t>
            </a:r>
            <a:r>
              <a:rPr lang="zh-CN" altLang="zh-CN" sz="1600" spc="300" dirty="0">
                <a:latin typeface="华文楷体" panose="02010600040101010101" pitchFamily="2" charset="-122"/>
                <a:ea typeface="华文楷体" panose="02010600040101010101" pitchFamily="2" charset="-122"/>
              </a:rPr>
              <a:t>上边界从数据源加载开始，下边界是将预测的实时结果供外部系统使用。</a:t>
            </a:r>
            <a:endParaRPr kumimoji="1" lang="en-US" altLang="zh-CN" sz="1600" spc="300" dirty="0">
              <a:latin typeface="华文楷体" panose="02010600040101010101" pitchFamily="2" charset="-122"/>
              <a:ea typeface="华文楷体" panose="02010600040101010101" pitchFamily="2" charset="-122"/>
            </a:endParaRPr>
          </a:p>
          <a:p>
            <a:endParaRPr lang="zh-CN" altLang="zh-CN" sz="1600" spc="300" dirty="0">
              <a:latin typeface="华文楷体" panose="02010600040101010101" pitchFamily="2" charset="-122"/>
              <a:ea typeface="华文楷体" panose="02010600040101010101" pitchFamily="2" charset="-122"/>
            </a:endParaRPr>
          </a:p>
        </p:txBody>
      </p:sp>
      <p:pic>
        <p:nvPicPr>
          <p:cNvPr id="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789" y="2918604"/>
            <a:ext cx="4924911" cy="3371068"/>
          </a:xfrm>
          <a:prstGeom prst="rect">
            <a:avLst/>
          </a:prstGeom>
          <a:noFill/>
          <a:ln>
            <a:noFill/>
          </a:ln>
          <a:extLst>
            <a:ext uri="{909E8E84-426E-40DD-AFC4-6F175D3DCCD1}">
              <a14:hiddenFill xmlns:a14="http://schemas.microsoft.com/office/drawing/2010/main">
                <a:solidFill>
                  <a:srgbClr val="FFFFFF"/>
                </a:solidFill>
              </a14:hiddenFill>
            </a:ext>
          </a:extLst>
        </p:spPr>
      </p:pic>
      <p:graphicFrame>
        <p:nvGraphicFramePr>
          <p:cNvPr id="11" name="表格 10"/>
          <p:cNvGraphicFramePr>
            <a:graphicFrameLocks noGrp="1"/>
          </p:cNvGraphicFramePr>
          <p:nvPr>
            <p:extLst>
              <p:ext uri="{D42A27DB-BD31-4B8C-83A1-F6EECF244321}">
                <p14:modId xmlns:p14="http://schemas.microsoft.com/office/powerpoint/2010/main" val="1891858391"/>
              </p:ext>
            </p:extLst>
          </p:nvPr>
        </p:nvGraphicFramePr>
        <p:xfrm>
          <a:off x="5977481" y="2918604"/>
          <a:ext cx="5464323" cy="3237499"/>
        </p:xfrm>
        <a:graphic>
          <a:graphicData uri="http://schemas.openxmlformats.org/drawingml/2006/table">
            <a:tbl>
              <a:tblPr>
                <a:tableStyleId>{5C22544A-7EE6-4342-B048-85BDC9FD1C3A}</a:tableStyleId>
              </a:tblPr>
              <a:tblGrid>
                <a:gridCol w="673433"/>
                <a:gridCol w="1482284"/>
                <a:gridCol w="3308606"/>
              </a:tblGrid>
              <a:tr h="660448">
                <a:tc>
                  <a:txBody>
                    <a:bodyPr/>
                    <a:lstStyle/>
                    <a:p>
                      <a:pPr algn="ctr" rtl="0" fontAlgn="ctr"/>
                      <a:r>
                        <a:rPr lang="en-US" altLang="zh-CN" sz="1200" u="none" strike="noStrike" dirty="0">
                          <a:solidFill>
                            <a:schemeClr val="bg1"/>
                          </a:solidFill>
                          <a:effectLst/>
                        </a:rPr>
                        <a:t>1</a:t>
                      </a:r>
                      <a:endParaRPr lang="en-US" altLang="zh-CN"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9175" marR="9175" marT="9175" marB="0" anchor="ctr">
                    <a:solidFill>
                      <a:srgbClr val="5284A1"/>
                    </a:solidFill>
                  </a:tcPr>
                </a:tc>
                <a:tc>
                  <a:txBody>
                    <a:bodyPr/>
                    <a:lstStyle/>
                    <a:p>
                      <a:pPr algn="ctr" rtl="0" fontAlgn="ctr"/>
                      <a:r>
                        <a:rPr lang="en-US" sz="1200" u="none" strike="noStrike" dirty="0">
                          <a:solidFill>
                            <a:schemeClr val="bg1"/>
                          </a:solidFill>
                          <a:effectLst/>
                        </a:rPr>
                        <a:t>Kafka</a:t>
                      </a:r>
                      <a:r>
                        <a:rPr lang="zh-CN" altLang="en-US" sz="1200" u="none" strike="noStrike" dirty="0">
                          <a:solidFill>
                            <a:schemeClr val="bg1"/>
                          </a:solidFill>
                          <a:effectLst/>
                        </a:rPr>
                        <a:t>集群</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9175" marR="9175" marT="9175" marB="0" anchor="ctr">
                    <a:solidFill>
                      <a:srgbClr val="5284A1"/>
                    </a:solidFill>
                  </a:tcPr>
                </a:tc>
                <a:tc>
                  <a:txBody>
                    <a:bodyPr/>
                    <a:lstStyle/>
                    <a:p>
                      <a:pPr algn="ctr" rtl="0" fontAlgn="ctr"/>
                      <a:r>
                        <a:rPr lang="zh-CN" altLang="en-US" sz="1200" u="none" strike="noStrike" dirty="0">
                          <a:solidFill>
                            <a:schemeClr val="bg1"/>
                          </a:solidFill>
                          <a:effectLst/>
                        </a:rPr>
                        <a:t>消息中间件，供下游</a:t>
                      </a:r>
                      <a:r>
                        <a:rPr lang="zh-CN" altLang="en-US" sz="1200" u="none" strike="noStrike" dirty="0" smtClean="0">
                          <a:solidFill>
                            <a:schemeClr val="bg1"/>
                          </a:solidFill>
                          <a:effectLst/>
                        </a:rPr>
                        <a:t>系统</a:t>
                      </a:r>
                      <a:endParaRPr lang="en-US" altLang="zh-CN" sz="1200" u="none" strike="noStrike" dirty="0" smtClean="0">
                        <a:solidFill>
                          <a:schemeClr val="bg1"/>
                        </a:solidFill>
                        <a:effectLst/>
                      </a:endParaRPr>
                    </a:p>
                    <a:p>
                      <a:pPr algn="ctr" rtl="0" fontAlgn="ctr"/>
                      <a:r>
                        <a:rPr lang="en-US" altLang="zh-CN" sz="1200" u="none" strike="noStrike" dirty="0" smtClean="0">
                          <a:solidFill>
                            <a:schemeClr val="bg1"/>
                          </a:solidFill>
                          <a:effectLst/>
                        </a:rPr>
                        <a:t>(</a:t>
                      </a:r>
                      <a:r>
                        <a:rPr lang="en-US" altLang="zh-CN" sz="1200" u="none" strike="noStrike" dirty="0" err="1">
                          <a:solidFill>
                            <a:schemeClr val="bg1"/>
                          </a:solidFill>
                          <a:effectLst/>
                        </a:rPr>
                        <a:t>Flink</a:t>
                      </a:r>
                      <a:r>
                        <a:rPr lang="zh-CN" altLang="en-US" sz="1200" u="none" strike="noStrike" dirty="0">
                          <a:solidFill>
                            <a:schemeClr val="bg1"/>
                          </a:solidFill>
                          <a:effectLst/>
                        </a:rPr>
                        <a:t>、</a:t>
                      </a:r>
                      <a:r>
                        <a:rPr lang="en-US" altLang="zh-CN" sz="1200" u="none" strike="noStrike" dirty="0" err="1" smtClean="0">
                          <a:solidFill>
                            <a:schemeClr val="bg1"/>
                          </a:solidFill>
                          <a:effectLst/>
                        </a:rPr>
                        <a:t>GreenPlum</a:t>
                      </a:r>
                      <a:r>
                        <a:rPr lang="en-US" altLang="zh-CN" sz="1200" u="none" strike="noStrike" dirty="0" smtClean="0">
                          <a:solidFill>
                            <a:schemeClr val="bg1"/>
                          </a:solidFill>
                          <a:effectLst/>
                        </a:rPr>
                        <a:t>)</a:t>
                      </a:r>
                      <a:r>
                        <a:rPr lang="zh-CN" altLang="en-US" sz="1200" u="none" strike="noStrike" dirty="0" smtClean="0">
                          <a:solidFill>
                            <a:schemeClr val="bg1"/>
                          </a:solidFill>
                          <a:effectLst/>
                        </a:rPr>
                        <a:t>消费</a:t>
                      </a:r>
                      <a:r>
                        <a:rPr lang="zh-CN" altLang="en-US" sz="1200" u="none" strike="noStrike" dirty="0">
                          <a:solidFill>
                            <a:schemeClr val="bg1"/>
                          </a:solidFill>
                          <a:effectLst/>
                        </a:rPr>
                        <a:t>数据</a:t>
                      </a:r>
                      <a:endParaRPr lang="zh-CN" alt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9175" marR="9175" marT="9175" marB="0" anchor="ctr">
                    <a:solidFill>
                      <a:srgbClr val="5284A1"/>
                    </a:solidFill>
                  </a:tcPr>
                </a:tc>
              </a:tr>
              <a:tr h="323751">
                <a:tc>
                  <a:txBody>
                    <a:bodyPr/>
                    <a:lstStyle/>
                    <a:p>
                      <a:pPr algn="ctr" rtl="0" fontAlgn="ctr"/>
                      <a:r>
                        <a:rPr lang="en-US" altLang="zh-CN" sz="1200" u="none" strike="noStrike">
                          <a:effectLst/>
                        </a:rPr>
                        <a:t>2</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tx2">
                        <a:lumMod val="20000"/>
                        <a:lumOff val="80000"/>
                      </a:schemeClr>
                    </a:solidFill>
                  </a:tcPr>
                </a:tc>
                <a:tc>
                  <a:txBody>
                    <a:bodyPr/>
                    <a:lstStyle/>
                    <a:p>
                      <a:pPr algn="ctr" rtl="0" fontAlgn="ctr"/>
                      <a:r>
                        <a:rPr lang="en-US" sz="1200" u="none" strike="noStrike">
                          <a:effectLst/>
                        </a:rPr>
                        <a:t>ZooKeeper</a:t>
                      </a:r>
                      <a:r>
                        <a:rPr lang="zh-CN" altLang="en-US" sz="1200" u="none" strike="noStrike">
                          <a:effectLst/>
                        </a:rPr>
                        <a:t>集群</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tx2">
                        <a:lumMod val="20000"/>
                        <a:lumOff val="80000"/>
                      </a:schemeClr>
                    </a:solidFill>
                  </a:tcPr>
                </a:tc>
                <a:tc>
                  <a:txBody>
                    <a:bodyPr/>
                    <a:lstStyle/>
                    <a:p>
                      <a:pPr algn="ctr" rtl="0" fontAlgn="ctr"/>
                      <a:r>
                        <a:rPr lang="zh-CN" altLang="en-US" sz="1200" u="none" strike="noStrike" dirty="0">
                          <a:effectLst/>
                        </a:rPr>
                        <a:t>分布式协调系统，用来管理</a:t>
                      </a:r>
                      <a:r>
                        <a:rPr lang="en-US" altLang="zh-CN" sz="1200" u="none" strike="noStrike" dirty="0">
                          <a:effectLst/>
                        </a:rPr>
                        <a:t>Kafka</a:t>
                      </a:r>
                      <a:r>
                        <a:rPr lang="zh-CN" altLang="en-US" sz="1200" u="none" strike="noStrike" dirty="0">
                          <a:effectLst/>
                        </a:rPr>
                        <a:t>集群</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tx2">
                        <a:lumMod val="20000"/>
                        <a:lumOff val="80000"/>
                      </a:schemeClr>
                    </a:solidFill>
                  </a:tcPr>
                </a:tc>
              </a:tr>
              <a:tr h="621599">
                <a:tc>
                  <a:txBody>
                    <a:bodyPr/>
                    <a:lstStyle/>
                    <a:p>
                      <a:pPr algn="ctr" rtl="0" fontAlgn="ctr"/>
                      <a:r>
                        <a:rPr lang="en-US" altLang="zh-CN" sz="1200" u="none" strike="noStrike">
                          <a:effectLst/>
                        </a:rPr>
                        <a:t>3</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bg1"/>
                    </a:solidFill>
                  </a:tcPr>
                </a:tc>
                <a:tc>
                  <a:txBody>
                    <a:bodyPr/>
                    <a:lstStyle/>
                    <a:p>
                      <a:pPr algn="ctr" rtl="0" fontAlgn="ctr"/>
                      <a:r>
                        <a:rPr lang="en-US" sz="1200" u="none" strike="noStrike" dirty="0" err="1">
                          <a:effectLst/>
                        </a:rPr>
                        <a:t>Flink</a:t>
                      </a:r>
                      <a:r>
                        <a:rPr lang="zh-CN" altLang="en-US" sz="1200" u="none" strike="noStrike" dirty="0">
                          <a:effectLst/>
                        </a:rPr>
                        <a:t>集群</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bg1"/>
                    </a:solidFill>
                  </a:tcPr>
                </a:tc>
                <a:tc>
                  <a:txBody>
                    <a:bodyPr/>
                    <a:lstStyle/>
                    <a:p>
                      <a:pPr algn="ctr" rtl="0" fontAlgn="ctr"/>
                      <a:r>
                        <a:rPr lang="zh-CN" altLang="en-US" sz="1200" u="none" strike="noStrike" dirty="0">
                          <a:effectLst/>
                        </a:rPr>
                        <a:t>相关的预测工作在其中的</a:t>
                      </a:r>
                      <a:r>
                        <a:rPr lang="en-US" altLang="zh-CN" sz="1200" u="none" strike="noStrike" dirty="0" err="1">
                          <a:effectLst/>
                        </a:rPr>
                        <a:t>TaskManager</a:t>
                      </a:r>
                      <a:r>
                        <a:rPr lang="zh-CN" altLang="en-US" sz="1200" u="none" strike="noStrike" dirty="0">
                          <a:effectLst/>
                        </a:rPr>
                        <a:t>节点中完成</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bg1"/>
                    </a:solidFill>
                  </a:tcPr>
                </a:tc>
              </a:tr>
              <a:tr h="323751">
                <a:tc>
                  <a:txBody>
                    <a:bodyPr/>
                    <a:lstStyle/>
                    <a:p>
                      <a:pPr marL="0" algn="ctr" defTabSz="914400" rtl="0" eaLnBrk="1" fontAlgn="ctr" latinLnBrk="0" hangingPunct="1"/>
                      <a:r>
                        <a:rPr lang="en-US" altLang="zh-CN" sz="1200" u="none" strike="noStrike" kern="1200" dirty="0">
                          <a:solidFill>
                            <a:schemeClr val="dk1"/>
                          </a:solidFill>
                          <a:effectLst/>
                          <a:latin typeface="+mn-lt"/>
                          <a:ea typeface="+mn-ea"/>
                          <a:cs typeface="+mn-cs"/>
                        </a:rPr>
                        <a:t>4</a:t>
                      </a:r>
                    </a:p>
                  </a:txBody>
                  <a:tcPr marL="9175" marR="9175" marT="9175" marB="0" anchor="ctr">
                    <a:solidFill>
                      <a:schemeClr val="tx2">
                        <a:lumMod val="20000"/>
                        <a:lumOff val="80000"/>
                      </a:schemeClr>
                    </a:solidFill>
                  </a:tcPr>
                </a:tc>
                <a:tc>
                  <a:txBody>
                    <a:bodyPr/>
                    <a:lstStyle/>
                    <a:p>
                      <a:pPr marL="0" algn="ctr" defTabSz="914400" rtl="0" eaLnBrk="1" fontAlgn="ctr" latinLnBrk="0" hangingPunct="1"/>
                      <a:r>
                        <a:rPr lang="en-US" sz="1200" u="none" strike="noStrike" kern="1200" dirty="0" err="1">
                          <a:solidFill>
                            <a:schemeClr val="dk1"/>
                          </a:solidFill>
                          <a:effectLst/>
                          <a:latin typeface="+mn-lt"/>
                          <a:ea typeface="+mn-ea"/>
                          <a:cs typeface="+mn-cs"/>
                        </a:rPr>
                        <a:t>GreenPlum</a:t>
                      </a:r>
                      <a:r>
                        <a:rPr lang="zh-CN" altLang="en-US" sz="1200" u="none" strike="noStrike" kern="1200" dirty="0">
                          <a:solidFill>
                            <a:schemeClr val="dk1"/>
                          </a:solidFill>
                          <a:effectLst/>
                          <a:latin typeface="+mn-lt"/>
                          <a:ea typeface="+mn-ea"/>
                          <a:cs typeface="+mn-cs"/>
                        </a:rPr>
                        <a:t>集群</a:t>
                      </a:r>
                    </a:p>
                  </a:txBody>
                  <a:tcPr marL="9175" marR="9175" marT="9175" marB="0" anchor="ctr">
                    <a:solidFill>
                      <a:schemeClr val="tx2">
                        <a:lumMod val="20000"/>
                        <a:lumOff val="80000"/>
                      </a:schemeClr>
                    </a:solidFill>
                  </a:tcPr>
                </a:tc>
                <a:tc>
                  <a:txBody>
                    <a:bodyPr/>
                    <a:lstStyle/>
                    <a:p>
                      <a:pPr marL="0" algn="ctr" defTabSz="914400" rtl="0" eaLnBrk="1" fontAlgn="ctr" latinLnBrk="0" hangingPunct="1"/>
                      <a:r>
                        <a:rPr lang="en-US" altLang="zh-CN" sz="1200" u="none" strike="noStrike" kern="1200" dirty="0">
                          <a:solidFill>
                            <a:schemeClr val="dk1"/>
                          </a:solidFill>
                          <a:effectLst/>
                          <a:latin typeface="+mn-lt"/>
                          <a:ea typeface="+mn-ea"/>
                          <a:cs typeface="+mn-cs"/>
                        </a:rPr>
                        <a:t>MPP</a:t>
                      </a:r>
                      <a:r>
                        <a:rPr lang="zh-CN" altLang="en-US" sz="1200" u="none" strike="noStrike" kern="1200" dirty="0">
                          <a:solidFill>
                            <a:schemeClr val="dk1"/>
                          </a:solidFill>
                          <a:effectLst/>
                          <a:latin typeface="+mn-lt"/>
                          <a:ea typeface="+mn-ea"/>
                          <a:cs typeface="+mn-cs"/>
                        </a:rPr>
                        <a:t>架构的分布式数据仓库</a:t>
                      </a:r>
                    </a:p>
                  </a:txBody>
                  <a:tcPr marL="9175" marR="9175" marT="9175" marB="0" anchor="ctr">
                    <a:solidFill>
                      <a:schemeClr val="tx2">
                        <a:lumMod val="20000"/>
                        <a:lumOff val="80000"/>
                      </a:schemeClr>
                    </a:solidFill>
                  </a:tcPr>
                </a:tc>
              </a:tr>
              <a:tr h="323751">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5</a:t>
                      </a:r>
                    </a:p>
                  </a:txBody>
                  <a:tcPr marL="9175" marR="9175" marT="9175" marB="0" anchor="ctr">
                    <a:solidFill>
                      <a:schemeClr val="bg1"/>
                    </a:solidFill>
                  </a:tcPr>
                </a:tc>
                <a:tc>
                  <a:txBody>
                    <a:bodyPr/>
                    <a:lstStyle/>
                    <a:p>
                      <a:pPr marL="0" algn="ctr" defTabSz="914400" rtl="0" eaLnBrk="1" fontAlgn="ctr" latinLnBrk="0" hangingPunct="1"/>
                      <a:r>
                        <a:rPr lang="en-US" sz="1200" u="none" strike="noStrike" kern="1200">
                          <a:solidFill>
                            <a:schemeClr val="dk1"/>
                          </a:solidFill>
                          <a:effectLst/>
                          <a:latin typeface="+mn-lt"/>
                          <a:ea typeface="+mn-ea"/>
                          <a:cs typeface="+mn-cs"/>
                        </a:rPr>
                        <a:t>Hadoop</a:t>
                      </a:r>
                      <a:r>
                        <a:rPr lang="zh-CN" altLang="en-US" sz="1200" u="none" strike="noStrike" kern="1200">
                          <a:solidFill>
                            <a:schemeClr val="dk1"/>
                          </a:solidFill>
                          <a:effectLst/>
                          <a:latin typeface="+mn-lt"/>
                          <a:ea typeface="+mn-ea"/>
                          <a:cs typeface="+mn-cs"/>
                        </a:rPr>
                        <a:t>集群</a:t>
                      </a:r>
                    </a:p>
                  </a:txBody>
                  <a:tcPr marL="9175" marR="9175" marT="9175" marB="0" anchor="ctr">
                    <a:solidFill>
                      <a:schemeClr val="bg1"/>
                    </a:solidFill>
                  </a:tcPr>
                </a:tc>
                <a:tc>
                  <a:txBody>
                    <a:bodyPr/>
                    <a:lstStyle/>
                    <a:p>
                      <a:pPr marL="0" algn="ctr" defTabSz="914400" rtl="0" eaLnBrk="1" fontAlgn="ctr" latinLnBrk="0" hangingPunct="1"/>
                      <a:r>
                        <a:rPr lang="en-US" sz="1200" u="none" strike="noStrike" kern="1200" dirty="0" err="1">
                          <a:solidFill>
                            <a:schemeClr val="dk1"/>
                          </a:solidFill>
                          <a:effectLst/>
                          <a:latin typeface="+mn-lt"/>
                          <a:ea typeface="+mn-ea"/>
                          <a:cs typeface="+mn-cs"/>
                        </a:rPr>
                        <a:t>Flink</a:t>
                      </a:r>
                      <a:r>
                        <a:rPr lang="en-US" sz="1200" u="none" strike="noStrike" kern="1200" dirty="0">
                          <a:solidFill>
                            <a:schemeClr val="dk1"/>
                          </a:solidFill>
                          <a:effectLst/>
                          <a:latin typeface="+mn-lt"/>
                          <a:ea typeface="+mn-ea"/>
                          <a:cs typeface="+mn-cs"/>
                        </a:rPr>
                        <a:t> </a:t>
                      </a:r>
                      <a:r>
                        <a:rPr lang="zh-CN" altLang="en-US" sz="1200" u="none" strike="noStrike" kern="1200" dirty="0">
                          <a:solidFill>
                            <a:schemeClr val="dk1"/>
                          </a:solidFill>
                          <a:effectLst/>
                          <a:latin typeface="+mn-lt"/>
                          <a:ea typeface="+mn-ea"/>
                          <a:cs typeface="+mn-cs"/>
                        </a:rPr>
                        <a:t>算子的状态备份</a:t>
                      </a:r>
                    </a:p>
                  </a:txBody>
                  <a:tcPr marL="9175" marR="9175" marT="9175" marB="0" anchor="ctr">
                    <a:solidFill>
                      <a:schemeClr val="bg1"/>
                    </a:solidFill>
                  </a:tcPr>
                </a:tc>
              </a:tr>
              <a:tr h="660448">
                <a:tc>
                  <a:txBody>
                    <a:bodyPr/>
                    <a:lstStyle/>
                    <a:p>
                      <a:pPr algn="ctr" rtl="0" fontAlgn="ctr"/>
                      <a:r>
                        <a:rPr lang="en-US" altLang="zh-CN" sz="1200" u="none" strike="noStrike">
                          <a:effectLst/>
                        </a:rPr>
                        <a:t>1</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tx2">
                        <a:lumMod val="20000"/>
                        <a:lumOff val="80000"/>
                      </a:schemeClr>
                    </a:solidFill>
                  </a:tcPr>
                </a:tc>
                <a:tc>
                  <a:txBody>
                    <a:bodyPr/>
                    <a:lstStyle/>
                    <a:p>
                      <a:pPr algn="ctr" rtl="0" fontAlgn="ctr"/>
                      <a:r>
                        <a:rPr lang="en-US" sz="1200" u="none" strike="noStrike">
                          <a:effectLst/>
                        </a:rPr>
                        <a:t>Kafka</a:t>
                      </a:r>
                      <a:r>
                        <a:rPr lang="zh-CN" altLang="en-US" sz="1200" u="none" strike="noStrike">
                          <a:effectLst/>
                        </a:rPr>
                        <a:t>集群</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tx2">
                        <a:lumMod val="20000"/>
                        <a:lumOff val="80000"/>
                      </a:schemeClr>
                    </a:solidFill>
                  </a:tcPr>
                </a:tc>
                <a:tc>
                  <a:txBody>
                    <a:bodyPr/>
                    <a:lstStyle/>
                    <a:p>
                      <a:pPr algn="ctr" rtl="0" fontAlgn="ctr"/>
                      <a:r>
                        <a:rPr lang="zh-CN" altLang="en-US" sz="1200" u="none" strike="noStrike" dirty="0">
                          <a:effectLst/>
                        </a:rPr>
                        <a:t>消息中间件，供下游</a:t>
                      </a:r>
                      <a:r>
                        <a:rPr lang="zh-CN" altLang="en-US" sz="1200" u="none" strike="noStrike" dirty="0" smtClean="0">
                          <a:effectLst/>
                        </a:rPr>
                        <a:t>系统</a:t>
                      </a:r>
                      <a:endParaRPr lang="en-US" altLang="zh-CN" sz="1200" u="none" strike="noStrike" dirty="0" smtClean="0">
                        <a:effectLst/>
                      </a:endParaRPr>
                    </a:p>
                    <a:p>
                      <a:pPr algn="ctr" rtl="0" fontAlgn="ctr"/>
                      <a:r>
                        <a:rPr lang="en-US" altLang="zh-CN" sz="1200" u="none" strike="noStrike" dirty="0" smtClean="0">
                          <a:effectLst/>
                        </a:rPr>
                        <a:t>(</a:t>
                      </a:r>
                      <a:r>
                        <a:rPr lang="en-US" altLang="zh-CN" sz="1200" u="none" strike="noStrike" dirty="0" err="1">
                          <a:effectLst/>
                        </a:rPr>
                        <a:t>Flink</a:t>
                      </a:r>
                      <a:r>
                        <a:rPr lang="zh-CN" altLang="en-US" sz="1200" u="none" strike="noStrike" dirty="0">
                          <a:effectLst/>
                        </a:rPr>
                        <a:t>、</a:t>
                      </a:r>
                      <a:r>
                        <a:rPr lang="en-US" altLang="zh-CN" sz="1200" u="none" strike="noStrike" dirty="0" err="1" smtClean="0">
                          <a:effectLst/>
                        </a:rPr>
                        <a:t>GreenPlum</a:t>
                      </a:r>
                      <a:r>
                        <a:rPr lang="en-US" altLang="zh-CN" sz="1200" u="none" strike="noStrike" baseline="30000" dirty="0" smtClean="0">
                          <a:effectLst/>
                        </a:rPr>
                        <a:t>[</a:t>
                      </a:r>
                      <a:r>
                        <a:rPr lang="en-US" altLang="zh-CN" sz="1200" u="none" strike="noStrike" dirty="0" smtClean="0">
                          <a:effectLst/>
                        </a:rPr>
                        <a:t>)</a:t>
                      </a:r>
                      <a:r>
                        <a:rPr lang="zh-CN" altLang="en-US" sz="1200" u="none" strike="noStrike" dirty="0">
                          <a:effectLst/>
                        </a:rPr>
                        <a:t>消费数据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tx2">
                        <a:lumMod val="20000"/>
                        <a:lumOff val="80000"/>
                      </a:schemeClr>
                    </a:solidFill>
                  </a:tcPr>
                </a:tc>
              </a:tr>
              <a:tr h="323751">
                <a:tc>
                  <a:txBody>
                    <a:bodyPr/>
                    <a:lstStyle/>
                    <a:p>
                      <a:pPr marL="0" algn="ctr" defTabSz="914400" rtl="0" eaLnBrk="1" fontAlgn="ctr" latinLnBrk="0" hangingPunct="1"/>
                      <a:r>
                        <a:rPr lang="en-US" altLang="zh-CN" sz="1200" u="none" strike="noStrike" kern="1200" dirty="0">
                          <a:solidFill>
                            <a:schemeClr val="dk1"/>
                          </a:solidFill>
                          <a:effectLst/>
                          <a:latin typeface="+mn-lt"/>
                          <a:ea typeface="+mn-ea"/>
                          <a:cs typeface="+mn-cs"/>
                        </a:rPr>
                        <a:t>2</a:t>
                      </a:r>
                    </a:p>
                  </a:txBody>
                  <a:tcPr marL="9175" marR="9175" marT="9175" marB="0" anchor="ctr">
                    <a:solidFill>
                      <a:schemeClr val="bg1"/>
                    </a:solidFill>
                  </a:tcPr>
                </a:tc>
                <a:tc>
                  <a:txBody>
                    <a:bodyPr/>
                    <a:lstStyle/>
                    <a:p>
                      <a:pPr marL="0" algn="ctr" defTabSz="914400" rtl="0" eaLnBrk="1" fontAlgn="ctr" latinLnBrk="0" hangingPunct="1"/>
                      <a:r>
                        <a:rPr lang="en-US" sz="1200" u="none" strike="noStrike" kern="1200" dirty="0" err="1">
                          <a:solidFill>
                            <a:schemeClr val="dk1"/>
                          </a:solidFill>
                          <a:effectLst/>
                          <a:latin typeface="+mn-lt"/>
                          <a:ea typeface="+mn-ea"/>
                          <a:cs typeface="+mn-cs"/>
                        </a:rPr>
                        <a:t>ZooKeeper</a:t>
                      </a:r>
                      <a:r>
                        <a:rPr lang="zh-CN" altLang="en-US" sz="1200" u="none" strike="noStrike" kern="1200" dirty="0">
                          <a:solidFill>
                            <a:schemeClr val="dk1"/>
                          </a:solidFill>
                          <a:effectLst/>
                          <a:latin typeface="+mn-lt"/>
                          <a:ea typeface="+mn-ea"/>
                          <a:cs typeface="+mn-cs"/>
                        </a:rPr>
                        <a:t>集群</a:t>
                      </a:r>
                    </a:p>
                  </a:txBody>
                  <a:tcPr marL="9175" marR="9175" marT="9175" marB="0" anchor="ctr">
                    <a:solidFill>
                      <a:schemeClr val="bg1"/>
                    </a:solidFill>
                  </a:tcPr>
                </a:tc>
                <a:tc>
                  <a:txBody>
                    <a:bodyPr/>
                    <a:lstStyle/>
                    <a:p>
                      <a:pPr marL="0" algn="ctr" defTabSz="914400" rtl="0" eaLnBrk="1" fontAlgn="ctr" latinLnBrk="0" hangingPunct="1"/>
                      <a:r>
                        <a:rPr lang="zh-CN" altLang="en-US" sz="1200" u="none" strike="noStrike" kern="1200" dirty="0">
                          <a:solidFill>
                            <a:schemeClr val="dk1"/>
                          </a:solidFill>
                          <a:effectLst/>
                          <a:latin typeface="+mn-lt"/>
                          <a:ea typeface="+mn-ea"/>
                          <a:cs typeface="+mn-cs"/>
                        </a:rPr>
                        <a:t>分布式协调系统，用来管理</a:t>
                      </a:r>
                      <a:r>
                        <a:rPr lang="en-US" altLang="zh-CN" sz="1200" u="none" strike="noStrike" kern="1200" dirty="0">
                          <a:solidFill>
                            <a:schemeClr val="dk1"/>
                          </a:solidFill>
                          <a:effectLst/>
                          <a:latin typeface="+mn-lt"/>
                          <a:ea typeface="+mn-ea"/>
                          <a:cs typeface="+mn-cs"/>
                        </a:rPr>
                        <a:t>Kafka</a:t>
                      </a:r>
                      <a:r>
                        <a:rPr lang="zh-CN" altLang="en-US" sz="1200" u="none" strike="noStrike" kern="1200" dirty="0">
                          <a:solidFill>
                            <a:schemeClr val="dk1"/>
                          </a:solidFill>
                          <a:effectLst/>
                          <a:latin typeface="+mn-lt"/>
                          <a:ea typeface="+mn-ea"/>
                          <a:cs typeface="+mn-cs"/>
                        </a:rPr>
                        <a:t>集群</a:t>
                      </a:r>
                    </a:p>
                  </a:txBody>
                  <a:tcPr marL="9175" marR="9175" marT="9175" marB="0" anchor="ctr">
                    <a:solidFill>
                      <a:schemeClr val="bg1"/>
                    </a:solidFill>
                  </a:tcPr>
                </a:tc>
              </a:tr>
            </a:tbl>
          </a:graphicData>
        </a:graphic>
      </p:graphicFrame>
      <p:grpSp>
        <p:nvGrpSpPr>
          <p:cNvPr id="8" name="组合 7"/>
          <p:cNvGrpSpPr/>
          <p:nvPr/>
        </p:nvGrpSpPr>
        <p:grpSpPr>
          <a:xfrm>
            <a:off x="669700" y="1942757"/>
            <a:ext cx="9585648" cy="650092"/>
            <a:chOff x="669700" y="1942757"/>
            <a:chExt cx="9585648" cy="650092"/>
          </a:xfrm>
        </p:grpSpPr>
        <p:cxnSp>
          <p:nvCxnSpPr>
            <p:cNvPr id="10" name="直接连接符 9"/>
            <p:cNvCxnSpPr/>
            <p:nvPr/>
          </p:nvCxnSpPr>
          <p:spPr>
            <a:xfrm>
              <a:off x="669700" y="2592849"/>
              <a:ext cx="4268059" cy="0"/>
            </a:xfrm>
            <a:prstGeom prst="line">
              <a:avLst/>
            </a:prstGeom>
            <a:ln w="19050">
              <a:solidFill>
                <a:srgbClr val="5284A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987289" y="2592849"/>
              <a:ext cx="4268059" cy="0"/>
            </a:xfrm>
            <a:prstGeom prst="line">
              <a:avLst/>
            </a:prstGeom>
            <a:ln w="19050">
              <a:solidFill>
                <a:srgbClr val="5284A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749252" y="1942757"/>
              <a:ext cx="1909988" cy="593560"/>
              <a:chOff x="749252" y="1942757"/>
              <a:chExt cx="1909988" cy="593560"/>
            </a:xfrm>
          </p:grpSpPr>
          <p:sp>
            <p:nvSpPr>
              <p:cNvPr id="15" name="矩形 14"/>
              <p:cNvSpPr/>
              <p:nvPr/>
            </p:nvSpPr>
            <p:spPr>
              <a:xfrm>
                <a:off x="749252" y="2133192"/>
                <a:ext cx="343173" cy="343173"/>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093468" y="1942757"/>
                <a:ext cx="1565772" cy="593560"/>
              </a:xfrm>
              <a:prstGeom prst="rect">
                <a:avLst/>
              </a:prstGeom>
              <a:noFill/>
            </p:spPr>
            <p:txBody>
              <a:bodyPr wrap="square" rtlCol="0">
                <a:spAutoFit/>
              </a:bodyPr>
              <a:lstStyle/>
              <a:p>
                <a:pPr>
                  <a:lnSpc>
                    <a:spcPct val="150000"/>
                  </a:lnSpc>
                </a:pPr>
                <a:r>
                  <a:rPr lang="zh-CN" altLang="en-US" sz="2400" spc="300" dirty="0">
                    <a:latin typeface="华文楷体" panose="02010600040101010101" pitchFamily="2" charset="-122"/>
                    <a:ea typeface="华文楷体" panose="02010600040101010101" pitchFamily="2" charset="-122"/>
                  </a:rPr>
                  <a:t>流程图</a:t>
                </a:r>
              </a:p>
            </p:txBody>
          </p:sp>
        </p:grpSp>
        <p:grpSp>
          <p:nvGrpSpPr>
            <p:cNvPr id="18" name="组合 17"/>
            <p:cNvGrpSpPr/>
            <p:nvPr/>
          </p:nvGrpSpPr>
          <p:grpSpPr>
            <a:xfrm>
              <a:off x="5987289" y="1942757"/>
              <a:ext cx="1908945" cy="593560"/>
              <a:chOff x="669700" y="2049102"/>
              <a:chExt cx="1908945" cy="593560"/>
            </a:xfrm>
          </p:grpSpPr>
          <p:sp>
            <p:nvSpPr>
              <p:cNvPr id="19" name="矩形 18"/>
              <p:cNvSpPr/>
              <p:nvPr/>
            </p:nvSpPr>
            <p:spPr>
              <a:xfrm>
                <a:off x="669700" y="2239537"/>
                <a:ext cx="343173" cy="343173"/>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012873" y="2049102"/>
                <a:ext cx="1565772" cy="593560"/>
              </a:xfrm>
              <a:prstGeom prst="rect">
                <a:avLst/>
              </a:prstGeom>
              <a:noFill/>
            </p:spPr>
            <p:txBody>
              <a:bodyPr wrap="square" rtlCol="0">
                <a:spAutoFit/>
              </a:bodyPr>
              <a:lstStyle/>
              <a:p>
                <a:pPr>
                  <a:lnSpc>
                    <a:spcPct val="150000"/>
                  </a:lnSpc>
                </a:pPr>
                <a:r>
                  <a:rPr lang="zh-CN" altLang="en-US" sz="2400" spc="300" dirty="0">
                    <a:latin typeface="华文楷体" panose="02010600040101010101" pitchFamily="2" charset="-122"/>
                    <a:ea typeface="华文楷体" panose="02010600040101010101" pitchFamily="2" charset="-122"/>
                  </a:rPr>
                  <a:t>解释</a:t>
                </a:r>
              </a:p>
            </p:txBody>
          </p:sp>
        </p:grpSp>
      </p:grpSp>
      <p:sp>
        <p:nvSpPr>
          <p:cNvPr id="21" name="矩形 20"/>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smtClean="0">
                <a:solidFill>
                  <a:schemeClr val="bg1"/>
                </a:solidFill>
                <a:latin typeface="文悦新青年体 (非商业使用) W8" pitchFamily="50" charset="-122"/>
                <a:ea typeface="文悦新青年体 (非商业使用) W8" pitchFamily="50" charset="-122"/>
              </a:rPr>
              <a:t>三</a:t>
            </a:r>
            <a:endParaRPr lang="zh-CN" altLang="en-US" sz="2400" b="1" dirty="0">
              <a:solidFill>
                <a:schemeClr val="bg1"/>
              </a:solidFill>
              <a:latin typeface="文悦新青年体 (非商业使用) W8" pitchFamily="50" charset="-122"/>
              <a:ea typeface="文悦新青年体 (非商业使用) W8" pitchFamily="50" charset="-122"/>
            </a:endParaRPr>
          </a:p>
        </p:txBody>
      </p:sp>
      <p:sp>
        <p:nvSpPr>
          <p:cNvPr id="22" name="文本框 21"/>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02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3439985"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研究</a:t>
              </a:r>
              <a:r>
                <a:rPr lang="zh-CN" altLang="en-US" sz="2400" b="1" dirty="0" smtClean="0">
                  <a:solidFill>
                    <a:schemeClr val="tx1">
                      <a:lumMod val="75000"/>
                      <a:lumOff val="25000"/>
                    </a:schemeClr>
                  </a:solidFill>
                  <a:latin typeface="宋体" panose="02010600030101010101" pitchFamily="2" charset="-122"/>
                </a:rPr>
                <a:t>内容</a:t>
              </a:r>
              <a:r>
                <a:rPr lang="en-US" altLang="zh-CN" sz="2400" dirty="0" smtClean="0">
                  <a:solidFill>
                    <a:schemeClr val="tx1">
                      <a:lumMod val="75000"/>
                      <a:lumOff val="25000"/>
                    </a:schemeClr>
                  </a:solidFill>
                  <a:latin typeface="宋体" panose="02010600030101010101" pitchFamily="2" charset="-122"/>
                </a:rPr>
                <a:t>——</a:t>
              </a:r>
              <a:r>
                <a:rPr lang="zh-CN" altLang="en-US" sz="2000" dirty="0" smtClean="0">
                  <a:solidFill>
                    <a:schemeClr val="tx1">
                      <a:lumMod val="75000"/>
                      <a:lumOff val="25000"/>
                    </a:schemeClr>
                  </a:solidFill>
                  <a:latin typeface="华文楷体" panose="02010600040101010101" pitchFamily="2" charset="-122"/>
                  <a:ea typeface="华文楷体" panose="02010600040101010101" pitchFamily="2" charset="-122"/>
                </a:rPr>
                <a:t>预测</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rPr>
                <a:t>算法 </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sp>
        <p:nvSpPr>
          <p:cNvPr id="7" name="矩形 6"/>
          <p:cNvSpPr/>
          <p:nvPr/>
        </p:nvSpPr>
        <p:spPr>
          <a:xfrm>
            <a:off x="553790" y="2523088"/>
            <a:ext cx="4919731" cy="3046988"/>
          </a:xfrm>
          <a:prstGeom prst="rect">
            <a:avLst/>
          </a:prstGeom>
        </p:spPr>
        <p:txBody>
          <a:bodyPr wrap="square">
            <a:spAutoFit/>
          </a:bodyPr>
          <a:lstStyle/>
          <a:p>
            <a:pPr>
              <a:lnSpc>
                <a:spcPct val="150000"/>
              </a:lnSpc>
            </a:pPr>
            <a:r>
              <a:rPr lang="zh-CN" altLang="en-US" sz="1600" dirty="0" smtClean="0">
                <a:latin typeface="华文楷体" panose="02010600040101010101" pitchFamily="2" charset="-122"/>
                <a:ea typeface="华文楷体" panose="02010600040101010101" pitchFamily="2" charset="-122"/>
              </a:rPr>
              <a:t>逻辑</a:t>
            </a:r>
            <a:r>
              <a:rPr lang="zh-CN" altLang="en-US" sz="1600" dirty="0">
                <a:latin typeface="华文楷体" panose="02010600040101010101" pitchFamily="2" charset="-122"/>
                <a:ea typeface="华文楷体" panose="02010600040101010101" pitchFamily="2" charset="-122"/>
              </a:rPr>
              <a:t>回归的方法在金融领域预测较为准确，由于只做二分类，它的训练速度快，但是由于训练结果很大程度上取决于输入的特征变量，为了使得训练准确率高，还需要在训练之前，选择可靠的特征。</a:t>
            </a:r>
          </a:p>
          <a:p>
            <a:pPr>
              <a:lnSpc>
                <a:spcPct val="150000"/>
              </a:lnSpc>
            </a:pPr>
            <a:endParaRPr lang="en-US" altLang="zh-CN" sz="1600" dirty="0" smtClean="0">
              <a:latin typeface="华文楷体" panose="02010600040101010101" pitchFamily="2" charset="-122"/>
              <a:ea typeface="华文楷体" panose="02010600040101010101" pitchFamily="2" charset="-122"/>
            </a:endParaRPr>
          </a:p>
          <a:p>
            <a:pPr>
              <a:lnSpc>
                <a:spcPct val="150000"/>
              </a:lnSpc>
            </a:pPr>
            <a:r>
              <a:rPr lang="zh-CN" altLang="en-US" sz="1600" dirty="0" smtClean="0">
                <a:latin typeface="华文楷体" panose="02010600040101010101" pitchFamily="2" charset="-122"/>
                <a:ea typeface="华文楷体" panose="02010600040101010101" pitchFamily="2" charset="-122"/>
              </a:rPr>
              <a:t>奇异值分解</a:t>
            </a:r>
            <a:r>
              <a:rPr lang="zh-CN" altLang="en-US" sz="1600" dirty="0">
                <a:latin typeface="华文楷体" panose="02010600040101010101" pitchFamily="2" charset="-122"/>
                <a:ea typeface="华文楷体" panose="02010600040101010101" pitchFamily="2" charset="-122"/>
              </a:rPr>
              <a:t>可以有效提取空间重要信息的特点，对多维度数据进行降维处理，得到特征的得分向量，特征的选取直接影响后面的逻辑回归的正确率。 </a:t>
            </a:r>
          </a:p>
        </p:txBody>
      </p:sp>
      <p:cxnSp>
        <p:nvCxnSpPr>
          <p:cNvPr id="9" name="直接连接符 8"/>
          <p:cNvCxnSpPr/>
          <p:nvPr/>
        </p:nvCxnSpPr>
        <p:spPr>
          <a:xfrm>
            <a:off x="669701" y="2200067"/>
            <a:ext cx="4268059" cy="0"/>
          </a:xfrm>
          <a:prstGeom prst="line">
            <a:avLst/>
          </a:prstGeom>
          <a:ln w="19050">
            <a:solidFill>
              <a:srgbClr val="5284A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816694" y="2200067"/>
            <a:ext cx="4268059" cy="0"/>
          </a:xfrm>
          <a:prstGeom prst="line">
            <a:avLst/>
          </a:prstGeom>
          <a:ln w="19050">
            <a:solidFill>
              <a:srgbClr val="5284A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669701" y="1228004"/>
            <a:ext cx="3062651" cy="646331"/>
            <a:chOff x="749252" y="1942757"/>
            <a:chExt cx="3062651" cy="646331"/>
          </a:xfrm>
        </p:grpSpPr>
        <p:sp>
          <p:nvSpPr>
            <p:cNvPr id="15" name="矩形 14"/>
            <p:cNvSpPr/>
            <p:nvPr/>
          </p:nvSpPr>
          <p:spPr>
            <a:xfrm>
              <a:off x="749252" y="2133192"/>
              <a:ext cx="343173" cy="343173"/>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183378" y="1942757"/>
              <a:ext cx="2628525" cy="646331"/>
            </a:xfrm>
            <a:prstGeom prst="rect">
              <a:avLst/>
            </a:prstGeom>
            <a:noFill/>
          </p:spPr>
          <p:txBody>
            <a:bodyPr wrap="square" rtlCol="0">
              <a:spAutoFit/>
            </a:bodyPr>
            <a:lstStyle/>
            <a:p>
              <a:pPr>
                <a:lnSpc>
                  <a:spcPct val="150000"/>
                </a:lnSpc>
              </a:pPr>
              <a:r>
                <a:rPr lang="zh-CN" altLang="en-US" sz="2400" spc="300" dirty="0">
                  <a:latin typeface="华文楷体" panose="02010600040101010101" pitchFamily="2" charset="-122"/>
                  <a:ea typeface="华文楷体" panose="02010600040101010101" pitchFamily="2" charset="-122"/>
                </a:rPr>
                <a:t>对于离散值预测</a:t>
              </a:r>
            </a:p>
          </p:txBody>
        </p:sp>
      </p:grpSp>
      <p:grpSp>
        <p:nvGrpSpPr>
          <p:cNvPr id="12" name="组合 11"/>
          <p:cNvGrpSpPr/>
          <p:nvPr/>
        </p:nvGrpSpPr>
        <p:grpSpPr>
          <a:xfrm>
            <a:off x="5816694" y="1228004"/>
            <a:ext cx="3041187" cy="646331"/>
            <a:chOff x="669700" y="2049102"/>
            <a:chExt cx="3041187" cy="646331"/>
          </a:xfrm>
        </p:grpSpPr>
        <p:sp>
          <p:nvSpPr>
            <p:cNvPr id="13" name="矩形 12"/>
            <p:cNvSpPr/>
            <p:nvPr/>
          </p:nvSpPr>
          <p:spPr>
            <a:xfrm>
              <a:off x="669700" y="2239537"/>
              <a:ext cx="343173" cy="343173"/>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100262" y="2049102"/>
              <a:ext cx="2610625" cy="646331"/>
            </a:xfrm>
            <a:prstGeom prst="rect">
              <a:avLst/>
            </a:prstGeom>
            <a:noFill/>
          </p:spPr>
          <p:txBody>
            <a:bodyPr wrap="square" rtlCol="0">
              <a:spAutoFit/>
            </a:bodyPr>
            <a:lstStyle/>
            <a:p>
              <a:pPr>
                <a:lnSpc>
                  <a:spcPct val="150000"/>
                </a:lnSpc>
              </a:pPr>
              <a:r>
                <a:rPr lang="zh-CN" altLang="en-US" sz="2400" spc="300" dirty="0">
                  <a:latin typeface="华文楷体" panose="02010600040101010101" pitchFamily="2" charset="-122"/>
                  <a:ea typeface="华文楷体" panose="02010600040101010101" pitchFamily="2" charset="-122"/>
                </a:rPr>
                <a:t>对于连续值预测</a:t>
              </a:r>
            </a:p>
          </p:txBody>
        </p:sp>
      </p:grpSp>
      <p:sp>
        <p:nvSpPr>
          <p:cNvPr id="17" name="矩形 16"/>
          <p:cNvSpPr/>
          <p:nvPr/>
        </p:nvSpPr>
        <p:spPr>
          <a:xfrm>
            <a:off x="5819320" y="2312790"/>
            <a:ext cx="5909039" cy="4154984"/>
          </a:xfrm>
          <a:prstGeom prst="rect">
            <a:avLst/>
          </a:prstGeom>
        </p:spPr>
        <p:txBody>
          <a:bodyPr wrap="square">
            <a:spAutoFit/>
          </a:bodyPr>
          <a:lstStyle/>
          <a:p>
            <a:pPr>
              <a:lnSpc>
                <a:spcPct val="150000"/>
              </a:lnSpc>
            </a:pPr>
            <a:r>
              <a:rPr lang="zh-CN" altLang="zh-CN" sz="1600" dirty="0" smtClean="0">
                <a:latin typeface="华文楷体" panose="02010600040101010101" pitchFamily="2" charset="-122"/>
                <a:ea typeface="华文楷体" panose="02010600040101010101" pitchFamily="2" charset="-122"/>
              </a:rPr>
              <a:t>采用</a:t>
            </a:r>
            <a:r>
              <a:rPr lang="zh-CN" altLang="zh-CN" sz="1600" dirty="0">
                <a:latin typeface="华文楷体" panose="02010600040101010101" pitchFamily="2" charset="-122"/>
                <a:ea typeface="华文楷体" panose="02010600040101010101" pitchFamily="2" charset="-122"/>
              </a:rPr>
              <a:t>组合预测的方法</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基于时间序列的自回归滑动平均模型和反向传播神经网络</a:t>
            </a:r>
            <a:r>
              <a:rPr lang="zh-CN" altLang="zh-CN" sz="1600" dirty="0" smtClean="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a:p>
            <a:pPr>
              <a:lnSpc>
                <a:spcPct val="150000"/>
              </a:lnSpc>
            </a:pPr>
            <a:endParaRPr lang="zh-CN" altLang="zh-CN" sz="1600" dirty="0">
              <a:latin typeface="华文楷体" panose="02010600040101010101" pitchFamily="2" charset="-122"/>
              <a:ea typeface="华文楷体" panose="02010600040101010101" pitchFamily="2" charset="-122"/>
            </a:endParaRPr>
          </a:p>
          <a:p>
            <a:pPr>
              <a:lnSpc>
                <a:spcPct val="150000"/>
              </a:lnSpc>
            </a:pPr>
            <a:r>
              <a:rPr lang="zh-CN" altLang="zh-CN" sz="1600" dirty="0" smtClean="0">
                <a:latin typeface="华文楷体" panose="02010600040101010101" pitchFamily="2" charset="-122"/>
                <a:ea typeface="华文楷体" panose="02010600040101010101" pitchFamily="2" charset="-122"/>
              </a:rPr>
              <a:t>股票</a:t>
            </a:r>
            <a:r>
              <a:rPr lang="zh-CN" altLang="zh-CN" sz="1600" dirty="0">
                <a:latin typeface="华文楷体" panose="02010600040101010101" pitchFamily="2" charset="-122"/>
                <a:ea typeface="华文楷体" panose="02010600040101010101" pitchFamily="2" charset="-122"/>
              </a:rPr>
              <a:t>的价格</a:t>
            </a:r>
            <a:r>
              <a:rPr lang="zh-CN" altLang="zh-CN" sz="1600" dirty="0" smtClean="0">
                <a:latin typeface="华文楷体" panose="02010600040101010101" pitchFamily="2" charset="-122"/>
                <a:ea typeface="华文楷体" panose="02010600040101010101" pitchFamily="2" charset="-122"/>
              </a:rPr>
              <a:t>是典型</a:t>
            </a:r>
            <a:r>
              <a:rPr lang="zh-CN" altLang="zh-CN" sz="1600" dirty="0">
                <a:latin typeface="华文楷体" panose="02010600040101010101" pitchFamily="2" charset="-122"/>
                <a:ea typeface="华文楷体" panose="02010600040101010101" pitchFamily="2" charset="-122"/>
              </a:rPr>
              <a:t>的时间序列，基本满足季节性变动、周期性变动和不规则性，对于少数不满足这样的时间序列需要平稳化处理，使用</a:t>
            </a:r>
            <a:r>
              <a:rPr lang="en-US" altLang="zh-CN" sz="1600" dirty="0">
                <a:latin typeface="华文楷体" panose="02010600040101010101" pitchFamily="2" charset="-122"/>
                <a:ea typeface="华文楷体" panose="02010600040101010101" pitchFamily="2" charset="-122"/>
              </a:rPr>
              <a:t>ARMA</a:t>
            </a:r>
            <a:r>
              <a:rPr lang="zh-CN" altLang="zh-CN" sz="1600" dirty="0">
                <a:latin typeface="华文楷体" panose="02010600040101010101" pitchFamily="2" charset="-122"/>
                <a:ea typeface="华文楷体" panose="02010600040101010101" pitchFamily="2" charset="-122"/>
              </a:rPr>
              <a:t>模型来在平稳化时间序列预测上有着极高的准确率</a:t>
            </a:r>
            <a:r>
              <a:rPr lang="zh-CN" altLang="zh-CN" sz="1600" dirty="0" smtClean="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a:p>
            <a:pPr>
              <a:lnSpc>
                <a:spcPct val="150000"/>
              </a:lnSpc>
            </a:pPr>
            <a:endParaRPr lang="zh-CN" altLang="zh-CN" sz="1600" dirty="0">
              <a:latin typeface="华文楷体" panose="02010600040101010101" pitchFamily="2" charset="-122"/>
              <a:ea typeface="华文楷体" panose="02010600040101010101" pitchFamily="2" charset="-122"/>
            </a:endParaRPr>
          </a:p>
          <a:p>
            <a:pPr>
              <a:lnSpc>
                <a:spcPct val="150000"/>
              </a:lnSpc>
            </a:pPr>
            <a:r>
              <a:rPr lang="zh-CN" altLang="zh-CN" sz="1600" dirty="0" smtClean="0">
                <a:latin typeface="华文楷体" panose="02010600040101010101" pitchFamily="2" charset="-122"/>
                <a:ea typeface="华文楷体" panose="02010600040101010101" pitchFamily="2" charset="-122"/>
              </a:rPr>
              <a:t>反向传播</a:t>
            </a:r>
            <a:r>
              <a:rPr lang="zh-CN" altLang="zh-CN" sz="1600" dirty="0">
                <a:latin typeface="华文楷体" panose="02010600040101010101" pitchFamily="2" charset="-122"/>
                <a:ea typeface="华文楷体" panose="02010600040101010101" pitchFamily="2" charset="-122"/>
              </a:rPr>
              <a:t>神经网络具有很强的非线性适应能力，能够快速训练样本数据并且寻找出其内在的关系，鉴于反向传播神经网络强大的非线性逼近能力以及自适应、自组织和自学习能力，对非线性时间序列函数使用此模型会有很好的拟合和预测效果。</a:t>
            </a:r>
          </a:p>
        </p:txBody>
      </p:sp>
      <p:sp>
        <p:nvSpPr>
          <p:cNvPr id="18" name="矩形 17"/>
          <p:cNvSpPr/>
          <p:nvPr/>
        </p:nvSpPr>
        <p:spPr>
          <a:xfrm>
            <a:off x="1100263" y="1757417"/>
            <a:ext cx="2031325" cy="338554"/>
          </a:xfrm>
          <a:prstGeom prst="rect">
            <a:avLst/>
          </a:prstGeom>
        </p:spPr>
        <p:txBody>
          <a:bodyPr wrap="none">
            <a:spAutoFit/>
          </a:bodyPr>
          <a:lstStyle/>
          <a:p>
            <a:r>
              <a:rPr lang="zh-CN" altLang="en-US" sz="1600" dirty="0">
                <a:latin typeface="华文楷体" panose="02010600040101010101" pitchFamily="2" charset="-122"/>
                <a:ea typeface="华文楷体" panose="02010600040101010101" pitchFamily="2" charset="-122"/>
              </a:rPr>
              <a:t>预测股票的涨跌结果</a:t>
            </a:r>
            <a:endParaRPr lang="zh-CN" altLang="en-US" sz="1600" dirty="0"/>
          </a:p>
        </p:txBody>
      </p:sp>
      <p:sp>
        <p:nvSpPr>
          <p:cNvPr id="19" name="矩形 18"/>
          <p:cNvSpPr/>
          <p:nvPr/>
        </p:nvSpPr>
        <p:spPr>
          <a:xfrm>
            <a:off x="6247256" y="1757417"/>
            <a:ext cx="2236510" cy="338554"/>
          </a:xfrm>
          <a:prstGeom prst="rect">
            <a:avLst/>
          </a:prstGeom>
        </p:spPr>
        <p:txBody>
          <a:bodyPr wrap="none">
            <a:spAutoFit/>
          </a:bodyPr>
          <a:lstStyle/>
          <a:p>
            <a:r>
              <a:rPr lang="zh-CN" altLang="zh-CN" sz="1600" dirty="0">
                <a:latin typeface="华文楷体" panose="02010600040101010101" pitchFamily="2" charset="-122"/>
                <a:ea typeface="华文楷体" panose="02010600040101010101" pitchFamily="2" charset="-122"/>
              </a:rPr>
              <a:t>预测股票的涨幅与跌幅</a:t>
            </a:r>
            <a:endParaRPr lang="zh-CN" altLang="en-US" sz="1600" dirty="0">
              <a:latin typeface="华文楷体" panose="02010600040101010101" pitchFamily="2" charset="-122"/>
              <a:ea typeface="华文楷体" panose="02010600040101010101" pitchFamily="2" charset="-122"/>
            </a:endParaRPr>
          </a:p>
        </p:txBody>
      </p:sp>
      <p:sp>
        <p:nvSpPr>
          <p:cNvPr id="20" name="矩形 19"/>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smtClean="0">
                <a:solidFill>
                  <a:schemeClr val="bg1"/>
                </a:solidFill>
                <a:latin typeface="文悦新青年体 (非商业使用) W8" pitchFamily="50" charset="-122"/>
                <a:ea typeface="文悦新青年体 (非商业使用) W8" pitchFamily="50" charset="-122"/>
              </a:rPr>
              <a:t>三</a:t>
            </a:r>
            <a:endParaRPr lang="zh-CN" altLang="en-US" sz="2400" b="1" dirty="0">
              <a:solidFill>
                <a:schemeClr val="bg1"/>
              </a:solidFill>
              <a:latin typeface="文悦新青年体 (非商业使用) W8" pitchFamily="50" charset="-122"/>
              <a:ea typeface="文悦新青年体 (非商业使用) W8" pitchFamily="50" charset="-122"/>
            </a:endParaRPr>
          </a:p>
        </p:txBody>
      </p:sp>
    </p:spTree>
    <p:extLst>
      <p:ext uri="{BB962C8B-B14F-4D97-AF65-F5344CB8AC3E}">
        <p14:creationId xmlns:p14="http://schemas.microsoft.com/office/powerpoint/2010/main" val="422782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258540" y="1434845"/>
            <a:ext cx="3756374" cy="50530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444524" y="1434845"/>
            <a:ext cx="3495899" cy="50530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49154" y="1434845"/>
            <a:ext cx="3495899" cy="50530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4340182"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研究</a:t>
              </a:r>
              <a:r>
                <a:rPr lang="zh-CN" altLang="en-US" sz="2400" b="1" dirty="0" smtClean="0">
                  <a:solidFill>
                    <a:schemeClr val="tx1">
                      <a:lumMod val="75000"/>
                      <a:lumOff val="25000"/>
                    </a:schemeClr>
                  </a:solidFill>
                  <a:latin typeface="宋体" panose="02010600030101010101" pitchFamily="2" charset="-122"/>
                </a:rPr>
                <a:t>内容</a:t>
              </a:r>
              <a:r>
                <a:rPr lang="en-US" altLang="zh-CN" sz="2400" dirty="0" smtClean="0">
                  <a:solidFill>
                    <a:schemeClr val="tx1">
                      <a:lumMod val="75000"/>
                      <a:lumOff val="25000"/>
                    </a:schemeClr>
                  </a:solidFill>
                  <a:latin typeface="宋体" panose="02010600030101010101" pitchFamily="2" charset="-122"/>
                </a:rPr>
                <a:t>——</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rPr>
                <a:t>系统流水线上的组件</a:t>
              </a: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grpSp>
        <p:nvGrpSpPr>
          <p:cNvPr id="13" name="组合 12"/>
          <p:cNvGrpSpPr/>
          <p:nvPr/>
        </p:nvGrpSpPr>
        <p:grpSpPr>
          <a:xfrm>
            <a:off x="948625" y="1645102"/>
            <a:ext cx="2339765" cy="369332"/>
            <a:chOff x="1147941" y="1729718"/>
            <a:chExt cx="2339765" cy="369332"/>
          </a:xfrm>
        </p:grpSpPr>
        <p:sp>
          <p:nvSpPr>
            <p:cNvPr id="7" name="矩形 6"/>
            <p:cNvSpPr/>
            <p:nvPr/>
          </p:nvSpPr>
          <p:spPr>
            <a:xfrm>
              <a:off x="1147941" y="1771046"/>
              <a:ext cx="227264" cy="227264"/>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sp>
          <p:nvSpPr>
            <p:cNvPr id="8" name="矩形 7"/>
            <p:cNvSpPr/>
            <p:nvPr/>
          </p:nvSpPr>
          <p:spPr>
            <a:xfrm>
              <a:off x="1375205" y="1729718"/>
              <a:ext cx="2112501" cy="369332"/>
            </a:xfrm>
            <a:prstGeom prst="rect">
              <a:avLst/>
            </a:prstGeom>
          </p:spPr>
          <p:txBody>
            <a:bodyPr wrap="none">
              <a:spAutoFit/>
            </a:bodyPr>
            <a:lstStyle/>
            <a:p>
              <a:r>
                <a:rPr lang="zh-CN" altLang="zh-CN" b="1" spc="300" dirty="0">
                  <a:solidFill>
                    <a:srgbClr val="5284A1"/>
                  </a:solidFill>
                  <a:latin typeface="微软雅黑" panose="020B0503020204020204" pitchFamily="34" charset="-122"/>
                  <a:ea typeface="微软雅黑" panose="020B0503020204020204" pitchFamily="34" charset="-122"/>
                </a:rPr>
                <a:t>文件写入</a:t>
              </a:r>
              <a:r>
                <a:rPr lang="en-US" altLang="zh-CN" b="1" spc="300" dirty="0">
                  <a:solidFill>
                    <a:srgbClr val="5284A1"/>
                  </a:solidFill>
                  <a:latin typeface="微软雅黑" panose="020B0503020204020204" pitchFamily="34" charset="-122"/>
                  <a:ea typeface="微软雅黑" panose="020B0503020204020204" pitchFamily="34" charset="-122"/>
                </a:rPr>
                <a:t>Kafka</a:t>
              </a:r>
              <a:endParaRPr lang="zh-CN" altLang="zh-CN" b="1" spc="300" dirty="0">
                <a:solidFill>
                  <a:srgbClr val="5284A1"/>
                </a:solidFill>
                <a:latin typeface="微软雅黑" panose="020B0503020204020204" pitchFamily="34" charset="-122"/>
                <a:ea typeface="微软雅黑" panose="020B0503020204020204" pitchFamily="34" charset="-122"/>
              </a:endParaRPr>
            </a:p>
          </p:txBody>
        </p:sp>
      </p:grpSp>
      <p:sp>
        <p:nvSpPr>
          <p:cNvPr id="12" name="矩形 11"/>
          <p:cNvSpPr/>
          <p:nvPr/>
        </p:nvSpPr>
        <p:spPr>
          <a:xfrm>
            <a:off x="850210" y="2088229"/>
            <a:ext cx="3093785" cy="2585323"/>
          </a:xfrm>
          <a:prstGeom prst="rect">
            <a:avLst/>
          </a:prstGeom>
        </p:spPr>
        <p:txBody>
          <a:bodyPr wrap="square">
            <a:spAutoFit/>
          </a:bodyPr>
          <a:lstStyle/>
          <a:p>
            <a:pPr algn="just">
              <a:lnSpc>
                <a:spcPct val="150000"/>
              </a:lnSpc>
            </a:pPr>
            <a:r>
              <a:rPr lang="zh-CN" altLang="en-US" spc="300" dirty="0">
                <a:latin typeface="华文楷体" panose="02010600040101010101" pitchFamily="2" charset="-122"/>
                <a:ea typeface="华文楷体" panose="02010600040101010101" pitchFamily="2" charset="-122"/>
              </a:rPr>
              <a:t>将股票交易流水文件写入</a:t>
            </a:r>
            <a:r>
              <a:rPr lang="en-US" altLang="zh-CN" spc="300" dirty="0">
                <a:latin typeface="华文楷体" panose="02010600040101010101" pitchFamily="2" charset="-122"/>
                <a:ea typeface="华文楷体" panose="02010600040101010101" pitchFamily="2" charset="-122"/>
              </a:rPr>
              <a:t>Kafka</a:t>
            </a:r>
            <a:r>
              <a:rPr lang="zh-CN" altLang="en-US" spc="300" dirty="0">
                <a:latin typeface="华文楷体" panose="02010600040101010101" pitchFamily="2" charset="-122"/>
                <a:ea typeface="华文楷体" panose="02010600040101010101" pitchFamily="2" charset="-122"/>
              </a:rPr>
              <a:t>，为满足系统稳定的需要，既要保证高速、也要稳定，该组件必须具有续传功能、流量控制功能。</a:t>
            </a:r>
          </a:p>
        </p:txBody>
      </p:sp>
      <p:grpSp>
        <p:nvGrpSpPr>
          <p:cNvPr id="14" name="组合 13"/>
          <p:cNvGrpSpPr/>
          <p:nvPr/>
        </p:nvGrpSpPr>
        <p:grpSpPr>
          <a:xfrm>
            <a:off x="4762641" y="1645102"/>
            <a:ext cx="2090056" cy="369332"/>
            <a:chOff x="1036299" y="1752564"/>
            <a:chExt cx="2090056" cy="369332"/>
          </a:xfrm>
        </p:grpSpPr>
        <p:sp>
          <p:nvSpPr>
            <p:cNvPr id="15" name="矩形 14"/>
            <p:cNvSpPr/>
            <p:nvPr/>
          </p:nvSpPr>
          <p:spPr>
            <a:xfrm>
              <a:off x="1036299" y="1828373"/>
              <a:ext cx="227264" cy="227264"/>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sp>
          <p:nvSpPr>
            <p:cNvPr id="16" name="矩形 15"/>
            <p:cNvSpPr/>
            <p:nvPr/>
          </p:nvSpPr>
          <p:spPr>
            <a:xfrm>
              <a:off x="1325862" y="1752564"/>
              <a:ext cx="1800493" cy="369332"/>
            </a:xfrm>
            <a:prstGeom prst="rect">
              <a:avLst/>
            </a:prstGeom>
          </p:spPr>
          <p:txBody>
            <a:bodyPr wrap="none">
              <a:spAutoFit/>
            </a:bodyPr>
            <a:lstStyle/>
            <a:p>
              <a:r>
                <a:rPr lang="zh-CN" altLang="en-US" b="1" spc="300" dirty="0">
                  <a:solidFill>
                    <a:srgbClr val="5284A1"/>
                  </a:solidFill>
                  <a:latin typeface="微软雅黑" panose="020B0503020204020204" pitchFamily="34" charset="-122"/>
                  <a:ea typeface="微软雅黑" panose="020B0503020204020204" pitchFamily="34" charset="-122"/>
                </a:rPr>
                <a:t>静态字段附加</a:t>
              </a:r>
            </a:p>
          </p:txBody>
        </p:sp>
      </p:grpSp>
      <p:grpSp>
        <p:nvGrpSpPr>
          <p:cNvPr id="18" name="组合 17"/>
          <p:cNvGrpSpPr/>
          <p:nvPr/>
        </p:nvGrpSpPr>
        <p:grpSpPr>
          <a:xfrm>
            <a:off x="8548103" y="1645102"/>
            <a:ext cx="2566366" cy="369332"/>
            <a:chOff x="1118395" y="1718897"/>
            <a:chExt cx="2566366" cy="369332"/>
          </a:xfrm>
        </p:grpSpPr>
        <p:sp>
          <p:nvSpPr>
            <p:cNvPr id="19" name="矩形 18"/>
            <p:cNvSpPr/>
            <p:nvPr/>
          </p:nvSpPr>
          <p:spPr>
            <a:xfrm>
              <a:off x="1118395" y="1782395"/>
              <a:ext cx="227264" cy="227264"/>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sp>
          <p:nvSpPr>
            <p:cNvPr id="20" name="矩形 19"/>
            <p:cNvSpPr/>
            <p:nvPr/>
          </p:nvSpPr>
          <p:spPr>
            <a:xfrm>
              <a:off x="1345659" y="1718897"/>
              <a:ext cx="2339102" cy="369332"/>
            </a:xfrm>
            <a:prstGeom prst="rect">
              <a:avLst/>
            </a:prstGeom>
          </p:spPr>
          <p:txBody>
            <a:bodyPr wrap="none">
              <a:spAutoFit/>
            </a:bodyPr>
            <a:lstStyle/>
            <a:p>
              <a:r>
                <a:rPr lang="zh-CN" altLang="en-US" b="1" spc="300" dirty="0">
                  <a:solidFill>
                    <a:srgbClr val="5284A1"/>
                  </a:solidFill>
                  <a:latin typeface="微软雅黑" panose="020B0503020204020204" pitchFamily="34" charset="-122"/>
                  <a:ea typeface="微软雅黑" panose="020B0503020204020204" pitchFamily="34" charset="-122"/>
                </a:rPr>
                <a:t>实时预测数据入库</a:t>
              </a:r>
              <a:endParaRPr lang="zh-CN" altLang="zh-CN" b="1" spc="300" dirty="0">
                <a:solidFill>
                  <a:srgbClr val="5284A1"/>
                </a:solidFill>
                <a:latin typeface="微软雅黑" panose="020B0503020204020204" pitchFamily="34" charset="-122"/>
                <a:ea typeface="微软雅黑" panose="020B0503020204020204" pitchFamily="34" charset="-122"/>
              </a:endParaRPr>
            </a:p>
          </p:txBody>
        </p:sp>
      </p:grpSp>
      <p:sp>
        <p:nvSpPr>
          <p:cNvPr id="22" name="矩形 21"/>
          <p:cNvSpPr/>
          <p:nvPr/>
        </p:nvSpPr>
        <p:spPr>
          <a:xfrm>
            <a:off x="4639547" y="2088229"/>
            <a:ext cx="3242614" cy="4247317"/>
          </a:xfrm>
          <a:prstGeom prst="rect">
            <a:avLst/>
          </a:prstGeom>
        </p:spPr>
        <p:txBody>
          <a:bodyPr wrap="square">
            <a:spAutoFit/>
          </a:bodyPr>
          <a:lstStyle/>
          <a:p>
            <a:pPr>
              <a:lnSpc>
                <a:spcPct val="150000"/>
              </a:lnSpc>
            </a:pPr>
            <a:r>
              <a:rPr lang="zh-CN" altLang="zh-CN" spc="300" dirty="0">
                <a:latin typeface="华文楷体" panose="02010600040101010101" pitchFamily="2" charset="-122"/>
                <a:ea typeface="华文楷体" panose="02010600040101010101" pitchFamily="2" charset="-122"/>
              </a:rPr>
              <a:t>通过多表连接将交易流水数据进行维度扩展，方便未来的特征向量的选取，研究过程中使用了一种高效的基于内存的键值对存储结构</a:t>
            </a:r>
            <a:r>
              <a:rPr lang="en-US" altLang="zh-CN" spc="300" dirty="0" err="1">
                <a:latin typeface="华文楷体" panose="02010600040101010101" pitchFamily="2" charset="-122"/>
                <a:ea typeface="华文楷体" panose="02010600040101010101" pitchFamily="2" charset="-122"/>
              </a:rPr>
              <a:t>ChronicalMap</a:t>
            </a:r>
            <a:r>
              <a:rPr lang="zh-CN" altLang="zh-CN" spc="300" dirty="0">
                <a:latin typeface="华文楷体" panose="02010600040101010101" pitchFamily="2" charset="-122"/>
                <a:ea typeface="华文楷体" panose="02010600040101010101" pitchFamily="2" charset="-122"/>
              </a:rPr>
              <a:t>，它可高效的在内存中存储大规模的</a:t>
            </a:r>
            <a:r>
              <a:rPr lang="en-US" altLang="zh-CN" spc="300" dirty="0">
                <a:latin typeface="华文楷体" panose="02010600040101010101" pitchFamily="2" charset="-122"/>
                <a:ea typeface="华文楷体" panose="02010600040101010101" pitchFamily="2" charset="-122"/>
              </a:rPr>
              <a:t>Key-Value</a:t>
            </a:r>
            <a:r>
              <a:rPr lang="zh-CN" altLang="zh-CN" spc="300" dirty="0">
                <a:latin typeface="华文楷体" panose="02010600040101010101" pitchFamily="2" charset="-122"/>
                <a:ea typeface="华文楷体" panose="02010600040101010101" pitchFamily="2" charset="-122"/>
              </a:rPr>
              <a:t>类型的数据的同时避免</a:t>
            </a:r>
            <a:r>
              <a:rPr lang="en-US" altLang="zh-CN" spc="300" dirty="0">
                <a:latin typeface="华文楷体" panose="02010600040101010101" pitchFamily="2" charset="-122"/>
                <a:ea typeface="华文楷体" panose="02010600040101010101" pitchFamily="2" charset="-122"/>
              </a:rPr>
              <a:t>JVM GC</a:t>
            </a:r>
            <a:r>
              <a:rPr lang="zh-CN" altLang="zh-CN" spc="300" dirty="0">
                <a:latin typeface="华文楷体" panose="02010600040101010101" pitchFamily="2" charset="-122"/>
                <a:ea typeface="华文楷体" panose="02010600040101010101" pitchFamily="2" charset="-122"/>
              </a:rPr>
              <a:t>带来的时延问题。</a:t>
            </a:r>
          </a:p>
        </p:txBody>
      </p:sp>
      <p:sp>
        <p:nvSpPr>
          <p:cNvPr id="23" name="矩形 22"/>
          <p:cNvSpPr/>
          <p:nvPr/>
        </p:nvSpPr>
        <p:spPr>
          <a:xfrm>
            <a:off x="8548103" y="2045456"/>
            <a:ext cx="3228919" cy="3831818"/>
          </a:xfrm>
          <a:prstGeom prst="rect">
            <a:avLst/>
          </a:prstGeom>
        </p:spPr>
        <p:txBody>
          <a:bodyPr wrap="square">
            <a:spAutoFit/>
          </a:bodyPr>
          <a:lstStyle/>
          <a:p>
            <a:pPr algn="just">
              <a:lnSpc>
                <a:spcPct val="150000"/>
              </a:lnSpc>
            </a:pPr>
            <a:r>
              <a:rPr lang="zh-CN" altLang="en-US" spc="300" dirty="0">
                <a:latin typeface="华文楷体" panose="02010600040101010101" pitchFamily="2" charset="-122"/>
                <a:ea typeface="华文楷体" panose="02010600040101010101" pitchFamily="2" charset="-122"/>
              </a:rPr>
              <a:t>为了解决传统的数据库查询低效以及无法展开大规模并行分布式存储，本文引入了</a:t>
            </a:r>
            <a:r>
              <a:rPr lang="en-US" altLang="zh-CN" spc="300" dirty="0">
                <a:latin typeface="华文楷体" panose="02010600040101010101" pitchFamily="2" charset="-122"/>
                <a:ea typeface="华文楷体" panose="02010600040101010101" pitchFamily="2" charset="-122"/>
              </a:rPr>
              <a:t>MPP</a:t>
            </a:r>
            <a:r>
              <a:rPr lang="zh-CN" altLang="en-US" spc="300" dirty="0">
                <a:latin typeface="华文楷体" panose="02010600040101010101" pitchFamily="2" charset="-122"/>
                <a:ea typeface="华文楷体" panose="02010600040101010101" pitchFamily="2" charset="-122"/>
              </a:rPr>
              <a:t>数据库</a:t>
            </a:r>
            <a:r>
              <a:rPr lang="en-US" altLang="zh-CN" spc="300" dirty="0" err="1">
                <a:latin typeface="华文楷体" panose="02010600040101010101" pitchFamily="2" charset="-122"/>
                <a:ea typeface="华文楷体" panose="02010600040101010101" pitchFamily="2" charset="-122"/>
              </a:rPr>
              <a:t>GreenPlum</a:t>
            </a:r>
            <a:r>
              <a:rPr lang="zh-CN" altLang="en-US" spc="300" dirty="0">
                <a:latin typeface="华文楷体" panose="02010600040101010101" pitchFamily="2" charset="-122"/>
                <a:ea typeface="华文楷体" panose="02010600040101010101" pitchFamily="2" charset="-122"/>
              </a:rPr>
              <a:t>，实时预测的结果写入</a:t>
            </a:r>
            <a:r>
              <a:rPr lang="en-US" altLang="zh-CN" spc="300" dirty="0">
                <a:latin typeface="华文楷体" panose="02010600040101010101" pitchFamily="2" charset="-122"/>
                <a:ea typeface="华文楷体" panose="02010600040101010101" pitchFamily="2" charset="-122"/>
              </a:rPr>
              <a:t>Kafka</a:t>
            </a:r>
            <a:r>
              <a:rPr lang="zh-CN" altLang="en-US" spc="300" dirty="0">
                <a:latin typeface="华文楷体" panose="02010600040101010101" pitchFamily="2" charset="-122"/>
                <a:ea typeface="华文楷体" panose="02010600040101010101" pitchFamily="2" charset="-122"/>
              </a:rPr>
              <a:t>，然后由实时入库组件将</a:t>
            </a:r>
            <a:r>
              <a:rPr lang="en-US" altLang="zh-CN" spc="300" dirty="0">
                <a:latin typeface="华文楷体" panose="02010600040101010101" pitchFamily="2" charset="-122"/>
                <a:ea typeface="华文楷体" panose="02010600040101010101" pitchFamily="2" charset="-122"/>
              </a:rPr>
              <a:t>Kafka</a:t>
            </a:r>
            <a:r>
              <a:rPr lang="zh-CN" altLang="en-US" spc="300" dirty="0">
                <a:latin typeface="华文楷体" panose="02010600040101010101" pitchFamily="2" charset="-122"/>
                <a:ea typeface="华文楷体" panose="02010600040101010101" pitchFamily="2" charset="-122"/>
              </a:rPr>
              <a:t>数据读入，写入</a:t>
            </a:r>
            <a:r>
              <a:rPr lang="en-US" altLang="zh-CN" spc="300" dirty="0" err="1">
                <a:latin typeface="华文楷体" panose="02010600040101010101" pitchFamily="2" charset="-122"/>
                <a:ea typeface="华文楷体" panose="02010600040101010101" pitchFamily="2" charset="-122"/>
              </a:rPr>
              <a:t>GreenPlum</a:t>
            </a:r>
            <a:r>
              <a:rPr lang="zh-CN" altLang="en-US" spc="300" dirty="0">
                <a:latin typeface="华文楷体" panose="02010600040101010101" pitchFamily="2" charset="-122"/>
                <a:ea typeface="华文楷体" panose="02010600040101010101" pitchFamily="2" charset="-122"/>
              </a:rPr>
              <a:t>数据库中。</a:t>
            </a:r>
          </a:p>
        </p:txBody>
      </p:sp>
      <p:sp>
        <p:nvSpPr>
          <p:cNvPr id="21" name="矩形 20"/>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smtClean="0">
                <a:solidFill>
                  <a:schemeClr val="bg1"/>
                </a:solidFill>
                <a:latin typeface="文悦新青年体 (非商业使用) W8" pitchFamily="50" charset="-122"/>
                <a:ea typeface="文悦新青年体 (非商业使用) W8" pitchFamily="50" charset="-122"/>
              </a:rPr>
              <a:t>三</a:t>
            </a:r>
            <a:endParaRPr lang="zh-CN" altLang="en-US" sz="2400" b="1" dirty="0">
              <a:solidFill>
                <a:schemeClr val="bg1"/>
              </a:solidFill>
              <a:latin typeface="文悦新青年体 (非商业使用) W8" pitchFamily="50" charset="-122"/>
              <a:ea typeface="文悦新青年体 (非商业使用) W8" pitchFamily="50" charset="-122"/>
            </a:endParaRPr>
          </a:p>
        </p:txBody>
      </p:sp>
      <p:sp>
        <p:nvSpPr>
          <p:cNvPr id="27" name="文本框 26"/>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383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lnSpc>
            <a:spcPct val="150000"/>
          </a:lnSpc>
          <a:defRPr sz="1600" dirty="0">
            <a:latin typeface="华文楷体" panose="02010600040101010101" pitchFamily="2" charset="-122"/>
            <a:ea typeface="华文楷体" panose="02010600040101010101" pitchFamily="2" charset="-122"/>
          </a:defRPr>
        </a:defPPr>
      </a:lstStyle>
    </a:spDef>
    <a:txDef>
      <a:spPr>
        <a:noFill/>
      </a:spPr>
      <a:bodyPr wrap="square" rtlCol="0">
        <a:spAutoFit/>
      </a:bodyPr>
      <a:lstStyle>
        <a:defPPr>
          <a:lnSpc>
            <a:spcPct val="150000"/>
          </a:lnSpc>
          <a:defRPr sz="1400" spc="300" dirty="0">
            <a:solidFill>
              <a:schemeClr val="tx1">
                <a:lumMod val="85000"/>
                <a:lumOff val="15000"/>
              </a:schemeClr>
            </a:solidFill>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626</TotalTime>
  <Words>1673</Words>
  <Application>Microsoft Macintosh PowerPoint</Application>
  <PresentationFormat>宽屏</PresentationFormat>
  <Paragraphs>268</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华文楷体</vt:lpstr>
      <vt:lpstr>Consolas</vt:lpstr>
      <vt:lpstr>Calibri Light</vt:lpstr>
      <vt:lpstr>Courier</vt:lpstr>
      <vt:lpstr>Wingdings</vt:lpstr>
      <vt:lpstr>Calibri</vt:lpstr>
      <vt:lpstr>宋体</vt:lpstr>
      <vt:lpstr>Arial</vt:lpstr>
      <vt:lpstr>Myriad</vt:lpstr>
      <vt:lpstr>文悦新青年体 (非商业使用) W8</vt:lpstr>
      <vt:lpstr>方正综艺简体</vt:lpstr>
      <vt:lpstr>微软雅黑</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Sky123.Org</dc:creator>
  <cp:lastModifiedBy>Microsoft Office 用户</cp:lastModifiedBy>
  <cp:revision>65</cp:revision>
  <dcterms:created xsi:type="dcterms:W3CDTF">2017-11-06T14:35:05Z</dcterms:created>
  <dcterms:modified xsi:type="dcterms:W3CDTF">2017-11-15T14:20:07Z</dcterms:modified>
</cp:coreProperties>
</file>