
<file path=[Content_Types].xml><?xml version="1.0" encoding="utf-8"?>
<Types xmlns="http://schemas.openxmlformats.org/package/2006/content-types">
  <Default Extension="jpeg" ContentType="image/jpe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23" r:id="rId4"/>
    <p:sldId id="304" r:id="rId5"/>
    <p:sldId id="305" r:id="rId6"/>
    <p:sldId id="306" r:id="rId7"/>
    <p:sldId id="301" r:id="rId8"/>
    <p:sldId id="294" r:id="rId9"/>
    <p:sldId id="307" r:id="rId10"/>
    <p:sldId id="308" r:id="rId11"/>
    <p:sldId id="309" r:id="rId12"/>
    <p:sldId id="315" r:id="rId13"/>
    <p:sldId id="316" r:id="rId14"/>
    <p:sldId id="317" r:id="rId15"/>
    <p:sldId id="318" r:id="rId16"/>
    <p:sldId id="313" r:id="rId17"/>
    <p:sldId id="314" r:id="rId18"/>
    <p:sldId id="321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335" r:id="rId30"/>
    <p:sldId id="336" r:id="rId31"/>
    <p:sldId id="337" r:id="rId32"/>
    <p:sldId id="338" r:id="rId33"/>
    <p:sldId id="339" r:id="rId34"/>
    <p:sldId id="341" r:id="rId35"/>
    <p:sldId id="342" r:id="rId36"/>
    <p:sldId id="343" r:id="rId37"/>
    <p:sldId id="344" r:id="rId38"/>
    <p:sldId id="345" r:id="rId39"/>
    <p:sldId id="346" r:id="rId40"/>
    <p:sldId id="347" r:id="rId41"/>
    <p:sldId id="348" r:id="rId42"/>
    <p:sldId id="349" r:id="rId43"/>
    <p:sldId id="350" r:id="rId44"/>
    <p:sldId id="351" r:id="rId45"/>
    <p:sldId id="352" r:id="rId46"/>
    <p:sldId id="353" r:id="rId47"/>
    <p:sldId id="354" r:id="rId48"/>
    <p:sldId id="355" r:id="rId49"/>
    <p:sldId id="356" r:id="rId50"/>
    <p:sldId id="357" r:id="rId51"/>
    <p:sldId id="358" r:id="rId52"/>
    <p:sldId id="359" r:id="rId53"/>
    <p:sldId id="360" r:id="rId54"/>
    <p:sldId id="361" r:id="rId55"/>
    <p:sldId id="362" r:id="rId56"/>
    <p:sldId id="363" r:id="rId57"/>
    <p:sldId id="364" r:id="rId58"/>
    <p:sldId id="365" r:id="rId5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56" autoAdjust="0"/>
    <p:restoredTop sz="94737" autoAdjust="0"/>
  </p:normalViewPr>
  <p:slideViewPr>
    <p:cSldViewPr>
      <p:cViewPr varScale="1">
        <p:scale>
          <a:sx n="70" d="100"/>
          <a:sy n="70" d="100"/>
        </p:scale>
        <p:origin x="-159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9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2" Type="http://schemas.openxmlformats.org/officeDocument/2006/relationships/tableStyles" Target="tableStyles.xml"/><Relationship Id="rId61" Type="http://schemas.openxmlformats.org/officeDocument/2006/relationships/viewProps" Target="viewProps.xml"/><Relationship Id="rId60" Type="http://schemas.openxmlformats.org/officeDocument/2006/relationships/presProps" Target="presProps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fontsquirrel.com/fontface/generator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matthewlein.com/ceaser/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新增颜色模式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457200" y="171134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sz="2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Hsl</a:t>
            </a:r>
            <a:endParaRPr lang="en-US" altLang="zh-CN" sz="28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	Hue		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色调		任意数值</a:t>
            </a:r>
            <a:endParaRPr lang="en-US" altLang="zh-CN" sz="24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 	saturation    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饱和度</a:t>
            </a: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0%-100%</a:t>
            </a:r>
            <a:endParaRPr lang="en-US" altLang="zh-CN" sz="24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		Lightness	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亮度		</a:t>
            </a: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0%-100%</a:t>
            </a:r>
            <a:endParaRPr lang="en-US" altLang="zh-CN" sz="24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defRPr/>
            </a:pPr>
            <a:r>
              <a:rPr lang="en-US" altLang="zh-CN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28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anose="05000000000000000000" pitchFamily="2" charset="2"/>
              <a:buChar char="l"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anose="05000000000000000000" pitchFamily="2" charset="2"/>
              <a:buChar char="l"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文字阴影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文字阴影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text-shadow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y blur color, …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		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横向偏移</a:t>
            </a:r>
            <a:endParaRPr lang="zh-CN" altLang="en-US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		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纵向偏移</a:t>
            </a:r>
            <a:endParaRPr lang="zh-CN" altLang="en-US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blur		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模糊距离</a:t>
            </a:r>
            <a:endParaRPr lang="zh-CN" altLang="en-US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color		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阴影颜色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文本阴影如果加很多层，会很卡很卡很卡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文字阴影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文字阴影应用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最简单用法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text-shadow:2px 2px 4px black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阴影叠加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text-shadow:2px 2px 0px red, 2px 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2px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4px green;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先渲染后面的，再渲染前面的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几个好玩的例子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层叠：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color:red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font-size:100px; font-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weight:bold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text-shadow:2px 2px 0px white, 4px 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4px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0px red;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光晕：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color:white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font-size:100px; text-shadow:0 0 10px #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fff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0 0 20px #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fff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0 0 30px #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fff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0 0 40px #ff00de, 0 0 70px #ff00de, 0 0 80px #ff00de, 0 0 100px #ff00de, 0 0 150px #ff00de;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文字阴影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文字阴影应用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zh-CN" altLang="en-US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火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焰文字：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text-shadow: 0 0 20px #fefcc9, 10px -10px 30px #feec85, -20px -20px 40px #ffae34, 20px -40px 50px #ec760c, -20px -60px 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60px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#cd4606, 0 -80px 70px #973716, 10px -90px 80px #451b0e; font-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family:Verdana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Geneva, sans-serif; font-size:100px; font-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weight:bold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color:white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文字描边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webkit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-text-stroke: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宽度 颜色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buClr>
                <a:srgbClr val="F50A64"/>
              </a:buClr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新增文本功能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457200" y="171134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Direction  </a:t>
            </a: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定义文字排列方式</a:t>
            </a:r>
            <a:r>
              <a:rPr lang="en-US" altLang="zh-CN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全兼容</a:t>
            </a:r>
            <a:r>
              <a:rPr lang="en-US" altLang="zh-CN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8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Rtl</a:t>
            </a: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从右向左排列</a:t>
            </a:r>
            <a:endParaRPr lang="en-US" altLang="zh-CN" sz="24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Ltr</a:t>
            </a: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从右向左排列</a:t>
            </a:r>
            <a:endParaRPr lang="en-US" altLang="zh-CN" sz="24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注意要配合</a:t>
            </a:r>
            <a:r>
              <a:rPr lang="en-US" altLang="zh-CN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unicode-bidi</a:t>
            </a: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一块使用</a:t>
            </a:r>
            <a:endParaRPr lang="en-US" altLang="zh-CN" sz="24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anose="05000000000000000000" pitchFamily="2" charset="2"/>
              <a:buChar char="l"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Text-overflow </a:t>
            </a: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定义省略文本的处理方式</a:t>
            </a:r>
            <a:endParaRPr lang="en-US" altLang="zh-CN" sz="28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clip  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无省略号</a:t>
            </a:r>
            <a:endParaRPr lang="en-US" altLang="zh-CN" sz="24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Ellipsis 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省略号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注意配合</a:t>
            </a: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overflow:hidden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white-</a:t>
            </a: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space:nowrap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一块使用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Bef>
                <a:spcPct val="20000"/>
              </a:spcBef>
              <a:buClr>
                <a:srgbClr val="F50A64"/>
              </a:buClr>
            </a:pPr>
            <a:endParaRPr lang="en-US" altLang="zh-CN" sz="28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Bef>
                <a:spcPct val="20000"/>
              </a:spcBef>
              <a:buClr>
                <a:srgbClr val="F50A64"/>
              </a:buClr>
            </a:pPr>
            <a:endParaRPr lang="en-US" altLang="zh-CN" sz="20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anose="05000000000000000000" pitchFamily="2" charset="2"/>
              <a:buChar char="l"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自定义文字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457200" y="171134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endParaRPr lang="en-US" altLang="zh-CN" sz="28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en-US" altLang="zh-CN" sz="28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en-US" altLang="zh-CN" sz="28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en-US" altLang="zh-CN" sz="28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en-US" altLang="zh-CN" sz="28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en-US" altLang="zh-CN" sz="28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en-US" altLang="zh-CN" sz="28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转换字体格式生成兼容代码</a:t>
            </a:r>
            <a:r>
              <a:rPr lang="en-US" altLang="zh-CN" sz="2800" dirty="0" smtClean="0">
                <a:hlinkClick r:id="rId1"/>
              </a:rPr>
              <a:t>http://www.fontsquirrel.com/fontface/generator</a:t>
            </a:r>
            <a:endParaRPr lang="en-US" altLang="zh-CN" sz="28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Bef>
                <a:spcPct val="20000"/>
              </a:spcBef>
              <a:buClr>
                <a:srgbClr val="F50A64"/>
              </a:buClr>
            </a:pPr>
            <a:endParaRPr lang="en-US" altLang="zh-CN" sz="20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anose="05000000000000000000" pitchFamily="2" charset="2"/>
              <a:buChar char="l"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071670" y="1545918"/>
          <a:ext cx="609600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16896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@font-face {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    font-family: ‘</a:t>
                      </a:r>
                      <a:r>
                        <a:rPr lang="en-US" altLang="zh-CN" smtClean="0"/>
                        <a:t>miaov';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    </a:t>
                      </a:r>
                      <a:r>
                        <a:rPr lang="en-US" altLang="zh-CN" dirty="0" err="1" smtClean="0"/>
                        <a:t>src</a:t>
                      </a:r>
                      <a:r>
                        <a:rPr lang="en-US" altLang="zh-CN" dirty="0" smtClean="0"/>
                        <a:t>: </a:t>
                      </a:r>
                      <a:r>
                        <a:rPr lang="en-US" altLang="zh-CN" dirty="0" err="1" smtClean="0"/>
                        <a:t>url</a:t>
                      </a:r>
                      <a:r>
                        <a:rPr lang="en-US" altLang="zh-CN" dirty="0" smtClean="0"/>
                        <a:t>('111-webfont.eot');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    </a:t>
                      </a:r>
                      <a:r>
                        <a:rPr lang="en-US" altLang="zh-CN" dirty="0" err="1" smtClean="0"/>
                        <a:t>src</a:t>
                      </a:r>
                      <a:r>
                        <a:rPr lang="en-US" altLang="zh-CN" dirty="0" smtClean="0"/>
                        <a:t>: </a:t>
                      </a:r>
                      <a:r>
                        <a:rPr lang="en-US" altLang="zh-CN" dirty="0" err="1" smtClean="0"/>
                        <a:t>url</a:t>
                      </a:r>
                      <a:r>
                        <a:rPr lang="en-US" altLang="zh-CN" dirty="0" smtClean="0"/>
                        <a:t>('111-webfont.eot?#</a:t>
                      </a:r>
                      <a:r>
                        <a:rPr lang="en-US" altLang="zh-CN" dirty="0" err="1" smtClean="0"/>
                        <a:t>iefix</a:t>
                      </a:r>
                      <a:r>
                        <a:rPr lang="en-US" altLang="zh-CN" dirty="0" smtClean="0"/>
                        <a:t>') format('embedded-</a:t>
                      </a:r>
                      <a:r>
                        <a:rPr lang="en-US" altLang="zh-CN" dirty="0" err="1" smtClean="0"/>
                        <a:t>opentype</a:t>
                      </a:r>
                      <a:r>
                        <a:rPr lang="en-US" altLang="zh-CN" dirty="0" smtClean="0"/>
                        <a:t>'),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         </a:t>
                      </a:r>
                      <a:r>
                        <a:rPr lang="en-US" altLang="zh-CN" dirty="0" err="1" smtClean="0"/>
                        <a:t>url</a:t>
                      </a:r>
                      <a:r>
                        <a:rPr lang="en-US" altLang="zh-CN" dirty="0" smtClean="0"/>
                        <a:t>('111-webfont.woff') format('</a:t>
                      </a:r>
                      <a:r>
                        <a:rPr lang="en-US" altLang="zh-CN" dirty="0" err="1" smtClean="0"/>
                        <a:t>woff</a:t>
                      </a:r>
                      <a:r>
                        <a:rPr lang="en-US" altLang="zh-CN" dirty="0" smtClean="0"/>
                        <a:t>'),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         </a:t>
                      </a:r>
                      <a:r>
                        <a:rPr lang="en-US" altLang="zh-CN" dirty="0" err="1" smtClean="0"/>
                        <a:t>url</a:t>
                      </a:r>
                      <a:r>
                        <a:rPr lang="en-US" altLang="zh-CN" dirty="0" smtClean="0"/>
                        <a:t>('111-webfont.ttf') format('</a:t>
                      </a:r>
                      <a:r>
                        <a:rPr lang="en-US" altLang="zh-CN" dirty="0" err="1" smtClean="0"/>
                        <a:t>truetype</a:t>
                      </a:r>
                      <a:r>
                        <a:rPr lang="en-US" altLang="zh-CN" dirty="0" smtClean="0"/>
                        <a:t>'),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         </a:t>
                      </a:r>
                      <a:r>
                        <a:rPr lang="en-US" altLang="zh-CN" dirty="0" err="1" smtClean="0"/>
                        <a:t>url</a:t>
                      </a:r>
                      <a:r>
                        <a:rPr lang="en-US" altLang="zh-CN" dirty="0" smtClean="0"/>
                        <a:t>('111-webfont.svg#untitledregular') format('</a:t>
                      </a:r>
                      <a:r>
                        <a:rPr lang="en-US" altLang="zh-CN" dirty="0" err="1" smtClean="0"/>
                        <a:t>svg</a:t>
                      </a:r>
                      <a:r>
                        <a:rPr lang="en-US" altLang="zh-CN" dirty="0" smtClean="0"/>
                        <a:t>');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    font-weight: normal;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    font-style: normal;</a:t>
                      </a:r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}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168275" y="2563495"/>
            <a:ext cx="931354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6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盒模型设计、响应式布局</a:t>
            </a:r>
            <a:endParaRPr lang="zh-CN" altLang="en-US" sz="6000" b="1" dirty="0" smtClean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vert="horz" anchor="ctr">
            <a:normAutofit/>
          </a:bodyPr>
          <a:p>
            <a:pPr algn="l"/>
            <a:r>
              <a:rPr lang="zh-CN" altLang="en-US" sz="4000" b="1" kern="1200">
                <a:solidFill>
                  <a:srgbClr val="F50A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弹性盒模型</a:t>
            </a:r>
            <a:endParaRPr lang="zh-CN" altLang="en-US" sz="4400" kern="120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 vert="horz">
            <a:normAutofit/>
          </a:bodyPr>
          <a:p>
            <a:pPr lvl="1" indent="-342900" algn="l" defTabSz="9144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sz="28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注意在使用弹性盒模型的时候 父元素必须要加</a:t>
            </a:r>
            <a:r>
              <a:rPr lang="en-US" altLang="x-none" sz="28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display:box </a:t>
            </a:r>
            <a:r>
              <a:rPr lang="zh-CN" altLang="en-US" sz="28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或 </a:t>
            </a:r>
            <a:r>
              <a:rPr lang="en-US" altLang="x-none" sz="28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display:inline-box</a:t>
            </a:r>
            <a:endParaRPr lang="zh-CN" altLang="en-US" sz="28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 indent="-342900" algn="l" defTabSz="9144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x-none" sz="28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Box-orient </a:t>
            </a:r>
            <a:r>
              <a:rPr lang="zh-CN" altLang="en-US" sz="28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定义盒模型的布局方向</a:t>
            </a:r>
            <a:endParaRPr lang="zh-CN" altLang="en-US" sz="28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>
              <a:buFont typeface="Arial" panose="020B0604020202020204" pitchFamily="34" charset="0"/>
              <a:buChar char="•"/>
            </a:pPr>
            <a:r>
              <a:rPr lang="en-US" altLang="x-none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Horizontal </a:t>
            </a:r>
            <a:r>
              <a:rPr lang="zh-CN" altLang="en-US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水平显示</a:t>
            </a:r>
            <a:endParaRPr lang="zh-CN" altLang="en-US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>
              <a:buFont typeface="Arial" panose="020B0604020202020204" pitchFamily="34" charset="0"/>
              <a:buChar char="•"/>
            </a:pPr>
            <a:r>
              <a:rPr lang="en-US" altLang="x-none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vertical </a:t>
            </a:r>
            <a:r>
              <a:rPr lang="zh-CN" altLang="en-US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垂直方向</a:t>
            </a:r>
            <a:endParaRPr lang="zh-CN" altLang="en-US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 indent="-342900" algn="l" defTabSz="9144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x-none" sz="28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box-direction </a:t>
            </a:r>
            <a:r>
              <a:rPr lang="zh-CN" altLang="en-US" sz="28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元素排列顺序</a:t>
            </a:r>
            <a:endParaRPr lang="zh-CN" altLang="en-US" sz="28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>
              <a:buFont typeface="Arial" panose="020B0604020202020204" pitchFamily="34" charset="0"/>
              <a:buChar char="•"/>
            </a:pPr>
            <a:r>
              <a:rPr lang="en-US" altLang="x-none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Normal </a:t>
            </a:r>
            <a:r>
              <a:rPr lang="zh-CN" altLang="en-US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正序</a:t>
            </a:r>
            <a:endParaRPr lang="zh-CN" altLang="en-US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>
              <a:buFont typeface="Arial" panose="020B0604020202020204" pitchFamily="34" charset="0"/>
              <a:buChar char="•"/>
            </a:pPr>
            <a:r>
              <a:rPr lang="en-US" altLang="x-none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Reverse </a:t>
            </a:r>
            <a:r>
              <a:rPr lang="zh-CN" altLang="en-US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反序</a:t>
            </a:r>
            <a:endParaRPr lang="zh-CN" altLang="en-US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 indent="-342900" algn="l" defTabSz="9144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x-none" sz="28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box-ordinal-group </a:t>
            </a:r>
            <a:r>
              <a:rPr lang="zh-CN" altLang="en-US" sz="28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设置元素的具体位置</a:t>
            </a:r>
            <a:endParaRPr lang="zh-CN" altLang="en-US" sz="28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>
              <a:buFont typeface="Arial" panose="020B0604020202020204" pitchFamily="34" charset="0"/>
              <a:buChar char="•"/>
            </a:pPr>
            <a:endParaRPr lang="en-US" altLang="x-none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/>
            <a:endParaRPr lang="zh-CN" altLang="en-US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vert="horz" anchor="ctr">
            <a:normAutofit/>
          </a:bodyPr>
          <a:p>
            <a:pPr algn="l"/>
            <a:r>
              <a:rPr lang="zh-CN" altLang="en-US" sz="4000" b="1" kern="1200" dirty="0">
                <a:solidFill>
                  <a:srgbClr val="F50A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弹性盒模型</a:t>
            </a:r>
            <a:r>
              <a:rPr lang="en-US" altLang="x-none" sz="4000" b="1" kern="1200" dirty="0">
                <a:solidFill>
                  <a:srgbClr val="F50A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(2)</a:t>
            </a:r>
            <a:endParaRPr lang="zh-CN" altLang="en-US" sz="44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 vert="horz">
            <a:normAutofit/>
          </a:bodyPr>
          <a:p>
            <a:pPr lvl="1" indent="-342900" algn="l" defTabSz="9144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x-none" sz="28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Box-flex </a:t>
            </a:r>
            <a:r>
              <a:rPr lang="zh-CN" altLang="en-US" sz="28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定义盒子的弹性空间</a:t>
            </a:r>
            <a:endParaRPr lang="zh-CN" altLang="en-US" sz="28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>
              <a:buFont typeface="Arial" panose="020B0604020202020204" pitchFamily="34" charset="0"/>
              <a:buChar char="•"/>
            </a:pPr>
            <a:r>
              <a:rPr lang="zh-CN" altLang="en-US" sz="18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子元素的尺寸</a:t>
            </a:r>
            <a:r>
              <a:rPr lang="en-US" altLang="x-none" sz="18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</a:t>
            </a:r>
            <a:r>
              <a:rPr lang="zh-CN" altLang="en-US" sz="18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盒子的尺寸*子元素的</a:t>
            </a:r>
            <a:r>
              <a:rPr lang="en-US" altLang="x-none" sz="18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box-flex</a:t>
            </a:r>
            <a:r>
              <a:rPr lang="zh-CN" altLang="en-US" sz="18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属性值 </a:t>
            </a:r>
            <a:r>
              <a:rPr lang="en-US" altLang="x-none" sz="18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 </a:t>
            </a:r>
            <a:r>
              <a:rPr lang="zh-CN" altLang="en-US" sz="18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所有子元素的</a:t>
            </a:r>
            <a:r>
              <a:rPr lang="en-US" altLang="x-none" sz="18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box-flex</a:t>
            </a:r>
            <a:r>
              <a:rPr lang="zh-CN" altLang="en-US" sz="18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属性值的和</a:t>
            </a:r>
            <a:r>
              <a:rPr lang="en-US" altLang="x-none" sz="18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endParaRPr lang="zh-CN" altLang="en-US" sz="18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 indent="-342900" algn="l" defTabSz="9144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x-none" sz="28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box-pack </a:t>
            </a:r>
            <a:r>
              <a:rPr lang="zh-CN" altLang="en-US" sz="28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对盒子富裕的空间进行管理</a:t>
            </a:r>
            <a:endParaRPr lang="zh-CN" altLang="en-US" sz="28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>
              <a:buFont typeface="Arial" panose="020B0604020202020204" pitchFamily="34" charset="0"/>
              <a:buChar char="•"/>
            </a:pPr>
            <a:r>
              <a:rPr lang="en-US" altLang="x-none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Star</a:t>
            </a:r>
            <a:r>
              <a:rPr lang="zh-CN" altLang="en-US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</a:t>
            </a:r>
            <a:r>
              <a:rPr lang="en-US" altLang="x-none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所有子元素在盒子左侧显示，富裕空间在右侧</a:t>
            </a:r>
            <a:endParaRPr lang="zh-CN" altLang="en-US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>
              <a:buFont typeface="Arial" panose="020B0604020202020204" pitchFamily="34" charset="0"/>
              <a:buChar char="•"/>
            </a:pPr>
            <a:r>
              <a:rPr lang="en-US" altLang="x-none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End </a:t>
            </a:r>
            <a:r>
              <a:rPr lang="zh-CN" altLang="en-US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所有子元素在盒子右侧显示，富裕空间在左侧</a:t>
            </a:r>
            <a:endParaRPr lang="zh-CN" altLang="en-US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>
              <a:buFont typeface="Arial" panose="020B0604020202020204" pitchFamily="34" charset="0"/>
              <a:buChar char="•"/>
            </a:pPr>
            <a:r>
              <a:rPr lang="en-US" altLang="x-none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Center </a:t>
            </a:r>
            <a:r>
              <a:rPr lang="zh-CN" altLang="en-US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所有子元素居中</a:t>
            </a:r>
            <a:endParaRPr lang="zh-CN" altLang="en-US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>
              <a:buFont typeface="Arial" panose="020B0604020202020204" pitchFamily="34" charset="0"/>
              <a:buChar char="•"/>
            </a:pPr>
            <a:r>
              <a:rPr lang="en-US" altLang="x-none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Justify </a:t>
            </a:r>
            <a:r>
              <a:rPr lang="zh-CN" altLang="en-US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富余空间在子元素之间平均分布</a:t>
            </a:r>
            <a:endParaRPr lang="zh-CN" altLang="en-US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>
              <a:buFont typeface="Arial" panose="020B0604020202020204" pitchFamily="34" charset="0"/>
              <a:buChar char="•"/>
            </a:pPr>
            <a:endParaRPr lang="en-US" altLang="x-none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/>
            <a:endParaRPr lang="zh-CN" altLang="en-US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168275" y="2563495"/>
            <a:ext cx="931354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6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CSS3</a:t>
            </a:r>
            <a:r>
              <a:rPr lang="zh-CN" altLang="en-US" sz="6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课程入门</a:t>
            </a:r>
            <a:endParaRPr lang="zh-CN" altLang="en-US" sz="6000" b="1" dirty="0" smtClean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vert="horz" anchor="ctr">
            <a:normAutofit/>
          </a:bodyPr>
          <a:p>
            <a:pPr algn="l"/>
            <a:r>
              <a:rPr lang="zh-CN" altLang="en-US" sz="4000" b="1" kern="1200" dirty="0">
                <a:solidFill>
                  <a:srgbClr val="F50A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弹性盒模型</a:t>
            </a:r>
            <a:r>
              <a:rPr lang="en-US" altLang="x-none" sz="4000" b="1" kern="1200" dirty="0">
                <a:solidFill>
                  <a:srgbClr val="F50A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(3)</a:t>
            </a:r>
            <a:endParaRPr lang="zh-CN" altLang="en-US" sz="44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 vert="horz">
            <a:normAutofit/>
          </a:bodyPr>
          <a:p>
            <a:pPr lvl="1" indent="-342900" algn="l" defTabSz="9144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x-none" sz="28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box-align </a:t>
            </a:r>
            <a:r>
              <a:rPr lang="zh-CN" altLang="en-US" sz="28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在垂直方向上对元素的位置进行管理</a:t>
            </a:r>
            <a:endParaRPr lang="zh-CN" altLang="en-US" sz="28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>
              <a:buFont typeface="Arial" panose="020B0604020202020204" pitchFamily="34" charset="0"/>
              <a:buChar char="•"/>
            </a:pPr>
            <a:r>
              <a:rPr lang="en-US" altLang="x-none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Star </a:t>
            </a:r>
            <a:r>
              <a:rPr lang="zh-CN" altLang="en-US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所有子元素在据顶</a:t>
            </a:r>
            <a:endParaRPr lang="zh-CN" altLang="en-US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>
              <a:buFont typeface="Arial" panose="020B0604020202020204" pitchFamily="34" charset="0"/>
              <a:buChar char="•"/>
            </a:pPr>
            <a:r>
              <a:rPr lang="en-US" altLang="x-none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End </a:t>
            </a:r>
            <a:r>
              <a:rPr lang="zh-CN" altLang="en-US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所有子元素在据底</a:t>
            </a:r>
            <a:endParaRPr lang="zh-CN" altLang="en-US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>
              <a:buFont typeface="Arial" panose="020B0604020202020204" pitchFamily="34" charset="0"/>
              <a:buChar char="•"/>
            </a:pPr>
            <a:r>
              <a:rPr lang="en-US" altLang="x-none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Center </a:t>
            </a:r>
            <a:r>
              <a:rPr lang="zh-CN" altLang="en-US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所有子元素居中</a:t>
            </a:r>
            <a:endParaRPr lang="zh-CN" altLang="en-US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>
              <a:buFont typeface="Arial" panose="020B0604020202020204" pitchFamily="34" charset="0"/>
              <a:buChar char="•"/>
            </a:pPr>
            <a:endParaRPr lang="en-US" altLang="x-none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>
              <a:buFont typeface="Arial" panose="020B0604020202020204" pitchFamily="34" charset="0"/>
              <a:buChar char="•"/>
            </a:pPr>
            <a:endParaRPr lang="zh-CN" altLang="en-US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/>
            <a:endParaRPr lang="zh-CN" altLang="en-US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vert="horz" anchor="ctr">
            <a:normAutofit/>
          </a:bodyPr>
          <a:p>
            <a:pPr algn="l"/>
            <a:r>
              <a:rPr lang="zh-CN" altLang="en-US" sz="4000" b="1" kern="1200">
                <a:solidFill>
                  <a:srgbClr val="F50A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盒模型阴影</a:t>
            </a:r>
            <a:endParaRPr lang="zh-CN" altLang="en-US" sz="4400" kern="120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 vert="horz">
            <a:normAutofit/>
          </a:bodyPr>
          <a:p>
            <a:pPr lvl="1" indent="-342900" algn="l" defTabSz="9144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sz="28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用法</a:t>
            </a:r>
            <a:endParaRPr lang="zh-CN" altLang="en-US" sz="28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>
              <a:buFont typeface="Arial" panose="020B0604020202020204" pitchFamily="34" charset="0"/>
              <a:buChar char="•"/>
            </a:pPr>
            <a:r>
              <a:rPr lang="en-US" altLang="x-none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box-shadow:[inset] x y blur [spread] color</a:t>
            </a:r>
            <a:endParaRPr lang="zh-CN" altLang="en-US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>
              <a:buFont typeface="Arial" panose="020B0604020202020204" pitchFamily="34" charset="0"/>
              <a:buChar char="•"/>
            </a:pPr>
            <a:r>
              <a:rPr lang="zh-CN" altLang="en-US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参数</a:t>
            </a:r>
            <a:endParaRPr lang="zh-CN" altLang="en-US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200150" lvl="3" indent="-342900" algn="l" defTabSz="914400">
              <a:buFont typeface="Arial" panose="020B0604020202020204" pitchFamily="34" charset="0"/>
              <a:buChar char="–"/>
            </a:pPr>
            <a:r>
              <a:rPr lang="en-US" altLang="x-none" sz="20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inset</a:t>
            </a:r>
            <a:r>
              <a:rPr lang="zh-CN" altLang="en-US" sz="20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：投影方式</a:t>
            </a:r>
            <a:endParaRPr lang="zh-CN" altLang="en-US" sz="20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657350" lvl="4" indent="-342900" algn="l" defTabSz="914400">
              <a:buFont typeface="Arial" panose="020B0604020202020204" pitchFamily="34" charset="0"/>
              <a:buChar char="»"/>
            </a:pPr>
            <a:r>
              <a:rPr lang="en-US" altLang="x-none" sz="20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inset</a:t>
            </a:r>
            <a:r>
              <a:rPr lang="zh-CN" altLang="en-US" sz="20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：内投影</a:t>
            </a:r>
            <a:endParaRPr lang="zh-CN" altLang="en-US" sz="20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657350" lvl="4" indent="-342900" algn="l" defTabSz="914400">
              <a:buFont typeface="Arial" panose="020B0604020202020204" pitchFamily="34" charset="0"/>
              <a:buChar char="»"/>
            </a:pPr>
            <a:r>
              <a:rPr lang="zh-CN" altLang="en-US" sz="20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不给：外投影</a:t>
            </a:r>
            <a:endParaRPr lang="zh-CN" altLang="en-US" sz="20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200150" lvl="3" indent="-342900" algn="l" defTabSz="914400">
              <a:buFont typeface="Arial" panose="020B0604020202020204" pitchFamily="34" charset="0"/>
              <a:buChar char="–"/>
            </a:pPr>
            <a:r>
              <a:rPr lang="en-US" altLang="x-none" sz="20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</a:t>
            </a:r>
            <a:r>
              <a:rPr lang="zh-CN" altLang="en-US" sz="20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x-none" sz="20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y</a:t>
            </a:r>
            <a:r>
              <a:rPr lang="zh-CN" altLang="en-US" sz="20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：阴影偏移</a:t>
            </a:r>
            <a:endParaRPr lang="zh-CN" altLang="en-US" sz="20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200150" lvl="3" indent="-342900" algn="l" defTabSz="914400">
              <a:buFont typeface="Arial" panose="020B0604020202020204" pitchFamily="34" charset="0"/>
              <a:buChar char="–"/>
            </a:pPr>
            <a:r>
              <a:rPr lang="en-US" altLang="x-none" sz="20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blur</a:t>
            </a:r>
            <a:r>
              <a:rPr lang="zh-CN" altLang="en-US" sz="20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：模糊半径</a:t>
            </a:r>
            <a:endParaRPr lang="zh-CN" altLang="en-US" sz="20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200150" lvl="3" indent="-342900" algn="l" defTabSz="914400">
              <a:buFont typeface="Arial" panose="020B0604020202020204" pitchFamily="34" charset="0"/>
              <a:buChar char="–"/>
            </a:pPr>
            <a:r>
              <a:rPr lang="en-US" altLang="x-none" sz="20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spread</a:t>
            </a:r>
            <a:r>
              <a:rPr lang="zh-CN" altLang="en-US" sz="20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：扩展阴影半径</a:t>
            </a:r>
            <a:endParaRPr lang="zh-CN" altLang="en-US" sz="20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657350" lvl="4" indent="-342900" algn="l" defTabSz="914400">
              <a:buFont typeface="Arial" panose="020B0604020202020204" pitchFamily="34" charset="0"/>
              <a:buChar char="»"/>
            </a:pPr>
            <a:r>
              <a:rPr lang="zh-CN" altLang="en-US" sz="20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先扩展原有形状，再开始画阴影</a:t>
            </a:r>
            <a:endParaRPr lang="zh-CN" altLang="en-US" sz="20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200150" lvl="3" indent="-342900" algn="l" defTabSz="914400">
              <a:buFont typeface="Arial" panose="020B0604020202020204" pitchFamily="34" charset="0"/>
              <a:buChar char="–"/>
            </a:pPr>
            <a:r>
              <a:rPr lang="en-US" altLang="x-none" sz="20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color</a:t>
            </a:r>
            <a:endParaRPr lang="zh-CN" altLang="en-US" sz="20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>
              <a:buFont typeface="Arial" panose="020B0604020202020204" pitchFamily="34" charset="0"/>
              <a:buChar char="•"/>
            </a:pPr>
            <a:endParaRPr lang="zh-CN" altLang="en-US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/>
            <a:endParaRPr lang="zh-CN" altLang="en-US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vert="horz" anchor="ctr">
            <a:normAutofit/>
          </a:bodyPr>
          <a:p>
            <a:pPr algn="l"/>
            <a:r>
              <a:rPr lang="zh-CN" altLang="en-US" sz="4000" b="1" kern="1200">
                <a:solidFill>
                  <a:srgbClr val="F50A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其他盒模型新增属性</a:t>
            </a:r>
            <a:endParaRPr lang="zh-CN" altLang="en-US" sz="4400" kern="120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 vert="horz">
            <a:normAutofit/>
          </a:bodyPr>
          <a:p>
            <a:pPr lvl="1" indent="-342900" algn="l" defTabSz="9144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x-none" sz="28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box-reflect </a:t>
            </a:r>
            <a:r>
              <a:rPr lang="zh-CN" altLang="en-US" sz="28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倒影</a:t>
            </a:r>
            <a:endParaRPr lang="zh-CN" altLang="en-US" sz="28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>
              <a:buFont typeface="Arial" panose="020B0604020202020204" pitchFamily="34" charset="0"/>
              <a:buChar char="•"/>
            </a:pPr>
            <a:r>
              <a:rPr lang="en-US" altLang="x-none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direction  </a:t>
            </a:r>
            <a:r>
              <a:rPr lang="zh-CN" altLang="en-US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方向     </a:t>
            </a:r>
            <a:r>
              <a:rPr lang="en-US" altLang="x-none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above|below|left|right;</a:t>
            </a:r>
            <a:endParaRPr lang="zh-CN" altLang="en-US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>
              <a:buFont typeface="Arial" panose="020B0604020202020204" pitchFamily="34" charset="0"/>
              <a:buChar char="•"/>
            </a:pPr>
            <a:r>
              <a:rPr lang="zh-CN" altLang="en-US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距离</a:t>
            </a:r>
            <a:endParaRPr lang="zh-CN" altLang="en-US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>
              <a:buFont typeface="Arial" panose="020B0604020202020204" pitchFamily="34" charset="0"/>
              <a:buChar char="•"/>
            </a:pPr>
            <a:r>
              <a:rPr lang="zh-CN" altLang="en-US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渐变（可选）</a:t>
            </a:r>
            <a:endParaRPr lang="zh-CN" altLang="en-US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 indent="-342900" algn="l" defTabSz="9144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x-none" sz="28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resize </a:t>
            </a:r>
            <a:r>
              <a:rPr lang="zh-CN" altLang="en-US" sz="28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自由缩放</a:t>
            </a:r>
            <a:endParaRPr lang="zh-CN" altLang="en-US" sz="28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>
              <a:buFont typeface="Arial" panose="020B0604020202020204" pitchFamily="34" charset="0"/>
              <a:buChar char="•"/>
            </a:pPr>
            <a:r>
              <a:rPr lang="en-US" altLang="x-none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Both </a:t>
            </a:r>
            <a:r>
              <a:rPr lang="zh-CN" altLang="en-US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水平垂直都可以缩放</a:t>
            </a:r>
            <a:endParaRPr lang="zh-CN" altLang="en-US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>
              <a:buFont typeface="Arial" panose="020B0604020202020204" pitchFamily="34" charset="0"/>
              <a:buChar char="•"/>
            </a:pPr>
            <a:r>
              <a:rPr lang="en-US" altLang="x-none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Horizontal </a:t>
            </a:r>
            <a:r>
              <a:rPr lang="zh-CN" altLang="en-US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只有水平方向可以缩放</a:t>
            </a:r>
            <a:endParaRPr lang="zh-CN" altLang="en-US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>
              <a:buFont typeface="Arial" panose="020B0604020202020204" pitchFamily="34" charset="0"/>
              <a:buChar char="•"/>
            </a:pPr>
            <a:r>
              <a:rPr lang="en-US" altLang="x-none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Vertical </a:t>
            </a:r>
            <a:r>
              <a:rPr lang="zh-CN" altLang="en-US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只有垂直方向可以缩放</a:t>
            </a:r>
            <a:endParaRPr lang="zh-CN" altLang="en-US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>
              <a:buFont typeface="Arial" panose="020B0604020202020204" pitchFamily="34" charset="0"/>
              <a:buChar char="•"/>
            </a:pPr>
            <a:r>
              <a:rPr lang="zh-CN" altLang="en-US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注意：一定要配合</a:t>
            </a:r>
            <a:r>
              <a:rPr lang="en-US" altLang="x-none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overflow:auto </a:t>
            </a:r>
            <a:r>
              <a:rPr lang="zh-CN" altLang="en-US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一块使用只有水平方向可以缩放</a:t>
            </a:r>
            <a:endParaRPr lang="zh-CN" altLang="en-US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/>
            <a:endParaRPr lang="en-US" altLang="x-none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/>
            <a:endParaRPr lang="zh-CN" altLang="en-US" sz="28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>
              <a:buFont typeface="Arial" panose="020B0604020202020204" pitchFamily="34" charset="0"/>
              <a:buChar char="•"/>
            </a:pPr>
            <a:endParaRPr lang="zh-CN" altLang="en-US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/>
            <a:endParaRPr lang="zh-CN" altLang="en-US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vert="horz" anchor="ctr">
            <a:normAutofit/>
          </a:bodyPr>
          <a:p>
            <a:pPr algn="l"/>
            <a:r>
              <a:rPr lang="zh-CN" altLang="en-US" sz="4000" b="1" kern="1200" dirty="0">
                <a:solidFill>
                  <a:srgbClr val="F50A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其他盒模型新增属性</a:t>
            </a:r>
            <a:r>
              <a:rPr lang="en-US" altLang="x-none" sz="4000" b="1" kern="1200" dirty="0">
                <a:solidFill>
                  <a:srgbClr val="F50A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(2)</a:t>
            </a:r>
            <a:endParaRPr lang="zh-CN" altLang="en-US" sz="44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 vert="horz">
            <a:normAutofit/>
          </a:bodyPr>
          <a:p>
            <a:pPr lvl="1" indent="-342900" algn="l" defTabSz="9144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x-none" sz="28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box-sizing </a:t>
            </a:r>
            <a:r>
              <a:rPr lang="zh-CN" altLang="en-US" sz="28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盒模型解析模式</a:t>
            </a:r>
            <a:endParaRPr lang="zh-CN" altLang="en-US" sz="28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>
              <a:buFont typeface="Arial" panose="020B0604020202020204" pitchFamily="34" charset="0"/>
              <a:buChar char="•"/>
            </a:pPr>
            <a:r>
              <a:rPr lang="en-US" altLang="x-none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Content-box</a:t>
            </a:r>
            <a:r>
              <a:rPr lang="zh-CN" altLang="en-US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标准盒模型 </a:t>
            </a:r>
            <a:r>
              <a:rPr lang="en-US" altLang="x-none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width/height=border+padding+content</a:t>
            </a:r>
            <a:endParaRPr lang="zh-CN" altLang="en-US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>
              <a:buFont typeface="Arial" panose="020B0604020202020204" pitchFamily="34" charset="0"/>
              <a:buChar char="•"/>
            </a:pPr>
            <a:r>
              <a:rPr lang="en-US" altLang="x-none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Border-box </a:t>
            </a:r>
            <a:r>
              <a:rPr lang="zh-CN" altLang="en-US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怪异盒模型 </a:t>
            </a:r>
            <a:r>
              <a:rPr lang="en-US" altLang="x-none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width/height=content</a:t>
            </a:r>
            <a:endParaRPr lang="zh-CN" altLang="en-US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>
              <a:buFont typeface="Arial" panose="020B0604020202020204" pitchFamily="34" charset="0"/>
              <a:buChar char="•"/>
            </a:pPr>
            <a:endParaRPr lang="en-US" altLang="x-none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/>
            <a:endParaRPr lang="zh-CN" altLang="en-US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vert="horz" anchor="ctr">
            <a:normAutofit/>
          </a:bodyPr>
          <a:p>
            <a:pPr algn="l"/>
            <a:r>
              <a:rPr lang="en-US" altLang="x-none" sz="4400" b="1" kern="1200" dirty="0">
                <a:solidFill>
                  <a:srgbClr val="F50A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Css3</a:t>
            </a:r>
            <a:r>
              <a:rPr lang="zh-CN" altLang="en-US" sz="4400" b="1" kern="1200" dirty="0">
                <a:solidFill>
                  <a:srgbClr val="F50A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分栏布局</a:t>
            </a:r>
            <a:endParaRPr lang="zh-CN" altLang="en-US" sz="48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  <p:sp>
        <p:nvSpPr>
          <p:cNvPr id="11267" name="内容占位符 2"/>
          <p:cNvSpPr/>
          <p:nvPr/>
        </p:nvSpPr>
        <p:spPr>
          <a:xfrm>
            <a:off x="457200" y="1711325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p>
            <a:pPr marL="342900" lvl="1" indent="-342900">
              <a:lnSpc>
                <a:spcPct val="100000"/>
              </a:lnSpc>
              <a:spcBef>
                <a:spcPct val="20000"/>
              </a:spcBef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x-none" sz="28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column-width </a:t>
            </a:r>
            <a:r>
              <a:rPr lang="zh-CN" altLang="en-US" sz="28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栏目宽度</a:t>
            </a:r>
            <a:endParaRPr lang="zh-CN" altLang="en-US" sz="28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lvl="1" indent="-342900">
              <a:lnSpc>
                <a:spcPct val="100000"/>
              </a:lnSpc>
              <a:spcBef>
                <a:spcPct val="20000"/>
              </a:spcBef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x-none" sz="28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column-count </a:t>
            </a:r>
            <a:r>
              <a:rPr lang="zh-CN" altLang="en-US" sz="28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栏目列数</a:t>
            </a:r>
            <a:endParaRPr lang="zh-CN" altLang="en-US" sz="28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lvl="1" indent="-342900">
              <a:lnSpc>
                <a:spcPct val="100000"/>
              </a:lnSpc>
              <a:spcBef>
                <a:spcPct val="20000"/>
              </a:spcBef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x-none" sz="28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column-gap   </a:t>
            </a:r>
            <a:r>
              <a:rPr lang="zh-CN" altLang="en-US" sz="28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栏目距离</a:t>
            </a:r>
            <a:endParaRPr lang="zh-CN" altLang="en-US" sz="28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lvl="1" indent="-342900">
              <a:lnSpc>
                <a:spcPct val="100000"/>
              </a:lnSpc>
              <a:spcBef>
                <a:spcPct val="20000"/>
              </a:spcBef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x-none" sz="28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column-rule  </a:t>
            </a:r>
            <a:r>
              <a:rPr lang="zh-CN" altLang="en-US" sz="28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栏目间隔线 </a:t>
            </a:r>
            <a:endParaRPr lang="zh-CN" altLang="en-US" sz="28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vert="horz" anchor="ctr">
            <a:normAutofit/>
          </a:bodyPr>
          <a:p>
            <a:pPr algn="l"/>
            <a:r>
              <a:rPr lang="en-US" altLang="x-none" sz="4000" b="1" kern="1200" dirty="0">
                <a:solidFill>
                  <a:srgbClr val="F50A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Css3</a:t>
            </a:r>
            <a:r>
              <a:rPr lang="zh-CN" altLang="en-US" sz="4000" b="1" kern="1200" dirty="0">
                <a:solidFill>
                  <a:srgbClr val="F50A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响应式布局</a:t>
            </a:r>
            <a:endParaRPr lang="zh-CN" altLang="en-US" sz="4000" b="1" kern="1200" dirty="0">
              <a:solidFill>
                <a:srgbClr val="F50A6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 vert="horz">
            <a:normAutofit/>
          </a:bodyPr>
          <a:p>
            <a:pPr lvl="1" indent="-342900" algn="l" defTabSz="9144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sz="28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媒体类型</a:t>
            </a:r>
            <a:endParaRPr lang="zh-CN" altLang="en-US" sz="28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>
              <a:buFont typeface="Arial" panose="020B0604020202020204" pitchFamily="34" charset="0"/>
              <a:buChar char="•"/>
            </a:pPr>
            <a:r>
              <a:rPr lang="zh-CN" altLang="en-US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all 所有媒体</a:t>
            </a:r>
            <a:endParaRPr lang="zh-CN" altLang="en-US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>
              <a:buFont typeface="Arial" panose="020B0604020202020204" pitchFamily="34" charset="0"/>
              <a:buChar char="•"/>
            </a:pPr>
            <a:r>
              <a:rPr lang="zh-CN" altLang="en-US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braille 盲文触觉设备</a:t>
            </a:r>
            <a:endParaRPr lang="zh-CN" altLang="en-US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>
              <a:buFont typeface="Arial" panose="020B0604020202020204" pitchFamily="34" charset="0"/>
              <a:buChar char="•"/>
            </a:pPr>
            <a:r>
              <a:rPr lang="zh-CN" altLang="en-US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embossed 盲文打印机</a:t>
            </a:r>
            <a:endParaRPr lang="zh-CN" altLang="en-US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>
              <a:buFont typeface="Arial" panose="020B0604020202020204" pitchFamily="34" charset="0"/>
              <a:buChar char="•"/>
            </a:pPr>
            <a:r>
              <a:rPr lang="zh-CN" altLang="en-US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 手持设备 </a:t>
            </a:r>
            <a:endParaRPr lang="zh-CN" altLang="en-US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>
              <a:buFont typeface="Arial" panose="020B0604020202020204" pitchFamily="34" charset="0"/>
              <a:buChar char="•"/>
            </a:pPr>
            <a:r>
              <a:rPr lang="zh-CN" altLang="en-US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projection 打印预览</a:t>
            </a:r>
            <a:endParaRPr lang="zh-CN" altLang="en-US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>
              <a:buFont typeface="Arial" panose="020B0604020202020204" pitchFamily="34" charset="0"/>
              <a:buChar char="•"/>
            </a:pPr>
            <a:r>
              <a:rPr lang="zh-CN" altLang="en-US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screen 彩屏设备</a:t>
            </a:r>
            <a:endParaRPr lang="zh-CN" altLang="en-US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>
              <a:buFont typeface="Arial" panose="020B0604020202020204" pitchFamily="34" charset="0"/>
              <a:buChar char="•"/>
            </a:pPr>
            <a:r>
              <a:rPr lang="zh-CN" altLang="en-US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speech '听觉'类似的媒体类型</a:t>
            </a:r>
            <a:endParaRPr lang="zh-CN" altLang="en-US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>
              <a:buFont typeface="Arial" panose="020B0604020202020204" pitchFamily="34" charset="0"/>
              <a:buChar char="•"/>
            </a:pPr>
            <a:r>
              <a:rPr lang="zh-CN" altLang="en-US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tty 不适用像素的设备</a:t>
            </a:r>
            <a:endParaRPr lang="zh-CN" altLang="en-US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>
              <a:buFont typeface="Arial" panose="020B0604020202020204" pitchFamily="34" charset="0"/>
              <a:buChar char="•"/>
            </a:pPr>
            <a:r>
              <a:rPr lang="zh-CN" altLang="en-US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tv  电视</a:t>
            </a:r>
            <a:endParaRPr lang="zh-CN" altLang="en-US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/>
            <a:endParaRPr lang="en-US" altLang="x-none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/>
            <a:endParaRPr lang="zh-CN" altLang="en-US" sz="28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>
              <a:buFont typeface="Arial" panose="020B0604020202020204" pitchFamily="34" charset="0"/>
              <a:buChar char="•"/>
            </a:pPr>
            <a:endParaRPr lang="zh-CN" altLang="en-US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/>
            <a:endParaRPr lang="zh-CN" altLang="en-US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vert="horz" anchor="ctr">
            <a:normAutofit/>
          </a:bodyPr>
          <a:p>
            <a:pPr algn="l"/>
            <a:r>
              <a:rPr lang="en-US" altLang="x-none" sz="4000" b="1" kern="1200" dirty="0">
                <a:solidFill>
                  <a:srgbClr val="F50A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Css3</a:t>
            </a:r>
            <a:r>
              <a:rPr lang="zh-CN" altLang="en-US" sz="4000" b="1" kern="1200" dirty="0">
                <a:solidFill>
                  <a:srgbClr val="F50A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响应式布局</a:t>
            </a:r>
            <a:endParaRPr lang="zh-CN" altLang="en-US" sz="4000" b="1" kern="1200" dirty="0">
              <a:solidFill>
                <a:srgbClr val="F50A6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 vert="horz">
            <a:normAutofit/>
          </a:bodyPr>
          <a:p>
            <a:pPr lvl="1" indent="-342900" algn="l" defTabSz="9144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sz="28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关键字</a:t>
            </a:r>
            <a:endParaRPr lang="zh-CN" altLang="en-US" sz="28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>
              <a:buFont typeface="Arial" panose="020B0604020202020204" pitchFamily="34" charset="0"/>
              <a:buChar char="•"/>
            </a:pPr>
            <a:r>
              <a:rPr lang="zh-CN" altLang="en-US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</a:t>
            </a:r>
            <a:endParaRPr lang="zh-CN" altLang="en-US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>
              <a:buFont typeface="Arial" panose="020B0604020202020204" pitchFamily="34" charset="0"/>
              <a:buChar char="•"/>
            </a:pPr>
            <a:r>
              <a:rPr lang="zh-CN" altLang="en-US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not      not关键字是用来排除某种制定的媒体类型</a:t>
            </a:r>
            <a:endParaRPr lang="zh-CN" altLang="en-US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>
              <a:buFont typeface="Arial" panose="020B0604020202020204" pitchFamily="34" charset="0"/>
              <a:buChar char="•"/>
            </a:pPr>
            <a:r>
              <a:rPr lang="zh-CN" altLang="en-US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only     only用来定某种特定的媒体类型</a:t>
            </a:r>
            <a:endParaRPr lang="zh-CN" altLang="en-US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>
              <a:buFont typeface="Arial" panose="020B0604020202020204" pitchFamily="34" charset="0"/>
              <a:buChar char="•"/>
            </a:pPr>
            <a:endParaRPr lang="zh-CN" altLang="en-US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/>
            <a:endParaRPr lang="en-US" altLang="x-none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/>
            <a:endParaRPr lang="zh-CN" altLang="en-US" sz="28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>
              <a:buFont typeface="Arial" panose="020B0604020202020204" pitchFamily="34" charset="0"/>
              <a:buChar char="•"/>
            </a:pPr>
            <a:endParaRPr lang="zh-CN" altLang="en-US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/>
            <a:endParaRPr lang="zh-CN" altLang="en-US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vert="horz" anchor="ctr">
            <a:normAutofit/>
          </a:bodyPr>
          <a:p>
            <a:pPr algn="l"/>
            <a:r>
              <a:rPr lang="en-US" altLang="x-none" sz="4000" b="1" kern="1200" dirty="0">
                <a:solidFill>
                  <a:srgbClr val="F50A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Css3</a:t>
            </a:r>
            <a:r>
              <a:rPr lang="zh-CN" altLang="en-US" sz="4000" b="1" kern="1200" dirty="0">
                <a:solidFill>
                  <a:srgbClr val="F50A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响应式布局</a:t>
            </a:r>
            <a:endParaRPr lang="zh-CN" altLang="en-US" sz="4000" b="1" kern="1200" dirty="0">
              <a:solidFill>
                <a:srgbClr val="F50A6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13337"/>
          </a:xfrm>
        </p:spPr>
        <p:txBody>
          <a:bodyPr vert="horz">
            <a:normAutofit/>
          </a:bodyPr>
          <a:p>
            <a:pPr lvl="1" indent="-342900" algn="l" defTabSz="914400">
              <a:buClr>
                <a:srgbClr val="F50A64"/>
              </a:buClr>
              <a:buFont typeface="Wingdings" panose="05000000000000000000" pitchFamily="2" charset="2"/>
            </a:pPr>
            <a:endParaRPr lang="zh-CN" altLang="en-US" sz="28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 indent="-342900" algn="l" defTabSz="9144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sz="28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媒体特性</a:t>
            </a:r>
            <a:endParaRPr lang="zh-CN" altLang="en-US" sz="28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>
              <a:buFont typeface="Arial" panose="020B0604020202020204" pitchFamily="34" charset="0"/>
              <a:buChar char="•"/>
            </a:pPr>
            <a:r>
              <a:rPr lang="zh-CN" altLang="en-US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(max-width:600px) </a:t>
            </a:r>
            <a:endParaRPr lang="zh-CN" altLang="en-US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>
              <a:buFont typeface="Arial" panose="020B0604020202020204" pitchFamily="34" charset="0"/>
              <a:buChar char="•"/>
            </a:pPr>
            <a:r>
              <a:rPr lang="zh-CN" altLang="en-US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(max-device-width: 480px)  设备输出宽度</a:t>
            </a:r>
            <a:endParaRPr lang="zh-CN" altLang="en-US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>
              <a:buFont typeface="Arial" panose="020B0604020202020204" pitchFamily="34" charset="0"/>
              <a:buChar char="•"/>
            </a:pPr>
            <a:r>
              <a:rPr lang="zh-CN" altLang="en-US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(orientation:portrait)  竖屏</a:t>
            </a:r>
            <a:endParaRPr lang="zh-CN" altLang="en-US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>
              <a:buFont typeface="Arial" panose="020B0604020202020204" pitchFamily="34" charset="0"/>
              <a:buChar char="•"/>
            </a:pPr>
            <a:r>
              <a:rPr lang="zh-CN" altLang="en-US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(orientation:landscape)	横屏</a:t>
            </a:r>
            <a:endParaRPr lang="zh-CN" altLang="en-US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>
              <a:buFont typeface="Arial" panose="020B0604020202020204" pitchFamily="34" charset="0"/>
              <a:buChar char="•"/>
            </a:pPr>
            <a:r>
              <a:rPr lang="zh-CN" altLang="en-US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(-webkit-min-device-pixel-ratio: 2) 像素比</a:t>
            </a:r>
            <a:endParaRPr lang="zh-CN" altLang="en-US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600200" lvl="3" indent="-228600" algn="l" defTabSz="914400">
              <a:buFont typeface="Arial" panose="020B0604020202020204" pitchFamily="34" charset="0"/>
              <a:buChar char="–"/>
            </a:pPr>
            <a:r>
              <a:rPr lang="zh-CN" altLang="en-US" sz="16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devicePixelRatio 设备像素比</a:t>
            </a:r>
            <a:r>
              <a:rPr lang="zh-CN" altLang="en-US" sz="20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0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window.devicePixelRatio = 物理像素 / dips</a:t>
            </a:r>
            <a:endParaRPr lang="zh-CN" altLang="en-US" sz="10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/>
            <a:endParaRPr lang="en-US" altLang="x-none" sz="10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/>
            <a:endParaRPr lang="zh-CN" altLang="en-US" sz="28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>
              <a:buFont typeface="Arial" panose="020B0604020202020204" pitchFamily="34" charset="0"/>
              <a:buChar char="•"/>
            </a:pPr>
            <a:endParaRPr lang="zh-CN" altLang="en-US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/>
            <a:endParaRPr lang="zh-CN" altLang="en-US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vert="horz" anchor="ctr">
            <a:normAutofit/>
          </a:bodyPr>
          <a:p>
            <a:pPr algn="l"/>
            <a:r>
              <a:rPr lang="en-US" altLang="x-none" sz="4000" b="1" kern="1200" dirty="0">
                <a:solidFill>
                  <a:srgbClr val="F50A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Css3</a:t>
            </a:r>
            <a:r>
              <a:rPr lang="zh-CN" altLang="en-US" sz="4000" b="1" kern="1200" dirty="0">
                <a:solidFill>
                  <a:srgbClr val="F50A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响应式布局</a:t>
            </a:r>
            <a:endParaRPr lang="zh-CN" altLang="en-US" sz="4000" b="1" kern="1200" dirty="0">
              <a:solidFill>
                <a:srgbClr val="F50A6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 vert="horz">
            <a:normAutofit/>
          </a:bodyPr>
          <a:p>
            <a:pPr lvl="1" indent="-342900" algn="l" defTabSz="9144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sz="28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样式引入</a:t>
            </a:r>
            <a:endParaRPr lang="zh-CN" altLang="en-US" sz="28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>
              <a:buFont typeface="Arial" panose="020B0604020202020204" pitchFamily="34" charset="0"/>
              <a:buChar char="•"/>
            </a:pPr>
            <a:r>
              <a:rPr lang="zh-CN" altLang="en-US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&lt;link rel="stylesheet" type="text/css" href="../css/print.css" media="print" /&gt;</a:t>
            </a:r>
            <a:endParaRPr lang="zh-CN" altLang="en-US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>
              <a:buFont typeface="Arial" panose="020B0604020202020204" pitchFamily="34" charset="0"/>
              <a:buChar char="•"/>
            </a:pPr>
            <a:r>
              <a:rPr lang="zh-CN" altLang="en-US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@import url("css/reset.css") screen;</a:t>
            </a:r>
            <a:endParaRPr lang="zh-CN" altLang="en-US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>
              <a:buFont typeface="Arial" panose="020B0604020202020204" pitchFamily="34" charset="0"/>
              <a:buChar char="•"/>
            </a:pPr>
            <a:r>
              <a:rPr lang="zh-CN" altLang="en-US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@media screen{</a:t>
            </a:r>
            <a:endParaRPr lang="zh-CN" altLang="en-US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/>
            <a:r>
              <a:rPr lang="zh-CN" altLang="en-US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选择器{</a:t>
            </a:r>
            <a:endParaRPr lang="zh-CN" altLang="en-US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/>
            <a:r>
              <a:rPr lang="zh-CN" altLang="en-US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	属性：属性值；</a:t>
            </a:r>
            <a:endParaRPr lang="zh-CN" altLang="en-US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/>
            <a:r>
              <a:rPr lang="zh-CN" altLang="en-US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}</a:t>
            </a:r>
            <a:endParaRPr lang="zh-CN" altLang="en-US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/>
            <a:r>
              <a:rPr lang="zh-CN" altLang="en-US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}</a:t>
            </a:r>
            <a:endParaRPr lang="zh-CN" altLang="en-US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>
              <a:buFont typeface="Arial" panose="020B0604020202020204" pitchFamily="34" charset="0"/>
              <a:buChar char="•"/>
            </a:pPr>
            <a:endParaRPr lang="zh-CN" altLang="en-US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/>
            <a:endParaRPr lang="en-US" altLang="x-none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/>
            <a:endParaRPr lang="zh-CN" altLang="en-US" sz="28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>
              <a:buFont typeface="Arial" panose="020B0604020202020204" pitchFamily="34" charset="0"/>
              <a:buChar char="•"/>
            </a:pPr>
            <a:endParaRPr lang="zh-CN" altLang="en-US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/>
            <a:endParaRPr lang="zh-CN" altLang="en-US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vert="horz" anchor="ctr">
            <a:normAutofit/>
          </a:bodyPr>
          <a:p>
            <a:pPr algn="l"/>
            <a:r>
              <a:rPr lang="en-US" altLang="x-none" sz="4400" b="1" kern="1200" dirty="0">
                <a:solidFill>
                  <a:srgbClr val="F50A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Css3</a:t>
            </a:r>
            <a:r>
              <a:rPr lang="zh-CN" altLang="en-US" sz="4400" b="1" kern="1200" dirty="0">
                <a:solidFill>
                  <a:srgbClr val="F50A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响应式布局</a:t>
            </a:r>
            <a:endParaRPr lang="zh-CN" altLang="en-US" sz="48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  <p:sp>
        <p:nvSpPr>
          <p:cNvPr id="16387" name="内容占位符 2"/>
          <p:cNvSpPr/>
          <p:nvPr/>
        </p:nvSpPr>
        <p:spPr>
          <a:xfrm>
            <a:off x="457200" y="1052513"/>
            <a:ext cx="8229600" cy="4525962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p>
            <a:pPr marL="342900" lvl="1" indent="-342900">
              <a:lnSpc>
                <a:spcPct val="100000"/>
              </a:lnSpc>
              <a:spcBef>
                <a:spcPct val="2000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800" dirty="0">
              <a:solidFill>
                <a:srgbClr val="3F3F3F"/>
              </a:solidFill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marL="742950" lvl="2" indent="-34290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x-none" sz="2800" dirty="0">
                <a:solidFill>
                  <a:srgbClr val="3F3F3F"/>
                </a:solidFill>
                <a:ea typeface="宋体" panose="02010600030101010101" pitchFamily="2" charset="-122"/>
                <a:sym typeface="微软雅黑" panose="020B0503020204020204" pitchFamily="34" charset="-122"/>
              </a:rPr>
              <a:t>&lt;link rel=”stylesheet” media=”all and (orientation:portrait)” href=”portrait.css”&gt;</a:t>
            </a:r>
            <a:endParaRPr lang="zh-CN" altLang="en-US" sz="2800" dirty="0">
              <a:solidFill>
                <a:srgbClr val="3F3F3F"/>
              </a:solidFill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marL="742950" lvl="2" indent="-34290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x-none" sz="2800" dirty="0">
                <a:solidFill>
                  <a:srgbClr val="3F3F3F"/>
                </a:solidFill>
                <a:ea typeface="宋体" panose="02010600030101010101" pitchFamily="2" charset="-122"/>
                <a:sym typeface="微软雅黑" panose="020B0503020204020204" pitchFamily="34" charset="-122"/>
              </a:rPr>
              <a:t>&lt;link rel=”stylesheet” media=”all and (orientation:landscape)”href=”landscape.css”&gt;</a:t>
            </a:r>
            <a:endParaRPr lang="en-US" altLang="x-none" sz="2800" dirty="0">
              <a:solidFill>
                <a:srgbClr val="3F3F3F"/>
              </a:solidFill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marL="742950" lvl="2" indent="-34290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3F3F3F"/>
                </a:solidFill>
                <a:ea typeface="宋体" panose="02010600030101010101" pitchFamily="2" charset="-122"/>
                <a:sym typeface="微软雅黑" panose="020B0503020204020204" pitchFamily="34" charset="-122"/>
              </a:rPr>
              <a:t>@media screen and (min-width:400px) and (max-width:500px) {.box {margin: 0 auto;}}</a:t>
            </a:r>
            <a:endParaRPr lang="zh-CN" altLang="en-US" sz="2800" dirty="0">
              <a:solidFill>
                <a:srgbClr val="3F3F3F"/>
              </a:solidFill>
              <a:ea typeface="宋体" panose="02010600030101010101" pitchFamily="2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Css3 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 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属性选择器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E[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attr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只使用属性名，但没有确定任何属性值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E[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attr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="value"]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指定属性名，并指定了该属性的属性值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E[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attr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~="value"]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指定属性名，并且具有属性值，此属性值是一个词列表，并且以空格隔开，其中词列表中包含了一个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词，而且等号前面的“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〜”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不能不写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E[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attr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^="value"]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指定了属性名，并且有属性值，属性值是以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开头的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vert="horz" anchor="ctr">
            <a:normAutofit/>
          </a:bodyPr>
          <a:p>
            <a:pPr algn="l"/>
            <a:r>
              <a:rPr lang="en-US" altLang="x-none" sz="4400" b="1" kern="1200" dirty="0">
                <a:solidFill>
                  <a:srgbClr val="F50A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Css3</a:t>
            </a:r>
            <a:r>
              <a:rPr lang="zh-CN" altLang="en-US" sz="4400" b="1" kern="1200" dirty="0">
                <a:solidFill>
                  <a:srgbClr val="F50A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响应式布局</a:t>
            </a:r>
            <a:endParaRPr lang="zh-CN" altLang="en-US" sz="4400" b="1" kern="1200" dirty="0">
              <a:solidFill>
                <a:srgbClr val="F50A6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411" name="内容占位符 2"/>
          <p:cNvSpPr/>
          <p:nvPr/>
        </p:nvSpPr>
        <p:spPr>
          <a:xfrm>
            <a:off x="457200" y="1268413"/>
            <a:ext cx="8229600" cy="3313112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p>
            <a:pPr marL="342900" lvl="1" indent="-342900">
              <a:lnSpc>
                <a:spcPct val="100000"/>
              </a:lnSpc>
              <a:spcBef>
                <a:spcPct val="2000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800" dirty="0">
              <a:solidFill>
                <a:srgbClr val="3F3F3F"/>
              </a:solidFill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marL="742950" lvl="2" indent="-34290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3F3F3F"/>
                </a:solidFill>
                <a:ea typeface="宋体" panose="02010600030101010101" pitchFamily="2" charset="-122"/>
                <a:sym typeface="微软雅黑" panose="020B0503020204020204" pitchFamily="34" charset="-122"/>
              </a:rPr>
              <a:t>&lt;link rel="stylesheet" type="text/css" href="styleA.css"  media="screen and (min-width: 800px)"&gt;</a:t>
            </a:r>
            <a:endParaRPr lang="zh-CN" altLang="en-US" sz="2800" dirty="0">
              <a:solidFill>
                <a:srgbClr val="3F3F3F"/>
              </a:solidFill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marL="742950" lvl="2" indent="-34290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3F3F3F"/>
                </a:solidFill>
                <a:ea typeface="宋体" panose="02010600030101010101" pitchFamily="2" charset="-122"/>
                <a:sym typeface="微软雅黑" panose="020B0503020204020204" pitchFamily="34" charset="-122"/>
              </a:rPr>
              <a:t>&lt;link rel="stylesheet" type="text/css" href="styleB.css" media="screen and (min-width: 600px) and (max-width: 800px)"&gt;</a:t>
            </a:r>
            <a:endParaRPr lang="zh-CN" altLang="en-US" sz="2800" dirty="0">
              <a:solidFill>
                <a:srgbClr val="3F3F3F"/>
              </a:solidFill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marL="742950" lvl="2" indent="-34290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3F3F3F"/>
                </a:solidFill>
                <a:ea typeface="宋体" panose="02010600030101010101" pitchFamily="2" charset="-122"/>
                <a:sym typeface="微软雅黑" panose="020B0503020204020204" pitchFamily="34" charset="-122"/>
              </a:rPr>
              <a:t>&lt;link rel="stylesheet" type="text/css" href="styleC.css"    media="screen and (max-width: 600px)"&gt;</a:t>
            </a:r>
            <a:endParaRPr lang="zh-CN" altLang="en-US" sz="2800" dirty="0">
              <a:solidFill>
                <a:srgbClr val="3F3F3F"/>
              </a:solidFill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marL="342900" lvl="1" indent="-342900">
              <a:lnSpc>
                <a:spcPct val="100000"/>
              </a:lnSpc>
              <a:spcBef>
                <a:spcPct val="20000"/>
              </a:spcBef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en-US" altLang="x-none" sz="2800" dirty="0">
              <a:solidFill>
                <a:srgbClr val="3F3F3F"/>
              </a:solidFill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marL="342900" lvl="1" indent="-342900">
              <a:lnSpc>
                <a:spcPct val="100000"/>
              </a:lnSpc>
              <a:spcBef>
                <a:spcPct val="20000"/>
              </a:spcBef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zh-CN" altLang="en-US" sz="2800" dirty="0">
              <a:solidFill>
                <a:srgbClr val="3F3F3F"/>
              </a:solidFill>
              <a:ea typeface="宋体" panose="02010600030101010101" pitchFamily="2" charset="-122"/>
              <a:sym typeface="Calibri" panose="020F0502020204030204" charset="0"/>
            </a:endParaRPr>
          </a:p>
          <a:p>
            <a:pPr marL="342900" lvl="1" indent="-342900">
              <a:lnSpc>
                <a:spcPct val="100000"/>
              </a:lnSpc>
              <a:spcBef>
                <a:spcPct val="20000"/>
              </a:spcBef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zh-CN" altLang="en-US" sz="2800" dirty="0">
              <a:solidFill>
                <a:srgbClr val="3F3F3F"/>
              </a:solidFill>
              <a:ea typeface="宋体" panose="02010600030101010101" pitchFamily="2" charset="-122"/>
              <a:sym typeface="Calibri" panose="020F0502020204030204" charset="0"/>
            </a:endParaRPr>
          </a:p>
        </p:txBody>
      </p:sp>
      <p:sp>
        <p:nvSpPr>
          <p:cNvPr id="17412" name="文本框 17411"/>
          <p:cNvSpPr txBox="1"/>
          <p:nvPr/>
        </p:nvSpPr>
        <p:spPr>
          <a:xfrm>
            <a:off x="4194175" y="3246438"/>
            <a:ext cx="755650" cy="3651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ea typeface="宋体" panose="02010600030101010101" pitchFamily="2" charset="-122"/>
              </a:rPr>
              <a:t>ffa0df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vert="horz" anchor="ctr">
            <a:normAutofit/>
          </a:bodyPr>
          <a:p>
            <a:pPr algn="l"/>
            <a:r>
              <a:rPr lang="zh-CN" altLang="en-US" sz="4000" b="1" kern="1200" dirty="0">
                <a:solidFill>
                  <a:srgbClr val="F50A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移动端meta</a:t>
            </a:r>
            <a:endParaRPr lang="zh-CN" altLang="en-US" sz="4000" b="1" kern="1200" dirty="0">
              <a:solidFill>
                <a:srgbClr val="F50A6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 vert="horz">
            <a:normAutofit/>
          </a:bodyPr>
          <a:p>
            <a:pPr lvl="1" indent="-342900" algn="l" defTabSz="9144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sz="28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&lt;meta name="viewport" content="" /&gt;</a:t>
            </a:r>
            <a:endParaRPr lang="zh-CN" altLang="en-US" sz="28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>
              <a:buFont typeface="Arial" panose="020B0604020202020204" pitchFamily="34" charset="0"/>
              <a:buChar char="•"/>
            </a:pPr>
            <a:r>
              <a:rPr lang="zh-CN" altLang="en-US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width [pixel_value | device-height]</a:t>
            </a:r>
            <a:endParaRPr lang="zh-CN" altLang="en-US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>
              <a:buFont typeface="Arial" panose="020B0604020202020204" pitchFamily="34" charset="0"/>
              <a:buChar char="•"/>
            </a:pPr>
            <a:r>
              <a:rPr lang="zh-CN" altLang="en-US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height [pixel_value | device-height]</a:t>
            </a:r>
            <a:endParaRPr lang="zh-CN" altLang="en-US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>
              <a:buFont typeface="Arial" panose="020B0604020202020204" pitchFamily="34" charset="0"/>
              <a:buChar char="•"/>
            </a:pPr>
            <a:r>
              <a:rPr lang="zh-CN" altLang="en-US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user-scalable 是否允许缩放 （no||yes）</a:t>
            </a:r>
            <a:endParaRPr lang="zh-CN" altLang="en-US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>
              <a:buFont typeface="Arial" panose="020B0604020202020204" pitchFamily="34" charset="0"/>
              <a:buChar char="•"/>
            </a:pPr>
            <a:r>
              <a:rPr lang="zh-CN" altLang="en-US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initial-scale 初始比例</a:t>
            </a:r>
            <a:endParaRPr lang="zh-CN" altLang="en-US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>
              <a:buFont typeface="Arial" panose="020B0604020202020204" pitchFamily="34" charset="0"/>
              <a:buChar char="•"/>
            </a:pPr>
            <a:r>
              <a:rPr lang="zh-CN" altLang="en-US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minimum-scale 允许缩放的最小比例</a:t>
            </a:r>
            <a:endParaRPr lang="zh-CN" altLang="en-US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>
              <a:buFont typeface="Arial" panose="020B0604020202020204" pitchFamily="34" charset="0"/>
              <a:buChar char="•"/>
            </a:pPr>
            <a:r>
              <a:rPr lang="zh-CN" altLang="en-US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maximum-scale 允许缩放的最大比例 </a:t>
            </a:r>
            <a:endParaRPr lang="zh-CN" altLang="en-US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>
              <a:buFont typeface="Arial" panose="020B0604020202020204" pitchFamily="34" charset="0"/>
              <a:buChar char="•"/>
            </a:pPr>
            <a:r>
              <a:rPr lang="zh-CN" altLang="en-US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target-densitydpi [dpi_value | device-dpi | high-dpi | medium-dpi | low-dpi] </a:t>
            </a:r>
            <a:endParaRPr lang="zh-CN" altLang="en-US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>
              <a:buFont typeface="Arial" panose="020B0604020202020204" pitchFamily="34" charset="0"/>
              <a:buChar char="•"/>
            </a:pPr>
            <a:endParaRPr lang="zh-CN" altLang="en-US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/>
            <a:endParaRPr lang="en-US" altLang="x-none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/>
            <a:endParaRPr lang="zh-CN" altLang="en-US" sz="28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>
              <a:buFont typeface="Arial" panose="020B0604020202020204" pitchFamily="34" charset="0"/>
              <a:buChar char="•"/>
            </a:pPr>
            <a:endParaRPr lang="zh-CN" altLang="en-US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/>
            <a:endParaRPr lang="zh-CN" altLang="en-US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168275" y="2563495"/>
            <a:ext cx="931354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6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新的UI方案</a:t>
            </a:r>
            <a:endParaRPr lang="zh-CN" altLang="en-US" sz="6000" b="1" dirty="0" smtClean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圆角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border-radius: 1-4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个数字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1-4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个数字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前面是水平，后面是垂直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不给“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/”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则水平和垂直一样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border-radius: 10px/5px;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各种长度单位都可以：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px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有时很方便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但宽高不一致时不太好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圆角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用法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个：都一样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border-radius: 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一样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个：对角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border-radius: 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左上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右下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右上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左下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个：斜对角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border-radius: 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左上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右上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左下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右下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个：全部，顺时针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border-radius: 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左上    右上    右下    左下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边框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边框图片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border-image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border-image-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sourceg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引入图片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border-image-slice 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切割图片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border-image-width 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边框宽度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border-image-repeat 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图片的排列方式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round 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平铺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,repeat 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重复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,stretch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拉伸 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边框颜色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border-colors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3" indent="-342900"/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线性渐变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线性渐变格式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linear-gradient([&lt;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起点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|| &lt;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角度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&gt;,]? &lt;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&gt;, &lt;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&gt;…)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只能用在背景上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IE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filter:progid:DXImageTransform.Microsoft.gradient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startColorstr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='#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ffffff',endColorstr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='#ff0000',GradientType='1');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起点：从什么方向开始渐变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默认：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657350" lvl="4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 top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角度：从什么角度开始渐变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657350" lvl="4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 deg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的形式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点：渐变点的颜色和位置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657350" lvl="4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black 50%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，位置可选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线性渐变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线性渐变实例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最简单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red, green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从上到下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起点位置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 top, red, green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30deg, red, green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657350" lvl="4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逆时针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repeating-linear-gradient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线性渐变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 lnSpcReduction="10000"/>
          </a:bodyPr>
          <a:lstStyle/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线性渐变实例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加入点的位置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top, red 40%, green 60%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top, red 50%, green 50%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657350" lvl="4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同一个位置两个点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直接跳变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也可以用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px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配合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rgba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top, 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rgba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(255,255,255,1), 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rgba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(255,255,255,0)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加入背景图片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background: -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webkit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-linear-gradient (top, 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rgba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(255,255,255,1) 30%, 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rgba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(255,255,255,0)), 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(a.gif)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实例：百度音乐图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片光影效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果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3" indent="-342900">
              <a:buNone/>
            </a:pP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3" indent="-342900">
              <a:buNone/>
            </a:pP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径向渐变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radial-gradient([&lt;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起点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&gt;]? [&lt;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形状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|| &lt;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大小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&gt;,]? &lt;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&gt;, &lt;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&gt;…);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起点：可以是关键字（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left,top,right,bottom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），具体数值或百分比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形状：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ellipse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circle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大小 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具体数值或百分比，也可以是关键字（最近端，最近角，最远端，最远角，包含或覆盖 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(closest-side, closest-corner, farthest-side, farthest-corner, contain or cover)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firefox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目前只支持关键字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Css3 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 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属性选择器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E[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attr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$="value"]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指定了属性名，并且有属性值，而且属性值是以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结束的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E[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attr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*="value"]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指定了属性名，并且有属性值，而且属值中包含了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E[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attr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|="value"]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指定了属性名，并且属性值是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或者以“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value-”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开头的值（比如说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zh-cn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实例：百度文库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sz="18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备注：</a:t>
            </a:r>
            <a:r>
              <a:rPr lang="en-US" altLang="zh-CN" sz="18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IE7</a:t>
            </a:r>
            <a:r>
              <a:rPr lang="zh-CN" altLang="en-US" sz="18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及以上支持</a:t>
            </a:r>
            <a:r>
              <a:rPr lang="en-US" altLang="zh-CN" sz="18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 smtClean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lnSpc>
                <a:spcPct val="150000"/>
              </a:lnSpc>
              <a:buClr>
                <a:srgbClr val="F50A64"/>
              </a:buClr>
              <a:buNone/>
            </a:pPr>
            <a:endParaRPr lang="en-US" altLang="zh-CN" sz="2400" dirty="0" smtClean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lnSpc>
                <a:spcPct val="150000"/>
              </a:lnSpc>
              <a:buClr>
                <a:srgbClr val="F50A64"/>
              </a:buClr>
              <a:buNone/>
            </a:pPr>
            <a:endParaRPr lang="en-US" altLang="zh-CN" sz="2400" dirty="0" smtClean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457200" y="171134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50A64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多背景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742950" marR="0" lvl="2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逗号分开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200150" marR="0" lvl="3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background: 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url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(a.jpg) 0 0, 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url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(b.jpg) 0 100%;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200150" marR="0" lvl="3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50A64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背景尺寸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742950" marR="0" lvl="2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background-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size:x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y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200150" marR="0" lvl="3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background-size:100% 100%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200150" lvl="3" indent="-342900">
              <a:spcBef>
                <a:spcPct val="20000"/>
              </a:spcBef>
              <a:buFont typeface="Arial" panose="020B0604020202020204" pitchFamily="34" charset="0"/>
              <a:buChar char="–"/>
              <a:defRPr/>
            </a:pPr>
            <a:r>
              <a:rPr lang="en-US" altLang="zh-CN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Cover </a:t>
            </a:r>
            <a:r>
              <a:rPr lang="zh-CN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放大</a:t>
            </a:r>
            <a:endParaRPr lang="en-US" altLang="zh-CN" sz="20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3" indent="-342900">
              <a:spcBef>
                <a:spcPct val="20000"/>
              </a:spcBef>
              <a:buFont typeface="Arial" panose="020B0604020202020204" pitchFamily="34" charset="0"/>
              <a:buChar char="–"/>
              <a:defRPr/>
            </a:pPr>
            <a:r>
              <a:rPr lang="en-US" altLang="zh-CN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Contain </a:t>
            </a:r>
            <a:r>
              <a:rPr lang="zh-CN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缩小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457200" y="1711349"/>
            <a:ext cx="8229600" cy="49323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background-origin 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 | padding | content 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border-box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从</a:t>
            </a: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区域开始显示背景。 </a:t>
            </a:r>
            <a:endParaRPr lang="en-US" altLang="zh-CN" sz="24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padding-box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从</a:t>
            </a: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区域开始显示背景。 </a:t>
            </a:r>
            <a:endParaRPr lang="en-US" altLang="zh-CN" sz="24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content-box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从</a:t>
            </a: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区域开始显示背景。</a:t>
            </a:r>
            <a:endParaRPr lang="en-US" altLang="zh-CN" sz="24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background-clip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从</a:t>
            </a: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区域向外裁剪背景。 </a:t>
            </a:r>
            <a:endParaRPr lang="en-US" altLang="zh-CN" sz="24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从</a:t>
            </a: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区域向外裁剪背景。 </a:t>
            </a:r>
            <a:endParaRPr lang="en-US" altLang="zh-CN" sz="24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从</a:t>
            </a: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区域向外裁剪背景。 </a:t>
            </a:r>
            <a:endParaRPr lang="en-US" altLang="zh-CN" sz="24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no-clip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从</a:t>
            </a: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区域向外裁剪背景。</a:t>
            </a:r>
            <a:endParaRPr lang="en-US" altLang="zh-CN" sz="24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实例：</a:t>
            </a:r>
            <a:r>
              <a:rPr lang="en-US" altLang="zh-CN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iphone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开机动画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遮罩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Mask-image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Mask-position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Mask-repeat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</a:t>
            </a:r>
            <a:r>
              <a:rPr lang="zh-CN" altLang="en-US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例：特殊形状的幻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灯片效果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buClr>
                <a:srgbClr val="F50A64"/>
              </a:buClr>
              <a:buNone/>
            </a:pP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168275" y="2563495"/>
            <a:ext cx="931354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6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过渡和2d变换</a:t>
            </a:r>
            <a:endParaRPr lang="zh-CN" altLang="en-US" sz="6000" b="1" dirty="0" smtClean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Transition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过渡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860923"/>
          </a:xfrm>
        </p:spPr>
        <p:txBody>
          <a:bodyPr>
            <a:normAutofit fontScale="92500" lnSpcReduction="20000"/>
          </a:bodyPr>
          <a:lstStyle/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transition-property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要运动的样式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 || [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attr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|| none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transition-duration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运动时间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transition-delay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延迟时间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transition-timing-function 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运动形式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ease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：（逐渐变慢）默认值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linear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：（匀速）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ease-in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加速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ease-out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：（减速）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ease-in-out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：（先加速后减速）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cubic-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bezier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贝塞尔曲线（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x1, y1, x2, y2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 smtClean="0">
                <a:hlinkClick r:id="rId1"/>
              </a:rPr>
              <a:t> http://matthewlein.com/ceaser/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实例：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幻灯片效果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Transition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过渡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86092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过渡完成事件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Webkit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内核：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obj.addEventListener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('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webkitTransitionEnd',function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(){},false);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firefox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obj.addEventListener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('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transitionend',function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(){},false);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实例：苹果产品展示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360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ipad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版导航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buClr>
                <a:srgbClr val="F50A64"/>
              </a:buClr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2D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变换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146651"/>
          </a:xfrm>
        </p:spPr>
        <p:txBody>
          <a:bodyPr>
            <a:normAutofit fontScale="92500" lnSpcReduction="20000"/>
          </a:bodyPr>
          <a:lstStyle/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rotate()  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旋转函数 取值度数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deg  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度数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Transform-origin 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旋转的基点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skew() 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倾斜函数 取值度数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3" indent="-342900"/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skewX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3" indent="-342900"/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skewY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scale() 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缩放函数 取值 正数、负数和小数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3" indent="-342900"/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scaleX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3" indent="-342900"/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scaleY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translate() 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位移函数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3" indent="-342900"/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translateX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3" indent="-342900"/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translateY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：钟表效果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：怪异的导航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3" indent="-342900"/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3" indent="-34290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2D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变换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932361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执行顺序问题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后写先执行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matrix(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a,b,c,d,e,f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矩阵函数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通过矩阵实现缩放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轴缩放 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a=x*a    c=x*c     e=x*e;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轴缩放 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b=y*b   d=y*d     f=y*f;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通过矩阵实现位移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轴位移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e=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e+x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轴位移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f=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f+y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通过矩阵实现倾斜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轴倾斜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c=Math.tan(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xDeg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/180*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Math.PI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轴倾斜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b=Math.tan(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yDeg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/180*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Math.PI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3" indent="-34290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2D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变换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4932361"/>
          </a:xfrm>
        </p:spPr>
        <p:txBody>
          <a:bodyPr>
            <a:normAutofit fontScale="92500" lnSpcReduction="10000"/>
          </a:bodyPr>
          <a:lstStyle/>
          <a:p>
            <a:pPr marL="342900" lvl="1" indent="-342900">
              <a:buClr>
                <a:srgbClr val="F50A64"/>
              </a:buClr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matrix(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a,b,c,d,e,f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矩阵函数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通过矩阵实现旋转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a=Math.cos(deg/180*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Math.PI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 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b=Math.sin(deg/180*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Math.PI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c=-Math.sin(deg/180*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Math.PI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d=Math.cos(deg/180*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Math.PI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变换兼容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IE9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以下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版本只能通过矩阵来实现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filter: 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progid:DXImageTransform.Microsoft.Matrix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M11= 1, M12= 0, M21= 0 , M22=1,SizingMethod='auto expand');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IE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下的矩阵没有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两个参数 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M11==a; M12==c; M21==b; M22==d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3" indent="-342900"/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168275" y="2563495"/>
            <a:ext cx="931354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6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3d变换和动画</a:t>
            </a:r>
            <a:endParaRPr lang="zh-CN" altLang="en-US" sz="6000" b="1" dirty="0" smtClean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Css3 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 –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结构性伪类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0175"/>
            <a:ext cx="8229600" cy="4737138"/>
          </a:xfrm>
        </p:spPr>
        <p:txBody>
          <a:bodyPr>
            <a:normAutofit fontScale="77500" lnSpcReduction="20000"/>
          </a:bodyPr>
          <a:lstStyle/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E:nth-child(n)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父元素中的第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个字节点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p:nth-child(odd){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background:red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}/*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匹配奇数行*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p:nth-child(even){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background:red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}/*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匹配偶数行*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p:nth-child(2n){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background:red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E:nth-last-child(n)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父元素中的第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个字节点，从后向前计算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E:nth-of-type(n)  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父元素中的第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个字节点，且类型为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E:nth-last-of-type(n)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父元素中的第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个字节点，且类型为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E,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从后向前计算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E:empty 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元素中没有子节点。注意：子节点包含文本节点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en-US" altLang="zh-CN" sz="24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en-US" altLang="zh-CN" sz="24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vert="horz" anchor="ctr">
            <a:normAutofit/>
          </a:bodyPr>
          <a:p>
            <a:pPr algn="l"/>
            <a:r>
              <a:rPr lang="en-US" altLang="x-none" sz="4000" b="1" kern="1200" dirty="0">
                <a:solidFill>
                  <a:srgbClr val="F50A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3d</a:t>
            </a:r>
            <a:r>
              <a:rPr lang="zh-CN" altLang="en-US" sz="4000" b="1" kern="1200" dirty="0">
                <a:solidFill>
                  <a:srgbClr val="F50A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变换</a:t>
            </a:r>
            <a:endParaRPr lang="zh-CN" altLang="en-US" sz="4000" b="1" kern="1200" dirty="0">
              <a:solidFill>
                <a:srgbClr val="F50A6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457200" y="1571625"/>
            <a:ext cx="8229600" cy="5143500"/>
          </a:xfrm>
        </p:spPr>
        <p:txBody>
          <a:bodyPr vert="horz">
            <a:normAutofit/>
          </a:bodyPr>
          <a:p>
            <a:pPr lvl="1" indent="-342900" algn="l" defTabSz="9144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x-none" sz="28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transform-style</a:t>
            </a:r>
            <a:r>
              <a:rPr lang="zh-CN" altLang="en-US" sz="28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x-none" sz="28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preserve-3d</a:t>
            </a:r>
            <a:r>
              <a:rPr lang="zh-CN" altLang="en-US" sz="28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 建立</a:t>
            </a:r>
            <a:r>
              <a:rPr lang="en-US" altLang="x-none" sz="28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3D</a:t>
            </a:r>
            <a:r>
              <a:rPr lang="zh-CN" altLang="en-US" sz="28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空间</a:t>
            </a:r>
            <a:endParaRPr lang="en-US" altLang="x-none" sz="28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 indent="-342900" algn="l" defTabSz="9144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x-none" sz="28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Perspective </a:t>
            </a:r>
            <a:r>
              <a:rPr lang="zh-CN" altLang="en-US" sz="28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景深</a:t>
            </a:r>
            <a:endParaRPr lang="en-US" altLang="x-none" sz="28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 indent="-342900" algn="l" defTabSz="9144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x-none" sz="28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Perspective- origin </a:t>
            </a:r>
            <a:r>
              <a:rPr lang="zh-CN" altLang="en-US" sz="28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景深基点</a:t>
            </a:r>
            <a:endParaRPr lang="en-US" altLang="x-none" sz="28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 indent="-342900" algn="l" defTabSz="9144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x-none" sz="28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Transform </a:t>
            </a:r>
            <a:r>
              <a:rPr lang="zh-CN" altLang="en-US" sz="28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新增函数</a:t>
            </a:r>
            <a:endParaRPr lang="en-US" altLang="x-none" sz="28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>
              <a:buFont typeface="Arial" panose="020B0604020202020204" pitchFamily="34" charset="0"/>
              <a:buChar char="•"/>
            </a:pPr>
            <a:r>
              <a:rPr lang="en-US" altLang="x-none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rotateX()</a:t>
            </a:r>
            <a:endParaRPr lang="zh-CN" altLang="en-US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>
              <a:buFont typeface="Arial" panose="020B0604020202020204" pitchFamily="34" charset="0"/>
              <a:buChar char="•"/>
            </a:pPr>
            <a:r>
              <a:rPr lang="en-US" altLang="x-none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rotateY()</a:t>
            </a:r>
            <a:endParaRPr lang="zh-CN" altLang="en-US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>
              <a:buFont typeface="Arial" panose="020B0604020202020204" pitchFamily="34" charset="0"/>
              <a:buChar char="•"/>
            </a:pPr>
            <a:r>
              <a:rPr lang="en-US" altLang="x-none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rotateZ()</a:t>
            </a:r>
            <a:endParaRPr lang="zh-CN" altLang="en-US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>
              <a:buFont typeface="Arial" panose="020B0604020202020204" pitchFamily="34" charset="0"/>
              <a:buChar char="•"/>
            </a:pPr>
            <a:r>
              <a:rPr lang="en-US" altLang="x-none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translateZ()</a:t>
            </a:r>
            <a:endParaRPr lang="zh-CN" altLang="en-US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>
              <a:buFont typeface="Arial" panose="020B0604020202020204" pitchFamily="34" charset="0"/>
              <a:buChar char="•"/>
            </a:pPr>
            <a:r>
              <a:rPr lang="en-US" altLang="x-none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scaleZ()</a:t>
            </a:r>
            <a:endParaRPr lang="zh-CN" altLang="en-US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/>
            <a:endParaRPr lang="zh-CN" altLang="en-US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 indent="-342900" algn="l" defTabSz="914400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zh-CN" altLang="en-US" sz="28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vert="horz" anchor="ctr">
            <a:normAutofit/>
          </a:bodyPr>
          <a:p>
            <a:pPr algn="l"/>
            <a:r>
              <a:rPr lang="en-US" altLang="x-none" sz="4000" b="1" kern="1200" dirty="0">
                <a:solidFill>
                  <a:srgbClr val="F50A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3d</a:t>
            </a:r>
            <a:r>
              <a:rPr lang="zh-CN" altLang="en-US" sz="4000" b="1" kern="1200" dirty="0">
                <a:solidFill>
                  <a:srgbClr val="F50A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变换（</a:t>
            </a:r>
            <a:r>
              <a:rPr lang="en-US" altLang="x-none" sz="4000" b="1" kern="1200" dirty="0">
                <a:solidFill>
                  <a:srgbClr val="F50A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4000" b="1" kern="1200" dirty="0">
                <a:solidFill>
                  <a:srgbClr val="F50A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endParaRPr lang="zh-CN" altLang="en-US" sz="4000" b="1" kern="1200" dirty="0">
              <a:solidFill>
                <a:srgbClr val="F50A6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860925"/>
          </a:xfrm>
        </p:spPr>
        <p:txBody>
          <a:bodyPr vert="horz">
            <a:normAutofit/>
          </a:bodyPr>
          <a:p>
            <a:pPr lvl="1" indent="-342900" algn="l" defTabSz="9144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sz="28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x-none" sz="28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8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lang="en-US" altLang="x-none" sz="28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3D</a:t>
            </a:r>
            <a:r>
              <a:rPr lang="zh-CN" altLang="en-US" sz="28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盒子</a:t>
            </a:r>
            <a:endParaRPr lang="en-US" altLang="x-none" sz="28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 indent="-342900" algn="l" defTabSz="9144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sz="28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x-none" sz="28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8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lang="en-US" altLang="x-none" sz="28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3D</a:t>
            </a:r>
            <a:r>
              <a:rPr lang="zh-CN" altLang="en-US" sz="28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图片切换</a:t>
            </a:r>
            <a:endParaRPr lang="en-US" altLang="x-none" sz="28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vert="horz" anchor="ctr">
            <a:normAutofit/>
          </a:bodyPr>
          <a:p>
            <a:pPr algn="l"/>
            <a:r>
              <a:rPr lang="en-US" altLang="x-none" sz="4000" b="1" kern="1200" dirty="0">
                <a:solidFill>
                  <a:srgbClr val="F50A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animation</a:t>
            </a:r>
            <a:endParaRPr lang="zh-CN" altLang="en-US" sz="4000" b="1" kern="1200" dirty="0">
              <a:solidFill>
                <a:srgbClr val="F50A6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 vert="horz">
            <a:normAutofit/>
          </a:bodyPr>
          <a:p>
            <a:pPr lvl="1" indent="-342900" algn="l" defTabSz="9144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sz="28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关键帧</a:t>
            </a:r>
            <a:r>
              <a:rPr lang="en-US" altLang="x-none" sz="28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——keyFrames</a:t>
            </a:r>
            <a:endParaRPr lang="en-US" altLang="x-none" sz="28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>
              <a:buFont typeface="Arial" panose="020B0604020202020204" pitchFamily="34" charset="0"/>
              <a:buChar char="•"/>
            </a:pPr>
            <a:r>
              <a:rPr lang="zh-CN" altLang="en-US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类似于</a:t>
            </a:r>
            <a:r>
              <a:rPr lang="en-US" altLang="x-none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flash</a:t>
            </a:r>
            <a:endParaRPr lang="zh-CN" altLang="en-US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200150" lvl="3" indent="-342900" algn="l" defTabSz="914400">
              <a:buFont typeface="Arial" panose="020B0604020202020204" pitchFamily="34" charset="0"/>
              <a:buChar char="–"/>
            </a:pPr>
            <a:r>
              <a:rPr lang="zh-CN" altLang="en-US" sz="20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只需指明两个状态，之间的过程由计算机自动计算</a:t>
            </a:r>
            <a:endParaRPr lang="en-US" altLang="x-none" sz="20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>
              <a:buFont typeface="Arial" panose="020B0604020202020204" pitchFamily="34" charset="0"/>
              <a:buChar char="•"/>
            </a:pPr>
            <a:r>
              <a:rPr lang="zh-CN" altLang="en-US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关键帧的时间单位</a:t>
            </a:r>
            <a:endParaRPr lang="en-US" altLang="x-none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200150" lvl="3" indent="-342900" algn="l" defTabSz="914400">
              <a:buFont typeface="Arial" panose="020B0604020202020204" pitchFamily="34" charset="0"/>
              <a:buChar char="–"/>
            </a:pPr>
            <a:r>
              <a:rPr lang="zh-CN" altLang="en-US" sz="20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数字：</a:t>
            </a:r>
            <a:r>
              <a:rPr lang="en-US" altLang="x-none" sz="20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0%</a:t>
            </a:r>
            <a:r>
              <a:rPr lang="zh-CN" altLang="en-US" sz="20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x-none" sz="20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25%</a:t>
            </a:r>
            <a:r>
              <a:rPr lang="zh-CN" altLang="en-US" sz="20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x-none" sz="20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100%</a:t>
            </a:r>
            <a:r>
              <a:rPr lang="zh-CN" altLang="en-US" sz="20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等</a:t>
            </a:r>
            <a:endParaRPr lang="en-US" altLang="x-none" sz="20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200150" lvl="3" indent="-342900" algn="l" defTabSz="914400">
              <a:buFont typeface="Arial" panose="020B0604020202020204" pitchFamily="34" charset="0"/>
              <a:buChar char="–"/>
            </a:pPr>
            <a:r>
              <a:rPr lang="zh-CN" altLang="en-US" sz="20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字符：</a:t>
            </a:r>
            <a:r>
              <a:rPr lang="en-US" altLang="x-none" sz="20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from(0%)</a:t>
            </a:r>
            <a:r>
              <a:rPr lang="zh-CN" altLang="en-US" sz="20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x-none" sz="20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to(100%)</a:t>
            </a:r>
            <a:endParaRPr lang="zh-CN" altLang="en-US" sz="20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>
              <a:buFont typeface="Arial" panose="020B0604020202020204" pitchFamily="34" charset="0"/>
              <a:buChar char="•"/>
            </a:pPr>
            <a:r>
              <a:rPr lang="zh-CN" altLang="en-US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格式</a:t>
            </a:r>
            <a:endParaRPr lang="en-US" altLang="x-none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200150" lvl="3" indent="-342900" algn="l" defTabSz="914400"/>
            <a:r>
              <a:rPr lang="en-US" altLang="x-none" sz="20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@keyframes </a:t>
            </a:r>
            <a:r>
              <a:rPr lang="zh-CN" altLang="en-US" sz="20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动画名称</a:t>
            </a:r>
            <a:endParaRPr lang="en-US" altLang="x-none" sz="20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200150" lvl="3" indent="-342900" algn="l" defTabSz="914400"/>
            <a:r>
              <a:rPr lang="en-US" altLang="x-none" sz="20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</a:t>
            </a:r>
            <a:endParaRPr lang="zh-CN" altLang="en-US" sz="20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200150" lvl="3" indent="-342900" algn="l" defTabSz="914400"/>
            <a:r>
              <a:rPr lang="en-US" altLang="x-none" sz="20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zh-CN" altLang="en-US" sz="20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动画状态</a:t>
            </a:r>
            <a:endParaRPr lang="en-US" altLang="x-none" sz="20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200150" lvl="3" indent="-342900" algn="l" defTabSz="914400"/>
            <a:r>
              <a:rPr lang="en-US" altLang="x-none" sz="20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}</a:t>
            </a:r>
            <a:endParaRPr lang="zh-CN" altLang="en-US" sz="20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vert="horz" anchor="ctr">
            <a:normAutofit/>
          </a:bodyPr>
          <a:p>
            <a:pPr algn="l"/>
            <a:r>
              <a:rPr lang="en-US" altLang="x-none" sz="4000" b="1" kern="1200" dirty="0">
                <a:solidFill>
                  <a:srgbClr val="F50A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animate——</a:t>
            </a:r>
            <a:r>
              <a:rPr lang="zh-CN" altLang="en-US" sz="4000" b="1" kern="1200" dirty="0">
                <a:solidFill>
                  <a:srgbClr val="F50A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关键帧</a:t>
            </a:r>
            <a:endParaRPr lang="zh-CN" altLang="en-US" sz="4000" b="1" kern="1200" dirty="0">
              <a:solidFill>
                <a:srgbClr val="F50A6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 vert="horz">
            <a:normAutofit/>
          </a:bodyPr>
          <a:p>
            <a:pPr lvl="1" indent="-342900" algn="l" defTabSz="9144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sz="28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格式</a:t>
            </a:r>
            <a:r>
              <a:rPr lang="en-US" altLang="x-none" sz="28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(2)</a:t>
            </a:r>
            <a:endParaRPr lang="zh-CN" altLang="en-US" sz="28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/>
            <a:r>
              <a:rPr lang="en-US" altLang="x-none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@keyframes  miaov_test</a:t>
            </a:r>
            <a:endParaRPr lang="zh-CN" altLang="en-US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/>
            <a:r>
              <a:rPr lang="en-US" altLang="x-none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</a:t>
            </a:r>
            <a:endParaRPr lang="zh-CN" altLang="en-US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/>
            <a:r>
              <a:rPr lang="en-US" altLang="x-none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from { background:red; }</a:t>
            </a:r>
            <a:endParaRPr lang="zh-CN" altLang="en-US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/>
            <a:r>
              <a:rPr lang="en-US" altLang="x-none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to { background:green; }</a:t>
            </a:r>
            <a:endParaRPr lang="zh-CN" altLang="en-US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/>
            <a:r>
              <a:rPr lang="en-US" altLang="x-none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}</a:t>
            </a:r>
            <a:endParaRPr lang="zh-CN" altLang="en-US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 indent="-342900" algn="l" defTabSz="9144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sz="28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可以只有</a:t>
            </a:r>
            <a:r>
              <a:rPr lang="en-US" altLang="x-none" sz="28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to</a:t>
            </a:r>
            <a:endParaRPr lang="zh-CN" altLang="en-US" sz="28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vert="horz" anchor="ctr">
            <a:normAutofit/>
          </a:bodyPr>
          <a:p>
            <a:pPr algn="l"/>
            <a:r>
              <a:rPr lang="en-US" altLang="x-none" sz="4000" b="1" kern="1200" dirty="0">
                <a:solidFill>
                  <a:srgbClr val="F50A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animate——</a:t>
            </a:r>
            <a:r>
              <a:rPr lang="zh-CN" altLang="en-US" sz="4000" b="1" kern="1200" dirty="0">
                <a:solidFill>
                  <a:srgbClr val="F50A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调用动画</a:t>
            </a:r>
            <a:endParaRPr lang="zh-CN" altLang="en-US" sz="4000" b="1" kern="1200" dirty="0">
              <a:solidFill>
                <a:srgbClr val="F50A6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 vert="horz">
            <a:normAutofit/>
          </a:bodyPr>
          <a:p>
            <a:pPr lvl="1" indent="-342900" algn="l" defTabSz="9144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sz="28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调用的标签</a:t>
            </a:r>
            <a:r>
              <a:rPr lang="en-US" altLang="x-none" sz="28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(#div1</a:t>
            </a:r>
            <a:r>
              <a:rPr lang="zh-CN" altLang="en-US" sz="28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x-none" sz="28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xxx:hover</a:t>
            </a:r>
            <a:r>
              <a:rPr lang="zh-CN" altLang="en-US" sz="28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之类的</a:t>
            </a:r>
            <a:r>
              <a:rPr lang="en-US" altLang="x-none" sz="28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endParaRPr lang="zh-CN" altLang="en-US" sz="28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>
              <a:buFont typeface="Arial" panose="020B0604020202020204" pitchFamily="34" charset="0"/>
              <a:buChar char="•"/>
            </a:pPr>
            <a:r>
              <a:rPr lang="zh-CN" altLang="en-US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必要属性</a:t>
            </a:r>
            <a:endParaRPr lang="en-US" altLang="x-none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200150" lvl="3" indent="-342900" algn="l" defTabSz="914400">
              <a:buFont typeface="Arial" panose="020B0604020202020204" pitchFamily="34" charset="0"/>
              <a:buChar char="–"/>
            </a:pPr>
            <a:r>
              <a:rPr lang="en-US" altLang="x-none" sz="20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animation-name		</a:t>
            </a:r>
            <a:r>
              <a:rPr lang="zh-CN" altLang="en-US" sz="20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动画名称（关键帧名称）</a:t>
            </a:r>
            <a:endParaRPr lang="zh-CN" altLang="en-US" sz="20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200150" lvl="3" indent="-342900" algn="l" defTabSz="914400">
              <a:buFont typeface="Arial" panose="020B0604020202020204" pitchFamily="34" charset="0"/>
              <a:buChar char="–"/>
            </a:pPr>
            <a:r>
              <a:rPr lang="en-US" altLang="x-none" sz="20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animation-duration		</a:t>
            </a:r>
            <a:r>
              <a:rPr lang="zh-CN" altLang="en-US" sz="20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动画持续时间</a:t>
            </a:r>
            <a:endParaRPr lang="en-US" altLang="x-none" sz="20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>
              <a:buFont typeface="Arial" panose="020B0604020202020204" pitchFamily="34" charset="0"/>
              <a:buChar char="•"/>
            </a:pPr>
            <a:r>
              <a:rPr lang="zh-CN" altLang="en-US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例如：</a:t>
            </a:r>
            <a:endParaRPr lang="en-US" altLang="x-none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200150" lvl="3" indent="-342900" algn="l" defTabSz="914400">
              <a:buFont typeface="Arial" panose="020B0604020202020204" pitchFamily="34" charset="0"/>
              <a:buChar char="–"/>
            </a:pPr>
            <a:r>
              <a:rPr lang="en-US" altLang="x-none" sz="20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-webkit-animation-name: ‘miaov';</a:t>
            </a:r>
            <a:endParaRPr lang="zh-CN" altLang="en-US" sz="20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200150" lvl="3" indent="-342900" algn="l" defTabSz="914400">
              <a:buFont typeface="Arial" panose="020B0604020202020204" pitchFamily="34" charset="0"/>
              <a:buChar char="–"/>
            </a:pPr>
            <a:r>
              <a:rPr lang="en-US" altLang="x-none" sz="20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-webkit-animation-duration: 4s;</a:t>
            </a:r>
            <a:endParaRPr lang="zh-CN" altLang="en-US" sz="20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>
              <a:buFont typeface="Arial" panose="020B0604020202020204" pitchFamily="34" charset="0"/>
              <a:buChar char="•"/>
            </a:pPr>
            <a:r>
              <a:rPr lang="zh-CN" altLang="en-US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例子：进度条</a:t>
            </a:r>
            <a:endParaRPr lang="en-US" altLang="x-none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>
              <a:buFont typeface="Arial" panose="020B0604020202020204" pitchFamily="34" charset="0"/>
              <a:buChar char="•"/>
            </a:pPr>
            <a:r>
              <a:rPr lang="en-US" altLang="x-none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animation-play-state </a:t>
            </a:r>
            <a:r>
              <a:rPr lang="zh-CN" altLang="en-US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播放状态（</a:t>
            </a:r>
            <a:r>
              <a:rPr lang="en-US" altLang="x-none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running </a:t>
            </a:r>
            <a:r>
              <a:rPr lang="zh-CN" altLang="en-US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播放 和</a:t>
            </a:r>
            <a:r>
              <a:rPr lang="en-US" altLang="x-none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paused </a:t>
            </a:r>
            <a:r>
              <a:rPr lang="zh-CN" altLang="en-US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暂停 ）</a:t>
            </a:r>
            <a:endParaRPr lang="en-US" altLang="x-none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vert="horz" anchor="ctr">
            <a:normAutofit/>
          </a:bodyPr>
          <a:p>
            <a:pPr algn="l"/>
            <a:r>
              <a:rPr lang="en-US" altLang="x-none" sz="4000" b="1" kern="1200" dirty="0">
                <a:solidFill>
                  <a:srgbClr val="F50A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animate——</a:t>
            </a:r>
            <a:r>
              <a:rPr lang="zh-CN" altLang="en-US" sz="4000" b="1" kern="1200" dirty="0">
                <a:solidFill>
                  <a:srgbClr val="F50A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可选属性</a:t>
            </a:r>
            <a:endParaRPr lang="zh-CN" altLang="en-US" sz="4000" b="1" kern="1200" dirty="0">
              <a:solidFill>
                <a:srgbClr val="F50A6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 vert="horz">
            <a:normAutofit/>
          </a:bodyPr>
          <a:p>
            <a:pPr lvl="1" indent="-342900" algn="l" defTabSz="9144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sz="28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可选属性</a:t>
            </a:r>
            <a:endParaRPr lang="en-US" altLang="x-none" sz="28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>
              <a:buFont typeface="Arial" panose="020B0604020202020204" pitchFamily="34" charset="0"/>
              <a:buChar char="•"/>
            </a:pPr>
            <a:r>
              <a:rPr lang="en-US" altLang="x-none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animation-timing-function	</a:t>
            </a:r>
            <a:r>
              <a:rPr lang="zh-CN" altLang="en-US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动画运动形式</a:t>
            </a:r>
            <a:endParaRPr lang="en-US" altLang="x-none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200150" lvl="3" indent="-342900" algn="l" defTabSz="914400">
              <a:buFont typeface="Arial" panose="020B0604020202020204" pitchFamily="34" charset="0"/>
              <a:buChar char="–"/>
            </a:pPr>
            <a:r>
              <a:rPr lang="en-US" altLang="x-none" sz="20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linear</a:t>
            </a:r>
            <a:r>
              <a:rPr lang="zh-CN" altLang="en-US" sz="20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匀速。</a:t>
            </a:r>
            <a:endParaRPr lang="en-US" altLang="x-none" sz="20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200150" lvl="3" indent="-342900" algn="l" defTabSz="914400">
              <a:buFont typeface="Arial" panose="020B0604020202020204" pitchFamily="34" charset="0"/>
              <a:buChar char="–"/>
            </a:pPr>
            <a:r>
              <a:rPr lang="en-US" altLang="x-none" sz="20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ease</a:t>
            </a:r>
            <a:r>
              <a:rPr lang="zh-CN" altLang="en-US" sz="20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	缓冲。</a:t>
            </a:r>
            <a:endParaRPr lang="en-US" altLang="x-none" sz="20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200150" lvl="3" indent="-342900" algn="l" defTabSz="914400">
              <a:buFont typeface="Arial" panose="020B0604020202020204" pitchFamily="34" charset="0"/>
              <a:buChar char="–"/>
            </a:pPr>
            <a:r>
              <a:rPr lang="en-US" altLang="x-none" sz="20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ease-in</a:t>
            </a:r>
            <a:r>
              <a:rPr lang="zh-CN" altLang="en-US" sz="20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由慢到快。</a:t>
            </a:r>
            <a:endParaRPr lang="en-US" altLang="x-none" sz="20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200150" lvl="3" indent="-342900" algn="l" defTabSz="914400">
              <a:buFont typeface="Arial" panose="020B0604020202020204" pitchFamily="34" charset="0"/>
              <a:buChar char="–"/>
            </a:pPr>
            <a:r>
              <a:rPr lang="en-US" altLang="x-none" sz="20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ease-out</a:t>
            </a:r>
            <a:r>
              <a:rPr lang="zh-CN" altLang="en-US" sz="20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由快到慢。</a:t>
            </a:r>
            <a:endParaRPr lang="en-US" altLang="x-none" sz="20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200150" lvl="3" indent="-342900" algn="l" defTabSz="914400">
              <a:buFont typeface="Arial" panose="020B0604020202020204" pitchFamily="34" charset="0"/>
              <a:buChar char="–"/>
            </a:pPr>
            <a:r>
              <a:rPr lang="en-US" altLang="x-none" sz="20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ease-in-out</a:t>
            </a:r>
            <a:r>
              <a:rPr lang="zh-CN" altLang="en-US" sz="20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由慢到快再到慢。</a:t>
            </a:r>
            <a:endParaRPr lang="en-US" altLang="x-none" sz="20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200150" lvl="3" indent="-342900" algn="l" defTabSz="914400">
              <a:buFont typeface="Arial" panose="020B0604020202020204" pitchFamily="34" charset="0"/>
              <a:buChar char="–"/>
            </a:pPr>
            <a:r>
              <a:rPr lang="en-US" altLang="x-none" sz="20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cubic-bezier(number, number, number, number)</a:t>
            </a:r>
            <a:r>
              <a:rPr lang="zh-CN" altLang="en-US" sz="20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	特定的贝塞尔曲线类型，</a:t>
            </a:r>
            <a:r>
              <a:rPr lang="en-US" altLang="x-none" sz="20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20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个数值需在</a:t>
            </a:r>
            <a:r>
              <a:rPr lang="en-US" altLang="x-none" sz="20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[0, 1]</a:t>
            </a:r>
            <a:r>
              <a:rPr lang="zh-CN" altLang="en-US" sz="20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区间内</a:t>
            </a:r>
            <a:endParaRPr lang="en-US" altLang="x-none" sz="20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vert="horz" anchor="ctr">
            <a:normAutofit/>
          </a:bodyPr>
          <a:p>
            <a:pPr algn="l"/>
            <a:r>
              <a:rPr lang="en-US" altLang="x-none" sz="4000" b="1" kern="1200" dirty="0">
                <a:solidFill>
                  <a:srgbClr val="F50A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animate——</a:t>
            </a:r>
            <a:r>
              <a:rPr lang="zh-CN" altLang="en-US" sz="4000" b="1" kern="1200" dirty="0">
                <a:solidFill>
                  <a:srgbClr val="F50A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可选属性</a:t>
            </a:r>
            <a:r>
              <a:rPr lang="en-US" altLang="x-none" sz="4000" b="1" kern="1200" dirty="0">
                <a:solidFill>
                  <a:srgbClr val="F50A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(2)</a:t>
            </a:r>
            <a:endParaRPr lang="zh-CN" altLang="en-US" sz="4000" b="1" kern="1200" dirty="0">
              <a:solidFill>
                <a:srgbClr val="F50A6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 vert="horz">
            <a:normAutofit/>
          </a:bodyPr>
          <a:p>
            <a:pPr lvl="1" indent="-342900" algn="l" defTabSz="914400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zh-CN" altLang="en-US" sz="28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 indent="-342900" algn="l" defTabSz="9144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sz="28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可选属性</a:t>
            </a:r>
            <a:r>
              <a:rPr lang="en-US" altLang="x-none" sz="28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(2)</a:t>
            </a:r>
            <a:endParaRPr lang="zh-CN" altLang="en-US" sz="28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>
              <a:buFont typeface="Arial" panose="020B0604020202020204" pitchFamily="34" charset="0"/>
              <a:buChar char="•"/>
            </a:pPr>
            <a:r>
              <a:rPr lang="en-US" altLang="x-none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animation-delay			</a:t>
            </a:r>
            <a:r>
              <a:rPr lang="zh-CN" altLang="en-US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动画延迟</a:t>
            </a:r>
            <a:endParaRPr lang="en-US" altLang="x-none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200150" lvl="3" indent="-342900" algn="l" defTabSz="914400">
              <a:buFont typeface="Arial" panose="020B0604020202020204" pitchFamily="34" charset="0"/>
              <a:buChar char="–"/>
            </a:pPr>
            <a:r>
              <a:rPr lang="zh-CN" altLang="en-US" sz="20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只是第一次</a:t>
            </a:r>
            <a:endParaRPr lang="en-US" altLang="x-none" sz="20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>
              <a:buFont typeface="Arial" panose="020B0604020202020204" pitchFamily="34" charset="0"/>
              <a:buChar char="•"/>
            </a:pPr>
            <a:r>
              <a:rPr lang="en-US" altLang="x-none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animation-iteration-count		</a:t>
            </a:r>
            <a:r>
              <a:rPr lang="zh-CN" altLang="en-US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重复次数</a:t>
            </a:r>
            <a:endParaRPr lang="en-US" altLang="x-none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200150" lvl="3" indent="-342900" algn="l" defTabSz="914400">
              <a:buFont typeface="Arial" panose="020B0604020202020204" pitchFamily="34" charset="0"/>
              <a:buChar char="–"/>
            </a:pPr>
            <a:r>
              <a:rPr lang="en-US" altLang="x-none" sz="20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infinite</a:t>
            </a:r>
            <a:r>
              <a:rPr lang="zh-CN" altLang="en-US" sz="20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为无限次</a:t>
            </a:r>
            <a:endParaRPr lang="en-US" altLang="x-none" sz="20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>
              <a:buFont typeface="Arial" panose="020B0604020202020204" pitchFamily="34" charset="0"/>
              <a:buChar char="•"/>
            </a:pPr>
            <a:r>
              <a:rPr lang="en-US" altLang="x-none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animation-direction			</a:t>
            </a:r>
            <a:r>
              <a:rPr lang="zh-CN" altLang="en-US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播放前重置</a:t>
            </a:r>
            <a:endParaRPr lang="en-US" altLang="x-none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200150" lvl="3" indent="-342900" algn="l" defTabSz="914400">
              <a:buFont typeface="Arial" panose="020B0604020202020204" pitchFamily="34" charset="0"/>
              <a:buChar char="–"/>
            </a:pPr>
            <a:r>
              <a:rPr lang="zh-CN" altLang="en-US" sz="20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动画是否重置后再开始播放</a:t>
            </a:r>
            <a:endParaRPr lang="en-US" altLang="x-none" sz="20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200150" lvl="3" indent="-342900" algn="l" defTabSz="914400">
              <a:buFont typeface="Arial" panose="020B0604020202020204" pitchFamily="34" charset="0"/>
              <a:buChar char="–"/>
            </a:pPr>
            <a:r>
              <a:rPr lang="en-US" altLang="x-none" sz="20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alternate	</a:t>
            </a:r>
            <a:r>
              <a:rPr lang="zh-CN" altLang="en-US" sz="20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动画直接从上一次停止的位置开始执行</a:t>
            </a:r>
            <a:endParaRPr lang="en-US" altLang="x-none" sz="20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200150" lvl="3" indent="-342900" algn="l" defTabSz="914400">
              <a:buFont typeface="Arial" panose="020B0604020202020204" pitchFamily="34" charset="0"/>
              <a:buChar char="–"/>
            </a:pPr>
            <a:r>
              <a:rPr lang="en-US" altLang="x-none" sz="20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normal	</a:t>
            </a:r>
            <a:r>
              <a:rPr lang="zh-CN" altLang="en-US" sz="20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动画第二次直接跳到</a:t>
            </a:r>
            <a:r>
              <a:rPr lang="en-US" altLang="x-none" sz="20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0%</a:t>
            </a:r>
            <a:r>
              <a:rPr lang="zh-CN" altLang="en-US" sz="20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的状态开始执行</a:t>
            </a:r>
            <a:endParaRPr lang="en-US" altLang="x-none" sz="20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200150" lvl="3" indent="-342900" algn="l" defTabSz="914400">
              <a:buFont typeface="Arial" panose="020B0604020202020204" pitchFamily="34" charset="0"/>
              <a:buChar char="–"/>
            </a:pPr>
            <a:endParaRPr lang="zh-CN" altLang="en-US" sz="20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vert="horz" anchor="ctr">
            <a:normAutofit/>
          </a:bodyPr>
          <a:p>
            <a:pPr algn="l"/>
            <a:r>
              <a:rPr lang="en-US" altLang="x-none" sz="4000" b="1" kern="1200" dirty="0">
                <a:solidFill>
                  <a:srgbClr val="F50A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animate——</a:t>
            </a:r>
            <a:r>
              <a:rPr lang="zh-CN" altLang="en-US" sz="4000" b="1" kern="1200" dirty="0">
                <a:solidFill>
                  <a:srgbClr val="F50A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</a:t>
            </a:r>
            <a:r>
              <a:rPr lang="en-US" altLang="x-none" sz="4000" b="1" kern="1200" dirty="0">
                <a:solidFill>
                  <a:srgbClr val="F50A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JS</a:t>
            </a:r>
            <a:r>
              <a:rPr lang="zh-CN" altLang="en-US" sz="4000" b="1" kern="1200" dirty="0">
                <a:solidFill>
                  <a:srgbClr val="F50A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结合</a:t>
            </a:r>
            <a:endParaRPr lang="zh-CN" altLang="en-US" sz="4000" b="1" kern="1200" dirty="0">
              <a:solidFill>
                <a:srgbClr val="F50A6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 vert="horz">
            <a:normAutofit/>
          </a:bodyPr>
          <a:p>
            <a:pPr lvl="1" indent="-342900" algn="l" defTabSz="914400">
              <a:lnSpc>
                <a:spcPct val="90000"/>
              </a:lnSpc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sz="28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通过</a:t>
            </a:r>
            <a:r>
              <a:rPr lang="en-US" altLang="x-none" sz="28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class</a:t>
            </a:r>
            <a:endParaRPr lang="zh-CN" altLang="en-US" sz="28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x-none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class</a:t>
            </a:r>
            <a:r>
              <a:rPr lang="zh-CN" altLang="en-US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里加入</a:t>
            </a:r>
            <a:r>
              <a:rPr lang="en-US" altLang="x-none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animation</a:t>
            </a:r>
            <a:r>
              <a:rPr lang="zh-CN" altLang="en-US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的各种属性</a:t>
            </a:r>
            <a:endParaRPr lang="en-US" altLang="x-none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直接给元素加</a:t>
            </a:r>
            <a:r>
              <a:rPr lang="en-US" altLang="x-none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-webkit-animation-xxx</a:t>
            </a:r>
            <a:r>
              <a:rPr lang="zh-CN" altLang="en-US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样式</a:t>
            </a:r>
            <a:endParaRPr lang="en-US" altLang="x-none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 indent="-342900" algn="l" defTabSz="914400">
              <a:lnSpc>
                <a:spcPct val="90000"/>
              </a:lnSpc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x-none" sz="28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animation</a:t>
            </a:r>
            <a:r>
              <a:rPr lang="zh-CN" altLang="en-US" sz="28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的问题</a:t>
            </a:r>
            <a:endParaRPr lang="en-US" altLang="x-none" sz="28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写起来麻烦</a:t>
            </a:r>
            <a:endParaRPr lang="en-US" altLang="x-none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4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没法动态改变目标点位置</a:t>
            </a:r>
            <a:endParaRPr lang="en-US" altLang="x-none" sz="24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 indent="-342900" algn="l" defTabSz="914400">
              <a:lnSpc>
                <a:spcPct val="90000"/>
              </a:lnSpc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x-none" sz="28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obj.addEventListener('webkitAnimationEnd', function (){}, false);</a:t>
            </a:r>
            <a:endParaRPr lang="zh-CN" altLang="en-US" sz="28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 indent="-342900" algn="l" defTabSz="914400">
              <a:lnSpc>
                <a:spcPct val="90000"/>
              </a:lnSpc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sz="28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x-none" sz="28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800" kern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：无缝滚动</a:t>
            </a:r>
            <a:endParaRPr lang="en-US" altLang="x-none" sz="2800" kern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Css3 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 –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结构性伪类（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 fontScale="55000" lnSpcReduction="20000"/>
          </a:bodyPr>
          <a:lstStyle/>
          <a:p>
            <a:pPr marL="342900" lvl="1" indent="-342900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E:first-child </a:t>
            </a:r>
            <a:r>
              <a:rPr lang="zh-CN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元素中的第一个子节点</a:t>
            </a:r>
            <a:endParaRPr lang="en-US" altLang="zh-CN" sz="3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E:last-child </a:t>
            </a:r>
            <a:r>
              <a:rPr lang="zh-CN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元素中的最后一个子节点</a:t>
            </a:r>
            <a:endParaRPr lang="en-US" altLang="zh-CN" sz="3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E:first-of-type </a:t>
            </a:r>
            <a:r>
              <a:rPr lang="zh-CN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父元素中的第一个子节点且节点类型是</a:t>
            </a:r>
            <a:r>
              <a:rPr lang="en-US" altLang="zh-CN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sz="3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E:last-of-type </a:t>
            </a:r>
            <a:r>
              <a:rPr lang="zh-CN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父元素中的最后一个子节点且节点类型是</a:t>
            </a:r>
            <a:r>
              <a:rPr lang="en-US" altLang="zh-CN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sz="3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E:only-child</a:t>
            </a:r>
            <a:r>
              <a:rPr lang="zh-CN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元素中只有一个子节点。注意：子节点不包含文本节点</a:t>
            </a:r>
            <a:endParaRPr lang="en-US" altLang="zh-CN" sz="3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E:only-of-type </a:t>
            </a:r>
            <a:r>
              <a:rPr lang="zh-CN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的父元素中只有一个子节点，且这个唯一的子节点的类型必须是</a:t>
            </a:r>
            <a:r>
              <a:rPr lang="en-US" altLang="zh-CN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。注意：子节点不包含文本节点</a:t>
            </a:r>
            <a:endParaRPr lang="en-US" altLang="zh-CN" sz="3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en-US" altLang="zh-CN" sz="3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实例：新浪头部导航</a:t>
            </a:r>
            <a:endParaRPr lang="zh-CN" altLang="en-US" sz="3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buClr>
                <a:srgbClr val="F50A64"/>
              </a:buClr>
              <a:buNone/>
            </a:pPr>
            <a:endParaRPr lang="en-US" altLang="zh-CN" sz="24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buClr>
                <a:srgbClr val="F50A64"/>
              </a:buClr>
              <a:buNone/>
            </a:pPr>
            <a:endParaRPr lang="en-US" altLang="zh-CN" sz="24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未标题-2.gif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71472" y="5316793"/>
            <a:ext cx="8215370" cy="398223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Css3 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 --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伪类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457200" y="171134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E:target </a:t>
            </a: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表示当前的</a:t>
            </a:r>
            <a:r>
              <a:rPr lang="en-US" altLang="zh-CN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片段的元素类型，这个元素必须是</a:t>
            </a:r>
            <a:r>
              <a:rPr lang="en-US" altLang="zh-CN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E:disabled </a:t>
            </a: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表示不可点击的表单控件</a:t>
            </a:r>
            <a:endParaRPr lang="en-US" altLang="zh-CN" sz="28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E:enabled </a:t>
            </a: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表示可点击的表单控件</a:t>
            </a:r>
            <a:endParaRPr lang="en-US" altLang="zh-CN" sz="28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E:checked </a:t>
            </a: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表示已选中的</a:t>
            </a:r>
            <a:r>
              <a:rPr lang="en-US" altLang="zh-CN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checkbox</a:t>
            </a: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radio</a:t>
            </a:r>
            <a:endParaRPr lang="en-US" altLang="zh-CN" sz="28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E:first-line </a:t>
            </a: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元素中的第一行</a:t>
            </a:r>
            <a:endParaRPr lang="en-US" altLang="zh-CN" sz="28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E:first-letter </a:t>
            </a: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元素中的第一个字符</a:t>
            </a:r>
            <a:endParaRPr lang="en-US" altLang="zh-CN" sz="28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E::selection</a:t>
            </a: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元素在用户选中文字时</a:t>
            </a:r>
            <a:endParaRPr lang="en-US" altLang="zh-CN" sz="28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E::before </a:t>
            </a: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生成内容在</a:t>
            </a:r>
            <a:r>
              <a:rPr lang="en-US" altLang="zh-CN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元素前</a:t>
            </a:r>
            <a:endParaRPr lang="en-US" altLang="zh-CN" sz="28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anose="05000000000000000000" pitchFamily="2" charset="2"/>
              <a:buChar char="l"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Css3 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 --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伪类（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457200" y="171134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E::after </a:t>
            </a: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生成内容在</a:t>
            </a:r>
            <a:r>
              <a:rPr lang="en-US" altLang="zh-CN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元素后</a:t>
            </a:r>
            <a:endParaRPr lang="en-US" altLang="zh-CN" sz="28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E:not(s) </a:t>
            </a: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元素不被匹配</a:t>
            </a:r>
            <a:endParaRPr lang="en-US" altLang="zh-CN" sz="28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E~F</a:t>
            </a: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元素毗邻的</a:t>
            </a:r>
            <a:r>
              <a:rPr lang="en-US" altLang="zh-CN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 sz="28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 </a:t>
            </a:r>
            <a:r>
              <a:rPr lang="zh-CN" altLang="en-US" sz="280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en-US" altLang="zh-CN" sz="28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anose="05000000000000000000" pitchFamily="2" charset="2"/>
              <a:buChar char="l"/>
              <a:defRPr/>
            </a:pPr>
            <a:endParaRPr lang="en-US" altLang="zh-CN" sz="28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anose="05000000000000000000" pitchFamily="2" charset="2"/>
              <a:buChar char="l"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anose="05000000000000000000" pitchFamily="2" charset="2"/>
              <a:buChar char="l"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新增颜色模式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457200" y="171134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sz="2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rgba</a:t>
            </a:r>
            <a:endParaRPr lang="en-US" altLang="zh-CN" sz="28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		Red		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		</a:t>
            </a: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0-255</a:t>
            </a:r>
            <a:endParaRPr lang="en-US" altLang="zh-CN" sz="24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	Green		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绿		</a:t>
            </a: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0-255</a:t>
            </a:r>
            <a:endParaRPr lang="en-US" altLang="zh-CN" sz="24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	Blue		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蓝		</a:t>
            </a: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0-255</a:t>
            </a:r>
            <a:endParaRPr lang="en-US" altLang="zh-CN" sz="24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		Alpha		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透明	</a:t>
            </a: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0-1</a:t>
            </a:r>
            <a:endParaRPr lang="en-US" altLang="zh-CN" sz="24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>
              <a:spcBef>
                <a:spcPct val="20000"/>
              </a:spcBef>
            </a:pPr>
            <a:endParaRPr lang="en-US" altLang="zh-CN" sz="24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>
              <a:spcBef>
                <a:spcPct val="20000"/>
              </a:spcBef>
            </a:pP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背景透明，文字不透明</a:t>
            </a:r>
            <a:endParaRPr lang="en-US" altLang="zh-CN" sz="24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>
              <a:spcBef>
                <a:spcPct val="20000"/>
              </a:spcBef>
            </a:pP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问题：注意边框颜色透明有问题</a:t>
            </a:r>
            <a:endParaRPr lang="en-US" altLang="zh-CN" sz="24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defRPr/>
            </a:pPr>
            <a:r>
              <a:rPr lang="en-US" altLang="zh-CN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28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anose="05000000000000000000" pitchFamily="2" charset="2"/>
              <a:buChar char="l"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anose="05000000000000000000" pitchFamily="2" charset="2"/>
              <a:buChar char="l"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9344</Words>
  <Application>WPS 演示</Application>
  <PresentationFormat>全屏显示(4:3)</PresentationFormat>
  <Paragraphs>632</Paragraphs>
  <Slides>57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3" baseType="lpstr">
      <vt:lpstr>Arial</vt:lpstr>
      <vt:lpstr>宋体</vt:lpstr>
      <vt:lpstr>Wingdings</vt:lpstr>
      <vt:lpstr>微软雅黑</vt:lpstr>
      <vt:lpstr>Calibri</vt:lpstr>
      <vt:lpstr>Office 主题</vt:lpstr>
      <vt:lpstr>PowerPoint 演示文稿</vt:lpstr>
      <vt:lpstr>PowerPoint 演示文稿</vt:lpstr>
      <vt:lpstr>Css3 选择器 --属性选择器(1)</vt:lpstr>
      <vt:lpstr>Css3 选择器 --属性选择器(2)</vt:lpstr>
      <vt:lpstr>Css3 选择器 –结构性伪类</vt:lpstr>
      <vt:lpstr>Css3 选择器 –结构性伪类（2）</vt:lpstr>
      <vt:lpstr>Css3 选择器 --伪类</vt:lpstr>
      <vt:lpstr>Css3 选择器 --伪类（2）</vt:lpstr>
      <vt:lpstr>新增颜色模式</vt:lpstr>
      <vt:lpstr>新增颜色模式</vt:lpstr>
      <vt:lpstr>文字阴影</vt:lpstr>
      <vt:lpstr>文字阴影(2)</vt:lpstr>
      <vt:lpstr>文字阴影(3)</vt:lpstr>
      <vt:lpstr>文字描边</vt:lpstr>
      <vt:lpstr>新增文本功能</vt:lpstr>
      <vt:lpstr>自定义文字</vt:lpstr>
      <vt:lpstr>PowerPoint 演示文稿</vt:lpstr>
      <vt:lpstr>弹性盒模型</vt:lpstr>
      <vt:lpstr>弹性盒模型(2)</vt:lpstr>
      <vt:lpstr>弹性盒模型(3)</vt:lpstr>
      <vt:lpstr>盒模型阴影</vt:lpstr>
      <vt:lpstr>其他盒模型新增属性</vt:lpstr>
      <vt:lpstr>其他盒模型新增属性(2)</vt:lpstr>
      <vt:lpstr>Css3分栏布局</vt:lpstr>
      <vt:lpstr>Css3响应式布局</vt:lpstr>
      <vt:lpstr>Css3响应式布局</vt:lpstr>
      <vt:lpstr>Css3响应式布局</vt:lpstr>
      <vt:lpstr>Css3响应式布局</vt:lpstr>
      <vt:lpstr>Css3响应式布局</vt:lpstr>
      <vt:lpstr>Css3响应式布局</vt:lpstr>
      <vt:lpstr>移动端meta</vt:lpstr>
      <vt:lpstr>PowerPoint 演示文稿</vt:lpstr>
      <vt:lpstr>圆角</vt:lpstr>
      <vt:lpstr>圆角(2)</vt:lpstr>
      <vt:lpstr>边框</vt:lpstr>
      <vt:lpstr>线性渐变</vt:lpstr>
      <vt:lpstr>线性渐变(2)</vt:lpstr>
      <vt:lpstr>线性渐变(3)</vt:lpstr>
      <vt:lpstr>径向渐变</vt:lpstr>
      <vt:lpstr>背景</vt:lpstr>
      <vt:lpstr>背景(2)</vt:lpstr>
      <vt:lpstr>遮罩</vt:lpstr>
      <vt:lpstr>PowerPoint 演示文稿</vt:lpstr>
      <vt:lpstr>Transition过渡</vt:lpstr>
      <vt:lpstr>Transition过渡2</vt:lpstr>
      <vt:lpstr>2D变换</vt:lpstr>
      <vt:lpstr>2D变换(2)</vt:lpstr>
      <vt:lpstr>2D变换(3)</vt:lpstr>
      <vt:lpstr>PowerPoint 演示文稿</vt:lpstr>
      <vt:lpstr>3d变换</vt:lpstr>
      <vt:lpstr>3d变换（2）</vt:lpstr>
      <vt:lpstr>animation</vt:lpstr>
      <vt:lpstr>animate——关键帧</vt:lpstr>
      <vt:lpstr>animate——调用动画</vt:lpstr>
      <vt:lpstr>animate——可选属性</vt:lpstr>
      <vt:lpstr>animate——可选属性(2)</vt:lpstr>
      <vt:lpstr>animate——和JS结合</vt:lpstr>
    </vt:vector>
  </TitlesOfParts>
  <Company>新润培训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石川</dc:creator>
  <cp:lastModifiedBy>yang</cp:lastModifiedBy>
  <cp:revision>1316</cp:revision>
  <dcterms:created xsi:type="dcterms:W3CDTF">2010-11-12T14:24:00Z</dcterms:created>
  <dcterms:modified xsi:type="dcterms:W3CDTF">2017-06-01T13:45:16Z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