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20"/>
  </p:notesMasterIdLst>
  <p:sldIdLst>
    <p:sldId id="256" r:id="rId5"/>
    <p:sldId id="313" r:id="rId6"/>
    <p:sldId id="315" r:id="rId7"/>
    <p:sldId id="318" r:id="rId8"/>
    <p:sldId id="320" r:id="rId9"/>
    <p:sldId id="316" r:id="rId10"/>
    <p:sldId id="317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260" r:id="rId19"/>
  </p:sldIdLst>
  <p:sldSz cx="9144000" cy="5143500" type="screen16x9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4F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72" name="图片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73" name="图片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图片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3"/>
          <a:stretch>
            <a:fillRect/>
          </a:stretch>
        </p:blipFill>
        <p:spPr>
          <a:xfrm>
            <a:off x="5400" y="0"/>
            <a:ext cx="9145080" cy="5142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07640" y="2082960"/>
            <a:ext cx="6912360" cy="8481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zh-C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单击鼠标编辑大纲文字格式</a:t>
            </a:r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第二个大纲级</a:t>
            </a:r>
            <a:endParaRPr lang="zh-C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第三大纲级别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第四大纲级别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5080" cy="51433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31640" y="206280"/>
            <a:ext cx="7344360" cy="564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372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单击鼠标编辑大纲文字格式</a:t>
            </a:r>
            <a:endParaRPr lang="zh-C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第二个大纲级</a:t>
            </a:r>
            <a:endParaRPr lang="zh-C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第三大纲级别</a:t>
            </a:r>
            <a:endParaRPr lang="zh-C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第四大纲级别</a:t>
            </a:r>
            <a:endParaRPr lang="zh-C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第五大纲级别</a:t>
            </a:r>
            <a:endParaRPr lang="zh-C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第六大纲级别</a:t>
            </a:r>
            <a:endParaRPr lang="zh-C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第七大纲级别单击此处编辑母版文本样式</a:t>
            </a:r>
            <a:endParaRPr lang="zh-C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zh-C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第二级</a:t>
            </a:r>
            <a:endParaRPr lang="zh-C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第三级</a:t>
            </a:r>
            <a:endParaRPr lang="zh-C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zh-C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第四级</a:t>
            </a:r>
            <a:endParaRPr lang="zh-C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»"/>
            </a:pPr>
            <a:r>
              <a:rPr lang="zh-C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第五级</a:t>
            </a:r>
            <a:endParaRPr lang="zh-C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8280" y="0"/>
            <a:ext cx="9145080" cy="51433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单击鼠标编辑标题文字格式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单击鼠标编辑大纲文字格式</a:t>
            </a:r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第二个大纲级</a:t>
            </a:r>
            <a:endParaRPr lang="zh-C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第三大纲级别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第四大纲级别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s://github.com/xingyizhou/CenterN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475990" y="1753235"/>
            <a:ext cx="5157470" cy="8458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zh-CN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目标检测 </a:t>
            </a:r>
            <a:r>
              <a:rPr lang="en-US" altLang="zh-CN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</a:t>
            </a: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enterNet &amp; CenterFace</a:t>
            </a:r>
            <a:endParaRPr 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565140" y="4195445"/>
            <a:ext cx="3263265" cy="6064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lvl="2" indent="0">
              <a:lnSpc>
                <a:spcPct val="100000"/>
              </a:lnSpc>
              <a:buClr>
                <a:srgbClr val="FFFFFF"/>
              </a:buClr>
              <a:buFont typeface="Wingdings" panose="05000000000000000000" pitchFamily="2" charset="2"/>
              <a:buNone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宋体" panose="02010600030101010101" pitchFamily="2" charset="-122"/>
              </a:rPr>
              <a:t>2020/04/21</a:t>
            </a:r>
            <a:r>
              <a:rPr lang="zh-CN" alt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宋体" panose="02010600030101010101" pitchFamily="2" charset="-122"/>
              </a:rPr>
              <a:t>读书会 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宋体" panose="02010600030101010101" pitchFamily="2" charset="-122"/>
              </a:rPr>
              <a:t>韩健稳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Objects as Points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anchor free</a:t>
            </a:r>
            <a:r>
              <a:rPr lang="zh-CN" altLang="en-US" sz="1600">
                <a:sym typeface="+mn-ea"/>
              </a:rPr>
              <a:t>网络 </a:t>
            </a:r>
            <a:r>
              <a:rPr lang="en-US" altLang="zh-CN" sz="1600"/>
              <a:t>)</a:t>
            </a:r>
            <a:r>
              <a:rPr lang="zh-CN" altLang="en-US" sz="1600"/>
              <a:t>  </a:t>
            </a:r>
            <a:r>
              <a:rPr lang="zh-CN" altLang="en-US"/>
              <a:t> </a:t>
            </a:r>
            <a:endParaRPr lang="en-US" altLang="zh-CN" sz="1400" b="1"/>
          </a:p>
          <a:p>
            <a:pPr fontAlgn="auto">
              <a:lnSpc>
                <a:spcPct val="150000"/>
              </a:lnSpc>
            </a:pP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688340" y="813435"/>
            <a:ext cx="7915275" cy="1983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实验</a:t>
            </a:r>
            <a:r>
              <a:rPr lang="zh-CN" altLang="en-US"/>
              <a:t>细节：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训练：输入512x512，输出128x128  (即4倍stride)；</a:t>
            </a:r>
            <a:r>
              <a:rPr lang="zh-CN" altLang="en-US" sz="1400">
                <a:sym typeface="+mn-ea"/>
              </a:rPr>
              <a:t>采用Adam优化器；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数据增强方式：随机flip, 随机scaling (比例在0.6到1.3)，裁剪，颜色jittering；</a:t>
            </a:r>
            <a:r>
              <a:rPr lang="zh-CN" altLang="en-US" sz="1400">
                <a:sym typeface="+mn-ea"/>
              </a:rPr>
              <a:t>在3D估计分支任务中未采用数据增强（scaling和crop会影响尺寸）；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论文实验了4个结构：ResNet-18, ResNet-101, DLA-34， Hourglass-104。并且使用用deformable卷积层来更改ResNets和DLA-34，按照原样使用Hourglass 网络。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455" y="2797175"/>
            <a:ext cx="5864225" cy="2228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Objects as Points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anchor free</a:t>
            </a:r>
            <a:r>
              <a:rPr lang="zh-CN" altLang="en-US" sz="1600">
                <a:sym typeface="+mn-ea"/>
              </a:rPr>
              <a:t>网络 </a:t>
            </a:r>
            <a:r>
              <a:rPr lang="en-US" altLang="zh-CN" sz="1600"/>
              <a:t>)</a:t>
            </a:r>
            <a:r>
              <a:rPr lang="zh-CN" altLang="en-US" sz="1600"/>
              <a:t>  </a:t>
            </a:r>
            <a:r>
              <a:rPr lang="zh-CN" altLang="en-US"/>
              <a:t> </a:t>
            </a:r>
            <a:endParaRPr lang="en-US" altLang="zh-CN" sz="1400" b="1"/>
          </a:p>
          <a:p>
            <a:pPr fontAlgn="auto">
              <a:lnSpc>
                <a:spcPct val="150000"/>
              </a:lnSpc>
            </a:pP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747395" y="1005205"/>
            <a:ext cx="750252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特点：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1. 设计模型的结构比较简单</a:t>
            </a:r>
            <a:r>
              <a:rPr lang="zh-CN" altLang="en-US" sz="1600">
                <a:ea typeface="宋体" panose="02010600030101010101" pitchFamily="2" charset="-122"/>
              </a:rPr>
              <a:t>，</a:t>
            </a:r>
            <a:r>
              <a:rPr lang="zh-CN" altLang="en-US" sz="1600"/>
              <a:t>可扩展性强，</a:t>
            </a:r>
            <a:r>
              <a:rPr lang="en-US" altLang="zh-CN" sz="1600"/>
              <a:t>anchor free</a:t>
            </a:r>
            <a:r>
              <a:rPr lang="zh-CN" altLang="en-US" sz="1600"/>
              <a:t>的思想，还可以用于3D检测和人体姿态关键点识别，没有NMS后处理，利于工程部署；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2. </a:t>
            </a:r>
            <a:r>
              <a:rPr lang="zh-CN" altLang="en-US" sz="1600"/>
              <a:t>对于</a:t>
            </a:r>
            <a:r>
              <a:rPr lang="en-US" altLang="zh-CN" sz="1600">
                <a:sym typeface="+mn-ea"/>
              </a:rPr>
              <a:t>密集检测问题</a:t>
            </a:r>
            <a:r>
              <a:rPr lang="zh-CN" altLang="en-US" sz="1600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1600"/>
              <a:t>如果图像中有些物体的位置在下采样中挤到一起，那么CenterNet对于这种情况也无能为力，可能结果就是只能检测一个目标</a:t>
            </a:r>
            <a:r>
              <a:rPr lang="zh-CN" altLang="en-US" sz="1600">
                <a:ea typeface="宋体" panose="02010600030101010101" pitchFamily="2" charset="-122"/>
              </a:rPr>
              <a:t>；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/>
              <a:t>扩展到具体的人脸检测任务：</a:t>
            </a:r>
            <a:r>
              <a:rPr lang="en-US" altLang="zh-CN" b="1"/>
              <a:t>C</a:t>
            </a:r>
            <a:r>
              <a:rPr lang="en-US" altLang="zh-CN" b="1"/>
              <a:t>enterFace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1647825"/>
            <a:ext cx="6266180" cy="2281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1725" y="1095375"/>
            <a:ext cx="6772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区别</a:t>
            </a: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/>
              <a:t>backbone用的是轻量型主干（</a:t>
            </a:r>
            <a:r>
              <a:rPr lang="zh-CN" altLang="en-US">
                <a:sym typeface="+mn-ea"/>
              </a:rPr>
              <a:t>mobilenetV2</a:t>
            </a:r>
            <a:r>
              <a:rPr lang="zh-CN" altLang="en-US"/>
              <a:t>）：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/>
              <a:t>扩展到具体的人脸检测任务：</a:t>
            </a:r>
            <a:r>
              <a:rPr lang="en-US" altLang="zh-CN" b="1"/>
              <a:t>C</a:t>
            </a:r>
            <a:r>
              <a:rPr lang="en-US" altLang="zh-CN" b="1"/>
              <a:t>enterFace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101725" y="1095375"/>
            <a:ext cx="677291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区别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loss</a:t>
            </a:r>
            <a:r>
              <a:rPr lang="zh-CN" altLang="en-US"/>
              <a:t>计算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分类loss依然是采用</a:t>
            </a:r>
            <a:r>
              <a:rPr lang="zh-CN" altLang="en-US" sz="1600">
                <a:sym typeface="+mn-ea"/>
              </a:rPr>
              <a:t>focal loss，但是 Box and Landmark Prediction计算的是映射到feature map上的大小，而不是计算原图的大小。</a:t>
            </a:r>
            <a:endParaRPr lang="zh-CN" altLang="en-US" sz="1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2232660"/>
            <a:ext cx="6652895" cy="742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1725" y="2975610"/>
            <a:ext cx="7736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关键点回归的损失</a:t>
            </a:r>
            <a:r>
              <a:rPr lang="zh-CN" altLang="en-US"/>
              <a:t>：</a:t>
            </a:r>
            <a:r>
              <a:rPr lang="zh-CN" altLang="en-US" sz="1600"/>
              <a:t>the target normalization method based on the center position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85" y="3343910"/>
            <a:ext cx="19716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/>
              <a:t>扩展到具体的人脸检测任务：</a:t>
            </a:r>
            <a:r>
              <a:rPr lang="en-US" altLang="zh-CN" b="1"/>
              <a:t>C</a:t>
            </a:r>
            <a:r>
              <a:rPr lang="en-US" altLang="zh-CN" b="1"/>
              <a:t>enterFace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575945" y="3104515"/>
            <a:ext cx="6899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/>
              <a:t>对</a:t>
            </a:r>
            <a:r>
              <a:rPr lang="en-US" altLang="zh-CN" sz="1600">
                <a:sym typeface="+mn-ea"/>
              </a:rPr>
              <a:t>CenterFace</a:t>
            </a:r>
            <a:r>
              <a:rPr lang="zh-CN" altLang="en-US" sz="1600">
                <a:sym typeface="+mn-ea"/>
              </a:rPr>
              <a:t>的复现：思想简单，但是实际训练起来会有很多</a:t>
            </a:r>
            <a:r>
              <a:rPr lang="en-US" altLang="zh-CN" sz="1600">
                <a:sym typeface="+mn-ea"/>
              </a:rPr>
              <a:t>trick, </a:t>
            </a:r>
            <a:r>
              <a:rPr lang="zh-CN" altLang="en-US" sz="1600">
                <a:sym typeface="+mn-ea"/>
              </a:rPr>
              <a:t>很难达到论文中提到的效果。</a:t>
            </a:r>
            <a:endParaRPr lang="en-US" altLang="zh-CN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https://blog.csdn.net/u011622208/article/details/104330213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15" y="816610"/>
            <a:ext cx="4128135" cy="2098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0" y="816610"/>
            <a:ext cx="4331970" cy="1212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67740" y="457835"/>
            <a:ext cx="6095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目标检测算法可大致分为以下几</a:t>
            </a:r>
            <a:r>
              <a:rPr lang="zh-CN" altLang="en-US"/>
              <a:t>个方向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8505" y="3183890"/>
            <a:ext cx="2928620" cy="9709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3625" y="930910"/>
            <a:ext cx="2095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two-stage </a:t>
            </a:r>
            <a:r>
              <a:rPr lang="zh-CN" altLang="en-US" sz="1600"/>
              <a:t>网络</a:t>
            </a:r>
            <a:r>
              <a:rPr lang="en-US" altLang="zh-CN" sz="1600"/>
              <a:t>:</a:t>
            </a:r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1016635" y="2846705"/>
            <a:ext cx="2095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one-stage </a:t>
            </a:r>
            <a:r>
              <a:rPr lang="zh-CN" altLang="en-US" sz="1600"/>
              <a:t>网络</a:t>
            </a:r>
            <a:r>
              <a:rPr lang="en-US" altLang="zh-CN" sz="1600"/>
              <a:t>: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" y="1268095"/>
            <a:ext cx="4051300" cy="15671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16635" y="4266565"/>
            <a:ext cx="6359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anchor-free </a:t>
            </a:r>
            <a:r>
              <a:rPr lang="zh-CN" altLang="en-US" sz="1600"/>
              <a:t>网络，以及anchor-free 和 anchor-based 相结合的网络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4844415" y="1212215"/>
            <a:ext cx="383032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速度方面：two-stage网络生成的 anc</a:t>
            </a:r>
            <a:r>
              <a:rPr lang="en-US" altLang="zh-CN" sz="1200"/>
              <a:t>h</a:t>
            </a:r>
            <a:r>
              <a:rPr lang="zh-CN" altLang="en-US" sz="1200"/>
              <a:t>or框会映射到feature map的区域（rcnn除外），然后将该区域重新输入到全连接层进行分类和回归，每个ancor映射的区域都要进行分类和回归，所以会耗时；而</a:t>
            </a:r>
            <a:r>
              <a:rPr lang="zh-CN" altLang="en-US" sz="1200">
                <a:sym typeface="+mn-ea"/>
              </a:rPr>
              <a:t>one-stage网络生成的ancor框只是一个数据块，只需要对这个数据块进行分类和回归就可以，不需要再特征映射；</a:t>
            </a:r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精度方面：one-stage网络需要学习大量anc</a:t>
            </a:r>
            <a:r>
              <a:rPr lang="en-US" altLang="zh-CN" sz="1200">
                <a:sym typeface="+mn-ea"/>
              </a:rPr>
              <a:t>h</a:t>
            </a:r>
            <a:r>
              <a:rPr lang="zh-CN" altLang="en-US" sz="1200">
                <a:sym typeface="+mn-ea"/>
              </a:rPr>
              <a:t>or，但是只有少数anc</a:t>
            </a:r>
            <a:r>
              <a:rPr lang="en-US" altLang="zh-CN" sz="1200">
                <a:sym typeface="+mn-ea"/>
              </a:rPr>
              <a:t>h</a:t>
            </a:r>
            <a:r>
              <a:rPr lang="zh-CN" altLang="en-US" sz="1200">
                <a:sym typeface="+mn-ea"/>
              </a:rPr>
              <a:t>or对网络的学习有利，其它ancor很大程度上影响了整个网络的学习，拉低了整体的准确率；而two-stage网络最终学习的anc</a:t>
            </a:r>
            <a:r>
              <a:rPr lang="en-US" altLang="zh-CN" sz="1200">
                <a:sym typeface="+mn-ea"/>
              </a:rPr>
              <a:t>h</a:t>
            </a:r>
            <a:r>
              <a:rPr lang="zh-CN" altLang="en-US" sz="1200">
                <a:sym typeface="+mn-ea"/>
              </a:rPr>
              <a:t>or虽然不多，但是背景ancor也就是对网络学习不利的anc</a:t>
            </a:r>
            <a:r>
              <a:rPr lang="en-US" altLang="zh-CN" sz="1200">
                <a:sym typeface="+mn-ea"/>
              </a:rPr>
              <a:t>h</a:t>
            </a:r>
            <a:r>
              <a:rPr lang="zh-CN" altLang="en-US" sz="1200">
                <a:sym typeface="+mn-ea"/>
              </a:rPr>
              <a:t>or也不会特别多，它虽然也能影响整体的准确率，但是肯定没有one-stage影响得那么严重，所以它的准确率比one-stage一般要高；</a:t>
            </a:r>
            <a:endParaRPr lang="zh-CN" altLang="en-US" sz="1200"/>
          </a:p>
          <a:p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Objects as Points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anchor free</a:t>
            </a:r>
            <a:r>
              <a:rPr lang="zh-CN" altLang="en-US" sz="1600">
                <a:sym typeface="+mn-ea"/>
              </a:rPr>
              <a:t>网络 </a:t>
            </a:r>
            <a:r>
              <a:rPr lang="en-US" altLang="zh-CN" sz="1600"/>
              <a:t>)</a:t>
            </a:r>
            <a:r>
              <a:rPr lang="zh-CN" altLang="en-US" sz="1600"/>
              <a:t>  </a:t>
            </a:r>
            <a:r>
              <a:rPr lang="zh-CN" altLang="en-US"/>
              <a:t> </a:t>
            </a:r>
            <a:endParaRPr lang="en-US" altLang="zh-CN" sz="1400" b="1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 开源代码</a:t>
            </a:r>
            <a:r>
              <a:rPr lang="zh-CN" altLang="en-US" sz="1400">
                <a:ea typeface="宋体" panose="02010600030101010101" pitchFamily="2" charset="-122"/>
              </a:rPr>
              <a:t>：</a:t>
            </a:r>
            <a:r>
              <a:rPr lang="zh-CN" altLang="en-US" sz="1400">
                <a:hlinkClick r:id="rId1" action="ppaction://hlinkfile"/>
              </a:rPr>
              <a:t>https://github.com/xingyizhou/CenterNet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131570" y="937895"/>
            <a:ext cx="7323455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论文</a:t>
            </a:r>
            <a:r>
              <a:rPr lang="zh-CN" altLang="en-US" sz="1400"/>
              <a:t>创新点：</a:t>
            </a:r>
            <a:endParaRPr lang="zh-CN" altLang="en-US" sz="1400"/>
          </a:p>
          <a:p>
            <a:pPr fontAlgn="auto">
              <a:spcBef>
                <a:spcPts val="800"/>
              </a:spcBef>
            </a:pPr>
            <a:r>
              <a:rPr lang="en-US" altLang="zh-CN" sz="1400"/>
              <a:t>(1) </a:t>
            </a:r>
            <a:r>
              <a:rPr lang="zh-CN" altLang="en-US" sz="1400"/>
              <a:t>锚点仅是放在位置上，没有尺寸框。没有手动设置的阈值做前后景分类。（例如Faster RCNN会将与GT IOU &gt;0.7的作为前景，&lt;0.3的作为背景，其他</a:t>
            </a:r>
            <a:r>
              <a:rPr lang="en-US" altLang="zh-CN" sz="1400"/>
              <a:t>ignore</a:t>
            </a:r>
            <a:r>
              <a:rPr lang="zh-CN" altLang="en-US" sz="1400"/>
              <a:t>）；</a:t>
            </a:r>
            <a:endParaRPr lang="zh-CN" altLang="en-US" sz="1400"/>
          </a:p>
          <a:p>
            <a:pPr fontAlgn="auto">
              <a:spcBef>
                <a:spcPts val="800"/>
              </a:spcBef>
            </a:pPr>
            <a:r>
              <a:rPr lang="en-US" altLang="zh-CN" sz="1400"/>
              <a:t>(2) </a:t>
            </a:r>
            <a:r>
              <a:rPr lang="zh-CN" altLang="en-US" sz="1400"/>
              <a:t>每个目标仅有一个正的锚点，因此不会用到NMS，提取关键点特征图上的</a:t>
            </a:r>
            <a:r>
              <a:rPr lang="zh-CN" altLang="en-US" sz="1400">
                <a:sym typeface="+mn-ea"/>
              </a:rPr>
              <a:t>local peaks；</a:t>
            </a:r>
            <a:endParaRPr lang="zh-CN" altLang="en-US" sz="1400"/>
          </a:p>
          <a:p>
            <a:pPr fontAlgn="auto">
              <a:spcBef>
                <a:spcPts val="800"/>
              </a:spcBef>
            </a:pPr>
            <a:r>
              <a:rPr lang="en-US" altLang="zh-CN" sz="1400"/>
              <a:t>(3) </a:t>
            </a:r>
            <a:r>
              <a:rPr lang="zh-CN" altLang="en-US" sz="1400"/>
              <a:t>CenterNet 相比较传统目标检测而言（会缩放到16倍），使用更大分辨率的输出特征图（只</a:t>
            </a:r>
            <a:r>
              <a:rPr lang="zh-CN" altLang="en-US" sz="1400"/>
              <a:t>缩放4倍），因此无需用到多重特征图锚点；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60" y="2629535"/>
            <a:ext cx="4255770" cy="2132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5" y="2917190"/>
            <a:ext cx="237172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Objects as Points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anchor free</a:t>
            </a:r>
            <a:r>
              <a:rPr lang="zh-CN" altLang="en-US" sz="1600">
                <a:sym typeface="+mn-ea"/>
              </a:rPr>
              <a:t>网络 </a:t>
            </a:r>
            <a:r>
              <a:rPr lang="en-US" altLang="zh-CN" sz="1600"/>
              <a:t>)</a:t>
            </a:r>
            <a:r>
              <a:rPr lang="zh-CN" altLang="en-US" sz="1600"/>
              <a:t>  </a:t>
            </a:r>
            <a:r>
              <a:rPr lang="zh-CN" altLang="en-US"/>
              <a:t> </a:t>
            </a:r>
            <a:endParaRPr lang="en-US" altLang="zh-CN" sz="1400" b="1"/>
          </a:p>
          <a:p>
            <a:pPr fontAlgn="auto">
              <a:lnSpc>
                <a:spcPct val="150000"/>
              </a:lnSpc>
            </a:pP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1101725" y="819785"/>
            <a:ext cx="754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主要思想：</a:t>
            </a:r>
            <a:r>
              <a:rPr lang="zh-CN" altLang="en-US" sz="1400"/>
              <a:t>用高斯分布来表示目标，就是一个目标用高斯分布来覆盖，目标中心点为</a:t>
            </a:r>
            <a:r>
              <a:rPr lang="en-US" altLang="zh-CN" sz="1400"/>
              <a:t>1</a:t>
            </a:r>
            <a:r>
              <a:rPr lang="zh-CN" altLang="en-US" sz="1400">
                <a:ea typeface="宋体" panose="02010600030101010101" pitchFamily="2" charset="-122"/>
              </a:rPr>
              <a:t>；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230" y="1597660"/>
            <a:ext cx="4021455" cy="28219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1725" y="1290955"/>
            <a:ext cx="70802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整个网络主要由</a:t>
            </a:r>
            <a:r>
              <a:rPr lang="en-US" altLang="zh-CN" sz="1400"/>
              <a:t>backbone</a:t>
            </a:r>
            <a:r>
              <a:rPr lang="zh-CN" altLang="en-US" sz="1400"/>
              <a:t>特征提取网络和输出部分组成，网络结果如下</a:t>
            </a:r>
            <a:r>
              <a:rPr lang="zh-CN" altLang="en-US" sz="1400"/>
              <a:t>图所示。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101725" y="1741805"/>
            <a:ext cx="3883660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论文中采取了以下</a:t>
            </a:r>
            <a:r>
              <a:rPr lang="en-US" sz="1400">
                <a:sym typeface="+mn-ea"/>
              </a:rPr>
              <a:t>backbone 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：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  <a:p>
            <a:pPr fontAlgn="auto">
              <a:spcBef>
                <a:spcPts val="600"/>
              </a:spcBef>
            </a:pPr>
            <a:r>
              <a:rPr lang="en-US" altLang="zh-CN" sz="1400">
                <a:ea typeface="宋体" panose="02010600030101010101" pitchFamily="2" charset="-122"/>
                <a:sym typeface="+mn-ea"/>
              </a:rPr>
              <a:t>(1) </a:t>
            </a:r>
            <a:r>
              <a:rPr sz="1400">
                <a:sym typeface="+mn-ea"/>
              </a:rPr>
              <a:t>Hourglass</a:t>
            </a:r>
            <a:r>
              <a:rPr lang="zh-CN" sz="1400">
                <a:ea typeface="宋体" panose="02010600030101010101" pitchFamily="2" charset="-122"/>
                <a:sym typeface="+mn-ea"/>
              </a:rPr>
              <a:t>：</a:t>
            </a:r>
            <a:r>
              <a:rPr sz="1400">
                <a:sym typeface="+mn-ea"/>
              </a:rPr>
              <a:t>堆叠的Hourglass网络</a:t>
            </a:r>
            <a:r>
              <a:rPr lang="en-US" sz="1400">
                <a:sym typeface="+mn-ea"/>
              </a:rPr>
              <a:t>,</a:t>
            </a:r>
            <a:r>
              <a:rPr sz="1400">
                <a:sym typeface="+mn-ea"/>
              </a:rPr>
              <a:t>每个hourglass 模块是个对称的5层 下和上卷积网络，带有skip连接。该网络较大，但通常会生成最好的关键点估计。</a:t>
            </a:r>
            <a:endParaRPr sz="1400"/>
          </a:p>
          <a:p>
            <a:r>
              <a:rPr lang="en-US" sz="1400">
                <a:sym typeface="+mn-ea"/>
              </a:rPr>
              <a:t>(2) </a:t>
            </a:r>
            <a:r>
              <a:rPr sz="1400">
                <a:sym typeface="+mn-ea"/>
              </a:rPr>
              <a:t>ResNet</a:t>
            </a:r>
            <a:r>
              <a:rPr lang="zh-CN" sz="1400">
                <a:ea typeface="宋体" panose="02010600030101010101" pitchFamily="2" charset="-122"/>
                <a:sym typeface="+mn-ea"/>
              </a:rPr>
              <a:t>：</a:t>
            </a:r>
            <a:r>
              <a:rPr sz="1400">
                <a:sym typeface="+mn-ea"/>
              </a:rPr>
              <a:t>对标准的ResNet做了3个up-convolutional来</a:t>
            </a:r>
            <a:r>
              <a:rPr lang="zh-CN" sz="1400">
                <a:sym typeface="+mn-ea"/>
              </a:rPr>
              <a:t>得到</a:t>
            </a:r>
            <a:r>
              <a:rPr sz="1400">
                <a:sym typeface="+mn-ea"/>
              </a:rPr>
              <a:t>更高的分辨率输出（最终stride为4）。</a:t>
            </a:r>
            <a:endParaRPr sz="1400">
              <a:sym typeface="+mn-ea"/>
            </a:endParaRPr>
          </a:p>
          <a:p>
            <a:r>
              <a:rPr lang="en-US" sz="1400">
                <a:sym typeface="+mn-ea"/>
              </a:rPr>
              <a:t>(3) </a:t>
            </a:r>
            <a:r>
              <a:rPr sz="1400">
                <a:sym typeface="+mn-ea"/>
              </a:rPr>
              <a:t>DLA</a:t>
            </a:r>
            <a:r>
              <a:rPr lang="en-US" sz="1400">
                <a:sym typeface="+mn-ea"/>
              </a:rPr>
              <a:t>34</a:t>
            </a:r>
            <a:r>
              <a:rPr lang="zh-CN" sz="1400">
                <a:ea typeface="宋体" panose="02010600030101010101" pitchFamily="2" charset="-122"/>
                <a:sym typeface="+mn-ea"/>
              </a:rPr>
              <a:t>：分为带</a:t>
            </a:r>
            <a:r>
              <a:rPr sz="1400">
                <a:sym typeface="+mn-ea"/>
              </a:rPr>
              <a:t>deformable卷积</a:t>
            </a:r>
            <a:r>
              <a:rPr lang="en-US" sz="1400">
                <a:sym typeface="+mn-ea"/>
              </a:rPr>
              <a:t>(DCN)</a:t>
            </a:r>
            <a:r>
              <a:rPr lang="zh-CN" altLang="en-US" sz="1400">
                <a:sym typeface="+mn-ea"/>
              </a:rPr>
              <a:t>和不带</a:t>
            </a:r>
            <a:r>
              <a:rPr lang="en-US" altLang="zh-CN" sz="1400">
                <a:sym typeface="+mn-ea"/>
              </a:rPr>
              <a:t>DCN</a:t>
            </a:r>
            <a:r>
              <a:rPr lang="zh-CN" altLang="en-US" sz="1400">
                <a:sym typeface="+mn-ea"/>
              </a:rPr>
              <a:t>的，</a:t>
            </a:r>
            <a:r>
              <a:rPr sz="1400">
                <a:sym typeface="+mn-ea"/>
              </a:rPr>
              <a:t>用</a:t>
            </a:r>
            <a:r>
              <a:rPr lang="en-US" sz="1400">
                <a:sym typeface="+mn-ea"/>
              </a:rPr>
              <a:t>DCN</a:t>
            </a:r>
            <a:r>
              <a:rPr sz="1400">
                <a:sym typeface="+mn-ea"/>
              </a:rPr>
              <a:t>来跳跃连接低层和输出层</a:t>
            </a:r>
            <a:r>
              <a:rPr lang="zh-CN" sz="1400">
                <a:ea typeface="宋体" panose="02010600030101010101" pitchFamily="2" charset="-122"/>
                <a:sym typeface="+mn-ea"/>
              </a:rPr>
              <a:t>，</a:t>
            </a:r>
            <a:r>
              <a:rPr sz="1400">
                <a:sym typeface="+mn-ea"/>
              </a:rPr>
              <a:t>将原来上采样层的卷积替换成3x3的deformable卷积。</a:t>
            </a:r>
            <a:r>
              <a:rPr lang="en-US" sz="1400">
                <a:sym typeface="+mn-ea"/>
              </a:rPr>
              <a:t>DCN</a:t>
            </a:r>
            <a:r>
              <a:rPr lang="zh-CN" altLang="en-US" sz="1400">
                <a:sym typeface="+mn-ea"/>
              </a:rPr>
              <a:t>在不同任务上能带来不同程度的性能提升。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Objects as Points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anchor free</a:t>
            </a:r>
            <a:r>
              <a:rPr lang="zh-CN" altLang="en-US" sz="1600">
                <a:sym typeface="+mn-ea"/>
              </a:rPr>
              <a:t>网络 </a:t>
            </a:r>
            <a:r>
              <a:rPr lang="en-US" altLang="zh-CN" sz="1600"/>
              <a:t>)</a:t>
            </a:r>
            <a:r>
              <a:rPr lang="zh-CN" altLang="en-US" sz="1600"/>
              <a:t>  </a:t>
            </a:r>
            <a:r>
              <a:rPr lang="zh-CN" altLang="en-US"/>
              <a:t> </a:t>
            </a:r>
            <a:endParaRPr lang="en-US" altLang="zh-CN" sz="1400" b="1"/>
          </a:p>
          <a:p>
            <a:pPr fontAlgn="auto">
              <a:lnSpc>
                <a:spcPct val="150000"/>
              </a:lnSpc>
            </a:pP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89000" y="863600"/>
            <a:ext cx="74396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(1) </a:t>
            </a:r>
            <a:r>
              <a:rPr lang="zh-CN" altLang="en-US" sz="1600"/>
              <a:t>hm输出部分网络如下，</a:t>
            </a:r>
            <a:r>
              <a:rPr lang="zh-CN" altLang="en-US" sz="1600">
                <a:sym typeface="+mn-ea"/>
              </a:rPr>
              <a:t>最后的输出为n_category×128×128，一个类别一个通道，其中每个点的值表示是目标的概率有多大。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974090" y="1391285"/>
            <a:ext cx="8031480" cy="645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nn.Sequential(nn.Conv2d(64, 256, kernel_size=3, padding=1, bias=True),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nn.ReLU(inplace=True),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nn.Conv2d(256, classes, kernel_size=final_kernel, stride=1, padding=final_kernel // 2, bias=True))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2330" y="2331085"/>
            <a:ext cx="74396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(2) </a:t>
            </a:r>
            <a:r>
              <a:rPr lang="zh-CN" altLang="en-US" sz="1600"/>
              <a:t>wh分支输出如下，输出2×128×128，所有类别用共同的预测w和h；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974090" y="2668270"/>
            <a:ext cx="8031480" cy="645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nn.Sequential(nn.Conv2d(64, 256, kernel_size=3, padding=1, bias=True),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nn.ReLU(inplace=True),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nn.Conv2d(256, 2, kernel_size=final_kernel, stride=1, padding=final_kernel // 2, bias=True))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2330" y="3621405"/>
            <a:ext cx="74396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(3) reg</a:t>
            </a:r>
            <a:r>
              <a:rPr lang="zh-CN" altLang="en-US" sz="1600"/>
              <a:t>分支输出如下，输出2×128×128，当前index为目标时hm输出位置的偏差；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974090" y="3958590"/>
            <a:ext cx="8031480" cy="645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nn.Sequential(nn.Conv2d(64, 256, kernel_size=3, padding=1, bias=True),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nn.ReLU(inplace=True),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nn.Conv2d(256, 2, kernel_size=final_kernel, stride=1, padding=final_kernel // 2, bias=True))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Objects as Points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anchor free</a:t>
            </a:r>
            <a:r>
              <a:rPr lang="zh-CN" altLang="en-US" sz="1600">
                <a:sym typeface="+mn-ea"/>
              </a:rPr>
              <a:t>网络 </a:t>
            </a:r>
            <a:r>
              <a:rPr lang="en-US" altLang="zh-CN" sz="1600"/>
              <a:t>)</a:t>
            </a:r>
            <a:r>
              <a:rPr lang="zh-CN" altLang="en-US" sz="1600"/>
              <a:t>  </a:t>
            </a:r>
            <a:r>
              <a:rPr lang="zh-CN" altLang="en-US"/>
              <a:t> </a:t>
            </a:r>
            <a:endParaRPr lang="en-US" altLang="zh-CN" sz="1400" b="1"/>
          </a:p>
          <a:p>
            <a:pPr fontAlgn="auto">
              <a:lnSpc>
                <a:spcPct val="150000"/>
              </a:lnSpc>
            </a:pP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123315" y="1177290"/>
            <a:ext cx="765492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首先假设输入图像为                      ，其中 W 和 H 分别为图像的宽和高；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然后在预测的时候，我们要产生出关键点的热点图(keypoint heatmap)：                             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其中 R 为输出对应原图的步长，而 C 是在目标检测中对应着检测点的数量，如在COCO目标检测任务中，这个 C 的值为80，代表当前有80个类别。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8130" y="1278890"/>
            <a:ext cx="1073785" cy="2514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05" y="1858010"/>
            <a:ext cx="1461135" cy="3454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01725" y="2857500"/>
            <a:ext cx="744029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                      </a:t>
            </a:r>
            <a:r>
              <a:rPr lang="zh-CN" altLang="en-US" sz="1400">
                <a:sym typeface="+mn-ea"/>
              </a:rPr>
              <a:t>就是一个检测到物体的预测值，</a:t>
            </a:r>
            <a:r>
              <a:rPr lang="zh-CN" altLang="en-US" sz="1400"/>
              <a:t>表示对于类别 c ，在当前 (x,y) 坐标中检测到了该类别的物体；                  </a:t>
            </a:r>
            <a:r>
              <a:rPr lang="zh-CN" altLang="en-US" sz="1400">
                <a:sym typeface="+mn-ea"/>
              </a:rPr>
              <a:t>表示当前这个坐标点不存在类别为 c 的物体；</a:t>
            </a:r>
            <a:r>
              <a:rPr lang="zh-CN" altLang="en-US" sz="1400"/>
              <a:t>                   </a:t>
            </a:r>
            <a:endParaRPr lang="zh-CN" altLang="en-US" sz="1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65" y="2941955"/>
            <a:ext cx="982980" cy="2584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3253740"/>
            <a:ext cx="857885" cy="26860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42365" y="808990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检测思路：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Objects as Points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anchor free</a:t>
            </a:r>
            <a:r>
              <a:rPr lang="zh-CN" altLang="en-US" sz="1600">
                <a:sym typeface="+mn-ea"/>
              </a:rPr>
              <a:t>网络 </a:t>
            </a:r>
            <a:r>
              <a:rPr lang="en-US" altLang="zh-CN" sz="1600"/>
              <a:t>)</a:t>
            </a:r>
            <a:r>
              <a:rPr lang="zh-CN" altLang="en-US" sz="1600"/>
              <a:t>  </a:t>
            </a:r>
            <a:r>
              <a:rPr lang="zh-CN" altLang="en-US"/>
              <a:t> </a:t>
            </a:r>
            <a:endParaRPr lang="en-US" altLang="zh-CN" sz="1400" b="1"/>
          </a:p>
          <a:p>
            <a:pPr fontAlgn="auto">
              <a:lnSpc>
                <a:spcPct val="150000"/>
              </a:lnSpc>
            </a:pP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799465" y="789305"/>
            <a:ext cx="779907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针对每个ground truth中的某一 C 类，计算</a:t>
            </a:r>
            <a:r>
              <a:rPr lang="zh-CN" altLang="en-US" sz="1400"/>
              <a:t>真实关键点(true keypoint)用于训练                        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下采样后为                ，然后用一个高斯核把关键点分布在特征图上，如下图，1代表目标中心点，也就是我们要预测学习的点。</a:t>
            </a:r>
            <a:endParaRPr lang="zh-CN" altLang="en-US" sz="14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905" y="789305"/>
            <a:ext cx="1505585" cy="3790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155700"/>
            <a:ext cx="678180" cy="3606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90" y="1516380"/>
            <a:ext cx="5611495" cy="901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35" y="1849755"/>
            <a:ext cx="2189480" cy="466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9465" y="2513965"/>
            <a:ext cx="70269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关键点的分类loss：</a:t>
            </a:r>
            <a:r>
              <a:rPr lang="zh-CN" altLang="en-US" sz="1600">
                <a:sym typeface="+mn-ea"/>
              </a:rPr>
              <a:t>为惩罚削减的逐像素的逻辑回归的focal loss：</a:t>
            </a:r>
            <a:endParaRPr lang="zh-CN" altLang="en-US" sz="1600"/>
          </a:p>
          <a:p>
            <a:endParaRPr lang="zh-CN" altLang="en-US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270" y="2907030"/>
            <a:ext cx="4559300" cy="8032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035" y="3879850"/>
            <a:ext cx="6540500" cy="425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Objects as Points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anchor free</a:t>
            </a:r>
            <a:r>
              <a:rPr lang="zh-CN" altLang="en-US" sz="1600">
                <a:sym typeface="+mn-ea"/>
              </a:rPr>
              <a:t>网络 </a:t>
            </a:r>
            <a:r>
              <a:rPr lang="en-US" altLang="zh-CN" sz="1600"/>
              <a:t>)</a:t>
            </a:r>
            <a:r>
              <a:rPr lang="zh-CN" altLang="en-US" sz="1600"/>
              <a:t>  </a:t>
            </a:r>
            <a:r>
              <a:rPr lang="zh-CN" altLang="en-US"/>
              <a:t> </a:t>
            </a:r>
            <a:endParaRPr lang="en-US" altLang="zh-CN" sz="1400" b="1"/>
          </a:p>
          <a:p>
            <a:pPr fontAlgn="auto">
              <a:lnSpc>
                <a:spcPct val="150000"/>
              </a:lnSpc>
            </a:pP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899795" y="779145"/>
            <a:ext cx="7440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偏移(offset) loss：</a:t>
            </a:r>
            <a:r>
              <a:rPr lang="zh-CN" altLang="en-US" sz="1400"/>
              <a:t>由于output stride的存在，会产生离散化误差，所以在每个中心点处也预测偏移                             ，所有的c个类别共享偏移预测量，采用L1 loss：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910" y="1234440"/>
            <a:ext cx="1295400" cy="32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90" y="1558290"/>
            <a:ext cx="2924175" cy="523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94080" y="2082165"/>
            <a:ext cx="73450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尺寸</a:t>
            </a:r>
            <a:r>
              <a:rPr lang="zh-CN" altLang="en-US">
                <a:sym typeface="+mn-ea"/>
              </a:rPr>
              <a:t>(宽、高)</a:t>
            </a:r>
            <a:r>
              <a:rPr lang="zh-CN" altLang="en-US"/>
              <a:t>loss：</a:t>
            </a:r>
            <a:r>
              <a:rPr lang="zh-CN" altLang="en-US" sz="1400"/>
              <a:t>为了减轻计算负担，论文中对所有的object类别采用单一的尺寸预测                            ，尺寸loss也采用L1 loss：</a:t>
            </a:r>
            <a:endParaRPr lang="zh-CN" altLang="en-US" sz="1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15" y="2511425"/>
            <a:ext cx="1257300" cy="3149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390" y="2826385"/>
            <a:ext cx="2638425" cy="5619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94080" y="3784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总的训练</a:t>
            </a:r>
            <a:r>
              <a:rPr lang="zh-CN" altLang="en-US"/>
              <a:t>loss为：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390" y="3752850"/>
            <a:ext cx="3400425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1725" y="246380"/>
            <a:ext cx="765429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Objects as Points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anchor free</a:t>
            </a:r>
            <a:r>
              <a:rPr lang="zh-CN" altLang="en-US" sz="1600">
                <a:sym typeface="+mn-ea"/>
              </a:rPr>
              <a:t>网络 </a:t>
            </a:r>
            <a:r>
              <a:rPr lang="en-US" altLang="zh-CN" sz="1600"/>
              <a:t>)</a:t>
            </a:r>
            <a:r>
              <a:rPr lang="zh-CN" altLang="en-US" sz="1600"/>
              <a:t>  </a:t>
            </a:r>
            <a:r>
              <a:rPr lang="zh-CN" altLang="en-US"/>
              <a:t> </a:t>
            </a:r>
            <a:endParaRPr lang="en-US" altLang="zh-CN" sz="1400" b="1"/>
          </a:p>
          <a:p>
            <a:pPr fontAlgn="auto">
              <a:lnSpc>
                <a:spcPct val="150000"/>
              </a:lnSpc>
            </a:pP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78205" y="800100"/>
            <a:ext cx="7428865" cy="2738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推理</a:t>
            </a:r>
            <a:r>
              <a:rPr lang="zh-CN" altLang="en-US"/>
              <a:t>阶段：</a:t>
            </a:r>
            <a:endParaRPr lang="zh-CN" altLang="en-US"/>
          </a:p>
          <a:p>
            <a:r>
              <a:rPr lang="zh-CN" altLang="en-US" sz="1400"/>
              <a:t>首先进行下采样，对于每个类在下采样的特征图中预测中心点，然后将输出图中的每个类的</a:t>
            </a:r>
            <a:r>
              <a:rPr lang="zh-CN" altLang="en-US" sz="1400">
                <a:sym typeface="+mn-ea"/>
              </a:rPr>
              <a:t>热点</a:t>
            </a:r>
            <a:r>
              <a:rPr lang="zh-CN" altLang="en-US" sz="1400"/>
              <a:t>单独地提取出来。即检测当前热点的值是否比周围的八个近邻点都大(或等于)，然后取100个这样的点，采用的方式是一个3x3的MaxPool，类似于anchor-based检测中nms的效果。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这里假设      为检测到的点，                            ，预测的框坐标如下：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其中，                                 是当前点对应原始图像的偏置点；                             代表预测出来当前点对应目标的长宽。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445" y="1956435"/>
            <a:ext cx="288290" cy="222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90" y="1905635"/>
            <a:ext cx="1377950" cy="323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70" y="2245360"/>
            <a:ext cx="5686425" cy="3422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205" y="2881630"/>
            <a:ext cx="1645285" cy="2971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545" y="2840990"/>
            <a:ext cx="1466850" cy="3378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7415" y="3265170"/>
            <a:ext cx="3776980" cy="1430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01742220"/>
  <p:tag name="KSO_WM_UNIT_PLACING_PICTURE_USER_VIEWPORT" val="{&quot;height&quot;:1755,&quot;width&quot;:529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3947</Words>
  <Application>WPS 演示</Application>
  <PresentationFormat>全屏显示(16:9)</PresentationFormat>
  <Paragraphs>133</Paragraphs>
  <Slides>15</Slides>
  <Notes>7</Notes>
  <HiddenSlides>0</HiddenSlides>
  <MMClips>3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Symbol</vt:lpstr>
      <vt:lpstr>Arial</vt:lpstr>
      <vt:lpstr>Wingdings</vt:lpstr>
      <vt:lpstr>Times New Roman</vt:lpstr>
      <vt:lpstr>Arial Unicode MS</vt:lpstr>
      <vt:lpstr>DejaVu Sans</vt:lpstr>
      <vt:lpstr>Calibri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wendy</cp:lastModifiedBy>
  <cp:revision>523</cp:revision>
  <dcterms:created xsi:type="dcterms:W3CDTF">2020-02-18T01:48:00Z</dcterms:created>
  <dcterms:modified xsi:type="dcterms:W3CDTF">2020-04-21T07:15:23Z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2052-11.1.0.9513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全屏显示(16:9)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