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4"/>
    <p:sldMasterId id="2147483685" r:id="rId5"/>
  </p:sldMasterIdLst>
  <p:notesMasterIdLst>
    <p:notesMasterId r:id="rId16"/>
  </p:notesMasterIdLst>
  <p:handoutMasterIdLst>
    <p:handoutMasterId r:id="rId17"/>
  </p:handoutMasterIdLst>
  <p:sldIdLst>
    <p:sldId id="261" r:id="rId6"/>
    <p:sldId id="335" r:id="rId7"/>
    <p:sldId id="336" r:id="rId8"/>
    <p:sldId id="337" r:id="rId9"/>
    <p:sldId id="338" r:id="rId10"/>
    <p:sldId id="351" r:id="rId11"/>
    <p:sldId id="352" r:id="rId12"/>
    <p:sldId id="353" r:id="rId13"/>
    <p:sldId id="322" r:id="rId14"/>
    <p:sldId id="288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4" algn="ctr" rtl="0" fontAlgn="base">
      <a:spcBef>
        <a:spcPct val="0"/>
      </a:spcBef>
      <a:spcAft>
        <a:spcPct val="0"/>
      </a:spcAft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8" algn="ctr" rtl="0" fontAlgn="base">
      <a:spcBef>
        <a:spcPct val="0"/>
      </a:spcBef>
      <a:spcAft>
        <a:spcPct val="0"/>
      </a:spcAft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72" algn="ctr" rtl="0" fontAlgn="base">
      <a:spcBef>
        <a:spcPct val="0"/>
      </a:spcBef>
      <a:spcAft>
        <a:spcPct val="0"/>
      </a:spcAft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96" algn="ctr" rtl="0" fontAlgn="base">
      <a:spcBef>
        <a:spcPct val="0"/>
      </a:spcBef>
      <a:spcAft>
        <a:spcPct val="0"/>
      </a:spcAft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120" algn="l" defTabSz="192024" rtl="0" eaLnBrk="1" latinLnBrk="0" hangingPunct="1"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44" algn="l" defTabSz="192024" rtl="0" eaLnBrk="1" latinLnBrk="0" hangingPunct="1"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68" algn="l" defTabSz="192024" rtl="0" eaLnBrk="1" latinLnBrk="0" hangingPunct="1"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92" algn="l" defTabSz="192024" rtl="0" eaLnBrk="1" latinLnBrk="0" hangingPunct="1">
      <a:defRPr sz="2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JiPing" initials="WJ" lastIdx="1" clrIdx="0">
    <p:extLst>
      <p:ext uri="{19B8F6BF-5375-455C-9EA6-DF929625EA0E}">
        <p15:presenceInfo xmlns:p15="http://schemas.microsoft.com/office/powerpoint/2012/main" userId="S::jiping.wang@PerkinElmer.com::25fde7bf-5c88-4c8f-a871-aab12d35ec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0E7"/>
    <a:srgbClr val="F2F2F2"/>
    <a:srgbClr val="BD1368"/>
    <a:srgbClr val="F64C30"/>
    <a:srgbClr val="F9B130"/>
    <a:srgbClr val="89BF27"/>
    <a:srgbClr val="135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C0E79-CDD1-465D-853C-E2C6C196752D}" v="5" dt="2020-01-16T01:59:48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88954" autoAdjust="0"/>
  </p:normalViewPr>
  <p:slideViewPr>
    <p:cSldViewPr>
      <p:cViewPr varScale="1">
        <p:scale>
          <a:sx n="101" d="100"/>
          <a:sy n="101" d="100"/>
        </p:scale>
        <p:origin x="19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Jie（Irene）" userId="0a3b2adb-8b8a-495f-ac47-e515d8b0d2b5" providerId="ADAL" clId="{81BA250B-C57E-4C75-B5E1-120FE7E5AF66}"/>
    <pc:docChg chg="custSel addSld delSld modSld sldOrd">
      <pc:chgData name="Yang, Jie（Irene）" userId="0a3b2adb-8b8a-495f-ac47-e515d8b0d2b5" providerId="ADAL" clId="{81BA250B-C57E-4C75-B5E1-120FE7E5AF66}" dt="2019-11-29T00:54:26.977" v="471" actId="1076"/>
      <pc:docMkLst>
        <pc:docMk/>
      </pc:docMkLst>
      <pc:sldChg chg="add del ord">
        <pc:chgData name="Yang, Jie（Irene）" userId="0a3b2adb-8b8a-495f-ac47-e515d8b0d2b5" providerId="ADAL" clId="{81BA250B-C57E-4C75-B5E1-120FE7E5AF66}" dt="2019-11-18T09:10:05.100" v="29"/>
        <pc:sldMkLst>
          <pc:docMk/>
          <pc:sldMk cId="2482161470" sldId="261"/>
        </pc:sldMkLst>
      </pc:sldChg>
      <pc:sldChg chg="addSp delSp modSp">
        <pc:chgData name="Yang, Jie（Irene）" userId="0a3b2adb-8b8a-495f-ac47-e515d8b0d2b5" providerId="ADAL" clId="{81BA250B-C57E-4C75-B5E1-120FE7E5AF66}" dt="2019-11-18T09:00:37.924" v="13"/>
        <pc:sldMkLst>
          <pc:docMk/>
          <pc:sldMk cId="3313533294" sldId="333"/>
        </pc:sldMkLst>
        <pc:spChg chg="mod">
          <ac:chgData name="Yang, Jie（Irene）" userId="0a3b2adb-8b8a-495f-ac47-e515d8b0d2b5" providerId="ADAL" clId="{81BA250B-C57E-4C75-B5E1-120FE7E5AF66}" dt="2019-11-18T09:00:36.950" v="11" actId="108"/>
          <ac:spMkLst>
            <pc:docMk/>
            <pc:sldMk cId="3313533294" sldId="333"/>
            <ac:spMk id="2" creationId="{00000000-0000-0000-0000-000000000000}"/>
          </ac:spMkLst>
        </pc:spChg>
        <pc:spChg chg="add del mod">
          <ac:chgData name="Yang, Jie（Irene）" userId="0a3b2adb-8b8a-495f-ac47-e515d8b0d2b5" providerId="ADAL" clId="{81BA250B-C57E-4C75-B5E1-120FE7E5AF66}" dt="2019-11-18T09:00:37.924" v="13"/>
          <ac:spMkLst>
            <pc:docMk/>
            <pc:sldMk cId="3313533294" sldId="333"/>
            <ac:spMk id="3" creationId="{B8D63C66-CF3B-4895-A58C-4CCCAE05D479}"/>
          </ac:spMkLst>
        </pc:spChg>
      </pc:sldChg>
      <pc:sldChg chg="addSp delSp modSp">
        <pc:chgData name="Yang, Jie（Irene）" userId="0a3b2adb-8b8a-495f-ac47-e515d8b0d2b5" providerId="ADAL" clId="{81BA250B-C57E-4C75-B5E1-120FE7E5AF66}" dt="2019-11-28T06:42:10.869" v="442"/>
        <pc:sldMkLst>
          <pc:docMk/>
          <pc:sldMk cId="1970105092" sldId="334"/>
        </pc:sldMkLst>
        <pc:spChg chg="mod">
          <ac:chgData name="Yang, Jie（Irene）" userId="0a3b2adb-8b8a-495f-ac47-e515d8b0d2b5" providerId="ADAL" clId="{81BA250B-C57E-4C75-B5E1-120FE7E5AF66}" dt="2019-11-28T06:05:49.260" v="118" actId="20577"/>
          <ac:spMkLst>
            <pc:docMk/>
            <pc:sldMk cId="1970105092" sldId="334"/>
            <ac:spMk id="4" creationId="{00000000-0000-0000-0000-000000000000}"/>
          </ac:spMkLst>
        </pc:spChg>
        <pc:graphicFrameChg chg="add del mod">
          <ac:chgData name="Yang, Jie（Irene）" userId="0a3b2adb-8b8a-495f-ac47-e515d8b0d2b5" providerId="ADAL" clId="{81BA250B-C57E-4C75-B5E1-120FE7E5AF66}" dt="2019-11-28T06:04:00.121" v="60"/>
          <ac:graphicFrameMkLst>
            <pc:docMk/>
            <pc:sldMk cId="1970105092" sldId="334"/>
            <ac:graphicFrameMk id="5" creationId="{79824020-C5C7-4359-9A0F-CAA9F12175EB}"/>
          </ac:graphicFrameMkLst>
        </pc:graphicFrameChg>
        <pc:graphicFrameChg chg="mod modGraphic">
          <ac:chgData name="Yang, Jie（Irene）" userId="0a3b2adb-8b8a-495f-ac47-e515d8b0d2b5" providerId="ADAL" clId="{81BA250B-C57E-4C75-B5E1-120FE7E5AF66}" dt="2019-11-28T06:42:10.869" v="442"/>
          <ac:graphicFrameMkLst>
            <pc:docMk/>
            <pc:sldMk cId="1970105092" sldId="334"/>
            <ac:graphicFrameMk id="7" creationId="{A1C6E4D9-91EF-489D-A7A7-5FF7FA279574}"/>
          </ac:graphicFrameMkLst>
        </pc:graphicFrameChg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289915148" sldId="335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3665344624" sldId="336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1795777801" sldId="337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331845152" sldId="338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3076007058" sldId="339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636350510" sldId="340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2373644452" sldId="341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1424362406" sldId="342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223699885" sldId="343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1516084054" sldId="344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1101071474" sldId="345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2254298593" sldId="346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3787564327" sldId="347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2341705118" sldId="348"/>
        </pc:sldMkLst>
      </pc:sldChg>
      <pc:sldChg chg="add">
        <pc:chgData name="Yang, Jie（Irene）" userId="0a3b2adb-8b8a-495f-ac47-e515d8b0d2b5" providerId="ADAL" clId="{81BA250B-C57E-4C75-B5E1-120FE7E5AF66}" dt="2019-11-18T09:09:07.882" v="14"/>
        <pc:sldMkLst>
          <pc:docMk/>
          <pc:sldMk cId="1057356170" sldId="349"/>
        </pc:sldMkLst>
      </pc:sldChg>
      <pc:sldChg chg="addSp modSp">
        <pc:chgData name="Yang, Jie（Irene）" userId="0a3b2adb-8b8a-495f-ac47-e515d8b0d2b5" providerId="ADAL" clId="{81BA250B-C57E-4C75-B5E1-120FE7E5AF66}" dt="2019-11-29T00:54:26.977" v="471" actId="1076"/>
        <pc:sldMkLst>
          <pc:docMk/>
          <pc:sldMk cId="1772567356" sldId="350"/>
        </pc:sldMkLst>
        <pc:spChg chg="mod">
          <ac:chgData name="Yang, Jie（Irene）" userId="0a3b2adb-8b8a-495f-ac47-e515d8b0d2b5" providerId="ADAL" clId="{81BA250B-C57E-4C75-B5E1-120FE7E5AF66}" dt="2019-11-29T00:54:08.776" v="468" actId="1076"/>
          <ac:spMkLst>
            <pc:docMk/>
            <pc:sldMk cId="1772567356" sldId="350"/>
            <ac:spMk id="11" creationId="{B0EBDCD7-6F30-44DD-8308-0DFC36503D9E}"/>
          </ac:spMkLst>
        </pc:spChg>
        <pc:spChg chg="mod">
          <ac:chgData name="Yang, Jie（Irene）" userId="0a3b2adb-8b8a-495f-ac47-e515d8b0d2b5" providerId="ADAL" clId="{81BA250B-C57E-4C75-B5E1-120FE7E5AF66}" dt="2019-11-29T00:54:26.977" v="471" actId="1076"/>
          <ac:spMkLst>
            <pc:docMk/>
            <pc:sldMk cId="1772567356" sldId="350"/>
            <ac:spMk id="12" creationId="{6AD4CEA4-C78E-465A-B86E-DB5B919AD306}"/>
          </ac:spMkLst>
        </pc:spChg>
        <pc:spChg chg="mod">
          <ac:chgData name="Yang, Jie（Irene）" userId="0a3b2adb-8b8a-495f-ac47-e515d8b0d2b5" providerId="ADAL" clId="{81BA250B-C57E-4C75-B5E1-120FE7E5AF66}" dt="2019-11-29T00:53:57.464" v="466" actId="1076"/>
          <ac:spMkLst>
            <pc:docMk/>
            <pc:sldMk cId="1772567356" sldId="350"/>
            <ac:spMk id="16" creationId="{BD351367-9CEB-45FC-A840-DC90C9958489}"/>
          </ac:spMkLst>
        </pc:spChg>
        <pc:picChg chg="add mod">
          <ac:chgData name="Yang, Jie（Irene）" userId="0a3b2adb-8b8a-495f-ac47-e515d8b0d2b5" providerId="ADAL" clId="{81BA250B-C57E-4C75-B5E1-120FE7E5AF66}" dt="2019-11-29T00:53:37.366" v="463" actId="1076"/>
          <ac:picMkLst>
            <pc:docMk/>
            <pc:sldMk cId="1772567356" sldId="350"/>
            <ac:picMk id="2" creationId="{06CCA273-5FBD-4505-91CD-B6CA19842C79}"/>
          </ac:picMkLst>
        </pc:picChg>
        <pc:picChg chg="mod">
          <ac:chgData name="Yang, Jie（Irene）" userId="0a3b2adb-8b8a-495f-ac47-e515d8b0d2b5" providerId="ADAL" clId="{81BA250B-C57E-4C75-B5E1-120FE7E5AF66}" dt="2019-11-29T00:54:19.160" v="470" actId="1076"/>
          <ac:picMkLst>
            <pc:docMk/>
            <pc:sldMk cId="1772567356" sldId="350"/>
            <ac:picMk id="9" creationId="{FE78B647-09F2-4B16-B9B1-3828EF66AEE8}"/>
          </ac:picMkLst>
        </pc:picChg>
      </pc:sldChg>
      <pc:sldChg chg="addSp delSp modSp add">
        <pc:chgData name="Yang, Jie（Irene）" userId="0a3b2adb-8b8a-495f-ac47-e515d8b0d2b5" providerId="ADAL" clId="{81BA250B-C57E-4C75-B5E1-120FE7E5AF66}" dt="2019-11-28T07:49:18.280" v="458" actId="20577"/>
        <pc:sldMkLst>
          <pc:docMk/>
          <pc:sldMk cId="2598241142" sldId="351"/>
        </pc:sldMkLst>
        <pc:spChg chg="del">
          <ac:chgData name="Yang, Jie（Irene）" userId="0a3b2adb-8b8a-495f-ac47-e515d8b0d2b5" providerId="ADAL" clId="{81BA250B-C57E-4C75-B5E1-120FE7E5AF66}" dt="2019-11-28T06:04:08.674" v="64" actId="478"/>
          <ac:spMkLst>
            <pc:docMk/>
            <pc:sldMk cId="2598241142" sldId="351"/>
            <ac:spMk id="2" creationId="{2C23C233-56E0-4FED-820E-76FBCC0601D0}"/>
          </ac:spMkLst>
        </pc:spChg>
        <pc:spChg chg="del">
          <ac:chgData name="Yang, Jie（Irene）" userId="0a3b2adb-8b8a-495f-ac47-e515d8b0d2b5" providerId="ADAL" clId="{81BA250B-C57E-4C75-B5E1-120FE7E5AF66}" dt="2019-11-28T06:06:16.375" v="120" actId="478"/>
          <ac:spMkLst>
            <pc:docMk/>
            <pc:sldMk cId="2598241142" sldId="351"/>
            <ac:spMk id="3" creationId="{F42538A4-AB15-4E04-AA27-F88216F4F030}"/>
          </ac:spMkLst>
        </pc:spChg>
        <pc:spChg chg="del">
          <ac:chgData name="Yang, Jie（Irene）" userId="0a3b2adb-8b8a-495f-ac47-e515d8b0d2b5" providerId="ADAL" clId="{81BA250B-C57E-4C75-B5E1-120FE7E5AF66}" dt="2019-11-28T06:04:05.357" v="62" actId="478"/>
          <ac:spMkLst>
            <pc:docMk/>
            <pc:sldMk cId="2598241142" sldId="351"/>
            <ac:spMk id="4" creationId="{4C356878-E250-41A2-8CFA-186949EA73C6}"/>
          </ac:spMkLst>
        </pc:spChg>
        <pc:spChg chg="add mod">
          <ac:chgData name="Yang, Jie（Irene）" userId="0a3b2adb-8b8a-495f-ac47-e515d8b0d2b5" providerId="ADAL" clId="{81BA250B-C57E-4C75-B5E1-120FE7E5AF66}" dt="2019-11-28T06:04:21.716" v="70"/>
          <ac:spMkLst>
            <pc:docMk/>
            <pc:sldMk cId="2598241142" sldId="351"/>
            <ac:spMk id="6" creationId="{5B620BA4-5C14-4B13-8355-F53EFCAD347F}"/>
          </ac:spMkLst>
        </pc:spChg>
        <pc:graphicFrameChg chg="add mod modGraphic">
          <ac:chgData name="Yang, Jie（Irene）" userId="0a3b2adb-8b8a-495f-ac47-e515d8b0d2b5" providerId="ADAL" clId="{81BA250B-C57E-4C75-B5E1-120FE7E5AF66}" dt="2019-11-28T07:49:18.280" v="458" actId="20577"/>
          <ac:graphicFrameMkLst>
            <pc:docMk/>
            <pc:sldMk cId="2598241142" sldId="351"/>
            <ac:graphicFrameMk id="5" creationId="{2715E5CE-5896-4999-BCAA-0264B1C3FFF9}"/>
          </ac:graphicFrameMkLst>
        </pc:graphicFrameChg>
      </pc:sldChg>
    </pc:docChg>
  </pc:docChgLst>
  <pc:docChgLst>
    <pc:chgData name="Yang, Jie（Irene）" userId="0a3b2adb-8b8a-495f-ac47-e515d8b0d2b5" providerId="ADAL" clId="{408C0E79-CDD1-465D-853C-E2C6C196752D}"/>
    <pc:docChg chg="modSld">
      <pc:chgData name="Yang, Jie（Irene）" userId="0a3b2adb-8b8a-495f-ac47-e515d8b0d2b5" providerId="ADAL" clId="{408C0E79-CDD1-465D-853C-E2C6C196752D}" dt="2020-01-16T01:59:49.447" v="30" actId="20577"/>
      <pc:docMkLst>
        <pc:docMk/>
      </pc:docMkLst>
      <pc:sldChg chg="modSp">
        <pc:chgData name="Yang, Jie（Irene）" userId="0a3b2adb-8b8a-495f-ac47-e515d8b0d2b5" providerId="ADAL" clId="{408C0E79-CDD1-465D-853C-E2C6C196752D}" dt="2020-01-15T01:35:54.194" v="9"/>
        <pc:sldMkLst>
          <pc:docMk/>
          <pc:sldMk cId="2482161470" sldId="261"/>
        </pc:sldMkLst>
        <pc:spChg chg="mod">
          <ac:chgData name="Yang, Jie（Irene）" userId="0a3b2adb-8b8a-495f-ac47-e515d8b0d2b5" providerId="ADAL" clId="{408C0E79-CDD1-465D-853C-E2C6C196752D}" dt="2020-01-15T01:35:54.194" v="9"/>
          <ac:spMkLst>
            <pc:docMk/>
            <pc:sldMk cId="2482161470" sldId="261"/>
            <ac:spMk id="9" creationId="{00000000-0000-0000-0000-000000000000}"/>
          </ac:spMkLst>
        </pc:spChg>
      </pc:sldChg>
      <pc:sldChg chg="modSp">
        <pc:chgData name="Yang, Jie（Irene）" userId="0a3b2adb-8b8a-495f-ac47-e515d8b0d2b5" providerId="ADAL" clId="{408C0E79-CDD1-465D-853C-E2C6C196752D}" dt="2020-01-15T01:41:12.185" v="25"/>
        <pc:sldMkLst>
          <pc:docMk/>
          <pc:sldMk cId="541895507" sldId="322"/>
        </pc:sldMkLst>
        <pc:spChg chg="mod">
          <ac:chgData name="Yang, Jie（Irene）" userId="0a3b2adb-8b8a-495f-ac47-e515d8b0d2b5" providerId="ADAL" clId="{408C0E79-CDD1-465D-853C-E2C6C196752D}" dt="2020-01-15T01:41:12.185" v="25"/>
          <ac:spMkLst>
            <pc:docMk/>
            <pc:sldMk cId="541895507" sldId="322"/>
            <ac:spMk id="3" creationId="{00000000-0000-0000-0000-000000000000}"/>
          </ac:spMkLst>
        </pc:spChg>
      </pc:sldChg>
      <pc:sldChg chg="modSp">
        <pc:chgData name="Yang, Jie（Irene）" userId="0a3b2adb-8b8a-495f-ac47-e515d8b0d2b5" providerId="ADAL" clId="{408C0E79-CDD1-465D-853C-E2C6C196752D}" dt="2020-01-16T01:59:49.447" v="30" actId="20577"/>
        <pc:sldMkLst>
          <pc:docMk/>
          <pc:sldMk cId="1772567356" sldId="350"/>
        </pc:sldMkLst>
        <pc:spChg chg="mod">
          <ac:chgData name="Yang, Jie（Irene）" userId="0a3b2adb-8b8a-495f-ac47-e515d8b0d2b5" providerId="ADAL" clId="{408C0E79-CDD1-465D-853C-E2C6C196752D}" dt="2020-01-16T01:59:49.447" v="30" actId="20577"/>
          <ac:spMkLst>
            <pc:docMk/>
            <pc:sldMk cId="1772567356" sldId="350"/>
            <ac:spMk id="19" creationId="{73F4891C-F3D4-49D6-95AE-759E03A3DCE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5EAE-92A7-F040-B552-C46BBB9DF21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EAC7-9038-BD48-A869-5A98B15C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C6CAD-8F73-AE41-80DE-A8D9501BBE5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7EF6-A4BD-B34A-9A87-85A16A36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0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92024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84048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76072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68096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960120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52144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44168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36192" algn="l" defTabSz="19202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{</a:t>
            </a:r>
          </a:p>
          <a:p>
            <a:r>
              <a:rPr lang="en-US" dirty="0"/>
              <a:t>	/* codec =&gt; </a:t>
            </a:r>
            <a:r>
              <a:rPr lang="en-US" dirty="0" err="1"/>
              <a:t>rubydebug</a:t>
            </a:r>
            <a:r>
              <a:rPr lang="en-US" dirty="0"/>
              <a:t> { metadata =&gt; true } */ //</a:t>
            </a:r>
            <a:r>
              <a:rPr lang="zh-CN" altLang="en-US" dirty="0"/>
              <a:t>收集命令窗口数据（我一般不写这个，有他系统就失去了自动加载的能力）</a:t>
            </a:r>
          </a:p>
          <a:p>
            <a:r>
              <a:rPr lang="zh-CN" altLang="en-US" dirty="0"/>
              <a:t>	</a:t>
            </a:r>
            <a:r>
              <a:rPr lang="en-US" dirty="0"/>
              <a:t>file{	//</a:t>
            </a:r>
            <a:r>
              <a:rPr lang="zh-CN" altLang="en-US" dirty="0"/>
              <a:t>收集文件数据（适合咱们业务，我们要处理的就是文件）</a:t>
            </a:r>
          </a:p>
          <a:p>
            <a:r>
              <a:rPr lang="zh-CN" altLang="en-US" dirty="0"/>
              <a:t>		</a:t>
            </a:r>
            <a:r>
              <a:rPr lang="en-US" dirty="0"/>
              <a:t>path =&gt; "C:/java/elasticStack/logstash-7.9/javaConfig/data/*.txt"	//</a:t>
            </a:r>
            <a:r>
              <a:rPr lang="zh-CN" altLang="en-US" dirty="0"/>
              <a:t>指定待处理文件路径</a:t>
            </a:r>
          </a:p>
          <a:p>
            <a:r>
              <a:rPr lang="zh-CN" altLang="en-US" dirty="0"/>
              <a:t>		</a:t>
            </a:r>
            <a:r>
              <a:rPr lang="en-US" dirty="0" err="1"/>
              <a:t>start_position</a:t>
            </a:r>
            <a:r>
              <a:rPr lang="en-US" dirty="0"/>
              <a:t>=&gt; "beginning"										//</a:t>
            </a:r>
            <a:r>
              <a:rPr lang="zh-CN" altLang="en-US" dirty="0"/>
              <a:t>从文件开始处读取</a:t>
            </a:r>
          </a:p>
          <a:p>
            <a:r>
              <a:rPr lang="zh-CN" altLang="en-US" dirty="0"/>
              <a:t>		</a:t>
            </a:r>
            <a:r>
              <a:rPr lang="en-US" dirty="0" err="1"/>
              <a:t>sincedb_path</a:t>
            </a:r>
            <a:r>
              <a:rPr lang="en-US" dirty="0"/>
              <a:t> =&gt; "</a:t>
            </a:r>
            <a:r>
              <a:rPr lang="en-US" dirty="0" err="1"/>
              <a:t>nul</a:t>
            </a:r>
            <a:r>
              <a:rPr lang="en-US" dirty="0"/>
              <a:t>"												//</a:t>
            </a:r>
            <a:r>
              <a:rPr lang="zh-CN" altLang="en-US" dirty="0"/>
              <a:t>读取日志存放位置</a:t>
            </a:r>
          </a:p>
          <a:p>
            <a:r>
              <a:rPr lang="zh-CN" altLang="en-US" dirty="0"/>
              <a:t>		</a:t>
            </a:r>
            <a:r>
              <a:rPr lang="en-US" dirty="0" err="1"/>
              <a:t>discover_interval</a:t>
            </a:r>
            <a:r>
              <a:rPr lang="en-US" dirty="0"/>
              <a:t> =&gt; 1												//</a:t>
            </a:r>
            <a:r>
              <a:rPr lang="zh-CN" altLang="en-US" dirty="0"/>
              <a:t>多久监控一次文件夹</a:t>
            </a:r>
          </a:p>
          <a:p>
            <a:r>
              <a:rPr lang="zh-CN" altLang="en-US" dirty="0"/>
              <a:t>		</a:t>
            </a:r>
            <a:r>
              <a:rPr lang="en-US" dirty="0" err="1"/>
              <a:t>ignore_older</a:t>
            </a:r>
            <a:r>
              <a:rPr lang="en-US" dirty="0"/>
              <a:t>=&gt;0					</a:t>
            </a:r>
          </a:p>
          <a:p>
            <a:r>
              <a:rPr lang="en-US" dirty="0"/>
              <a:t>		codec =&gt; multiline {												//</a:t>
            </a:r>
            <a:r>
              <a:rPr lang="zh-CN" altLang="en-US" dirty="0"/>
              <a:t>读取多行</a:t>
            </a:r>
          </a:p>
          <a:p>
            <a:r>
              <a:rPr lang="zh-CN" altLang="en-US" dirty="0"/>
              <a:t>		   </a:t>
            </a:r>
            <a:r>
              <a:rPr lang="en-US" dirty="0"/>
              <a:t>pattern =&gt; "EOF"</a:t>
            </a:r>
          </a:p>
          <a:p>
            <a:r>
              <a:rPr lang="en-US" dirty="0"/>
              <a:t>		   negate =&gt; true</a:t>
            </a:r>
          </a:p>
          <a:p>
            <a:r>
              <a:rPr lang="en-US" dirty="0"/>
              <a:t>		   what =&gt; "previous"</a:t>
            </a:r>
          </a:p>
          <a:p>
            <a:r>
              <a:rPr lang="en-US" dirty="0"/>
              <a:t>		   </a:t>
            </a:r>
            <a:r>
              <a:rPr lang="en-US" dirty="0" err="1"/>
              <a:t>auto_flush_interval</a:t>
            </a:r>
            <a:r>
              <a:rPr lang="en-US" dirty="0"/>
              <a:t> =&gt; 1</a:t>
            </a:r>
          </a:p>
          <a:p>
            <a:r>
              <a:rPr lang="en-US" dirty="0"/>
              <a:t>		   charset=&gt;"GBK"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/* syslog{		//</a:t>
            </a:r>
            <a:r>
              <a:rPr lang="zh-CN" altLang="en-US" dirty="0"/>
              <a:t>通过网络将系统日志消息读取为事件</a:t>
            </a:r>
          </a:p>
          <a:p>
            <a:r>
              <a:rPr lang="zh-CN" altLang="en-US" dirty="0"/>
              <a:t>	    </a:t>
            </a:r>
            <a:r>
              <a:rPr lang="en-US" dirty="0"/>
              <a:t>port =&gt;"514" </a:t>
            </a:r>
          </a:p>
          <a:p>
            <a:r>
              <a:rPr lang="en-US" dirty="0"/>
              <a:t>	    type =&gt; "syslog"</a:t>
            </a:r>
          </a:p>
          <a:p>
            <a:r>
              <a:rPr lang="en-US" dirty="0"/>
              <a:t>	} */</a:t>
            </a:r>
          </a:p>
          <a:p>
            <a:r>
              <a:rPr lang="en-US" dirty="0"/>
              <a:t>	/* beats {		 //</a:t>
            </a:r>
            <a:r>
              <a:rPr lang="zh-CN" altLang="en-US" dirty="0"/>
              <a:t>从</a:t>
            </a:r>
            <a:r>
              <a:rPr lang="en-US" dirty="0"/>
              <a:t>Elastic beats</a:t>
            </a:r>
            <a:r>
              <a:rPr lang="zh-CN" altLang="en-US" dirty="0"/>
              <a:t>接收事件</a:t>
            </a:r>
          </a:p>
          <a:p>
            <a:r>
              <a:rPr lang="zh-CN" altLang="en-US" dirty="0"/>
              <a:t>	    </a:t>
            </a:r>
            <a:r>
              <a:rPr lang="en-US" dirty="0"/>
              <a:t>port =&gt; 5044   #</a:t>
            </a:r>
            <a:r>
              <a:rPr lang="zh-CN" altLang="en-US" dirty="0"/>
              <a:t>要监听的端口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 */</a:t>
            </a:r>
          </a:p>
          <a:p>
            <a:r>
              <a:rPr lang="en-US" altLang="zh-CN" dirty="0"/>
              <a:t>	/* </a:t>
            </a:r>
            <a:r>
              <a:rPr lang="en-US" dirty="0" err="1"/>
              <a:t>kafka</a:t>
            </a:r>
            <a:r>
              <a:rPr lang="en-US" dirty="0"/>
              <a:t>{		//</a:t>
            </a:r>
            <a:r>
              <a:rPr lang="zh-CN" altLang="en-US" dirty="0"/>
              <a:t>将 </a:t>
            </a:r>
            <a:r>
              <a:rPr lang="en-US" dirty="0" err="1"/>
              <a:t>kafka</a:t>
            </a:r>
            <a:r>
              <a:rPr lang="en-US" dirty="0"/>
              <a:t> topic </a:t>
            </a:r>
            <a:r>
              <a:rPr lang="zh-CN" altLang="en-US" dirty="0"/>
              <a:t>中的数据读取为事件</a:t>
            </a:r>
          </a:p>
          <a:p>
            <a:r>
              <a:rPr lang="zh-CN" altLang="en-US" dirty="0"/>
              <a:t>	    </a:t>
            </a:r>
            <a:r>
              <a:rPr lang="en-US" dirty="0" err="1"/>
              <a:t>bootstrap_servers</a:t>
            </a:r>
            <a:r>
              <a:rPr lang="en-US" dirty="0"/>
              <a:t>=&gt; "kafka01:9092,kafka02:9092,kafka03:9092"</a:t>
            </a:r>
          </a:p>
          <a:p>
            <a:r>
              <a:rPr lang="en-US" dirty="0"/>
              <a:t>	    topics =&gt; ["</a:t>
            </a:r>
            <a:r>
              <a:rPr lang="en-US" dirty="0" err="1"/>
              <a:t>access_log</a:t>
            </a:r>
            <a:r>
              <a:rPr lang="en-US" dirty="0"/>
              <a:t>"]</a:t>
            </a:r>
          </a:p>
          <a:p>
            <a:r>
              <a:rPr lang="en-US" dirty="0"/>
              <a:t>	    </a:t>
            </a:r>
            <a:r>
              <a:rPr lang="en-US" dirty="0" err="1"/>
              <a:t>group_id</a:t>
            </a:r>
            <a:r>
              <a:rPr lang="en-US" dirty="0"/>
              <a:t> =&gt; "</a:t>
            </a:r>
            <a:r>
              <a:rPr lang="en-US" dirty="0" err="1"/>
              <a:t>logstash</a:t>
            </a:r>
            <a:r>
              <a:rPr lang="en-US" dirty="0"/>
              <a:t>-file"</a:t>
            </a:r>
          </a:p>
          <a:p>
            <a:r>
              <a:rPr lang="en-US" dirty="0"/>
              <a:t>	    codec =&gt; "json"</a:t>
            </a:r>
          </a:p>
          <a:p>
            <a:r>
              <a:rPr lang="en-US" dirty="0"/>
              <a:t>	} */</a:t>
            </a:r>
          </a:p>
          <a:p>
            <a:r>
              <a:rPr lang="en-US" dirty="0"/>
              <a:t>	//</a:t>
            </a:r>
            <a:r>
              <a:rPr lang="zh-CN" altLang="en-US" dirty="0"/>
              <a:t>还有很多</a:t>
            </a:r>
            <a:r>
              <a:rPr lang="en-US" dirty="0"/>
              <a:t>input</a:t>
            </a:r>
            <a:r>
              <a:rPr lang="zh-CN" altLang="en-US" dirty="0"/>
              <a:t>组件，参考：</a:t>
            </a:r>
            <a:r>
              <a:rPr lang="en-US" dirty="0"/>
              <a:t>https://www.elastic.co/guide/en/logstash/current/input-plugins.html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filter {</a:t>
            </a:r>
          </a:p>
          <a:p>
            <a:r>
              <a:rPr lang="en-US" dirty="0"/>
              <a:t>	mutate {</a:t>
            </a:r>
          </a:p>
          <a:p>
            <a:r>
              <a:rPr lang="en-US" dirty="0"/>
              <a:t>			</a:t>
            </a:r>
            <a:r>
              <a:rPr lang="en-US" dirty="0" err="1"/>
              <a:t>remove_field</a:t>
            </a:r>
            <a:r>
              <a:rPr lang="en-US" dirty="0"/>
              <a:t> =&gt; ["</a:t>
            </a:r>
            <a:r>
              <a:rPr lang="en-US" dirty="0" err="1"/>
              <a:t>host","@metadata","@version","tags</a:t>
            </a:r>
            <a:r>
              <a:rPr lang="en-US" dirty="0"/>
              <a:t>"]</a:t>
            </a:r>
          </a:p>
          <a:p>
            <a:r>
              <a:rPr lang="en-US" dirty="0"/>
              <a:t>			rename =&gt; ["@timestamp","</a:t>
            </a:r>
            <a:r>
              <a:rPr lang="en-US" dirty="0" err="1"/>
              <a:t>createtime</a:t>
            </a:r>
            <a:r>
              <a:rPr lang="en-US" dirty="0"/>
              <a:t>"]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##</a:t>
            </a:r>
            <a:r>
              <a:rPr lang="en-US" dirty="0" err="1"/>
              <a:t>java_filter_readpdf</a:t>
            </a:r>
            <a:r>
              <a:rPr lang="en-US" dirty="0"/>
              <a:t>{}	//</a:t>
            </a:r>
            <a:r>
              <a:rPr lang="zh-CN" altLang="en-US" dirty="0"/>
              <a:t>这个是自定义</a:t>
            </a:r>
            <a:r>
              <a:rPr lang="en-US" dirty="0"/>
              <a:t>java-Filter</a:t>
            </a:r>
            <a:r>
              <a:rPr lang="zh-CN" altLang="en-US" dirty="0"/>
              <a:t>拿到</a:t>
            </a:r>
            <a:r>
              <a:rPr lang="en-US" dirty="0"/>
              <a:t>input</a:t>
            </a:r>
            <a:r>
              <a:rPr lang="zh-CN" altLang="en-US" dirty="0"/>
              <a:t>收集到的数据做任务操作再传到下个组件中；这个自定义</a:t>
            </a:r>
            <a:r>
              <a:rPr lang="en-US" dirty="0"/>
              <a:t>filter</a:t>
            </a:r>
            <a:r>
              <a:rPr lang="zh-CN" altLang="en-US" dirty="0"/>
              <a:t>能力是拿到</a:t>
            </a:r>
            <a:r>
              <a:rPr lang="en-US" dirty="0" err="1"/>
              <a:t>pdf、docx、doc</a:t>
            </a:r>
            <a:r>
              <a:rPr lang="zh-CN" altLang="en-US" dirty="0"/>
              <a:t>文件内容</a:t>
            </a:r>
          </a:p>
          <a:p>
            <a:r>
              <a:rPr lang="zh-CN" altLang="en-US" dirty="0"/>
              <a:t>	</a:t>
            </a:r>
            <a:r>
              <a:rPr lang="en-US" dirty="0"/>
              <a:t>grok{	//</a:t>
            </a:r>
            <a:r>
              <a:rPr lang="zh-CN" altLang="en-US" dirty="0"/>
              <a:t>结构化需求中他用的最多，关于他的内容使用方法参考我提供的</a:t>
            </a:r>
            <a:r>
              <a:rPr lang="en-US" dirty="0"/>
              <a:t>ppt</a:t>
            </a:r>
            <a:r>
              <a:rPr lang="zh-CN" altLang="en-US" dirty="0"/>
              <a:t>文末链接</a:t>
            </a:r>
          </a:p>
          <a:p>
            <a:r>
              <a:rPr lang="zh-CN" altLang="en-US" dirty="0"/>
              <a:t>		</a:t>
            </a:r>
            <a:r>
              <a:rPr lang="en-US" dirty="0"/>
              <a:t>match =&gt; {</a:t>
            </a:r>
          </a:p>
          <a:p>
            <a:r>
              <a:rPr lang="en-US" dirty="0"/>
              <a:t>			"message"=&gt;"</a:t>
            </a:r>
            <a:r>
              <a:rPr lang="zh-CN" altLang="en-US" dirty="0"/>
              <a:t>姓名：</a:t>
            </a:r>
            <a:r>
              <a:rPr lang="en-US" altLang="zh-CN" dirty="0"/>
              <a:t>(?&lt;</a:t>
            </a:r>
            <a:r>
              <a:rPr lang="en-US" dirty="0"/>
              <a:t>name&gt;[\u4e00-\u9fa5]*)\n"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grok{</a:t>
            </a:r>
          </a:p>
          <a:p>
            <a:r>
              <a:rPr lang="en-US" dirty="0"/>
              <a:t>		match =&gt; {</a:t>
            </a:r>
          </a:p>
          <a:p>
            <a:r>
              <a:rPr lang="en-US" dirty="0"/>
              <a:t>			"message"=&gt;"</a:t>
            </a:r>
            <a:r>
              <a:rPr lang="zh-CN" altLang="en-US" dirty="0"/>
              <a:t>性别：</a:t>
            </a:r>
            <a:r>
              <a:rPr lang="en-US" altLang="zh-CN" dirty="0"/>
              <a:t>(?&lt;</a:t>
            </a:r>
            <a:r>
              <a:rPr lang="en-US" dirty="0"/>
              <a:t>sex&gt;[\u4e00-\u9fa5]*)\n"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</a:t>
            </a:r>
            <a:r>
              <a:rPr lang="zh-CN" altLang="en-US" dirty="0"/>
              <a:t>还有很多</a:t>
            </a:r>
            <a:r>
              <a:rPr lang="en-US" dirty="0"/>
              <a:t>filter</a:t>
            </a:r>
            <a:r>
              <a:rPr lang="zh-CN" altLang="en-US" dirty="0"/>
              <a:t>组件，参考：</a:t>
            </a:r>
            <a:r>
              <a:rPr lang="en-US" dirty="0"/>
              <a:t>https://www.elastic.co/guide/en/logstash/current/filter-plugins.html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output {</a:t>
            </a:r>
          </a:p>
          <a:p>
            <a:r>
              <a:rPr lang="en-US" dirty="0"/>
              <a:t>    </a:t>
            </a:r>
            <a:r>
              <a:rPr lang="en-US" dirty="0" err="1"/>
              <a:t>stdout</a:t>
            </a:r>
            <a:r>
              <a:rPr lang="en-US" dirty="0"/>
              <a:t> {	//</a:t>
            </a:r>
            <a:r>
              <a:rPr lang="zh-CN" altLang="en-US" dirty="0"/>
              <a:t>写到命令行中</a:t>
            </a:r>
          </a:p>
          <a:p>
            <a:r>
              <a:rPr lang="zh-CN" altLang="en-US" dirty="0"/>
              <a:t>		</a:t>
            </a:r>
            <a:r>
              <a:rPr lang="en-US" dirty="0"/>
              <a:t>codec =&gt; </a:t>
            </a:r>
            <a:r>
              <a:rPr lang="en-US" dirty="0" err="1"/>
              <a:t>rubydebug</a:t>
            </a:r>
            <a:r>
              <a:rPr lang="en-US" dirty="0"/>
              <a:t> { metadata =&gt; true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	#</a:t>
            </a:r>
            <a:r>
              <a:rPr lang="en-US" dirty="0" err="1"/>
              <a:t>jdbc</a:t>
            </a:r>
            <a:r>
              <a:rPr lang="en-US" dirty="0"/>
              <a:t> {	//</a:t>
            </a:r>
            <a:r>
              <a:rPr lang="zh-CN" altLang="en-US" dirty="0"/>
              <a:t>写到数据库中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#	</a:t>
            </a:r>
            <a:r>
              <a:rPr lang="en-US" dirty="0" err="1"/>
              <a:t>connection_string</a:t>
            </a:r>
            <a:r>
              <a:rPr lang="en-US" dirty="0"/>
              <a:t> =&gt; "</a:t>
            </a:r>
            <a:r>
              <a:rPr lang="en-US" dirty="0" err="1"/>
              <a:t>jdbc:sqlserver</a:t>
            </a:r>
            <a:r>
              <a:rPr lang="en-US" dirty="0"/>
              <a:t>://localhost:1433;DatabaseName=</a:t>
            </a:r>
            <a:r>
              <a:rPr lang="en-US" dirty="0" err="1"/>
              <a:t>PKIESSearchUI</a:t>
            </a:r>
            <a:r>
              <a:rPr lang="en-US" dirty="0"/>
              <a:t>"</a:t>
            </a:r>
          </a:p>
          <a:p>
            <a:r>
              <a:rPr lang="en-US" dirty="0"/>
              <a:t>	#	</a:t>
            </a:r>
          </a:p>
          <a:p>
            <a:r>
              <a:rPr lang="en-US" dirty="0"/>
              <a:t>	#	username =&gt; "</a:t>
            </a:r>
            <a:r>
              <a:rPr lang="en-US" dirty="0" err="1"/>
              <a:t>sa</a:t>
            </a:r>
            <a:r>
              <a:rPr lang="en-US" dirty="0"/>
              <a:t>"</a:t>
            </a:r>
          </a:p>
          <a:p>
            <a:r>
              <a:rPr lang="en-US" dirty="0"/>
              <a:t>	#	</a:t>
            </a:r>
          </a:p>
          <a:p>
            <a:r>
              <a:rPr lang="en-US" dirty="0"/>
              <a:t>	#	password =&gt; "!@34QWer"</a:t>
            </a:r>
          </a:p>
          <a:p>
            <a:r>
              <a:rPr lang="en-US" dirty="0"/>
              <a:t>	#		</a:t>
            </a:r>
          </a:p>
          <a:p>
            <a:r>
              <a:rPr lang="en-US" dirty="0"/>
              <a:t>	#	</a:t>
            </a:r>
            <a:r>
              <a:rPr lang="en-US" dirty="0" err="1"/>
              <a:t>driver_jar_path</a:t>
            </a:r>
            <a:r>
              <a:rPr lang="en-US" dirty="0"/>
              <a:t> =&gt; "C:\java\ELK\logstash-7.9.3\javaConfig\sqljdbc4.jar"</a:t>
            </a:r>
          </a:p>
          <a:p>
            <a:r>
              <a:rPr lang="en-US" dirty="0"/>
              <a:t>	#		</a:t>
            </a:r>
          </a:p>
          <a:p>
            <a:r>
              <a:rPr lang="en-US" dirty="0"/>
              <a:t>	#	</a:t>
            </a:r>
            <a:r>
              <a:rPr lang="en-US" dirty="0" err="1"/>
              <a:t>driver_class</a:t>
            </a:r>
            <a:r>
              <a:rPr lang="en-US" dirty="0"/>
              <a:t> =&gt; "</a:t>
            </a:r>
            <a:r>
              <a:rPr lang="en-US" dirty="0" err="1"/>
              <a:t>com.microsoft.sqlserver.jdbc.SQLServerDriver</a:t>
            </a:r>
            <a:r>
              <a:rPr lang="en-US" dirty="0"/>
              <a:t>"</a:t>
            </a:r>
          </a:p>
          <a:p>
            <a:r>
              <a:rPr lang="en-US" dirty="0"/>
              <a:t>	#		</a:t>
            </a:r>
          </a:p>
          <a:p>
            <a:r>
              <a:rPr lang="en-US" dirty="0"/>
              <a:t>	#	</a:t>
            </a:r>
            <a:r>
              <a:rPr lang="en-US" dirty="0" err="1"/>
              <a:t>unsafe_statement</a:t>
            </a:r>
            <a:r>
              <a:rPr lang="en-US" dirty="0"/>
              <a:t> =&gt; true</a:t>
            </a:r>
          </a:p>
          <a:p>
            <a:r>
              <a:rPr lang="en-US" dirty="0"/>
              <a:t>	#</a:t>
            </a:r>
          </a:p>
          <a:p>
            <a:r>
              <a:rPr lang="en-US" dirty="0"/>
              <a:t>	#	statement =&gt; ["insert into User1(</a:t>
            </a:r>
            <a:r>
              <a:rPr lang="en-US" dirty="0" err="1"/>
              <a:t>id,name,sex</a:t>
            </a:r>
            <a:r>
              <a:rPr lang="en-US" dirty="0"/>
              <a:t>) values(?,?,?)","%{path}","%{name}","%{sex}"]</a:t>
            </a:r>
          </a:p>
          <a:p>
            <a:r>
              <a:rPr lang="en-US" dirty="0"/>
              <a:t>	#}</a:t>
            </a:r>
          </a:p>
          <a:p>
            <a:r>
              <a:rPr lang="en-US" dirty="0"/>
              <a:t>	</a:t>
            </a:r>
            <a:r>
              <a:rPr lang="zh-CN" altLang="en-US" dirty="0"/>
              <a:t>还有很多</a:t>
            </a:r>
            <a:r>
              <a:rPr lang="en-US" dirty="0"/>
              <a:t>output</a:t>
            </a:r>
            <a:r>
              <a:rPr lang="zh-CN" altLang="en-US" dirty="0"/>
              <a:t>组件参考：</a:t>
            </a:r>
            <a:r>
              <a:rPr lang="en-US" dirty="0"/>
              <a:t>https://www.elastic.co/guide/en/logstash/current/output-plugins.html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E7EF6-A4BD-B34A-9A87-85A16A362E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s_0001_Layer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384365"/>
            <a:ext cx="5994666" cy="740379"/>
          </a:xfrm>
          <a:prstGeom prst="rect">
            <a:avLst/>
          </a:prstGeom>
        </p:spPr>
        <p:txBody>
          <a:bodyPr vert="horz" anchor="b"/>
          <a:lstStyle>
            <a:lvl1pPr algn="l">
              <a:defRPr sz="34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358" y="1052736"/>
            <a:ext cx="5994797" cy="4150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Presentation subtitle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358" y="1628800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1941721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8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Date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702034"/>
            <a:ext cx="2018330" cy="10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312448" y="6427770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effectLst>
                  <a:outerShdw blurRad="552450" dir="2700000" sx="20000" sy="20000" algn="tl" rotWithShape="0">
                    <a:srgbClr val="000000"/>
                  </a:outerShdw>
                </a:effectLst>
                <a:latin typeface="Arial"/>
                <a:cs typeface="Arial"/>
              </a:rPr>
              <a:t>© 2017 PerkinElmer</a:t>
            </a:r>
          </a:p>
        </p:txBody>
      </p:sp>
    </p:spTree>
    <p:extLst>
      <p:ext uri="{BB962C8B-B14F-4D97-AF65-F5344CB8AC3E}">
        <p14:creationId xmlns:p14="http://schemas.microsoft.com/office/powerpoint/2010/main" val="16502458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4365104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25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5481228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Position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6358" y="5193196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Name Surname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86358" y="5752549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Email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86358" y="6018707"/>
            <a:ext cx="2295432" cy="2621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Number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37874" y="5481228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Position</a:t>
            </a:r>
            <a:endParaRPr lang="en-US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437874" y="5193196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Name Surname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3437874" y="5752549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Email</a:t>
            </a:r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437874" y="6018707"/>
            <a:ext cx="2295432" cy="2621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Number</a:t>
            </a:r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6462210" y="5481228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Position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6462210" y="5193196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Name Surname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6462210" y="5752549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Email</a:t>
            </a:r>
            <a:endParaRPr lang="en-US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462210" y="6018707"/>
            <a:ext cx="2295432" cy="2621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Number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59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7306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14363"/>
            <a:ext cx="9144000" cy="88900"/>
          </a:xfrm>
          <a:prstGeom prst="rect">
            <a:avLst/>
          </a:prstGeom>
          <a:solidFill>
            <a:schemeClr val="accent1"/>
          </a:solidFill>
          <a:ln w="12700" cap="sq" algn="ctr">
            <a:noFill/>
            <a:miter lim="800000"/>
            <a:headEnd/>
            <a:tailEnd/>
          </a:ln>
          <a:effectLst>
            <a:outerShdw blurRad="50800" dist="12700" dir="5400000" algn="ctr" rotWithShape="0">
              <a:srgbClr val="000000">
                <a:alpha val="55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03763" y="6423025"/>
            <a:ext cx="4440237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03763" y="6423025"/>
            <a:ext cx="4440237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03763" y="6423025"/>
            <a:ext cx="4440237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4703763" y="6423025"/>
            <a:ext cx="4440237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715000" y="6400800"/>
            <a:ext cx="3352800" cy="457200"/>
          </a:xfrm>
        </p:spPr>
        <p:txBody>
          <a:bodyPr>
            <a:noAutofit/>
          </a:bodyPr>
          <a:lstStyle>
            <a:lvl1pPr algn="r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52400" y="41096"/>
            <a:ext cx="8534400" cy="609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4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384365"/>
            <a:ext cx="5994666" cy="740379"/>
          </a:xfrm>
          <a:prstGeom prst="rect">
            <a:avLst/>
          </a:prstGeom>
        </p:spPr>
        <p:txBody>
          <a:bodyPr vert="horz" anchor="b"/>
          <a:lstStyle>
            <a:lvl1pPr algn="l">
              <a:defRPr sz="3400" b="1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358" y="1052736"/>
            <a:ext cx="5994797" cy="4150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Presentation subtitle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358" y="1628800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1941721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8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Date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702034"/>
            <a:ext cx="2018330" cy="10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313494" y="6427770"/>
            <a:ext cx="14441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FFFF"/>
                </a:solidFill>
                <a:effectLst>
                  <a:outerShdw blurRad="552450" dir="2700000" sx="20000" sy="20000" algn="tl" rotWithShape="0">
                    <a:srgbClr val="000000"/>
                  </a:outerShdw>
                </a:effectLst>
                <a:latin typeface="Arial"/>
                <a:cs typeface="Arial"/>
              </a:rPr>
              <a:t>© 2014 PerkinElmer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211961" y="5894916"/>
            <a:ext cx="4519228" cy="514350"/>
            <a:chOff x="4211961" y="6038850"/>
            <a:chExt cx="4519228" cy="514350"/>
          </a:xfrm>
        </p:grpSpPr>
        <p:sp>
          <p:nvSpPr>
            <p:cNvPr id="21" name="Rectangle 7"/>
            <p:cNvSpPr>
              <a:spLocks/>
            </p:cNvSpPr>
            <p:nvPr userDrawn="1"/>
          </p:nvSpPr>
          <p:spPr bwMode="auto">
            <a:xfrm>
              <a:off x="4211961" y="6038850"/>
              <a:ext cx="4519228" cy="514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/>
            </p:cNvSpPr>
            <p:nvPr userDrawn="1"/>
          </p:nvSpPr>
          <p:spPr bwMode="auto">
            <a:xfrm>
              <a:off x="4381814" y="6189258"/>
              <a:ext cx="41795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300" b="1" spc="126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  <a:sym typeface="Century Gothic" charset="0"/>
                </a:rPr>
                <a:t>HUMAN HEALTH • ENVIRONMENTAL HEALTH</a:t>
              </a:r>
            </a:p>
          </p:txBody>
        </p:sp>
      </p:grpSp>
      <p:pic>
        <p:nvPicPr>
          <p:cNvPr id="18" name="Picture 17" descr="pics_0001_Layer-9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64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ics_0008_Layer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384365"/>
            <a:ext cx="5994666" cy="740379"/>
          </a:xfrm>
          <a:prstGeom prst="rect">
            <a:avLst/>
          </a:prstGeom>
        </p:spPr>
        <p:txBody>
          <a:bodyPr vert="horz" anchor="b"/>
          <a:lstStyle>
            <a:lvl1pPr algn="l">
              <a:defRPr sz="34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358" y="1052736"/>
            <a:ext cx="5994797" cy="4150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Presentation subtitle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358" y="1628800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1941721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8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Date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702034"/>
            <a:ext cx="2018330" cy="10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313494" y="6427770"/>
            <a:ext cx="14441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FFFF"/>
                </a:solidFill>
                <a:effectLst>
                  <a:outerShdw blurRad="552450" dir="2700000" sx="20000" sy="20000" algn="tl" rotWithShape="0">
                    <a:srgbClr val="000000"/>
                  </a:outerShdw>
                </a:effectLst>
                <a:latin typeface="Arial"/>
                <a:cs typeface="Arial"/>
              </a:rPr>
              <a:t>© 2014 PerkinElmer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4211961" y="5894916"/>
            <a:ext cx="4519228" cy="514350"/>
            <a:chOff x="4211961" y="6038850"/>
            <a:chExt cx="4519228" cy="514350"/>
          </a:xfrm>
        </p:grpSpPr>
        <p:sp>
          <p:nvSpPr>
            <p:cNvPr id="19" name="Rectangle 7"/>
            <p:cNvSpPr>
              <a:spLocks/>
            </p:cNvSpPr>
            <p:nvPr userDrawn="1"/>
          </p:nvSpPr>
          <p:spPr bwMode="auto">
            <a:xfrm>
              <a:off x="4211961" y="6038850"/>
              <a:ext cx="4519228" cy="514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/>
            </p:cNvSpPr>
            <p:nvPr userDrawn="1"/>
          </p:nvSpPr>
          <p:spPr bwMode="auto">
            <a:xfrm>
              <a:off x="4381814" y="6189258"/>
              <a:ext cx="41795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300" b="1" spc="126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  <a:sym typeface="Century Gothic" charset="0"/>
                </a:rPr>
                <a:t>HUMAN HEALTH • ENVIRONMENTAL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414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ics_0007_Layer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384365"/>
            <a:ext cx="5994666" cy="740379"/>
          </a:xfrm>
          <a:prstGeom prst="rect">
            <a:avLst/>
          </a:prstGeom>
        </p:spPr>
        <p:txBody>
          <a:bodyPr vert="horz" anchor="b"/>
          <a:lstStyle>
            <a:lvl1pPr algn="l">
              <a:defRPr sz="34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358" y="1052736"/>
            <a:ext cx="5994797" cy="4150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Presentation subtitle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358" y="1628800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1941721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8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Date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702034"/>
            <a:ext cx="2018330" cy="10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 userDrawn="1"/>
        </p:nvGrpSpPr>
        <p:grpSpPr>
          <a:xfrm>
            <a:off x="4211961" y="5894916"/>
            <a:ext cx="4519228" cy="514350"/>
            <a:chOff x="4211961" y="6038850"/>
            <a:chExt cx="4519228" cy="514350"/>
          </a:xfrm>
        </p:grpSpPr>
        <p:sp>
          <p:nvSpPr>
            <p:cNvPr id="19" name="Rectangle 7"/>
            <p:cNvSpPr>
              <a:spLocks/>
            </p:cNvSpPr>
            <p:nvPr userDrawn="1"/>
          </p:nvSpPr>
          <p:spPr bwMode="auto">
            <a:xfrm>
              <a:off x="4211961" y="6038850"/>
              <a:ext cx="4519228" cy="514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/>
            </p:cNvSpPr>
            <p:nvPr userDrawn="1"/>
          </p:nvSpPr>
          <p:spPr bwMode="auto">
            <a:xfrm>
              <a:off x="4381814" y="6189258"/>
              <a:ext cx="41795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300" b="1" spc="126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  <a:sym typeface="Century Gothic" charset="0"/>
                </a:rPr>
                <a:t>HUMAN HEALTH • ENVIRONMENTAL HEALTH</a:t>
              </a:r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7313494" y="6427770"/>
            <a:ext cx="14441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131313"/>
                </a:solidFill>
                <a:effectLst>
                  <a:outerShdw blurRad="552450" dir="2700000" sx="20000" sy="20000" algn="tl" rotWithShape="0">
                    <a:srgbClr val="FFFFFF"/>
                  </a:outerShdw>
                </a:effectLst>
                <a:latin typeface="Arial"/>
                <a:cs typeface="Arial"/>
              </a:rPr>
              <a:t>© 2014 PerkinElmer</a:t>
            </a:r>
          </a:p>
        </p:txBody>
      </p:sp>
    </p:spTree>
    <p:extLst>
      <p:ext uri="{BB962C8B-B14F-4D97-AF65-F5344CB8AC3E}">
        <p14:creationId xmlns:p14="http://schemas.microsoft.com/office/powerpoint/2010/main" val="9118934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(Cus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384365"/>
            <a:ext cx="5994666" cy="740379"/>
          </a:xfrm>
          <a:prstGeom prst="rect">
            <a:avLst/>
          </a:prstGeom>
        </p:spPr>
        <p:txBody>
          <a:bodyPr vert="horz" anchor="b"/>
          <a:lstStyle>
            <a:lvl1pPr algn="l">
              <a:defRPr sz="34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358" y="1052736"/>
            <a:ext cx="5994797" cy="4150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Presentation subtitle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358" y="1628800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1941721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8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Date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702034"/>
            <a:ext cx="2018330" cy="10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4211961" y="5890011"/>
            <a:ext cx="4519228" cy="514350"/>
            <a:chOff x="4211961" y="6038850"/>
            <a:chExt cx="4519228" cy="514350"/>
          </a:xfrm>
        </p:grpSpPr>
        <p:sp>
          <p:nvSpPr>
            <p:cNvPr id="18" name="Rectangle 7"/>
            <p:cNvSpPr>
              <a:spLocks/>
            </p:cNvSpPr>
            <p:nvPr userDrawn="1"/>
          </p:nvSpPr>
          <p:spPr bwMode="auto">
            <a:xfrm>
              <a:off x="4211961" y="6038850"/>
              <a:ext cx="4519228" cy="514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/>
            </p:cNvSpPr>
            <p:nvPr userDrawn="1"/>
          </p:nvSpPr>
          <p:spPr bwMode="auto">
            <a:xfrm>
              <a:off x="4381814" y="6180122"/>
              <a:ext cx="417952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300" b="1" spc="126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  <a:sym typeface="Century Gothic" charset="0"/>
                </a:rPr>
                <a:t>HUMAN HEALTH • ENVIRONMENTAL HEALTH</a:t>
              </a: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7704348" y="5517232"/>
            <a:ext cx="1439652" cy="134076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405" tIns="19202" rIns="38405" bIns="19202" numCol="1" rtlCol="0" anchor="t" anchorCtr="0" compatLnSpc="1">
            <a:prstTxWarp prst="textNoShape">
              <a:avLst/>
            </a:prstTxWarp>
          </a:bodyPr>
          <a:lstStyle/>
          <a:p>
            <a:pPr defTabSz="384048"/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2520353"/>
            <a:ext cx="9144000" cy="4337647"/>
          </a:xfrm>
        </p:spPr>
        <p:txBody>
          <a:bodyPr/>
          <a:lstStyle>
            <a:lvl1pPr marL="0" indent="0">
              <a:buNone/>
              <a:defRPr>
                <a:solidFill>
                  <a:srgbClr val="131313"/>
                </a:solidFill>
              </a:defRPr>
            </a:lvl1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211961" y="5890337"/>
            <a:ext cx="4518304" cy="514453"/>
          </a:xfrm>
          <a:solidFill>
            <a:srgbClr val="1355A2"/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283968" y="5962189"/>
            <a:ext cx="4374290" cy="3603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00" b="1" spc="12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HUMAN HEALTH • ENVIRONMENTAL HEALTH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299124" y="6456452"/>
            <a:ext cx="4395518" cy="213783"/>
          </a:xfrm>
        </p:spPr>
        <p:txBody>
          <a:bodyPr>
            <a:noAutofit/>
          </a:bodyPr>
          <a:lstStyle>
            <a:lvl1pPr marL="0" indent="0" algn="r">
              <a:buNone/>
              <a:defRPr sz="1050" b="1" baseline="0"/>
            </a:lvl1pPr>
            <a:lvl2pPr marL="438858" indent="0">
              <a:buNone/>
              <a:defRPr sz="1050"/>
            </a:lvl2pPr>
            <a:lvl3pPr marL="877338" indent="0">
              <a:buNone/>
              <a:defRPr sz="1050"/>
            </a:lvl3pPr>
            <a:lvl4pPr marL="1270458" indent="0">
              <a:buNone/>
              <a:defRPr sz="1050"/>
            </a:lvl4pPr>
            <a:lvl5pPr marL="1693818" indent="0">
              <a:buNone/>
              <a:defRPr sz="1050"/>
            </a:lvl5pPr>
          </a:lstStyle>
          <a:p>
            <a:pPr lvl="0"/>
            <a:r>
              <a:rPr lang="en-CA" dirty="0"/>
              <a:t>© 2014 PerkinElmer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6472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Fami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  <p:pic>
        <p:nvPicPr>
          <p:cNvPr id="6" name="Picture 5" descr="pics_0000_Untitl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073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Energ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  <p:pic>
        <p:nvPicPr>
          <p:cNvPr id="6" name="Picture 5" descr="pics_0002_Layer 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60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Medical Resear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  <p:pic>
        <p:nvPicPr>
          <p:cNvPr id="6" name="Picture 5" descr="pics_0005_Layer 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95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s_0008_Layer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384365"/>
            <a:ext cx="5994666" cy="740379"/>
          </a:xfrm>
          <a:prstGeom prst="rect">
            <a:avLst/>
          </a:prstGeom>
        </p:spPr>
        <p:txBody>
          <a:bodyPr vert="horz" anchor="b"/>
          <a:lstStyle>
            <a:lvl1pPr algn="l">
              <a:defRPr sz="34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358" y="1052736"/>
            <a:ext cx="5994797" cy="4150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Presentation subtitle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358" y="1628800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1941721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8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Date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702034"/>
            <a:ext cx="2018330" cy="10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312448" y="6427770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effectLst>
                  <a:outerShdw blurRad="552450" dir="2700000" sx="20000" sy="20000" algn="tl" rotWithShape="0">
                    <a:srgbClr val="000000"/>
                  </a:outerShdw>
                </a:effectLst>
                <a:latin typeface="Arial"/>
                <a:cs typeface="Arial"/>
              </a:rPr>
              <a:t>© 2017 PerkinElmer</a:t>
            </a:r>
          </a:p>
        </p:txBody>
      </p:sp>
    </p:spTree>
    <p:extLst>
      <p:ext uri="{BB962C8B-B14F-4D97-AF65-F5344CB8AC3E}">
        <p14:creationId xmlns:p14="http://schemas.microsoft.com/office/powerpoint/2010/main" val="25652189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Pharm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  <p:pic>
        <p:nvPicPr>
          <p:cNvPr id="2" name="Picture 1" descr="pics_0003_Layer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01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Cus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3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631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4365104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2500" b="1">
                <a:solidFill>
                  <a:srgbClr val="6CB44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5481228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Position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6358" y="5193196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Name Surname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86358" y="5752549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Email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86358" y="6018707"/>
            <a:ext cx="2295432" cy="2621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Number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37874" y="5481228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Position</a:t>
            </a:r>
            <a:endParaRPr lang="en-US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437874" y="5193196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Name Surname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3437874" y="5752549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Email</a:t>
            </a:r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437874" y="6018707"/>
            <a:ext cx="2295432" cy="2621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Number</a:t>
            </a:r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6462210" y="5481228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Position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6462210" y="5193196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Name Surname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6462210" y="5752549"/>
            <a:ext cx="2295432" cy="26218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Email</a:t>
            </a:r>
            <a:endParaRPr lang="en-US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462210" y="6018707"/>
            <a:ext cx="2295432" cy="2621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Number</a:t>
            </a:r>
            <a:endParaRPr lang="en-US" dirty="0"/>
          </a:p>
        </p:txBody>
      </p:sp>
      <p:pic>
        <p:nvPicPr>
          <p:cNvPr id="31" name="Picture 30" descr="pics_0006_Layer-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144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7118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s_0007_Layer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384365"/>
            <a:ext cx="5994666" cy="740379"/>
          </a:xfrm>
          <a:prstGeom prst="rect">
            <a:avLst/>
          </a:prstGeom>
        </p:spPr>
        <p:txBody>
          <a:bodyPr vert="horz" anchor="b"/>
          <a:lstStyle>
            <a:lvl1pPr algn="l">
              <a:defRPr sz="34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358" y="1052736"/>
            <a:ext cx="5994797" cy="4150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Presentation subtitle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358" y="1628800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1941721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8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Date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702034"/>
            <a:ext cx="2018330" cy="10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7312448" y="6427770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rgbClr val="131313"/>
                </a:solidFill>
                <a:effectLst>
                  <a:outerShdw blurRad="552450" dir="2700000" sx="20000" sy="20000" algn="tl" rotWithShape="0">
                    <a:schemeClr val="bg1"/>
                  </a:outerShdw>
                </a:effectLst>
                <a:latin typeface="Arial"/>
                <a:cs typeface="Arial"/>
              </a:rPr>
              <a:t>© 2017 PerkinElmer</a:t>
            </a:r>
          </a:p>
        </p:txBody>
      </p:sp>
    </p:spTree>
    <p:extLst>
      <p:ext uri="{BB962C8B-B14F-4D97-AF65-F5344CB8AC3E}">
        <p14:creationId xmlns:p14="http://schemas.microsoft.com/office/powerpoint/2010/main" val="1381174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(Cus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384365"/>
            <a:ext cx="5994666" cy="740379"/>
          </a:xfrm>
          <a:prstGeom prst="rect">
            <a:avLst/>
          </a:prstGeom>
        </p:spPr>
        <p:txBody>
          <a:bodyPr vert="horz" anchor="b"/>
          <a:lstStyle>
            <a:lvl1pPr algn="l">
              <a:defRPr sz="34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Presentation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358" y="1052736"/>
            <a:ext cx="5994797" cy="4150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Presentation subtitle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358" y="1628800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9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Presenter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86358" y="1941721"/>
            <a:ext cx="5994797" cy="29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1800">
                <a:solidFill>
                  <a:srgbClr val="131313"/>
                </a:solidFill>
                <a:latin typeface="Arial"/>
                <a:cs typeface="Arial"/>
              </a:defRPr>
            </a:lvl1pPr>
            <a:lvl2pPr algn="l">
              <a:defRPr sz="1900">
                <a:latin typeface="Century Gothic"/>
                <a:cs typeface="Century Gothic"/>
              </a:defRPr>
            </a:lvl2pPr>
            <a:lvl3pPr algn="l">
              <a:defRPr sz="1900">
                <a:latin typeface="Century Gothic"/>
                <a:cs typeface="Century Gothic"/>
              </a:defRPr>
            </a:lvl3pPr>
            <a:lvl4pPr algn="l">
              <a:defRPr sz="1900">
                <a:latin typeface="Century Gothic"/>
                <a:cs typeface="Century Gothic"/>
              </a:defRPr>
            </a:lvl4pPr>
            <a:lvl5pPr algn="l">
              <a:defRPr sz="1900">
                <a:latin typeface="Century Gothic"/>
                <a:cs typeface="Century Gothic"/>
              </a:defRPr>
            </a:lvl5pPr>
          </a:lstStyle>
          <a:p>
            <a:pPr lvl="0"/>
            <a:r>
              <a:rPr lang="en-CA" dirty="0"/>
              <a:t>Date</a:t>
            </a:r>
            <a:endParaRPr lang="en-US" dirty="0"/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702034"/>
            <a:ext cx="2018330" cy="10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 userDrawn="1"/>
        </p:nvSpPr>
        <p:spPr bwMode="auto">
          <a:xfrm>
            <a:off x="7704348" y="5517232"/>
            <a:ext cx="1439652" cy="134076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405" tIns="19202" rIns="38405" bIns="192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8404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299124" y="6456452"/>
            <a:ext cx="4395518" cy="213783"/>
          </a:xfrm>
        </p:spPr>
        <p:txBody>
          <a:bodyPr>
            <a:noAutofit/>
          </a:bodyPr>
          <a:lstStyle>
            <a:lvl1pPr marL="0" indent="0" algn="r">
              <a:buNone/>
              <a:defRPr sz="1050" b="1" baseline="0"/>
            </a:lvl1pPr>
            <a:lvl2pPr marL="438858" indent="0">
              <a:buNone/>
              <a:defRPr sz="1050"/>
            </a:lvl2pPr>
            <a:lvl3pPr marL="877338" indent="0">
              <a:buNone/>
              <a:defRPr sz="1050"/>
            </a:lvl3pPr>
            <a:lvl4pPr marL="1270458" indent="0">
              <a:buNone/>
              <a:defRPr sz="1050"/>
            </a:lvl4pPr>
            <a:lvl5pPr marL="1693818" indent="0">
              <a:buNone/>
              <a:defRPr sz="1050"/>
            </a:lvl5pPr>
          </a:lstStyle>
          <a:p>
            <a:pPr lvl="0"/>
            <a:r>
              <a:rPr lang="en-CA" dirty="0"/>
              <a:t>© 2017 PerkinElmer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452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Fami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  <p:pic>
        <p:nvPicPr>
          <p:cNvPr id="3" name="Picture 2" descr="pics_0004_Layer-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237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Energ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s_0002_Layer 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387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Medical Resear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  <p:pic>
        <p:nvPicPr>
          <p:cNvPr id="2" name="Picture 1" descr="pics_0005_Layer 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01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Pharm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  <p:pic>
        <p:nvPicPr>
          <p:cNvPr id="3" name="Picture 2" descr="pics_0003_Layer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02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Cus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3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386535" y="5182081"/>
            <a:ext cx="8370930" cy="74037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772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535" y="274638"/>
            <a:ext cx="8343927" cy="664508"/>
          </a:xfrm>
          <a:prstGeom prst="rect">
            <a:avLst/>
          </a:prstGeom>
        </p:spPr>
        <p:txBody>
          <a:bodyPr vert="horz" lIns="38405" tIns="19202" rIns="38405" bIns="19202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6535" y="1721289"/>
            <a:ext cx="8370930" cy="4404874"/>
          </a:xfrm>
          <a:prstGeom prst="rect">
            <a:avLst/>
          </a:prstGeom>
        </p:spPr>
        <p:txBody>
          <a:bodyPr vert="horz" lIns="38405" tIns="19202" rIns="38405" bIns="1920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2422" y="6492786"/>
            <a:ext cx="525892" cy="2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7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1" r:id="rId2"/>
    <p:sldLayoutId id="2147483682" r:id="rId3"/>
    <p:sldLayoutId id="2147483684" r:id="rId4"/>
    <p:sldLayoutId id="2147483671" r:id="rId5"/>
    <p:sldLayoutId id="2147483674" r:id="rId6"/>
    <p:sldLayoutId id="2147483672" r:id="rId7"/>
    <p:sldLayoutId id="2147483673" r:id="rId8"/>
    <p:sldLayoutId id="2147483677" r:id="rId9"/>
    <p:sldLayoutId id="2147483666" r:id="rId10"/>
    <p:sldLayoutId id="2147483653" r:id="rId11"/>
    <p:sldLayoutId id="2147483697" r:id="rId12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/>
          <a:ea typeface="+mj-ea"/>
          <a:cs typeface="Arial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92024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84048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76072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768096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88036" indent="-288036" algn="l" rtl="0" eaLnBrk="1" fontAlgn="base" hangingPunct="1">
        <a:spcBef>
          <a:spcPct val="0"/>
        </a:spcBef>
        <a:spcAft>
          <a:spcPts val="504"/>
        </a:spcAft>
        <a:buClr>
          <a:schemeClr val="accent2"/>
        </a:buClr>
        <a:buFont typeface="Lucida Grande"/>
        <a:buChar char="•"/>
        <a:defRPr sz="22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1pPr>
      <a:lvl2pPr marL="678888" indent="-240030" algn="l" rtl="0" eaLnBrk="1" fontAlgn="base" hangingPunct="1">
        <a:spcBef>
          <a:spcPct val="0"/>
        </a:spcBef>
        <a:spcAft>
          <a:spcPts val="252"/>
        </a:spcAft>
        <a:buClr>
          <a:schemeClr val="accent2"/>
        </a:buClr>
        <a:buFont typeface="Lucida Grande"/>
        <a:buChar char="◦"/>
        <a:defRPr sz="18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2pPr>
      <a:lvl3pPr marL="1117368" indent="-240030" algn="l" rtl="0" eaLnBrk="1" fontAlgn="base" hangingPunct="1">
        <a:spcBef>
          <a:spcPct val="0"/>
        </a:spcBef>
        <a:spcAft>
          <a:spcPts val="252"/>
        </a:spcAft>
        <a:buClr>
          <a:schemeClr val="accent2"/>
        </a:buClr>
        <a:buFont typeface="Lucida Grande"/>
        <a:buChar char="-"/>
        <a:defRPr sz="16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3pPr>
      <a:lvl4pPr marL="1510488" indent="-240030" algn="l" rtl="0" eaLnBrk="1" fontAlgn="base" hangingPunct="1">
        <a:spcBef>
          <a:spcPct val="0"/>
        </a:spcBef>
        <a:spcAft>
          <a:spcPts val="252"/>
        </a:spcAft>
        <a:buClr>
          <a:schemeClr val="accent2"/>
        </a:buClr>
        <a:buFont typeface="Lucida Grande"/>
        <a:buChar char="▪"/>
        <a:defRPr sz="16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4pPr>
      <a:lvl5pPr marL="1933848" indent="-240030" algn="l" rtl="0" eaLnBrk="1" fontAlgn="base" hangingPunct="1">
        <a:spcBef>
          <a:spcPct val="0"/>
        </a:spcBef>
        <a:spcAft>
          <a:spcPts val="252"/>
        </a:spcAft>
        <a:buClr>
          <a:schemeClr val="accent2"/>
        </a:buClr>
        <a:buFont typeface="Lucida Grande"/>
        <a:buChar char="▪"/>
        <a:defRPr sz="16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5pPr>
      <a:lvl6pPr marL="192024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4048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76072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768096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535" y="274638"/>
            <a:ext cx="8343927" cy="664508"/>
          </a:xfrm>
          <a:prstGeom prst="rect">
            <a:avLst/>
          </a:prstGeom>
        </p:spPr>
        <p:txBody>
          <a:bodyPr vert="horz" lIns="38405" tIns="19202" rIns="38405" bIns="19202" rtlCol="0" anchor="b">
            <a:norm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6535" y="1721289"/>
            <a:ext cx="8370930" cy="4404874"/>
          </a:xfrm>
          <a:prstGeom prst="rect">
            <a:avLst/>
          </a:prstGeom>
        </p:spPr>
        <p:txBody>
          <a:bodyPr vert="horz" lIns="38405" tIns="19202" rIns="38405" bIns="19202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2422" y="6492786"/>
            <a:ext cx="525892" cy="2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/>
          <a:ea typeface="+mj-ea"/>
          <a:cs typeface="Arial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92024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84048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76072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768096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88036" indent="-288036" algn="l" rtl="0" eaLnBrk="1" fontAlgn="base" hangingPunct="1">
        <a:spcBef>
          <a:spcPct val="0"/>
        </a:spcBef>
        <a:spcAft>
          <a:spcPts val="504"/>
        </a:spcAft>
        <a:buClr>
          <a:schemeClr val="accent2"/>
        </a:buClr>
        <a:buFont typeface="Lucida Grande"/>
        <a:buChar char="•"/>
        <a:defRPr sz="22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1pPr>
      <a:lvl2pPr marL="678888" indent="-240030" algn="l" rtl="0" eaLnBrk="1" fontAlgn="base" hangingPunct="1">
        <a:spcBef>
          <a:spcPct val="0"/>
        </a:spcBef>
        <a:spcAft>
          <a:spcPts val="252"/>
        </a:spcAft>
        <a:buClr>
          <a:schemeClr val="accent2"/>
        </a:buClr>
        <a:buFont typeface="Lucida Grande"/>
        <a:buChar char="◦"/>
        <a:defRPr sz="18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2pPr>
      <a:lvl3pPr marL="1117368" indent="-240030" algn="l" rtl="0" eaLnBrk="1" fontAlgn="base" hangingPunct="1">
        <a:spcBef>
          <a:spcPct val="0"/>
        </a:spcBef>
        <a:spcAft>
          <a:spcPts val="252"/>
        </a:spcAft>
        <a:buClr>
          <a:schemeClr val="accent2"/>
        </a:buClr>
        <a:buFont typeface="Lucida Grande"/>
        <a:buChar char="-"/>
        <a:defRPr sz="16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3pPr>
      <a:lvl4pPr marL="1510488" indent="-240030" algn="l" rtl="0" eaLnBrk="1" fontAlgn="base" hangingPunct="1">
        <a:spcBef>
          <a:spcPct val="0"/>
        </a:spcBef>
        <a:spcAft>
          <a:spcPts val="252"/>
        </a:spcAft>
        <a:buClr>
          <a:schemeClr val="accent2"/>
        </a:buClr>
        <a:buFont typeface="Lucida Grande"/>
        <a:buChar char="▪"/>
        <a:defRPr sz="16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4pPr>
      <a:lvl5pPr marL="1933848" indent="-240030" algn="l" rtl="0" eaLnBrk="1" fontAlgn="base" hangingPunct="1">
        <a:spcBef>
          <a:spcPct val="0"/>
        </a:spcBef>
        <a:spcAft>
          <a:spcPts val="252"/>
        </a:spcAft>
        <a:buClr>
          <a:schemeClr val="accent2"/>
        </a:buClr>
        <a:buFont typeface="Lucida Grande"/>
        <a:buChar char="▪"/>
        <a:defRPr sz="1600">
          <a:solidFill>
            <a:srgbClr val="131313"/>
          </a:solidFill>
          <a:latin typeface="Arial"/>
          <a:ea typeface="+mn-ea"/>
          <a:cs typeface="Arial"/>
          <a:sym typeface="Gill Sans" charset="0"/>
        </a:defRPr>
      </a:lvl5pPr>
      <a:lvl6pPr marL="192024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4048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76072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768096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19202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downloads/logstash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#&#38382;&#39064;3window-logstash-&#19981;&#37325;&#21551;reload&#37197;&#32622;&#25991;&#20214;&#24050;&#35299;&#20915;"/><Relationship Id="rId13" Type="http://schemas.openxmlformats.org/officeDocument/2006/relationships/hyperlink" Target="#&#38382;&#39064;8ruby-filter&#32452;&#20214;&#32534;&#20889;&#24050;&#35299;&#20915;"/><Relationship Id="rId3" Type="http://schemas.openxmlformats.org/officeDocument/2006/relationships/hyperlink" Target="#&#38382;&#39064;2&#35835;&#21462;&#19968;&#20010;&#25991;&#20214;&#23545;&#24212;&#19968;&#20010;event&#24050;&#35299;&#20915;"/><Relationship Id="rId7" Type="http://schemas.openxmlformats.org/officeDocument/2006/relationships/hyperlink" Target="#&#26681;&#26412;&#24615;&#35299;&#20915;&#26041;&#24335;&#27835;&#26412;&#24050;&#35299;&#20915;"/><Relationship Id="rId12" Type="http://schemas.openxmlformats.org/officeDocument/2006/relationships/hyperlink" Target="#&#38382;&#39064;7&#33258;&#23450;&#20041;java-fiter&#32452;&#20214;&#24050;&#35299;&#20915;"/><Relationship Id="rId17" Type="http://schemas.openxmlformats.org/officeDocument/2006/relationships/hyperlink" Target="#&#38382;&#39064;12-logstash-input-file-java-filter&#35835;&#21462;pdf&#26102;&#35302;&#21457;&#22810;&#27425;&#35835;&#21462;&#25805;&#20316;"/><Relationship Id="rId2" Type="http://schemas.openxmlformats.org/officeDocument/2006/relationships/hyperlink" Target="#&#38382;&#39064;1logstash&#20013;&#25991;&#20081;&#30721;&#24050;&#35299;&#20915;"/><Relationship Id="rId16" Type="http://schemas.openxmlformats.org/officeDocument/2006/relationships/hyperlink" Target="#&#38382;&#39064;11-logstash&#20004;&#28857;&#25928;&#26524;&#23454;&#29616;&#24453;&#35299;&#20915;"/><Relationship Id="rId1" Type="http://schemas.openxmlformats.org/officeDocument/2006/relationships/slideLayout" Target="../slideLayouts/slideLayout12.xml"/><Relationship Id="rId6" Type="http://schemas.openxmlformats.org/officeDocument/2006/relationships/hyperlink" Target="#&#26242;&#26102;&#35299;&#20915;&#26041;&#24335;&#25351;&#26631;&#26041;&#24335;&#24050;&#35299;&#20915;"/><Relationship Id="rId11" Type="http://schemas.openxmlformats.org/officeDocument/2006/relationships/hyperlink" Target="#&#38382;&#39064;7logstash-input-file-&#20256;&#20837;&#30340;&#26159;xml&#25968;&#25454;&#31867;&#22411;&#25968;&#25454;&#24590;&#20040;&#21150;&#24050;&#35299;&#20915;"/><Relationship Id="rId5" Type="http://schemas.openxmlformats.org/officeDocument/2006/relationships/hyperlink" Target="#&#38382;&#39064;22-&#19978;&#38754;&#37117;&#35299;&#20915;&#21518;&#22914;&#20309;&#23558;&#25991;&#26411;&#25968;&#25454;&#20063;&#25343;&#21040;&#24050;&#35299;&#20915;"/><Relationship Id="rId15" Type="http://schemas.openxmlformats.org/officeDocument/2006/relationships/hyperlink" Target="#&#38382;&#39064;10-logstash&#25991;&#20214;&#21024;&#38500;&#25110;&#20869;&#23481;&#20462;&#25913;&#22914;&#20309;&#35302;&#21457;&#25805;&#20316;&#24453;&#35299;&#20915;"/><Relationship Id="rId10" Type="http://schemas.openxmlformats.org/officeDocument/2006/relationships/hyperlink" Target="#&#38382;&#39064;6logstash-input-file-&#20256;&#20837;&#30340;&#26159;json&#31867;&#22411;&#25968;&#25454;&#24590;&#20040;&#21150;&#24050;&#35299;&#20915;"/><Relationship Id="rId4" Type="http://schemas.openxmlformats.org/officeDocument/2006/relationships/hyperlink" Target="#&#38382;&#39064;21-&#35299;&#20915;&#38382;&#39064;2&#21518;&#20256;&#36865;&#25991;&#20214;&#30340;&#35302;&#21457;&#26465;&#20214;&#21464;&#20026;&#21024;&#38500;&#19968;&#20010;&#25991;&#20214;&#22914;&#20309;&#25913;&#22238;&#26469;&#24050;&#35299;&#20915;"/><Relationship Id="rId9" Type="http://schemas.openxmlformats.org/officeDocument/2006/relationships/hyperlink" Target="#&#38382;&#39064;4logstash-input-file-&#20256;&#20837;&#30340;&#26159;docx-pdf&#31867;&#22411;&#25968;&#25454;&#24590;&#20040;&#21150;&#24453;&#35299;&#20915;"/><Relationship Id="rId14" Type="http://schemas.openxmlformats.org/officeDocument/2006/relationships/hyperlink" Target="#&#38382;&#39064;9-&#23558;&#32467;&#26500;&#21270;&#20869;&#23481;&#20889;&#20837;&#20854;&#20182;&#22320;&#26041;es-&#25968;&#25454;&#24211;&#31561;&#20301;&#32622;&#24050;&#35299;&#20915;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current/index.html" TargetMode="External"/><Relationship Id="rId2" Type="http://schemas.openxmlformats.org/officeDocument/2006/relationships/hyperlink" Target="http://note.youdao.com/noteshare?id=e379c0a3fb4b391c82272f6b1d8c207c&amp;sub=30AF5FDA260F4A75ABAEB7BAA1BDCB7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Logstash</a:t>
            </a:r>
            <a:r>
              <a:rPr lang="zh-CN" altLang="en-US" dirty="0">
                <a:solidFill>
                  <a:schemeClr val="tx2"/>
                </a:solidFill>
              </a:rPr>
              <a:t>工具培训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6358" y="1052736"/>
            <a:ext cx="6395442" cy="415014"/>
          </a:xfrm>
        </p:spPr>
        <p:txBody>
          <a:bodyPr>
            <a:noAutofit/>
          </a:bodyPr>
          <a:lstStyle/>
          <a:p>
            <a:r>
              <a:rPr lang="en-US" altLang="zh-CN" sz="1600" dirty="0" err="1"/>
              <a:t>Attivio</a:t>
            </a:r>
            <a:r>
              <a:rPr lang="zh-CN" altLang="en-US" sz="1600" dirty="0"/>
              <a:t>结构化工具用了一段时间了，要不换换口</a:t>
            </a:r>
            <a:r>
              <a:rPr lang="zh-CN" altLang="en-US" sz="1600"/>
              <a:t>味？下面介</a:t>
            </a:r>
            <a:r>
              <a:rPr lang="zh-CN" altLang="en-US" sz="1600" dirty="0"/>
              <a:t>绍下最新结构化工具：</a:t>
            </a:r>
            <a:r>
              <a:rPr lang="en-US" altLang="zh-CN" sz="1600" dirty="0"/>
              <a:t>Logstash</a:t>
            </a:r>
            <a:endParaRPr lang="en-US" sz="1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614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35" y="4746021"/>
            <a:ext cx="8370930" cy="74037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谢谢大家</a:t>
            </a:r>
            <a:br>
              <a:rPr lang="en-US" altLang="zh-CN" dirty="0"/>
            </a:br>
            <a:r>
              <a:rPr lang="zh-CN" altLang="en-US" dirty="0"/>
              <a:t>期待下个工具：</a:t>
            </a:r>
            <a:r>
              <a:rPr lang="en-US" altLang="zh-CN" dirty="0"/>
              <a:t>quicker</a:t>
            </a:r>
            <a:r>
              <a:rPr lang="zh-CN" altLang="en-US" dirty="0"/>
              <a:t>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492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6358" y="1052736"/>
            <a:ext cx="5994797" cy="13094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一：</a:t>
            </a:r>
            <a:r>
              <a:rPr lang="en-US" altLang="zh-CN" dirty="0" err="1"/>
              <a:t>logstash</a:t>
            </a:r>
            <a:r>
              <a:rPr lang="zh-CN" altLang="en-US" dirty="0"/>
              <a:t>工具由来</a:t>
            </a:r>
            <a:endParaRPr lang="en-US" altLang="zh-CN" dirty="0"/>
          </a:p>
          <a:p>
            <a:r>
              <a:rPr lang="zh-CN" altLang="en-US" dirty="0"/>
              <a:t>二：</a:t>
            </a:r>
            <a:r>
              <a:rPr lang="en-US" altLang="zh-CN" dirty="0" err="1"/>
              <a:t>logstash</a:t>
            </a:r>
            <a:r>
              <a:rPr lang="zh-CN" altLang="en-US" dirty="0"/>
              <a:t>工具介绍</a:t>
            </a:r>
            <a:endParaRPr lang="en-US" altLang="zh-CN" dirty="0"/>
          </a:p>
          <a:p>
            <a:r>
              <a:rPr lang="zh-CN" altLang="en-US" dirty="0"/>
              <a:t>三：</a:t>
            </a:r>
            <a:r>
              <a:rPr lang="en-US" altLang="zh-CN" dirty="0" err="1"/>
              <a:t>logstash</a:t>
            </a:r>
            <a:r>
              <a:rPr lang="zh-CN" altLang="en-US" dirty="0"/>
              <a:t>工具使用方法</a:t>
            </a:r>
            <a:endParaRPr lang="en-US" altLang="zh-CN" dirty="0"/>
          </a:p>
          <a:p>
            <a:r>
              <a:rPr lang="zh-CN" altLang="en-US" dirty="0"/>
              <a:t>四：</a:t>
            </a:r>
            <a:r>
              <a:rPr lang="en-US" altLang="zh-CN" dirty="0" err="1"/>
              <a:t>logstash</a:t>
            </a:r>
            <a:r>
              <a:rPr lang="zh-CN" altLang="en-US" dirty="0"/>
              <a:t>工具操作演示</a:t>
            </a:r>
            <a:endParaRPr lang="en-US" altLang="zh-CN" dirty="0"/>
          </a:p>
          <a:p>
            <a:r>
              <a:rPr lang="zh-CN" altLang="en-US" dirty="0"/>
              <a:t>五：期待下个工具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151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</a:t>
            </a:r>
            <a:r>
              <a:rPr lang="zh-CN" altLang="en-US" dirty="0"/>
              <a:t>工具由来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69A94-28E2-49F1-80AB-E7AA5730B876}"/>
              </a:ext>
            </a:extLst>
          </p:cNvPr>
          <p:cNvSpPr txBox="1"/>
          <p:nvPr/>
        </p:nvSpPr>
        <p:spPr>
          <a:xfrm>
            <a:off x="304800" y="1143000"/>
            <a:ext cx="8087470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由于咱们公司有将非结构化数据结构的需求，之前是通过</a:t>
            </a:r>
            <a:r>
              <a:rPr lang="en-US" altLang="zh-CN" sz="1100" dirty="0" err="1">
                <a:solidFill>
                  <a:srgbClr val="131313"/>
                </a:solidFill>
                <a:latin typeface="+mn-lt"/>
                <a:cs typeface="Century Gothic"/>
              </a:rPr>
              <a:t>attivio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来处理这部分工作的，随着业务量的增加，和日常使用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zh-CN" altLang="en-US" sz="1100" dirty="0">
                <a:solidFill>
                  <a:srgbClr val="131313"/>
                </a:solidFill>
                <a:cs typeface="Century Gothic"/>
              </a:rPr>
              <a:t>大家渐渐发现一些问题：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100" dirty="0">
                <a:solidFill>
                  <a:srgbClr val="131313"/>
                </a:solidFill>
                <a:latin typeface="+mn-lt"/>
                <a:cs typeface="Century Gothic"/>
              </a:rPr>
              <a:t>1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</a:t>
            </a:r>
            <a:r>
              <a:rPr lang="en-US" altLang="zh-CN" sz="1100" dirty="0" err="1">
                <a:solidFill>
                  <a:srgbClr val="131313"/>
                </a:solidFill>
                <a:latin typeface="+mn-lt"/>
                <a:cs typeface="Century Gothic"/>
              </a:rPr>
              <a:t>attivio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安装复杂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100" dirty="0">
                <a:solidFill>
                  <a:srgbClr val="131313"/>
                </a:solidFill>
                <a:latin typeface="+mn-lt"/>
                <a:cs typeface="Century Gothic"/>
              </a:rPr>
              <a:t>2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）结构化的内容存在丢失数据的现象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100" dirty="0">
                <a:solidFill>
                  <a:srgbClr val="131313"/>
                </a:solidFill>
                <a:latin typeface="+mn-lt"/>
                <a:cs typeface="Century Gothic"/>
              </a:rPr>
              <a:t>3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）维护成本相对较高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4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）改造成本相对较高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5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）工具本身也是收费的，且费用不小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	.</a:t>
            </a: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	.</a:t>
            </a: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	.</a:t>
            </a:r>
          </a:p>
          <a:p>
            <a:pPr algn="l"/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基于面临的问题我的替代方案基于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ELK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的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ES </a:t>
            </a:r>
            <a:r>
              <a:rPr lang="en-US" altLang="zh-CN" sz="1100" dirty="0" err="1">
                <a:solidFill>
                  <a:srgbClr val="131313"/>
                </a:solidFill>
                <a:latin typeface="+mn-lt"/>
                <a:cs typeface="Century Gothic"/>
              </a:rPr>
              <a:t>SearchUI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项目应运而生，其中</a:t>
            </a:r>
            <a:r>
              <a:rPr lang="en-US" altLang="zh-CN" sz="11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就是其中核心结构化工具用来替代原来</a:t>
            </a:r>
            <a:r>
              <a:rPr lang="en-US" altLang="zh-CN" sz="1100" dirty="0" err="1">
                <a:solidFill>
                  <a:srgbClr val="131313"/>
                </a:solidFill>
                <a:latin typeface="+mn-lt"/>
                <a:cs typeface="Century Gothic"/>
              </a:rPr>
              <a:t>attivio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这里罗列部分优点：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1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）成本变小：基于结构化需求，搜索引擎需求替代方案无论在研发或者改造的费用远小于原本购买</a:t>
            </a:r>
            <a:r>
              <a:rPr lang="en-US" altLang="zh-CN" sz="1100" dirty="0" err="1">
                <a:solidFill>
                  <a:srgbClr val="131313"/>
                </a:solidFill>
                <a:latin typeface="+mn-lt"/>
                <a:cs typeface="Century Gothic"/>
              </a:rPr>
              <a:t>attivio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的产品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2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）灵活性更强：项目采用热门技术，相关资料丰富，无论改造或者定制化功能都会变得相对简单容易，更能满足用户需求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3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</a:t>
            </a:r>
            <a:r>
              <a:rPr lang="en-US" altLang="zh-CN" sz="11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能结构化的对象已经包含医院业务常见文件类型：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pdf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、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doc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、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docx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、各类数据库、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txt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、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json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、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xml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等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4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）</a:t>
            </a:r>
            <a:r>
              <a:rPr lang="en-US" altLang="zh-CN" sz="11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可接入自定义结构化脚本：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java-Filter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，</a:t>
            </a:r>
            <a:r>
              <a:rPr lang="en-US" altLang="zh-CN" sz="1100" dirty="0">
                <a:solidFill>
                  <a:srgbClr val="131313"/>
                </a:solidFill>
                <a:latin typeface="+mn-lt"/>
                <a:cs typeface="Century Gothic"/>
              </a:rPr>
              <a:t>ruby-Filter</a:t>
            </a:r>
            <a:r>
              <a:rPr lang="zh-CN" altLang="en-US" sz="1100" dirty="0">
                <a:solidFill>
                  <a:srgbClr val="131313"/>
                </a:solidFill>
                <a:latin typeface="+mn-lt"/>
                <a:cs typeface="Century Gothic"/>
              </a:rPr>
              <a:t>等可帮助我们处理更多复杂业务</a:t>
            </a:r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endParaRPr lang="en-US" altLang="zh-CN" sz="1100" dirty="0">
              <a:solidFill>
                <a:srgbClr val="131313"/>
              </a:solidFill>
              <a:latin typeface="+mn-lt"/>
              <a:cs typeface="Century Gothic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002E1-8A60-40D0-913A-A0E9FD51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36" y="3962400"/>
            <a:ext cx="3962398" cy="24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4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1E76171-F244-46FD-8640-3466593D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Logstash </a:t>
            </a:r>
            <a:r>
              <a:rPr lang="zh-CN" altLang="en-US" dirty="0"/>
              <a:t>工具介绍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57B59-35F0-4F38-A11D-311F17F74B9E}"/>
              </a:ext>
            </a:extLst>
          </p:cNvPr>
          <p:cNvSpPr txBox="1"/>
          <p:nvPr/>
        </p:nvSpPr>
        <p:spPr>
          <a:xfrm>
            <a:off x="331942" y="1295400"/>
            <a:ext cx="88216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/>
              <a:t>Logstash </a:t>
            </a:r>
            <a:r>
              <a:rPr lang="zh-CN" altLang="en-US" sz="1400" dirty="0"/>
              <a:t>是一个开源数据收集引擎，具有实时管道功能。</a:t>
            </a:r>
            <a:r>
              <a:rPr lang="en-US" altLang="zh-CN" sz="1400" dirty="0"/>
              <a:t>Logstash </a:t>
            </a:r>
            <a:r>
              <a:rPr lang="zh-CN" altLang="en-US" sz="1400" dirty="0"/>
              <a:t>可以动态统一来自不同来源的数据，</a:t>
            </a:r>
            <a:endParaRPr lang="en-US" altLang="zh-CN" sz="1400" dirty="0"/>
          </a:p>
          <a:p>
            <a:pPr algn="l"/>
            <a:r>
              <a:rPr lang="zh-CN" altLang="en-US" sz="1400" dirty="0"/>
              <a:t>并将数据规范化为您选择的目标。对于各种高级下游分析和可视化用例，清理所有数据并实现民主化</a:t>
            </a:r>
            <a:endParaRPr lang="en-US" altLang="zh-CN" sz="1400" dirty="0"/>
          </a:p>
          <a:p>
            <a:pPr algn="l"/>
            <a:endParaRPr lang="en-US" sz="14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zh-CN" altLang="en-US" sz="1400" dirty="0"/>
              <a:t>虽然 </a:t>
            </a:r>
            <a:r>
              <a:rPr lang="en-US" altLang="zh-CN" sz="1400" dirty="0"/>
              <a:t>Logstash </a:t>
            </a:r>
            <a:r>
              <a:rPr lang="zh-CN" altLang="en-US" sz="1400" dirty="0"/>
              <a:t>最初推动日志收集的创新，但其功能远远超出了该用例的范围。任何类型的事件都可以</a:t>
            </a:r>
            <a:endParaRPr lang="en-US" altLang="zh-CN" sz="1400" dirty="0"/>
          </a:p>
          <a:p>
            <a:pPr algn="l"/>
            <a:r>
              <a:rPr lang="zh-CN" altLang="en-US" sz="1400" dirty="0"/>
              <a:t>通过广泛的输入、筛选器和输出插件来丰富和转换</a:t>
            </a:r>
            <a:endParaRPr lang="en-US" altLang="zh-CN" sz="14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简而言之：</a:t>
            </a:r>
            <a:r>
              <a:rPr lang="en-US" altLang="zh-CN" sz="14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的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input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组件收集很多来源数据（日志数据、性能数据、传感器数据）通过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Filter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组件</a:t>
            </a:r>
            <a:endParaRPr lang="en-US" altLang="zh-CN" sz="14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处理后转为你需要的数据类型个结构，再通过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output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组件写到各个地方（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ES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、数据库、监控系统、报警系统）</a:t>
            </a:r>
            <a:endParaRPr lang="en-US" sz="14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endParaRPr lang="en-US" sz="1400" dirty="0">
              <a:solidFill>
                <a:srgbClr val="131313"/>
              </a:solidFill>
              <a:latin typeface="+mn-lt"/>
              <a:cs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202FC-76E1-4F64-95FD-79470F1B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971429"/>
            <a:ext cx="5886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6D00F9C-B023-4A21-BFDB-27CEBAAE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Logstash</a:t>
            </a:r>
            <a:r>
              <a:rPr lang="zh-CN" altLang="en-US" dirty="0"/>
              <a:t>使用方法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B8094-2241-4605-98E6-EC0AAB83A3B6}"/>
              </a:ext>
            </a:extLst>
          </p:cNvPr>
          <p:cNvSpPr txBox="1"/>
          <p:nvPr/>
        </p:nvSpPr>
        <p:spPr>
          <a:xfrm>
            <a:off x="457200" y="1143000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rgbClr val="131313"/>
                </a:solidFill>
                <a:latin typeface="+mn-lt"/>
                <a:cs typeface="Century Gothic"/>
              </a:rPr>
              <a:t>1</a:t>
            </a:r>
            <a:r>
              <a:rPr lang="zh-CN" altLang="en-US" sz="2200" dirty="0">
                <a:solidFill>
                  <a:srgbClr val="131313"/>
                </a:solidFill>
                <a:latin typeface="+mn-lt"/>
                <a:cs typeface="Century Gothic"/>
              </a:rPr>
              <a:t>：安装配置</a:t>
            </a:r>
            <a:endParaRPr lang="en-US" altLang="zh-CN" sz="22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2</a:t>
            </a:r>
            <a:r>
              <a:rPr lang="zh-CN" altLang="en-US" sz="2200" dirty="0">
                <a:solidFill>
                  <a:srgbClr val="131313"/>
                </a:solidFill>
                <a:latin typeface="+mn-lt"/>
                <a:cs typeface="Century Gothic"/>
              </a:rPr>
              <a:t>：核心配置文件详解</a:t>
            </a:r>
            <a:endParaRPr lang="en-US" altLang="zh-CN" sz="22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3</a:t>
            </a:r>
            <a:r>
              <a:rPr lang="zh-CN" altLang="en-US" sz="2200" dirty="0">
                <a:solidFill>
                  <a:srgbClr val="131313"/>
                </a:solidFill>
                <a:latin typeface="+mn-lt"/>
                <a:cs typeface="Century Gothic"/>
              </a:rPr>
              <a:t>：启动服务</a:t>
            </a:r>
            <a:endParaRPr lang="en-US" altLang="zh-CN" sz="2200" dirty="0">
              <a:solidFill>
                <a:srgbClr val="131313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184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69AC-1A49-4B0D-8217-E8CA7EEB0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67C01D-C06D-4658-9E45-D0C555B6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Logstash</a:t>
            </a:r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zh-CN" altLang="en-US" dirty="0"/>
              <a:t>安装配置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039DE-8655-4A02-AF2C-2F7D9797E150}"/>
              </a:ext>
            </a:extLst>
          </p:cNvPr>
          <p:cNvSpPr txBox="1"/>
          <p:nvPr/>
        </p:nvSpPr>
        <p:spPr>
          <a:xfrm>
            <a:off x="762000" y="1600200"/>
            <a:ext cx="662553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1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：下载</a:t>
            </a:r>
            <a:r>
              <a:rPr lang="en-US" altLang="zh-CN" sz="16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安装包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600" dirty="0">
                <a:hlinkClick r:id="rId2"/>
              </a:rPr>
              <a:t>Download Logstash Free | Get Started Now | Elastic | Elastic</a:t>
            </a:r>
            <a:endParaRPr lang="en-US" sz="1600" dirty="0"/>
          </a:p>
          <a:p>
            <a:pPr algn="l"/>
            <a:r>
              <a:rPr lang="zh-CN" altLang="en-US" sz="1600" dirty="0"/>
              <a:t>选择最新版，版本更新迭代比较快</a:t>
            </a:r>
            <a:endParaRPr lang="en-US" sz="1600" dirty="0"/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2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：安装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600" dirty="0">
                <a:solidFill>
                  <a:srgbClr val="131313"/>
                </a:solidFill>
                <a:latin typeface="+mn-lt"/>
                <a:cs typeface="Century Gothic"/>
              </a:rPr>
              <a:t>	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为绿色版本，不需要安装，可以直接使用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3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：配置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600" dirty="0">
                <a:solidFill>
                  <a:srgbClr val="131313"/>
                </a:solidFill>
                <a:latin typeface="+mn-lt"/>
                <a:cs typeface="Century Gothic"/>
              </a:rPr>
              <a:t>3.1 </a:t>
            </a:r>
            <a:r>
              <a:rPr lang="en-US" altLang="zh-CN" sz="16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基础配置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600" dirty="0">
                <a:solidFill>
                  <a:srgbClr val="131313"/>
                </a:solidFill>
                <a:latin typeface="+mn-lt"/>
                <a:cs typeface="Century Gothic"/>
              </a:rPr>
              <a:t>	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找到</a:t>
            </a:r>
            <a:r>
              <a:rPr lang="en-US" altLang="zh-CN" sz="16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en-US" altLang="zh-CN" sz="1600" dirty="0">
                <a:solidFill>
                  <a:srgbClr val="131313"/>
                </a:solidFill>
                <a:latin typeface="+mn-lt"/>
                <a:cs typeface="Century Gothic"/>
              </a:rPr>
              <a:t>/config/</a:t>
            </a:r>
            <a:r>
              <a:rPr lang="en-US" altLang="zh-CN" sz="1600" dirty="0" err="1">
                <a:solidFill>
                  <a:srgbClr val="131313"/>
                </a:solidFill>
                <a:latin typeface="+mn-lt"/>
                <a:cs typeface="Century Gothic"/>
              </a:rPr>
              <a:t>logstash.yml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修改几个参数保存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	</a:t>
            </a:r>
            <a:r>
              <a:rPr lang="en-US" sz="1600" dirty="0" err="1">
                <a:solidFill>
                  <a:srgbClr val="131313"/>
                </a:solidFill>
                <a:latin typeface="+mn-lt"/>
                <a:cs typeface="Century Gothic"/>
              </a:rPr>
              <a:t>config.reload.automatic</a:t>
            </a:r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: true</a:t>
            </a:r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	</a:t>
            </a:r>
            <a:r>
              <a:rPr lang="en-US" sz="1600" dirty="0" err="1">
                <a:solidFill>
                  <a:srgbClr val="131313"/>
                </a:solidFill>
                <a:latin typeface="+mn-lt"/>
                <a:cs typeface="Century Gothic"/>
              </a:rPr>
              <a:t>config.reload.interval</a:t>
            </a:r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: 1s</a:t>
            </a:r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3.2 filter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配置（</a:t>
            </a:r>
            <a:r>
              <a:rPr lang="en-US" altLang="zh-CN" sz="16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配置核心）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	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一般都是在根目录创建一个文件夹，之后在文件夹中创建</a:t>
            </a:r>
            <a:r>
              <a:rPr lang="en-US" altLang="zh-CN" sz="1600" dirty="0">
                <a:solidFill>
                  <a:srgbClr val="131313"/>
                </a:solidFill>
                <a:latin typeface="+mn-lt"/>
                <a:cs typeface="Century Gothic"/>
              </a:rPr>
              <a:t>conf</a:t>
            </a:r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	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结尾的配置文件，具体如何配置下个页面介绍</a:t>
            </a:r>
            <a:endParaRPr lang="en-US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4: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启动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sz="1600" dirty="0">
                <a:solidFill>
                  <a:srgbClr val="131313"/>
                </a:solidFill>
                <a:latin typeface="+mn-lt"/>
                <a:cs typeface="Century Gothic"/>
              </a:rPr>
              <a:t>	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一切准备就绪</a:t>
            </a:r>
            <a:endParaRPr lang="en-US" altLang="zh-CN" sz="16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600" dirty="0">
                <a:solidFill>
                  <a:srgbClr val="131313"/>
                </a:solidFill>
                <a:latin typeface="+mn-lt"/>
                <a:cs typeface="Century Gothic"/>
              </a:rPr>
              <a:t>	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双击</a:t>
            </a:r>
            <a:r>
              <a:rPr lang="en-US" altLang="zh-CN" sz="1600" dirty="0" err="1">
                <a:solidFill>
                  <a:srgbClr val="131313"/>
                </a:solidFill>
                <a:latin typeface="+mn-lt"/>
                <a:cs typeface="Century Gothic"/>
              </a:rPr>
              <a:t>logstash</a:t>
            </a:r>
            <a:r>
              <a:rPr lang="en-US" altLang="zh-CN" sz="1600" dirty="0">
                <a:solidFill>
                  <a:srgbClr val="131313"/>
                </a:solidFill>
                <a:latin typeface="+mn-lt"/>
                <a:cs typeface="Century Gothic"/>
              </a:rPr>
              <a:t>\bin\logstash.bat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 </a:t>
            </a:r>
            <a:r>
              <a:rPr lang="en-US" altLang="zh-CN" sz="1600" dirty="0">
                <a:solidFill>
                  <a:srgbClr val="131313"/>
                </a:solidFill>
                <a:latin typeface="+mn-lt"/>
                <a:cs typeface="Century Gothic"/>
              </a:rPr>
              <a:t>-f </a:t>
            </a:r>
            <a:r>
              <a:rPr lang="zh-CN" altLang="en-US" sz="1600" dirty="0">
                <a:solidFill>
                  <a:srgbClr val="131313"/>
                </a:solidFill>
                <a:latin typeface="+mn-lt"/>
                <a:cs typeface="Century Gothic"/>
              </a:rPr>
              <a:t>自己写的配置文件路径</a:t>
            </a:r>
            <a:endParaRPr lang="en-US" sz="1600" dirty="0">
              <a:solidFill>
                <a:srgbClr val="131313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057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9458D-C236-4B8A-958E-069FB654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Logstash</a:t>
            </a:r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zh-CN" altLang="en-US" dirty="0"/>
              <a:t>核心配置文件详解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BCE02-96D6-405F-BD69-D4261D3C0F73}"/>
              </a:ext>
            </a:extLst>
          </p:cNvPr>
          <p:cNvSpPr txBox="1"/>
          <p:nvPr/>
        </p:nvSpPr>
        <p:spPr>
          <a:xfrm>
            <a:off x="685800" y="1219200"/>
            <a:ext cx="6689652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131313"/>
                </a:solidFill>
                <a:latin typeface="+mn-lt"/>
                <a:cs typeface="Century Gothic"/>
              </a:rPr>
              <a:t>基础配置例子（这就是自己写的配置文件内容）：</a:t>
            </a:r>
            <a:b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</a:br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input {</a:t>
            </a:r>
          </a:p>
          <a:p>
            <a:pPr algn="l"/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    codec =&gt; </a:t>
            </a:r>
            <a:r>
              <a:rPr lang="en-US" altLang="zh-CN" sz="2200" dirty="0" err="1">
                <a:solidFill>
                  <a:srgbClr val="131313"/>
                </a:solidFill>
                <a:latin typeface="+mn-lt"/>
                <a:cs typeface="Century Gothic"/>
              </a:rPr>
              <a:t>rubydebug</a:t>
            </a:r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 { metadata =&gt; true }</a:t>
            </a:r>
          </a:p>
          <a:p>
            <a:pPr algn="l"/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}</a:t>
            </a:r>
          </a:p>
          <a:p>
            <a:pPr algn="l"/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filter {}</a:t>
            </a:r>
          </a:p>
          <a:p>
            <a:pPr algn="l"/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output {</a:t>
            </a:r>
          </a:p>
          <a:p>
            <a:pPr algn="l"/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    </a:t>
            </a:r>
            <a:r>
              <a:rPr lang="en-US" altLang="zh-CN" sz="2200" dirty="0" err="1">
                <a:solidFill>
                  <a:srgbClr val="131313"/>
                </a:solidFill>
                <a:latin typeface="+mn-lt"/>
                <a:cs typeface="Century Gothic"/>
              </a:rPr>
              <a:t>stdout</a:t>
            </a:r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 {codec =&gt; </a:t>
            </a:r>
            <a:r>
              <a:rPr lang="en-US" altLang="zh-CN" sz="2200" dirty="0" err="1">
                <a:solidFill>
                  <a:srgbClr val="131313"/>
                </a:solidFill>
                <a:latin typeface="+mn-lt"/>
                <a:cs typeface="Century Gothic"/>
              </a:rPr>
              <a:t>rubydebug</a:t>
            </a:r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 { metadata =&gt; true }}</a:t>
            </a:r>
          </a:p>
          <a:p>
            <a:pPr algn="l"/>
            <a:r>
              <a:rPr lang="en-US" altLang="zh-CN" sz="2200" dirty="0">
                <a:solidFill>
                  <a:srgbClr val="131313"/>
                </a:solidFill>
                <a:latin typeface="+mn-lt"/>
                <a:cs typeface="Century Gothic"/>
              </a:rPr>
              <a:t>}</a:t>
            </a:r>
          </a:p>
          <a:p>
            <a:pPr algn="l"/>
            <a:endParaRPr lang="en-US" sz="22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包含三个基本组件：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input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、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filter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、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output</a:t>
            </a:r>
          </a:p>
          <a:p>
            <a:pPr algn="l"/>
            <a:r>
              <a:rPr lang="en-US" sz="1400" dirty="0">
                <a:solidFill>
                  <a:srgbClr val="131313"/>
                </a:solidFill>
                <a:latin typeface="+mn-lt"/>
                <a:cs typeface="Century Gothic"/>
              </a:rPr>
              <a:t>Input: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收集数据来源，上文收集的是命令窗口数据</a:t>
            </a:r>
            <a:endParaRPr lang="en-US" altLang="zh-CN" sz="14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Filter: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改造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input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收集过来的数据，改造结束传入下个组件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output</a:t>
            </a:r>
          </a:p>
          <a:p>
            <a:pPr algn="l"/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Output: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接受到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Filter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传来的数据发送到目标系统中（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ES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、数据库、邮件等等）</a:t>
            </a:r>
            <a:endParaRPr lang="en-US" altLang="zh-CN" sz="14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endParaRPr lang="en-US" altLang="zh-CN" sz="1400" dirty="0">
              <a:solidFill>
                <a:srgbClr val="131313"/>
              </a:solidFill>
              <a:latin typeface="+mn-lt"/>
              <a:cs typeface="Century Gothic"/>
            </a:endParaRPr>
          </a:p>
          <a:p>
            <a:pPr algn="l"/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具体配置请看</a:t>
            </a:r>
            <a:r>
              <a:rPr lang="en-US" altLang="zh-CN" sz="1400" dirty="0">
                <a:solidFill>
                  <a:srgbClr val="131313"/>
                </a:solidFill>
                <a:latin typeface="+mn-lt"/>
                <a:cs typeface="Century Gothic"/>
              </a:rPr>
              <a:t>ppt</a:t>
            </a:r>
            <a:r>
              <a:rPr lang="zh-CN" altLang="en-US" sz="1400" dirty="0">
                <a:solidFill>
                  <a:srgbClr val="131313"/>
                </a:solidFill>
                <a:latin typeface="+mn-lt"/>
                <a:cs typeface="Century Gothic"/>
              </a:rPr>
              <a:t>末尾链接和本页附件</a:t>
            </a:r>
            <a:endParaRPr lang="en-US" altLang="zh-CN" sz="1400" dirty="0">
              <a:solidFill>
                <a:srgbClr val="131313"/>
              </a:solidFill>
              <a:latin typeface="+mn-lt"/>
              <a:cs typeface="Century Gothic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6142C87-B0A3-4F41-A41D-D3CD38AAD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95426"/>
              </p:ext>
            </p:extLst>
          </p:nvPr>
        </p:nvGraphicFramePr>
        <p:xfrm>
          <a:off x="838200" y="5867400"/>
          <a:ext cx="4524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包装程序外壳对象" showAsIcon="1" r:id="rId4" imgW="451800" imgH="322920" progId="Package">
                  <p:embed/>
                </p:oleObj>
              </mc:Choice>
              <mc:Fallback>
                <p:oleObj name="包装程序外壳对象" showAsIcon="1" r:id="rId4" imgW="451800" imgH="322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5867400"/>
                        <a:ext cx="452438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6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6FDF0-4564-46BA-8D5C-1C66C7D2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Logstash</a:t>
            </a:r>
            <a:r>
              <a:rPr lang="zh-CN" altLang="en-US" dirty="0"/>
              <a:t>使用方法</a:t>
            </a:r>
            <a:r>
              <a:rPr lang="en-US" altLang="zh-CN" dirty="0"/>
              <a:t>-</a:t>
            </a:r>
            <a:r>
              <a:rPr lang="zh-CN" altLang="en-US" dirty="0"/>
              <a:t>几点配置</a:t>
            </a:r>
            <a:r>
              <a:rPr lang="en-US" altLang="zh-CN" dirty="0"/>
              <a:t>-</a:t>
            </a:r>
            <a:r>
              <a:rPr lang="zh-CN" altLang="en-US"/>
              <a:t>我们最关注的几个问题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79E3C-CBCD-4D04-BDF6-D05D45E324A5}"/>
              </a:ext>
            </a:extLst>
          </p:cNvPr>
          <p:cNvSpPr/>
          <p:nvPr/>
        </p:nvSpPr>
        <p:spPr>
          <a:xfrm>
            <a:off x="685800" y="9906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2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2" action="ppaction://hlinkfile"/>
              </a:rPr>
              <a:t>1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2" action="ppaction://hlinkfile"/>
              </a:rPr>
              <a:t>：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2" action="ppaction://hlinkfile"/>
              </a:rPr>
              <a:t>logstash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2" action="ppaction://hlinkfile"/>
              </a:rPr>
              <a:t>中文乱码（已解决）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u="sng" dirty="0">
                <a:solidFill>
                  <a:srgbClr val="0366D6"/>
                </a:solidFill>
                <a:latin typeface="-apple-system"/>
                <a:hlinkClick r:id="rId3" action="ppaction://hlinkfile"/>
              </a:rPr>
              <a:t>问题</a:t>
            </a:r>
            <a:r>
              <a:rPr lang="en-US" altLang="zh-CN" sz="1400" u="sng" dirty="0">
                <a:solidFill>
                  <a:srgbClr val="0366D6"/>
                </a:solidFill>
                <a:latin typeface="-apple-system"/>
                <a:hlinkClick r:id="rId3" action="ppaction://hlinkfile"/>
              </a:rPr>
              <a:t>2</a:t>
            </a:r>
            <a:r>
              <a:rPr lang="zh-CN" altLang="en-US" sz="1400" u="sng" dirty="0">
                <a:solidFill>
                  <a:srgbClr val="0366D6"/>
                </a:solidFill>
                <a:latin typeface="-apple-system"/>
                <a:hlinkClick r:id="rId3" action="ppaction://hlinkfile"/>
              </a:rPr>
              <a:t>：读取一个文件对应一个</a:t>
            </a:r>
            <a:r>
              <a:rPr lang="en-US" altLang="zh-CN" sz="1400" u="sng" dirty="0">
                <a:solidFill>
                  <a:srgbClr val="0366D6"/>
                </a:solidFill>
                <a:latin typeface="-apple-system"/>
                <a:hlinkClick r:id="rId3" action="ppaction://hlinkfile"/>
              </a:rPr>
              <a:t>event</a:t>
            </a:r>
            <a:r>
              <a:rPr lang="zh-CN" altLang="en-US" sz="1400" u="sng" dirty="0">
                <a:solidFill>
                  <a:srgbClr val="0366D6"/>
                </a:solidFill>
                <a:latin typeface="-apple-system"/>
                <a:hlinkClick r:id="rId3" action="ppaction://hlinkfile"/>
              </a:rPr>
              <a:t>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4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4" action="ppaction://hlinkfile"/>
              </a:rPr>
              <a:t>2.1 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4" action="ppaction://hlinkfile"/>
              </a:rPr>
              <a:t>解决问题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4" action="ppaction://hlinkfile"/>
              </a:rPr>
              <a:t>2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4" action="ppaction://hlinkfile"/>
              </a:rPr>
              <a:t>后，传送文件的触发条件变为删除一个文件，如何改回来（已解决）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5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5" action="ppaction://hlinkfile"/>
              </a:rPr>
              <a:t>2.2 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5" action="ppaction://hlinkfile"/>
              </a:rPr>
              <a:t>上面都解决后，如何将文末数据也拿到（已解决）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6" action="ppaction://hlinkfile"/>
              </a:rPr>
              <a:t>暂时解决方式（指标方式已解决）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7" action="ppaction://hlinkfile"/>
              </a:rPr>
              <a:t>根本性解决方式（治本已解决）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8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8" action="ppaction://hlinkfile"/>
              </a:rPr>
              <a:t>3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8" action="ppaction://hlinkfile"/>
              </a:rPr>
              <a:t>：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8" action="ppaction://hlinkfile"/>
              </a:rPr>
              <a:t>window 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8" action="ppaction://hlinkfile"/>
              </a:rPr>
              <a:t>logstash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8" action="ppaction://hlinkfile"/>
              </a:rPr>
              <a:t> 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8" action="ppaction://hlinkfile"/>
              </a:rPr>
              <a:t>不重启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8" action="ppaction://hlinkfile"/>
              </a:rPr>
              <a:t>reload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8" action="ppaction://hlinkfile"/>
              </a:rPr>
              <a:t>配置文件（已解决）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4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：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9" action="ppaction://hlinkfile"/>
              </a:rPr>
              <a:t>logstash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-input-file 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传入的是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docx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、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pdf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9" action="ppaction://hlinkfile"/>
              </a:rPr>
              <a:t>类型数据怎么办（待解决）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0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0" action="ppaction://hlinkfile"/>
              </a:rPr>
              <a:t>6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0" action="ppaction://hlinkfile"/>
              </a:rPr>
              <a:t>：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10" action="ppaction://hlinkfile"/>
              </a:rPr>
              <a:t>logstash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0" action="ppaction://hlinkfile"/>
              </a:rPr>
              <a:t>-input-file 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0" action="ppaction://hlinkfile"/>
              </a:rPr>
              <a:t>传入的是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0" action="ppaction://hlinkfile"/>
              </a:rPr>
              <a:t>json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0" action="ppaction://hlinkfile"/>
              </a:rPr>
              <a:t>类型数据怎么办（已解决）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1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1" action="ppaction://hlinkfile"/>
              </a:rPr>
              <a:t>7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1" action="ppaction://hlinkfile"/>
              </a:rPr>
              <a:t>：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11" action="ppaction://hlinkfile"/>
              </a:rPr>
              <a:t>logstash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1" action="ppaction://hlinkfile"/>
              </a:rPr>
              <a:t>-input-file 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1" action="ppaction://hlinkfile"/>
              </a:rPr>
              <a:t>传入的是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1" action="ppaction://hlinkfile"/>
              </a:rPr>
              <a:t>xml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1" action="ppaction://hlinkfile"/>
              </a:rPr>
              <a:t>数据类型数据怎么办（已解决）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2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2" action="ppaction://hlinkfile"/>
              </a:rPr>
              <a:t>7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2" action="ppaction://hlinkfile"/>
              </a:rPr>
              <a:t>：自定义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2" action="ppaction://hlinkfile"/>
              </a:rPr>
              <a:t>java-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12" action="ppaction://hlinkfile"/>
              </a:rPr>
              <a:t>Fiter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2" action="ppaction://hlinkfile"/>
              </a:rPr>
              <a:t>组件（已解决）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3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3" action="ppaction://hlinkfile"/>
              </a:rPr>
              <a:t>8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3" action="ppaction://hlinkfile"/>
              </a:rPr>
              <a:t>：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3" action="ppaction://hlinkfile"/>
              </a:rPr>
              <a:t>ruby-Filter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3" action="ppaction://hlinkfile"/>
              </a:rPr>
              <a:t>组件编写（已解决）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4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4" action="ppaction://hlinkfile"/>
              </a:rPr>
              <a:t>9 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4" action="ppaction://hlinkfile"/>
              </a:rPr>
              <a:t>将结构化内容写入其他地方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4" action="ppaction://hlinkfile"/>
              </a:rPr>
              <a:t>(es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4" action="ppaction://hlinkfile"/>
              </a:rPr>
              <a:t>、数据库等位置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4" action="ppaction://hlinkfile"/>
              </a:rPr>
              <a:t>)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4" action="ppaction://hlinkfile"/>
              </a:rPr>
              <a:t>（已解决）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5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5" action="ppaction://hlinkfile"/>
              </a:rPr>
              <a:t>10 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15" action="ppaction://hlinkfile"/>
              </a:rPr>
              <a:t>logstash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5" action="ppaction://hlinkfile"/>
              </a:rPr>
              <a:t>文件删除或内容修改如何触发操作（待解决）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6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6" action="ppaction://hlinkfile"/>
              </a:rPr>
              <a:t>11 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16" action="ppaction://hlinkfile"/>
              </a:rPr>
              <a:t>logstash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6" action="ppaction://hlinkfile"/>
              </a:rPr>
              <a:t>两点效果实现（待解决）</a:t>
            </a:r>
            <a:endParaRPr lang="zh-CN" altLang="en-US" sz="1400" dirty="0">
              <a:solidFill>
                <a:srgbClr val="24292E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7" action="ppaction://hlinkfile"/>
              </a:rPr>
              <a:t>问题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7" action="ppaction://hlinkfile"/>
              </a:rPr>
              <a:t>12 </a:t>
            </a:r>
            <a:r>
              <a:rPr lang="en-US" altLang="zh-CN" sz="1400" dirty="0" err="1">
                <a:solidFill>
                  <a:srgbClr val="0366D6"/>
                </a:solidFill>
                <a:latin typeface="-apple-system"/>
                <a:hlinkClick r:id="rId17" action="ppaction://hlinkfile"/>
              </a:rPr>
              <a:t>logstash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7" action="ppaction://hlinkfile"/>
              </a:rPr>
              <a:t>-input-file java-Filter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7" action="ppaction://hlinkfile"/>
              </a:rPr>
              <a:t>读取</a:t>
            </a:r>
            <a:r>
              <a:rPr lang="en-US" altLang="zh-CN" sz="1400" dirty="0">
                <a:solidFill>
                  <a:srgbClr val="0366D6"/>
                </a:solidFill>
                <a:latin typeface="-apple-system"/>
                <a:hlinkClick r:id="rId17" action="ppaction://hlinkfile"/>
              </a:rPr>
              <a:t>pdf</a:t>
            </a:r>
            <a:r>
              <a:rPr lang="zh-CN" altLang="en-US" sz="1400" dirty="0">
                <a:solidFill>
                  <a:srgbClr val="0366D6"/>
                </a:solidFill>
                <a:latin typeface="-apple-system"/>
                <a:hlinkClick r:id="rId17" action="ppaction://hlinkfile"/>
              </a:rPr>
              <a:t>时触发多次读取操作</a:t>
            </a:r>
            <a:endParaRPr lang="zh-CN" altLang="en-US" sz="1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9474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8370930" cy="685800"/>
          </a:xfrm>
        </p:spPr>
        <p:txBody>
          <a:bodyPr>
            <a:normAutofit/>
          </a:bodyPr>
          <a:lstStyle/>
          <a:p>
            <a:pPr lvl="0"/>
            <a:r>
              <a:rPr lang="zh-CN" altLang="en-US" sz="1300" dirty="0"/>
              <a:t>我将一些资料共享在这里，对大家了解使用</a:t>
            </a:r>
            <a:r>
              <a:rPr lang="en-US" altLang="zh-CN" sz="1300" dirty="0" err="1"/>
              <a:t>logstash</a:t>
            </a:r>
            <a:r>
              <a:rPr lang="zh-CN" altLang="en-US" sz="1300" dirty="0"/>
              <a:t>结构化工具节省时间，其中有很多自己总结的宝贵经验，希望对大家有所帮助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5029200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B050"/>
                </a:solidFill>
              </a:rPr>
              <a:t>Grok</a:t>
            </a:r>
            <a:r>
              <a:rPr lang="zh-CN" altLang="en-US" sz="1400" dirty="0">
                <a:solidFill>
                  <a:srgbClr val="00B050"/>
                </a:solidFill>
              </a:rPr>
              <a:t>语法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>
                <a:hlinkClick r:id="rId2"/>
              </a:rPr>
              <a:t>http://note.youdao.com/noteshare?id=e379c0a3fb4b391c82272f6b1d8c207c&amp;sub=30AF5FDA260F4A75ABAEB7BAA1BDCB78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Logstash</a:t>
            </a:r>
            <a:r>
              <a:rPr lang="zh-CN" altLang="en-US" sz="1400" dirty="0">
                <a:solidFill>
                  <a:srgbClr val="00B050"/>
                </a:solidFill>
              </a:rPr>
              <a:t>几点关键功能实现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u="sng" dirty="0"/>
              <a:t>http://note.youdao.com/noteshare?id=20253e8eb10779049053f3791b32ddc8&amp;sub=D3C798BFBF2044958064161A69C3FC18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B050"/>
                </a:solidFill>
              </a:rPr>
              <a:t>Logstash</a:t>
            </a:r>
            <a:r>
              <a:rPr lang="zh-CN" altLang="en-US" sz="1400" dirty="0">
                <a:solidFill>
                  <a:srgbClr val="00B050"/>
                </a:solidFill>
              </a:rPr>
              <a:t>官网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Logstash Reference [7.10] | Elastic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9550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kinElmer Template_Final_Reduced">
  <a:themeElements>
    <a:clrScheme name="Perkin Elmer Brand COlours">
      <a:dk1>
        <a:srgbClr val="000000"/>
      </a:dk1>
      <a:lt1>
        <a:srgbClr val="FFFFFF"/>
      </a:lt1>
      <a:dk2>
        <a:srgbClr val="0055A2"/>
      </a:dk2>
      <a:lt2>
        <a:srgbClr val="928B81"/>
      </a:lt2>
      <a:accent1>
        <a:srgbClr val="00A1DE"/>
      </a:accent1>
      <a:accent2>
        <a:srgbClr val="6CB442"/>
      </a:accent2>
      <a:accent3>
        <a:srgbClr val="006934"/>
      </a:accent3>
      <a:accent4>
        <a:srgbClr val="EBB700"/>
      </a:accent4>
      <a:accent5>
        <a:srgbClr val="E98300"/>
      </a:accent5>
      <a:accent6>
        <a:srgbClr val="A90061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dirty="0" err="1" smtClean="0">
            <a:ln>
              <a:noFill/>
            </a:ln>
            <a:solidFill>
              <a:srgbClr val="000000"/>
            </a:solidFill>
            <a:effectLst/>
            <a:latin typeface="+mn-lt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200" dirty="0" err="1" smtClean="0">
            <a:solidFill>
              <a:srgbClr val="131313"/>
            </a:solidFill>
            <a:latin typeface="+mn-lt"/>
            <a:cs typeface="Century Gothic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kinElmer Template_FINAL">
  <a:themeElements>
    <a:clrScheme name="Perkin Elmer Brand COlours">
      <a:dk1>
        <a:srgbClr val="000000"/>
      </a:dk1>
      <a:lt1>
        <a:srgbClr val="FFFFFF"/>
      </a:lt1>
      <a:dk2>
        <a:srgbClr val="0055A2"/>
      </a:dk2>
      <a:lt2>
        <a:srgbClr val="928B81"/>
      </a:lt2>
      <a:accent1>
        <a:srgbClr val="00A1DE"/>
      </a:accent1>
      <a:accent2>
        <a:srgbClr val="6CB442"/>
      </a:accent2>
      <a:accent3>
        <a:srgbClr val="006934"/>
      </a:accent3>
      <a:accent4>
        <a:srgbClr val="EBB700"/>
      </a:accent4>
      <a:accent5>
        <a:srgbClr val="E98300"/>
      </a:accent5>
      <a:accent6>
        <a:srgbClr val="A90061"/>
      </a:accent6>
      <a:hlink>
        <a:srgbClr val="000000"/>
      </a:hlink>
      <a:folHlink>
        <a:srgbClr val="0000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200" dirty="0" err="1" smtClean="0">
            <a:solidFill>
              <a:srgbClr val="131313"/>
            </a:solidFill>
            <a:latin typeface="Century Gothic"/>
            <a:cs typeface="Century Gothic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0692E9F13BD2439B571EFE9B7E1619" ma:contentTypeVersion="0" ma:contentTypeDescription="Create a new document." ma:contentTypeScope="" ma:versionID="c4d4c483c8b268dad33821a8a03ae0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8D25F2-671C-4F43-8122-25BC61E338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95E941-06BF-4CA1-A788-192DA9EFB1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59161-DC01-405E-81AE-C13051C5C6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PerkinElmer Template_Final_Reduced</Template>
  <TotalTime>5421</TotalTime>
  <Pages>0</Pages>
  <Words>2426</Words>
  <Characters>0</Characters>
  <Application>Microsoft Office PowerPoint</Application>
  <PresentationFormat>On-screen Show (4:3)</PresentationFormat>
  <Lines>0</Lines>
  <Paragraphs>165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Gill Sans</vt:lpstr>
      <vt:lpstr>Lucida Grande</vt:lpstr>
      <vt:lpstr>Arial</vt:lpstr>
      <vt:lpstr>Arial Narrow</vt:lpstr>
      <vt:lpstr>Calibri</vt:lpstr>
      <vt:lpstr>Century Gothic</vt:lpstr>
      <vt:lpstr>PerkinElmer Template_Final_Reduced</vt:lpstr>
      <vt:lpstr>PerkinElmer Template_FINAL</vt:lpstr>
      <vt:lpstr>程序包</vt:lpstr>
      <vt:lpstr>Logstash工具培训</vt:lpstr>
      <vt:lpstr>目录</vt:lpstr>
      <vt:lpstr>Logstash工具由来</vt:lpstr>
      <vt:lpstr>Logstash 工具介绍</vt:lpstr>
      <vt:lpstr>Logstash使用方法</vt:lpstr>
      <vt:lpstr>Logstash使用方法-安装配置</vt:lpstr>
      <vt:lpstr>Logstash使用方法-核心配置文件详解</vt:lpstr>
      <vt:lpstr>Logstash使用方法-几点配置-我们最关注的几个问题</vt:lpstr>
      <vt:lpstr>我将一些资料共享在这里，对大家了解使用logstash结构化工具节省时间，其中有很多自己总结的宝贵经验，希望对大家有所帮助 </vt:lpstr>
      <vt:lpstr>谢谢大家 期待下个工具：quicker吧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PerkinElmer PowerPoint Template</dc:title>
  <dc:creator>Steinhoff, Adrienne</dc:creator>
  <cp:lastModifiedBy>Wang, JiPing</cp:lastModifiedBy>
  <cp:revision>262</cp:revision>
  <dcterms:created xsi:type="dcterms:W3CDTF">2015-01-06T18:46:39Z</dcterms:created>
  <dcterms:modified xsi:type="dcterms:W3CDTF">2020-11-26T04:47:07Z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0x010100AD0692E9F13BD2439B571EFE9B7E1619</vt:lpwstr>
  </property>
</Properties>
</file>