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92" r:id="rId4"/>
    <p:sldMasterId id="2147483825" r:id="rId5"/>
  </p:sldMasterIdLst>
  <p:notesMasterIdLst>
    <p:notesMasterId r:id="rId14"/>
  </p:notesMasterIdLst>
  <p:handoutMasterIdLst>
    <p:handoutMasterId r:id="rId15"/>
  </p:handoutMasterIdLst>
  <p:sldIdLst>
    <p:sldId id="1131" r:id="rId6"/>
    <p:sldId id="1172" r:id="rId7"/>
    <p:sldId id="1170" r:id="rId8"/>
    <p:sldId id="1171" r:id="rId9"/>
    <p:sldId id="1169" r:id="rId10"/>
    <p:sldId id="1166" r:id="rId11"/>
    <p:sldId id="1167" r:id="rId12"/>
    <p:sldId id="1168" r:id="rId13"/>
  </p:sldIdLst>
  <p:sldSz cx="14630400" cy="8229600"/>
  <p:notesSz cx="7010400" cy="9236075"/>
  <p:defaultTextStyle>
    <a:defPPr>
      <a:defRPr lang="en-US"/>
    </a:defPPr>
    <a:lvl1pPr marL="0" algn="l" defTabSz="65285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856" algn="l" defTabSz="65285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5709" algn="l" defTabSz="65285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8569" algn="l" defTabSz="65285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1423" algn="l" defTabSz="65285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4278" algn="l" defTabSz="65285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7140" algn="l" defTabSz="65285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9992" algn="l" defTabSz="65285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2845" algn="l" defTabSz="652856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2" pos="4608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  <p15:guide id="4" pos="8880" userDrawn="1">
          <p15:clr>
            <a:srgbClr val="A4A3A4"/>
          </p15:clr>
        </p15:guide>
        <p15:guide id="5" pos="3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 Jordano" initials="L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82A"/>
    <a:srgbClr val="2C8F68"/>
    <a:srgbClr val="009644"/>
    <a:srgbClr val="FF3F3F"/>
    <a:srgbClr val="CCECFF"/>
    <a:srgbClr val="95D616"/>
    <a:srgbClr val="F07F08"/>
    <a:srgbClr val="FFD239"/>
    <a:srgbClr val="FF6600"/>
    <a:srgbClr val="84B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192" y="54"/>
      </p:cViewPr>
      <p:guideLst>
        <p:guide orient="horz" pos="2712"/>
        <p:guide pos="4608"/>
        <p:guide orient="horz" pos="960"/>
        <p:guide pos="8880"/>
        <p:guide pos="3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36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8AA8D-52A2-B84F-9056-CD70611ADC38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F7EC2-D78F-8E4A-AF54-C4C9D561C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75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0C322-DB48-3342-B12D-CA25D57C8C0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85EAC-0BF2-8F4F-A271-B6E90311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0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6" algn="l" defTabSz="457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2" algn="l" defTabSz="457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66" algn="l" defTabSz="457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14" algn="l" defTabSz="457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68" algn="l" defTabSz="457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457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457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457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>
              <a:defRPr lang="en-US" sz="1400" smtClean="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6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5116166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371599"/>
            <a:ext cx="8458200" cy="1874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5715000" y="5440679"/>
            <a:ext cx="8458200" cy="1874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715000" y="3406139"/>
            <a:ext cx="8458200" cy="1874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5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73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31529" y="2708307"/>
            <a:ext cx="13167361" cy="78775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marL="0" indent="0" algn="l">
              <a:spcBef>
                <a:spcPts val="0"/>
              </a:spcBef>
              <a:tabLst>
                <a:tab pos="14221552" algn="l"/>
                <a:tab pos="14332591" algn="l"/>
              </a:tabLst>
              <a:defRPr sz="4400" b="1">
                <a:solidFill>
                  <a:srgbClr val="003054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31522" y="4109609"/>
            <a:ext cx="845713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08" tIns="45700" bIns="4570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731529" y="3782754"/>
            <a:ext cx="1316736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auto">
          <a:xfrm>
            <a:off x="-14035" y="7552681"/>
            <a:ext cx="14658475" cy="685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686" tIns="54846" rIns="109686" bIns="54846" numCol="1" rtlCol="0" anchor="t" anchorCtr="0" compatLnSpc="1">
            <a:prstTxWarp prst="textNoShape">
              <a:avLst/>
            </a:prstTxWarp>
          </a:bodyPr>
          <a:lstStyle/>
          <a:p>
            <a:pPr defTabSz="1096820" fontAlgn="base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1A1B1C"/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999047" y="7667626"/>
            <a:ext cx="4632325" cy="438150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defPPr>
              <a:defRPr lang="en-US"/>
            </a:defPPr>
            <a:lvl1pPr marL="0" algn="ctr" defTabSz="653065" rtl="0" eaLnBrk="1" latinLnBrk="0" hangingPunct="1">
              <a:defRPr sz="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3065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129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95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259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323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388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56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516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FFFF"/>
                </a:solidFill>
              </a:rPr>
              <a:t>©2016 Attivio, | Proprietary and Confidential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56612" y="4148322"/>
            <a:ext cx="4442278" cy="7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4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522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6739128" cy="59436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4072" y="1371600"/>
            <a:ext cx="6739128" cy="59436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>
              <a:defRPr lang="en-US" sz="1400" smtClean="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3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599"/>
            <a:ext cx="6738938" cy="768350"/>
          </a:xfrm>
        </p:spPr>
        <p:txBody>
          <a:bodyPr anchor="b"/>
          <a:lstStyle>
            <a:lvl1pPr marL="0" indent="0">
              <a:buNone/>
              <a:defRPr sz="2400" b="1" cap="all">
                <a:solidFill>
                  <a:schemeClr val="tx2"/>
                </a:solidFill>
              </a:defRPr>
            </a:lvl1pPr>
            <a:lvl2pPr marL="457056" indent="0">
              <a:buNone/>
              <a:defRPr sz="2000" b="1"/>
            </a:lvl2pPr>
            <a:lvl3pPr marL="914112" indent="0">
              <a:buNone/>
              <a:defRPr sz="1800" b="1"/>
            </a:lvl3pPr>
            <a:lvl4pPr marL="1371166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4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2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3097"/>
            <a:ext cx="6738938" cy="51021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675" y="1371599"/>
            <a:ext cx="6740525" cy="768350"/>
          </a:xfrm>
        </p:spPr>
        <p:txBody>
          <a:bodyPr anchor="b"/>
          <a:lstStyle>
            <a:lvl1pPr marL="0" indent="0">
              <a:buNone/>
              <a:defRPr sz="2400" b="1" cap="all">
                <a:solidFill>
                  <a:schemeClr val="tx2"/>
                </a:solidFill>
              </a:defRPr>
            </a:lvl1pPr>
            <a:lvl2pPr marL="457056" indent="0">
              <a:buNone/>
              <a:defRPr sz="2000" b="1"/>
            </a:lvl2pPr>
            <a:lvl3pPr marL="914112" indent="0">
              <a:buNone/>
              <a:defRPr sz="1800" b="1"/>
            </a:lvl3pPr>
            <a:lvl4pPr marL="1371166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4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2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675" y="2213097"/>
            <a:ext cx="6740525" cy="51021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>
              <a:defRPr lang="en-US" sz="1400" smtClean="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97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599"/>
            <a:ext cx="4480560" cy="768350"/>
          </a:xfrm>
        </p:spPr>
        <p:txBody>
          <a:bodyPr anchor="b"/>
          <a:lstStyle>
            <a:lvl1pPr marL="0" indent="0">
              <a:buNone/>
              <a:defRPr sz="2400" b="1" cap="all">
                <a:solidFill>
                  <a:schemeClr val="tx2"/>
                </a:solidFill>
              </a:defRPr>
            </a:lvl1pPr>
            <a:lvl2pPr marL="457056" indent="0">
              <a:buNone/>
              <a:defRPr sz="2000" b="1"/>
            </a:lvl2pPr>
            <a:lvl3pPr marL="914112" indent="0">
              <a:buNone/>
              <a:defRPr sz="1800" b="1"/>
            </a:lvl3pPr>
            <a:lvl4pPr marL="1371166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4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2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3097"/>
            <a:ext cx="4480560" cy="51021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4920" y="1371599"/>
            <a:ext cx="4480560" cy="768350"/>
          </a:xfrm>
        </p:spPr>
        <p:txBody>
          <a:bodyPr anchor="b"/>
          <a:lstStyle>
            <a:lvl1pPr marL="0" indent="0">
              <a:buNone/>
              <a:defRPr sz="2400" b="1" cap="all">
                <a:solidFill>
                  <a:schemeClr val="tx2"/>
                </a:solidFill>
              </a:defRPr>
            </a:lvl1pPr>
            <a:lvl2pPr marL="457056" indent="0">
              <a:buNone/>
              <a:defRPr sz="2000" b="1"/>
            </a:lvl2pPr>
            <a:lvl3pPr marL="914112" indent="0">
              <a:buNone/>
              <a:defRPr sz="1800" b="1"/>
            </a:lvl3pPr>
            <a:lvl4pPr marL="1371166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4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2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4920" y="2213097"/>
            <a:ext cx="4480560" cy="51021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92640" y="1371599"/>
            <a:ext cx="4480560" cy="768350"/>
          </a:xfrm>
        </p:spPr>
        <p:txBody>
          <a:bodyPr anchor="b"/>
          <a:lstStyle>
            <a:lvl1pPr marL="0" indent="0">
              <a:buNone/>
              <a:defRPr sz="2400" b="1" cap="all">
                <a:solidFill>
                  <a:schemeClr val="tx2"/>
                </a:solidFill>
              </a:defRPr>
            </a:lvl1pPr>
            <a:lvl2pPr marL="457056" indent="0">
              <a:buNone/>
              <a:defRPr sz="2000" b="1"/>
            </a:lvl2pPr>
            <a:lvl3pPr marL="914112" indent="0">
              <a:buNone/>
              <a:defRPr sz="1800" b="1"/>
            </a:lvl3pPr>
            <a:lvl4pPr marL="1371166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4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2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9692640" y="2213097"/>
            <a:ext cx="4480560" cy="51021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>
              <a:defRPr lang="en-US" sz="1400" smtClean="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0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73914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933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137160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73914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>
              <a:defRPr lang="en-US" sz="1400" smtClean="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8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9119"/>
            <a:ext cx="137160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>
              <a:defRPr lang="en-US" sz="1400" smtClean="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4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6739128" cy="59436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4072" y="1371600"/>
            <a:ext cx="6739128" cy="59436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42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371599"/>
            <a:ext cx="6781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>
              <a:defRPr lang="en-US" sz="1400" smtClean="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74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6781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73914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>
              <a:defRPr lang="en-US" sz="1400" smtClean="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95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5116166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371599"/>
            <a:ext cx="8458200" cy="1874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5715000" y="5440679"/>
            <a:ext cx="8458200" cy="1874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5715000" y="3406139"/>
            <a:ext cx="8458200" cy="1874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>
              <a:defRPr lang="en-US" sz="1400" smtClean="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" y="7554232"/>
            <a:ext cx="14521815" cy="6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05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644649"/>
            <a:ext cx="13716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>
              <a:defRPr lang="en-US" sz="1400" smtClean="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" y="7554232"/>
            <a:ext cx="14521815" cy="67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ttivio-white-Logo-Horizontal.png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37798"/>
            <a:ext cx="14630400" cy="219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1459942"/>
            <a:ext cx="12435840" cy="2640330"/>
          </a:xfrm>
        </p:spPr>
        <p:txBody>
          <a:bodyPr anchor="b">
            <a:normAutofit/>
          </a:bodyPr>
          <a:lstStyle>
            <a:lvl1pPr algn="l">
              <a:defRPr sz="5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4177539"/>
            <a:ext cx="12435840" cy="1800224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73128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257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9385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2514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5642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38771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1900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502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70432" y="4144619"/>
            <a:ext cx="12557760" cy="190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84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599"/>
            <a:ext cx="6738938" cy="768350"/>
          </a:xfrm>
        </p:spPr>
        <p:txBody>
          <a:bodyPr anchor="b"/>
          <a:lstStyle>
            <a:lvl1pPr marL="0" indent="0">
              <a:buNone/>
              <a:defRPr sz="2400" b="1" cap="all">
                <a:solidFill>
                  <a:schemeClr val="tx2"/>
                </a:solidFill>
              </a:defRPr>
            </a:lvl1pPr>
            <a:lvl2pPr marL="457056" indent="0">
              <a:buNone/>
              <a:defRPr sz="2000" b="1"/>
            </a:lvl2pPr>
            <a:lvl3pPr marL="914112" indent="0">
              <a:buNone/>
              <a:defRPr sz="1800" b="1"/>
            </a:lvl3pPr>
            <a:lvl4pPr marL="1371166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4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2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3097"/>
            <a:ext cx="6738938" cy="51021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675" y="1371599"/>
            <a:ext cx="6740525" cy="768350"/>
          </a:xfrm>
        </p:spPr>
        <p:txBody>
          <a:bodyPr anchor="b"/>
          <a:lstStyle>
            <a:lvl1pPr marL="0" indent="0">
              <a:buNone/>
              <a:defRPr sz="2400" b="1" cap="all">
                <a:solidFill>
                  <a:schemeClr val="tx2"/>
                </a:solidFill>
              </a:defRPr>
            </a:lvl1pPr>
            <a:lvl2pPr marL="457056" indent="0">
              <a:buNone/>
              <a:defRPr sz="2000" b="1"/>
            </a:lvl2pPr>
            <a:lvl3pPr marL="914112" indent="0">
              <a:buNone/>
              <a:defRPr sz="1800" b="1"/>
            </a:lvl3pPr>
            <a:lvl4pPr marL="1371166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4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2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675" y="2213097"/>
            <a:ext cx="6740525" cy="51021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599"/>
            <a:ext cx="4480560" cy="768350"/>
          </a:xfrm>
        </p:spPr>
        <p:txBody>
          <a:bodyPr anchor="b"/>
          <a:lstStyle>
            <a:lvl1pPr marL="0" indent="0">
              <a:buNone/>
              <a:defRPr sz="2400" b="1" cap="all">
                <a:solidFill>
                  <a:schemeClr val="tx2"/>
                </a:solidFill>
              </a:defRPr>
            </a:lvl1pPr>
            <a:lvl2pPr marL="457056" indent="0">
              <a:buNone/>
              <a:defRPr sz="2000" b="1"/>
            </a:lvl2pPr>
            <a:lvl3pPr marL="914112" indent="0">
              <a:buNone/>
              <a:defRPr sz="1800" b="1"/>
            </a:lvl3pPr>
            <a:lvl4pPr marL="1371166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4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2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3097"/>
            <a:ext cx="4480560" cy="51021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4920" y="1371599"/>
            <a:ext cx="4480560" cy="768350"/>
          </a:xfrm>
        </p:spPr>
        <p:txBody>
          <a:bodyPr anchor="b"/>
          <a:lstStyle>
            <a:lvl1pPr marL="0" indent="0">
              <a:buNone/>
              <a:defRPr sz="2400" b="1" cap="all">
                <a:solidFill>
                  <a:schemeClr val="tx2"/>
                </a:solidFill>
              </a:defRPr>
            </a:lvl1pPr>
            <a:lvl2pPr marL="457056" indent="0">
              <a:buNone/>
              <a:defRPr sz="2000" b="1"/>
            </a:lvl2pPr>
            <a:lvl3pPr marL="914112" indent="0">
              <a:buNone/>
              <a:defRPr sz="1800" b="1"/>
            </a:lvl3pPr>
            <a:lvl4pPr marL="1371166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4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2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4920" y="2213097"/>
            <a:ext cx="4480560" cy="51021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92640" y="1371599"/>
            <a:ext cx="4480560" cy="768350"/>
          </a:xfrm>
        </p:spPr>
        <p:txBody>
          <a:bodyPr anchor="b"/>
          <a:lstStyle>
            <a:lvl1pPr marL="0" indent="0">
              <a:buNone/>
              <a:defRPr sz="2400" b="1" cap="all">
                <a:solidFill>
                  <a:schemeClr val="tx2"/>
                </a:solidFill>
              </a:defRPr>
            </a:lvl1pPr>
            <a:lvl2pPr marL="457056" indent="0">
              <a:buNone/>
              <a:defRPr sz="2000" b="1"/>
            </a:lvl2pPr>
            <a:lvl3pPr marL="914112" indent="0">
              <a:buNone/>
              <a:defRPr sz="1800" b="1"/>
            </a:lvl3pPr>
            <a:lvl4pPr marL="1371166" indent="0">
              <a:buNone/>
              <a:defRPr sz="1600" b="1"/>
            </a:lvl4pPr>
            <a:lvl5pPr marL="1828214" indent="0">
              <a:buNone/>
              <a:defRPr sz="1600" b="1"/>
            </a:lvl5pPr>
            <a:lvl6pPr marL="2285268" indent="0">
              <a:buNone/>
              <a:defRPr sz="1600" b="1"/>
            </a:lvl6pPr>
            <a:lvl7pPr marL="2742324" indent="0">
              <a:buNone/>
              <a:defRPr sz="1600" b="1"/>
            </a:lvl7pPr>
            <a:lvl8pPr marL="3199376" indent="0">
              <a:buNone/>
              <a:defRPr sz="1600" b="1"/>
            </a:lvl8pPr>
            <a:lvl9pPr marL="365642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/>
          </p:nvPr>
        </p:nvSpPr>
        <p:spPr>
          <a:xfrm>
            <a:off x="9692640" y="2213097"/>
            <a:ext cx="4480560" cy="51021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2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73914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8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137160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73914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9119"/>
            <a:ext cx="137160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371599"/>
            <a:ext cx="6781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6781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37159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7391400" y="4389119"/>
            <a:ext cx="6781800" cy="292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7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-14035" y="7552681"/>
            <a:ext cx="14658475" cy="685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686" tIns="54846" rIns="109686" bIns="54846" numCol="1" rtlCol="0" anchor="t" anchorCtr="0" compatLnSpc="1">
            <a:prstTxWarp prst="textNoShape">
              <a:avLst/>
            </a:prstTxWarp>
          </a:bodyPr>
          <a:lstStyle/>
          <a:p>
            <a:pPr defTabSz="1096820" fontAlgn="base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1A1B1C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4630400" cy="1143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1" tIns="45688" rIns="91381" bIns="45688" numCol="1" rtlCol="0" anchor="t" anchorCtr="0" compatLnSpc="1">
            <a:prstTxWarp prst="textNoShape">
              <a:avLst/>
            </a:prstTxWarp>
          </a:bodyPr>
          <a:lstStyle/>
          <a:p>
            <a:pPr defTabSz="913793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1A1B1C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  <a:prstGeom prst="rect">
            <a:avLst/>
          </a:prstGeom>
        </p:spPr>
        <p:txBody>
          <a:bodyPr vert="horz" lIns="91411" tIns="45704" rIns="91411" bIns="4570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3716000" cy="5943600"/>
          </a:xfrm>
          <a:prstGeom prst="rect">
            <a:avLst/>
          </a:prstGeom>
        </p:spPr>
        <p:txBody>
          <a:bodyPr vert="horz" lIns="91411" tIns="45704" rIns="91411" bIns="4570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999047" y="7667626"/>
            <a:ext cx="4632325" cy="438150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defPPr>
              <a:defRPr lang="en-US"/>
            </a:defPPr>
            <a:lvl1pPr marL="0" algn="ctr" defTabSz="653065" rtl="0" eaLnBrk="1" latinLnBrk="0" hangingPunct="1">
              <a:defRPr sz="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3065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129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95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259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323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388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56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516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FFFF"/>
                </a:solidFill>
              </a:rPr>
              <a:t>©2017 Attivio | Proprietary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906569" y="7693027"/>
            <a:ext cx="2266631" cy="3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6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6" r:id="rId2"/>
    <p:sldLayoutId id="2147483797" r:id="rId3"/>
    <p:sldLayoutId id="2147483804" r:id="rId4"/>
    <p:sldLayoutId id="2147483799" r:id="rId5"/>
    <p:sldLayoutId id="2147483803" r:id="rId6"/>
    <p:sldLayoutId id="2147483802" r:id="rId7"/>
    <p:sldLayoutId id="2147483800" r:id="rId8"/>
    <p:sldLayoutId id="2147483801" r:id="rId9"/>
    <p:sldLayoutId id="2147483805" r:id="rId10"/>
    <p:sldLayoutId id="2147483798" r:id="rId11"/>
    <p:sldLayoutId id="2147483843" r:id="rId12"/>
  </p:sldLayoutIdLst>
  <p:hf hdr="0" ftr="0" dt="0"/>
  <p:txStyles>
    <p:titleStyle>
      <a:lvl1pPr algn="l" defTabSz="457056" rtl="0" eaLnBrk="1" latinLnBrk="0" hangingPunct="1">
        <a:spcBef>
          <a:spcPct val="0"/>
        </a:spcBef>
        <a:buNone/>
        <a:defRPr sz="3600" kern="1200" cap="all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792" indent="-342792" algn="l" defTabSz="457056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0" indent="-285654" algn="l" defTabSz="457056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5" indent="-228527" algn="l" defTabSz="457056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8" indent="-228527" algn="l" defTabSz="457056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40" indent="-228527" algn="l" defTabSz="457056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96" indent="-228527" algn="l" defTabSz="457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50" indent="-228527" algn="l" defTabSz="457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8" indent="-228527" algn="l" defTabSz="457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52" indent="-228527" algn="l" defTabSz="457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2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6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4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8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4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76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9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4" userDrawn="1">
          <p15:clr>
            <a:srgbClr val="F26B43"/>
          </p15:clr>
        </p15:guide>
        <p15:guide id="2" pos="76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-14035" y="7552681"/>
            <a:ext cx="14658475" cy="6858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686" tIns="54846" rIns="109686" bIns="54846" numCol="1" rtlCol="0" anchor="t" anchorCtr="0" compatLnSpc="1">
            <a:prstTxWarp prst="textNoShape">
              <a:avLst/>
            </a:prstTxWarp>
          </a:bodyPr>
          <a:lstStyle/>
          <a:p>
            <a:pPr defTabSz="1096820" fontAlgn="base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1A1B1C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4630400" cy="1143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81" tIns="45688" rIns="91381" bIns="45688" numCol="1" rtlCol="0" anchor="t" anchorCtr="0" compatLnSpc="1">
            <a:prstTxWarp prst="textNoShape">
              <a:avLst/>
            </a:prstTxWarp>
          </a:bodyPr>
          <a:lstStyle/>
          <a:p>
            <a:pPr defTabSz="913793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1A1B1C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  <a:prstGeom prst="rect">
            <a:avLst/>
          </a:prstGeom>
        </p:spPr>
        <p:txBody>
          <a:bodyPr vert="horz" lIns="91411" tIns="45704" rIns="91411" bIns="4570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3716000" cy="5943600"/>
          </a:xfrm>
          <a:prstGeom prst="rect">
            <a:avLst/>
          </a:prstGeom>
        </p:spPr>
        <p:txBody>
          <a:bodyPr vert="horz" lIns="91411" tIns="45704" rIns="91411" bIns="4570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9" y="7667626"/>
            <a:ext cx="3413125" cy="438150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131CCBED-8514-BE4F-8301-CFECDB86FB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999047" y="7667626"/>
            <a:ext cx="4632325" cy="438150"/>
          </a:xfrm>
          <a:prstGeom prst="rect">
            <a:avLst/>
          </a:prstGeom>
        </p:spPr>
        <p:txBody>
          <a:bodyPr vert="horz" lIns="91411" tIns="45704" rIns="91411" bIns="45704" rtlCol="0" anchor="ctr"/>
          <a:lstStyle>
            <a:defPPr>
              <a:defRPr lang="en-US"/>
            </a:defPPr>
            <a:lvl1pPr marL="0" algn="ctr" defTabSz="653065" rtl="0" eaLnBrk="1" latinLnBrk="0" hangingPunct="1">
              <a:defRPr sz="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3065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129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95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259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323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388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456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516" algn="l" defTabSz="653065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FFFF"/>
                </a:solidFill>
              </a:rPr>
              <a:t>©2017 Attivio | Proprietary and Confidential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906569" y="7693027"/>
            <a:ext cx="2266631" cy="3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7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hdr="0" ftr="0" dt="0"/>
  <p:txStyles>
    <p:titleStyle>
      <a:lvl1pPr algn="l" defTabSz="457056" rtl="0" eaLnBrk="1" latinLnBrk="0" hangingPunct="1">
        <a:spcBef>
          <a:spcPct val="0"/>
        </a:spcBef>
        <a:buNone/>
        <a:defRPr sz="3600" kern="1200" cap="all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792" indent="-342792" algn="l" defTabSz="457056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0" indent="-285654" algn="l" defTabSz="457056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5" indent="-228527" algn="l" defTabSz="457056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8" indent="-228527" algn="l" defTabSz="457056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40" indent="-228527" algn="l" defTabSz="457056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96" indent="-228527" algn="l" defTabSz="457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50" indent="-228527" algn="l" defTabSz="457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8" indent="-228527" algn="l" defTabSz="457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52" indent="-228527" algn="l" defTabSz="45705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2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66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4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8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24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76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9" algn="l" defTabSz="457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4">
          <p15:clr>
            <a:srgbClr val="F26B43"/>
          </p15:clr>
        </p15:guide>
        <p15:guide id="2" pos="76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/>
          <a:p>
            <a:r>
              <a:rPr lang="en-US" dirty="0"/>
              <a:t>Elastic search </a:t>
            </a:r>
            <a:r>
              <a:rPr lang="en-US" altLang="zh-CN" dirty="0"/>
              <a:t>——</a:t>
            </a:r>
            <a:r>
              <a:rPr lang="en-US" b="1" dirty="0"/>
              <a:t>overall</a:t>
            </a:r>
            <a:r>
              <a:rPr lang="en-US" dirty="0"/>
              <a:t> </a:t>
            </a:r>
            <a:r>
              <a:rPr lang="en-US" b="1" dirty="0"/>
              <a:t>structure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86638D-9565-40B8-97BE-5C484DDCB4ED}"/>
              </a:ext>
            </a:extLst>
          </p:cNvPr>
          <p:cNvCxnSpPr/>
          <p:nvPr/>
        </p:nvCxnSpPr>
        <p:spPr>
          <a:xfrm>
            <a:off x="1880315" y="1159099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6BDE5F9-F643-4003-80EA-49AA482B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468336"/>
            <a:ext cx="11029950" cy="39433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AFD41BD-A077-48B3-BDD0-A13DF91E1D72}"/>
              </a:ext>
            </a:extLst>
          </p:cNvPr>
          <p:cNvSpPr/>
          <p:nvPr/>
        </p:nvSpPr>
        <p:spPr>
          <a:xfrm>
            <a:off x="1800225" y="1770706"/>
            <a:ext cx="10859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1313"/>
                </a:solidFill>
                <a:cs typeface="Century Gothic"/>
              </a:rPr>
              <a:t>1</a:t>
            </a:r>
            <a:r>
              <a:rPr lang="zh-CN" altLang="en-US" sz="1600" dirty="0">
                <a:solidFill>
                  <a:srgbClr val="131313"/>
                </a:solidFill>
                <a:cs typeface="Century Gothic"/>
              </a:rPr>
              <a:t>）成本可控：基于结构化需求，搜索引擎需求替代方案无论在研发或者改造的费用远小于原本购买</a:t>
            </a:r>
            <a:r>
              <a:rPr lang="en-US" altLang="zh-CN" sz="1600" dirty="0" err="1">
                <a:solidFill>
                  <a:srgbClr val="131313"/>
                </a:solidFill>
                <a:cs typeface="Century Gothic"/>
              </a:rPr>
              <a:t>attivio</a:t>
            </a:r>
            <a:r>
              <a:rPr lang="zh-CN" altLang="en-US" sz="1600" dirty="0">
                <a:solidFill>
                  <a:srgbClr val="131313"/>
                </a:solidFill>
                <a:cs typeface="Century Gothic"/>
              </a:rPr>
              <a:t>的产品</a:t>
            </a:r>
            <a:endParaRPr lang="en-US" altLang="zh-CN" sz="1600" dirty="0">
              <a:solidFill>
                <a:srgbClr val="131313"/>
              </a:solidFill>
              <a:cs typeface="Century Gothic"/>
            </a:endParaRPr>
          </a:p>
          <a:p>
            <a:r>
              <a:rPr lang="en-US" altLang="zh-CN" sz="1600" dirty="0">
                <a:solidFill>
                  <a:srgbClr val="131313"/>
                </a:solidFill>
                <a:cs typeface="Century Gothic"/>
              </a:rPr>
              <a:t>2</a:t>
            </a:r>
            <a:r>
              <a:rPr lang="zh-CN" altLang="en-US" sz="1600" dirty="0">
                <a:solidFill>
                  <a:srgbClr val="131313"/>
                </a:solidFill>
                <a:cs typeface="Century Gothic"/>
              </a:rPr>
              <a:t>）灵活性更强：项目采用热门技术（</a:t>
            </a:r>
            <a:r>
              <a:rPr lang="en-US" altLang="zh-CN" sz="1600" dirty="0" err="1">
                <a:solidFill>
                  <a:srgbClr val="131313"/>
                </a:solidFill>
                <a:cs typeface="Century Gothic"/>
              </a:rPr>
              <a:t>ElasticSearch,Logstash,Kafka</a:t>
            </a:r>
            <a:r>
              <a:rPr lang="zh-CN" altLang="en-US" sz="1600" dirty="0">
                <a:solidFill>
                  <a:srgbClr val="131313"/>
                </a:solidFill>
                <a:cs typeface="Century Gothic"/>
              </a:rPr>
              <a:t>），资料丰富，无论改造或者定制化功能都会变得相对简单容易，更能满足用户需求</a:t>
            </a:r>
            <a:endParaRPr lang="en-US" altLang="zh-CN" sz="1600" dirty="0">
              <a:solidFill>
                <a:srgbClr val="131313"/>
              </a:solidFill>
              <a:cs typeface="Century Gothic"/>
            </a:endParaRPr>
          </a:p>
          <a:p>
            <a:r>
              <a:rPr lang="en-US" altLang="zh-CN" sz="1600" dirty="0">
                <a:solidFill>
                  <a:srgbClr val="131313"/>
                </a:solidFill>
                <a:cs typeface="Century Gothic"/>
              </a:rPr>
              <a:t>3</a:t>
            </a:r>
            <a:r>
              <a:rPr lang="zh-CN" altLang="en-US" sz="1600" dirty="0">
                <a:solidFill>
                  <a:srgbClr val="131313"/>
                </a:solidFill>
                <a:cs typeface="Century Gothic"/>
              </a:rPr>
              <a:t>）原来</a:t>
            </a:r>
            <a:r>
              <a:rPr lang="en-US" altLang="zh-CN" sz="1600" dirty="0" err="1">
                <a:solidFill>
                  <a:srgbClr val="131313"/>
                </a:solidFill>
                <a:cs typeface="Century Gothic"/>
              </a:rPr>
              <a:t>attivio</a:t>
            </a:r>
            <a:r>
              <a:rPr lang="en-US" altLang="zh-CN" sz="1600" dirty="0">
                <a:solidFill>
                  <a:srgbClr val="131313"/>
                </a:solidFill>
                <a:cs typeface="Century Gothic"/>
              </a:rPr>
              <a:t> </a:t>
            </a:r>
            <a:r>
              <a:rPr lang="en-US" altLang="zh-CN" sz="1600" dirty="0" err="1">
                <a:solidFill>
                  <a:srgbClr val="131313"/>
                </a:solidFill>
                <a:cs typeface="Century Gothic"/>
              </a:rPr>
              <a:t>searchui</a:t>
            </a:r>
            <a:r>
              <a:rPr lang="en-US" altLang="zh-CN" sz="1600" dirty="0">
                <a:solidFill>
                  <a:srgbClr val="131313"/>
                </a:solidFill>
                <a:cs typeface="Century Gothic"/>
              </a:rPr>
              <a:t> </a:t>
            </a:r>
            <a:r>
              <a:rPr lang="zh-CN" altLang="en-US" sz="1600" dirty="0">
                <a:solidFill>
                  <a:srgbClr val="131313"/>
                </a:solidFill>
                <a:cs typeface="Century Gothic"/>
              </a:rPr>
              <a:t>在项目中用到的功能，</a:t>
            </a:r>
            <a:r>
              <a:rPr lang="en-US" altLang="zh-CN" sz="1600" dirty="0">
                <a:solidFill>
                  <a:srgbClr val="131313"/>
                </a:solidFill>
                <a:cs typeface="Century Gothic"/>
              </a:rPr>
              <a:t>ES </a:t>
            </a:r>
            <a:r>
              <a:rPr lang="en-US" altLang="zh-CN" sz="1600" dirty="0" err="1">
                <a:solidFill>
                  <a:srgbClr val="131313"/>
                </a:solidFill>
                <a:cs typeface="Century Gothic"/>
              </a:rPr>
              <a:t>SearchUI</a:t>
            </a:r>
            <a:r>
              <a:rPr lang="zh-CN" altLang="en-US" sz="1600" dirty="0">
                <a:solidFill>
                  <a:srgbClr val="131313"/>
                </a:solidFill>
                <a:cs typeface="Century Gothic"/>
              </a:rPr>
              <a:t>都能实现，效果还会更好，更稳定</a:t>
            </a:r>
            <a:endParaRPr lang="en-US" altLang="zh-CN" sz="1600" dirty="0">
              <a:solidFill>
                <a:srgbClr val="131313"/>
              </a:solidFill>
              <a:cs typeface="Century Gothic"/>
            </a:endParaRPr>
          </a:p>
          <a:p>
            <a:r>
              <a:rPr lang="en-US" altLang="zh-CN" sz="1600" dirty="0">
                <a:solidFill>
                  <a:srgbClr val="131313"/>
                </a:solidFill>
                <a:cs typeface="Century Gothic"/>
              </a:rPr>
              <a:t>4</a:t>
            </a:r>
            <a:r>
              <a:rPr lang="zh-CN" altLang="en-US" sz="1600" dirty="0">
                <a:solidFill>
                  <a:srgbClr val="131313"/>
                </a:solidFill>
                <a:cs typeface="Century Gothic"/>
              </a:rPr>
              <a:t>）最新架构，丢数据不存在的</a:t>
            </a:r>
            <a:endParaRPr lang="en-US" altLang="zh-CN" sz="1600" dirty="0">
              <a:solidFill>
                <a:srgbClr val="131313"/>
              </a:solidFill>
              <a:cs typeface="Century Gothic"/>
            </a:endParaRPr>
          </a:p>
          <a:p>
            <a:endParaRPr lang="en-US" altLang="zh-CN" sz="1600" dirty="0">
              <a:solidFill>
                <a:srgbClr val="131313"/>
              </a:solidFill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67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/>
          <a:p>
            <a:r>
              <a:rPr lang="en-US" dirty="0"/>
              <a:t>Elastic search </a:t>
            </a:r>
            <a:r>
              <a:rPr lang="en-US" altLang="zh-CN" dirty="0"/>
              <a:t>——</a:t>
            </a:r>
            <a:r>
              <a:rPr lang="en-US" dirty="0"/>
              <a:t>Parse data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32FABD-8B10-4D89-A672-13B5CB32CC2E}"/>
              </a:ext>
            </a:extLst>
          </p:cNvPr>
          <p:cNvSpPr/>
          <p:nvPr/>
        </p:nvSpPr>
        <p:spPr>
          <a:xfrm>
            <a:off x="721217" y="1702334"/>
            <a:ext cx="73152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1）source </a:t>
            </a:r>
            <a:r>
              <a:rPr lang="en-US" dirty="0" err="1"/>
              <a:t>包含众多</a:t>
            </a:r>
            <a:r>
              <a:rPr lang="zh-CN" altLang="en-US" dirty="0"/>
              <a:t>（</a:t>
            </a:r>
            <a:r>
              <a:rPr lang="en-US" altLang="zh-CN" dirty="0" err="1"/>
              <a:t>ES,DB,File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2）支持中文编码</a:t>
            </a:r>
          </a:p>
          <a:p>
            <a:r>
              <a:rPr lang="en-US" dirty="0"/>
              <a:t>3）支持情感分词</a:t>
            </a:r>
          </a:p>
          <a:p>
            <a:r>
              <a:rPr lang="en-US" dirty="0"/>
              <a:t>4）目标很多（</a:t>
            </a:r>
            <a:r>
              <a:rPr lang="en-US" altLang="zh-CN" dirty="0"/>
              <a:t>ES,DB,FILE…</a:t>
            </a:r>
            <a:r>
              <a:rPr lang="en-US" dirty="0"/>
              <a:t>）</a:t>
            </a:r>
          </a:p>
          <a:p>
            <a:r>
              <a:rPr lang="en-US" dirty="0"/>
              <a:t>5）结构化规则灵活，除了原始提供内容，支持自定义ruby，java开发结构化组件，集成python</a:t>
            </a:r>
          </a:p>
          <a:p>
            <a:r>
              <a:rPr lang="en-US" dirty="0"/>
              <a:t>6）支持增量实时获取数据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2FAC4-3E96-40DF-9B9A-B92E0D30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08" y="1679575"/>
            <a:ext cx="5400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/>
          <a:p>
            <a:r>
              <a:rPr lang="en-US" dirty="0"/>
              <a:t>Elastic search </a:t>
            </a:r>
            <a:r>
              <a:rPr lang="en-US" altLang="zh-CN" dirty="0"/>
              <a:t>——</a:t>
            </a:r>
            <a:r>
              <a:rPr lang="en-US" dirty="0"/>
              <a:t>Search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32FABD-8B10-4D89-A672-13B5CB32CC2E}"/>
              </a:ext>
            </a:extLst>
          </p:cNvPr>
          <p:cNvSpPr/>
          <p:nvPr/>
        </p:nvSpPr>
        <p:spPr>
          <a:xfrm>
            <a:off x="309093" y="1882639"/>
            <a:ext cx="73152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）支持中文语义包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）支持分布式部署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Elasticsearch </a:t>
            </a:r>
            <a:r>
              <a:rPr lang="en-US" altLang="zh-CN" dirty="0" err="1"/>
              <a:t>api</a:t>
            </a:r>
            <a:r>
              <a:rPr lang="zh-CN" altLang="en-US" dirty="0"/>
              <a:t>丰富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可查看集群状态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可配置快照生命周期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）完善的安全机制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）社区活跃，很多高级功能按需应用到项目</a:t>
            </a:r>
            <a:endParaRPr lang="en-US" altLang="zh-CN" dirty="0"/>
          </a:p>
          <a:p>
            <a:r>
              <a:rPr lang="zh-CN" altLang="en-US" dirty="0"/>
              <a:t>（安全机制，报警机制，</a:t>
            </a:r>
            <a:r>
              <a:rPr lang="en-US" altLang="zh-CN" dirty="0"/>
              <a:t>APM</a:t>
            </a:r>
            <a:r>
              <a:rPr lang="zh-CN" altLang="en-US" dirty="0"/>
              <a:t>，指标）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）可塑性强，可与</a:t>
            </a:r>
            <a:r>
              <a:rPr lang="en-US" altLang="zh-CN" dirty="0" err="1"/>
              <a:t>spotfire</a:t>
            </a:r>
            <a:r>
              <a:rPr lang="zh-CN" altLang="en-US" dirty="0"/>
              <a:t>等第三方客户端交互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zh-CN" altLang="en-US" dirty="0"/>
              <a:t>同时代码可控可调整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4723C-A650-4617-A811-D9AD09F6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49" y="1403130"/>
            <a:ext cx="7020944" cy="53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/>
          <a:p>
            <a:r>
              <a:rPr lang="en-US" dirty="0"/>
              <a:t>Elastic search </a:t>
            </a:r>
            <a:r>
              <a:rPr lang="en-US" altLang="zh-CN" dirty="0"/>
              <a:t>——</a:t>
            </a:r>
            <a:r>
              <a:rPr lang="en-US" dirty="0"/>
              <a:t>Search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32FABD-8B10-4D89-A672-13B5CB32CC2E}"/>
              </a:ext>
            </a:extLst>
          </p:cNvPr>
          <p:cNvSpPr/>
          <p:nvPr/>
        </p:nvSpPr>
        <p:spPr>
          <a:xfrm>
            <a:off x="721217" y="1702334"/>
            <a:ext cx="73152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）功能清单：</a:t>
            </a:r>
          </a:p>
          <a:p>
            <a:r>
              <a:rPr lang="zh-CN" altLang="en-US" dirty="0"/>
              <a:t>时间命中</a:t>
            </a:r>
          </a:p>
          <a:p>
            <a:r>
              <a:rPr lang="zh-CN" altLang="en-US" dirty="0"/>
              <a:t>简单搜索</a:t>
            </a:r>
          </a:p>
          <a:p>
            <a:r>
              <a:rPr lang="zh-CN" altLang="en-US" dirty="0"/>
              <a:t>支持聚合查询</a:t>
            </a:r>
          </a:p>
          <a:p>
            <a:r>
              <a:rPr lang="zh-CN" altLang="en-US" dirty="0"/>
              <a:t>复杂搜索</a:t>
            </a:r>
          </a:p>
          <a:p>
            <a:r>
              <a:rPr lang="zh-CN" altLang="en-US" dirty="0"/>
              <a:t>可选索引</a:t>
            </a:r>
          </a:p>
          <a:p>
            <a:r>
              <a:rPr lang="zh-CN" altLang="en-US" dirty="0"/>
              <a:t>可选字段</a:t>
            </a:r>
          </a:p>
          <a:p>
            <a:r>
              <a:rPr lang="zh-CN" altLang="en-US" dirty="0"/>
              <a:t>查询条件可保存</a:t>
            </a:r>
          </a:p>
          <a:p>
            <a:r>
              <a:rPr lang="zh-CN" altLang="en-US" dirty="0"/>
              <a:t>概要展示结果</a:t>
            </a:r>
          </a:p>
          <a:p>
            <a:r>
              <a:rPr lang="zh-CN" altLang="en-US" dirty="0"/>
              <a:t>详细展示结果</a:t>
            </a:r>
          </a:p>
          <a:p>
            <a:r>
              <a:rPr lang="zh-CN" altLang="en-US" dirty="0"/>
              <a:t>定制化功能模块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F92AB-E1BC-4644-B18F-4DE944706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30" y="1823386"/>
            <a:ext cx="8162753" cy="42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4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287873" y="1249560"/>
            <a:ext cx="6935666" cy="6260396"/>
            <a:chOff x="180762" y="1255934"/>
            <a:chExt cx="6935666" cy="6260396"/>
          </a:xfrm>
        </p:grpSpPr>
        <p:grpSp>
          <p:nvGrpSpPr>
            <p:cNvPr id="31" name="Group 30"/>
            <p:cNvGrpSpPr/>
            <p:nvPr/>
          </p:nvGrpSpPr>
          <p:grpSpPr>
            <a:xfrm>
              <a:off x="3589339" y="1255934"/>
              <a:ext cx="3527089" cy="6260396"/>
              <a:chOff x="3589339" y="1255934"/>
              <a:chExt cx="3527089" cy="6260396"/>
            </a:xfrm>
          </p:grpSpPr>
          <p:sp>
            <p:nvSpPr>
              <p:cNvPr id="48" name="Round Same Side Corner Rectangle 47"/>
              <p:cNvSpPr/>
              <p:nvPr/>
            </p:nvSpPr>
            <p:spPr>
              <a:xfrm>
                <a:off x="3589339" y="1255934"/>
                <a:ext cx="3527089" cy="487661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2"/>
              </a:solidFill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91440" rtlCol="0" anchor="ctr"/>
              <a:lstStyle/>
              <a:p>
                <a:pPr algn="ctr">
                  <a:lnSpc>
                    <a:spcPts val="1300"/>
                  </a:lnSpc>
                </a:pPr>
                <a:endParaRPr lang="en-US" dirty="0">
                  <a:solidFill>
                    <a:srgbClr val="363F45"/>
                  </a:solidFill>
                  <a:effectLst>
                    <a:outerShdw blurRad="63500" dist="25400" dir="5400000" algn="t" rotWithShape="0">
                      <a:prstClr val="black">
                        <a:alpha val="3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589339" y="3442392"/>
                <a:ext cx="3527089" cy="777240"/>
              </a:xfrm>
              <a:prstGeom prst="rect">
                <a:avLst/>
              </a:prstGeom>
              <a:solidFill>
                <a:schemeClr val="accent5"/>
              </a:solidFill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685800" rtlCol="0" anchor="ctr"/>
              <a:lstStyle/>
              <a:p>
                <a:pPr marL="171450" indent="-171450">
                  <a:lnSpc>
                    <a:spcPts val="1300"/>
                  </a:lnSpc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100 million data is completed within 72 hours, and the parse speed is stable.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81031" y="3653325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4900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  <a:gs pos="3000">
                    <a:schemeClr val="accent2">
                      <a:lumMod val="50000"/>
                    </a:schemeClr>
                  </a:gs>
                </a:gsLst>
                <a:lin ang="18000000" scaled="0"/>
                <a:tileRect/>
              </a:gradFill>
              <a:ln w="19050">
                <a:noFill/>
                <a:miter lim="800000"/>
              </a:ln>
              <a:effectLst/>
              <a:scene3d>
                <a:camera prst="orthographicFront"/>
                <a:lightRig rig="glow" dir="t">
                  <a:rot lat="0" lon="0" rev="2700000"/>
                </a:lightRig>
              </a:scene3d>
              <a:sp3d>
                <a:bevelT w="254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9728" rIns="109728" bIns="45720" rtlCol="0" anchor="ctr"/>
              <a:lstStyle/>
              <a:p>
                <a:pPr algn="ctr"/>
                <a:r>
                  <a:rPr lang="en-US" b="1" dirty="0">
                    <a:solidFill>
                      <a:srgbClr val="FFFFFF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sym typeface="Wingdings"/>
                  </a:rPr>
                  <a:t></a:t>
                </a:r>
                <a:endParaRPr lang="en-US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589339" y="6739090"/>
                <a:ext cx="3527089" cy="777240"/>
              </a:xfrm>
              <a:prstGeom prst="rect">
                <a:avLst/>
              </a:prstGeom>
              <a:solidFill>
                <a:schemeClr val="accent5"/>
              </a:solidFill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685800" rtlCol="0" anchor="ctr"/>
              <a:lstStyle/>
              <a:p>
                <a:pPr marL="171450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ES has been trial-run for 1 month without any service stoppage</a:t>
                </a: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699346" y="6899110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4900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  <a:gs pos="3000">
                    <a:schemeClr val="accent2">
                      <a:lumMod val="50000"/>
                    </a:schemeClr>
                  </a:gs>
                </a:gsLst>
                <a:lin ang="18000000" scaled="0"/>
                <a:tileRect/>
              </a:gradFill>
              <a:ln w="19050">
                <a:noFill/>
                <a:miter lim="800000"/>
              </a:ln>
              <a:effectLst/>
              <a:scene3d>
                <a:camera prst="orthographicFront"/>
                <a:lightRig rig="glow" dir="t">
                  <a:rot lat="0" lon="0" rev="2700000"/>
                </a:lightRig>
              </a:scene3d>
              <a:sp3d>
                <a:bevelT w="254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9728" rIns="109728" bIns="45720" rtlCol="0" anchor="ctr"/>
              <a:lstStyle/>
              <a:p>
                <a:pPr algn="ctr"/>
                <a:r>
                  <a:rPr lang="en-US" b="1" dirty="0">
                    <a:solidFill>
                      <a:srgbClr val="FFFFFF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sym typeface="Wingdings"/>
                  </a:rPr>
                  <a:t></a:t>
                </a:r>
                <a:endParaRPr lang="en-US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608389" y="5903668"/>
                <a:ext cx="3508039" cy="777240"/>
              </a:xfrm>
              <a:prstGeom prst="rect">
                <a:avLst/>
              </a:prstGeom>
              <a:solidFill>
                <a:schemeClr val="accent5"/>
              </a:solidFill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685800" rtlCol="0" anchor="ctr"/>
              <a:lstStyle/>
              <a:p>
                <a:pPr marL="171450" indent="-171450">
                  <a:lnSpc>
                    <a:spcPts val="13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In the current test cases, the correct rate of Chinese search results returned is 100%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681031" y="6101788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4900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  <a:gs pos="3000">
                    <a:schemeClr val="accent2">
                      <a:lumMod val="50000"/>
                    </a:schemeClr>
                  </a:gs>
                </a:gsLst>
                <a:lin ang="18000000" scaled="0"/>
                <a:tileRect/>
              </a:gradFill>
              <a:ln w="19050">
                <a:noFill/>
                <a:miter lim="800000"/>
              </a:ln>
              <a:effectLst/>
              <a:scene3d>
                <a:camera prst="orthographicFront"/>
                <a:lightRig rig="glow" dir="t">
                  <a:rot lat="0" lon="0" rev="2700000"/>
                </a:lightRig>
              </a:scene3d>
              <a:sp3d>
                <a:bevelT w="254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9728" rIns="109728" bIns="45720" rtlCol="0" anchor="ctr"/>
              <a:lstStyle/>
              <a:p>
                <a:pPr algn="ctr"/>
                <a:r>
                  <a:rPr lang="en-US" b="1" dirty="0">
                    <a:solidFill>
                      <a:srgbClr val="FFFFFF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sym typeface="Wingdings"/>
                  </a:rPr>
                  <a:t></a:t>
                </a:r>
                <a:endParaRPr lang="en-US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589339" y="4271485"/>
                <a:ext cx="3527089" cy="777240"/>
              </a:xfrm>
              <a:prstGeom prst="rect">
                <a:avLst/>
              </a:prstGeom>
              <a:solidFill>
                <a:schemeClr val="accent5"/>
              </a:solidFill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685800" rtlCol="0" anchor="ctr"/>
              <a:lstStyle/>
              <a:p>
                <a:pPr marL="171450" indent="-171450">
                  <a:lnSpc>
                    <a:spcPts val="1300"/>
                  </a:lnSpc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During the parse period, the server’s CPU and memory occupancy rate is about 10%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694203" y="4421083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4900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  <a:gs pos="3000">
                    <a:schemeClr val="accent2">
                      <a:lumMod val="50000"/>
                    </a:schemeClr>
                  </a:gs>
                </a:gsLst>
                <a:lin ang="18000000" scaled="0"/>
                <a:tileRect/>
              </a:gradFill>
              <a:ln w="19050">
                <a:noFill/>
                <a:miter lim="800000"/>
              </a:ln>
              <a:effectLst/>
              <a:scene3d>
                <a:camera prst="orthographicFront"/>
                <a:lightRig rig="glow" dir="t">
                  <a:rot lat="0" lon="0" rev="2700000"/>
                </a:lightRig>
              </a:scene3d>
              <a:sp3d>
                <a:bevelT w="254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9728" rIns="109728" bIns="45720" rtlCol="0" anchor="ctr"/>
              <a:lstStyle/>
              <a:p>
                <a:pPr algn="ctr"/>
                <a:r>
                  <a:rPr lang="en-US" b="1" dirty="0">
                    <a:solidFill>
                      <a:srgbClr val="FFFFFF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sym typeface="Wingdings"/>
                  </a:rPr>
                  <a:t></a:t>
                </a:r>
                <a:endParaRPr lang="en-US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89339" y="1806554"/>
                <a:ext cx="3524414" cy="777240"/>
              </a:xfrm>
              <a:prstGeom prst="rect">
                <a:avLst/>
              </a:prstGeom>
              <a:solidFill>
                <a:schemeClr val="accent5"/>
              </a:solidFill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685800" rtlCol="0" anchor="ctr"/>
              <a:lstStyle/>
              <a:p>
                <a:pPr marL="171450" indent="-1714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Complete 100 million data parse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4286" y="1984548"/>
                <a:ext cx="453945" cy="443164"/>
              </a:xfrm>
              <a:prstGeom prst="ellipse">
                <a:avLst/>
              </a:prstGeom>
              <a:gradFill flip="none" rotWithShape="1">
                <a:gsLst>
                  <a:gs pos="4900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  <a:gs pos="3000">
                    <a:schemeClr val="accent2">
                      <a:lumMod val="50000"/>
                    </a:schemeClr>
                  </a:gs>
                </a:gsLst>
                <a:lin ang="18000000" scaled="0"/>
                <a:tileRect/>
              </a:gradFill>
              <a:ln w="19050">
                <a:noFill/>
                <a:miter lim="800000"/>
              </a:ln>
              <a:effectLst/>
              <a:scene3d>
                <a:camera prst="orthographicFront"/>
                <a:lightRig rig="glow" dir="t">
                  <a:rot lat="0" lon="0" rev="2700000"/>
                </a:lightRig>
              </a:scene3d>
              <a:sp3d>
                <a:bevelT w="254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9728" rIns="109728" bIns="45720" rtlCol="0" anchor="ctr"/>
              <a:lstStyle/>
              <a:p>
                <a:pPr algn="ctr"/>
                <a:r>
                  <a:rPr lang="en-US" b="1" dirty="0">
                    <a:solidFill>
                      <a:srgbClr val="FFFFFF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sym typeface="Wingdings"/>
                  </a:rPr>
                  <a:t></a:t>
                </a:r>
                <a:endParaRPr lang="en-US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589339" y="2626032"/>
                <a:ext cx="3527089" cy="777240"/>
              </a:xfrm>
              <a:prstGeom prst="rect">
                <a:avLst/>
              </a:prstGeom>
              <a:solidFill>
                <a:schemeClr val="accent5"/>
              </a:solidFill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685800" rtlCol="0" anchor="ctr"/>
              <a:lstStyle/>
              <a:p>
                <a:pPr marL="171450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The parse speed is 1.7 million data per hour.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699346" y="2825172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4900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  <a:gs pos="3000">
                    <a:schemeClr val="accent2">
                      <a:lumMod val="50000"/>
                    </a:schemeClr>
                  </a:gs>
                </a:gsLst>
                <a:lin ang="18000000" scaled="0"/>
                <a:tileRect/>
              </a:gradFill>
              <a:ln w="19050">
                <a:noFill/>
                <a:miter lim="800000"/>
              </a:ln>
              <a:effectLst/>
              <a:scene3d>
                <a:camera prst="orthographicFront"/>
                <a:lightRig rig="glow" dir="t">
                  <a:rot lat="0" lon="0" rev="2700000"/>
                </a:lightRig>
              </a:scene3d>
              <a:sp3d>
                <a:bevelT w="254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9728" rIns="109728" bIns="45720" rtlCol="0" anchor="ctr"/>
              <a:lstStyle/>
              <a:p>
                <a:pPr algn="ctr"/>
                <a:r>
                  <a:rPr lang="en-US" b="1" dirty="0">
                    <a:solidFill>
                      <a:srgbClr val="FFFFFF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sym typeface="Wingdings"/>
                  </a:rPr>
                  <a:t></a:t>
                </a:r>
                <a:endParaRPr lang="en-US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589340" y="5084466"/>
                <a:ext cx="3524414" cy="777240"/>
              </a:xfrm>
              <a:prstGeom prst="rect">
                <a:avLst/>
              </a:prstGeom>
              <a:solidFill>
                <a:schemeClr val="accent5"/>
              </a:solidFill>
              <a:ln w="1905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685800" rtlCol="0" anchor="ctr"/>
              <a:lstStyle/>
              <a:p>
                <a:pPr marL="171450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bg1"/>
                    </a:solidFill>
                    <a:cs typeface="Arial" pitchFamily="34" charset="0"/>
                  </a:rPr>
                  <a:t>Search in 100 million indexes, return search results in an average of 3 seconds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681031" y="5253456"/>
                <a:ext cx="457200" cy="457200"/>
              </a:xfrm>
              <a:prstGeom prst="ellipse">
                <a:avLst/>
              </a:prstGeom>
              <a:gradFill flip="none" rotWithShape="1">
                <a:gsLst>
                  <a:gs pos="4900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  <a:gs pos="3000">
                    <a:schemeClr val="accent2">
                      <a:lumMod val="50000"/>
                    </a:schemeClr>
                  </a:gs>
                </a:gsLst>
                <a:lin ang="18000000" scaled="0"/>
                <a:tileRect/>
              </a:gradFill>
              <a:ln w="19050">
                <a:noFill/>
                <a:miter lim="800000"/>
              </a:ln>
              <a:effectLst/>
              <a:scene3d>
                <a:camera prst="orthographicFront"/>
                <a:lightRig rig="glow" dir="t">
                  <a:rot lat="0" lon="0" rev="2700000"/>
                </a:lightRig>
              </a:scene3d>
              <a:sp3d>
                <a:bevelT w="2540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9728" rIns="109728" bIns="45720" rtlCol="0" anchor="ctr"/>
              <a:lstStyle/>
              <a:p>
                <a:pPr algn="ctr"/>
                <a:r>
                  <a:rPr lang="en-US" b="1" dirty="0">
                    <a:solidFill>
                      <a:srgbClr val="FFFFFF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sym typeface="Wingdings"/>
                  </a:rPr>
                  <a:t></a:t>
                </a:r>
                <a:endParaRPr lang="en-US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80762" y="1255934"/>
              <a:ext cx="3293768" cy="6245684"/>
              <a:chOff x="180762" y="1255934"/>
              <a:chExt cx="3293768" cy="6245684"/>
            </a:xfrm>
          </p:grpSpPr>
          <p:sp>
            <p:nvSpPr>
              <p:cNvPr id="33" name="Rectangle: Top Corners Rounded 76"/>
              <p:cNvSpPr/>
              <p:nvPr/>
            </p:nvSpPr>
            <p:spPr>
              <a:xfrm rot="16200000">
                <a:off x="1434443" y="5479918"/>
                <a:ext cx="777240" cy="3266160"/>
              </a:xfrm>
              <a:prstGeom prst="round2SameRect">
                <a:avLst>
                  <a:gd name="adj1" fmla="val 14430"/>
                  <a:gd name="adj2" fmla="val 0"/>
                </a:avLst>
              </a:prstGeom>
              <a:solidFill>
                <a:schemeClr val="accent1"/>
              </a:solidFill>
              <a:ln w="19050">
                <a:noFill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endParaRPr lang="en-US" sz="1400" b="1" dirty="0">
                  <a:solidFill>
                    <a:srgbClr val="FFFFFF"/>
                  </a:solidFill>
                  <a:effectLst>
                    <a:outerShdw blurRad="63500" dist="25400" dir="5400000" algn="t" rotWithShape="0">
                      <a:prstClr val="black">
                        <a:alpha val="3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4" name="Rectangle: Top Corners Rounded 77"/>
              <p:cNvSpPr/>
              <p:nvPr/>
            </p:nvSpPr>
            <p:spPr>
              <a:xfrm rot="16200000">
                <a:off x="1434442" y="4657335"/>
                <a:ext cx="777240" cy="3266158"/>
              </a:xfrm>
              <a:prstGeom prst="round2SameRect">
                <a:avLst>
                  <a:gd name="adj1" fmla="val 14430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noFill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endParaRPr lang="en-US" sz="1400" b="1" dirty="0">
                  <a:solidFill>
                    <a:srgbClr val="FFFFFF"/>
                  </a:solidFill>
                  <a:effectLst>
                    <a:outerShdw blurRad="63500" dist="25400" dir="5400000" algn="t" rotWithShape="0">
                      <a:prstClr val="black">
                        <a:alpha val="3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5" name="Rectangle: Top Corners Rounded 67"/>
              <p:cNvSpPr/>
              <p:nvPr/>
            </p:nvSpPr>
            <p:spPr>
              <a:xfrm rot="16200000">
                <a:off x="1434443" y="3836314"/>
                <a:ext cx="777240" cy="3266158"/>
              </a:xfrm>
              <a:prstGeom prst="round2SameRect">
                <a:avLst>
                  <a:gd name="adj1" fmla="val 14430"/>
                  <a:gd name="adj2" fmla="val 0"/>
                </a:avLst>
              </a:prstGeom>
              <a:solidFill>
                <a:schemeClr val="accent1"/>
              </a:solidFill>
              <a:ln w="19050">
                <a:noFill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endParaRPr lang="en-US" sz="1400" b="1" dirty="0">
                  <a:solidFill>
                    <a:srgbClr val="FFFFFF"/>
                  </a:solidFill>
                  <a:effectLst>
                    <a:outerShdw blurRad="63500" dist="25400" dir="5400000" algn="t" rotWithShape="0">
                      <a:prstClr val="black">
                        <a:alpha val="3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6" name="Rectangle: Top Corners Rounded 72"/>
              <p:cNvSpPr/>
              <p:nvPr/>
            </p:nvSpPr>
            <p:spPr>
              <a:xfrm rot="16200000">
                <a:off x="1434444" y="3026085"/>
                <a:ext cx="777240" cy="3266161"/>
              </a:xfrm>
              <a:prstGeom prst="round2SameRect">
                <a:avLst>
                  <a:gd name="adj1" fmla="val 14430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noFill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endParaRPr lang="en-US" sz="1400" b="1" dirty="0">
                  <a:solidFill>
                    <a:srgbClr val="FFFFFF"/>
                  </a:solidFill>
                  <a:effectLst>
                    <a:outerShdw blurRad="63500" dist="25400" dir="5400000" algn="t" rotWithShape="0">
                      <a:prstClr val="black">
                        <a:alpha val="3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7" name="Rectangle: Top Corners Rounded 61"/>
              <p:cNvSpPr/>
              <p:nvPr/>
            </p:nvSpPr>
            <p:spPr>
              <a:xfrm rot="16200000">
                <a:off x="1443636" y="2188740"/>
                <a:ext cx="777240" cy="3284546"/>
              </a:xfrm>
              <a:prstGeom prst="round2SameRect">
                <a:avLst>
                  <a:gd name="adj1" fmla="val 14430"/>
                  <a:gd name="adj2" fmla="val 0"/>
                </a:avLst>
              </a:prstGeom>
              <a:solidFill>
                <a:schemeClr val="accent1"/>
              </a:solidFill>
              <a:ln w="19050">
                <a:noFill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endParaRPr lang="en-US" sz="1400" b="1" dirty="0">
                  <a:solidFill>
                    <a:srgbClr val="FFFFFF"/>
                  </a:solidFill>
                  <a:effectLst>
                    <a:outerShdw blurRad="63500" dist="25400" dir="5400000" algn="t" rotWithShape="0">
                      <a:prstClr val="black">
                        <a:alpha val="3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8" name="Rectangle: Top Corners Rounded 60"/>
              <p:cNvSpPr/>
              <p:nvPr/>
            </p:nvSpPr>
            <p:spPr>
              <a:xfrm rot="16200000">
                <a:off x="1443634" y="1374703"/>
                <a:ext cx="777240" cy="3284545"/>
              </a:xfrm>
              <a:prstGeom prst="round2SameRect">
                <a:avLst>
                  <a:gd name="adj1" fmla="val 14430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noFill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endParaRPr lang="en-US" sz="1400" b="1" dirty="0">
                  <a:solidFill>
                    <a:srgbClr val="FFFFFF"/>
                  </a:solidFill>
                  <a:effectLst>
                    <a:outerShdw blurRad="63500" dist="25400" dir="5400000" algn="t" rotWithShape="0">
                      <a:prstClr val="black">
                        <a:alpha val="3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39" name="Rectangle: Top Corners Rounded 50"/>
              <p:cNvSpPr/>
              <p:nvPr/>
            </p:nvSpPr>
            <p:spPr>
              <a:xfrm rot="16200000">
                <a:off x="1443635" y="552901"/>
                <a:ext cx="777240" cy="3284544"/>
              </a:xfrm>
              <a:prstGeom prst="round2SameRect">
                <a:avLst>
                  <a:gd name="adj1" fmla="val 14430"/>
                  <a:gd name="adj2" fmla="val 0"/>
                </a:avLst>
              </a:prstGeom>
              <a:solidFill>
                <a:schemeClr val="accent1"/>
              </a:solidFill>
              <a:ln w="19050">
                <a:noFill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endParaRPr lang="en-US" sz="1400" b="1" dirty="0">
                  <a:solidFill>
                    <a:srgbClr val="FFFFFF"/>
                  </a:solidFill>
                  <a:effectLst>
                    <a:outerShdw blurRad="63500" dist="25400" dir="5400000" algn="t" rotWithShape="0">
                      <a:prstClr val="black">
                        <a:alpha val="30000"/>
                      </a:prstClr>
                    </a:outerShdw>
                  </a:effectLst>
                  <a:cs typeface="Arial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6722" y="3445510"/>
                <a:ext cx="2834640" cy="77724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cs typeface="Arial" pitchFamily="34" charset="0"/>
                  </a:rPr>
                  <a:t>Parse process is stable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86722" y="6723425"/>
                <a:ext cx="2834640" cy="77724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cs typeface="Arial" pitchFamily="34" charset="0"/>
                  </a:rPr>
                  <a:t>Stable operation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6722" y="5903944"/>
                <a:ext cx="2834640" cy="77724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cs typeface="Arial" pitchFamily="34" charset="0"/>
                  </a:rPr>
                  <a:t>High accuracy of Chinese semantic retrieval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86722" y="4264988"/>
                <a:ext cx="2834640" cy="77724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cs typeface="Arial" pitchFamily="34" charset="0"/>
                  </a:rPr>
                  <a:t>Low resource consumption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86722" y="2626032"/>
                <a:ext cx="2834640" cy="77724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cs typeface="Arial" pitchFamily="34" charset="0"/>
                  </a:rPr>
                  <a:t>High parsing efficiency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86722" y="5084466"/>
                <a:ext cx="3287808" cy="77724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45720" rtlCol="0" anchor="ctr"/>
              <a:lstStyle/>
              <a:p>
                <a:pPr>
                  <a:lnSpc>
                    <a:spcPts val="1300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cs typeface="Arial" pitchFamily="34" charset="0"/>
                  </a:rPr>
                  <a:t>Search engine retrieval efficiency is high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9056" y="2076608"/>
                <a:ext cx="3018775" cy="259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effectLst>
                      <a:outerShdw blurRad="63500" dist="25400" dir="5400000" algn="t" rotWithShape="0">
                        <a:prstClr val="black">
                          <a:alpha val="30000"/>
                        </a:prstClr>
                      </a:outerShdw>
                    </a:effectLst>
                    <a:cs typeface="Arial" pitchFamily="34" charset="0"/>
                  </a:rPr>
                  <a:t>Support  large data volume parse</a:t>
                </a:r>
                <a:endParaRPr lang="en-US" sz="1400" b="1" dirty="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Round Same Side Corner Rectangle 4"/>
              <p:cNvSpPr/>
              <p:nvPr/>
            </p:nvSpPr>
            <p:spPr>
              <a:xfrm>
                <a:off x="180762" y="1255934"/>
                <a:ext cx="3275379" cy="493142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tx2"/>
              </a:solidFill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bIns="0" rtlCol="0" anchor="ctr"/>
              <a:lstStyle/>
              <a:p>
                <a:pPr>
                  <a:lnSpc>
                    <a:spcPts val="1300"/>
                  </a:lnSpc>
                </a:pPr>
                <a:r>
                  <a:rPr lang="en-US" sz="2000" b="1" dirty="0">
                    <a:solidFill>
                      <a:schemeClr val="bg1"/>
                    </a:solidFill>
                    <a:effectLst>
                      <a:outerShdw blurRad="63500" dist="25400" dir="5400000" algn="t" rotWithShape="0">
                        <a:prstClr val="black">
                          <a:alpha val="30000"/>
                        </a:prstClr>
                      </a:outerShdw>
                    </a:effectLst>
                    <a:cs typeface="Arial" pitchFamily="34" charset="0"/>
                  </a:rPr>
                  <a:t>Features</a:t>
                </a:r>
              </a:p>
            </p:txBody>
          </p:sp>
        </p:grp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949" y="1313251"/>
            <a:ext cx="1744980" cy="36576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591274" y="1908851"/>
            <a:ext cx="5133252" cy="2945954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lIns="97206" tIns="97206" rIns="1166454" bIns="64802" anchor="t" anchorCtr="0"/>
          <a:lstStyle/>
          <a:p>
            <a:pPr marL="171460" indent="-171460" defTabSz="587786">
              <a:lnSpc>
                <a:spcPct val="95000"/>
              </a:lnSpc>
              <a:spcAft>
                <a:spcPts val="720"/>
              </a:spcAft>
              <a:buClr>
                <a:srgbClr val="808080"/>
              </a:buClr>
            </a:pPr>
            <a:endParaRPr lang="bg-BG" sz="228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3535" y="3415633"/>
            <a:ext cx="5130991" cy="1439172"/>
          </a:xfrm>
          <a:prstGeom prst="rect">
            <a:avLst/>
          </a:prstGeom>
          <a:solidFill>
            <a:schemeClr val="bg1">
              <a:alpha val="67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lIns="97206" tIns="97206" rIns="1166454" bIns="64802" anchor="t" anchorCtr="0"/>
          <a:lstStyle/>
          <a:p>
            <a:pPr marL="171460" indent="-171460" defTabSz="587786">
              <a:lnSpc>
                <a:spcPct val="95000"/>
              </a:lnSpc>
              <a:spcAft>
                <a:spcPts val="720"/>
              </a:spcAft>
              <a:buClr>
                <a:srgbClr val="808080"/>
              </a:buClr>
            </a:pPr>
            <a:endParaRPr lang="bg-BG" sz="228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3535" y="2064520"/>
            <a:ext cx="4474156" cy="4001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36" tIns="45718" rIns="91436" bIns="45718" rtlCol="0" anchor="t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Trial Environment</a:t>
            </a:r>
            <a:r>
              <a:rPr lang="en-US" sz="2000" i="1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74200" y="2565584"/>
            <a:ext cx="5184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Shanghai Sixth People’s Hospital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(Server memory: 128G, CPU: 16 core)</a:t>
            </a:r>
          </a:p>
        </p:txBody>
      </p:sp>
      <p:cxnSp>
        <p:nvCxnSpPr>
          <p:cNvPr id="68" name="Straight Connector 21"/>
          <p:cNvCxnSpPr>
            <a:cxnSpLocks noChangeShapeType="1"/>
          </p:cNvCxnSpPr>
          <p:nvPr/>
        </p:nvCxnSpPr>
        <p:spPr bwMode="auto">
          <a:xfrm>
            <a:off x="581025" y="3413498"/>
            <a:ext cx="5143501" cy="2134"/>
          </a:xfrm>
          <a:prstGeom prst="line">
            <a:avLst/>
          </a:prstGeom>
          <a:noFill/>
          <a:ln w="19050" cmpd="sng">
            <a:solidFill>
              <a:srgbClr val="9BB2BB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68"/>
          <p:cNvSpPr/>
          <p:nvPr/>
        </p:nvSpPr>
        <p:spPr>
          <a:xfrm>
            <a:off x="593535" y="3531370"/>
            <a:ext cx="4474156" cy="4001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36" tIns="45718" rIns="91436" bIns="45718" rtlCol="0" anchor="t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Text Storage Format</a:t>
            </a:r>
            <a:r>
              <a:rPr lang="en-US" sz="2000" i="1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74200" y="3931475"/>
            <a:ext cx="4331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Inpatient EMR and Outpatient EMR stored in </a:t>
            </a:r>
            <a:r>
              <a:rPr lang="en-US" altLang="zh-CN" sz="1800" dirty="0" err="1">
                <a:solidFill>
                  <a:schemeClr val="tx2"/>
                </a:solidFill>
              </a:rPr>
              <a:t>Sql</a:t>
            </a:r>
            <a:r>
              <a:rPr lang="en-US" altLang="zh-CN" sz="1800" dirty="0">
                <a:solidFill>
                  <a:schemeClr val="tx2"/>
                </a:solidFill>
              </a:rPr>
              <a:t> Server database in a semi-structured manner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93366" y="4861145"/>
            <a:ext cx="5130991" cy="1361847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lIns="97206" tIns="97206" rIns="1166454" bIns="64802" anchor="t" anchorCtr="0"/>
          <a:lstStyle/>
          <a:p>
            <a:pPr marL="171460" indent="-171460" defTabSz="587786">
              <a:lnSpc>
                <a:spcPct val="95000"/>
              </a:lnSpc>
              <a:spcAft>
                <a:spcPts val="720"/>
              </a:spcAft>
              <a:buClr>
                <a:srgbClr val="808080"/>
              </a:buClr>
            </a:pPr>
            <a:endParaRPr lang="bg-BG" sz="228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1274" y="5035853"/>
            <a:ext cx="4474156" cy="4001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36" tIns="45718" rIns="91436" bIns="45718" rtlCol="0" anchor="t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Data Volume</a:t>
            </a:r>
            <a:r>
              <a:rPr lang="en-US" sz="2000" i="1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74200" y="5457845"/>
            <a:ext cx="4595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100 million records</a:t>
            </a:r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/>
          <a:p>
            <a:r>
              <a:rPr lang="en-US" dirty="0"/>
              <a:t>Elastic search trial </a:t>
            </a:r>
          </a:p>
        </p:txBody>
      </p:sp>
    </p:spTree>
    <p:extLst>
      <p:ext uri="{BB962C8B-B14F-4D97-AF65-F5344CB8AC3E}">
        <p14:creationId xmlns:p14="http://schemas.microsoft.com/office/powerpoint/2010/main" val="18854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6986" y="1560609"/>
            <a:ext cx="5133252" cy="971975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lIns="97206" tIns="97206" rIns="1166454" bIns="64802" anchor="t" anchorCtr="0"/>
          <a:lstStyle/>
          <a:p>
            <a:pPr marL="171460" indent="-171460" defTabSz="587786">
              <a:lnSpc>
                <a:spcPct val="95000"/>
              </a:lnSpc>
              <a:spcAft>
                <a:spcPts val="720"/>
              </a:spcAft>
              <a:buClr>
                <a:srgbClr val="808080"/>
              </a:buClr>
            </a:pPr>
            <a:endParaRPr lang="bg-BG" sz="228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35" y="1709874"/>
            <a:ext cx="4474156" cy="4001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36" tIns="45718" rIns="91436" bIns="45718" rtlCol="0" anchor="t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Support large data volume parse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50400" y="2125365"/>
            <a:ext cx="4026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Complete 100 million data parse</a:t>
            </a:r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/>
          <a:p>
            <a:r>
              <a:rPr lang="en-US" dirty="0"/>
              <a:t>Elastic search trial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3248046"/>
            <a:ext cx="6621358" cy="3724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5" y="3248046"/>
            <a:ext cx="6162675" cy="3724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2725" y="4638675"/>
            <a:ext cx="112395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Rectangle 74"/>
          <p:cNvSpPr/>
          <p:nvPr/>
        </p:nvSpPr>
        <p:spPr>
          <a:xfrm>
            <a:off x="10858500" y="4010025"/>
            <a:ext cx="112395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75"/>
          <p:cNvSpPr/>
          <p:nvPr/>
        </p:nvSpPr>
        <p:spPr>
          <a:xfrm>
            <a:off x="7429500" y="3895725"/>
            <a:ext cx="4572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76"/>
          <p:cNvSpPr/>
          <p:nvPr/>
        </p:nvSpPr>
        <p:spPr>
          <a:xfrm>
            <a:off x="593535" y="4600575"/>
            <a:ext cx="4572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072849" y="3300963"/>
            <a:ext cx="2442105" cy="540690"/>
            <a:chOff x="1077851" y="2517"/>
            <a:chExt cx="2815362" cy="1100834"/>
          </a:xfrm>
        </p:grpSpPr>
        <p:sp>
          <p:nvSpPr>
            <p:cNvPr id="79" name="Rounded Rectangle 78"/>
            <p:cNvSpPr/>
            <p:nvPr/>
          </p:nvSpPr>
          <p:spPr>
            <a:xfrm>
              <a:off x="1077851" y="2517"/>
              <a:ext cx="2815362" cy="110083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ounded Rectangle 4"/>
            <p:cNvSpPr/>
            <p:nvPr/>
          </p:nvSpPr>
          <p:spPr>
            <a:xfrm>
              <a:off x="1131589" y="56255"/>
              <a:ext cx="2707886" cy="993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Inpatient EMR</a:t>
              </a:r>
              <a:endParaRPr lang="en-US" sz="2000" kern="12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293316" y="3283765"/>
            <a:ext cx="2231933" cy="530656"/>
            <a:chOff x="1077851" y="2517"/>
            <a:chExt cx="2815362" cy="1100834"/>
          </a:xfrm>
        </p:grpSpPr>
        <p:sp>
          <p:nvSpPr>
            <p:cNvPr id="82" name="Rounded Rectangle 81"/>
            <p:cNvSpPr/>
            <p:nvPr/>
          </p:nvSpPr>
          <p:spPr>
            <a:xfrm>
              <a:off x="1077851" y="2517"/>
              <a:ext cx="2815362" cy="110083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ounded Rectangle 4"/>
            <p:cNvSpPr/>
            <p:nvPr/>
          </p:nvSpPr>
          <p:spPr>
            <a:xfrm>
              <a:off x="1131588" y="56255"/>
              <a:ext cx="2707886" cy="993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Outpatient EMR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79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3330223"/>
            <a:ext cx="6789419" cy="3104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6" y="3330223"/>
            <a:ext cx="6509386" cy="31042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6986" y="1560609"/>
            <a:ext cx="7656414" cy="971975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lIns="97206" tIns="97206" rIns="1166454" bIns="64802" anchor="t" anchorCtr="0"/>
          <a:lstStyle/>
          <a:p>
            <a:pPr marL="171460" indent="-171460" defTabSz="587786">
              <a:lnSpc>
                <a:spcPct val="95000"/>
              </a:lnSpc>
              <a:spcAft>
                <a:spcPts val="720"/>
              </a:spcAft>
              <a:buClr>
                <a:srgbClr val="808080"/>
              </a:buClr>
            </a:pPr>
            <a:endParaRPr lang="bg-BG" sz="228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35" y="1709874"/>
            <a:ext cx="6483540" cy="4001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36" tIns="45718" rIns="91436" bIns="45718" rtlCol="0" anchor="t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High parsing efficiency and parse process is stable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50399" y="2125365"/>
            <a:ext cx="7512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The parse is 1.7 million data per hour and the parse speed is stable.</a:t>
            </a:r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/>
          <a:p>
            <a:r>
              <a:rPr lang="en-US" dirty="0"/>
              <a:t>Elastic search trial 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365574" y="3353581"/>
            <a:ext cx="2854126" cy="599421"/>
            <a:chOff x="1077851" y="2517"/>
            <a:chExt cx="2815362" cy="1100834"/>
          </a:xfrm>
        </p:grpSpPr>
        <p:sp>
          <p:nvSpPr>
            <p:cNvPr id="79" name="Rounded Rectangle 78"/>
            <p:cNvSpPr/>
            <p:nvPr/>
          </p:nvSpPr>
          <p:spPr>
            <a:xfrm>
              <a:off x="1077851" y="2517"/>
              <a:ext cx="2815362" cy="110083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ounded Rectangle 4"/>
            <p:cNvSpPr/>
            <p:nvPr/>
          </p:nvSpPr>
          <p:spPr>
            <a:xfrm>
              <a:off x="1131589" y="56255"/>
              <a:ext cx="2707886" cy="993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Half an hour of data</a:t>
              </a:r>
              <a:endParaRPr lang="en-US" sz="2000" kern="12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160091" y="3318672"/>
            <a:ext cx="2708184" cy="605069"/>
            <a:chOff x="1077851" y="2517"/>
            <a:chExt cx="2815362" cy="1100834"/>
          </a:xfrm>
        </p:grpSpPr>
        <p:sp>
          <p:nvSpPr>
            <p:cNvPr id="82" name="Rounded Rectangle 81"/>
            <p:cNvSpPr/>
            <p:nvPr/>
          </p:nvSpPr>
          <p:spPr>
            <a:xfrm>
              <a:off x="1077851" y="2517"/>
              <a:ext cx="2815362" cy="110083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ounded Rectangle 4"/>
            <p:cNvSpPr/>
            <p:nvPr/>
          </p:nvSpPr>
          <p:spPr>
            <a:xfrm>
              <a:off x="1131588" y="56255"/>
              <a:ext cx="2707886" cy="993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Half an hour of data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31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55" y="3028663"/>
            <a:ext cx="5300699" cy="44119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4" y="3072297"/>
            <a:ext cx="5248276" cy="43683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6986" y="1560609"/>
            <a:ext cx="9466164" cy="971975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lIns="97206" tIns="97206" rIns="1166454" bIns="64802" anchor="t" anchorCtr="0"/>
          <a:lstStyle/>
          <a:p>
            <a:pPr marL="171460" indent="-171460" defTabSz="587786">
              <a:lnSpc>
                <a:spcPct val="95000"/>
              </a:lnSpc>
              <a:spcAft>
                <a:spcPts val="720"/>
              </a:spcAft>
              <a:buClr>
                <a:srgbClr val="808080"/>
              </a:buClr>
            </a:pPr>
            <a:endParaRPr lang="bg-BG" sz="228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735" y="1709874"/>
            <a:ext cx="6483540" cy="4001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36" tIns="45718" rIns="91436" bIns="45718" rtlCol="0" anchor="t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Low resource consumption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50399" y="2125365"/>
            <a:ext cx="8912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2"/>
                </a:solidFill>
              </a:rPr>
              <a:t>During the parse period, the server’s CPU and memory occupancy rate is about 10%.</a:t>
            </a:r>
            <a:endParaRPr lang="en-US" altLang="zh-CN" sz="1400" dirty="0">
              <a:solidFill>
                <a:schemeClr val="tx2"/>
              </a:solidFill>
            </a:endParaRPr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>
          <a:xfrm>
            <a:off x="457200" y="330199"/>
            <a:ext cx="13716000" cy="685800"/>
          </a:xfrm>
        </p:spPr>
        <p:txBody>
          <a:bodyPr/>
          <a:lstStyle/>
          <a:p>
            <a:r>
              <a:rPr lang="en-US" dirty="0"/>
              <a:t>Elastic search trial 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365574" y="3099898"/>
            <a:ext cx="2854126" cy="599421"/>
            <a:chOff x="1077851" y="2517"/>
            <a:chExt cx="2815362" cy="1100834"/>
          </a:xfrm>
        </p:grpSpPr>
        <p:sp>
          <p:nvSpPr>
            <p:cNvPr id="79" name="Rounded Rectangle 78"/>
            <p:cNvSpPr/>
            <p:nvPr/>
          </p:nvSpPr>
          <p:spPr>
            <a:xfrm>
              <a:off x="1077851" y="2517"/>
              <a:ext cx="2815362" cy="110083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ounded Rectangle 4"/>
            <p:cNvSpPr/>
            <p:nvPr/>
          </p:nvSpPr>
          <p:spPr>
            <a:xfrm>
              <a:off x="1131589" y="56255"/>
              <a:ext cx="2707886" cy="993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Before running</a:t>
              </a:r>
              <a:endParaRPr lang="en-US" sz="2000" kern="12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359991" y="3143618"/>
            <a:ext cx="2708184" cy="605069"/>
            <a:chOff x="1077851" y="2517"/>
            <a:chExt cx="2815362" cy="1100834"/>
          </a:xfrm>
        </p:grpSpPr>
        <p:sp>
          <p:nvSpPr>
            <p:cNvPr id="82" name="Rounded Rectangle 81"/>
            <p:cNvSpPr/>
            <p:nvPr/>
          </p:nvSpPr>
          <p:spPr>
            <a:xfrm>
              <a:off x="1077851" y="2517"/>
              <a:ext cx="2815362" cy="110083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ounded Rectangle 4"/>
            <p:cNvSpPr/>
            <p:nvPr/>
          </p:nvSpPr>
          <p:spPr>
            <a:xfrm>
              <a:off x="1131588" y="56255"/>
              <a:ext cx="2707886" cy="9933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During running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77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Attivio 2015 NEW">
      <a:dk1>
        <a:srgbClr val="363F45"/>
      </a:dk1>
      <a:lt1>
        <a:srgbClr val="FFFFFF"/>
      </a:lt1>
      <a:dk2>
        <a:srgbClr val="003C7E"/>
      </a:dk2>
      <a:lt2>
        <a:srgbClr val="EEEFF0"/>
      </a:lt2>
      <a:accent1>
        <a:srgbClr val="05A9FE"/>
      </a:accent1>
      <a:accent2>
        <a:srgbClr val="B7ED4D"/>
      </a:accent2>
      <a:accent3>
        <a:srgbClr val="E7056A"/>
      </a:accent3>
      <a:accent4>
        <a:srgbClr val="4A5F6E"/>
      </a:accent4>
      <a:accent5>
        <a:srgbClr val="5D7C89"/>
      </a:accent5>
      <a:accent6>
        <a:srgbClr val="05DBE7"/>
      </a:accent6>
      <a:hlink>
        <a:srgbClr val="0070C0"/>
      </a:hlink>
      <a:folHlink>
        <a:srgbClr val="2C52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Attivio 2015 NEW">
      <a:dk1>
        <a:srgbClr val="363F45"/>
      </a:dk1>
      <a:lt1>
        <a:srgbClr val="FFFFFF"/>
      </a:lt1>
      <a:dk2>
        <a:srgbClr val="003C7E"/>
      </a:dk2>
      <a:lt2>
        <a:srgbClr val="EEEFF0"/>
      </a:lt2>
      <a:accent1>
        <a:srgbClr val="05A9FE"/>
      </a:accent1>
      <a:accent2>
        <a:srgbClr val="B7ED4D"/>
      </a:accent2>
      <a:accent3>
        <a:srgbClr val="E7056A"/>
      </a:accent3>
      <a:accent4>
        <a:srgbClr val="4A5F6E"/>
      </a:accent4>
      <a:accent5>
        <a:srgbClr val="5D7C89"/>
      </a:accent5>
      <a:accent6>
        <a:srgbClr val="05DBE7"/>
      </a:accent6>
      <a:hlink>
        <a:srgbClr val="0070C0"/>
      </a:hlink>
      <a:folHlink>
        <a:srgbClr val="2C52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B1127D6327C4F9AB16A09D7D7F0EF" ma:contentTypeVersion="9" ma:contentTypeDescription="Create a new document." ma:contentTypeScope="" ma:versionID="76e53d2ab5b9f7477b7336597fbb30bb">
  <xsd:schema xmlns:xsd="http://www.w3.org/2001/XMLSchema" xmlns:xs="http://www.w3.org/2001/XMLSchema" xmlns:p="http://schemas.microsoft.com/office/2006/metadata/properties" xmlns:ns1="http://schemas.microsoft.com/sharepoint/v3" xmlns:ns2="c499d434-8395-4e4c-acfb-cc5700563de1" xmlns:ns3="http://schemas.microsoft.com/sharepoint/v4" targetNamespace="http://schemas.microsoft.com/office/2006/metadata/properties" ma:root="true" ma:fieldsID="ac8f81a400c91c0fa5529797ba17f3b7" ns1:_="" ns2:_="" ns3:_="">
    <xsd:import namespace="http://schemas.microsoft.com/sharepoint/v3"/>
    <xsd:import namespace="c499d434-8395-4e4c-acfb-cc5700563de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Version_x0020_Number" minOccurs="0"/>
                <xsd:element ref="ns2:QA_x002f_QC" minOccurs="0"/>
                <xsd:element ref="ns2:Course_x0020_Type" minOccurs="0"/>
                <xsd:element ref="ns2:Document_x0020_Type" minOccurs="0"/>
                <xsd:element ref="ns1:AverageRating" minOccurs="0"/>
                <xsd:element ref="ns1:RatingCount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3" nillable="true" ma:displayName="#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9d434-8395-4e4c-acfb-cc5700563de1" elementFormDefault="qualified">
    <xsd:import namespace="http://schemas.microsoft.com/office/2006/documentManagement/types"/>
    <xsd:import namespace="http://schemas.microsoft.com/office/infopath/2007/PartnerControls"/>
    <xsd:element name="Version_x0020_Number" ma:index="2" nillable="true" ma:displayName="Version #" ma:description="Product Version Number" ma:internalName="Version_x0020_Number">
      <xsd:simpleType>
        <xsd:restriction base="dms:Text">
          <xsd:maxLength value="255"/>
        </xsd:restriction>
      </xsd:simpleType>
    </xsd:element>
    <xsd:element name="QA_x002f_QC" ma:index="3" nillable="true" ma:displayName="Category" ma:description="Product Category" ma:internalName="QA_x002f_QC">
      <xsd:simpleType>
        <xsd:restriction base="dms:Text">
          <xsd:maxLength value="255"/>
        </xsd:restriction>
      </xsd:simpleType>
    </xsd:element>
    <xsd:element name="Course_x0020_Type" ma:index="4" nillable="true" ma:displayName="Course Type" ma:description="Course Type" ma:internalName="Course_x0020_Type">
      <xsd:simpleType>
        <xsd:restriction base="dms:Text">
          <xsd:maxLength value="255"/>
        </xsd:restriction>
      </xsd:simpleType>
    </xsd:element>
    <xsd:element name="Document_x0020_Type" ma:index="5" nillable="true" ma:displayName="Document Type(s)" ma:description="Document Type(s)" ma:internalName="Document_x0020_Typ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Produc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A_x002f_QC xmlns="c499d434-8395-4e4c-acfb-cc5700563de1">Attivio</QA_x002f_QC>
    <IconOverlay xmlns="http://schemas.microsoft.com/sharepoint/v4" xsi:nil="true"/>
    <Version_x0020_Number xmlns="c499d434-8395-4e4c-acfb-cc5700563de1">NA</Version_x0020_Number>
    <Course_x0020_Type xmlns="c499d434-8395-4e4c-acfb-cc5700563de1">User</Course_x0020_Type>
    <Document_x0020_Type xmlns="c499d434-8395-4e4c-acfb-cc5700563de1">PPT</Document_x0020_Type>
    <AverageRating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8D3E2C-7F20-450D-8452-50EA0AAF4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499d434-8395-4e4c-acfb-cc5700563de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279699-564F-482B-9488-67904A183A72}">
  <ds:schemaRefs>
    <ds:schemaRef ds:uri="http://schemas.microsoft.com/office/2006/metadata/properties"/>
    <ds:schemaRef ds:uri="http://schemas.microsoft.com/office/infopath/2007/PartnerControls"/>
    <ds:schemaRef ds:uri="c499d434-8395-4e4c-acfb-cc5700563de1"/>
    <ds:schemaRef ds:uri="http://schemas.microsoft.com/sharepoint/v4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78EE19A-A93B-4D66-BBF1-184E207A7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85322</TotalTime>
  <Words>658</Words>
  <Application>Microsoft Office PowerPoint</Application>
  <PresentationFormat>Custom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Custom Design</vt:lpstr>
      <vt:lpstr>2_Custom Design</vt:lpstr>
      <vt:lpstr>Elastic search ——overall structure</vt:lpstr>
      <vt:lpstr>Elastic search ——Parse data module</vt:lpstr>
      <vt:lpstr>Elastic search ——Search module</vt:lpstr>
      <vt:lpstr>Elastic search ——Search module</vt:lpstr>
      <vt:lpstr>Elastic search trial </vt:lpstr>
      <vt:lpstr>Elastic search trial </vt:lpstr>
      <vt:lpstr>Elastic search trial </vt:lpstr>
      <vt:lpstr>Elastic search trial </vt:lpstr>
    </vt:vector>
  </TitlesOfParts>
  <Company>Attivio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Attivio</dc:title>
  <dc:creator>Lou Jordano</dc:creator>
  <cp:lastModifiedBy>Wang, JiPing</cp:lastModifiedBy>
  <cp:revision>3601</cp:revision>
  <cp:lastPrinted>2016-05-03T19:28:18Z</cp:lastPrinted>
  <dcterms:created xsi:type="dcterms:W3CDTF">2015-04-08T14:22:37Z</dcterms:created>
  <dcterms:modified xsi:type="dcterms:W3CDTF">2021-04-01T13:31:00Z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0x010100293B1127D6327C4F9AB16A09D7D7F0EF</vt:lpwstr>
  </property>
</Properties>
</file>