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56" r:id="rId3"/>
    <p:sldId id="261" r:id="rId4"/>
    <p:sldId id="259" r:id="rId5"/>
    <p:sldId id="262" r:id="rId6"/>
    <p:sldId id="267" r:id="rId7"/>
    <p:sldId id="265" r:id="rId8"/>
    <p:sldId id="266" r:id="rId9"/>
    <p:sldId id="268" r:id="rId10"/>
    <p:sldId id="269" r:id="rId11"/>
    <p:sldId id="270" r:id="rId12"/>
    <p:sldId id="271"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E5E9D-00AE-498F-AE75-601D38BED685}" type="datetimeFigureOut">
              <a:rPr lang="zh-CN" altLang="en-US" smtClean="0"/>
              <a:t>2022/10/16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4A79A-4815-4EF3-810C-A1F09742A6B1}" type="slidenum">
              <a:rPr lang="zh-CN" altLang="en-US" smtClean="0"/>
              <a:t>‹#›</a:t>
            </a:fld>
            <a:endParaRPr lang="zh-CN" altLang="en-US"/>
          </a:p>
        </p:txBody>
      </p:sp>
    </p:spTree>
    <p:extLst>
      <p:ext uri="{BB962C8B-B14F-4D97-AF65-F5344CB8AC3E}">
        <p14:creationId xmlns:p14="http://schemas.microsoft.com/office/powerpoint/2010/main" val="77872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F4A79A-4815-4EF3-810C-A1F09742A6B1}" type="slidenum">
              <a:rPr lang="zh-CN" altLang="en-US" smtClean="0"/>
              <a:t>2</a:t>
            </a:fld>
            <a:endParaRPr lang="zh-CN" altLang="en-US"/>
          </a:p>
        </p:txBody>
      </p:sp>
    </p:spTree>
    <p:extLst>
      <p:ext uri="{BB962C8B-B14F-4D97-AF65-F5344CB8AC3E}">
        <p14:creationId xmlns:p14="http://schemas.microsoft.com/office/powerpoint/2010/main" val="253591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7DDF7-30EF-FBB2-7075-E137494838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52C037-6DEC-97D2-9894-3EB2ABF9B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B4929A8-692F-715B-B87A-029E27EBB93D}"/>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F3981479-502F-5FE3-D974-ABEE503310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128B5D-F4E0-16F2-208D-192476A8DC0B}"/>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136906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D5C85-BFE5-22E9-1C83-6F1A73E56B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7F8B4D-E1A1-642B-F01B-E449D85D238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EDFD73-4106-2DC5-4000-A6978D101678}"/>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18E33136-1BA2-D85C-6F67-5FB13C9179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BCD06-4FD5-1A1E-084E-1FC203BAC667}"/>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264826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C30C2F-77A5-BC9D-9F99-6C68A0D81B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AA7819-ED75-5D9B-7ECE-0A9F068996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F06B9-3290-2063-B72C-A67CD116140C}"/>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6F2B9A83-F498-D13D-1DED-F216273A52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6846E-54E6-0B94-D5BD-A4D4356047A2}"/>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189261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5FFD0-75B1-4A2C-11DB-C9197B6D16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7C3D4D-375B-2D4B-771F-26315E304C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C9528F-5DFD-B041-E970-ADEA6929B12E}"/>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6CD045F8-EA99-C9FF-464F-75516E9994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4038B1-AD4A-6CCA-21A5-280809EA5047}"/>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124134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96EF9-9957-A65F-ECE3-80ECFB0B7F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19E31B-0EDB-D80F-B09A-CD299B8F0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FC83DF-DA3D-75B3-BD9D-CBB97FD305B3}"/>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56D3CFC8-0144-47ED-B22D-4FE30D213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EE0247-89C6-1CE7-42C7-EEF62C4D62AF}"/>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156405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7AAB6-7267-73BC-6C55-D0AD7D6BDC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BE4AE8-502C-F948-B5C5-4291AF7204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EC5CCA-6040-0FB6-3E02-F669C10FCDD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AF86A5-1E9C-143C-20A5-635455FE4EC5}"/>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0B697B59-0DF7-086C-8A9C-4E5C8B8F5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950BB5-00FF-1B2D-B14E-D3342B449453}"/>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329077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2E5D2-925E-F05E-4B55-F4F07B3E2F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863143-6546-3ECE-F2A2-5893309DD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D251D8-978A-FC69-16E7-F21B070BF3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31700A-F542-6364-D810-7E732EF0F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C40186-6097-EB95-1314-A95EFC087C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A1AC70D-A8F6-371A-22C9-33D122E1A785}"/>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8" name="页脚占位符 7">
            <a:extLst>
              <a:ext uri="{FF2B5EF4-FFF2-40B4-BE49-F238E27FC236}">
                <a16:creationId xmlns:a16="http://schemas.microsoft.com/office/drawing/2014/main" id="{534C52FB-780A-76D8-B14A-17B2BCED8A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F28BD6-1AEB-3D9D-C6F3-74D002BD519F}"/>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46315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57AE-C206-F8B8-D015-771A5F986F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6222FF-70C2-6AF2-D05C-02BE4306B399}"/>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4" name="页脚占位符 3">
            <a:extLst>
              <a:ext uri="{FF2B5EF4-FFF2-40B4-BE49-F238E27FC236}">
                <a16:creationId xmlns:a16="http://schemas.microsoft.com/office/drawing/2014/main" id="{551844D2-AA9B-E3DE-4FAA-D007C3ECC8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BD9528-0DE4-6BB3-FDD7-932E2B02B637}"/>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176015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621DB0-D1FA-8A7E-88FB-72009D99656D}"/>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3" name="页脚占位符 2">
            <a:extLst>
              <a:ext uri="{FF2B5EF4-FFF2-40B4-BE49-F238E27FC236}">
                <a16:creationId xmlns:a16="http://schemas.microsoft.com/office/drawing/2014/main" id="{E2832157-C9F3-A049-396C-4BCD1C0E21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B56AA1-05F3-32E5-522F-6C52BC8DD3B1}"/>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119667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DF866-3250-7061-B917-4CB4940AAB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A04470-169A-1757-27C9-E50E362A4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B20F4F-61B1-6D51-60B0-BFA5F8081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C07F5E-3F83-C113-6111-5FCB3726A02E}"/>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41968D6D-3070-C843-5853-59EB1AC94A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F1C254-7937-D80E-97E4-F5B353E0E8CC}"/>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357622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94EDB-226F-4221-01F6-3F101D0BB5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2FCD5C-3988-596D-91B0-546C7AA200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5C30A4-A1C0-A8D9-21F1-42798F1C8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AB6DAB-365F-1429-8F86-D5A10A89E473}"/>
              </a:ext>
            </a:extLst>
          </p:cNvPr>
          <p:cNvSpPr>
            <a:spLocks noGrp="1"/>
          </p:cNvSpPr>
          <p:nvPr>
            <p:ph type="dt" sz="half" idx="10"/>
          </p:nvPr>
        </p:nvSpPr>
        <p:spPr/>
        <p:txBody>
          <a:bodyPr/>
          <a:lstStyle/>
          <a:p>
            <a:fld id="{BC5752C5-6B06-4E5E-B7BB-43722B68ED25}"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BFD488E7-31E4-3517-E2F5-D04F743350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65C0DF-F88E-EC26-C3E0-ADC935E62146}"/>
              </a:ext>
            </a:extLst>
          </p:cNvPr>
          <p:cNvSpPr>
            <a:spLocks noGrp="1"/>
          </p:cNvSpPr>
          <p:nvPr>
            <p:ph type="sldNum" sz="quarter" idx="12"/>
          </p:nvPr>
        </p:nvSpPr>
        <p:spPr/>
        <p:txBody>
          <a:body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330683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65A7B-EA4B-9141-9207-0D0BD89B8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5B6AC0-DF89-3578-102C-1B626D638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0CF16F-C10B-4F55-ABB5-7209B87F4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752C5-6B06-4E5E-B7BB-43722B68ED25}"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09B933D4-9C5E-D18D-D793-803161C00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B5A80D-68E1-B33D-03A5-E8DA39D19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3B233-1715-4F76-A79F-670B67C0C3FC}" type="slidenum">
              <a:rPr lang="zh-CN" altLang="en-US" smtClean="0"/>
              <a:t>‹#›</a:t>
            </a:fld>
            <a:endParaRPr lang="zh-CN" altLang="en-US"/>
          </a:p>
        </p:txBody>
      </p:sp>
    </p:spTree>
    <p:extLst>
      <p:ext uri="{BB962C8B-B14F-4D97-AF65-F5344CB8AC3E}">
        <p14:creationId xmlns:p14="http://schemas.microsoft.com/office/powerpoint/2010/main" val="345162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CF6363-9B33-B658-48E3-6D9C0DCA2B05}"/>
              </a:ext>
            </a:extLst>
          </p:cNvPr>
          <p:cNvSpPr txBox="1"/>
          <p:nvPr/>
        </p:nvSpPr>
        <p:spPr>
          <a:xfrm>
            <a:off x="644979" y="293914"/>
            <a:ext cx="138384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Motivation</a:t>
            </a:r>
            <a:endParaRPr lang="zh-CN" altLang="en-US" b="1" dirty="0">
              <a:latin typeface="Times New Roman" panose="02020603050405020304" pitchFamily="18" charset="0"/>
              <a:cs typeface="Times New Roman" panose="02020603050405020304" pitchFamily="18" charset="0"/>
            </a:endParaRPr>
          </a:p>
        </p:txBody>
      </p:sp>
      <p:graphicFrame>
        <p:nvGraphicFramePr>
          <p:cNvPr id="7" name="表格 7">
            <a:extLst>
              <a:ext uri="{FF2B5EF4-FFF2-40B4-BE49-F238E27FC236}">
                <a16:creationId xmlns:a16="http://schemas.microsoft.com/office/drawing/2014/main" id="{136DB3CF-86F8-2A09-6DD3-9DECBDAD3D0A}"/>
              </a:ext>
            </a:extLst>
          </p:cNvPr>
          <p:cNvGraphicFramePr>
            <a:graphicFrameLocks noGrp="1"/>
          </p:cNvGraphicFramePr>
          <p:nvPr>
            <p:extLst>
              <p:ext uri="{D42A27DB-BD31-4B8C-83A1-F6EECF244321}">
                <p14:modId xmlns:p14="http://schemas.microsoft.com/office/powerpoint/2010/main" val="2022304290"/>
              </p:ext>
            </p:extLst>
          </p:nvPr>
        </p:nvGraphicFramePr>
        <p:xfrm>
          <a:off x="787851" y="3045493"/>
          <a:ext cx="8213275" cy="660098"/>
        </p:xfrm>
        <a:graphic>
          <a:graphicData uri="http://schemas.openxmlformats.org/drawingml/2006/table">
            <a:tbl>
              <a:tblPr firstRow="1" bandRow="1">
                <a:tableStyleId>{9D7B26C5-4107-4FEC-AEDC-1716B250A1EF}</a:tableStyleId>
              </a:tblPr>
              <a:tblGrid>
                <a:gridCol w="1173325">
                  <a:extLst>
                    <a:ext uri="{9D8B030D-6E8A-4147-A177-3AD203B41FA5}">
                      <a16:colId xmlns:a16="http://schemas.microsoft.com/office/drawing/2014/main" val="2740155764"/>
                    </a:ext>
                  </a:extLst>
                </a:gridCol>
                <a:gridCol w="1173325">
                  <a:extLst>
                    <a:ext uri="{9D8B030D-6E8A-4147-A177-3AD203B41FA5}">
                      <a16:colId xmlns:a16="http://schemas.microsoft.com/office/drawing/2014/main" val="2062835796"/>
                    </a:ext>
                  </a:extLst>
                </a:gridCol>
                <a:gridCol w="1173325">
                  <a:extLst>
                    <a:ext uri="{9D8B030D-6E8A-4147-A177-3AD203B41FA5}">
                      <a16:colId xmlns:a16="http://schemas.microsoft.com/office/drawing/2014/main" val="3323109277"/>
                    </a:ext>
                  </a:extLst>
                </a:gridCol>
                <a:gridCol w="1173325">
                  <a:extLst>
                    <a:ext uri="{9D8B030D-6E8A-4147-A177-3AD203B41FA5}">
                      <a16:colId xmlns:a16="http://schemas.microsoft.com/office/drawing/2014/main" val="3814683497"/>
                    </a:ext>
                  </a:extLst>
                </a:gridCol>
                <a:gridCol w="1173325">
                  <a:extLst>
                    <a:ext uri="{9D8B030D-6E8A-4147-A177-3AD203B41FA5}">
                      <a16:colId xmlns:a16="http://schemas.microsoft.com/office/drawing/2014/main" val="4166250624"/>
                    </a:ext>
                  </a:extLst>
                </a:gridCol>
                <a:gridCol w="1173325">
                  <a:extLst>
                    <a:ext uri="{9D8B030D-6E8A-4147-A177-3AD203B41FA5}">
                      <a16:colId xmlns:a16="http://schemas.microsoft.com/office/drawing/2014/main" val="4103982436"/>
                    </a:ext>
                  </a:extLst>
                </a:gridCol>
                <a:gridCol w="1173325">
                  <a:extLst>
                    <a:ext uri="{9D8B030D-6E8A-4147-A177-3AD203B41FA5}">
                      <a16:colId xmlns:a16="http://schemas.microsoft.com/office/drawing/2014/main" val="1627374242"/>
                    </a:ext>
                  </a:extLst>
                </a:gridCol>
              </a:tblGrid>
              <a:tr h="330049">
                <a:tc>
                  <a:txBody>
                    <a:bodyPr/>
                    <a:lstStyle/>
                    <a:p>
                      <a:r>
                        <a:rPr lang="en-US" altLang="zh-CN" sz="1100" dirty="0">
                          <a:latin typeface="Times New Roman" panose="02020603050405020304" pitchFamily="18" charset="0"/>
                          <a:cs typeface="Times New Roman" panose="02020603050405020304" pitchFamily="18" charset="0"/>
                        </a:rPr>
                        <a:t>Augmentations</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Flip</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Rotate</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Crop</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Color Jitter</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Gray</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Blur</a:t>
                      </a:r>
                      <a:endParaRPr lang="zh-CN" alt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0478369"/>
                  </a:ext>
                </a:extLst>
              </a:tr>
              <a:tr h="330049">
                <a:tc>
                  <a:txBody>
                    <a:bodyPr/>
                    <a:lstStyle/>
                    <a:p>
                      <a:r>
                        <a:rPr lang="en-US" altLang="zh-CN" sz="1100" dirty="0">
                          <a:latin typeface="Times New Roman" panose="02020603050405020304" pitchFamily="18" charset="0"/>
                          <a:cs typeface="Times New Roman" panose="02020603050405020304" pitchFamily="18" charset="0"/>
                        </a:rPr>
                        <a:t>Similarity</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0.21</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0.24</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0.09</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b="1" dirty="0">
                          <a:latin typeface="Times New Roman" panose="02020603050405020304" pitchFamily="18" charset="0"/>
                          <a:cs typeface="Times New Roman" panose="02020603050405020304" pitchFamily="18" charset="0"/>
                        </a:rPr>
                        <a:t>0.26</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0.19</a:t>
                      </a:r>
                      <a:endParaRPr lang="zh-CN" altLang="en-US" sz="1100" dirty="0">
                        <a:latin typeface="Times New Roman" panose="02020603050405020304" pitchFamily="18" charset="0"/>
                        <a:cs typeface="Times New Roman" panose="02020603050405020304" pitchFamily="18" charset="0"/>
                      </a:endParaRPr>
                    </a:p>
                  </a:txBody>
                  <a:tcPr/>
                </a:tc>
                <a:tc>
                  <a:txBody>
                    <a:bodyPr/>
                    <a:lstStyle/>
                    <a:p>
                      <a:r>
                        <a:rPr lang="en-US" altLang="zh-CN" sz="1100" dirty="0">
                          <a:latin typeface="Times New Roman" panose="02020603050405020304" pitchFamily="18" charset="0"/>
                          <a:cs typeface="Times New Roman" panose="02020603050405020304" pitchFamily="18" charset="0"/>
                        </a:rPr>
                        <a:t>0.09</a:t>
                      </a:r>
                      <a:endParaRPr lang="zh-CN" alt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6435979"/>
                  </a:ext>
                </a:extLst>
              </a:tr>
            </a:tbl>
          </a:graphicData>
        </a:graphic>
      </p:graphicFrame>
      <p:pic>
        <p:nvPicPr>
          <p:cNvPr id="9" name="图片 8">
            <a:extLst>
              <a:ext uri="{FF2B5EF4-FFF2-40B4-BE49-F238E27FC236}">
                <a16:creationId xmlns:a16="http://schemas.microsoft.com/office/drawing/2014/main" id="{11453A6B-739B-49F7-7313-AC4FC0043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875" y="787495"/>
            <a:ext cx="3108701" cy="2133750"/>
          </a:xfrm>
          <a:prstGeom prst="rect">
            <a:avLst/>
          </a:prstGeom>
        </p:spPr>
      </p:pic>
      <p:sp>
        <p:nvSpPr>
          <p:cNvPr id="10" name="文本框 9">
            <a:extLst>
              <a:ext uri="{FF2B5EF4-FFF2-40B4-BE49-F238E27FC236}">
                <a16:creationId xmlns:a16="http://schemas.microsoft.com/office/drawing/2014/main" id="{7909363F-83ED-2275-0A40-9ECEEB5E1A06}"/>
              </a:ext>
            </a:extLst>
          </p:cNvPr>
          <p:cNvSpPr txBox="1"/>
          <p:nvPr/>
        </p:nvSpPr>
        <p:spPr>
          <a:xfrm>
            <a:off x="728660" y="3847435"/>
            <a:ext cx="8331656" cy="2246769"/>
          </a:xfrm>
          <a:prstGeom prst="rect">
            <a:avLst/>
          </a:prstGeom>
          <a:noFill/>
        </p:spPr>
        <p:txBody>
          <a:bodyPr wrap="square" rtlCol="0">
            <a:spAutoFit/>
          </a:bodyPr>
          <a:lstStyle/>
          <a:p>
            <a:r>
              <a:rPr lang="zh-CN" altLang="en-US" sz="1400" dirty="0">
                <a:latin typeface="+mn-ea"/>
              </a:rPr>
              <a:t>使用</a:t>
            </a:r>
            <a:r>
              <a:rPr lang="en-US" altLang="zh-CN" sz="1400" dirty="0" err="1">
                <a:latin typeface="+mn-ea"/>
              </a:rPr>
              <a:t>SimSiam</a:t>
            </a:r>
            <a:r>
              <a:rPr lang="zh-CN" altLang="en-US" sz="1400" dirty="0">
                <a:latin typeface="+mn-ea"/>
              </a:rPr>
              <a:t>框架在</a:t>
            </a:r>
            <a:r>
              <a:rPr lang="en-US" altLang="zh-CN" sz="1400" dirty="0">
                <a:latin typeface="+mn-ea"/>
              </a:rPr>
              <a:t>CIFAR-10</a:t>
            </a:r>
            <a:r>
              <a:rPr lang="zh-CN" altLang="en-US" sz="1400" dirty="0">
                <a:latin typeface="+mn-ea"/>
              </a:rPr>
              <a:t>上训练得到</a:t>
            </a:r>
            <a:r>
              <a:rPr lang="en-US" altLang="zh-CN" sz="1400" dirty="0">
                <a:latin typeface="+mn-ea"/>
              </a:rPr>
              <a:t>91%</a:t>
            </a:r>
            <a:r>
              <a:rPr lang="zh-CN" altLang="en-US" sz="1400" dirty="0">
                <a:latin typeface="+mn-ea"/>
              </a:rPr>
              <a:t>准确率的</a:t>
            </a:r>
            <a:r>
              <a:rPr lang="en-US" altLang="zh-CN" sz="1400" dirty="0">
                <a:latin typeface="+mn-ea"/>
              </a:rPr>
              <a:t>backbone</a:t>
            </a:r>
            <a:r>
              <a:rPr lang="zh-CN" altLang="en-US" sz="1400" dirty="0">
                <a:latin typeface="+mn-ea"/>
              </a:rPr>
              <a:t>模型，对一张“青蛙”图像和他的</a:t>
            </a:r>
            <a:r>
              <a:rPr lang="en-US" altLang="zh-CN" sz="1400" dirty="0">
                <a:latin typeface="+mn-ea"/>
              </a:rPr>
              <a:t>6</a:t>
            </a:r>
            <a:r>
              <a:rPr lang="zh-CN" altLang="en-US" sz="1400" dirty="0">
                <a:latin typeface="+mn-ea"/>
              </a:rPr>
              <a:t>种数据增强得到的相似度度量值。“</a:t>
            </a:r>
            <a:r>
              <a:rPr lang="en-US" altLang="zh-CN" sz="1400" dirty="0">
                <a:latin typeface="+mn-ea"/>
              </a:rPr>
              <a:t>Crop</a:t>
            </a:r>
            <a:r>
              <a:rPr lang="zh-CN" altLang="en-US" sz="1400" dirty="0">
                <a:latin typeface="+mn-ea"/>
              </a:rPr>
              <a:t>” 非常合理的只有</a:t>
            </a:r>
            <a:r>
              <a:rPr lang="en-US" altLang="zh-CN" sz="1400" dirty="0">
                <a:latin typeface="+mn-ea"/>
              </a:rPr>
              <a:t>0.09</a:t>
            </a:r>
            <a:r>
              <a:rPr lang="zh-CN" altLang="en-US" sz="1400" dirty="0">
                <a:latin typeface="+mn-ea"/>
              </a:rPr>
              <a:t>，因为经过</a:t>
            </a:r>
            <a:r>
              <a:rPr lang="en-US" altLang="zh-CN" sz="1400" dirty="0">
                <a:latin typeface="+mn-ea"/>
              </a:rPr>
              <a:t>Crop</a:t>
            </a:r>
            <a:r>
              <a:rPr lang="zh-CN" altLang="en-US" sz="1400" dirty="0">
                <a:latin typeface="+mn-ea"/>
              </a:rPr>
              <a:t>的图像只包含了青蛙了下半部分。但是最高的相似度图像来自</a:t>
            </a:r>
            <a:r>
              <a:rPr lang="en-US" altLang="zh-CN" sz="1400" dirty="0">
                <a:latin typeface="+mn-ea"/>
              </a:rPr>
              <a:t>”Color Jitter”(0.26)</a:t>
            </a:r>
            <a:r>
              <a:rPr lang="zh-CN" altLang="en-US" sz="1400" dirty="0">
                <a:latin typeface="+mn-ea"/>
              </a:rPr>
              <a:t>，这是一只经过颜色变化的后的“红色青蛙”。它在人类认知中的相似度应该排在最后，即我们仍然可以判别这是一张青蛙图像，但置信度不高。同时，如果该物体对于颜色敏感的话，会导致通过模型得到的表征存在缺陷。</a:t>
            </a:r>
            <a:endParaRPr lang="en-US" altLang="zh-CN" sz="1400" dirty="0">
              <a:latin typeface="+mn-ea"/>
            </a:endParaRPr>
          </a:p>
          <a:p>
            <a:endParaRPr lang="en-US" altLang="zh-CN" sz="1400" dirty="0">
              <a:latin typeface="+mn-ea"/>
            </a:endParaRPr>
          </a:p>
          <a:p>
            <a:r>
              <a:rPr lang="zh-CN" altLang="en-US" sz="1400" dirty="0">
                <a:latin typeface="+mn-ea"/>
              </a:rPr>
              <a:t>我认为，出现</a:t>
            </a:r>
            <a:r>
              <a:rPr lang="en-US" altLang="zh-CN" sz="1400" dirty="0">
                <a:latin typeface="+mn-ea"/>
              </a:rPr>
              <a:t>color jitter</a:t>
            </a:r>
            <a:r>
              <a:rPr lang="zh-CN" altLang="en-US" sz="1400" dirty="0">
                <a:latin typeface="+mn-ea"/>
              </a:rPr>
              <a:t>得到的相似度高的这种原因是因为现在的对比学习框架进行正样本匹配时，会将上述</a:t>
            </a:r>
            <a:r>
              <a:rPr lang="en-US" altLang="zh-CN" sz="1400" dirty="0">
                <a:latin typeface="+mn-ea"/>
              </a:rPr>
              <a:t>6</a:t>
            </a:r>
            <a:r>
              <a:rPr lang="zh-CN" altLang="en-US" sz="1400" dirty="0">
                <a:latin typeface="+mn-ea"/>
              </a:rPr>
              <a:t>种增强放在同一管道中，因此得到的正样本对很大可能都包含了颜色各异的青蛙，而忽略青蛙具备的颜色不变性。因此，本文提出了对不同图像定制的正确数据增强策略，以确保最终由模型得到的物体表征具备物体的颜色不变性，平移不变性等性质。</a:t>
            </a:r>
          </a:p>
        </p:txBody>
      </p:sp>
      <p:pic>
        <p:nvPicPr>
          <p:cNvPr id="11" name="图片 10">
            <a:extLst>
              <a:ext uri="{FF2B5EF4-FFF2-40B4-BE49-F238E27FC236}">
                <a16:creationId xmlns:a16="http://schemas.microsoft.com/office/drawing/2014/main" id="{E346B1D5-21EC-35A0-407B-B0A2D384A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51" y="1259397"/>
            <a:ext cx="1189945" cy="1189945"/>
          </a:xfrm>
          <a:prstGeom prst="rect">
            <a:avLst/>
          </a:prstGeom>
        </p:spPr>
      </p:pic>
      <p:sp>
        <p:nvSpPr>
          <p:cNvPr id="12" name="文本框 11">
            <a:extLst>
              <a:ext uri="{FF2B5EF4-FFF2-40B4-BE49-F238E27FC236}">
                <a16:creationId xmlns:a16="http://schemas.microsoft.com/office/drawing/2014/main" id="{950B6528-A1D7-9F1C-E5E1-1B231764BB3E}"/>
              </a:ext>
            </a:extLst>
          </p:cNvPr>
          <p:cNvSpPr txBox="1"/>
          <p:nvPr/>
        </p:nvSpPr>
        <p:spPr>
          <a:xfrm>
            <a:off x="2028825" y="1589436"/>
            <a:ext cx="113402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augmentations</a:t>
            </a:r>
            <a:endParaRPr lang="zh-CN" altLang="en-US" sz="1200" dirty="0">
              <a:latin typeface="Times New Roman" panose="02020603050405020304" pitchFamily="18" charset="0"/>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4FD46A99-F197-D788-99EC-DEB5B2D902DC}"/>
              </a:ext>
            </a:extLst>
          </p:cNvPr>
          <p:cNvCxnSpPr>
            <a:cxnSpLocks/>
          </p:cNvCxnSpPr>
          <p:nvPr/>
        </p:nvCxnSpPr>
        <p:spPr>
          <a:xfrm>
            <a:off x="2062553" y="1866435"/>
            <a:ext cx="1039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59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8FAF59-CC28-AC7A-96C9-1878F9971019}"/>
              </a:ext>
            </a:extLst>
          </p:cNvPr>
          <p:cNvPicPr>
            <a:picLocks noChangeAspect="1"/>
          </p:cNvPicPr>
          <p:nvPr/>
        </p:nvPicPr>
        <p:blipFill>
          <a:blip r:embed="rId2"/>
          <a:stretch>
            <a:fillRect/>
          </a:stretch>
        </p:blipFill>
        <p:spPr>
          <a:xfrm>
            <a:off x="780932" y="1220508"/>
            <a:ext cx="10787078" cy="4049634"/>
          </a:xfrm>
          <a:prstGeom prst="rect">
            <a:avLst/>
          </a:prstGeom>
        </p:spPr>
      </p:pic>
    </p:spTree>
    <p:extLst>
      <p:ext uri="{BB962C8B-B14F-4D97-AF65-F5344CB8AC3E}">
        <p14:creationId xmlns:p14="http://schemas.microsoft.com/office/powerpoint/2010/main" val="426183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BEBE1E-309B-F90D-2E71-5E56E78E4C9F}"/>
              </a:ext>
            </a:extLst>
          </p:cNvPr>
          <p:cNvSpPr txBox="1"/>
          <p:nvPr/>
        </p:nvSpPr>
        <p:spPr>
          <a:xfrm>
            <a:off x="1258772" y="922033"/>
            <a:ext cx="6096654" cy="2031325"/>
          </a:xfrm>
          <a:prstGeom prst="rect">
            <a:avLst/>
          </a:prstGeom>
          <a:noFill/>
        </p:spPr>
        <p:txBody>
          <a:bodyPr wrap="square">
            <a:spAutoFit/>
          </a:bodyPr>
          <a:lstStyle/>
          <a:p>
            <a:r>
              <a:rPr lang="zh-CN" altLang="en-US" b="1" i="0" dirty="0">
                <a:solidFill>
                  <a:srgbClr val="121212"/>
                </a:solidFill>
                <a:effectLst/>
                <a:latin typeface="-apple-system"/>
              </a:rPr>
              <a:t>通道注意力</a:t>
            </a:r>
            <a:r>
              <a:rPr lang="zh-CN" altLang="en-US" b="0" i="0" dirty="0">
                <a:solidFill>
                  <a:srgbClr val="121212"/>
                </a:solidFill>
                <a:effectLst/>
                <a:latin typeface="-apple-system"/>
              </a:rPr>
              <a:t>（注意什么）颜色</a:t>
            </a:r>
            <a:endParaRPr lang="en-US" altLang="zh-CN" b="0" i="0" dirty="0">
              <a:solidFill>
                <a:srgbClr val="121212"/>
              </a:solidFill>
              <a:effectLst/>
              <a:latin typeface="-apple-system"/>
            </a:endParaRPr>
          </a:p>
          <a:p>
            <a:endParaRPr lang="en-US" altLang="zh-CN" dirty="0">
              <a:solidFill>
                <a:srgbClr val="121212"/>
              </a:solidFill>
              <a:latin typeface="-apple-system"/>
            </a:endParaRPr>
          </a:p>
          <a:p>
            <a:endParaRPr lang="en-US" altLang="zh-CN" b="1" i="0" dirty="0">
              <a:solidFill>
                <a:srgbClr val="121212"/>
              </a:solidFill>
              <a:effectLst/>
              <a:latin typeface="-apple-system"/>
            </a:endParaRPr>
          </a:p>
          <a:p>
            <a:r>
              <a:rPr lang="zh-CN" altLang="en-US" b="1" i="0" dirty="0">
                <a:solidFill>
                  <a:srgbClr val="121212"/>
                </a:solidFill>
                <a:effectLst/>
                <a:latin typeface="-apple-system"/>
              </a:rPr>
              <a:t>空间注意力</a:t>
            </a:r>
            <a:r>
              <a:rPr lang="zh-CN" altLang="en-US" b="0" i="0" dirty="0">
                <a:solidFill>
                  <a:srgbClr val="121212"/>
                </a:solidFill>
                <a:effectLst/>
                <a:latin typeface="-apple-system"/>
              </a:rPr>
              <a:t>（注意哪里） </a:t>
            </a:r>
            <a:r>
              <a:rPr lang="zh-CN" altLang="en-US" dirty="0">
                <a:solidFill>
                  <a:srgbClr val="121212"/>
                </a:solidFill>
                <a:latin typeface="-apple-system"/>
              </a:rPr>
              <a:t>结构</a:t>
            </a:r>
            <a:endParaRPr lang="en-US" altLang="zh-CN" b="0" i="0" dirty="0">
              <a:solidFill>
                <a:srgbClr val="121212"/>
              </a:solidFill>
              <a:effectLst/>
              <a:latin typeface="-apple-system"/>
            </a:endParaRPr>
          </a:p>
          <a:p>
            <a:endParaRPr lang="en-US" altLang="zh-CN" dirty="0">
              <a:solidFill>
                <a:srgbClr val="121212"/>
              </a:solidFill>
              <a:latin typeface="-apple-system"/>
            </a:endParaRPr>
          </a:p>
          <a:p>
            <a:endParaRPr lang="en-US" altLang="zh-CN" dirty="0">
              <a:solidFill>
                <a:srgbClr val="121212"/>
              </a:solidFill>
              <a:latin typeface="-apple-system"/>
            </a:endParaRPr>
          </a:p>
          <a:p>
            <a:endParaRPr lang="zh-CN" altLang="en-US" dirty="0"/>
          </a:p>
        </p:txBody>
      </p:sp>
    </p:spTree>
    <p:extLst>
      <p:ext uri="{BB962C8B-B14F-4D97-AF65-F5344CB8AC3E}">
        <p14:creationId xmlns:p14="http://schemas.microsoft.com/office/powerpoint/2010/main" val="39518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39AD92-403C-C03C-EA3C-32763F8E2379}"/>
              </a:ext>
            </a:extLst>
          </p:cNvPr>
          <p:cNvPicPr>
            <a:picLocks noChangeAspect="1"/>
          </p:cNvPicPr>
          <p:nvPr/>
        </p:nvPicPr>
        <p:blipFill>
          <a:blip r:embed="rId2"/>
          <a:stretch>
            <a:fillRect/>
          </a:stretch>
        </p:blipFill>
        <p:spPr>
          <a:xfrm>
            <a:off x="1742456" y="1922754"/>
            <a:ext cx="7898635" cy="2518003"/>
          </a:xfrm>
          <a:prstGeom prst="rect">
            <a:avLst/>
          </a:prstGeom>
        </p:spPr>
      </p:pic>
    </p:spTree>
    <p:extLst>
      <p:ext uri="{BB962C8B-B14F-4D97-AF65-F5344CB8AC3E}">
        <p14:creationId xmlns:p14="http://schemas.microsoft.com/office/powerpoint/2010/main" val="87069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16127-D208-57DF-D37E-EDD667A777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467F2C-E993-437C-3D84-6BE15D15AD3D}"/>
              </a:ext>
            </a:extLst>
          </p:cNvPr>
          <p:cNvSpPr>
            <a:spLocks noGrp="1"/>
          </p:cNvSpPr>
          <p:nvPr>
            <p:ph idx="1"/>
          </p:nvPr>
        </p:nvSpPr>
        <p:spPr/>
        <p:txBody>
          <a:bodyPr/>
          <a:lstStyle/>
          <a:p>
            <a:r>
              <a:rPr lang="zh-CN" altLang="en-US" dirty="0"/>
              <a:t>了解同事背景</a:t>
            </a:r>
            <a:endParaRPr lang="en-US" altLang="zh-CN" dirty="0"/>
          </a:p>
          <a:p>
            <a:r>
              <a:rPr lang="zh-CN" altLang="en-US" dirty="0"/>
              <a:t>公证</a:t>
            </a:r>
            <a:endParaRPr lang="en-US" altLang="zh-CN" dirty="0"/>
          </a:p>
          <a:p>
            <a:r>
              <a:rPr lang="zh-CN" altLang="en-US" dirty="0"/>
              <a:t>雅思</a:t>
            </a:r>
            <a:endParaRPr lang="en-US" altLang="zh-CN" dirty="0"/>
          </a:p>
          <a:p>
            <a:r>
              <a:rPr lang="zh-CN" altLang="en-US" dirty="0"/>
              <a:t>结构，颜色用</a:t>
            </a:r>
            <a:r>
              <a:rPr lang="en-US" altLang="zh-CN" dirty="0"/>
              <a:t>transfusion</a:t>
            </a:r>
            <a:r>
              <a:rPr lang="zh-CN" altLang="en-US" dirty="0"/>
              <a:t>融合</a:t>
            </a:r>
          </a:p>
        </p:txBody>
      </p:sp>
    </p:spTree>
    <p:extLst>
      <p:ext uri="{BB962C8B-B14F-4D97-AF65-F5344CB8AC3E}">
        <p14:creationId xmlns:p14="http://schemas.microsoft.com/office/powerpoint/2010/main" val="18459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AF09DF02-28DE-F72F-9137-1FD230B94F0B}"/>
              </a:ext>
            </a:extLst>
          </p:cNvPr>
          <p:cNvSpPr txBox="1"/>
          <p:nvPr/>
        </p:nvSpPr>
        <p:spPr>
          <a:xfrm>
            <a:off x="644979" y="293914"/>
            <a:ext cx="138384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Framework</a:t>
            </a:r>
            <a:endParaRPr lang="zh-CN" altLang="en-US"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F4E6428-F4A6-1F8A-20BF-359EDB718FEE}"/>
              </a:ext>
            </a:extLst>
          </p:cNvPr>
          <p:cNvSpPr txBox="1"/>
          <p:nvPr/>
        </p:nvSpPr>
        <p:spPr>
          <a:xfrm>
            <a:off x="7241261" y="3828068"/>
            <a:ext cx="4581894" cy="2031325"/>
          </a:xfrm>
          <a:prstGeom prst="rect">
            <a:avLst/>
          </a:prstGeom>
          <a:noFill/>
        </p:spPr>
        <p:txBody>
          <a:bodyPr wrap="square" rtlCol="0">
            <a:spAutoFit/>
          </a:bodyPr>
          <a:lstStyle/>
          <a:p>
            <a:r>
              <a:rPr lang="zh-CN" altLang="en-US" dirty="0"/>
              <a:t>我们的框架沿袭了</a:t>
            </a:r>
            <a:r>
              <a:rPr lang="en-US" altLang="zh-CN" dirty="0" err="1"/>
              <a:t>MoCo</a:t>
            </a:r>
            <a:r>
              <a:rPr lang="zh-CN" altLang="en-US" dirty="0"/>
              <a:t>的框架。不同之处在于将多个增强图像放入模型中，对输出的表征先计算和原始图像的相似度排序，对相似度值采用</a:t>
            </a:r>
            <a:r>
              <a:rPr lang="en-US" altLang="zh-CN" dirty="0" err="1"/>
              <a:t>softmax</a:t>
            </a:r>
            <a:r>
              <a:rPr lang="zh-CN" altLang="en-US" dirty="0"/>
              <a:t>得到各个增强图像的权重，将权重，正样本对们，负样本对们一起放入我们的权重对比损失中。</a:t>
            </a:r>
            <a:endParaRPr lang="en-US" altLang="zh-CN" dirty="0"/>
          </a:p>
          <a:p>
            <a:r>
              <a:rPr lang="zh-CN" altLang="en-US" dirty="0"/>
              <a:t>具体公式见下一页</a:t>
            </a:r>
          </a:p>
        </p:txBody>
      </p:sp>
      <p:grpSp>
        <p:nvGrpSpPr>
          <p:cNvPr id="69" name="组合 68">
            <a:extLst>
              <a:ext uri="{FF2B5EF4-FFF2-40B4-BE49-F238E27FC236}">
                <a16:creationId xmlns:a16="http://schemas.microsoft.com/office/drawing/2014/main" id="{A6AC71EA-A010-3EF9-CCD3-212FA5935563}"/>
              </a:ext>
            </a:extLst>
          </p:cNvPr>
          <p:cNvGrpSpPr/>
          <p:nvPr/>
        </p:nvGrpSpPr>
        <p:grpSpPr>
          <a:xfrm>
            <a:off x="715600" y="964109"/>
            <a:ext cx="6140262" cy="5119775"/>
            <a:chOff x="598034" y="985880"/>
            <a:chExt cx="6140262" cy="5119775"/>
          </a:xfrm>
        </p:grpSpPr>
        <p:sp>
          <p:nvSpPr>
            <p:cNvPr id="33" name="文本框 32">
              <a:extLst>
                <a:ext uri="{FF2B5EF4-FFF2-40B4-BE49-F238E27FC236}">
                  <a16:creationId xmlns:a16="http://schemas.microsoft.com/office/drawing/2014/main" id="{7398E1A2-2202-C46D-73D6-C010F72B8ACB}"/>
                </a:ext>
              </a:extLst>
            </p:cNvPr>
            <p:cNvSpPr txBox="1"/>
            <p:nvPr/>
          </p:nvSpPr>
          <p:spPr>
            <a:xfrm>
              <a:off x="1018787" y="5828656"/>
              <a:ext cx="61292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anchor</a:t>
              </a:r>
              <a:endParaRPr lang="zh-CN" altLang="en-US" sz="1200" dirty="0">
                <a:latin typeface="Times New Roman" panose="02020603050405020304" pitchFamily="18" charset="0"/>
                <a:cs typeface="Times New Roman" panose="02020603050405020304" pitchFamily="18" charset="0"/>
              </a:endParaRPr>
            </a:p>
          </p:txBody>
        </p:sp>
        <p:cxnSp>
          <p:nvCxnSpPr>
            <p:cNvPr id="66" name="直接箭头连接符 65">
              <a:extLst>
                <a:ext uri="{FF2B5EF4-FFF2-40B4-BE49-F238E27FC236}">
                  <a16:creationId xmlns:a16="http://schemas.microsoft.com/office/drawing/2014/main" id="{4692E579-7DD7-7DC9-9519-F4B03127F947}"/>
                </a:ext>
              </a:extLst>
            </p:cNvPr>
            <p:cNvCxnSpPr>
              <a:cxnSpLocks/>
              <a:stCxn id="65" idx="0"/>
              <a:endCxn id="63" idx="2"/>
            </p:cNvCxnSpPr>
            <p:nvPr/>
          </p:nvCxnSpPr>
          <p:spPr>
            <a:xfrm flipH="1" flipV="1">
              <a:off x="1329164" y="2233205"/>
              <a:ext cx="7738" cy="464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5A08A0D1-4AEF-F68D-459E-71C49442A299}"/>
                </a:ext>
              </a:extLst>
            </p:cNvPr>
            <p:cNvSpPr/>
            <p:nvPr/>
          </p:nvSpPr>
          <p:spPr>
            <a:xfrm>
              <a:off x="598034" y="3849839"/>
              <a:ext cx="1477736" cy="6204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encoder</a:t>
              </a:r>
              <a:r>
                <a:rPr lang="en-US" altLang="zh-CN" dirty="0"/>
                <a:t> </a:t>
              </a:r>
              <a:endParaRPr lang="zh-CN" altLang="en-US" dirty="0"/>
            </a:p>
          </p:txBody>
        </p:sp>
        <p:sp>
          <p:nvSpPr>
            <p:cNvPr id="5" name="矩形: 圆角 4">
              <a:extLst>
                <a:ext uri="{FF2B5EF4-FFF2-40B4-BE49-F238E27FC236}">
                  <a16:creationId xmlns:a16="http://schemas.microsoft.com/office/drawing/2014/main" id="{57C80B68-FCFF-E7B8-3B43-FBB59C1BF2F2}"/>
                </a:ext>
              </a:extLst>
            </p:cNvPr>
            <p:cNvSpPr/>
            <p:nvPr/>
          </p:nvSpPr>
          <p:spPr>
            <a:xfrm>
              <a:off x="3099009" y="3725709"/>
              <a:ext cx="3596383" cy="35716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momentum encoder</a:t>
              </a:r>
            </a:p>
          </p:txBody>
        </p:sp>
        <p:cxnSp>
          <p:nvCxnSpPr>
            <p:cNvPr id="8" name="直接箭头连接符 7">
              <a:extLst>
                <a:ext uri="{FF2B5EF4-FFF2-40B4-BE49-F238E27FC236}">
                  <a16:creationId xmlns:a16="http://schemas.microsoft.com/office/drawing/2014/main" id="{404F686F-50FE-41AC-704A-EE7697DD40A7}"/>
                </a:ext>
              </a:extLst>
            </p:cNvPr>
            <p:cNvCxnSpPr>
              <a:cxnSpLocks/>
              <a:stCxn id="10" idx="0"/>
              <a:endCxn id="4" idx="2"/>
            </p:cNvCxnSpPr>
            <p:nvPr/>
          </p:nvCxnSpPr>
          <p:spPr>
            <a:xfrm flipV="1">
              <a:off x="1333033" y="4470324"/>
              <a:ext cx="3869" cy="580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A3F696F-13FD-72D9-1C7E-91CD56100122}"/>
                </a:ext>
              </a:extLst>
            </p:cNvPr>
            <p:cNvSpPr/>
            <p:nvPr/>
          </p:nvSpPr>
          <p:spPr>
            <a:xfrm>
              <a:off x="5208783" y="4668656"/>
              <a:ext cx="1384679"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Queue</a:t>
              </a:r>
              <a:endParaRPr lang="zh-CN" altLang="en-US"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673A6697-78F3-0577-1946-B7122A6C2C78}"/>
                </a:ext>
              </a:extLst>
            </p:cNvPr>
            <p:cNvCxnSpPr>
              <a:cxnSpLocks/>
            </p:cNvCxnSpPr>
            <p:nvPr/>
          </p:nvCxnSpPr>
          <p:spPr>
            <a:xfrm>
              <a:off x="1805212" y="5433047"/>
              <a:ext cx="1039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EBD57C6-E7A1-8C8A-D292-96228C80448C}"/>
                </a:ext>
              </a:extLst>
            </p:cNvPr>
            <p:cNvSpPr txBox="1"/>
            <p:nvPr/>
          </p:nvSpPr>
          <p:spPr>
            <a:xfrm>
              <a:off x="3414578" y="5828656"/>
              <a:ext cx="113402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augmentations</a:t>
              </a:r>
              <a:endParaRPr lang="zh-CN" altLang="en-US" sz="1200" dirty="0">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B587845A-D855-149D-20B3-C5B290408652}"/>
                </a:ext>
              </a:extLst>
            </p:cNvPr>
            <p:cNvCxnSpPr>
              <a:cxnSpLocks/>
              <a:stCxn id="3" idx="0"/>
            </p:cNvCxnSpPr>
            <p:nvPr/>
          </p:nvCxnSpPr>
          <p:spPr>
            <a:xfrm flipV="1">
              <a:off x="3953540" y="4092408"/>
              <a:ext cx="0" cy="312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D6375D2-639A-9B11-C1BE-4AF544191527}"/>
                </a:ext>
              </a:extLst>
            </p:cNvPr>
            <p:cNvCxnSpPr>
              <a:cxnSpLocks/>
              <a:stCxn id="12" idx="0"/>
            </p:cNvCxnSpPr>
            <p:nvPr/>
          </p:nvCxnSpPr>
          <p:spPr>
            <a:xfrm flipH="1" flipV="1">
              <a:off x="5899252" y="4098368"/>
              <a:ext cx="1871" cy="570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菱形 43">
              <a:extLst>
                <a:ext uri="{FF2B5EF4-FFF2-40B4-BE49-F238E27FC236}">
                  <a16:creationId xmlns:a16="http://schemas.microsoft.com/office/drawing/2014/main" id="{F79D1D1D-BE2B-3CEA-67CE-31F5820B2A70}"/>
                </a:ext>
              </a:extLst>
            </p:cNvPr>
            <p:cNvSpPr/>
            <p:nvPr/>
          </p:nvSpPr>
          <p:spPr>
            <a:xfrm>
              <a:off x="3099009" y="2727790"/>
              <a:ext cx="1674346" cy="547277"/>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Positive</a:t>
              </a:r>
            </a:p>
            <a:p>
              <a:pPr algn="ctr"/>
              <a:r>
                <a:rPr lang="en-US" altLang="zh-CN" sz="1200" dirty="0">
                  <a:solidFill>
                    <a:schemeClr val="tx1"/>
                  </a:solidFill>
                  <a:latin typeface="Times New Roman" panose="02020603050405020304" pitchFamily="18" charset="0"/>
                  <a:cs typeface="Times New Roman" panose="02020603050405020304" pitchFamily="18" charset="0"/>
                </a:rPr>
                <a:t>Strategy</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4A0514CF-1873-5573-4B4A-CB0700EAA195}"/>
                </a:ext>
              </a:extLst>
            </p:cNvPr>
            <p:cNvCxnSpPr>
              <a:cxnSpLocks/>
              <a:endCxn id="44" idx="2"/>
            </p:cNvCxnSpPr>
            <p:nvPr/>
          </p:nvCxnSpPr>
          <p:spPr>
            <a:xfrm flipV="1">
              <a:off x="3936182" y="3275067"/>
              <a:ext cx="0" cy="450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39F9D6D-44BE-3499-FA15-437303BBDB92}"/>
                </a:ext>
              </a:extLst>
            </p:cNvPr>
            <p:cNvCxnSpPr>
              <a:cxnSpLocks/>
              <a:endCxn id="48" idx="2"/>
            </p:cNvCxnSpPr>
            <p:nvPr/>
          </p:nvCxnSpPr>
          <p:spPr>
            <a:xfrm flipV="1">
              <a:off x="5899252" y="3269619"/>
              <a:ext cx="1871" cy="456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菱形 47">
              <a:extLst>
                <a:ext uri="{FF2B5EF4-FFF2-40B4-BE49-F238E27FC236}">
                  <a16:creationId xmlns:a16="http://schemas.microsoft.com/office/drawing/2014/main" id="{E75B9833-4A33-B3A7-7BDC-2F8F79BCCCF6}"/>
                </a:ext>
              </a:extLst>
            </p:cNvPr>
            <p:cNvSpPr/>
            <p:nvPr/>
          </p:nvSpPr>
          <p:spPr>
            <a:xfrm>
              <a:off x="5063950" y="2722342"/>
              <a:ext cx="1674346" cy="547277"/>
            </a:xfrm>
            <a:prstGeom prst="diamond">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Negative</a:t>
              </a:r>
            </a:p>
            <a:p>
              <a:pPr algn="ctr"/>
              <a:r>
                <a:rPr lang="en-US" altLang="zh-CN" sz="1200" dirty="0">
                  <a:solidFill>
                    <a:schemeClr val="tx1"/>
                  </a:solidFill>
                  <a:latin typeface="Times New Roman" panose="02020603050405020304" pitchFamily="18" charset="0"/>
                  <a:cs typeface="Times New Roman" panose="02020603050405020304" pitchFamily="18" charset="0"/>
                </a:rPr>
                <a:t>Strategy</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50" name="直接箭头连接符 49">
              <a:extLst>
                <a:ext uri="{FF2B5EF4-FFF2-40B4-BE49-F238E27FC236}">
                  <a16:creationId xmlns:a16="http://schemas.microsoft.com/office/drawing/2014/main" id="{11326150-7A9C-23AE-8526-3ACCEA96F9B8}"/>
                </a:ext>
              </a:extLst>
            </p:cNvPr>
            <p:cNvCxnSpPr>
              <a:cxnSpLocks/>
              <a:stCxn id="4" idx="0"/>
              <a:endCxn id="65" idx="2"/>
            </p:cNvCxnSpPr>
            <p:nvPr/>
          </p:nvCxnSpPr>
          <p:spPr>
            <a:xfrm flipV="1">
              <a:off x="1336902" y="3318403"/>
              <a:ext cx="0" cy="531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2E50EE75-2195-FA52-B323-07F4A2E7C9F6}"/>
                </a:ext>
              </a:extLst>
            </p:cNvPr>
            <p:cNvSpPr txBox="1"/>
            <p:nvPr/>
          </p:nvSpPr>
          <p:spPr>
            <a:xfrm>
              <a:off x="3007319" y="1460976"/>
              <a:ext cx="815336"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similarity</a:t>
              </a:r>
              <a:endParaRPr lang="zh-CN" altLang="en-US" sz="1200"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E2873D5B-7466-D7B0-081B-D8DC404204B4}"/>
                </a:ext>
              </a:extLst>
            </p:cNvPr>
            <p:cNvSpPr txBox="1"/>
            <p:nvPr/>
          </p:nvSpPr>
          <p:spPr>
            <a:xfrm>
              <a:off x="2329097" y="985880"/>
              <a:ext cx="217177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Weighted Contrastive loss</a:t>
              </a:r>
              <a:endParaRPr lang="zh-CN" altLang="en-US" sz="1400"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497CC6E2-CA7B-2E0F-9CBF-354047C816E6}"/>
                </a:ext>
              </a:extLst>
            </p:cNvPr>
            <p:cNvSpPr txBox="1"/>
            <p:nvPr/>
          </p:nvSpPr>
          <p:spPr>
            <a:xfrm>
              <a:off x="1171001" y="1833095"/>
              <a:ext cx="316325" cy="400110"/>
            </a:xfrm>
            <a:prstGeom prst="rect">
              <a:avLst/>
            </a:prstGeom>
            <a:noFill/>
          </p:spPr>
          <p:txBody>
            <a:bodyPr wrap="square" rtlCol="0" anchor="ctr">
              <a:spAutoFit/>
            </a:bodyPr>
            <a:lstStyle/>
            <a:p>
              <a:r>
                <a:rPr lang="en-US" altLang="zh-CN" sz="2000" dirty="0">
                  <a:latin typeface="Times New Roman" panose="02020603050405020304" pitchFamily="18" charset="0"/>
                  <a:cs typeface="Times New Roman" panose="02020603050405020304" pitchFamily="18" charset="0"/>
                </a:rPr>
                <a:t>q</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D6B43DFC-8404-D059-1788-B83FA5F883A9}"/>
                    </a:ext>
                  </a:extLst>
                </p:cNvPr>
                <p:cNvSpPr txBox="1"/>
                <p:nvPr/>
              </p:nvSpPr>
              <p:spPr>
                <a:xfrm>
                  <a:off x="3414578" y="1829151"/>
                  <a:ext cx="2937955" cy="39960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Keys: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𝑝</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 </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oMath>
                  </a14:m>
                  <a:endParaRPr lang="zh-CN" altLang="en-US" dirty="0"/>
                </a:p>
              </p:txBody>
            </p:sp>
          </mc:Choice>
          <mc:Fallback xmlns="">
            <p:sp>
              <p:nvSpPr>
                <p:cNvPr id="64" name="文本框 63">
                  <a:extLst>
                    <a:ext uri="{FF2B5EF4-FFF2-40B4-BE49-F238E27FC236}">
                      <a16:creationId xmlns:a16="http://schemas.microsoft.com/office/drawing/2014/main" id="{D6B43DFC-8404-D059-1788-B83FA5F883A9}"/>
                    </a:ext>
                  </a:extLst>
                </p:cNvPr>
                <p:cNvSpPr txBox="1">
                  <a:spLocks noRot="1" noChangeAspect="1" noMove="1" noResize="1" noEditPoints="1" noAdjustHandles="1" noChangeArrowheads="1" noChangeShapeType="1" noTextEdit="1"/>
                </p:cNvSpPr>
                <p:nvPr/>
              </p:nvSpPr>
              <p:spPr>
                <a:xfrm>
                  <a:off x="3414578" y="1829151"/>
                  <a:ext cx="2937955" cy="399600"/>
                </a:xfrm>
                <a:prstGeom prst="rect">
                  <a:avLst/>
                </a:prstGeom>
                <a:blipFill>
                  <a:blip r:embed="rId3"/>
                  <a:stretch>
                    <a:fillRect l="-1660" t="-9091" b="-13636"/>
                  </a:stretch>
                </a:blipFill>
              </p:spPr>
              <p:txBody>
                <a:bodyPr/>
                <a:lstStyle/>
                <a:p>
                  <a:r>
                    <a:rPr lang="zh-CN" altLang="en-US">
                      <a:noFill/>
                    </a:rPr>
                    <a:t> </a:t>
                  </a:r>
                </a:p>
              </p:txBody>
            </p:sp>
          </mc:Fallback>
        </mc:AlternateContent>
        <p:cxnSp>
          <p:nvCxnSpPr>
            <p:cNvPr id="77" name="连接符: 肘形 76">
              <a:extLst>
                <a:ext uri="{FF2B5EF4-FFF2-40B4-BE49-F238E27FC236}">
                  <a16:creationId xmlns:a16="http://schemas.microsoft.com/office/drawing/2014/main" id="{6C727CC5-0574-5F04-57D8-2B93675FEB99}"/>
                </a:ext>
              </a:extLst>
            </p:cNvPr>
            <p:cNvCxnSpPr>
              <a:cxnSpLocks/>
            </p:cNvCxnSpPr>
            <p:nvPr/>
          </p:nvCxnSpPr>
          <p:spPr>
            <a:xfrm flipV="1">
              <a:off x="1329164" y="1614453"/>
              <a:ext cx="1678155" cy="239622"/>
            </a:xfrm>
            <a:prstGeom prst="bentConnector3">
              <a:avLst>
                <a:gd name="adj1" fmla="val -7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934AFE70-32AD-48C7-E55A-EE7AC6CA3769}"/>
                </a:ext>
              </a:extLst>
            </p:cNvPr>
            <p:cNvCxnSpPr>
              <a:cxnSpLocks/>
              <a:endCxn id="61" idx="3"/>
            </p:cNvCxnSpPr>
            <p:nvPr/>
          </p:nvCxnSpPr>
          <p:spPr>
            <a:xfrm rot="10800000">
              <a:off x="3822656" y="1599477"/>
              <a:ext cx="1270365" cy="307777"/>
            </a:xfrm>
            <a:prstGeom prst="bentConnector3">
              <a:avLst>
                <a:gd name="adj1" fmla="val -38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0D89994-392D-AFFA-6801-373727C42ADE}"/>
                </a:ext>
              </a:extLst>
            </p:cNvPr>
            <p:cNvCxnSpPr>
              <a:cxnSpLocks/>
              <a:stCxn id="61" idx="0"/>
              <a:endCxn id="62" idx="2"/>
            </p:cNvCxnSpPr>
            <p:nvPr/>
          </p:nvCxnSpPr>
          <p:spPr>
            <a:xfrm flipV="1">
              <a:off x="3414987" y="1293657"/>
              <a:ext cx="0" cy="1673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连接符: 肘形 94">
              <a:extLst>
                <a:ext uri="{FF2B5EF4-FFF2-40B4-BE49-F238E27FC236}">
                  <a16:creationId xmlns:a16="http://schemas.microsoft.com/office/drawing/2014/main" id="{6DB7FFA3-CD50-43C0-D739-CD0413900B9C}"/>
                </a:ext>
              </a:extLst>
            </p:cNvPr>
            <p:cNvCxnSpPr>
              <a:cxnSpLocks/>
              <a:stCxn id="44" idx="0"/>
              <a:endCxn id="103" idx="1"/>
            </p:cNvCxnSpPr>
            <p:nvPr/>
          </p:nvCxnSpPr>
          <p:spPr>
            <a:xfrm rot="5400000" flipH="1" flipV="1">
              <a:off x="4220462" y="2225914"/>
              <a:ext cx="217596" cy="78615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肘形 98">
              <a:extLst>
                <a:ext uri="{FF2B5EF4-FFF2-40B4-BE49-F238E27FC236}">
                  <a16:creationId xmlns:a16="http://schemas.microsoft.com/office/drawing/2014/main" id="{DEDD879B-7087-68BB-A048-4ACF1A069B78}"/>
                </a:ext>
              </a:extLst>
            </p:cNvPr>
            <p:cNvCxnSpPr>
              <a:cxnSpLocks/>
              <a:stCxn id="48" idx="0"/>
              <a:endCxn id="103" idx="3"/>
            </p:cNvCxnSpPr>
            <p:nvPr/>
          </p:nvCxnSpPr>
          <p:spPr>
            <a:xfrm rot="16200000" flipV="1">
              <a:off x="5541220" y="2362439"/>
              <a:ext cx="212148" cy="50765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7BB966E5-F65D-F503-B55A-58433EA1F81E}"/>
                </a:ext>
              </a:extLst>
            </p:cNvPr>
            <p:cNvSpPr txBox="1"/>
            <p:nvPr/>
          </p:nvSpPr>
          <p:spPr>
            <a:xfrm>
              <a:off x="4722338" y="2371694"/>
              <a:ext cx="671127" cy="276999"/>
            </a:xfrm>
            <a:prstGeom prst="rect">
              <a:avLst/>
            </a:prstGeom>
            <a:noFill/>
          </p:spPr>
          <p:txBody>
            <a:bodyPr wrap="square" rtlCol="0">
              <a:spAutoFit/>
            </a:bodyPr>
            <a:lstStyle/>
            <a:p>
              <a:r>
                <a:rPr lang="en-US" altLang="zh-CN" sz="1200" dirty="0" err="1">
                  <a:latin typeface="Times New Roman" panose="02020603050405020304" pitchFamily="18" charset="0"/>
                  <a:cs typeface="Times New Roman" panose="02020603050405020304" pitchFamily="18" charset="0"/>
                </a:rPr>
                <a:t>Concat</a:t>
              </a:r>
              <a:endParaRPr lang="zh-CN" altLang="en-US" sz="1200" dirty="0">
                <a:latin typeface="Times New Roman" panose="02020603050405020304" pitchFamily="18" charset="0"/>
                <a:cs typeface="Times New Roman" panose="02020603050405020304" pitchFamily="18" charset="0"/>
              </a:endParaRPr>
            </a:p>
          </p:txBody>
        </p:sp>
        <p:cxnSp>
          <p:nvCxnSpPr>
            <p:cNvPr id="112" name="直接箭头连接符 111">
              <a:extLst>
                <a:ext uri="{FF2B5EF4-FFF2-40B4-BE49-F238E27FC236}">
                  <a16:creationId xmlns:a16="http://schemas.microsoft.com/office/drawing/2014/main" id="{65DDDFB2-E203-1BED-9A3F-6FFC59BFAAE0}"/>
                </a:ext>
              </a:extLst>
            </p:cNvPr>
            <p:cNvCxnSpPr>
              <a:cxnSpLocks/>
            </p:cNvCxnSpPr>
            <p:nvPr/>
          </p:nvCxnSpPr>
          <p:spPr>
            <a:xfrm flipV="1">
              <a:off x="5057902" y="2213966"/>
              <a:ext cx="0" cy="1751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70E0AEA-66C1-FF8A-B059-C2F45C84B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341" y="4404589"/>
              <a:ext cx="2160398" cy="1482854"/>
            </a:xfrm>
            <a:prstGeom prst="rect">
              <a:avLst/>
            </a:prstGeom>
          </p:spPr>
        </p:pic>
        <p:pic>
          <p:nvPicPr>
            <p:cNvPr id="10" name="图片 9">
              <a:extLst>
                <a:ext uri="{FF2B5EF4-FFF2-40B4-BE49-F238E27FC236}">
                  <a16:creationId xmlns:a16="http://schemas.microsoft.com/office/drawing/2014/main" id="{A95ED641-F51A-3DA1-7730-4525C9FAD6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881" y="5051140"/>
              <a:ext cx="836303" cy="836303"/>
            </a:xfrm>
            <a:prstGeom prst="rect">
              <a:avLst/>
            </a:prstGeom>
          </p:spPr>
        </p:pic>
        <p:sp>
          <p:nvSpPr>
            <p:cNvPr id="65" name="矩形: 圆角 64">
              <a:extLst>
                <a:ext uri="{FF2B5EF4-FFF2-40B4-BE49-F238E27FC236}">
                  <a16:creationId xmlns:a16="http://schemas.microsoft.com/office/drawing/2014/main" id="{A0BC33E9-2F9A-02DC-0DC3-A4A2568EAE9F}"/>
                </a:ext>
              </a:extLst>
            </p:cNvPr>
            <p:cNvSpPr/>
            <p:nvPr/>
          </p:nvSpPr>
          <p:spPr>
            <a:xfrm>
              <a:off x="598034" y="2697918"/>
              <a:ext cx="1477736" cy="6204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projector</a:t>
              </a:r>
              <a:r>
                <a:rPr lang="en-US" altLang="zh-CN" dirty="0"/>
                <a:t> </a:t>
              </a:r>
              <a:endParaRPr lang="zh-CN" altLang="en-US" dirty="0"/>
            </a:p>
          </p:txBody>
        </p:sp>
      </p:grpSp>
      <p:sp>
        <p:nvSpPr>
          <p:cNvPr id="78" name="文本框 77">
            <a:extLst>
              <a:ext uri="{FF2B5EF4-FFF2-40B4-BE49-F238E27FC236}">
                <a16:creationId xmlns:a16="http://schemas.microsoft.com/office/drawing/2014/main" id="{09B45584-CA58-071D-77DC-515C9F827046}"/>
              </a:ext>
            </a:extLst>
          </p:cNvPr>
          <p:cNvSpPr txBox="1"/>
          <p:nvPr/>
        </p:nvSpPr>
        <p:spPr>
          <a:xfrm>
            <a:off x="7241261" y="613571"/>
            <a:ext cx="4537664" cy="2862322"/>
          </a:xfrm>
          <a:prstGeom prst="rect">
            <a:avLst/>
          </a:prstGeom>
          <a:noFill/>
        </p:spPr>
        <p:txBody>
          <a:bodyPr wrap="square" rtlCol="0">
            <a:spAutoFit/>
          </a:bodyPr>
          <a:lstStyle/>
          <a:p>
            <a:r>
              <a:rPr lang="zh-CN" altLang="en-US" dirty="0"/>
              <a:t>不像之前的框架使用</a:t>
            </a:r>
            <a:r>
              <a:rPr lang="en-US" altLang="zh-CN" dirty="0"/>
              <a:t>2</a:t>
            </a:r>
            <a:r>
              <a:rPr lang="zh-CN" altLang="en-US" dirty="0"/>
              <a:t>个同样的增强管道得到的随机增强图像作为正样本对，我们将直接使用锚点图像和它的增强图像作为配对。在我们的青蛙例子中，锚点图像将直面“红色”青蛙，在训练过程中，它们之间的相似度不会被筛选进入到训练中，因为所有的青蛙图像都没有这个颜色。即使被进入到训练过程，相似度低的图像在损失只有较小的权重，这符合现实世界中我们可以认为判别红色青蛙是青蛙，但置信度不高的事实。</a:t>
            </a:r>
          </a:p>
        </p:txBody>
      </p:sp>
    </p:spTree>
    <p:extLst>
      <p:ext uri="{BB962C8B-B14F-4D97-AF65-F5344CB8AC3E}">
        <p14:creationId xmlns:p14="http://schemas.microsoft.com/office/powerpoint/2010/main" val="33939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55D5A5-2C4B-5D5D-F874-77AFB6B90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784" y="1208889"/>
            <a:ext cx="8674546" cy="4229317"/>
          </a:xfrm>
          <a:prstGeom prst="rect">
            <a:avLst/>
          </a:prstGeom>
        </p:spPr>
      </p:pic>
      <p:sp>
        <p:nvSpPr>
          <p:cNvPr id="5" name="文本框 4">
            <a:extLst>
              <a:ext uri="{FF2B5EF4-FFF2-40B4-BE49-F238E27FC236}">
                <a16:creationId xmlns:a16="http://schemas.microsoft.com/office/drawing/2014/main" id="{DA882997-B7A8-4890-3B58-0D90581ED594}"/>
              </a:ext>
            </a:extLst>
          </p:cNvPr>
          <p:cNvSpPr txBox="1"/>
          <p:nvPr/>
        </p:nvSpPr>
        <p:spPr>
          <a:xfrm>
            <a:off x="644979" y="293914"/>
            <a:ext cx="138384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Strategy</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68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C476E78-9692-7987-4465-916965948570}"/>
              </a:ext>
            </a:extLst>
          </p:cNvPr>
          <p:cNvGrpSpPr/>
          <p:nvPr/>
        </p:nvGrpSpPr>
        <p:grpSpPr>
          <a:xfrm>
            <a:off x="798725" y="1347740"/>
            <a:ext cx="4460479" cy="4702806"/>
            <a:chOff x="2930554" y="1518126"/>
            <a:chExt cx="4460479" cy="4702806"/>
          </a:xfrm>
        </p:grpSpPr>
        <p:sp>
          <p:nvSpPr>
            <p:cNvPr id="7" name="矩形: 圆角 6">
              <a:extLst>
                <a:ext uri="{FF2B5EF4-FFF2-40B4-BE49-F238E27FC236}">
                  <a16:creationId xmlns:a16="http://schemas.microsoft.com/office/drawing/2014/main" id="{CCD7E456-F286-6C2A-07AA-6D01516E1DD1}"/>
                </a:ext>
              </a:extLst>
            </p:cNvPr>
            <p:cNvSpPr/>
            <p:nvPr/>
          </p:nvSpPr>
          <p:spPr>
            <a:xfrm>
              <a:off x="2930554" y="3585875"/>
              <a:ext cx="1477736" cy="6204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encoder</a:t>
              </a:r>
              <a:r>
                <a:rPr lang="en-US" altLang="zh-CN" dirty="0"/>
                <a:t> </a:t>
              </a:r>
              <a:endParaRPr lang="zh-CN" altLang="en-US" dirty="0"/>
            </a:p>
          </p:txBody>
        </p:sp>
        <p:cxnSp>
          <p:nvCxnSpPr>
            <p:cNvPr id="9" name="直接箭头连接符 8">
              <a:extLst>
                <a:ext uri="{FF2B5EF4-FFF2-40B4-BE49-F238E27FC236}">
                  <a16:creationId xmlns:a16="http://schemas.microsoft.com/office/drawing/2014/main" id="{466BE28B-7117-B37E-14C9-FF5F4113DE06}"/>
                </a:ext>
              </a:extLst>
            </p:cNvPr>
            <p:cNvCxnSpPr>
              <a:cxnSpLocks/>
            </p:cNvCxnSpPr>
            <p:nvPr/>
          </p:nvCxnSpPr>
          <p:spPr>
            <a:xfrm flipV="1">
              <a:off x="3669422" y="4216445"/>
              <a:ext cx="0" cy="334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022BEA9-BF06-60AF-876E-77F5B79C21F3}"/>
                </a:ext>
              </a:extLst>
            </p:cNvPr>
            <p:cNvCxnSpPr>
              <a:cxnSpLocks/>
            </p:cNvCxnSpPr>
            <p:nvPr/>
          </p:nvCxnSpPr>
          <p:spPr>
            <a:xfrm>
              <a:off x="4174709" y="5001181"/>
              <a:ext cx="968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BAC6456-B6EE-92B2-6128-140DF393969D}"/>
                </a:ext>
              </a:extLst>
            </p:cNvPr>
            <p:cNvSpPr txBox="1"/>
            <p:nvPr/>
          </p:nvSpPr>
          <p:spPr>
            <a:xfrm>
              <a:off x="5778382" y="5943933"/>
              <a:ext cx="113402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augmentations</a:t>
              </a:r>
              <a:endParaRPr lang="zh-CN" altLang="en-US" sz="12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23AFFD71-00F3-A6F8-3E03-BF003920E1B2}"/>
                </a:ext>
              </a:extLst>
            </p:cNvPr>
            <p:cNvSpPr txBox="1"/>
            <p:nvPr/>
          </p:nvSpPr>
          <p:spPr>
            <a:xfrm>
              <a:off x="4659104" y="1518126"/>
              <a:ext cx="93120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Similarity</a:t>
              </a:r>
              <a:endParaRPr lang="zh-CN" altLang="en-US" sz="14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AA93C601-1F0D-0621-FB4C-E426B97495AA}"/>
                </a:ext>
              </a:extLst>
            </p:cNvPr>
            <p:cNvSpPr txBox="1"/>
            <p:nvPr/>
          </p:nvSpPr>
          <p:spPr>
            <a:xfrm>
              <a:off x="5364367" y="2876764"/>
              <a:ext cx="19620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Keys: f_1, …, </a:t>
              </a:r>
              <a:r>
                <a:rPr lang="en-US" altLang="zh-CN" dirty="0" err="1">
                  <a:latin typeface="Times New Roman" panose="02020603050405020304" pitchFamily="18" charset="0"/>
                  <a:cs typeface="Times New Roman" panose="02020603050405020304" pitchFamily="18" charset="0"/>
                </a:rPr>
                <a:t>f_n</a:t>
              </a:r>
              <a:endParaRPr lang="zh-CN" altLang="en-US" dirty="0">
                <a:latin typeface="Times New Roman" panose="02020603050405020304" pitchFamily="18" charset="0"/>
                <a:cs typeface="Times New Roman" panose="02020603050405020304" pitchFamily="18" charset="0"/>
              </a:endParaRPr>
            </a:p>
          </p:txBody>
        </p:sp>
        <p:pic>
          <p:nvPicPr>
            <p:cNvPr id="31" name="图片 30">
              <a:extLst>
                <a:ext uri="{FF2B5EF4-FFF2-40B4-BE49-F238E27FC236}">
                  <a16:creationId xmlns:a16="http://schemas.microsoft.com/office/drawing/2014/main" id="{2923301F-A4AC-FBB5-8050-59594B12A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635" y="4504071"/>
              <a:ext cx="2160398" cy="1482854"/>
            </a:xfrm>
            <a:prstGeom prst="rect">
              <a:avLst/>
            </a:prstGeom>
          </p:spPr>
        </p:pic>
        <p:pic>
          <p:nvPicPr>
            <p:cNvPr id="32" name="图片 31">
              <a:extLst>
                <a:ext uri="{FF2B5EF4-FFF2-40B4-BE49-F238E27FC236}">
                  <a16:creationId xmlns:a16="http://schemas.microsoft.com/office/drawing/2014/main" id="{1164838F-C578-34A2-4889-92B2784ED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271" y="4551181"/>
              <a:ext cx="836303" cy="836303"/>
            </a:xfrm>
            <a:prstGeom prst="rect">
              <a:avLst/>
            </a:prstGeom>
          </p:spPr>
        </p:pic>
      </p:grpSp>
      <p:sp>
        <p:nvSpPr>
          <p:cNvPr id="33" name="矩形: 圆角 32">
            <a:extLst>
              <a:ext uri="{FF2B5EF4-FFF2-40B4-BE49-F238E27FC236}">
                <a16:creationId xmlns:a16="http://schemas.microsoft.com/office/drawing/2014/main" id="{2632A796-D17B-DDAC-F36D-8F9ABE2C15CB}"/>
              </a:ext>
            </a:extLst>
          </p:cNvPr>
          <p:cNvSpPr/>
          <p:nvPr/>
        </p:nvSpPr>
        <p:spPr>
          <a:xfrm>
            <a:off x="3474696" y="3415488"/>
            <a:ext cx="1477736" cy="6204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encoder</a:t>
            </a:r>
            <a:r>
              <a:rPr lang="en-US" altLang="zh-CN" dirty="0"/>
              <a:t> </a:t>
            </a:r>
            <a:endParaRPr lang="zh-CN" altLang="en-US" dirty="0"/>
          </a:p>
        </p:txBody>
      </p:sp>
      <p:sp>
        <p:nvSpPr>
          <p:cNvPr id="34" name="矩形: 圆角 33">
            <a:extLst>
              <a:ext uri="{FF2B5EF4-FFF2-40B4-BE49-F238E27FC236}">
                <a16:creationId xmlns:a16="http://schemas.microsoft.com/office/drawing/2014/main" id="{E01B50B7-A922-165D-1309-AB9BBB02B141}"/>
              </a:ext>
            </a:extLst>
          </p:cNvPr>
          <p:cNvSpPr/>
          <p:nvPr/>
        </p:nvSpPr>
        <p:spPr>
          <a:xfrm>
            <a:off x="798725" y="2455225"/>
            <a:ext cx="1477736" cy="6204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predictor</a:t>
            </a:r>
            <a:r>
              <a:rPr lang="en-US" altLang="zh-CN" dirty="0"/>
              <a:t> </a:t>
            </a:r>
            <a:endParaRPr lang="zh-CN" altLang="en-US" dirty="0"/>
          </a:p>
        </p:txBody>
      </p:sp>
      <p:cxnSp>
        <p:nvCxnSpPr>
          <p:cNvPr id="35" name="直接箭头连接符 34">
            <a:extLst>
              <a:ext uri="{FF2B5EF4-FFF2-40B4-BE49-F238E27FC236}">
                <a16:creationId xmlns:a16="http://schemas.microsoft.com/office/drawing/2014/main" id="{61BD92C4-A152-6D9B-CF29-D6274956771D}"/>
              </a:ext>
            </a:extLst>
          </p:cNvPr>
          <p:cNvCxnSpPr>
            <a:cxnSpLocks/>
          </p:cNvCxnSpPr>
          <p:nvPr/>
        </p:nvCxnSpPr>
        <p:spPr>
          <a:xfrm flipV="1">
            <a:off x="1537593" y="3080753"/>
            <a:ext cx="0" cy="334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A459D67-F7F2-0D57-9171-C9A6AF55A23B}"/>
              </a:ext>
            </a:extLst>
          </p:cNvPr>
          <p:cNvCxnSpPr>
            <a:cxnSpLocks/>
          </p:cNvCxnSpPr>
          <p:nvPr/>
        </p:nvCxnSpPr>
        <p:spPr>
          <a:xfrm flipV="1">
            <a:off x="4213564" y="4035973"/>
            <a:ext cx="0" cy="334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0D59911-122D-648B-30F5-9927EA1CBDA8}"/>
              </a:ext>
            </a:extLst>
          </p:cNvPr>
          <p:cNvCxnSpPr>
            <a:cxnSpLocks/>
            <a:endCxn id="23" idx="2"/>
          </p:cNvCxnSpPr>
          <p:nvPr/>
        </p:nvCxnSpPr>
        <p:spPr>
          <a:xfrm flipH="1" flipV="1">
            <a:off x="4213563" y="3075710"/>
            <a:ext cx="4499" cy="339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D34436C-D6CD-97CB-817C-C17C9815746A}"/>
              </a:ext>
            </a:extLst>
          </p:cNvPr>
          <p:cNvSpPr txBox="1"/>
          <p:nvPr/>
        </p:nvSpPr>
        <p:spPr>
          <a:xfrm>
            <a:off x="1045849" y="1728817"/>
            <a:ext cx="100289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Query: p</a:t>
            </a:r>
            <a:endParaRPr lang="zh-CN" altLang="en-US" dirty="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13453E83-44E7-9F72-6726-019FB11E5A7C}"/>
              </a:ext>
            </a:extLst>
          </p:cNvPr>
          <p:cNvCxnSpPr>
            <a:cxnSpLocks/>
            <a:endCxn id="39" idx="2"/>
          </p:cNvCxnSpPr>
          <p:nvPr/>
        </p:nvCxnSpPr>
        <p:spPr>
          <a:xfrm flipV="1">
            <a:off x="1537593" y="2098149"/>
            <a:ext cx="9704" cy="357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0021604-702D-220A-1E26-652410D88C74}"/>
              </a:ext>
            </a:extLst>
          </p:cNvPr>
          <p:cNvSpPr txBox="1"/>
          <p:nvPr/>
        </p:nvSpPr>
        <p:spPr>
          <a:xfrm>
            <a:off x="1240835" y="5174444"/>
            <a:ext cx="61292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anchor</a:t>
            </a:r>
            <a:endParaRPr lang="zh-CN" altLang="en-US" sz="1200" dirty="0">
              <a:latin typeface="Times New Roman" panose="02020603050405020304" pitchFamily="18" charset="0"/>
              <a:cs typeface="Times New Roman" panose="02020603050405020304" pitchFamily="18" charset="0"/>
            </a:endParaRPr>
          </a:p>
        </p:txBody>
      </p:sp>
      <p:cxnSp>
        <p:nvCxnSpPr>
          <p:cNvPr id="45" name="连接符: 肘形 44">
            <a:extLst>
              <a:ext uri="{FF2B5EF4-FFF2-40B4-BE49-F238E27FC236}">
                <a16:creationId xmlns:a16="http://schemas.microsoft.com/office/drawing/2014/main" id="{C0727F6F-9389-27C7-BB09-395913563160}"/>
              </a:ext>
            </a:extLst>
          </p:cNvPr>
          <p:cNvCxnSpPr>
            <a:cxnSpLocks/>
            <a:stCxn id="39" idx="0"/>
            <a:endCxn id="21" idx="1"/>
          </p:cNvCxnSpPr>
          <p:nvPr/>
        </p:nvCxnSpPr>
        <p:spPr>
          <a:xfrm rot="5400000" flipH="1" flipV="1">
            <a:off x="1923692" y="1125234"/>
            <a:ext cx="227188" cy="97997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977A4119-9433-D867-495B-957DEC079063}"/>
              </a:ext>
            </a:extLst>
          </p:cNvPr>
          <p:cNvCxnSpPr>
            <a:cxnSpLocks/>
            <a:stCxn id="23" idx="0"/>
            <a:endCxn id="21" idx="3"/>
          </p:cNvCxnSpPr>
          <p:nvPr/>
        </p:nvCxnSpPr>
        <p:spPr>
          <a:xfrm rot="16200000" flipV="1">
            <a:off x="3233647" y="1726462"/>
            <a:ext cx="1204749" cy="75508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4C72AC30-9703-7E30-82D7-071026B68242}"/>
              </a:ext>
            </a:extLst>
          </p:cNvPr>
          <p:cNvGrpSpPr/>
          <p:nvPr/>
        </p:nvGrpSpPr>
        <p:grpSpPr>
          <a:xfrm>
            <a:off x="4384769" y="1756894"/>
            <a:ext cx="130623" cy="648196"/>
            <a:chOff x="4476209" y="1780905"/>
            <a:chExt cx="130623" cy="648196"/>
          </a:xfrm>
        </p:grpSpPr>
        <p:cxnSp>
          <p:nvCxnSpPr>
            <p:cNvPr id="61" name="直接箭头连接符 60">
              <a:extLst>
                <a:ext uri="{FF2B5EF4-FFF2-40B4-BE49-F238E27FC236}">
                  <a16:creationId xmlns:a16="http://schemas.microsoft.com/office/drawing/2014/main" id="{234156BC-2F43-C8CD-5955-4F8983756F53}"/>
                </a:ext>
              </a:extLst>
            </p:cNvPr>
            <p:cNvCxnSpPr>
              <a:cxnSpLocks/>
            </p:cNvCxnSpPr>
            <p:nvPr/>
          </p:nvCxnSpPr>
          <p:spPr>
            <a:xfrm>
              <a:off x="4545875" y="1780905"/>
              <a:ext cx="0" cy="648196"/>
            </a:xfrm>
            <a:prstGeom prst="straightConnector1">
              <a:avLst/>
            </a:prstGeom>
            <a:ln w="12700">
              <a:prstDash val="dash"/>
              <a:headEnd type="none"/>
              <a:tailEnd type="stealth" w="lg" len="lg"/>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5919A5E-31EB-8114-D656-90BAC7879838}"/>
                </a:ext>
              </a:extLst>
            </p:cNvPr>
            <p:cNvCxnSpPr>
              <a:cxnSpLocks/>
            </p:cNvCxnSpPr>
            <p:nvPr/>
          </p:nvCxnSpPr>
          <p:spPr>
            <a:xfrm>
              <a:off x="4476209" y="1997657"/>
              <a:ext cx="130623" cy="136068"/>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1B525D41-F6AA-9E60-B3C1-A4946E693394}"/>
                </a:ext>
              </a:extLst>
            </p:cNvPr>
            <p:cNvCxnSpPr>
              <a:cxnSpLocks/>
            </p:cNvCxnSpPr>
            <p:nvPr/>
          </p:nvCxnSpPr>
          <p:spPr>
            <a:xfrm flipH="1">
              <a:off x="4481509" y="1997657"/>
              <a:ext cx="125323" cy="143099"/>
            </a:xfrm>
            <a:prstGeom prst="line">
              <a:avLst/>
            </a:prstGeom>
            <a:ln w="12700"/>
          </p:spPr>
          <p:style>
            <a:lnRef idx="1">
              <a:schemeClr val="dk1"/>
            </a:lnRef>
            <a:fillRef idx="0">
              <a:schemeClr val="dk1"/>
            </a:fillRef>
            <a:effectRef idx="0">
              <a:schemeClr val="dk1"/>
            </a:effectRef>
            <a:fontRef idx="minor">
              <a:schemeClr val="tx1"/>
            </a:fontRef>
          </p:style>
        </p:cxnSp>
      </p:grpSp>
      <p:sp>
        <p:nvSpPr>
          <p:cNvPr id="77" name="文本框 76">
            <a:extLst>
              <a:ext uri="{FF2B5EF4-FFF2-40B4-BE49-F238E27FC236}">
                <a16:creationId xmlns:a16="http://schemas.microsoft.com/office/drawing/2014/main" id="{E1087AD7-DEC6-90F5-9A35-BC66A3C0C453}"/>
              </a:ext>
            </a:extLst>
          </p:cNvPr>
          <p:cNvSpPr txBox="1"/>
          <p:nvPr/>
        </p:nvSpPr>
        <p:spPr>
          <a:xfrm>
            <a:off x="4515393" y="2058823"/>
            <a:ext cx="87521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stop-grad</a:t>
            </a:r>
            <a:endParaRPr lang="zh-CN" altLang="en-US" sz="1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86D2BBA0-0BF5-A1EF-33EB-209E9A05AB9E}"/>
              </a:ext>
            </a:extLst>
          </p:cNvPr>
          <p:cNvSpPr txBox="1"/>
          <p:nvPr/>
        </p:nvSpPr>
        <p:spPr>
          <a:xfrm>
            <a:off x="685909" y="573297"/>
            <a:ext cx="233570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SimSiam</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91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D0B8B6-86D9-0240-BE9C-175513853260}"/>
              </a:ext>
            </a:extLst>
          </p:cNvPr>
          <p:cNvSpPr txBox="1"/>
          <p:nvPr/>
        </p:nvSpPr>
        <p:spPr>
          <a:xfrm>
            <a:off x="644978" y="293914"/>
            <a:ext cx="2768781" cy="369332"/>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PyTorch</a:t>
            </a:r>
            <a:r>
              <a:rPr lang="en-US" altLang="zh-CN" b="1" dirty="0">
                <a:latin typeface="Times New Roman" panose="02020603050405020304" pitchFamily="18" charset="0"/>
                <a:cs typeface="Times New Roman" panose="02020603050405020304" pitchFamily="18" charset="0"/>
              </a:rPr>
              <a:t>-style Pseudocode</a:t>
            </a:r>
            <a:endParaRPr lang="zh-CN" altLang="en-US"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D4201C03-01D3-FBBC-23BA-1AB0E8356FCB}"/>
              </a:ext>
            </a:extLst>
          </p:cNvPr>
          <p:cNvSpPr txBox="1"/>
          <p:nvPr/>
        </p:nvSpPr>
        <p:spPr>
          <a:xfrm>
            <a:off x="918482" y="1943100"/>
            <a:ext cx="9666514" cy="1754326"/>
          </a:xfrm>
          <a:prstGeom prst="rect">
            <a:avLst/>
          </a:prstGeom>
          <a:noFill/>
        </p:spPr>
        <p:txBody>
          <a:bodyPr wrap="square" rtlCol="0">
            <a:spAutoFit/>
          </a:bodyPr>
          <a:lstStyle/>
          <a:p>
            <a:pPr marL="342900" indent="-342900">
              <a:buAutoNum type="arabicPeriod"/>
            </a:pPr>
            <a:r>
              <a:rPr lang="zh-CN" altLang="en-US" dirty="0"/>
              <a:t>锚点图片</a:t>
            </a:r>
            <a:endParaRPr lang="en-US" altLang="zh-CN" dirty="0"/>
          </a:p>
          <a:p>
            <a:pPr marL="342900" indent="-342900">
              <a:buAutoNum type="arabicPeriod"/>
            </a:pPr>
            <a:r>
              <a:rPr lang="zh-CN" altLang="en-US" dirty="0"/>
              <a:t>得到数据增强组合：</a:t>
            </a:r>
            <a:r>
              <a:rPr lang="en-US" altLang="zh-CN" dirty="0"/>
              <a:t>list</a:t>
            </a:r>
          </a:p>
          <a:p>
            <a:pPr marL="342900" indent="-342900">
              <a:buAutoNum type="arabicPeriod"/>
            </a:pPr>
            <a:r>
              <a:rPr lang="zh-CN" altLang="en-US" dirty="0"/>
              <a:t>相似度计算函数</a:t>
            </a:r>
            <a:endParaRPr lang="en-US" altLang="zh-CN" dirty="0"/>
          </a:p>
          <a:p>
            <a:pPr marL="342900" indent="-342900">
              <a:buAutoNum type="arabicPeriod"/>
            </a:pPr>
            <a:r>
              <a:rPr lang="en-US" altLang="zh-CN" dirty="0"/>
              <a:t>Top k</a:t>
            </a:r>
            <a:r>
              <a:rPr lang="zh-CN" altLang="en-US" dirty="0"/>
              <a:t>样本选取函数</a:t>
            </a:r>
            <a:endParaRPr lang="en-US" altLang="zh-CN" dirty="0"/>
          </a:p>
          <a:p>
            <a:pPr marL="342900" indent="-342900">
              <a:buAutoNum type="arabicPeriod"/>
            </a:pPr>
            <a:r>
              <a:rPr lang="zh-CN" altLang="en-US" dirty="0"/>
              <a:t>权重分配函数</a:t>
            </a:r>
            <a:endParaRPr lang="en-US" altLang="zh-CN" dirty="0"/>
          </a:p>
          <a:p>
            <a:endParaRPr lang="zh-CN" altLang="en-US" dirty="0"/>
          </a:p>
        </p:txBody>
      </p:sp>
    </p:spTree>
    <p:extLst>
      <p:ext uri="{BB962C8B-B14F-4D97-AF65-F5344CB8AC3E}">
        <p14:creationId xmlns:p14="http://schemas.microsoft.com/office/powerpoint/2010/main" val="29131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D95479-C868-9BD8-DEC7-3A41A6621675}"/>
              </a:ext>
            </a:extLst>
          </p:cNvPr>
          <p:cNvSpPr>
            <a:spLocks noGrp="1"/>
          </p:cNvSpPr>
          <p:nvPr>
            <p:ph idx="1"/>
          </p:nvPr>
        </p:nvSpPr>
        <p:spPr>
          <a:xfrm>
            <a:off x="838200" y="1044656"/>
            <a:ext cx="10515600" cy="4351338"/>
          </a:xfrm>
        </p:spPr>
        <p:txBody>
          <a:bodyPr>
            <a:normAutofit lnSpcReduction="10000"/>
          </a:bodyPr>
          <a:lstStyle/>
          <a:p>
            <a:r>
              <a:rPr lang="zh-CN" altLang="en-US" dirty="0"/>
              <a:t>对颜色没有区分度 因为增强设计的原因，对结构很好</a:t>
            </a:r>
            <a:endParaRPr lang="en-US" altLang="zh-CN" dirty="0"/>
          </a:p>
          <a:p>
            <a:endParaRPr lang="en-US" altLang="zh-CN" dirty="0"/>
          </a:p>
          <a:p>
            <a:r>
              <a:rPr lang="en-US" altLang="zh-CN" dirty="0"/>
              <a:t>400epoch</a:t>
            </a:r>
            <a:r>
              <a:rPr lang="zh-CN" altLang="en-US" dirty="0"/>
              <a:t>后面加入监督信息，颜色的谨慎颜色，结构的谨慎结构</a:t>
            </a:r>
            <a:endParaRPr lang="en-US" altLang="zh-CN" dirty="0"/>
          </a:p>
          <a:p>
            <a:endParaRPr lang="en-US" altLang="zh-CN" dirty="0"/>
          </a:p>
          <a:p>
            <a:r>
              <a:rPr lang="en-US" altLang="zh-CN" dirty="0"/>
              <a:t>11</a:t>
            </a:r>
            <a:r>
              <a:rPr lang="zh-CN" altLang="en-US" dirty="0"/>
              <a:t>月</a:t>
            </a:r>
            <a:r>
              <a:rPr lang="en-US" altLang="zh-CN" dirty="0"/>
              <a:t>15</a:t>
            </a:r>
            <a:r>
              <a:rPr lang="zh-CN" altLang="en-US" dirty="0"/>
              <a:t>号，</a:t>
            </a:r>
            <a:r>
              <a:rPr lang="en-US" altLang="zh-CN" dirty="0"/>
              <a:t>report</a:t>
            </a:r>
            <a:r>
              <a:rPr lang="zh-CN" altLang="en-US" dirty="0"/>
              <a:t>，</a:t>
            </a:r>
            <a:r>
              <a:rPr lang="en-US" altLang="zh-CN" dirty="0"/>
              <a:t>2</a:t>
            </a:r>
            <a:r>
              <a:rPr lang="zh-CN" altLang="en-US" dirty="0"/>
              <a:t>月</a:t>
            </a:r>
            <a:r>
              <a:rPr lang="en-US" altLang="zh-CN" dirty="0"/>
              <a:t>15</a:t>
            </a:r>
            <a:r>
              <a:rPr lang="zh-CN" altLang="en-US" dirty="0"/>
              <a:t>，</a:t>
            </a:r>
            <a:r>
              <a:rPr lang="en-US" altLang="zh-CN" dirty="0"/>
              <a:t>paper</a:t>
            </a:r>
          </a:p>
          <a:p>
            <a:endParaRPr lang="en-US" altLang="zh-CN" dirty="0"/>
          </a:p>
          <a:p>
            <a:r>
              <a:rPr lang="zh-CN" altLang="en-US" dirty="0"/>
              <a:t>属性</a:t>
            </a:r>
            <a:r>
              <a:rPr lang="en-US" altLang="zh-CN" dirty="0"/>
              <a:t>vector</a:t>
            </a:r>
            <a:r>
              <a:rPr lang="zh-CN" altLang="en-US" dirty="0"/>
              <a:t>，权重，</a:t>
            </a:r>
            <a:r>
              <a:rPr lang="en-US" altLang="zh-CN" dirty="0"/>
              <a:t>formalize</a:t>
            </a:r>
          </a:p>
          <a:p>
            <a:endParaRPr lang="en-US" altLang="zh-CN" dirty="0"/>
          </a:p>
          <a:p>
            <a:r>
              <a:rPr lang="en-US" altLang="zh-CN" dirty="0"/>
              <a:t>overleaf</a:t>
            </a:r>
          </a:p>
        </p:txBody>
      </p:sp>
    </p:spTree>
    <p:extLst>
      <p:ext uri="{BB962C8B-B14F-4D97-AF65-F5344CB8AC3E}">
        <p14:creationId xmlns:p14="http://schemas.microsoft.com/office/powerpoint/2010/main" val="354991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7B41D1-E14D-898F-083E-135A90F3BEB9}"/>
              </a:ext>
            </a:extLst>
          </p:cNvPr>
          <p:cNvSpPr txBox="1"/>
          <p:nvPr/>
        </p:nvSpPr>
        <p:spPr>
          <a:xfrm>
            <a:off x="864220" y="752708"/>
            <a:ext cx="5480824" cy="2031325"/>
          </a:xfrm>
          <a:prstGeom prst="rect">
            <a:avLst/>
          </a:prstGeom>
          <a:noFill/>
        </p:spPr>
        <p:txBody>
          <a:bodyPr wrap="square" rtlCol="0">
            <a:spAutoFit/>
          </a:bodyPr>
          <a:lstStyle/>
          <a:p>
            <a:r>
              <a:rPr lang="en-US" altLang="zh-CN" dirty="0" err="1"/>
              <a:t>Moco</a:t>
            </a:r>
            <a:r>
              <a:rPr lang="zh-CN" altLang="en-US" dirty="0"/>
              <a:t>在</a:t>
            </a:r>
            <a:r>
              <a:rPr lang="en-US" altLang="zh-CN" dirty="0"/>
              <a:t>cifar10</a:t>
            </a:r>
            <a:r>
              <a:rPr lang="zh-CN" altLang="en-US" dirty="0"/>
              <a:t>上 </a:t>
            </a:r>
            <a:r>
              <a:rPr lang="en-US" altLang="zh-CN" dirty="0"/>
              <a:t>90%</a:t>
            </a:r>
            <a:r>
              <a:rPr lang="zh-CN" altLang="en-US" dirty="0"/>
              <a:t>精准率</a:t>
            </a:r>
            <a:endParaRPr lang="en-US" altLang="zh-CN" dirty="0"/>
          </a:p>
          <a:p>
            <a:endParaRPr lang="en-US" altLang="zh-CN" dirty="0"/>
          </a:p>
          <a:p>
            <a:r>
              <a:rPr lang="zh-CN" altLang="en-US" dirty="0"/>
              <a:t>先查看</a:t>
            </a:r>
            <a:r>
              <a:rPr lang="en-US" altLang="zh-CN" dirty="0"/>
              <a:t>10%</a:t>
            </a:r>
            <a:r>
              <a:rPr lang="zh-CN" altLang="en-US" dirty="0"/>
              <a:t>错误的</a:t>
            </a:r>
            <a:endParaRPr lang="en-US" altLang="zh-CN" dirty="0"/>
          </a:p>
          <a:p>
            <a:endParaRPr lang="en-US" altLang="zh-CN" dirty="0"/>
          </a:p>
          <a:p>
            <a:r>
              <a:rPr lang="zh-CN" altLang="en-US" dirty="0"/>
              <a:t>看看是什么原因</a:t>
            </a:r>
            <a:endParaRPr lang="en-US" altLang="zh-CN" dirty="0"/>
          </a:p>
          <a:p>
            <a:endParaRPr lang="en-US" altLang="zh-CN" dirty="0"/>
          </a:p>
          <a:p>
            <a:r>
              <a:rPr lang="zh-CN" altLang="en-US" dirty="0"/>
              <a:t>总结后把他做到</a:t>
            </a:r>
            <a:r>
              <a:rPr lang="en-US" altLang="zh-CN" dirty="0"/>
              <a:t>95%</a:t>
            </a:r>
          </a:p>
        </p:txBody>
      </p:sp>
    </p:spTree>
    <p:extLst>
      <p:ext uri="{BB962C8B-B14F-4D97-AF65-F5344CB8AC3E}">
        <p14:creationId xmlns:p14="http://schemas.microsoft.com/office/powerpoint/2010/main" val="344366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955957-2A68-8353-D77B-9E8A3435CDE4}"/>
              </a:ext>
            </a:extLst>
          </p:cNvPr>
          <p:cNvSpPr txBox="1"/>
          <p:nvPr/>
        </p:nvSpPr>
        <p:spPr>
          <a:xfrm>
            <a:off x="556286" y="1045548"/>
            <a:ext cx="9269583" cy="923330"/>
          </a:xfrm>
          <a:prstGeom prst="rect">
            <a:avLst/>
          </a:prstGeom>
          <a:noFill/>
        </p:spPr>
        <p:txBody>
          <a:bodyPr wrap="square" rtlCol="0">
            <a:spAutoFit/>
          </a:bodyPr>
          <a:lstStyle/>
          <a:p>
            <a:r>
              <a:rPr lang="en-US" altLang="zh-CN" dirty="0" err="1"/>
              <a:t>Moco</a:t>
            </a:r>
            <a:r>
              <a:rPr lang="zh-CN" altLang="en-US" dirty="0"/>
              <a:t>，</a:t>
            </a:r>
            <a:r>
              <a:rPr lang="en-US" altLang="zh-CN" dirty="0" err="1"/>
              <a:t>cifar</a:t>
            </a:r>
            <a:r>
              <a:rPr lang="zh-CN" altLang="en-US" dirty="0"/>
              <a:t>上面</a:t>
            </a:r>
            <a:r>
              <a:rPr lang="en-US" altLang="zh-CN" dirty="0"/>
              <a:t>200</a:t>
            </a:r>
            <a:r>
              <a:rPr lang="zh-CN" altLang="en-US" dirty="0"/>
              <a:t>个</a:t>
            </a:r>
            <a:r>
              <a:rPr lang="en-US" altLang="zh-CN" dirty="0"/>
              <a:t>epoch</a:t>
            </a:r>
            <a:r>
              <a:rPr lang="zh-CN" altLang="en-US" dirty="0"/>
              <a:t>是</a:t>
            </a:r>
            <a:r>
              <a:rPr lang="en-US" altLang="zh-CN" dirty="0"/>
              <a:t>87%</a:t>
            </a:r>
            <a:r>
              <a:rPr lang="zh-CN" altLang="en-US" dirty="0"/>
              <a:t>， </a:t>
            </a:r>
            <a:r>
              <a:rPr lang="en-US" altLang="zh-CN" dirty="0"/>
              <a:t>800</a:t>
            </a:r>
            <a:r>
              <a:rPr lang="zh-CN" altLang="en-US" dirty="0"/>
              <a:t>个</a:t>
            </a:r>
            <a:r>
              <a:rPr lang="en-US" altLang="zh-CN" dirty="0"/>
              <a:t>epoch</a:t>
            </a:r>
            <a:r>
              <a:rPr lang="zh-CN" altLang="en-US" dirty="0"/>
              <a:t>是</a:t>
            </a:r>
            <a:r>
              <a:rPr lang="en-US" altLang="zh-CN" dirty="0"/>
              <a:t>90%</a:t>
            </a:r>
          </a:p>
          <a:p>
            <a:r>
              <a:rPr lang="zh-CN" altLang="en-US" dirty="0"/>
              <a:t>对错例分析，发现都是有理由的</a:t>
            </a:r>
            <a:r>
              <a:rPr lang="zh-CN" altLang="en-US" b="1" dirty="0"/>
              <a:t>被误导的</a:t>
            </a:r>
            <a:r>
              <a:rPr lang="zh-CN" altLang="en-US" dirty="0"/>
              <a:t>错误分类，而且错误分类都是很低的输出。</a:t>
            </a:r>
            <a:endParaRPr lang="en-US" altLang="zh-CN" dirty="0"/>
          </a:p>
          <a:p>
            <a:r>
              <a:rPr lang="zh-CN" altLang="en-US" dirty="0"/>
              <a:t>正确分类平均输出：</a:t>
            </a:r>
            <a:r>
              <a:rPr lang="en-US" altLang="zh-CN" dirty="0"/>
              <a:t>10</a:t>
            </a:r>
            <a:r>
              <a:rPr lang="zh-CN" altLang="en-US" dirty="0"/>
              <a:t>，错误分类评价输出：</a:t>
            </a:r>
            <a:r>
              <a:rPr lang="en-US" altLang="zh-CN" dirty="0"/>
              <a:t>5</a:t>
            </a:r>
            <a:r>
              <a:rPr lang="zh-CN" altLang="en-US" dirty="0"/>
              <a:t>。说明模型也不想输出这个结果。</a:t>
            </a:r>
          </a:p>
        </p:txBody>
      </p:sp>
      <p:sp>
        <p:nvSpPr>
          <p:cNvPr id="6" name="文本框 5">
            <a:extLst>
              <a:ext uri="{FF2B5EF4-FFF2-40B4-BE49-F238E27FC236}">
                <a16:creationId xmlns:a16="http://schemas.microsoft.com/office/drawing/2014/main" id="{D2260660-B934-5E48-196C-42CD9C33BD91}"/>
              </a:ext>
            </a:extLst>
          </p:cNvPr>
          <p:cNvSpPr txBox="1"/>
          <p:nvPr/>
        </p:nvSpPr>
        <p:spPr>
          <a:xfrm>
            <a:off x="556286" y="2720942"/>
            <a:ext cx="10243505" cy="2308324"/>
          </a:xfrm>
          <a:prstGeom prst="rect">
            <a:avLst/>
          </a:prstGeom>
          <a:noFill/>
        </p:spPr>
        <p:txBody>
          <a:bodyPr wrap="square" rtlCol="0">
            <a:spAutoFit/>
          </a:bodyPr>
          <a:lstStyle/>
          <a:p>
            <a:r>
              <a:rPr lang="zh-CN" altLang="en-US" dirty="0"/>
              <a:t>当前的对比学习表征器，已经具备较好的图像抽象信息，但仍然有缺点</a:t>
            </a:r>
            <a:endParaRPr lang="en-US" altLang="zh-CN" dirty="0"/>
          </a:p>
          <a:p>
            <a:r>
              <a:rPr lang="zh-CN" altLang="en-US" dirty="0"/>
              <a:t>错误分类的图片可以被分为</a:t>
            </a:r>
            <a:r>
              <a:rPr lang="en-US" altLang="zh-CN" dirty="0"/>
              <a:t>3</a:t>
            </a:r>
            <a:r>
              <a:rPr lang="zh-CN" altLang="en-US" dirty="0"/>
              <a:t>点：</a:t>
            </a:r>
            <a:endParaRPr lang="en-US" altLang="zh-CN" dirty="0"/>
          </a:p>
          <a:p>
            <a:pPr marL="342900" indent="-342900">
              <a:buAutoNum type="arabicPeriod"/>
            </a:pPr>
            <a:r>
              <a:rPr lang="zh-CN" altLang="en-US" dirty="0"/>
              <a:t>具有被错分类的颜色：比如绿色飞机</a:t>
            </a:r>
            <a:r>
              <a:rPr lang="en-US" altLang="zh-CN" dirty="0"/>
              <a:t>-</a:t>
            </a:r>
            <a:r>
              <a:rPr lang="zh-CN" altLang="en-US" dirty="0"/>
              <a:t>青蛙。黄色飞机</a:t>
            </a:r>
            <a:r>
              <a:rPr lang="en-US" altLang="zh-CN" dirty="0"/>
              <a:t>-</a:t>
            </a:r>
            <a:r>
              <a:rPr lang="zh-CN" altLang="en-US" dirty="0"/>
              <a:t>狗</a:t>
            </a:r>
            <a:endParaRPr lang="en-US" altLang="zh-CN" dirty="0"/>
          </a:p>
          <a:p>
            <a:pPr marL="342900" indent="-342900">
              <a:buAutoNum type="arabicPeriod"/>
            </a:pPr>
            <a:r>
              <a:rPr lang="zh-CN" altLang="en-US" dirty="0"/>
              <a:t>具有被错分类的结构：飞机</a:t>
            </a:r>
            <a:r>
              <a:rPr lang="en-US" altLang="zh-CN" dirty="0"/>
              <a:t>-</a:t>
            </a:r>
            <a:r>
              <a:rPr lang="zh-CN" altLang="en-US" dirty="0"/>
              <a:t>船，飞机</a:t>
            </a:r>
            <a:r>
              <a:rPr lang="en-US" altLang="zh-CN" dirty="0"/>
              <a:t>-</a:t>
            </a:r>
            <a:r>
              <a:rPr lang="zh-CN" altLang="en-US" dirty="0"/>
              <a:t>卡车</a:t>
            </a:r>
            <a:endParaRPr lang="en-US" altLang="zh-CN" dirty="0"/>
          </a:p>
          <a:p>
            <a:r>
              <a:rPr lang="en-US" altLang="zh-CN" dirty="0"/>
              <a:t>3.   </a:t>
            </a:r>
            <a:r>
              <a:rPr lang="zh-CN" altLang="en-US" dirty="0"/>
              <a:t>图片像素本身的原因，人类也分不出</a:t>
            </a:r>
            <a:endParaRPr lang="en-US" altLang="zh-CN" dirty="0"/>
          </a:p>
          <a:p>
            <a:endParaRPr lang="en-US" altLang="zh-CN" dirty="0"/>
          </a:p>
          <a:p>
            <a:r>
              <a:rPr lang="en-US" altLang="zh-CN" dirty="0"/>
              <a:t>1</a:t>
            </a:r>
            <a:r>
              <a:rPr lang="zh-CN" altLang="en-US" dirty="0"/>
              <a:t>，</a:t>
            </a:r>
            <a:r>
              <a:rPr lang="en-US" altLang="zh-CN" dirty="0"/>
              <a:t>2</a:t>
            </a:r>
            <a:r>
              <a:rPr lang="zh-CN" altLang="en-US" dirty="0"/>
              <a:t>的错分类对于人类来说，可以一眼分辨出。</a:t>
            </a:r>
            <a:r>
              <a:rPr lang="zh-CN" altLang="en-US" b="1" dirty="0"/>
              <a:t>在有标签的</a:t>
            </a:r>
            <a:r>
              <a:rPr lang="en-US" altLang="zh-CN" b="1" dirty="0"/>
              <a:t>CNN</a:t>
            </a:r>
            <a:r>
              <a:rPr lang="zh-CN" altLang="en-US" b="1" dirty="0"/>
              <a:t>模型中，也可以被学习到</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49390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35208BB7-5449-0FB6-F0F1-0712240B47F5}"/>
              </a:ext>
            </a:extLst>
          </p:cNvPr>
          <p:cNvGrpSpPr/>
          <p:nvPr/>
        </p:nvGrpSpPr>
        <p:grpSpPr>
          <a:xfrm>
            <a:off x="400205" y="121658"/>
            <a:ext cx="5387665" cy="1475917"/>
            <a:chOff x="2478952" y="1012512"/>
            <a:chExt cx="7527775" cy="1742461"/>
          </a:xfrm>
        </p:grpSpPr>
        <p:pic>
          <p:nvPicPr>
            <p:cNvPr id="2" name="图片 1">
              <a:extLst>
                <a:ext uri="{FF2B5EF4-FFF2-40B4-BE49-F238E27FC236}">
                  <a16:creationId xmlns:a16="http://schemas.microsoft.com/office/drawing/2014/main" id="{ADB0E6B6-2783-6857-A47F-C83D37A438D9}"/>
                </a:ext>
              </a:extLst>
            </p:cNvPr>
            <p:cNvPicPr>
              <a:picLocks noChangeAspect="1"/>
            </p:cNvPicPr>
            <p:nvPr/>
          </p:nvPicPr>
          <p:blipFill>
            <a:blip r:embed="rId2"/>
            <a:stretch>
              <a:fillRect/>
            </a:stretch>
          </p:blipFill>
          <p:spPr>
            <a:xfrm>
              <a:off x="2478952" y="1096254"/>
              <a:ext cx="1443876" cy="1467272"/>
            </a:xfrm>
            <a:prstGeom prst="rect">
              <a:avLst/>
            </a:prstGeom>
          </p:spPr>
        </p:pic>
        <p:cxnSp>
          <p:nvCxnSpPr>
            <p:cNvPr id="4" name="直接箭头连接符 3">
              <a:extLst>
                <a:ext uri="{FF2B5EF4-FFF2-40B4-BE49-F238E27FC236}">
                  <a16:creationId xmlns:a16="http://schemas.microsoft.com/office/drawing/2014/main" id="{814D1383-26BB-0F9A-FA22-E1EB30F74F58}"/>
                </a:ext>
              </a:extLst>
            </p:cNvPr>
            <p:cNvCxnSpPr>
              <a:cxnSpLocks/>
            </p:cNvCxnSpPr>
            <p:nvPr/>
          </p:nvCxnSpPr>
          <p:spPr>
            <a:xfrm flipV="1">
              <a:off x="4141943" y="1377487"/>
              <a:ext cx="814654" cy="17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2133030A-56CB-A675-22FC-228FD1AC1DEB}"/>
                </a:ext>
              </a:extLst>
            </p:cNvPr>
            <p:cNvCxnSpPr>
              <a:cxnSpLocks/>
            </p:cNvCxnSpPr>
            <p:nvPr/>
          </p:nvCxnSpPr>
          <p:spPr>
            <a:xfrm>
              <a:off x="3922828" y="2362527"/>
              <a:ext cx="1033770" cy="6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506EDF0A-1E6C-9010-0B0F-BC138683C37E}"/>
                </a:ext>
              </a:extLst>
            </p:cNvPr>
            <p:cNvSpPr/>
            <p:nvPr/>
          </p:nvSpPr>
          <p:spPr>
            <a:xfrm>
              <a:off x="5105727" y="1012512"/>
              <a:ext cx="1679670" cy="70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无监督</a:t>
              </a:r>
              <a:endParaRPr lang="en-US" altLang="zh-CN" dirty="0"/>
            </a:p>
            <a:p>
              <a:pPr algn="ctr"/>
              <a:r>
                <a:rPr lang="zh-CN" altLang="en-US" dirty="0"/>
                <a:t>对比学习</a:t>
              </a:r>
            </a:p>
          </p:txBody>
        </p:sp>
        <p:sp>
          <p:nvSpPr>
            <p:cNvPr id="8" name="矩形 7">
              <a:extLst>
                <a:ext uri="{FF2B5EF4-FFF2-40B4-BE49-F238E27FC236}">
                  <a16:creationId xmlns:a16="http://schemas.microsoft.com/office/drawing/2014/main" id="{DFC14E15-573F-08B7-F7E6-31BC00D154D0}"/>
                </a:ext>
              </a:extLst>
            </p:cNvPr>
            <p:cNvSpPr/>
            <p:nvPr/>
          </p:nvSpPr>
          <p:spPr>
            <a:xfrm>
              <a:off x="5130464" y="2038317"/>
              <a:ext cx="1679670" cy="70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有监督</a:t>
              </a:r>
            </a:p>
          </p:txBody>
        </p:sp>
        <p:cxnSp>
          <p:nvCxnSpPr>
            <p:cNvPr id="9" name="直接箭头连接符 8">
              <a:extLst>
                <a:ext uri="{FF2B5EF4-FFF2-40B4-BE49-F238E27FC236}">
                  <a16:creationId xmlns:a16="http://schemas.microsoft.com/office/drawing/2014/main" id="{299955E9-3CA4-5B4A-3252-824572FEBD1C}"/>
                </a:ext>
              </a:extLst>
            </p:cNvPr>
            <p:cNvCxnSpPr>
              <a:cxnSpLocks/>
            </p:cNvCxnSpPr>
            <p:nvPr/>
          </p:nvCxnSpPr>
          <p:spPr>
            <a:xfrm>
              <a:off x="7004512" y="1360808"/>
              <a:ext cx="1103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4A72BEB-A130-C55C-0C7D-26A3A2864B16}"/>
                </a:ext>
              </a:extLst>
            </p:cNvPr>
            <p:cNvSpPr/>
            <p:nvPr/>
          </p:nvSpPr>
          <p:spPr>
            <a:xfrm>
              <a:off x="8327057" y="1012512"/>
              <a:ext cx="1679670" cy="70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青蛙</a:t>
              </a:r>
            </a:p>
          </p:txBody>
        </p:sp>
        <p:cxnSp>
          <p:nvCxnSpPr>
            <p:cNvPr id="14" name="直接箭头连接符 13">
              <a:extLst>
                <a:ext uri="{FF2B5EF4-FFF2-40B4-BE49-F238E27FC236}">
                  <a16:creationId xmlns:a16="http://schemas.microsoft.com/office/drawing/2014/main" id="{588836AC-E525-9427-A32B-D238266FC2E5}"/>
                </a:ext>
              </a:extLst>
            </p:cNvPr>
            <p:cNvCxnSpPr>
              <a:cxnSpLocks/>
            </p:cNvCxnSpPr>
            <p:nvPr/>
          </p:nvCxnSpPr>
          <p:spPr>
            <a:xfrm>
              <a:off x="6988060" y="2435434"/>
              <a:ext cx="1103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CFCCA03-F3A3-9162-C81B-2E854F50EE87}"/>
                </a:ext>
              </a:extLst>
            </p:cNvPr>
            <p:cNvSpPr/>
            <p:nvPr/>
          </p:nvSpPr>
          <p:spPr>
            <a:xfrm>
              <a:off x="8269415" y="2052494"/>
              <a:ext cx="1679670" cy="70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飞机</a:t>
              </a:r>
            </a:p>
          </p:txBody>
        </p:sp>
      </p:grpSp>
      <p:pic>
        <p:nvPicPr>
          <p:cNvPr id="48" name="图片 47">
            <a:extLst>
              <a:ext uri="{FF2B5EF4-FFF2-40B4-BE49-F238E27FC236}">
                <a16:creationId xmlns:a16="http://schemas.microsoft.com/office/drawing/2014/main" id="{308F712B-5E6B-DF5F-D684-48EC240E5E47}"/>
              </a:ext>
            </a:extLst>
          </p:cNvPr>
          <p:cNvPicPr>
            <a:picLocks noChangeAspect="1"/>
          </p:cNvPicPr>
          <p:nvPr/>
        </p:nvPicPr>
        <p:blipFill>
          <a:blip r:embed="rId2"/>
          <a:stretch>
            <a:fillRect/>
          </a:stretch>
        </p:blipFill>
        <p:spPr>
          <a:xfrm>
            <a:off x="1946927" y="4974316"/>
            <a:ext cx="1460569" cy="1610478"/>
          </a:xfrm>
          <a:prstGeom prst="rect">
            <a:avLst/>
          </a:prstGeom>
        </p:spPr>
      </p:pic>
      <p:cxnSp>
        <p:nvCxnSpPr>
          <p:cNvPr id="52" name="直接箭头连接符 51">
            <a:extLst>
              <a:ext uri="{FF2B5EF4-FFF2-40B4-BE49-F238E27FC236}">
                <a16:creationId xmlns:a16="http://schemas.microsoft.com/office/drawing/2014/main" id="{72B96C23-8A79-4D30-2F26-327416F3AC5A}"/>
              </a:ext>
            </a:extLst>
          </p:cNvPr>
          <p:cNvCxnSpPr>
            <a:cxnSpLocks/>
          </p:cNvCxnSpPr>
          <p:nvPr/>
        </p:nvCxnSpPr>
        <p:spPr>
          <a:xfrm>
            <a:off x="7641647" y="5722158"/>
            <a:ext cx="948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F5CD675-EF96-F03B-E90A-5F5E6720781C}"/>
              </a:ext>
            </a:extLst>
          </p:cNvPr>
          <p:cNvSpPr/>
          <p:nvPr/>
        </p:nvSpPr>
        <p:spPr>
          <a:xfrm>
            <a:off x="8676759" y="5451481"/>
            <a:ext cx="1202148" cy="595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颜色</a:t>
            </a:r>
          </a:p>
        </p:txBody>
      </p:sp>
      <p:pic>
        <p:nvPicPr>
          <p:cNvPr id="59" name="图片 58">
            <a:extLst>
              <a:ext uri="{FF2B5EF4-FFF2-40B4-BE49-F238E27FC236}">
                <a16:creationId xmlns:a16="http://schemas.microsoft.com/office/drawing/2014/main" id="{D8151778-6092-8287-908C-A0D4D6DC2C11}"/>
              </a:ext>
            </a:extLst>
          </p:cNvPr>
          <p:cNvPicPr>
            <a:picLocks noChangeAspect="1"/>
          </p:cNvPicPr>
          <p:nvPr/>
        </p:nvPicPr>
        <p:blipFill>
          <a:blip r:embed="rId3"/>
          <a:stretch>
            <a:fillRect/>
          </a:stretch>
        </p:blipFill>
        <p:spPr>
          <a:xfrm>
            <a:off x="3337258" y="5012348"/>
            <a:ext cx="1577822" cy="1549069"/>
          </a:xfrm>
          <a:prstGeom prst="rect">
            <a:avLst/>
          </a:prstGeom>
        </p:spPr>
      </p:pic>
      <p:pic>
        <p:nvPicPr>
          <p:cNvPr id="61" name="图片 60">
            <a:extLst>
              <a:ext uri="{FF2B5EF4-FFF2-40B4-BE49-F238E27FC236}">
                <a16:creationId xmlns:a16="http://schemas.microsoft.com/office/drawing/2014/main" id="{FCAA4BEA-CE9B-0547-BE7F-ABC64889D6DB}"/>
              </a:ext>
            </a:extLst>
          </p:cNvPr>
          <p:cNvPicPr>
            <a:picLocks noChangeAspect="1"/>
          </p:cNvPicPr>
          <p:nvPr/>
        </p:nvPicPr>
        <p:blipFill>
          <a:blip r:embed="rId4"/>
          <a:stretch>
            <a:fillRect/>
          </a:stretch>
        </p:blipFill>
        <p:spPr>
          <a:xfrm>
            <a:off x="4915080" y="5019284"/>
            <a:ext cx="1424769" cy="1509200"/>
          </a:xfrm>
          <a:prstGeom prst="rect">
            <a:avLst/>
          </a:prstGeom>
        </p:spPr>
      </p:pic>
      <p:pic>
        <p:nvPicPr>
          <p:cNvPr id="63" name="图片 62">
            <a:extLst>
              <a:ext uri="{FF2B5EF4-FFF2-40B4-BE49-F238E27FC236}">
                <a16:creationId xmlns:a16="http://schemas.microsoft.com/office/drawing/2014/main" id="{D5F59C79-1D61-358D-0F7E-DBA7051274FE}"/>
              </a:ext>
            </a:extLst>
          </p:cNvPr>
          <p:cNvPicPr>
            <a:picLocks noChangeAspect="1"/>
          </p:cNvPicPr>
          <p:nvPr/>
        </p:nvPicPr>
        <p:blipFill>
          <a:blip r:embed="rId5"/>
          <a:stretch>
            <a:fillRect/>
          </a:stretch>
        </p:blipFill>
        <p:spPr>
          <a:xfrm>
            <a:off x="6422664" y="5046089"/>
            <a:ext cx="1451003" cy="1482395"/>
          </a:xfrm>
          <a:prstGeom prst="rect">
            <a:avLst/>
          </a:prstGeom>
        </p:spPr>
      </p:pic>
      <p:pic>
        <p:nvPicPr>
          <p:cNvPr id="71" name="图片 70">
            <a:extLst>
              <a:ext uri="{FF2B5EF4-FFF2-40B4-BE49-F238E27FC236}">
                <a16:creationId xmlns:a16="http://schemas.microsoft.com/office/drawing/2014/main" id="{8D9ACD75-E229-5EF4-C883-F214C48B16B0}"/>
              </a:ext>
            </a:extLst>
          </p:cNvPr>
          <p:cNvPicPr>
            <a:picLocks noChangeAspect="1"/>
          </p:cNvPicPr>
          <p:nvPr/>
        </p:nvPicPr>
        <p:blipFill>
          <a:blip r:embed="rId6"/>
          <a:stretch>
            <a:fillRect/>
          </a:stretch>
        </p:blipFill>
        <p:spPr>
          <a:xfrm>
            <a:off x="347139" y="5022366"/>
            <a:ext cx="1562098" cy="1530995"/>
          </a:xfrm>
          <a:prstGeom prst="rect">
            <a:avLst/>
          </a:prstGeom>
        </p:spPr>
      </p:pic>
      <p:grpSp>
        <p:nvGrpSpPr>
          <p:cNvPr id="6" name="组合 5">
            <a:extLst>
              <a:ext uri="{FF2B5EF4-FFF2-40B4-BE49-F238E27FC236}">
                <a16:creationId xmlns:a16="http://schemas.microsoft.com/office/drawing/2014/main" id="{6AA5D27C-8EC4-1B38-A519-3311EDF5BE61}"/>
              </a:ext>
            </a:extLst>
          </p:cNvPr>
          <p:cNvGrpSpPr/>
          <p:nvPr/>
        </p:nvGrpSpPr>
        <p:grpSpPr>
          <a:xfrm>
            <a:off x="383041" y="3321077"/>
            <a:ext cx="10286415" cy="1612000"/>
            <a:chOff x="482202" y="2006885"/>
            <a:chExt cx="10286415" cy="1612000"/>
          </a:xfrm>
        </p:grpSpPr>
        <p:pic>
          <p:nvPicPr>
            <p:cNvPr id="47" name="图片 46">
              <a:extLst>
                <a:ext uri="{FF2B5EF4-FFF2-40B4-BE49-F238E27FC236}">
                  <a16:creationId xmlns:a16="http://schemas.microsoft.com/office/drawing/2014/main" id="{39CFB4AF-9167-C12D-743D-3918D9F8989E}"/>
                </a:ext>
              </a:extLst>
            </p:cNvPr>
            <p:cNvPicPr>
              <a:picLocks noChangeAspect="1"/>
            </p:cNvPicPr>
            <p:nvPr/>
          </p:nvPicPr>
          <p:blipFill>
            <a:blip r:embed="rId7"/>
            <a:stretch>
              <a:fillRect/>
            </a:stretch>
          </p:blipFill>
          <p:spPr>
            <a:xfrm>
              <a:off x="482202" y="2006885"/>
              <a:ext cx="1542895" cy="1588794"/>
            </a:xfrm>
            <a:prstGeom prst="rect">
              <a:avLst/>
            </a:prstGeom>
          </p:spPr>
        </p:pic>
        <p:pic>
          <p:nvPicPr>
            <p:cNvPr id="55" name="图片 54">
              <a:extLst>
                <a:ext uri="{FF2B5EF4-FFF2-40B4-BE49-F238E27FC236}">
                  <a16:creationId xmlns:a16="http://schemas.microsoft.com/office/drawing/2014/main" id="{97146CAB-DB85-9592-ACCA-10BC8438651B}"/>
                </a:ext>
              </a:extLst>
            </p:cNvPr>
            <p:cNvPicPr>
              <a:picLocks noChangeAspect="1"/>
            </p:cNvPicPr>
            <p:nvPr/>
          </p:nvPicPr>
          <p:blipFill>
            <a:blip r:embed="rId8"/>
            <a:stretch>
              <a:fillRect/>
            </a:stretch>
          </p:blipFill>
          <p:spPr>
            <a:xfrm>
              <a:off x="2056987" y="2023821"/>
              <a:ext cx="1514837" cy="1557508"/>
            </a:xfrm>
            <a:prstGeom prst="rect">
              <a:avLst/>
            </a:prstGeom>
          </p:spPr>
        </p:pic>
        <p:cxnSp>
          <p:nvCxnSpPr>
            <p:cNvPr id="56" name="直接箭头连接符 55">
              <a:extLst>
                <a:ext uri="{FF2B5EF4-FFF2-40B4-BE49-F238E27FC236}">
                  <a16:creationId xmlns:a16="http://schemas.microsoft.com/office/drawing/2014/main" id="{6ABB0AEE-9C7E-00DD-9063-9417A7C9D4D9}"/>
                </a:ext>
              </a:extLst>
            </p:cNvPr>
            <p:cNvCxnSpPr>
              <a:cxnSpLocks/>
            </p:cNvCxnSpPr>
            <p:nvPr/>
          </p:nvCxnSpPr>
          <p:spPr>
            <a:xfrm>
              <a:off x="8514591" y="2840133"/>
              <a:ext cx="948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F9E067B9-2F3A-712E-A983-B1C720FF1C6A}"/>
                </a:ext>
              </a:extLst>
            </p:cNvPr>
            <p:cNvSpPr/>
            <p:nvPr/>
          </p:nvSpPr>
          <p:spPr>
            <a:xfrm>
              <a:off x="9566469" y="2542622"/>
              <a:ext cx="1202148" cy="595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结构</a:t>
              </a:r>
            </a:p>
          </p:txBody>
        </p:sp>
        <p:pic>
          <p:nvPicPr>
            <p:cNvPr id="65" name="图片 64">
              <a:extLst>
                <a:ext uri="{FF2B5EF4-FFF2-40B4-BE49-F238E27FC236}">
                  <a16:creationId xmlns:a16="http://schemas.microsoft.com/office/drawing/2014/main" id="{A2B0E967-718D-43A6-80FC-AC93A2620621}"/>
                </a:ext>
              </a:extLst>
            </p:cNvPr>
            <p:cNvPicPr>
              <a:picLocks noChangeAspect="1"/>
            </p:cNvPicPr>
            <p:nvPr/>
          </p:nvPicPr>
          <p:blipFill>
            <a:blip r:embed="rId9"/>
            <a:stretch>
              <a:fillRect/>
            </a:stretch>
          </p:blipFill>
          <p:spPr>
            <a:xfrm>
              <a:off x="3664288" y="2069466"/>
              <a:ext cx="1531380" cy="1517167"/>
            </a:xfrm>
            <a:prstGeom prst="rect">
              <a:avLst/>
            </a:prstGeom>
          </p:spPr>
        </p:pic>
        <p:pic>
          <p:nvPicPr>
            <p:cNvPr id="69" name="图片 68">
              <a:extLst>
                <a:ext uri="{FF2B5EF4-FFF2-40B4-BE49-F238E27FC236}">
                  <a16:creationId xmlns:a16="http://schemas.microsoft.com/office/drawing/2014/main" id="{42809F85-E9A6-281A-17CC-BA50AF7B36B3}"/>
                </a:ext>
              </a:extLst>
            </p:cNvPr>
            <p:cNvPicPr>
              <a:picLocks noChangeAspect="1"/>
            </p:cNvPicPr>
            <p:nvPr/>
          </p:nvPicPr>
          <p:blipFill>
            <a:blip r:embed="rId10"/>
            <a:stretch>
              <a:fillRect/>
            </a:stretch>
          </p:blipFill>
          <p:spPr>
            <a:xfrm>
              <a:off x="5216641" y="2061377"/>
              <a:ext cx="1615733" cy="1557508"/>
            </a:xfrm>
            <a:prstGeom prst="rect">
              <a:avLst/>
            </a:prstGeom>
          </p:spPr>
        </p:pic>
        <p:pic>
          <p:nvPicPr>
            <p:cNvPr id="77" name="图片 76">
              <a:extLst>
                <a:ext uri="{FF2B5EF4-FFF2-40B4-BE49-F238E27FC236}">
                  <a16:creationId xmlns:a16="http://schemas.microsoft.com/office/drawing/2014/main" id="{B41F61CC-6F98-96A9-E4FE-0A088212B07B}"/>
                </a:ext>
              </a:extLst>
            </p:cNvPr>
            <p:cNvPicPr>
              <a:picLocks noChangeAspect="1"/>
            </p:cNvPicPr>
            <p:nvPr/>
          </p:nvPicPr>
          <p:blipFill>
            <a:blip r:embed="rId11"/>
            <a:stretch>
              <a:fillRect/>
            </a:stretch>
          </p:blipFill>
          <p:spPr>
            <a:xfrm>
              <a:off x="6935756" y="2098933"/>
              <a:ext cx="1475453" cy="1482396"/>
            </a:xfrm>
            <a:prstGeom prst="rect">
              <a:avLst/>
            </a:prstGeom>
          </p:spPr>
        </p:pic>
      </p:grpSp>
      <p:grpSp>
        <p:nvGrpSpPr>
          <p:cNvPr id="10" name="组合 9">
            <a:extLst>
              <a:ext uri="{FF2B5EF4-FFF2-40B4-BE49-F238E27FC236}">
                <a16:creationId xmlns:a16="http://schemas.microsoft.com/office/drawing/2014/main" id="{A5A2DDB0-1960-DE0B-33E9-C93833C5BAAD}"/>
              </a:ext>
            </a:extLst>
          </p:cNvPr>
          <p:cNvGrpSpPr/>
          <p:nvPr/>
        </p:nvGrpSpPr>
        <p:grpSpPr>
          <a:xfrm>
            <a:off x="530981" y="1732395"/>
            <a:ext cx="7659827" cy="1285330"/>
            <a:chOff x="652640" y="3689706"/>
            <a:chExt cx="7659827" cy="1285330"/>
          </a:xfrm>
        </p:grpSpPr>
        <p:pic>
          <p:nvPicPr>
            <p:cNvPr id="11" name="图片 10">
              <a:extLst>
                <a:ext uri="{FF2B5EF4-FFF2-40B4-BE49-F238E27FC236}">
                  <a16:creationId xmlns:a16="http://schemas.microsoft.com/office/drawing/2014/main" id="{519C1AC6-58FD-D81E-D345-28D118015A0D}"/>
                </a:ext>
              </a:extLst>
            </p:cNvPr>
            <p:cNvPicPr>
              <a:picLocks noChangeAspect="1"/>
            </p:cNvPicPr>
            <p:nvPr/>
          </p:nvPicPr>
          <p:blipFill>
            <a:blip r:embed="rId12"/>
            <a:stretch>
              <a:fillRect/>
            </a:stretch>
          </p:blipFill>
          <p:spPr>
            <a:xfrm>
              <a:off x="652640" y="3723649"/>
              <a:ext cx="1297204" cy="1251387"/>
            </a:xfrm>
            <a:prstGeom prst="rect">
              <a:avLst/>
            </a:prstGeom>
          </p:spPr>
        </p:pic>
        <p:cxnSp>
          <p:nvCxnSpPr>
            <p:cNvPr id="12" name="直接箭头连接符 11">
              <a:extLst>
                <a:ext uri="{FF2B5EF4-FFF2-40B4-BE49-F238E27FC236}">
                  <a16:creationId xmlns:a16="http://schemas.microsoft.com/office/drawing/2014/main" id="{56EDDBE4-2B2D-E163-1A5F-595D4DC92C79}"/>
                </a:ext>
              </a:extLst>
            </p:cNvPr>
            <p:cNvCxnSpPr>
              <a:cxnSpLocks/>
            </p:cNvCxnSpPr>
            <p:nvPr/>
          </p:nvCxnSpPr>
          <p:spPr>
            <a:xfrm>
              <a:off x="5987260" y="4313786"/>
              <a:ext cx="948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C135BB4-09EF-7AD5-906B-0E4FF2ECA304}"/>
                </a:ext>
              </a:extLst>
            </p:cNvPr>
            <p:cNvSpPr/>
            <p:nvPr/>
          </p:nvSpPr>
          <p:spPr>
            <a:xfrm>
              <a:off x="7110319" y="4046715"/>
              <a:ext cx="1202148" cy="595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图片本身</a:t>
              </a:r>
            </a:p>
          </p:txBody>
        </p:sp>
        <p:pic>
          <p:nvPicPr>
            <p:cNvPr id="17" name="图片 16">
              <a:extLst>
                <a:ext uri="{FF2B5EF4-FFF2-40B4-BE49-F238E27FC236}">
                  <a16:creationId xmlns:a16="http://schemas.microsoft.com/office/drawing/2014/main" id="{70733E8A-50E5-6767-B79A-3C00FC8B33E0}"/>
                </a:ext>
              </a:extLst>
            </p:cNvPr>
            <p:cNvPicPr>
              <a:picLocks noChangeAspect="1"/>
            </p:cNvPicPr>
            <p:nvPr/>
          </p:nvPicPr>
          <p:blipFill>
            <a:blip r:embed="rId13"/>
            <a:stretch>
              <a:fillRect/>
            </a:stretch>
          </p:blipFill>
          <p:spPr>
            <a:xfrm>
              <a:off x="2084649" y="3689706"/>
              <a:ext cx="1181652" cy="1228045"/>
            </a:xfrm>
            <a:prstGeom prst="rect">
              <a:avLst/>
            </a:prstGeom>
          </p:spPr>
        </p:pic>
        <p:pic>
          <p:nvPicPr>
            <p:cNvPr id="18" name="图片 17">
              <a:extLst>
                <a:ext uri="{FF2B5EF4-FFF2-40B4-BE49-F238E27FC236}">
                  <a16:creationId xmlns:a16="http://schemas.microsoft.com/office/drawing/2014/main" id="{8788F68B-93BD-3AEC-4D46-8D704763F8E6}"/>
                </a:ext>
              </a:extLst>
            </p:cNvPr>
            <p:cNvPicPr>
              <a:picLocks noChangeAspect="1"/>
            </p:cNvPicPr>
            <p:nvPr/>
          </p:nvPicPr>
          <p:blipFill>
            <a:blip r:embed="rId14"/>
            <a:stretch>
              <a:fillRect/>
            </a:stretch>
          </p:blipFill>
          <p:spPr>
            <a:xfrm>
              <a:off x="3409155" y="3786059"/>
              <a:ext cx="1153194" cy="1116334"/>
            </a:xfrm>
            <a:prstGeom prst="rect">
              <a:avLst/>
            </a:prstGeom>
          </p:spPr>
        </p:pic>
        <p:pic>
          <p:nvPicPr>
            <p:cNvPr id="19" name="图片 18">
              <a:extLst>
                <a:ext uri="{FF2B5EF4-FFF2-40B4-BE49-F238E27FC236}">
                  <a16:creationId xmlns:a16="http://schemas.microsoft.com/office/drawing/2014/main" id="{6255964B-2B6F-9030-DD8E-874983CA9ADE}"/>
                </a:ext>
              </a:extLst>
            </p:cNvPr>
            <p:cNvPicPr>
              <a:picLocks noChangeAspect="1"/>
            </p:cNvPicPr>
            <p:nvPr/>
          </p:nvPicPr>
          <p:blipFill>
            <a:blip r:embed="rId15"/>
            <a:stretch>
              <a:fillRect/>
            </a:stretch>
          </p:blipFill>
          <p:spPr>
            <a:xfrm>
              <a:off x="4745090" y="3760695"/>
              <a:ext cx="1074878" cy="1099933"/>
            </a:xfrm>
            <a:prstGeom prst="rect">
              <a:avLst/>
            </a:prstGeom>
          </p:spPr>
        </p:pic>
      </p:grpSp>
      <p:cxnSp>
        <p:nvCxnSpPr>
          <p:cNvPr id="22" name="直接连接符 21">
            <a:extLst>
              <a:ext uri="{FF2B5EF4-FFF2-40B4-BE49-F238E27FC236}">
                <a16:creationId xmlns:a16="http://schemas.microsoft.com/office/drawing/2014/main" id="{A261496A-0556-EDBB-A229-15EB1AC94CD3}"/>
              </a:ext>
            </a:extLst>
          </p:cNvPr>
          <p:cNvCxnSpPr/>
          <p:nvPr/>
        </p:nvCxnSpPr>
        <p:spPr>
          <a:xfrm flipV="1">
            <a:off x="180525" y="3123873"/>
            <a:ext cx="11863654" cy="4709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6039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2124</TotalTime>
  <Words>792</Words>
  <Application>Microsoft Office PowerPoint</Application>
  <PresentationFormat>宽屏</PresentationFormat>
  <Paragraphs>99</Paragraphs>
  <Slides>13</Slides>
  <Notes>1</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庄 笑齐</cp:lastModifiedBy>
  <cp:revision>73</cp:revision>
  <dcterms:created xsi:type="dcterms:W3CDTF">2022-05-31T13:54:58Z</dcterms:created>
  <dcterms:modified xsi:type="dcterms:W3CDTF">2022-10-16T10:43:31Z</dcterms:modified>
</cp:coreProperties>
</file>