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64" r:id="rId7"/>
    <p:sldId id="263" r:id="rId8"/>
    <p:sldId id="275" r:id="rId9"/>
    <p:sldId id="279" r:id="rId10"/>
    <p:sldId id="280" r:id="rId11"/>
    <p:sldId id="286" r:id="rId12"/>
    <p:sldId id="281" r:id="rId13"/>
    <p:sldId id="282" r:id="rId14"/>
    <p:sldId id="261" r:id="rId15"/>
    <p:sldId id="27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8AA"/>
    <a:srgbClr val="B1C38C"/>
    <a:srgbClr val="A2B37E"/>
    <a:srgbClr val="A2B06C"/>
    <a:srgbClr val="758D55"/>
    <a:srgbClr val="556740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336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0.xml"/><Relationship Id="rId16" Type="http://schemas.openxmlformats.org/officeDocument/2006/relationships/image" Target="../media/image1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210" y="2099945"/>
            <a:ext cx="3939540" cy="48507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9137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3822700" y="1528445"/>
            <a:ext cx="4655185" cy="1566545"/>
          </a:xfrm>
        </p:spPr>
        <p:txBody>
          <a:bodyPr/>
          <a:p>
            <a:r>
              <a:rPr lang="en-US" altLang="zh-CN"/>
              <a:t>API</a:t>
            </a:r>
            <a:r>
              <a:rPr lang="zh-CN" altLang="en-US"/>
              <a:t>接口开发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状态码表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0305" y="1990090"/>
            <a:ext cx="5897245" cy="3395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数据库结构表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3590" y="1825625"/>
            <a:ext cx="516255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KSO_Shape"/>
          <p:cNvSpPr/>
          <p:nvPr>
            <p:custDataLst>
              <p:tags r:id="rId1"/>
            </p:custDataLst>
          </p:nvPr>
        </p:nvSpPr>
        <p:spPr>
          <a:xfrm>
            <a:off x="9687760" y="2320980"/>
            <a:ext cx="1194148" cy="99986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CDD8AA"/>
          </a:solidFill>
          <a:ln>
            <a:noFill/>
          </a:ln>
        </p:spPr>
        <p:style>
          <a:lnRef idx="2">
            <a:srgbClr val="92D050">
              <a:shade val="50000"/>
            </a:srgbClr>
          </a:lnRef>
          <a:fillRef idx="1">
            <a:srgbClr val="92D050"/>
          </a:fillRef>
          <a:effectRef idx="0">
            <a:srgbClr val="92D050"/>
          </a:effectRef>
          <a:fontRef idx="minor">
            <a:sysClr val="window" lastClr="FFFFFF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34" name="图片 33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-182245"/>
            <a:ext cx="2775585" cy="3418840"/>
          </a:xfrm>
          <a:prstGeom prst="rect">
            <a:avLst/>
          </a:prstGeom>
        </p:spPr>
      </p:pic>
      <p:sp>
        <p:nvSpPr>
          <p:cNvPr id="35" name="TextBox 28"/>
          <p:cNvSpPr txBox="1"/>
          <p:nvPr/>
        </p:nvSpPr>
        <p:spPr>
          <a:xfrm>
            <a:off x="4751705" y="1066800"/>
            <a:ext cx="2688590" cy="50165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665" b="1" dirty="0" smtClean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4.</a:t>
            </a:r>
            <a:r>
              <a:rPr lang="zh-CN" altLang="en-US" sz="2665" b="1" dirty="0" smtClean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总结与心得</a:t>
            </a:r>
            <a:endParaRPr lang="zh-CN" altLang="en-US" sz="2665" b="1" dirty="0" smtClean="0">
              <a:solidFill>
                <a:schemeClr val="bg1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6" name="TextBox 24"/>
          <p:cNvSpPr txBox="1"/>
          <p:nvPr/>
        </p:nvSpPr>
        <p:spPr>
          <a:xfrm>
            <a:off x="3380740" y="2921000"/>
            <a:ext cx="6033770" cy="2665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总结：在为期以后的项目中，学习了不少东西，也发现了不少问题，下面做以简单总结，以供改正：</a:t>
            </a:r>
            <a:endParaRPr lang="zh-CN" altLang="en-US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1</a:t>
            </a:r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、在做项目之前，先考虑需求和功能，写出简单的思路。</a:t>
            </a:r>
            <a:endParaRPr lang="zh-CN" altLang="en-US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2</a:t>
            </a:r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、根据需求创建表，整理好各种关联关系。</a:t>
            </a:r>
            <a:endParaRPr lang="zh-CN" altLang="en-US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、在</a:t>
            </a:r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语句书写方面还有些不足。</a:t>
            </a:r>
            <a:endParaRPr lang="zh-CN" altLang="en-US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4</a:t>
            </a:r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、在以后的书写代码中应该多总结，将自己的错误整理下来。</a:t>
            </a:r>
            <a:endParaRPr lang="en-US" altLang="zh-CN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74465" y="2931160"/>
            <a:ext cx="3893820" cy="1180465"/>
          </a:xfrm>
          <a:solidFill>
            <a:srgbClr val="556740"/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  <a:endParaRPr lang="en-US" altLang="zh-CN" sz="6600" dirty="0">
              <a:solidFill>
                <a:schemeClr val="bg1"/>
              </a:solidFill>
              <a:latin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MH_Others_11" descr="#wm#_48_07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19465" y="1092200"/>
            <a:ext cx="1088390" cy="1091565"/>
          </a:xfrm>
          <a:prstGeom prst="ellipse">
            <a:avLst/>
          </a:prstGeom>
          <a:solidFill>
            <a:schemeClr val="tx2">
              <a:lumMod val="90000"/>
              <a:alpha val="86000"/>
            </a:scheme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3300" kern="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316720" y="1299845"/>
            <a:ext cx="2088515" cy="20072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PA_MH_Others_12"/>
          <p:cNvSpPr txBox="1"/>
          <p:nvPr>
            <p:custDataLst>
              <p:tags r:id="rId2"/>
            </p:custDataLst>
          </p:nvPr>
        </p:nvSpPr>
        <p:spPr>
          <a:xfrm>
            <a:off x="9169400" y="2480310"/>
            <a:ext cx="720090" cy="323088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2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336165" y="1986915"/>
            <a:ext cx="5753100" cy="3438826"/>
            <a:chOff x="7340" y="2860"/>
            <a:chExt cx="9060" cy="5415"/>
          </a:xfrm>
        </p:grpSpPr>
        <p:grpSp>
          <p:nvGrpSpPr>
            <p:cNvPr id="37" name="组合 36"/>
            <p:cNvGrpSpPr/>
            <p:nvPr/>
          </p:nvGrpSpPr>
          <p:grpSpPr>
            <a:xfrm>
              <a:off x="7340" y="2860"/>
              <a:ext cx="9060" cy="1266"/>
              <a:chOff x="3494405" y="1351915"/>
              <a:chExt cx="5753100" cy="804067"/>
            </a:xfrm>
          </p:grpSpPr>
          <p:sp>
            <p:nvSpPr>
              <p:cNvPr id="38" name="文本框 3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494405" y="1392118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2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01</a:t>
                </a:r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306513" y="1351915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p>
                <a:pPr fontAlgn="auto">
                  <a:lnSpc>
                    <a:spcPct val="120000"/>
                  </a:lnSpc>
                </a:pPr>
                <a:r>
                  <a:rPr lang="en-US" altLang="zh-CN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RESTful</a:t>
                </a:r>
                <a:r>
                  <a:rPr lang="zh-CN" altLang="en-US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简介</a:t>
                </a:r>
                <a:endParaRPr lang="zh-CN" altLang="en-US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306513" y="1798976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340" y="4236"/>
              <a:ext cx="9060" cy="1266"/>
              <a:chOff x="3494405" y="2225936"/>
              <a:chExt cx="5753100" cy="804067"/>
            </a:xfrm>
          </p:grpSpPr>
          <p:sp>
            <p:nvSpPr>
              <p:cNvPr id="42" name="文本框 4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494405" y="2296694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02</a:t>
                </a:r>
                <a:endPara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06513" y="2225936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项目开发环境</a:t>
                </a:r>
                <a:endPara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endParaRP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06513" y="2672997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40" y="5660"/>
              <a:ext cx="9060" cy="1219"/>
              <a:chOff x="3494405" y="3129805"/>
              <a:chExt cx="5753100" cy="774219"/>
            </a:xfrm>
          </p:grpSpPr>
          <p:sp>
            <p:nvSpPr>
              <p:cNvPr id="46" name="文本框 4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494405" y="3201269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03</a:t>
                </a:r>
                <a:endPara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234123" y="3129805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  <a:sym typeface="+mn-ea"/>
                  </a:rPr>
                  <a:t>项目展示（</a:t>
                </a:r>
                <a:r>
                  <a:rPr lang="en-US" altLang="zh-CN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  <a:sym typeface="+mn-ea"/>
                  </a:rPr>
                  <a:t>ER</a:t>
                </a: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  <a:sym typeface="+mn-ea"/>
                  </a:rPr>
                  <a:t>图，状态码表）</a:t>
                </a:r>
                <a:endParaRPr lang="zh-CN" altLang="en-US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endParaRPr>
              </a:p>
            </p:txBody>
          </p:sp>
          <p:sp>
            <p:nvSpPr>
              <p:cNvPr id="48" name="文本框 4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306513" y="3547018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40" y="6988"/>
              <a:ext cx="9060" cy="1287"/>
              <a:chOff x="3494405" y="3973174"/>
              <a:chExt cx="5753100" cy="816932"/>
            </a:xfrm>
          </p:grpSpPr>
          <p:sp>
            <p:nvSpPr>
              <p:cNvPr id="50" name="文本框 4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494405" y="4105845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04</a:t>
                </a:r>
                <a:endParaRPr lang="en-US" altLang="zh-CN" sz="3600" dirty="0">
                  <a:solidFill>
                    <a:schemeClr val="tx1"/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306513" y="3973174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总结与心得</a:t>
                </a:r>
                <a:endParaRPr lang="zh-CN" altLang="en-US" b="1" spc="300" dirty="0">
                  <a:solidFill>
                    <a:schemeClr val="tx1"/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endParaRPr>
              </a:p>
            </p:txBody>
          </p:sp>
        </p:grpSp>
      </p:grpSp>
      <p:sp>
        <p:nvSpPr>
          <p:cNvPr id="61" name="标题 60"/>
          <p:cNvSpPr>
            <a:spLocks noGrp="1"/>
          </p:cNvSpPr>
          <p:nvPr>
            <p:ph type="ctrTitle"/>
            <p:custDataLst>
              <p:tags r:id="rId14"/>
            </p:custDataLst>
          </p:nvPr>
        </p:nvSpPr>
        <p:spPr>
          <a:xfrm>
            <a:off x="10001885" y="1761490"/>
            <a:ext cx="1403350" cy="1701165"/>
          </a:xfrm>
        </p:spPr>
        <p:txBody>
          <a:bodyPr vert="eaVert">
            <a:noAutofit/>
          </a:bodyPr>
          <a:p>
            <a:pPr algn="dist">
              <a:lnSpc>
                <a:spcPct val="200000"/>
              </a:lnSpc>
            </a:pPr>
            <a:r>
              <a:rPr lang="zh-CN" altLang="en-US" sz="8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录</a:t>
            </a:r>
            <a:endParaRPr lang="zh-CN" altLang="en-US" sz="8800" b="0" dirty="0">
              <a:solidFill>
                <a:schemeClr val="tx1">
                  <a:lumMod val="85000"/>
                  <a:lumOff val="1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2" name="标题 60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8089265" y="1172845"/>
            <a:ext cx="1403350" cy="11042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5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目</a:t>
            </a:r>
            <a:endParaRPr lang="zh-CN" altLang="en-US" sz="5400" b="0" dirty="0">
              <a:solidFill>
                <a:schemeClr val="tx1">
                  <a:lumMod val="85000"/>
                  <a:lumOff val="1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逐浪粗宋简体" panose="02010601030101010101" charset="-122"/>
                <a:ea typeface="逐浪粗宋简体" panose="02010601030101010101" charset="-122"/>
              </a:rPr>
              <a:t>RESTful</a:t>
            </a:r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简介</a:t>
            </a:r>
            <a:endParaRPr lang="zh-CN" altLang="en-US" sz="360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01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630680" y="2057400"/>
            <a:ext cx="4251325" cy="2865120"/>
            <a:chOff x="2388" y="3440"/>
            <a:chExt cx="6695" cy="4512"/>
          </a:xfrm>
        </p:grpSpPr>
        <p:sp>
          <p:nvSpPr>
            <p:cNvPr id="29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2665" b="1" dirty="0" smtClean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RESTful</a:t>
              </a:r>
              <a:r>
                <a:rPr lang="zh-CN" altLang="en-US" sz="2665" b="1" dirty="0" smtClean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简介</a:t>
              </a:r>
              <a:endParaRPr lang="zh-CN" altLang="en-US" sz="2665" b="1" dirty="0" smtClean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88" y="4644"/>
              <a:ext cx="6695" cy="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RESTful 一种软件架构风格、设计风格，而不是标准，只是提供了一组设计原则和约束条件。它主要用于客户端和服务器交互类的软件。基于这个风格设计的软件可以更简洁，更有层次，更易于实现缓存等机制。</a:t>
              </a:r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040" y="1470660"/>
            <a:ext cx="3633470" cy="44754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12280" y="12058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344420" y="2433320"/>
            <a:ext cx="1403911" cy="1350571"/>
            <a:chOff x="4252" y="3392"/>
            <a:chExt cx="2503" cy="2407"/>
          </a:xfrm>
        </p:grpSpPr>
        <p:sp>
          <p:nvSpPr>
            <p:cNvPr id="58" name="椭圆 57"/>
            <p:cNvSpPr/>
            <p:nvPr/>
          </p:nvSpPr>
          <p:spPr>
            <a:xfrm>
              <a:off x="4252" y="3392"/>
              <a:ext cx="2503" cy="240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93" y="3965"/>
              <a:ext cx="2223" cy="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>
                  <a:solidFill>
                    <a:srgbClr val="556740"/>
                  </a:solidFill>
                  <a:latin typeface="+mj-ea"/>
                  <a:ea typeface="+mj-ea"/>
                </a:rPr>
                <a:t>Title</a:t>
              </a:r>
              <a:endParaRPr lang="en-US" altLang="zh-CN" sz="4000">
                <a:solidFill>
                  <a:srgbClr val="55674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81220" y="2306320"/>
            <a:ext cx="1403911" cy="1350571"/>
            <a:chOff x="4252" y="3392"/>
            <a:chExt cx="2503" cy="2407"/>
          </a:xfrm>
        </p:grpSpPr>
        <p:sp>
          <p:nvSpPr>
            <p:cNvPr id="12" name="椭圆 11"/>
            <p:cNvSpPr/>
            <p:nvPr/>
          </p:nvSpPr>
          <p:spPr>
            <a:xfrm>
              <a:off x="4252" y="3392"/>
              <a:ext cx="2503" cy="240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93" y="3965"/>
              <a:ext cx="2223" cy="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>
                  <a:solidFill>
                    <a:srgbClr val="556740"/>
                  </a:solidFill>
                  <a:latin typeface="+mj-ea"/>
                  <a:ea typeface="+mj-ea"/>
                </a:rPr>
                <a:t>Title</a:t>
              </a:r>
              <a:endParaRPr lang="en-US" altLang="zh-CN" sz="4000">
                <a:solidFill>
                  <a:srgbClr val="55674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75120" y="2305685"/>
            <a:ext cx="1403911" cy="1350571"/>
            <a:chOff x="4252" y="3392"/>
            <a:chExt cx="2503" cy="2407"/>
          </a:xfrm>
        </p:grpSpPr>
        <p:sp>
          <p:nvSpPr>
            <p:cNvPr id="15" name="椭圆 14"/>
            <p:cNvSpPr/>
            <p:nvPr/>
          </p:nvSpPr>
          <p:spPr>
            <a:xfrm>
              <a:off x="4252" y="3392"/>
              <a:ext cx="2503" cy="240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93" y="3965"/>
              <a:ext cx="2223" cy="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>
                  <a:solidFill>
                    <a:srgbClr val="556740"/>
                  </a:solidFill>
                  <a:latin typeface="+mj-ea"/>
                  <a:ea typeface="+mj-ea"/>
                </a:rPr>
                <a:t>Title</a:t>
              </a:r>
              <a:endParaRPr lang="en-US" altLang="zh-CN" sz="4000">
                <a:solidFill>
                  <a:srgbClr val="55674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656320" y="2306320"/>
            <a:ext cx="1403911" cy="1350571"/>
            <a:chOff x="4252" y="3392"/>
            <a:chExt cx="2503" cy="2407"/>
          </a:xfrm>
        </p:grpSpPr>
        <p:sp>
          <p:nvSpPr>
            <p:cNvPr id="21" name="椭圆 20"/>
            <p:cNvSpPr/>
            <p:nvPr/>
          </p:nvSpPr>
          <p:spPr>
            <a:xfrm>
              <a:off x="4252" y="3392"/>
              <a:ext cx="2503" cy="240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393" y="3965"/>
              <a:ext cx="2223" cy="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>
                  <a:solidFill>
                    <a:srgbClr val="556740"/>
                  </a:solidFill>
                  <a:latin typeface="+mj-ea"/>
                  <a:ea typeface="+mj-ea"/>
                </a:rPr>
                <a:t>Title</a:t>
              </a:r>
              <a:endParaRPr lang="en-US" altLang="zh-CN" sz="4000">
                <a:solidFill>
                  <a:srgbClr val="55674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052695" y="1168400"/>
            <a:ext cx="2688590" cy="50165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665" b="1" dirty="0" smtClean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开发环境</a:t>
            </a:r>
            <a:endParaRPr lang="zh-CN" altLang="en-US" sz="2665" b="1" dirty="0" smtClean="0">
              <a:solidFill>
                <a:schemeClr val="bg1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2112645" y="3964940"/>
            <a:ext cx="204216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Python3.7</a:t>
            </a:r>
            <a:endParaRPr lang="en-US" altLang="zh-CN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1815" y="3964940"/>
            <a:ext cx="204216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PyCharm</a:t>
            </a:r>
            <a:endParaRPr lang="en-US" altLang="zh-CN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6403975" y="3964940"/>
            <a:ext cx="204216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8446135" y="3964940"/>
            <a:ext cx="204216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zh-CN" altLang="en-US" sz="18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风格接口</a:t>
            </a:r>
            <a:endParaRPr lang="zh-CN" altLang="en-US" sz="18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2203450"/>
            <a:ext cx="1594485" cy="15798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35" y="2204085"/>
            <a:ext cx="1496695" cy="15817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30" y="2204085"/>
            <a:ext cx="1497330" cy="15786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320" y="2207260"/>
            <a:ext cx="1451610" cy="15786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项目展示</a:t>
            </a:r>
            <a:endParaRPr lang="zh-CN" altLang="en-US" sz="360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03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0320" y="1870710"/>
            <a:ext cx="669036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1825625"/>
            <a:ext cx="906653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PI接口功能思维导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41880"/>
            <a:ext cx="10058400" cy="3743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思维导图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PAI</a:t>
            </a:r>
            <a:r>
              <a:rPr lang="zh-CN" altLang="en-US"/>
              <a:t>接口项目</a:t>
            </a:r>
            <a:endParaRPr lang="zh-CN" altLang="en-US"/>
          </a:p>
        </p:txBody>
      </p:sp>
      <p:pic>
        <p:nvPicPr>
          <p:cNvPr id="5" name="图片 4" descr="API接口功能思维导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341880"/>
            <a:ext cx="10058400" cy="3743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f*1_2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2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3_1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f*1_3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3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2"/>
  <p:tag name="KSO_WM_UNIT_TYPE" val="m_i"/>
  <p:tag name="KSO_WM_UNIT_INDEX" val="1_6"/>
  <p:tag name="KSO_WM_UNIT_ID" val="diagram160132_2*m_i*1_6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6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7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1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78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逐浪温莎雅楷体</vt:lpstr>
      <vt:lpstr>逐浪粗宋简体</vt:lpstr>
      <vt:lpstr>Mangal</vt:lpstr>
      <vt:lpstr>Segoe Print</vt:lpstr>
      <vt:lpstr>Arial Unicode MS</vt:lpstr>
      <vt:lpstr>等线</vt:lpstr>
      <vt:lpstr>Office 主题​​</vt:lpstr>
      <vt:lpstr>API接口开发</vt:lpstr>
      <vt:lpstr>录</vt:lpstr>
      <vt:lpstr>PowerPoint 演示文稿</vt:lpstr>
      <vt:lpstr>PowerPoint 演示文稿</vt:lpstr>
      <vt:lpstr>PowerPoint 演示文稿</vt:lpstr>
      <vt:lpstr>PowerPoint 演示文稿</vt:lpstr>
      <vt:lpstr>数据库展示</vt:lpstr>
      <vt:lpstr>数据库展示</vt:lpstr>
      <vt:lpstr>PowerPoint 演示文稿</vt:lpstr>
      <vt:lpstr>状态码表</vt:lpstr>
      <vt:lpstr>数据库结构表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qzuser</cp:lastModifiedBy>
  <cp:revision>401</cp:revision>
  <dcterms:created xsi:type="dcterms:W3CDTF">2017-08-03T09:01:00Z</dcterms:created>
  <dcterms:modified xsi:type="dcterms:W3CDTF">2019-04-16T10:31:37Z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