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41"/>
  </p:handoutMasterIdLst>
  <p:sldIdLst>
    <p:sldId id="256" r:id="rId3"/>
    <p:sldId id="343" r:id="rId5"/>
    <p:sldId id="707" r:id="rId6"/>
    <p:sldId id="596" r:id="rId7"/>
    <p:sldId id="708" r:id="rId8"/>
    <p:sldId id="634" r:id="rId9"/>
    <p:sldId id="502" r:id="rId10"/>
    <p:sldId id="636" r:id="rId11"/>
    <p:sldId id="637" r:id="rId12"/>
    <p:sldId id="638" r:id="rId13"/>
    <p:sldId id="639" r:id="rId14"/>
    <p:sldId id="641" r:id="rId15"/>
    <p:sldId id="642" r:id="rId16"/>
    <p:sldId id="643" r:id="rId17"/>
    <p:sldId id="657" r:id="rId18"/>
    <p:sldId id="644" r:id="rId19"/>
    <p:sldId id="645" r:id="rId20"/>
    <p:sldId id="659" r:id="rId21"/>
    <p:sldId id="710" r:id="rId22"/>
    <p:sldId id="665" r:id="rId23"/>
    <p:sldId id="660" r:id="rId24"/>
    <p:sldId id="661" r:id="rId25"/>
    <p:sldId id="667" r:id="rId26"/>
    <p:sldId id="666" r:id="rId27"/>
    <p:sldId id="668" r:id="rId28"/>
    <p:sldId id="709" r:id="rId29"/>
    <p:sldId id="669" r:id="rId30"/>
    <p:sldId id="663" r:id="rId31"/>
    <p:sldId id="670" r:id="rId32"/>
    <p:sldId id="679" r:id="rId33"/>
    <p:sldId id="671" r:id="rId34"/>
    <p:sldId id="675" r:id="rId35"/>
    <p:sldId id="676" r:id="rId36"/>
    <p:sldId id="678" r:id="rId37"/>
    <p:sldId id="711" r:id="rId38"/>
    <p:sldId id="677" r:id="rId39"/>
    <p:sldId id="742" r:id="rId40"/>
  </p:sldIdLst>
  <p:sldSz cx="12192000" cy="6858000"/>
  <p:notesSz cx="6735445" cy="98659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d76e336-c374-4dae-bb91-22c00a71a447}">
          <p14:sldIdLst>
            <p14:sldId id="256"/>
            <p14:sldId id="343"/>
          </p14:sldIdLst>
        </p14:section>
        <p14:section name="分支预测介绍" id="{76fd8e4c-7556-4c54-b748-8cb6ac99cd3c}">
          <p14:sldIdLst>
            <p14:sldId id="707"/>
            <p14:sldId id="596"/>
            <p14:sldId id="708"/>
            <p14:sldId id="634"/>
            <p14:sldId id="502"/>
            <p14:sldId id="636"/>
            <p14:sldId id="637"/>
          </p14:sldIdLst>
        </p14:section>
        <p14:section name="PHT/BTB/RAS" id="{0d22df07-c0b4-4640-abbe-86d956888d0c}">
          <p14:sldIdLst>
            <p14:sldId id="638"/>
            <p14:sldId id="639"/>
            <p14:sldId id="641"/>
          </p14:sldIdLst>
        </p14:section>
        <p14:section name="分支预测总体实现介绍" id="{e8b000ba-299b-421b-895e-ca390752cecb}">
          <p14:sldIdLst>
            <p14:sldId id="642"/>
            <p14:sldId id="643"/>
            <p14:sldId id="657"/>
            <p14:sldId id="644"/>
            <p14:sldId id="645"/>
            <p14:sldId id="659"/>
            <p14:sldId id="710"/>
          </p14:sldIdLst>
        </p14:section>
        <p14:section name="二级预测器" id="{1b516798-fe91-45ad-a367-441a416113a7}">
          <p14:sldIdLst>
            <p14:sldId id="665"/>
            <p14:sldId id="660"/>
            <p14:sldId id="666"/>
            <p14:sldId id="709"/>
            <p14:sldId id="669"/>
            <p14:sldId id="661"/>
            <p14:sldId id="667"/>
            <p14:sldId id="668"/>
          </p14:sldIdLst>
        </p14:section>
        <p14:section name="预计方案" id="{1083bc9e-8f53-4a0a-82b4-e2ffe5198151}">
          <p14:sldIdLst>
            <p14:sldId id="663"/>
            <p14:sldId id="670"/>
            <p14:sldId id="679"/>
            <p14:sldId id="671"/>
          </p14:sldIdLst>
        </p14:section>
        <p14:section name="更新GHR" id="{8ac75119-cc6e-43bc-817c-5e2d293df19b}">
          <p14:sldIdLst>
            <p14:sldId id="675"/>
            <p14:sldId id="676"/>
            <p14:sldId id="678"/>
            <p14:sldId id="711"/>
            <p14:sldId id="677"/>
            <p14:sldId id="742"/>
          </p14:sldIdLst>
        </p14:section>
        <p14:section name="over" id="{565f10e8-8913-4e9a-9d57-c5a5ffd1f5a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D1A8C5"/>
    <a:srgbClr val="0078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0" d="100"/>
          <a:sy n="160" d="100"/>
        </p:scale>
        <p:origin x="-264" y="-96"/>
      </p:cViewPr>
      <p:guideLst>
        <p:guide orient="horz" pos="2263"/>
        <p:guide pos="37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66535" cy="534099"/>
          </a:xfrm>
          <a:prstGeom prst="rect">
            <a:avLst/>
          </a:prstGeom>
        </p:spPr>
        <p:txBody>
          <a:bodyPr vert="horz" lIns="91440" tIns="45720" rIns="91440" bIns="45720" rtlCol="0"/>
          <a:lstStyle>
            <a:lvl1pPr algn="l">
              <a:defRPr sz="1160"/>
            </a:lvl1pPr>
          </a:lstStyle>
          <a:p>
            <a:endParaRPr lang="zh-CN" altLang="en-US"/>
          </a:p>
        </p:txBody>
      </p:sp>
      <p:sp>
        <p:nvSpPr>
          <p:cNvPr id="3" name="日期占位符 2"/>
          <p:cNvSpPr>
            <a:spLocks noGrp="1"/>
          </p:cNvSpPr>
          <p:nvPr>
            <p:ph type="dt" sz="quarter" idx="1"/>
          </p:nvPr>
        </p:nvSpPr>
        <p:spPr>
          <a:xfrm>
            <a:off x="3747015" y="0"/>
            <a:ext cx="2866535" cy="534099"/>
          </a:xfrm>
          <a:prstGeom prst="rect">
            <a:avLst/>
          </a:prstGeom>
        </p:spPr>
        <p:txBody>
          <a:bodyPr vert="horz" lIns="91440" tIns="45720" rIns="91440" bIns="45720" rtlCol="0"/>
          <a:lstStyle>
            <a:lvl1pPr algn="r">
              <a:defRPr sz="116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110900"/>
            <a:ext cx="2866535" cy="534097"/>
          </a:xfrm>
          <a:prstGeom prst="rect">
            <a:avLst/>
          </a:prstGeom>
        </p:spPr>
        <p:txBody>
          <a:bodyPr vert="horz" lIns="91440" tIns="45720" rIns="91440" bIns="45720" rtlCol="0" anchor="b"/>
          <a:lstStyle>
            <a:lvl1pPr algn="l">
              <a:defRPr sz="1160"/>
            </a:lvl1pPr>
          </a:lstStyle>
          <a:p>
            <a:endParaRPr lang="zh-CN" altLang="en-US"/>
          </a:p>
        </p:txBody>
      </p:sp>
      <p:sp>
        <p:nvSpPr>
          <p:cNvPr id="5" name="灯片编号占位符 4"/>
          <p:cNvSpPr>
            <a:spLocks noGrp="1"/>
          </p:cNvSpPr>
          <p:nvPr>
            <p:ph type="sldNum" sz="quarter" idx="3"/>
          </p:nvPr>
        </p:nvSpPr>
        <p:spPr>
          <a:xfrm>
            <a:off x="3747015" y="10110900"/>
            <a:ext cx="2866535" cy="534097"/>
          </a:xfrm>
          <a:prstGeom prst="rect">
            <a:avLst/>
          </a:prstGeom>
        </p:spPr>
        <p:txBody>
          <a:bodyPr vert="horz" lIns="91440" tIns="45720" rIns="91440" bIns="45720" rtlCol="0" anchor="b"/>
          <a:lstStyle>
            <a:lvl1pPr algn="r">
              <a:defRPr sz="116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FA842961-7405-45C6-8DD3-5D974DFF97D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143CD951-0D2E-440F-9D67-DD38919EBA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系统级：早期的设计和探索阶段，用 SystemC或者Verilog 来描述系统的功能，它们往往不考虑硬件实现的细节。</a:t>
            </a:r>
            <a:endParaRPr lang="zh-CN" altLang="en-US"/>
          </a:p>
          <a:p>
            <a:r>
              <a:rPr lang="zh-CN" altLang="en-US"/>
              <a:t>行为级：代码主要是用来产生激励，这些激励大部分需要的抽象层次更高，以使仿真的效率更高。然后在工具中对电路进行仿真，检查响应结果。</a:t>
            </a:r>
            <a:endParaRPr lang="zh-CN" altLang="en-US"/>
          </a:p>
          <a:p>
            <a:r>
              <a:rPr lang="zh-CN" altLang="en-US"/>
              <a:t>寄存器传输级（RTL级），就是描述电路的时候，只需要关注寄存器本身，以及寄存器到寄存器之间的逻辑功能，而不用关心寄存器和组合逻辑的实现细节（具体用了多少逻辑门等）。</a:t>
            </a:r>
            <a:endParaRPr lang="zh-CN" altLang="en-US"/>
          </a:p>
          <a:p>
            <a:r>
              <a:rPr lang="zh-CN" altLang="en-US"/>
              <a:t>门级：利用逻辑门来构筑电路模型</a:t>
            </a:r>
            <a:endParaRPr lang="zh-CN" altLang="en-US"/>
          </a:p>
          <a:p>
            <a:r>
              <a:rPr lang="zh-CN" altLang="en-US"/>
              <a:t>开关级：描述器件中晶体管和存储节点以及他们之间的连接关系，完整描述了电路的细节，最底层的电路描述，可以描述pmos/nmos</a:t>
            </a:r>
            <a:endParaRPr lang="zh-CN" altLang="en-US"/>
          </a:p>
          <a:p>
            <a:endParaRPr lang="zh-CN" altLang="en-US"/>
          </a:p>
          <a:p>
            <a:endParaRPr lang="zh-CN" altLang="en-US"/>
          </a:p>
          <a:p>
            <a:r>
              <a:rPr lang="zh-CN" altLang="en-US"/>
              <a:t>互连（connectivity）：硬件系统中，互连是非常重要的组成部分，而在 C 语言中并没有直接可以用来表示模块间互连的变量；而 Verilog 的 wire 型变量配合一些驱动结构能有效地描述网线的互连。</a:t>
            </a:r>
            <a:endParaRPr lang="zh-CN" altLang="en-US"/>
          </a:p>
          <a:p>
            <a:r>
              <a:rPr lang="zh-CN" altLang="en-US"/>
              <a:t>并发（concurrency）：C 语言天生是串行的，不能描述硬件之间并发的特性，C 语言编译后，其机器指令在 CPU 的高速缓冲队列中基本是顺序执行；而 Verilog 可以有效地描述并行的硬件系统，硬件系统比软件系统速度快、实时性高的一个重要原因就是硬件系统中各个单元的运算是独立的，信号流是并行的。</a:t>
            </a:r>
            <a:endParaRPr lang="zh-CN" altLang="en-US"/>
          </a:p>
          <a:p>
            <a:r>
              <a:rPr lang="zh-CN" altLang="en-US"/>
              <a:t>时间（time）：C 程序运行的时候，没有一个严格的时间概念，程序运行的时间长短取决于处理器本身的性能；而 Verilog 语言本身定义了绝对和相对的时间度量，在仿真时可以通过时间度量与周期关系描述信号直接的时间关系。</a:t>
            </a:r>
            <a:endParaRPr lang="zh-CN" altLang="en-US"/>
          </a:p>
          <a:p>
            <a:endParaRPr lang="zh-CN" altLang="en-US"/>
          </a:p>
          <a:p>
            <a:r>
              <a:rPr lang="zh-CN" altLang="en-US">
                <a:sym typeface="+mn-ea"/>
              </a:rPr>
              <a:t>综合（Synthesize）指：将 HDL 语言、原理图等设计输人翻译成由与、或、非门等基本逻辑单元组成的门级连接（网表），并根据设计目标与要求（约束条件）优化所生成的逻辑连接，输出门级网表文件。RTL 级综合指将 RTL 级源代码翻译并优化为门级网表。</a:t>
            </a:r>
            <a:endParaRPr lang="zh-CN" altLang="en-US"/>
          </a:p>
          <a:p>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在学校是怎样写</a:t>
            </a:r>
            <a:r>
              <a:rPr lang="en-US" altLang="zh-CN" dirty="0"/>
              <a:t>TB </a:t>
            </a:r>
            <a:r>
              <a:rPr lang="zh-CN" altLang="en-US" dirty="0"/>
              <a:t>的，用的什么工具，验过什么样的设计</a:t>
            </a:r>
            <a:endParaRPr lang="zh-CN" altLang="en-US" dirty="0"/>
          </a:p>
        </p:txBody>
      </p:sp>
      <p:sp>
        <p:nvSpPr>
          <p:cNvPr id="4" name="Slide Number Placeholder 3"/>
          <p:cNvSpPr>
            <a:spLocks noGrp="1"/>
          </p:cNvSpPr>
          <p:nvPr>
            <p:ph type="sldNum" sz="quarter" idx="5"/>
          </p:nvPr>
        </p:nvSpPr>
        <p:spPr/>
        <p:txBody>
          <a:bodyPr/>
          <a:lstStyle/>
          <a:p>
            <a:fld id="{223E3C81-CB9E-472A-B904-EDC5BD49EDA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奥比PPT封面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8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1A8F8D8D-DEC1-4BD9-AD1C-2B5BB02689C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奥比PPT普通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681990" y="266065"/>
            <a:ext cx="6072505" cy="508000"/>
          </a:xfrm>
        </p:spPr>
        <p:txBody>
          <a:bodyPr anchor="b">
            <a:normAutofit/>
          </a:bodyPr>
          <a:lstStyle>
            <a:lvl1pPr marL="0" indent="0" algn="l">
              <a:buNone/>
              <a:defRPr sz="2200" b="1">
                <a:solidFill>
                  <a:srgbClr val="0078F0"/>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序号</a:t>
            </a:r>
            <a:endParaRPr lang="zh-CN" altLang="en-US" dirty="0" smtClean="0"/>
          </a:p>
        </p:txBody>
      </p:sp>
      <p:sp>
        <p:nvSpPr>
          <p:cNvPr id="7" name="日期占位符 6"/>
          <p:cNvSpPr>
            <a:spLocks noGrp="1"/>
          </p:cNvSpPr>
          <p:nvPr>
            <p:ph type="dt" sz="half" idx="10"/>
          </p:nvPr>
        </p:nvSpPr>
        <p:spPr/>
        <p:txBody>
          <a:bodyPr/>
          <a:lstStyle/>
          <a:p>
            <a:fld id="{67BF459D-8EAD-45A0-989A-BADCA89D5DBF}"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lvl1pPr>
              <a:defRPr>
                <a:solidFill>
                  <a:schemeClr val="tx1"/>
                </a:solidFill>
              </a:defRPr>
            </a:lvl1pPr>
          </a:lstStyle>
          <a:p>
            <a:fld id="{565CE74E-AB26-4998-AD42-012C4C1AD076}" type="slidenum">
              <a:rPr lang="zh-CN" altLang="en-US" smtClean="0"/>
            </a:fld>
            <a:endParaRPr lang="zh-CN" altLang="en-US" dirty="0"/>
          </a:p>
        </p:txBody>
      </p:sp>
      <p:sp>
        <p:nvSpPr>
          <p:cNvPr id="10" name="内容占位符 2"/>
          <p:cNvSpPr>
            <a:spLocks noGrp="1"/>
          </p:cNvSpPr>
          <p:nvPr>
            <p:ph idx="13"/>
          </p:nvPr>
        </p:nvSpPr>
        <p:spPr>
          <a:xfrm>
            <a:off x="838200" y="1825625"/>
            <a:ext cx="10515600" cy="4351338"/>
          </a:xfrm>
        </p:spPr>
        <p:txBody>
          <a:bodyPr/>
          <a:lstStyle>
            <a:lvl1pPr eaLnBrk="1" fontAlgn="auto" latinLnBrk="0" hangingPunct="1">
              <a:lnSpc>
                <a:spcPct val="150000"/>
              </a:lnSpc>
              <a:defRPr sz="2400">
                <a:latin typeface="微软雅黑" panose="020B0503020204020204" pitchFamily="34" charset="-122"/>
                <a:ea typeface="微软雅黑" panose="020B0503020204020204" pitchFamily="34" charset="-122"/>
              </a:defRPr>
            </a:lvl1pPr>
            <a:lvl2pPr eaLnBrk="1" fontAlgn="auto" latinLnBrk="0" hangingPunct="1">
              <a:lnSpc>
                <a:spcPct val="150000"/>
              </a:lnSpc>
              <a:defRPr sz="2000">
                <a:latin typeface="微软雅黑" panose="020B0503020204020204" pitchFamily="34" charset="-122"/>
                <a:ea typeface="微软雅黑" panose="020B0503020204020204" pitchFamily="34" charset="-122"/>
              </a:defRPr>
            </a:lvl2pPr>
            <a:lvl3pPr eaLnBrk="1" fontAlgn="auto" latinLnBrk="0" hangingPunct="1">
              <a:lnSpc>
                <a:spcPct val="150000"/>
              </a:lnSpc>
              <a:defRPr sz="1600">
                <a:latin typeface="微软雅黑" panose="020B0503020204020204" pitchFamily="34" charset="-122"/>
                <a:ea typeface="微软雅黑" panose="020B0503020204020204" pitchFamily="34" charset="-122"/>
              </a:defRPr>
            </a:lvl3pPr>
            <a:lvl4pPr eaLnBrk="1" fontAlgn="auto" latinLnBrk="0" hangingPunct="1">
              <a:lnSpc>
                <a:spcPct val="150000"/>
              </a:lnSpc>
              <a:defRPr sz="1400">
                <a:latin typeface="微软雅黑" panose="020B0503020204020204" pitchFamily="34" charset="-122"/>
                <a:ea typeface="微软雅黑" panose="020B0503020204020204" pitchFamily="34" charset="-122"/>
              </a:defRPr>
            </a:lvl4pPr>
            <a:lvl5pPr eaLnBrk="1" fontAlgn="auto" latinLnBrk="0" hangingPunct="1">
              <a:lnSpc>
                <a:spcPct val="150000"/>
              </a:lnSpc>
              <a:defRPr sz="14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奥比PPT章节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ABF3CE6-A8B2-4769-BCAE-D2037802B654}" type="datetime1">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565CE74E-AB26-4998-AD42-012C4C1AD076}" type="slidenum">
              <a:rPr lang="zh-CN" altLang="en-US" smtClean="0"/>
            </a:fld>
            <a:endParaRPr lang="zh-CN" altLang="en-US" dirty="0"/>
          </a:p>
        </p:txBody>
      </p:sp>
      <p:sp>
        <p:nvSpPr>
          <p:cNvPr id="7" name="标题 1"/>
          <p:cNvSpPr>
            <a:spLocks noGrp="1"/>
          </p:cNvSpPr>
          <p:nvPr>
            <p:ph type="ctrTitle" hasCustomPrompt="1"/>
          </p:nvPr>
        </p:nvSpPr>
        <p:spPr>
          <a:xfrm>
            <a:off x="1524000" y="1122363"/>
            <a:ext cx="9144000" cy="2387600"/>
          </a:xfrm>
        </p:spPr>
        <p:txBody>
          <a:bodyPr anchor="b">
            <a:normAutofit/>
          </a:bodyPr>
          <a:lstStyle>
            <a:lvl1pPr algn="ctr">
              <a:defRPr sz="6000" b="1">
                <a:solidFill>
                  <a:srgbClr val="0078F0"/>
                </a:soli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dirty="0" smtClean="0"/>
              <a:t>单击此处添加章节标题</a:t>
            </a:r>
            <a:endParaRPr lang="zh-CN" altLang="en-US" dirty="0"/>
          </a:p>
        </p:txBody>
      </p:sp>
      <p:sp>
        <p:nvSpPr>
          <p:cNvPr id="8" name="副标题 2"/>
          <p:cNvSpPr>
            <a:spLocks noGrp="1"/>
          </p:cNvSpPr>
          <p:nvPr>
            <p:ph type="subTitle" idx="1" hasCustomPrompt="1"/>
          </p:nvPr>
        </p:nvSpPr>
        <p:spPr>
          <a:xfrm>
            <a:off x="1524000" y="3602038"/>
            <a:ext cx="9144000" cy="1655762"/>
          </a:xfrm>
        </p:spPr>
        <p:txBody>
          <a:bodyPr>
            <a:normAutofit/>
          </a:bodyPr>
          <a:lstStyle>
            <a:lvl1pPr marL="0" indent="0" algn="ctr">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单击此处添加章节副标题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奥比PPT结束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62BFA9-610E-4CA5-A074-1CA9DF2F5027}"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lvl1pPr>
              <a:defRPr>
                <a:solidFill>
                  <a:schemeClr val="bg1"/>
                </a:solidFill>
              </a:defRPr>
            </a:lvl1pPr>
          </a:lstStyle>
          <a:p>
            <a:fld id="{565CE74E-AB26-4998-AD42-012C4C1AD076}"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5142D7EB-D6F0-A647-B8A4-DE9809283E9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3AEF81C-B91F-844D-9194-FC4B756FBAD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D9897-F497-4A02-885C-78DB5402F7C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3.e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image" Target="../media/image12.png"/><Relationship Id="rId2" Type="http://schemas.openxmlformats.org/officeDocument/2006/relationships/tags" Target="../tags/tag4.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23.emf"/><Relationship Id="rId3" Type="http://schemas.openxmlformats.org/officeDocument/2006/relationships/oleObject" Target="../embeddings/oleObject9.bin"/><Relationship Id="rId2" Type="http://schemas.openxmlformats.org/officeDocument/2006/relationships/image" Target="../media/image22.emf"/><Relationship Id="rId1"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image" Target="../media/image2.svg"/><Relationship Id="rId3" Type="http://schemas.openxmlformats.org/officeDocument/2006/relationships/image" Target="../media/image25.png"/><Relationship Id="rId2" Type="http://schemas.openxmlformats.org/officeDocument/2006/relationships/image" Target="../media/image1.svg"/><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image" Target="../media/image2.svg"/><Relationship Id="rId3" Type="http://schemas.openxmlformats.org/officeDocument/2006/relationships/image" Target="../media/image25.png"/><Relationship Id="rId2" Type="http://schemas.openxmlformats.org/officeDocument/2006/relationships/image" Target="../media/image1.svg"/><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 Id="rId3" Type="http://schemas.openxmlformats.org/officeDocument/2006/relationships/oleObject" Target="../embeddings/oleObject2.bin"/><Relationship Id="rId2" Type="http://schemas.openxmlformats.org/officeDocument/2006/relationships/image" Target="../media/image6.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524000" y="1407887"/>
            <a:ext cx="9144000" cy="1106714"/>
          </a:xfrm>
        </p:spPr>
        <p:txBody>
          <a:bodyPr>
            <a:normAutofit/>
          </a:bodyPr>
          <a:lstStyle/>
          <a:p>
            <a:r>
              <a:rPr lang="zh-CN" altLang="en-US" sz="5400" dirty="0">
                <a:latin typeface="Times New Roman" panose="02020603050405020304" pitchFamily="18" charset="0"/>
                <a:cs typeface="Times New Roman" panose="02020603050405020304" pitchFamily="18" charset="0"/>
              </a:rPr>
              <a:t>分支预测汇报</a:t>
            </a:r>
            <a:endParaRPr lang="zh-CN" altLang="en-US" sz="5400" dirty="0">
              <a:latin typeface="Times New Roman" panose="02020603050405020304" pitchFamily="18" charset="0"/>
              <a:cs typeface="Times New Roman" panose="02020603050405020304" pitchFamily="18" charset="0"/>
            </a:endParaRPr>
          </a:p>
        </p:txBody>
      </p:sp>
      <p:sp>
        <p:nvSpPr>
          <p:cNvPr id="7" name="副标题 6"/>
          <p:cNvSpPr>
            <a:spLocks noGrp="1"/>
          </p:cNvSpPr>
          <p:nvPr>
            <p:ph type="subTitle" idx="1"/>
          </p:nvPr>
        </p:nvSpPr>
        <p:spPr>
          <a:xfrm>
            <a:off x="1524000" y="3855720"/>
            <a:ext cx="9144000" cy="1402079"/>
          </a:xfrm>
        </p:spPr>
        <p:txBody>
          <a:bodyPr>
            <a:normAutofit fontScale="97500"/>
          </a:bodyPr>
          <a:lstStyle/>
          <a:p>
            <a:r>
              <a:rPr lang="zh-CN" sz="4000" dirty="0" smtClean="0"/>
              <a:t>王强（海泥）</a:t>
            </a:r>
            <a:endParaRPr lang="en-US" altLang="zh-CN" sz="4000" dirty="0" smtClean="0"/>
          </a:p>
          <a:p>
            <a:r>
              <a:rPr lang="en-US" altLang="zh-CN" sz="4000" dirty="0" smtClean="0"/>
              <a:t>2021-12-8</a:t>
            </a:r>
            <a:endParaRPr lang="zh-CN" alt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75310" y="288925"/>
            <a:ext cx="6433820" cy="508000"/>
          </a:xfrm>
        </p:spPr>
        <p:txBody>
          <a:bodyPr>
            <a:normAutofit/>
          </a:bodyPr>
          <a:lstStyle/>
          <a:p>
            <a:pPr algn="l"/>
            <a:r>
              <a:rPr lang="en-US" altLang="zh-CN" dirty="0"/>
              <a:t> </a:t>
            </a:r>
            <a:r>
              <a:rPr lang="en-US" altLang="zh-CN" sz="2000" dirty="0">
                <a:sym typeface="+mn-ea"/>
              </a:rPr>
              <a:t> 8.</a:t>
            </a:r>
            <a:r>
              <a:rPr lang="zh-CN" altLang="en-US" sz="2000" dirty="0">
                <a:sym typeface="+mn-ea"/>
              </a:rPr>
              <a:t>动态分支预测</a:t>
            </a:r>
            <a:r>
              <a:rPr lang="en-US" sz="2000" dirty="0">
                <a:sym typeface="+mn-ea"/>
              </a:rPr>
              <a:t>-PHT</a:t>
            </a:r>
            <a:endParaRPr lang="en-US" sz="20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graphicFrame>
        <p:nvGraphicFramePr>
          <p:cNvPr id="3" name="对象 2"/>
          <p:cNvGraphicFramePr/>
          <p:nvPr/>
        </p:nvGraphicFramePr>
        <p:xfrm>
          <a:off x="8324850" y="1300480"/>
          <a:ext cx="2585720" cy="4110355"/>
        </p:xfrm>
        <a:graphic>
          <a:graphicData uri="http://schemas.openxmlformats.org/presentationml/2006/ole">
            <mc:AlternateContent xmlns:mc="http://schemas.openxmlformats.org/markup-compatibility/2006">
              <mc:Choice xmlns:v="urn:schemas-microsoft-com:vml" Requires="v">
                <p:oleObj spid="_x0000_s6" name="" r:id="rId1" imgW="1699895" imgH="2466340" progId="Visio.Drawing.15">
                  <p:embed/>
                </p:oleObj>
              </mc:Choice>
              <mc:Fallback>
                <p:oleObj name="" r:id="rId1" imgW="1699895" imgH="2466340" progId="Visio.Drawing.15">
                  <p:embed/>
                  <p:pic>
                    <p:nvPicPr>
                      <p:cNvPr id="0" name="图片 5"/>
                      <p:cNvPicPr/>
                      <p:nvPr/>
                    </p:nvPicPr>
                    <p:blipFill>
                      <a:blip r:embed="rId2"/>
                      <a:stretch>
                        <a:fillRect/>
                      </a:stretch>
                    </p:blipFill>
                    <p:spPr>
                      <a:xfrm>
                        <a:off x="8324850" y="1300480"/>
                        <a:ext cx="2585720" cy="4110355"/>
                      </a:xfrm>
                      <a:prstGeom prst="rect">
                        <a:avLst/>
                      </a:prstGeom>
                    </p:spPr>
                  </p:pic>
                </p:oleObj>
              </mc:Fallback>
            </mc:AlternateContent>
          </a:graphicData>
        </a:graphic>
      </p:graphicFrame>
      <p:sp>
        <p:nvSpPr>
          <p:cNvPr id="7" name="文本框 6"/>
          <p:cNvSpPr txBox="1"/>
          <p:nvPr/>
        </p:nvSpPr>
        <p:spPr>
          <a:xfrm>
            <a:off x="9154160" y="716915"/>
            <a:ext cx="927100" cy="645160"/>
          </a:xfrm>
          <a:prstGeom prst="rect">
            <a:avLst/>
          </a:prstGeom>
          <a:noFill/>
        </p:spPr>
        <p:txBody>
          <a:bodyPr wrap="none" rtlCol="0">
            <a:spAutoFit/>
          </a:bodyPr>
          <a:p>
            <a:r>
              <a:rPr lang="en-US" altLang="zh-CN" sz="3600">
                <a:solidFill>
                  <a:schemeClr val="tx2">
                    <a:lumMod val="75000"/>
                  </a:schemeClr>
                </a:solidFill>
              </a:rPr>
              <a:t>PHT</a:t>
            </a:r>
            <a:endParaRPr lang="en-US" altLang="zh-CN" sz="3600">
              <a:solidFill>
                <a:schemeClr val="tx2">
                  <a:lumMod val="75000"/>
                </a:schemeClr>
              </a:solidFill>
            </a:endParaRPr>
          </a:p>
        </p:txBody>
      </p:sp>
      <p:sp>
        <p:nvSpPr>
          <p:cNvPr id="8" name="内容占位符 2"/>
          <p:cNvSpPr/>
          <p:nvPr/>
        </p:nvSpPr>
        <p:spPr>
          <a:xfrm>
            <a:off x="686435" y="1132205"/>
            <a:ext cx="6633210" cy="4684395"/>
          </a:xfrm>
          <a:prstGeom prst="rect">
            <a:avLst/>
          </a:prstGeom>
        </p:spPr>
        <p:txBody>
          <a:bodyPr vert="horz" lIns="91440" tIns="45720" rIns="91440" bIns="45720" rtlCol="0">
            <a:normAutofit fontScale="90000"/>
          </a:bodyPr>
          <a:lstStyle>
            <a:lvl1pPr marL="228600" indent="-228600" algn="l" defTabSz="914400" rtl="0" eaLnBrk="1" fontAlgn="auto" latinLnBrk="0" hangingPunct="1">
              <a:lnSpc>
                <a:spcPct val="15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fontAlgn="auto" latinLnBrk="0" hangingPunct="1">
              <a:lnSpc>
                <a:spcPct val="15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fontAlgn="auto" latinLnBrk="0" hangingPunct="1">
              <a:lnSpc>
                <a:spcPct val="15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t>1、</a:t>
            </a:r>
            <a:r>
              <a:rPr lang="zh-CN" altLang="en-US" sz="2000">
                <a:sym typeface="+mn-ea"/>
              </a:rPr>
              <a:t>“两比特饱和计数器”组织成一维的表格，称为预测器表格，我们的设计规格为</a:t>
            </a:r>
            <a:r>
              <a:rPr lang="en-US" altLang="zh-CN" sz="2000">
                <a:sym typeface="+mn-ea"/>
              </a:rPr>
              <a:t>512X2</a:t>
            </a:r>
            <a:endParaRPr lang="zh-CN" altLang="en-US" sz="2000"/>
          </a:p>
          <a:p>
            <a:r>
              <a:rPr lang="zh-CN" altLang="en-US" sz="2000"/>
              <a:t>2、</a:t>
            </a:r>
            <a:r>
              <a:rPr lang="en-US" altLang="zh-CN" sz="2000"/>
              <a:t> </a:t>
            </a:r>
            <a:r>
              <a:rPr lang="zh-CN" altLang="en-US" sz="2000">
                <a:sym typeface="+mn-ea"/>
              </a:rPr>
              <a:t>PC 值的一部分进行索引譬如使用 PC 的后</a:t>
            </a:r>
            <a:r>
              <a:rPr lang="en-US" altLang="zh-CN" sz="2000">
                <a:sym typeface="+mn-ea"/>
              </a:rPr>
              <a:t>9</a:t>
            </a:r>
            <a:r>
              <a:rPr lang="zh-CN" altLang="en-US" sz="2000">
                <a:sym typeface="+mn-ea"/>
              </a:rPr>
              <a:t>位作为索引</a:t>
            </a:r>
            <a:endParaRPr lang="zh-CN" altLang="en-US" sz="2000"/>
          </a:p>
          <a:p>
            <a:r>
              <a:rPr lang="en-US" altLang="zh-CN" sz="2000"/>
              <a:t>3</a:t>
            </a:r>
            <a:r>
              <a:rPr lang="zh-CN" altLang="en-US" sz="2000"/>
              <a:t>、</a:t>
            </a:r>
            <a:r>
              <a:rPr lang="zh-CN" altLang="en-US" sz="2000">
                <a:sym typeface="+mn-ea"/>
              </a:rPr>
              <a:t> 这种方法称为一级预测器，所谓“ 一级”是指其索引仅仅采用指令本身的 PC 值。</a:t>
            </a:r>
            <a:endParaRPr lang="zh-CN" altLang="en-US" sz="2000"/>
          </a:p>
          <a:p>
            <a:r>
              <a:rPr lang="en-US" altLang="zh-CN" sz="2000"/>
              <a:t>4</a:t>
            </a:r>
            <a:r>
              <a:rPr lang="zh-CN" altLang="en-US" sz="2000"/>
              <a:t>、</a:t>
            </a:r>
            <a:r>
              <a:rPr lang="en-US" altLang="zh-CN" sz="2000"/>
              <a:t> </a:t>
            </a:r>
            <a:r>
              <a:rPr lang="zh-CN" altLang="en-US" sz="2000">
                <a:sym typeface="+mn-ea"/>
              </a:rPr>
              <a:t>该方法虽然简单易行，但是索引机制过于简单</a:t>
            </a:r>
            <a:r>
              <a:rPr lang="en-US" altLang="zh-CN" sz="2000">
                <a:sym typeface="+mn-ea"/>
              </a:rPr>
              <a:t>,</a:t>
            </a:r>
            <a:r>
              <a:rPr lang="zh-CN" altLang="en-US" sz="2000">
                <a:sym typeface="+mn-ea"/>
              </a:rPr>
              <a:t>由于没有考虑到分支指令的上下文执行历史，分支预测的精度不如两级预测器，很多不同的分支指令都会指向同样的表项（譬如低 10 位相同但是高位不相同的 PC</a:t>
            </a:r>
            <a:r>
              <a:rPr lang="en-US" altLang="zh-CN" sz="2000">
                <a:sym typeface="+mn-ea"/>
              </a:rPr>
              <a:t>)</a:t>
            </a:r>
            <a:r>
              <a:rPr lang="zh-CN" altLang="en-US" sz="2000">
                <a:sym typeface="+mn-ea"/>
              </a:rPr>
              <a:t> </a:t>
            </a:r>
            <a:endParaRPr lang="zh-CN" altLang="en-US" sz="2000"/>
          </a:p>
        </p:txBody>
      </p:sp>
      <p:sp>
        <p:nvSpPr>
          <p:cNvPr id="9" name="文本框 8"/>
          <p:cNvSpPr txBox="1"/>
          <p:nvPr/>
        </p:nvSpPr>
        <p:spPr>
          <a:xfrm>
            <a:off x="7407275" y="1300480"/>
            <a:ext cx="508635" cy="398780"/>
          </a:xfrm>
          <a:prstGeom prst="rect">
            <a:avLst/>
          </a:prstGeom>
          <a:noFill/>
        </p:spPr>
        <p:txBody>
          <a:bodyPr wrap="none" rtlCol="0">
            <a:spAutoFit/>
          </a:bodyPr>
          <a:p>
            <a:r>
              <a:rPr lang="en-US" altLang="zh-CN" sz="2000">
                <a:solidFill>
                  <a:srgbClr val="7030A0"/>
                </a:solidFill>
                <a:latin typeface="微软雅黑" panose="020B0503020204020204" pitchFamily="34" charset="-122"/>
                <a:ea typeface="微软雅黑" panose="020B0503020204020204" pitchFamily="34" charset="-122"/>
              </a:rPr>
              <a:t>PC</a:t>
            </a:r>
            <a:endParaRPr lang="en-US" altLang="zh-CN" sz="2000">
              <a:solidFill>
                <a:srgbClr val="7030A0"/>
              </a:solidFill>
              <a:latin typeface="微软雅黑" panose="020B0503020204020204" pitchFamily="34" charset="-122"/>
              <a:ea typeface="微软雅黑" panose="020B0503020204020204" pitchFamily="34" charset="-122"/>
            </a:endParaRPr>
          </a:p>
        </p:txBody>
      </p:sp>
      <p:cxnSp>
        <p:nvCxnSpPr>
          <p:cNvPr id="16" name="肘形连接符 15"/>
          <p:cNvCxnSpPr>
            <a:stCxn id="9" idx="3"/>
          </p:cNvCxnSpPr>
          <p:nvPr/>
        </p:nvCxnSpPr>
        <p:spPr>
          <a:xfrm>
            <a:off x="7915910" y="1499870"/>
            <a:ext cx="753745" cy="540385"/>
          </a:xfrm>
          <a:prstGeom prst="bentConnector3">
            <a:avLst>
              <a:gd name="adj1" fmla="val 5004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0517505" y="2053590"/>
            <a:ext cx="723265"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0544810" y="1699260"/>
            <a:ext cx="695960" cy="368300"/>
          </a:xfrm>
          <a:prstGeom prst="rect">
            <a:avLst/>
          </a:prstGeom>
          <a:noFill/>
        </p:spPr>
        <p:txBody>
          <a:bodyPr wrap="none" rtlCol="0">
            <a:spAutoFit/>
          </a:bodyPr>
          <a:p>
            <a:r>
              <a:rPr lang="en-US" altLang="zh-CN"/>
              <a:t>taken</a:t>
            </a:r>
            <a:endParaRPr lang="en-US" altLang="zh-CN"/>
          </a:p>
        </p:txBody>
      </p:sp>
      <p:pic>
        <p:nvPicPr>
          <p:cNvPr id="22532" name="图片 5"/>
          <p:cNvPicPr>
            <a:picLocks noChangeAspect="1"/>
          </p:cNvPicPr>
          <p:nvPr/>
        </p:nvPicPr>
        <p:blipFill>
          <a:blip r:embed="rId3"/>
          <a:stretch>
            <a:fillRect/>
          </a:stretch>
        </p:blipFill>
        <p:spPr>
          <a:xfrm>
            <a:off x="8743315" y="1369060"/>
            <a:ext cx="1728470" cy="401320"/>
          </a:xfrm>
          <a:prstGeom prst="rect">
            <a:avLst/>
          </a:prstGeom>
          <a:noFill/>
          <a:ln w="9525">
            <a:noFill/>
          </a:ln>
        </p:spPr>
      </p:pic>
      <p:pic>
        <p:nvPicPr>
          <p:cNvPr id="10" name="图片 5"/>
          <p:cNvPicPr>
            <a:picLocks noChangeAspect="1"/>
          </p:cNvPicPr>
          <p:nvPr/>
        </p:nvPicPr>
        <p:blipFill>
          <a:blip r:embed="rId3"/>
          <a:stretch>
            <a:fillRect/>
          </a:stretch>
        </p:blipFill>
        <p:spPr>
          <a:xfrm>
            <a:off x="8711565" y="2275840"/>
            <a:ext cx="1800225" cy="438785"/>
          </a:xfrm>
          <a:prstGeom prst="rect">
            <a:avLst/>
          </a:prstGeom>
          <a:noFill/>
          <a:ln w="9525">
            <a:noFill/>
          </a:ln>
        </p:spPr>
      </p:pic>
      <p:pic>
        <p:nvPicPr>
          <p:cNvPr id="11" name="图片 5"/>
          <p:cNvPicPr>
            <a:picLocks noChangeAspect="1"/>
          </p:cNvPicPr>
          <p:nvPr/>
        </p:nvPicPr>
        <p:blipFill>
          <a:blip r:embed="rId3"/>
          <a:stretch>
            <a:fillRect/>
          </a:stretch>
        </p:blipFill>
        <p:spPr>
          <a:xfrm>
            <a:off x="8716645" y="2769235"/>
            <a:ext cx="1800225" cy="438785"/>
          </a:xfrm>
          <a:prstGeom prst="rect">
            <a:avLst/>
          </a:prstGeom>
          <a:noFill/>
          <a:ln w="9525">
            <a:noFill/>
          </a:ln>
        </p:spPr>
      </p:pic>
      <p:pic>
        <p:nvPicPr>
          <p:cNvPr id="12" name="图片 5"/>
          <p:cNvPicPr>
            <a:picLocks noChangeAspect="1"/>
          </p:cNvPicPr>
          <p:nvPr/>
        </p:nvPicPr>
        <p:blipFill>
          <a:blip r:embed="rId3"/>
          <a:stretch>
            <a:fillRect/>
          </a:stretch>
        </p:blipFill>
        <p:spPr>
          <a:xfrm>
            <a:off x="8715375" y="3262630"/>
            <a:ext cx="1800225" cy="43878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75310" y="288925"/>
            <a:ext cx="6433820" cy="508000"/>
          </a:xfrm>
        </p:spPr>
        <p:txBody>
          <a:bodyPr>
            <a:normAutofit/>
          </a:bodyPr>
          <a:lstStyle/>
          <a:p>
            <a:pPr algn="l"/>
            <a:r>
              <a:rPr lang="en-US" altLang="zh-CN" dirty="0"/>
              <a:t> </a:t>
            </a:r>
            <a:r>
              <a:rPr lang="en-US" altLang="zh-CN" sz="2000" dirty="0">
                <a:sym typeface="+mn-ea"/>
              </a:rPr>
              <a:t> 9.</a:t>
            </a:r>
            <a:r>
              <a:rPr lang="zh-CN" altLang="en-US" sz="2000" dirty="0">
                <a:sym typeface="+mn-ea"/>
              </a:rPr>
              <a:t>地址预测</a:t>
            </a:r>
            <a:r>
              <a:rPr lang="en-US" altLang="zh-CN" sz="2000" dirty="0">
                <a:sym typeface="+mn-ea"/>
              </a:rPr>
              <a:t>1</a:t>
            </a:r>
            <a:r>
              <a:rPr lang="en-US" sz="2000" dirty="0">
                <a:sym typeface="+mn-ea"/>
              </a:rPr>
              <a:t>-BTB</a:t>
            </a:r>
            <a:endParaRPr lang="en-US" sz="20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grpSp>
        <p:nvGrpSpPr>
          <p:cNvPr id="5" name="Group 3"/>
          <p:cNvGrpSpPr/>
          <p:nvPr/>
        </p:nvGrpSpPr>
        <p:grpSpPr bwMode="auto">
          <a:xfrm>
            <a:off x="3780927" y="1727889"/>
            <a:ext cx="7848600" cy="4138613"/>
            <a:chOff x="523" y="1404"/>
            <a:chExt cx="4944" cy="2607"/>
          </a:xfrm>
        </p:grpSpPr>
        <p:grpSp>
          <p:nvGrpSpPr>
            <p:cNvPr id="10" name="Group 4"/>
            <p:cNvGrpSpPr/>
            <p:nvPr/>
          </p:nvGrpSpPr>
          <p:grpSpPr bwMode="auto">
            <a:xfrm>
              <a:off x="1740" y="1404"/>
              <a:ext cx="3312" cy="1370"/>
              <a:chOff x="1740" y="1404"/>
              <a:chExt cx="3312" cy="1370"/>
            </a:xfrm>
          </p:grpSpPr>
          <p:grpSp>
            <p:nvGrpSpPr>
              <p:cNvPr id="11" name="Group 5"/>
              <p:cNvGrpSpPr/>
              <p:nvPr/>
            </p:nvGrpSpPr>
            <p:grpSpPr bwMode="auto">
              <a:xfrm>
                <a:off x="1740" y="1623"/>
                <a:ext cx="3312" cy="1151"/>
                <a:chOff x="1740" y="1623"/>
                <a:chExt cx="3312" cy="1151"/>
              </a:xfrm>
            </p:grpSpPr>
            <p:sp>
              <p:nvSpPr>
                <p:cNvPr id="20" name="Rectangle 6"/>
                <p:cNvSpPr>
                  <a:spLocks noChangeArrowheads="1"/>
                </p:cNvSpPr>
                <p:nvPr/>
              </p:nvSpPr>
              <p:spPr bwMode="auto">
                <a:xfrm>
                  <a:off x="1740" y="1623"/>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1" name="Rectangle 7"/>
                <p:cNvSpPr>
                  <a:spLocks noChangeArrowheads="1"/>
                </p:cNvSpPr>
                <p:nvPr/>
              </p:nvSpPr>
              <p:spPr bwMode="auto">
                <a:xfrm>
                  <a:off x="3276" y="1623"/>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2" name="Rectangle 8"/>
                <p:cNvSpPr>
                  <a:spLocks noChangeArrowheads="1"/>
                </p:cNvSpPr>
                <p:nvPr/>
              </p:nvSpPr>
              <p:spPr bwMode="auto">
                <a:xfrm>
                  <a:off x="4812" y="1623"/>
                  <a:ext cx="240"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3" name="Rectangle 9"/>
                <p:cNvSpPr>
                  <a:spLocks noChangeArrowheads="1"/>
                </p:cNvSpPr>
                <p:nvPr/>
              </p:nvSpPr>
              <p:spPr bwMode="auto">
                <a:xfrm>
                  <a:off x="1740" y="1815"/>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4" name="Rectangle 10"/>
                <p:cNvSpPr>
                  <a:spLocks noChangeArrowheads="1"/>
                </p:cNvSpPr>
                <p:nvPr/>
              </p:nvSpPr>
              <p:spPr bwMode="auto">
                <a:xfrm>
                  <a:off x="3276" y="1815"/>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5" name="Rectangle 11"/>
                <p:cNvSpPr>
                  <a:spLocks noChangeArrowheads="1"/>
                </p:cNvSpPr>
                <p:nvPr/>
              </p:nvSpPr>
              <p:spPr bwMode="auto">
                <a:xfrm>
                  <a:off x="4812" y="1815"/>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6" name="Rectangle 12"/>
                <p:cNvSpPr>
                  <a:spLocks noChangeArrowheads="1"/>
                </p:cNvSpPr>
                <p:nvPr/>
              </p:nvSpPr>
              <p:spPr bwMode="auto">
                <a:xfrm>
                  <a:off x="1740" y="2007"/>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7" name="Rectangle 13"/>
                <p:cNvSpPr>
                  <a:spLocks noChangeArrowheads="1"/>
                </p:cNvSpPr>
                <p:nvPr/>
              </p:nvSpPr>
              <p:spPr bwMode="auto">
                <a:xfrm>
                  <a:off x="3276" y="2007"/>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8" name="Rectangle 14"/>
                <p:cNvSpPr>
                  <a:spLocks noChangeArrowheads="1"/>
                </p:cNvSpPr>
                <p:nvPr/>
              </p:nvSpPr>
              <p:spPr bwMode="auto">
                <a:xfrm>
                  <a:off x="4812" y="2007"/>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9" name="Rectangle 15"/>
                <p:cNvSpPr>
                  <a:spLocks noChangeArrowheads="1"/>
                </p:cNvSpPr>
                <p:nvPr/>
              </p:nvSpPr>
              <p:spPr bwMode="auto">
                <a:xfrm>
                  <a:off x="1740" y="2199"/>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0" name="Rectangle 16"/>
                <p:cNvSpPr>
                  <a:spLocks noChangeArrowheads="1"/>
                </p:cNvSpPr>
                <p:nvPr/>
              </p:nvSpPr>
              <p:spPr bwMode="auto">
                <a:xfrm>
                  <a:off x="3276" y="2199"/>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1" name="Rectangle 17"/>
                <p:cNvSpPr>
                  <a:spLocks noChangeArrowheads="1"/>
                </p:cNvSpPr>
                <p:nvPr/>
              </p:nvSpPr>
              <p:spPr bwMode="auto">
                <a:xfrm>
                  <a:off x="4812" y="2199"/>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2" name="Rectangle 18"/>
                <p:cNvSpPr>
                  <a:spLocks noChangeArrowheads="1"/>
                </p:cNvSpPr>
                <p:nvPr/>
              </p:nvSpPr>
              <p:spPr bwMode="auto">
                <a:xfrm>
                  <a:off x="1740" y="2391"/>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p>
                  <a:pPr>
                    <a:buClr>
                      <a:srgbClr val="000000"/>
                    </a:buClr>
                    <a:buSzPct val="100000"/>
                    <a:buFont typeface="Times New Roman" panose="02020603050405020304" pitchFamily="18" charset="0"/>
                    <a:buNone/>
                  </a:pPr>
                  <a:endParaRPr lang="zh-CN" altLang="en-US" dirty="0"/>
                </a:p>
              </p:txBody>
            </p:sp>
            <p:sp>
              <p:nvSpPr>
                <p:cNvPr id="33" name="Rectangle 19"/>
                <p:cNvSpPr>
                  <a:spLocks noChangeArrowheads="1"/>
                </p:cNvSpPr>
                <p:nvPr/>
              </p:nvSpPr>
              <p:spPr bwMode="auto">
                <a:xfrm>
                  <a:off x="3276" y="2391"/>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4" name="Rectangle 20"/>
                <p:cNvSpPr>
                  <a:spLocks noChangeArrowheads="1"/>
                </p:cNvSpPr>
                <p:nvPr/>
              </p:nvSpPr>
              <p:spPr bwMode="auto">
                <a:xfrm>
                  <a:off x="4812" y="2391"/>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5" name="Rectangle 21"/>
                <p:cNvSpPr>
                  <a:spLocks noChangeArrowheads="1"/>
                </p:cNvSpPr>
                <p:nvPr/>
              </p:nvSpPr>
              <p:spPr bwMode="auto">
                <a:xfrm>
                  <a:off x="1741" y="2583"/>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6" name="Rectangle 22"/>
                <p:cNvSpPr>
                  <a:spLocks noChangeArrowheads="1"/>
                </p:cNvSpPr>
                <p:nvPr/>
              </p:nvSpPr>
              <p:spPr bwMode="auto">
                <a:xfrm>
                  <a:off x="3276" y="2583"/>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7" name="Rectangle 23"/>
                <p:cNvSpPr>
                  <a:spLocks noChangeArrowheads="1"/>
                </p:cNvSpPr>
                <p:nvPr/>
              </p:nvSpPr>
              <p:spPr bwMode="auto">
                <a:xfrm>
                  <a:off x="4812" y="2583"/>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grpSp>
          <p:sp>
            <p:nvSpPr>
              <p:cNvPr id="12" name="Text Box 24"/>
              <p:cNvSpPr txBox="1">
                <a:spLocks noChangeArrowheads="1"/>
              </p:cNvSpPr>
              <p:nvPr/>
            </p:nvSpPr>
            <p:spPr bwMode="auto">
              <a:xfrm>
                <a:off x="2277" y="1404"/>
                <a:ext cx="416" cy="233"/>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TAG</a:t>
                </a:r>
                <a:endParaRPr lang="en-US" altLang="zh-CN" b="1">
                  <a:solidFill>
                    <a:srgbClr val="000000"/>
                  </a:solidFill>
                  <a:latin typeface="Comic Sans MS" panose="030F0702030302020204" pitchFamily="66" charset="0"/>
                </a:endParaRPr>
              </a:p>
            </p:txBody>
          </p:sp>
          <p:sp>
            <p:nvSpPr>
              <p:cNvPr id="19" name="Text Box 25"/>
              <p:cNvSpPr txBox="1">
                <a:spLocks noChangeArrowheads="1"/>
              </p:cNvSpPr>
              <p:nvPr/>
            </p:nvSpPr>
            <p:spPr bwMode="auto">
              <a:xfrm>
                <a:off x="3522" y="1405"/>
                <a:ext cx="1000" cy="231"/>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Predicted PC</a:t>
                </a:r>
                <a:endParaRPr lang="en-US" altLang="zh-CN" b="1">
                  <a:solidFill>
                    <a:srgbClr val="000000"/>
                  </a:solidFill>
                  <a:latin typeface="Comic Sans MS" panose="030F0702030302020204" pitchFamily="66" charset="0"/>
                </a:endParaRPr>
              </a:p>
            </p:txBody>
          </p:sp>
        </p:grpSp>
        <p:sp>
          <p:nvSpPr>
            <p:cNvPr id="13" name="Oval 26"/>
            <p:cNvSpPr>
              <a:spLocks noChangeArrowheads="1"/>
            </p:cNvSpPr>
            <p:nvPr/>
          </p:nvSpPr>
          <p:spPr bwMode="auto">
            <a:xfrm>
              <a:off x="2280" y="3008"/>
              <a:ext cx="383" cy="383"/>
            </a:xfrm>
            <a:prstGeom prst="ellipse">
              <a:avLst/>
            </a:prstGeom>
            <a:noFill/>
            <a:ln w="28440" cap="sq">
              <a:solidFill>
                <a:srgbClr val="000000"/>
              </a:solidFill>
              <a:miter lim="800000"/>
            </a:ln>
          </p:spPr>
          <p:txBody>
            <a:bodyPr wrap="none" lIns="90000" tIns="46800" rIns="90000" bIns="46800" anchor="ct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a:t>
              </a:r>
              <a:endParaRPr lang="en-US" altLang="zh-CN" b="1">
                <a:solidFill>
                  <a:srgbClr val="000000"/>
                </a:solidFill>
                <a:latin typeface="Comic Sans MS" panose="030F0702030302020204" pitchFamily="66" charset="0"/>
              </a:endParaRPr>
            </a:p>
          </p:txBody>
        </p:sp>
        <p:sp>
          <p:nvSpPr>
            <p:cNvPr id="14" name="Line 27"/>
            <p:cNvSpPr>
              <a:spLocks noChangeShapeType="1"/>
            </p:cNvSpPr>
            <p:nvPr/>
          </p:nvSpPr>
          <p:spPr bwMode="auto">
            <a:xfrm>
              <a:off x="2472" y="2768"/>
              <a:ext cx="0" cy="239"/>
            </a:xfrm>
            <a:prstGeom prst="line">
              <a:avLst/>
            </a:prstGeom>
            <a:noFill/>
            <a:ln w="28440" cap="sq">
              <a:solidFill>
                <a:srgbClr val="000000"/>
              </a:solidFill>
              <a:miter lim="800000"/>
              <a:tailEnd type="triangle" w="med" len="med"/>
            </a:ln>
          </p:spPr>
          <p:txBody>
            <a:bodyPr/>
            <a:p>
              <a:endParaRPr lang="zh-CN" altLang="en-US"/>
            </a:p>
          </p:txBody>
        </p:sp>
        <p:sp>
          <p:nvSpPr>
            <p:cNvPr id="15" name="Text Box 28"/>
            <p:cNvSpPr txBox="1">
              <a:spLocks noChangeArrowheads="1"/>
            </p:cNvSpPr>
            <p:nvPr/>
          </p:nvSpPr>
          <p:spPr bwMode="auto">
            <a:xfrm rot="5400000">
              <a:off x="591" y="2010"/>
              <a:ext cx="1285" cy="404"/>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PC of instruction</a:t>
              </a:r>
              <a:endParaRPr lang="en-US" altLang="zh-CN" b="1">
                <a:solidFill>
                  <a:srgbClr val="000000"/>
                </a:solidFill>
                <a:latin typeface="Comic Sans MS" panose="030F0702030302020204" pitchFamily="66" charset="0"/>
              </a:endParaRPr>
            </a:p>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FETCH</a:t>
              </a:r>
              <a:endParaRPr lang="en-US" altLang="zh-CN" b="1">
                <a:solidFill>
                  <a:srgbClr val="000000"/>
                </a:solidFill>
                <a:latin typeface="Comic Sans MS" panose="030F0702030302020204" pitchFamily="66" charset="0"/>
              </a:endParaRPr>
            </a:p>
          </p:txBody>
        </p:sp>
        <p:sp>
          <p:nvSpPr>
            <p:cNvPr id="38" name="AutoShape 29"/>
            <p:cNvSpPr/>
            <p:nvPr/>
          </p:nvSpPr>
          <p:spPr bwMode="auto">
            <a:xfrm>
              <a:off x="1416" y="1616"/>
              <a:ext cx="287" cy="1199"/>
            </a:xfrm>
            <a:prstGeom prst="rightBrace">
              <a:avLst>
                <a:gd name="adj1" fmla="val 34814"/>
                <a:gd name="adj2" fmla="val 50000"/>
              </a:avLst>
            </a:prstGeom>
            <a:no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40" name="Line 31"/>
            <p:cNvSpPr>
              <a:spLocks noChangeShapeType="1"/>
            </p:cNvSpPr>
            <p:nvPr/>
          </p:nvSpPr>
          <p:spPr bwMode="auto">
            <a:xfrm>
              <a:off x="4920" y="2768"/>
              <a:ext cx="0" cy="287"/>
            </a:xfrm>
            <a:prstGeom prst="line">
              <a:avLst/>
            </a:prstGeom>
            <a:noFill/>
            <a:ln w="28440" cap="sq">
              <a:solidFill>
                <a:srgbClr val="000000"/>
              </a:solidFill>
              <a:miter lim="800000"/>
              <a:tailEnd type="triangle" w="med" len="med"/>
            </a:ln>
          </p:spPr>
          <p:txBody>
            <a:bodyPr/>
            <a:p>
              <a:endParaRPr lang="zh-CN" altLang="en-US"/>
            </a:p>
          </p:txBody>
        </p:sp>
        <p:sp>
          <p:nvSpPr>
            <p:cNvPr id="41" name="Text Box 32"/>
            <p:cNvSpPr txBox="1">
              <a:spLocks noChangeArrowheads="1"/>
            </p:cNvSpPr>
            <p:nvPr/>
          </p:nvSpPr>
          <p:spPr bwMode="auto">
            <a:xfrm>
              <a:off x="4545" y="3135"/>
              <a:ext cx="922" cy="407"/>
            </a:xfrm>
            <a:prstGeom prst="rect">
              <a:avLst/>
            </a:prstGeom>
            <a:noFill/>
            <a:ln w="9525">
              <a:noFill/>
              <a:round/>
            </a:ln>
          </p:spPr>
          <p:txBody>
            <a:bodyPr wrap="squar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solidFill>
                    <a:srgbClr val="000000"/>
                  </a:solidFill>
                  <a:latin typeface="Comic Sans MS" panose="030F0702030302020204" pitchFamily="66" charset="0"/>
                </a:rPr>
                <a:t>prediction type</a:t>
              </a:r>
              <a:endParaRPr lang="en-US" altLang="zh-CN" b="1" dirty="0">
                <a:solidFill>
                  <a:srgbClr val="000000"/>
                </a:solidFill>
                <a:latin typeface="Comic Sans MS" panose="030F0702030302020204" pitchFamily="66" charset="0"/>
              </a:endParaRPr>
            </a:p>
          </p:txBody>
        </p:sp>
        <p:sp>
          <p:nvSpPr>
            <p:cNvPr id="42" name="Line 33"/>
            <p:cNvSpPr>
              <a:spLocks noChangeShapeType="1"/>
            </p:cNvSpPr>
            <p:nvPr/>
          </p:nvSpPr>
          <p:spPr bwMode="auto">
            <a:xfrm>
              <a:off x="2663" y="3200"/>
              <a:ext cx="335" cy="0"/>
            </a:xfrm>
            <a:prstGeom prst="line">
              <a:avLst/>
            </a:prstGeom>
            <a:noFill/>
            <a:ln w="28440" cap="sq">
              <a:solidFill>
                <a:srgbClr val="000000"/>
              </a:solidFill>
              <a:miter lim="800000"/>
              <a:tailEnd type="triangle" w="med" len="med"/>
            </a:ln>
          </p:spPr>
          <p:txBody>
            <a:bodyPr/>
            <a:p>
              <a:endParaRPr lang="zh-CN" altLang="en-US"/>
            </a:p>
          </p:txBody>
        </p:sp>
        <p:sp>
          <p:nvSpPr>
            <p:cNvPr id="43" name="Text Box 34"/>
            <p:cNvSpPr txBox="1">
              <a:spLocks noChangeArrowheads="1"/>
            </p:cNvSpPr>
            <p:nvPr/>
          </p:nvSpPr>
          <p:spPr bwMode="auto">
            <a:xfrm>
              <a:off x="3000" y="3069"/>
              <a:ext cx="1430" cy="931"/>
            </a:xfrm>
            <a:prstGeom prst="rect">
              <a:avLst/>
            </a:prstGeom>
            <a:noFill/>
            <a:ln w="9525">
              <a:noFill/>
              <a:round/>
            </a:ln>
          </p:spPr>
          <p:txBody>
            <a:bodyPr wrap="square" lIns="90000" tIns="46800" rIns="90000" bIns="46800" anchor="ctr">
              <a:spAutoFit/>
            </a:bodyPr>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solidFill>
                    <a:srgbClr val="000000"/>
                  </a:solidFill>
                  <a:latin typeface="Comic Sans MS" panose="030F0702030302020204" pitchFamily="66" charset="0"/>
                </a:rPr>
                <a:t>Yes: instruction is     Jump instruction  and use predicted PC as next select addr</a:t>
              </a:r>
              <a:endParaRPr lang="en-US" altLang="zh-CN" b="1" dirty="0">
                <a:solidFill>
                  <a:srgbClr val="000000"/>
                </a:solidFill>
                <a:latin typeface="Comic Sans MS" panose="030F0702030302020204" pitchFamily="66" charset="0"/>
              </a:endParaRPr>
            </a:p>
          </p:txBody>
        </p:sp>
        <p:sp>
          <p:nvSpPr>
            <p:cNvPr id="44" name="Text Box 35"/>
            <p:cNvSpPr txBox="1">
              <a:spLocks noChangeArrowheads="1"/>
            </p:cNvSpPr>
            <p:nvPr/>
          </p:nvSpPr>
          <p:spPr bwMode="auto">
            <a:xfrm>
              <a:off x="523" y="3434"/>
              <a:ext cx="2071" cy="577"/>
            </a:xfrm>
            <a:prstGeom prst="rect">
              <a:avLst/>
            </a:prstGeom>
            <a:noFill/>
            <a:ln w="9525">
              <a:noFill/>
              <a:round/>
            </a:ln>
          </p:spPr>
          <p:txBody>
            <a:bodyPr wrap="none" lIns="90000" tIns="46800" rIns="90000" bIns="46800" anchor="ctr">
              <a:spAutoFit/>
            </a:bodyPr>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No: branch not </a:t>
              </a:r>
              <a:endParaRPr lang="en-US" altLang="zh-CN" b="1">
                <a:solidFill>
                  <a:srgbClr val="000000"/>
                </a:solidFill>
                <a:latin typeface="Comic Sans MS" panose="030F0702030302020204" pitchFamily="66" charset="0"/>
              </a:endParaRPr>
            </a:p>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predicted, proceed normally</a:t>
              </a:r>
              <a:endParaRPr lang="en-US" altLang="zh-CN" b="1">
                <a:solidFill>
                  <a:srgbClr val="000000"/>
                </a:solidFill>
                <a:latin typeface="Comic Sans MS" panose="030F0702030302020204" pitchFamily="66" charset="0"/>
              </a:endParaRPr>
            </a:p>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 (Next PC = PC+4)</a:t>
              </a:r>
              <a:endParaRPr lang="en-US" altLang="zh-CN" b="1">
                <a:solidFill>
                  <a:srgbClr val="000000"/>
                </a:solidFill>
                <a:latin typeface="Comic Sans MS" panose="030F0702030302020204" pitchFamily="66" charset="0"/>
              </a:endParaRPr>
            </a:p>
          </p:txBody>
        </p:sp>
        <p:sp>
          <p:nvSpPr>
            <p:cNvPr id="45" name="Line 36"/>
            <p:cNvSpPr>
              <a:spLocks noChangeShapeType="1"/>
            </p:cNvSpPr>
            <p:nvPr/>
          </p:nvSpPr>
          <p:spPr bwMode="auto">
            <a:xfrm>
              <a:off x="2548" y="3348"/>
              <a:ext cx="0" cy="301"/>
            </a:xfrm>
            <a:prstGeom prst="line">
              <a:avLst/>
            </a:prstGeom>
            <a:noFill/>
            <a:ln w="28440" cap="sq">
              <a:solidFill>
                <a:srgbClr val="000000"/>
              </a:solidFill>
              <a:miter lim="800000"/>
              <a:tailEnd type="triangle" w="med" len="med"/>
            </a:ln>
          </p:spPr>
          <p:txBody>
            <a:bodyPr/>
            <a:p>
              <a:endParaRPr lang="zh-CN" altLang="en-US"/>
            </a:p>
          </p:txBody>
        </p:sp>
      </p:grpSp>
      <p:sp>
        <p:nvSpPr>
          <p:cNvPr id="46" name="Text Box 24"/>
          <p:cNvSpPr txBox="1">
            <a:spLocks noChangeArrowheads="1"/>
          </p:cNvSpPr>
          <p:nvPr/>
        </p:nvSpPr>
        <p:spPr bwMode="auto">
          <a:xfrm>
            <a:off x="10410962" y="1704553"/>
            <a:ext cx="713740"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Type</a:t>
            </a:r>
            <a:endParaRPr lang="en-US" altLang="zh-CN" b="1">
              <a:solidFill>
                <a:srgbClr val="000000"/>
              </a:solidFill>
              <a:latin typeface="Comic Sans MS" panose="030F0702030302020204" pitchFamily="66" charset="0"/>
            </a:endParaRPr>
          </a:p>
        </p:txBody>
      </p:sp>
      <p:grpSp>
        <p:nvGrpSpPr>
          <p:cNvPr id="53" name="组合 52"/>
          <p:cNvGrpSpPr/>
          <p:nvPr/>
        </p:nvGrpSpPr>
        <p:grpSpPr>
          <a:xfrm>
            <a:off x="819150" y="1476375"/>
            <a:ext cx="2678430" cy="1200150"/>
            <a:chOff x="9316" y="76"/>
            <a:chExt cx="4218" cy="1890"/>
          </a:xfrm>
        </p:grpSpPr>
        <p:sp>
          <p:nvSpPr>
            <p:cNvPr id="48" name="Text Box 25"/>
            <p:cNvSpPr txBox="1">
              <a:spLocks noChangeArrowheads="1"/>
            </p:cNvSpPr>
            <p:nvPr/>
          </p:nvSpPr>
          <p:spPr bwMode="auto">
            <a:xfrm>
              <a:off x="10979" y="76"/>
              <a:ext cx="697" cy="582"/>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PC</a:t>
              </a:r>
              <a:endParaRPr lang="en-US" altLang="zh-CN" b="1">
                <a:solidFill>
                  <a:srgbClr val="000000"/>
                </a:solidFill>
                <a:latin typeface="Comic Sans MS" panose="030F0702030302020204" pitchFamily="66" charset="0"/>
              </a:endParaRPr>
            </a:p>
          </p:txBody>
        </p:sp>
        <p:sp>
          <p:nvSpPr>
            <p:cNvPr id="49" name="Text Box 25"/>
            <p:cNvSpPr txBox="1">
              <a:spLocks noChangeArrowheads="1"/>
            </p:cNvSpPr>
            <p:nvPr/>
          </p:nvSpPr>
          <p:spPr bwMode="auto">
            <a:xfrm>
              <a:off x="9316" y="1384"/>
              <a:ext cx="1040" cy="582"/>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TAG</a:t>
              </a:r>
              <a:endParaRPr lang="en-US" altLang="zh-CN" b="1">
                <a:solidFill>
                  <a:srgbClr val="000000"/>
                </a:solidFill>
                <a:latin typeface="Comic Sans MS" panose="030F0702030302020204" pitchFamily="66" charset="0"/>
              </a:endParaRPr>
            </a:p>
          </p:txBody>
        </p:sp>
        <p:sp>
          <p:nvSpPr>
            <p:cNvPr id="50" name="Text Box 25"/>
            <p:cNvSpPr txBox="1">
              <a:spLocks noChangeArrowheads="1"/>
            </p:cNvSpPr>
            <p:nvPr/>
          </p:nvSpPr>
          <p:spPr bwMode="auto">
            <a:xfrm>
              <a:off x="10356" y="1384"/>
              <a:ext cx="1518" cy="582"/>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INDEX</a:t>
              </a:r>
              <a:endParaRPr lang="en-US" altLang="zh-CN" b="1">
                <a:solidFill>
                  <a:srgbClr val="000000"/>
                </a:solidFill>
                <a:latin typeface="Comic Sans MS" panose="030F0702030302020204" pitchFamily="66" charset="0"/>
              </a:endParaRPr>
            </a:p>
          </p:txBody>
        </p:sp>
        <p:sp>
          <p:nvSpPr>
            <p:cNvPr id="51" name="Text Box 25"/>
            <p:cNvSpPr txBox="1">
              <a:spLocks noChangeArrowheads="1"/>
            </p:cNvSpPr>
            <p:nvPr/>
          </p:nvSpPr>
          <p:spPr bwMode="auto">
            <a:xfrm>
              <a:off x="11804" y="1384"/>
              <a:ext cx="1730" cy="582"/>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OFFSET</a:t>
              </a:r>
              <a:endParaRPr lang="zh-CN" altLang="en-US" b="1">
                <a:solidFill>
                  <a:srgbClr val="000000"/>
                </a:solidFill>
                <a:latin typeface="Comic Sans MS" panose="030F0702030302020204" pitchFamily="66" charset="0"/>
              </a:endParaRPr>
            </a:p>
          </p:txBody>
        </p:sp>
        <p:sp>
          <p:nvSpPr>
            <p:cNvPr id="52" name="AutoShape 29"/>
            <p:cNvSpPr/>
            <p:nvPr/>
          </p:nvSpPr>
          <p:spPr bwMode="auto">
            <a:xfrm rot="16200000">
              <a:off x="10941" y="-482"/>
              <a:ext cx="718" cy="2998"/>
            </a:xfrm>
            <a:prstGeom prst="rightBrace">
              <a:avLst>
                <a:gd name="adj1" fmla="val 34814"/>
                <a:gd name="adj2" fmla="val 50000"/>
              </a:avLst>
            </a:prstGeom>
            <a:no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grpSp>
      <p:sp>
        <p:nvSpPr>
          <p:cNvPr id="54" name="Text Box 25"/>
          <p:cNvSpPr txBox="1">
            <a:spLocks noChangeArrowheads="1"/>
          </p:cNvSpPr>
          <p:nvPr/>
        </p:nvSpPr>
        <p:spPr bwMode="auto">
          <a:xfrm>
            <a:off x="1001215" y="2624667"/>
            <a:ext cx="458470"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21</a:t>
            </a:r>
            <a:endParaRPr lang="en-US" altLang="zh-CN" b="1">
              <a:solidFill>
                <a:srgbClr val="000000"/>
              </a:solidFill>
              <a:latin typeface="Comic Sans MS" panose="030F0702030302020204" pitchFamily="66" charset="0"/>
            </a:endParaRPr>
          </a:p>
        </p:txBody>
      </p:sp>
      <p:sp>
        <p:nvSpPr>
          <p:cNvPr id="55" name="Text Box 25"/>
          <p:cNvSpPr txBox="1">
            <a:spLocks noChangeArrowheads="1"/>
          </p:cNvSpPr>
          <p:nvPr/>
        </p:nvSpPr>
        <p:spPr bwMode="auto">
          <a:xfrm>
            <a:off x="1874975" y="2624667"/>
            <a:ext cx="318770"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9</a:t>
            </a:r>
            <a:endParaRPr lang="en-US" altLang="zh-CN" b="1">
              <a:solidFill>
                <a:srgbClr val="000000"/>
              </a:solidFill>
              <a:latin typeface="Comic Sans MS" panose="030F0702030302020204" pitchFamily="66" charset="0"/>
            </a:endParaRPr>
          </a:p>
        </p:txBody>
      </p:sp>
      <p:sp>
        <p:nvSpPr>
          <p:cNvPr id="56" name="Text Box 25"/>
          <p:cNvSpPr txBox="1">
            <a:spLocks noChangeArrowheads="1"/>
          </p:cNvSpPr>
          <p:nvPr/>
        </p:nvSpPr>
        <p:spPr bwMode="auto">
          <a:xfrm>
            <a:off x="2788740" y="2624667"/>
            <a:ext cx="318770"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2</a:t>
            </a:r>
            <a:endParaRPr lang="en-US" altLang="zh-CN" b="1">
              <a:solidFill>
                <a:srgbClr val="000000"/>
              </a:solidFill>
              <a:latin typeface="Comic Sans MS" panose="030F0702030302020204" pitchFamily="66" charset="0"/>
            </a:endParaRPr>
          </a:p>
        </p:txBody>
      </p:sp>
      <p:sp>
        <p:nvSpPr>
          <p:cNvPr id="57" name="Freeform 30"/>
          <p:cNvSpPr/>
          <p:nvPr/>
        </p:nvSpPr>
        <p:spPr bwMode="auto">
          <a:xfrm>
            <a:off x="2005330" y="2912745"/>
            <a:ext cx="2582545" cy="182880"/>
          </a:xfrm>
          <a:custGeom>
            <a:avLst/>
            <a:gdLst>
              <a:gd name="T0" fmla="*/ 0 w 1008"/>
              <a:gd name="T1" fmla="*/ 0 h 432"/>
              <a:gd name="T2" fmla="*/ 0 w 1008"/>
              <a:gd name="T3" fmla="*/ 4 h 432"/>
              <a:gd name="T4" fmla="*/ 954 w 1008"/>
              <a:gd name="T5" fmla="*/ 4 h 432"/>
              <a:gd name="T6" fmla="*/ 0 60000 65536"/>
              <a:gd name="T7" fmla="*/ 0 60000 65536"/>
              <a:gd name="T8" fmla="*/ 0 60000 65536"/>
              <a:gd name="T9" fmla="*/ 0 w 1008"/>
              <a:gd name="T10" fmla="*/ 0 h 432"/>
              <a:gd name="T11" fmla="*/ 1008 w 1008"/>
              <a:gd name="T12" fmla="*/ 432 h 432"/>
            </a:gdLst>
            <a:ahLst/>
            <a:cxnLst>
              <a:cxn ang="T6">
                <a:pos x="T0" y="T1"/>
              </a:cxn>
              <a:cxn ang="T7">
                <a:pos x="T2" y="T3"/>
              </a:cxn>
              <a:cxn ang="T8">
                <a:pos x="T4" y="T5"/>
              </a:cxn>
            </a:cxnLst>
            <a:rect l="T9" t="T10" r="T11" b="T12"/>
            <a:pathLst>
              <a:path w="1008" h="432">
                <a:moveTo>
                  <a:pt x="0" y="0"/>
                </a:moveTo>
                <a:lnTo>
                  <a:pt x="0" y="432"/>
                </a:lnTo>
                <a:lnTo>
                  <a:pt x="1008" y="432"/>
                </a:lnTo>
              </a:path>
            </a:pathLst>
          </a:custGeom>
          <a:noFill/>
          <a:ln w="28440">
            <a:solidFill>
              <a:srgbClr val="000000"/>
            </a:solidFill>
            <a:round/>
            <a:tailEnd type="triangle" w="med" len="med"/>
          </a:ln>
        </p:spPr>
        <p:txBody>
          <a:bodyPr wrap="none" anchor="ctr"/>
          <a:p>
            <a:endParaRPr lang="zh-CN" altLang="en-US"/>
          </a:p>
        </p:txBody>
      </p:sp>
      <p:sp>
        <p:nvSpPr>
          <p:cNvPr id="58" name="Freeform 30"/>
          <p:cNvSpPr/>
          <p:nvPr/>
        </p:nvSpPr>
        <p:spPr bwMode="auto">
          <a:xfrm>
            <a:off x="1235075" y="2918460"/>
            <a:ext cx="5262245" cy="1666240"/>
          </a:xfrm>
          <a:custGeom>
            <a:avLst/>
            <a:gdLst>
              <a:gd name="T0" fmla="*/ 0 w 1008"/>
              <a:gd name="T1" fmla="*/ 0 h 432"/>
              <a:gd name="T2" fmla="*/ 0 w 1008"/>
              <a:gd name="T3" fmla="*/ 4 h 432"/>
              <a:gd name="T4" fmla="*/ 954 w 1008"/>
              <a:gd name="T5" fmla="*/ 4 h 432"/>
              <a:gd name="T6" fmla="*/ 0 60000 65536"/>
              <a:gd name="T7" fmla="*/ 0 60000 65536"/>
              <a:gd name="T8" fmla="*/ 0 60000 65536"/>
              <a:gd name="T9" fmla="*/ 0 w 1008"/>
              <a:gd name="T10" fmla="*/ 0 h 432"/>
              <a:gd name="T11" fmla="*/ 1008 w 1008"/>
              <a:gd name="T12" fmla="*/ 432 h 432"/>
            </a:gdLst>
            <a:ahLst/>
            <a:cxnLst>
              <a:cxn ang="T6">
                <a:pos x="T0" y="T1"/>
              </a:cxn>
              <a:cxn ang="T7">
                <a:pos x="T2" y="T3"/>
              </a:cxn>
              <a:cxn ang="T8">
                <a:pos x="T4" y="T5"/>
              </a:cxn>
            </a:cxnLst>
            <a:rect l="T9" t="T10" r="T11" b="T12"/>
            <a:pathLst>
              <a:path w="1008" h="432">
                <a:moveTo>
                  <a:pt x="0" y="0"/>
                </a:moveTo>
                <a:lnTo>
                  <a:pt x="0" y="432"/>
                </a:lnTo>
                <a:lnTo>
                  <a:pt x="1008" y="432"/>
                </a:lnTo>
              </a:path>
            </a:pathLst>
          </a:custGeom>
          <a:noFill/>
          <a:ln w="28440">
            <a:solidFill>
              <a:srgbClr val="000000"/>
            </a:solidFill>
            <a:round/>
            <a:tailEnd type="triangle" w="med" len="med"/>
          </a:ln>
        </p:spPr>
        <p:txBody>
          <a:bodyPr wrap="none" anchor="ct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75310" y="288925"/>
            <a:ext cx="6433820" cy="508000"/>
          </a:xfrm>
        </p:spPr>
        <p:txBody>
          <a:bodyPr>
            <a:normAutofit/>
          </a:bodyPr>
          <a:lstStyle/>
          <a:p>
            <a:pPr algn="l"/>
            <a:r>
              <a:rPr lang="en-US" altLang="zh-CN" dirty="0"/>
              <a:t> </a:t>
            </a:r>
            <a:r>
              <a:rPr lang="en-US" altLang="zh-CN" sz="2000" dirty="0">
                <a:sym typeface="+mn-ea"/>
              </a:rPr>
              <a:t> 10.</a:t>
            </a:r>
            <a:r>
              <a:rPr lang="zh-CN" altLang="en-US" sz="2000" dirty="0">
                <a:sym typeface="+mn-ea"/>
              </a:rPr>
              <a:t>地址预测</a:t>
            </a:r>
            <a:r>
              <a:rPr lang="en-US" altLang="zh-CN" sz="2000" dirty="0">
                <a:sym typeface="+mn-ea"/>
              </a:rPr>
              <a:t>2</a:t>
            </a:r>
            <a:r>
              <a:rPr lang="en-US" sz="2000" dirty="0">
                <a:sym typeface="+mn-ea"/>
              </a:rPr>
              <a:t>-</a:t>
            </a:r>
            <a:r>
              <a:rPr lang="zh-CN" altLang="en-US" sz="2000" dirty="0">
                <a:sym typeface="+mn-ea"/>
              </a:rPr>
              <a:t>函数调用</a:t>
            </a:r>
            <a:r>
              <a:rPr lang="en-US" sz="2000" dirty="0">
                <a:sym typeface="+mn-ea"/>
              </a:rPr>
              <a:t>RAS</a:t>
            </a:r>
            <a:endParaRPr lang="en-US" sz="20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58" name="Freeform 30"/>
          <p:cNvSpPr/>
          <p:nvPr/>
        </p:nvSpPr>
        <p:spPr bwMode="auto">
          <a:xfrm flipV="1">
            <a:off x="5637530" y="3640455"/>
            <a:ext cx="1034415" cy="445135"/>
          </a:xfrm>
          <a:custGeom>
            <a:avLst/>
            <a:gdLst>
              <a:gd name="T0" fmla="*/ 0 w 1008"/>
              <a:gd name="T1" fmla="*/ 0 h 432"/>
              <a:gd name="T2" fmla="*/ 0 w 1008"/>
              <a:gd name="T3" fmla="*/ 4 h 432"/>
              <a:gd name="T4" fmla="*/ 954 w 1008"/>
              <a:gd name="T5" fmla="*/ 4 h 432"/>
              <a:gd name="T6" fmla="*/ 0 60000 65536"/>
              <a:gd name="T7" fmla="*/ 0 60000 65536"/>
              <a:gd name="T8" fmla="*/ 0 60000 65536"/>
              <a:gd name="T9" fmla="*/ 0 w 1008"/>
              <a:gd name="T10" fmla="*/ 0 h 432"/>
              <a:gd name="T11" fmla="*/ 1008 w 1008"/>
              <a:gd name="T12" fmla="*/ 432 h 432"/>
            </a:gdLst>
            <a:ahLst/>
            <a:cxnLst>
              <a:cxn ang="T6">
                <a:pos x="T0" y="T1"/>
              </a:cxn>
              <a:cxn ang="T7">
                <a:pos x="T2" y="T3"/>
              </a:cxn>
              <a:cxn ang="T8">
                <a:pos x="T4" y="T5"/>
              </a:cxn>
            </a:cxnLst>
            <a:rect l="T9" t="T10" r="T11" b="T12"/>
            <a:pathLst>
              <a:path w="1008" h="432">
                <a:moveTo>
                  <a:pt x="0" y="0"/>
                </a:moveTo>
                <a:lnTo>
                  <a:pt x="0" y="432"/>
                </a:lnTo>
                <a:lnTo>
                  <a:pt x="1008" y="432"/>
                </a:lnTo>
              </a:path>
            </a:pathLst>
          </a:custGeom>
          <a:noFill/>
          <a:ln w="28440">
            <a:solidFill>
              <a:srgbClr val="000000"/>
            </a:solidFill>
            <a:round/>
            <a:tailEnd type="triangle" w="med" len="med"/>
          </a:ln>
        </p:spPr>
        <p:txBody>
          <a:bodyPr wrap="none" anchor="ctr"/>
          <a:p>
            <a:endParaRPr lang="zh-CN" altLang="en-US"/>
          </a:p>
        </p:txBody>
      </p:sp>
      <p:sp>
        <p:nvSpPr>
          <p:cNvPr id="3" name="Rectangle 6"/>
          <p:cNvSpPr>
            <a:spLocks noChangeArrowheads="1"/>
          </p:cNvSpPr>
          <p:nvPr/>
        </p:nvSpPr>
        <p:spPr bwMode="auto">
          <a:xfrm>
            <a:off x="6671765" y="2270497"/>
            <a:ext cx="2436813" cy="303213"/>
          </a:xfrm>
          <a:prstGeom prst="rect">
            <a:avLst/>
          </a:prstGeom>
          <a:solidFill>
            <a:srgbClr val="A6F6E5"/>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6" name="Rectangle 9"/>
          <p:cNvSpPr>
            <a:spLocks noChangeArrowheads="1"/>
          </p:cNvSpPr>
          <p:nvPr/>
        </p:nvSpPr>
        <p:spPr bwMode="auto">
          <a:xfrm>
            <a:off x="6671765" y="2562597"/>
            <a:ext cx="2436813" cy="303213"/>
          </a:xfrm>
          <a:prstGeom prst="rect">
            <a:avLst/>
          </a:prstGeom>
          <a:solidFill>
            <a:srgbClr val="A6F6E5"/>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7" name="Rectangle 12"/>
          <p:cNvSpPr>
            <a:spLocks noChangeArrowheads="1"/>
          </p:cNvSpPr>
          <p:nvPr/>
        </p:nvSpPr>
        <p:spPr bwMode="auto">
          <a:xfrm>
            <a:off x="6671765" y="2867397"/>
            <a:ext cx="2436813" cy="303213"/>
          </a:xfrm>
          <a:prstGeom prst="rect">
            <a:avLst/>
          </a:prstGeom>
          <a:solidFill>
            <a:srgbClr val="A6F6E5"/>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8" name="Rectangle 15"/>
          <p:cNvSpPr>
            <a:spLocks noChangeArrowheads="1"/>
          </p:cNvSpPr>
          <p:nvPr/>
        </p:nvSpPr>
        <p:spPr bwMode="auto">
          <a:xfrm>
            <a:off x="6671765" y="3172197"/>
            <a:ext cx="2436813" cy="303213"/>
          </a:xfrm>
          <a:prstGeom prst="rect">
            <a:avLst/>
          </a:prstGeom>
          <a:solidFill>
            <a:srgbClr val="A6F6E5"/>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9" name="Rectangle 18"/>
          <p:cNvSpPr>
            <a:spLocks noChangeArrowheads="1"/>
          </p:cNvSpPr>
          <p:nvPr/>
        </p:nvSpPr>
        <p:spPr bwMode="auto">
          <a:xfrm>
            <a:off x="6671765" y="3476997"/>
            <a:ext cx="2436813" cy="303213"/>
          </a:xfrm>
          <a:prstGeom prst="rect">
            <a:avLst/>
          </a:prstGeom>
          <a:solidFill>
            <a:srgbClr val="A6F6E5"/>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dirty="0"/>
          </a:p>
        </p:txBody>
      </p:sp>
      <p:sp>
        <p:nvSpPr>
          <p:cNvPr id="16" name="Rectangle 21"/>
          <p:cNvSpPr>
            <a:spLocks noChangeArrowheads="1"/>
          </p:cNvSpPr>
          <p:nvPr/>
        </p:nvSpPr>
        <p:spPr bwMode="auto">
          <a:xfrm>
            <a:off x="6673352" y="3781797"/>
            <a:ext cx="2436813" cy="303213"/>
          </a:xfrm>
          <a:prstGeom prst="rect">
            <a:avLst/>
          </a:prstGeom>
          <a:solidFill>
            <a:srgbClr val="A6F6E5"/>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17" name="Text Box 25"/>
          <p:cNvSpPr txBox="1">
            <a:spLocks noChangeArrowheads="1"/>
          </p:cNvSpPr>
          <p:nvPr/>
        </p:nvSpPr>
        <p:spPr bwMode="auto">
          <a:xfrm>
            <a:off x="5445443" y="4039235"/>
            <a:ext cx="459740"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SP</a:t>
            </a:r>
            <a:endParaRPr lang="en-US" altLang="zh-CN" b="1">
              <a:solidFill>
                <a:srgbClr val="000000"/>
              </a:solidFill>
              <a:latin typeface="Comic Sans MS" panose="030F0702030302020204" pitchFamily="66" charset="0"/>
            </a:endParaRPr>
          </a:p>
        </p:txBody>
      </p:sp>
      <p:sp>
        <p:nvSpPr>
          <p:cNvPr id="18" name="文本框 17"/>
          <p:cNvSpPr txBox="1"/>
          <p:nvPr/>
        </p:nvSpPr>
        <p:spPr>
          <a:xfrm>
            <a:off x="7581265" y="4112260"/>
            <a:ext cx="1527175" cy="521970"/>
          </a:xfrm>
          <a:prstGeom prst="rect">
            <a:avLst/>
          </a:prstGeom>
          <a:noFill/>
        </p:spPr>
        <p:txBody>
          <a:bodyPr wrap="square" rtlCol="0">
            <a:spAutoFit/>
          </a:bodyPr>
          <a:p>
            <a:r>
              <a:rPr lang="en-US" altLang="zh-CN" sz="2800">
                <a:solidFill>
                  <a:schemeClr val="accent6">
                    <a:lumMod val="75000"/>
                  </a:schemeClr>
                </a:solidFill>
              </a:rPr>
              <a:t>RAS</a:t>
            </a:r>
            <a:endParaRPr lang="en-US" altLang="zh-CN" sz="2800">
              <a:solidFill>
                <a:schemeClr val="accent6">
                  <a:lumMod val="75000"/>
                </a:schemeClr>
              </a:solidFill>
            </a:endParaRPr>
          </a:p>
        </p:txBody>
      </p:sp>
      <p:sp>
        <p:nvSpPr>
          <p:cNvPr id="39" name="Rectangle 11"/>
          <p:cNvSpPr>
            <a:spLocks noChangeArrowheads="1"/>
          </p:cNvSpPr>
          <p:nvPr/>
        </p:nvSpPr>
        <p:spPr bwMode="auto">
          <a:xfrm>
            <a:off x="4096205" y="1723126"/>
            <a:ext cx="379413" cy="303213"/>
          </a:xfrm>
          <a:prstGeom prst="rect">
            <a:avLst/>
          </a:prstGeom>
          <a:solidFill>
            <a:srgbClr val="0563C1"/>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61" name="Rectangle 11"/>
          <p:cNvSpPr>
            <a:spLocks noChangeArrowheads="1"/>
          </p:cNvSpPr>
          <p:nvPr/>
        </p:nvSpPr>
        <p:spPr bwMode="auto">
          <a:xfrm>
            <a:off x="4101285" y="3779891"/>
            <a:ext cx="379413" cy="303213"/>
          </a:xfrm>
          <a:prstGeom prst="rect">
            <a:avLst/>
          </a:prstGeom>
          <a:solidFill>
            <a:srgbClr val="0563C1"/>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62" name="Text Box 24"/>
          <p:cNvSpPr txBox="1">
            <a:spLocks noChangeArrowheads="1"/>
          </p:cNvSpPr>
          <p:nvPr/>
        </p:nvSpPr>
        <p:spPr bwMode="auto">
          <a:xfrm>
            <a:off x="4562295" y="1900133"/>
            <a:ext cx="549275"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chemeClr val="accent6">
                    <a:lumMod val="75000"/>
                  </a:schemeClr>
                </a:solidFill>
                <a:latin typeface="Comic Sans MS" panose="030F0702030302020204" pitchFamily="66" charset="0"/>
              </a:rPr>
              <a:t>call</a:t>
            </a:r>
            <a:endParaRPr lang="en-US" altLang="zh-CN" b="1">
              <a:solidFill>
                <a:schemeClr val="accent6">
                  <a:lumMod val="75000"/>
                </a:schemeClr>
              </a:solidFill>
              <a:latin typeface="Comic Sans MS" panose="030F0702030302020204" pitchFamily="66" charset="0"/>
            </a:endParaRPr>
          </a:p>
        </p:txBody>
      </p:sp>
      <p:cxnSp>
        <p:nvCxnSpPr>
          <p:cNvPr id="63" name="肘形连接符 62"/>
          <p:cNvCxnSpPr>
            <a:stCxn id="39" idx="3"/>
            <a:endCxn id="3" idx="0"/>
          </p:cNvCxnSpPr>
          <p:nvPr/>
        </p:nvCxnSpPr>
        <p:spPr>
          <a:xfrm>
            <a:off x="4476115" y="1875155"/>
            <a:ext cx="3414395" cy="395605"/>
          </a:xfrm>
          <a:prstGeom prst="bentConnector2">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5" name="Text Box 24"/>
          <p:cNvSpPr txBox="1">
            <a:spLocks noChangeArrowheads="1"/>
          </p:cNvSpPr>
          <p:nvPr/>
        </p:nvSpPr>
        <p:spPr bwMode="auto">
          <a:xfrm>
            <a:off x="3971428" y="3372063"/>
            <a:ext cx="662940"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type</a:t>
            </a:r>
            <a:endParaRPr lang="en-US" altLang="zh-CN" b="1">
              <a:solidFill>
                <a:srgbClr val="000000"/>
              </a:solidFill>
              <a:latin typeface="Comic Sans MS" panose="030F0702030302020204" pitchFamily="66" charset="0"/>
            </a:endParaRPr>
          </a:p>
        </p:txBody>
      </p:sp>
      <p:sp>
        <p:nvSpPr>
          <p:cNvPr id="66" name="Text Box 24"/>
          <p:cNvSpPr txBox="1">
            <a:spLocks noChangeArrowheads="1"/>
          </p:cNvSpPr>
          <p:nvPr/>
        </p:nvSpPr>
        <p:spPr bwMode="auto">
          <a:xfrm>
            <a:off x="3956188" y="1315933"/>
            <a:ext cx="662940"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type</a:t>
            </a:r>
            <a:endParaRPr lang="en-US" altLang="zh-CN" b="1">
              <a:solidFill>
                <a:srgbClr val="000000"/>
              </a:solidFill>
              <a:latin typeface="Comic Sans MS" panose="030F0702030302020204" pitchFamily="66" charset="0"/>
            </a:endParaRPr>
          </a:p>
        </p:txBody>
      </p:sp>
      <p:cxnSp>
        <p:nvCxnSpPr>
          <p:cNvPr id="67" name="肘形连接符 66"/>
          <p:cNvCxnSpPr>
            <a:endCxn id="16" idx="1"/>
          </p:cNvCxnSpPr>
          <p:nvPr/>
        </p:nvCxnSpPr>
        <p:spPr>
          <a:xfrm>
            <a:off x="4480560" y="3930015"/>
            <a:ext cx="2192655" cy="3810"/>
          </a:xfrm>
          <a:prstGeom prst="bentConnector3">
            <a:avLst>
              <a:gd name="adj1" fmla="val 50014"/>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8" name="Text Box 24"/>
          <p:cNvSpPr txBox="1">
            <a:spLocks noChangeArrowheads="1"/>
          </p:cNvSpPr>
          <p:nvPr/>
        </p:nvSpPr>
        <p:spPr bwMode="auto">
          <a:xfrm>
            <a:off x="4559438" y="3930228"/>
            <a:ext cx="524510"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chemeClr val="accent6">
                    <a:lumMod val="75000"/>
                  </a:schemeClr>
                </a:solidFill>
                <a:latin typeface="Comic Sans MS" panose="030F0702030302020204" pitchFamily="66" charset="0"/>
              </a:rPr>
              <a:t>ret</a:t>
            </a:r>
            <a:endParaRPr lang="en-US" altLang="zh-CN" b="1">
              <a:solidFill>
                <a:schemeClr val="accent6">
                  <a:lumMod val="75000"/>
                </a:schemeClr>
              </a:solidFill>
              <a:latin typeface="Comic Sans MS" panose="030F0702030302020204" pitchFamily="66" charset="0"/>
            </a:endParaRPr>
          </a:p>
        </p:txBody>
      </p:sp>
      <p:sp>
        <p:nvSpPr>
          <p:cNvPr id="69" name="矩形 68"/>
          <p:cNvSpPr/>
          <p:nvPr/>
        </p:nvSpPr>
        <p:spPr>
          <a:xfrm>
            <a:off x="2152650" y="1315085"/>
            <a:ext cx="2466340" cy="309372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Text Box 25"/>
          <p:cNvSpPr txBox="1">
            <a:spLocks noChangeArrowheads="1"/>
          </p:cNvSpPr>
          <p:nvPr/>
        </p:nvSpPr>
        <p:spPr bwMode="auto">
          <a:xfrm>
            <a:off x="883422" y="1656927"/>
            <a:ext cx="442595"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PC</a:t>
            </a:r>
            <a:endParaRPr lang="en-US" altLang="zh-CN" b="1">
              <a:solidFill>
                <a:srgbClr val="000000"/>
              </a:solidFill>
              <a:latin typeface="Comic Sans MS" panose="030F0702030302020204" pitchFamily="66" charset="0"/>
            </a:endParaRPr>
          </a:p>
        </p:txBody>
      </p:sp>
      <p:cxnSp>
        <p:nvCxnSpPr>
          <p:cNvPr id="71" name="直接箭头连接符 70"/>
          <p:cNvCxnSpPr/>
          <p:nvPr/>
        </p:nvCxnSpPr>
        <p:spPr>
          <a:xfrm flipV="1">
            <a:off x="1318260" y="1840230"/>
            <a:ext cx="849630" cy="127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2" name="Text Box 25"/>
          <p:cNvSpPr txBox="1">
            <a:spLocks noChangeArrowheads="1"/>
          </p:cNvSpPr>
          <p:nvPr/>
        </p:nvSpPr>
        <p:spPr bwMode="auto">
          <a:xfrm>
            <a:off x="6127887" y="1495002"/>
            <a:ext cx="721995"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PC+4</a:t>
            </a:r>
            <a:endParaRPr lang="en-US" altLang="zh-CN" b="1">
              <a:solidFill>
                <a:srgbClr val="000000"/>
              </a:solidFill>
              <a:latin typeface="Comic Sans MS" panose="030F0702030302020204" pitchFamily="66" charset="0"/>
            </a:endParaRPr>
          </a:p>
        </p:txBody>
      </p:sp>
      <p:sp>
        <p:nvSpPr>
          <p:cNvPr id="74" name="Text Box 25"/>
          <p:cNvSpPr txBox="1">
            <a:spLocks noChangeArrowheads="1"/>
          </p:cNvSpPr>
          <p:nvPr/>
        </p:nvSpPr>
        <p:spPr bwMode="auto">
          <a:xfrm>
            <a:off x="2960825" y="945727"/>
            <a:ext cx="626110"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chemeClr val="accent1">
                    <a:lumMod val="50000"/>
                  </a:schemeClr>
                </a:solidFill>
                <a:latin typeface="Comic Sans MS" panose="030F0702030302020204" pitchFamily="66" charset="0"/>
              </a:rPr>
              <a:t>BTB</a:t>
            </a:r>
            <a:endParaRPr lang="en-US" altLang="zh-CN" b="1">
              <a:solidFill>
                <a:schemeClr val="accent1">
                  <a:lumMod val="50000"/>
                </a:schemeClr>
              </a:solidFill>
              <a:latin typeface="Comic Sans MS" panose="030F0702030302020204" pitchFamily="66" charset="0"/>
            </a:endParaRPr>
          </a:p>
        </p:txBody>
      </p:sp>
      <p:cxnSp>
        <p:nvCxnSpPr>
          <p:cNvPr id="75" name="肘形连接符 74"/>
          <p:cNvCxnSpPr/>
          <p:nvPr/>
        </p:nvCxnSpPr>
        <p:spPr>
          <a:xfrm>
            <a:off x="9108440" y="3933825"/>
            <a:ext cx="1113790" cy="3175"/>
          </a:xfrm>
          <a:prstGeom prst="bentConnector3">
            <a:avLst>
              <a:gd name="adj1" fmla="val 50057"/>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657350" y="1840230"/>
            <a:ext cx="7620" cy="2052955"/>
          </a:xfrm>
          <a:prstGeom prst="line">
            <a:avLst/>
          </a:prstGeom>
          <a:ln w="28575" cmpd="sng">
            <a:solidFill>
              <a:schemeClr val="accent1">
                <a:shade val="50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9" name="直接箭头连接符 78"/>
          <p:cNvCxnSpPr/>
          <p:nvPr/>
        </p:nvCxnSpPr>
        <p:spPr>
          <a:xfrm>
            <a:off x="1657350" y="3893820"/>
            <a:ext cx="495300" cy="7620"/>
          </a:xfrm>
          <a:prstGeom prst="straightConnector1">
            <a:avLst/>
          </a:prstGeom>
          <a:ln w="28575" cmpd="sng">
            <a:solidFill>
              <a:schemeClr val="accent1">
                <a:shade val="50000"/>
              </a:schemeClr>
            </a:solidFill>
            <a:prstDash val="solid"/>
            <a:tailEnd type="arrow" w="med" len="med"/>
          </a:ln>
        </p:spPr>
        <p:style>
          <a:lnRef idx="2">
            <a:schemeClr val="accent1"/>
          </a:lnRef>
          <a:fillRef idx="0">
            <a:schemeClr val="accent1"/>
          </a:fillRef>
          <a:effectRef idx="1">
            <a:schemeClr val="accent1"/>
          </a:effectRef>
          <a:fontRef idx="minor">
            <a:schemeClr val="tx1"/>
          </a:fontRef>
        </p:style>
      </p:cxnSp>
      <p:sp>
        <p:nvSpPr>
          <p:cNvPr id="80" name="文本框 79"/>
          <p:cNvSpPr txBox="1"/>
          <p:nvPr/>
        </p:nvSpPr>
        <p:spPr>
          <a:xfrm>
            <a:off x="883285" y="4631690"/>
            <a:ext cx="10094595" cy="1529715"/>
          </a:xfrm>
          <a:prstGeom prst="rect">
            <a:avLst/>
          </a:prstGeom>
          <a:noFill/>
        </p:spPr>
        <p:txBody>
          <a:bodyPr wrap="none" rtlCol="0">
            <a:spAutoFit/>
          </a:bodyPr>
          <a:p>
            <a:pPr>
              <a:lnSpc>
                <a:spcPct val="140000"/>
              </a:lnSpc>
            </a:pPr>
            <a:r>
              <a:rPr lang="en-US" altLang="zh-CN">
                <a:solidFill>
                  <a:srgbClr val="002060"/>
                </a:solidFill>
              </a:rPr>
              <a:t>1.</a:t>
            </a:r>
            <a:r>
              <a:rPr lang="zh-CN" altLang="en-US">
                <a:solidFill>
                  <a:srgbClr val="002060"/>
                </a:solidFill>
              </a:rPr>
              <a:t>当在</a:t>
            </a:r>
            <a:r>
              <a:rPr lang="en-US" altLang="zh-CN">
                <a:solidFill>
                  <a:srgbClr val="002060"/>
                </a:solidFill>
              </a:rPr>
              <a:t>BTB</a:t>
            </a:r>
            <a:r>
              <a:rPr lang="zh-CN" altLang="en-US">
                <a:solidFill>
                  <a:srgbClr val="002060"/>
                </a:solidFill>
              </a:rPr>
              <a:t>表项中读出的</a:t>
            </a:r>
            <a:r>
              <a:rPr lang="en-US" altLang="zh-CN">
                <a:solidFill>
                  <a:srgbClr val="002060"/>
                </a:solidFill>
              </a:rPr>
              <a:t>type</a:t>
            </a:r>
            <a:r>
              <a:rPr lang="zh-CN" altLang="en-US">
                <a:solidFill>
                  <a:srgbClr val="002060"/>
                </a:solidFill>
              </a:rPr>
              <a:t>类型为</a:t>
            </a:r>
            <a:r>
              <a:rPr lang="en-US" altLang="zh-CN">
                <a:solidFill>
                  <a:srgbClr val="002060"/>
                </a:solidFill>
              </a:rPr>
              <a:t>CALL</a:t>
            </a:r>
            <a:r>
              <a:rPr lang="zh-CN" altLang="en-US">
                <a:solidFill>
                  <a:srgbClr val="002060"/>
                </a:solidFill>
              </a:rPr>
              <a:t>和</a:t>
            </a:r>
            <a:r>
              <a:rPr lang="en-US" altLang="zh-CN">
                <a:solidFill>
                  <a:srgbClr val="002060"/>
                </a:solidFill>
              </a:rPr>
              <a:t>RET</a:t>
            </a:r>
            <a:r>
              <a:rPr lang="zh-CN" altLang="en-US">
                <a:solidFill>
                  <a:srgbClr val="002060"/>
                </a:solidFill>
              </a:rPr>
              <a:t>时，将要对</a:t>
            </a:r>
            <a:r>
              <a:rPr lang="en-US" altLang="zh-CN">
                <a:solidFill>
                  <a:srgbClr val="002060"/>
                </a:solidFill>
              </a:rPr>
              <a:t>RAS</a:t>
            </a:r>
            <a:r>
              <a:rPr lang="zh-CN" altLang="en-US">
                <a:solidFill>
                  <a:srgbClr val="002060"/>
                </a:solidFill>
              </a:rPr>
              <a:t>进行压栈和出栈操作</a:t>
            </a:r>
            <a:endParaRPr lang="zh-CN" altLang="en-US">
              <a:solidFill>
                <a:srgbClr val="002060"/>
              </a:solidFill>
            </a:endParaRPr>
          </a:p>
          <a:p>
            <a:pPr>
              <a:lnSpc>
                <a:spcPct val="140000"/>
              </a:lnSpc>
            </a:pPr>
            <a:r>
              <a:rPr lang="en-US" altLang="zh-CN">
                <a:solidFill>
                  <a:srgbClr val="002060"/>
                </a:solidFill>
              </a:rPr>
              <a:t>2.</a:t>
            </a:r>
            <a:r>
              <a:rPr lang="zh-CN" altLang="en-US">
                <a:solidFill>
                  <a:srgbClr val="002060"/>
                </a:solidFill>
              </a:rPr>
              <a:t>当类型为</a:t>
            </a:r>
            <a:r>
              <a:rPr lang="en-US" altLang="zh-CN">
                <a:solidFill>
                  <a:srgbClr val="002060"/>
                </a:solidFill>
              </a:rPr>
              <a:t>CALL</a:t>
            </a:r>
            <a:r>
              <a:rPr lang="zh-CN" altLang="en-US">
                <a:solidFill>
                  <a:srgbClr val="002060"/>
                </a:solidFill>
              </a:rPr>
              <a:t>指令时，就将</a:t>
            </a:r>
            <a:r>
              <a:rPr lang="en-US" altLang="zh-CN">
                <a:solidFill>
                  <a:srgbClr val="002060"/>
                </a:solidFill>
              </a:rPr>
              <a:t>PC</a:t>
            </a:r>
            <a:r>
              <a:rPr lang="zh-CN" altLang="en-US">
                <a:solidFill>
                  <a:srgbClr val="002060"/>
                </a:solidFill>
              </a:rPr>
              <a:t>打一拍进入</a:t>
            </a:r>
            <a:r>
              <a:rPr lang="en-US" altLang="zh-CN">
                <a:solidFill>
                  <a:srgbClr val="002060"/>
                </a:solidFill>
              </a:rPr>
              <a:t>RAS</a:t>
            </a:r>
            <a:r>
              <a:rPr lang="zh-CN" altLang="en-US">
                <a:solidFill>
                  <a:srgbClr val="002060"/>
                </a:solidFill>
              </a:rPr>
              <a:t>的栈顶，同时将指针加</a:t>
            </a:r>
            <a:r>
              <a:rPr lang="en-US" altLang="zh-CN">
                <a:solidFill>
                  <a:srgbClr val="002060"/>
                </a:solidFill>
              </a:rPr>
              <a:t>1</a:t>
            </a:r>
            <a:r>
              <a:rPr lang="zh-CN" altLang="en-US">
                <a:solidFill>
                  <a:srgbClr val="002060"/>
                </a:solidFill>
              </a:rPr>
              <a:t>，当类型为</a:t>
            </a:r>
            <a:r>
              <a:rPr lang="en-US" altLang="zh-CN">
                <a:solidFill>
                  <a:srgbClr val="002060"/>
                </a:solidFill>
              </a:rPr>
              <a:t>RET</a:t>
            </a:r>
            <a:r>
              <a:rPr lang="zh-CN" altLang="en-US">
                <a:solidFill>
                  <a:srgbClr val="002060"/>
                </a:solidFill>
              </a:rPr>
              <a:t>指令时，将栈</a:t>
            </a:r>
            <a:endParaRPr lang="zh-CN" altLang="en-US">
              <a:solidFill>
                <a:srgbClr val="002060"/>
              </a:solidFill>
            </a:endParaRPr>
          </a:p>
          <a:p>
            <a:pPr>
              <a:lnSpc>
                <a:spcPct val="140000"/>
              </a:lnSpc>
            </a:pPr>
            <a:r>
              <a:rPr lang="zh-CN" altLang="en-US">
                <a:solidFill>
                  <a:srgbClr val="002060"/>
                </a:solidFill>
              </a:rPr>
              <a:t> </a:t>
            </a:r>
            <a:r>
              <a:rPr lang="en-US" altLang="zh-CN">
                <a:solidFill>
                  <a:srgbClr val="002060"/>
                </a:solidFill>
              </a:rPr>
              <a:t>   </a:t>
            </a:r>
            <a:r>
              <a:rPr lang="zh-CN" altLang="en-US">
                <a:solidFill>
                  <a:srgbClr val="002060"/>
                </a:solidFill>
              </a:rPr>
              <a:t>顶的数据取出同时将指针减</a:t>
            </a:r>
            <a:r>
              <a:rPr lang="en-US" altLang="zh-CN">
                <a:solidFill>
                  <a:srgbClr val="002060"/>
                </a:solidFill>
              </a:rPr>
              <a:t>1</a:t>
            </a:r>
            <a:r>
              <a:rPr lang="zh-CN" altLang="en-US">
                <a:solidFill>
                  <a:srgbClr val="002060"/>
                </a:solidFill>
              </a:rPr>
              <a:t>，当指令类型为</a:t>
            </a:r>
            <a:r>
              <a:rPr lang="en-US" altLang="zh-CN">
                <a:solidFill>
                  <a:srgbClr val="002060"/>
                </a:solidFill>
              </a:rPr>
              <a:t>CALL&amp;&amp;RET</a:t>
            </a:r>
            <a:r>
              <a:rPr lang="zh-CN" altLang="en-US">
                <a:solidFill>
                  <a:srgbClr val="002060"/>
                </a:solidFill>
              </a:rPr>
              <a:t>时，先出栈，再压栈。</a:t>
            </a:r>
            <a:endParaRPr lang="en-US" altLang="zh-CN">
              <a:solidFill>
                <a:srgbClr val="002060"/>
              </a:solidFill>
            </a:endParaRPr>
          </a:p>
          <a:p>
            <a:endParaRPr lang="en-US" altLang="zh-CN">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75310" y="288925"/>
            <a:ext cx="6433820" cy="508000"/>
          </a:xfrm>
        </p:spPr>
        <p:txBody>
          <a:bodyPr>
            <a:normAutofit/>
          </a:bodyPr>
          <a:lstStyle/>
          <a:p>
            <a:pPr algn="l"/>
            <a:r>
              <a:rPr lang="en-US" altLang="zh-CN" dirty="0"/>
              <a:t> </a:t>
            </a:r>
            <a:r>
              <a:rPr lang="en-US" altLang="zh-CN" sz="2000" dirty="0">
                <a:sym typeface="+mn-ea"/>
              </a:rPr>
              <a:t> 1.</a:t>
            </a:r>
            <a:r>
              <a:rPr lang="zh-CN" altLang="en-US" sz="2000" dirty="0">
                <a:sym typeface="+mn-ea"/>
              </a:rPr>
              <a:t>一级</a:t>
            </a:r>
            <a:r>
              <a:rPr lang="zh-CN" sz="2000" dirty="0">
                <a:sym typeface="+mn-ea"/>
              </a:rPr>
              <a:t>分支预测整体框架</a:t>
            </a:r>
            <a:endParaRPr lang="zh-CN" sz="20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pic>
        <p:nvPicPr>
          <p:cNvPr id="10" name="图片 9"/>
          <p:cNvPicPr>
            <a:picLocks noChangeAspect="1"/>
          </p:cNvPicPr>
          <p:nvPr/>
        </p:nvPicPr>
        <p:blipFill>
          <a:blip r:embed="rId1"/>
          <a:stretch>
            <a:fillRect/>
          </a:stretch>
        </p:blipFill>
        <p:spPr>
          <a:xfrm>
            <a:off x="849630" y="796925"/>
            <a:ext cx="9371965" cy="47929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75310" y="288925"/>
            <a:ext cx="6433820" cy="508000"/>
          </a:xfrm>
        </p:spPr>
        <p:txBody>
          <a:bodyPr>
            <a:normAutofit/>
          </a:bodyPr>
          <a:lstStyle/>
          <a:p>
            <a:pPr algn="l"/>
            <a:r>
              <a:rPr lang="en-US" altLang="zh-CN" dirty="0"/>
              <a:t> </a:t>
            </a:r>
            <a:r>
              <a:rPr lang="en-US" altLang="zh-CN" sz="2000" dirty="0">
                <a:sym typeface="+mn-ea"/>
              </a:rPr>
              <a:t> 2.ALU</a:t>
            </a:r>
            <a:r>
              <a:rPr lang="zh-CN" altLang="en-US" sz="2000" dirty="0">
                <a:sym typeface="+mn-ea"/>
              </a:rPr>
              <a:t>纪录表项的一些信号</a:t>
            </a:r>
            <a:endParaRPr lang="zh-CN" altLang="en-US" sz="2000" dirty="0">
              <a:sym typeface="+mn-ea"/>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graphicFrame>
        <p:nvGraphicFramePr>
          <p:cNvPr id="3" name="表格 2"/>
          <p:cNvGraphicFramePr/>
          <p:nvPr>
            <p:custDataLst>
              <p:tags r:id="rId1"/>
            </p:custDataLst>
          </p:nvPr>
        </p:nvGraphicFramePr>
        <p:xfrm>
          <a:off x="1638935" y="1196340"/>
          <a:ext cx="8532495" cy="2715895"/>
        </p:xfrm>
        <a:graphic>
          <a:graphicData uri="http://schemas.openxmlformats.org/drawingml/2006/table">
            <a:tbl>
              <a:tblPr firstRow="1" bandRow="1">
                <a:tableStyleId>{5C22544A-7EE6-4342-B048-85BDC9FD1C3A}</a:tableStyleId>
              </a:tblPr>
              <a:tblGrid>
                <a:gridCol w="2844165"/>
                <a:gridCol w="2844165"/>
                <a:gridCol w="2844165"/>
              </a:tblGrid>
              <a:tr h="387985">
                <a:tc>
                  <a:txBody>
                    <a:bodyPr/>
                    <a:p>
                      <a:pPr>
                        <a:buNone/>
                      </a:pPr>
                      <a:r>
                        <a:rPr lang="en-US" altLang="zh-CN"/>
                        <a:t>ALU</a:t>
                      </a:r>
                      <a:r>
                        <a:rPr lang="zh-CN" altLang="en-US"/>
                        <a:t>级的信号</a:t>
                      </a:r>
                      <a:endParaRPr lang="zh-CN" altLang="en-US"/>
                    </a:p>
                  </a:txBody>
                  <a:tcPr/>
                </a:tc>
                <a:tc>
                  <a:txBody>
                    <a:bodyPr/>
                    <a:p>
                      <a:pPr>
                        <a:buNone/>
                      </a:pPr>
                      <a:r>
                        <a:rPr lang="zh-CN" altLang="en-US"/>
                        <a:t>位宽</a:t>
                      </a:r>
                      <a:endParaRPr lang="zh-CN" altLang="en-US"/>
                    </a:p>
                  </a:txBody>
                  <a:tcPr/>
                </a:tc>
                <a:tc>
                  <a:txBody>
                    <a:bodyPr/>
                    <a:p>
                      <a:pPr>
                        <a:buNone/>
                      </a:pPr>
                      <a:r>
                        <a:rPr lang="zh-CN" altLang="en-US"/>
                        <a:t>回写</a:t>
                      </a:r>
                      <a:r>
                        <a:rPr lang="en-US" altLang="zh-CN"/>
                        <a:t>BPU</a:t>
                      </a:r>
                      <a:r>
                        <a:rPr lang="zh-CN" altLang="en-US"/>
                        <a:t>信号</a:t>
                      </a:r>
                      <a:endParaRPr lang="zh-CN" altLang="en-US"/>
                    </a:p>
                  </a:txBody>
                  <a:tcPr/>
                </a:tc>
              </a:tr>
              <a:tr h="387985">
                <a:tc>
                  <a:txBody>
                    <a:bodyPr/>
                    <a:p>
                      <a:pPr>
                        <a:buNone/>
                      </a:pPr>
                      <a:r>
                        <a:rPr lang="zh-CN" altLang="en-US"/>
                        <a:t>只要是跳转指令，则纪录</a:t>
                      </a:r>
                      <a:endParaRPr lang="en-US" altLang="zh-CN"/>
                    </a:p>
                  </a:txBody>
                  <a:tcPr/>
                </a:tc>
                <a:tc>
                  <a:txBody>
                    <a:bodyPr/>
                    <a:p>
                      <a:pPr>
                        <a:buNone/>
                      </a:pPr>
                      <a:r>
                        <a:rPr lang="en-US" altLang="zh-CN"/>
                        <a:t>1</a:t>
                      </a:r>
                      <a:endParaRPr lang="en-US" altLang="zh-CN"/>
                    </a:p>
                  </a:txBody>
                  <a:tcPr/>
                </a:tc>
                <a:tc>
                  <a:txBody>
                    <a:bodyPr/>
                    <a:p>
                      <a:pPr>
                        <a:buNone/>
                      </a:pPr>
                      <a:r>
                        <a:rPr lang="en-US" altLang="zh-CN"/>
                        <a:t>W_REQ</a:t>
                      </a:r>
                      <a:endParaRPr lang="en-US" altLang="zh-CN"/>
                    </a:p>
                  </a:txBody>
                  <a:tcPr/>
                </a:tc>
              </a:tr>
              <a:tr h="387985">
                <a:tc>
                  <a:txBody>
                    <a:bodyPr/>
                    <a:p>
                      <a:pPr>
                        <a:buNone/>
                      </a:pPr>
                      <a:r>
                        <a:rPr lang="zh-CN"/>
                        <a:t>纪录跳转指令的类型</a:t>
                      </a:r>
                      <a:endParaRPr lang="zh-CN"/>
                    </a:p>
                  </a:txBody>
                  <a:tcPr/>
                </a:tc>
                <a:tc>
                  <a:txBody>
                    <a:bodyPr/>
                    <a:p>
                      <a:pPr>
                        <a:buNone/>
                      </a:pPr>
                      <a:r>
                        <a:rPr lang="en-US" altLang="zh-CN"/>
                        <a:t>3</a:t>
                      </a:r>
                      <a:endParaRPr lang="en-US" altLang="zh-CN"/>
                    </a:p>
                  </a:txBody>
                  <a:tcPr/>
                </a:tc>
                <a:tc>
                  <a:txBody>
                    <a:bodyPr/>
                    <a:p>
                      <a:pPr>
                        <a:buNone/>
                      </a:pPr>
                      <a:r>
                        <a:rPr lang="en-US" altLang="zh-CN"/>
                        <a:t>W_TYPE</a:t>
                      </a:r>
                      <a:endParaRPr lang="en-US" altLang="zh-CN"/>
                    </a:p>
                  </a:txBody>
                  <a:tcPr/>
                </a:tc>
              </a:tr>
              <a:tr h="387985">
                <a:tc>
                  <a:txBody>
                    <a:bodyPr/>
                    <a:p>
                      <a:pPr>
                        <a:buNone/>
                      </a:pPr>
                      <a:r>
                        <a:rPr lang="zh-CN" sz="1800">
                          <a:sym typeface="+mn-ea"/>
                        </a:rPr>
                        <a:t>纪录跳转指令的跳转信息</a:t>
                      </a:r>
                      <a:endParaRPr lang="zh-CN" altLang="en-US"/>
                    </a:p>
                  </a:txBody>
                  <a:tcPr/>
                </a:tc>
                <a:tc>
                  <a:txBody>
                    <a:bodyPr/>
                    <a:p>
                      <a:pPr>
                        <a:buNone/>
                      </a:pPr>
                      <a:r>
                        <a:rPr lang="en-US" altLang="zh-CN"/>
                        <a:t>1</a:t>
                      </a:r>
                      <a:endParaRPr lang="en-US" altLang="zh-CN"/>
                    </a:p>
                  </a:txBody>
                  <a:tcPr/>
                </a:tc>
                <a:tc>
                  <a:txBody>
                    <a:bodyPr/>
                    <a:p>
                      <a:pPr>
                        <a:buNone/>
                      </a:pPr>
                      <a:r>
                        <a:rPr lang="en-US" altLang="zh-CN"/>
                        <a:t>W_TAKEN</a:t>
                      </a:r>
                      <a:endParaRPr lang="en-US" altLang="zh-CN"/>
                    </a:p>
                  </a:txBody>
                  <a:tcPr/>
                </a:tc>
              </a:tr>
              <a:tr h="387985">
                <a:tc>
                  <a:txBody>
                    <a:bodyPr/>
                    <a:p>
                      <a:pPr>
                        <a:buNone/>
                      </a:pPr>
                      <a:r>
                        <a:rPr lang="zh-CN" altLang="en-US"/>
                        <a:t>纪录</a:t>
                      </a:r>
                      <a:r>
                        <a:rPr lang="en-US" altLang="zh-CN"/>
                        <a:t>BTB</a:t>
                      </a:r>
                      <a:r>
                        <a:rPr lang="zh-CN" altLang="en-US"/>
                        <a:t>地址的</a:t>
                      </a:r>
                      <a:r>
                        <a:rPr lang="en-US" altLang="zh-CN"/>
                        <a:t>TAG</a:t>
                      </a:r>
                      <a:r>
                        <a:rPr lang="zh-CN" altLang="en-US"/>
                        <a:t>信息</a:t>
                      </a:r>
                      <a:endParaRPr lang="zh-CN" altLang="en-US"/>
                    </a:p>
                  </a:txBody>
                  <a:tcPr/>
                </a:tc>
                <a:tc>
                  <a:txBody>
                    <a:bodyPr/>
                    <a:p>
                      <a:pPr>
                        <a:buNone/>
                      </a:pPr>
                      <a:r>
                        <a:rPr lang="en-US" altLang="zh-CN"/>
                        <a:t>31</a:t>
                      </a:r>
                      <a:endParaRPr lang="en-US" altLang="zh-CN"/>
                    </a:p>
                  </a:txBody>
                  <a:tcPr/>
                </a:tc>
                <a:tc>
                  <a:txBody>
                    <a:bodyPr/>
                    <a:p>
                      <a:pPr>
                        <a:buNone/>
                      </a:pPr>
                      <a:r>
                        <a:rPr lang="en-US" altLang="zh-CN"/>
                        <a:t>W_PC</a:t>
                      </a:r>
                      <a:endParaRPr lang="en-US" altLang="zh-CN"/>
                    </a:p>
                  </a:txBody>
                  <a:tcPr/>
                </a:tc>
              </a:tr>
              <a:tr h="387985">
                <a:tc>
                  <a:txBody>
                    <a:bodyPr/>
                    <a:p>
                      <a:pPr>
                        <a:buNone/>
                      </a:pPr>
                      <a:r>
                        <a:rPr lang="zh-CN" altLang="en-US"/>
                        <a:t>纪录预测的地址</a:t>
                      </a:r>
                      <a:endParaRPr lang="en-US" altLang="zh-CN"/>
                    </a:p>
                  </a:txBody>
                  <a:tcPr/>
                </a:tc>
                <a:tc>
                  <a:txBody>
                    <a:bodyPr/>
                    <a:p>
                      <a:pPr>
                        <a:buNone/>
                      </a:pPr>
                      <a:r>
                        <a:rPr lang="en-US" altLang="zh-CN"/>
                        <a:t>31</a:t>
                      </a:r>
                      <a:endParaRPr lang="en-US" altLang="zh-CN"/>
                    </a:p>
                  </a:txBody>
                  <a:tcPr/>
                </a:tc>
                <a:tc>
                  <a:txBody>
                    <a:bodyPr/>
                    <a:p>
                      <a:pPr>
                        <a:buNone/>
                      </a:pPr>
                      <a:r>
                        <a:rPr lang="en-US" altLang="zh-CN" sz="1800">
                          <a:sym typeface="+mn-ea"/>
                        </a:rPr>
                        <a:t>W_PREDICT_PC</a:t>
                      </a:r>
                      <a:endParaRPr lang="zh-CN" altLang="en-US"/>
                    </a:p>
                  </a:txBody>
                  <a:tcPr/>
                </a:tc>
              </a:tr>
            </a:tbl>
          </a:graphicData>
        </a:graphic>
      </p:graphicFrame>
      <p:sp>
        <p:nvSpPr>
          <p:cNvPr id="5" name="文本框 4"/>
          <p:cNvSpPr txBox="1"/>
          <p:nvPr/>
        </p:nvSpPr>
        <p:spPr>
          <a:xfrm>
            <a:off x="1261110" y="812800"/>
            <a:ext cx="2996565" cy="368300"/>
          </a:xfrm>
          <a:prstGeom prst="rect">
            <a:avLst/>
          </a:prstGeom>
          <a:noFill/>
        </p:spPr>
        <p:txBody>
          <a:bodyPr wrap="none" rtlCol="0">
            <a:spAutoFit/>
          </a:bodyPr>
          <a:p>
            <a:r>
              <a:rPr lang="en-US" altLang="zh-CN">
                <a:gradFill>
                  <a:gsLst>
                    <a:gs pos="0">
                      <a:srgbClr val="7B32B2"/>
                    </a:gs>
                    <a:gs pos="100000">
                      <a:srgbClr val="401A5D"/>
                    </a:gs>
                  </a:gsLst>
                  <a:lin scaled="0"/>
                </a:gradFill>
              </a:rPr>
              <a:t>1.</a:t>
            </a:r>
            <a:r>
              <a:rPr lang="zh-CN" altLang="en-US">
                <a:gradFill>
                  <a:gsLst>
                    <a:gs pos="0">
                      <a:srgbClr val="7B32B2"/>
                    </a:gs>
                    <a:gs pos="100000">
                      <a:srgbClr val="401A5D"/>
                    </a:gs>
                  </a:gsLst>
                  <a:lin scaled="0"/>
                </a:gradFill>
              </a:rPr>
              <a:t>纪录</a:t>
            </a:r>
            <a:r>
              <a:rPr lang="en-US" altLang="zh-CN">
                <a:gradFill>
                  <a:gsLst>
                    <a:gs pos="0">
                      <a:srgbClr val="7B32B2"/>
                    </a:gs>
                    <a:gs pos="100000">
                      <a:srgbClr val="401A5D"/>
                    </a:gs>
                  </a:gsLst>
                  <a:lin scaled="0"/>
                </a:gradFill>
              </a:rPr>
              <a:t>BTB</a:t>
            </a:r>
            <a:r>
              <a:rPr lang="zh-CN" altLang="en-US">
                <a:gradFill>
                  <a:gsLst>
                    <a:gs pos="0">
                      <a:srgbClr val="7B32B2"/>
                    </a:gs>
                    <a:gs pos="100000">
                      <a:srgbClr val="401A5D"/>
                    </a:gs>
                  </a:gsLst>
                  <a:lin scaled="0"/>
                </a:gradFill>
              </a:rPr>
              <a:t>表项的信号的产生</a:t>
            </a:r>
            <a:endParaRPr lang="zh-CN" altLang="en-US">
              <a:gradFill>
                <a:gsLst>
                  <a:gs pos="0">
                    <a:srgbClr val="7B32B2"/>
                  </a:gs>
                  <a:gs pos="100000">
                    <a:srgbClr val="401A5D"/>
                  </a:gs>
                </a:gsLst>
                <a:lin scaled="0"/>
              </a:gradFill>
            </a:endParaRPr>
          </a:p>
        </p:txBody>
      </p:sp>
      <p:sp>
        <p:nvSpPr>
          <p:cNvPr id="6" name="文本框 5"/>
          <p:cNvSpPr txBox="1"/>
          <p:nvPr/>
        </p:nvSpPr>
        <p:spPr>
          <a:xfrm>
            <a:off x="1261110" y="3721100"/>
            <a:ext cx="3328035" cy="368300"/>
          </a:xfrm>
          <a:prstGeom prst="rect">
            <a:avLst/>
          </a:prstGeom>
          <a:noFill/>
        </p:spPr>
        <p:txBody>
          <a:bodyPr wrap="none" rtlCol="0">
            <a:spAutoFit/>
          </a:bodyPr>
          <a:p>
            <a:r>
              <a:rPr lang="en-US" altLang="zh-CN">
                <a:gradFill>
                  <a:gsLst>
                    <a:gs pos="0">
                      <a:srgbClr val="7B32B2"/>
                    </a:gs>
                    <a:gs pos="100000">
                      <a:srgbClr val="401A5D"/>
                    </a:gs>
                  </a:gsLst>
                  <a:lin scaled="0"/>
                </a:gradFill>
              </a:rPr>
              <a:t>2.</a:t>
            </a:r>
            <a:r>
              <a:rPr lang="zh-CN">
                <a:gradFill>
                  <a:gsLst>
                    <a:gs pos="0">
                      <a:srgbClr val="7B32B2"/>
                    </a:gs>
                    <a:gs pos="100000">
                      <a:srgbClr val="401A5D"/>
                    </a:gs>
                  </a:gsLst>
                  <a:lin scaled="0"/>
                </a:gradFill>
              </a:rPr>
              <a:t>冲刷信号以及冲刷地址</a:t>
            </a:r>
            <a:r>
              <a:rPr lang="zh-CN" altLang="en-US">
                <a:gradFill>
                  <a:gsLst>
                    <a:gs pos="0">
                      <a:srgbClr val="7B32B2"/>
                    </a:gs>
                    <a:gs pos="100000">
                      <a:srgbClr val="401A5D"/>
                    </a:gs>
                  </a:gsLst>
                  <a:lin scaled="0"/>
                </a:gradFill>
              </a:rPr>
              <a:t>的产生</a:t>
            </a:r>
            <a:endParaRPr lang="zh-CN" altLang="en-US">
              <a:gradFill>
                <a:gsLst>
                  <a:gs pos="0">
                    <a:srgbClr val="7B32B2"/>
                  </a:gs>
                  <a:gs pos="100000">
                    <a:srgbClr val="401A5D"/>
                  </a:gs>
                </a:gsLst>
                <a:lin scaled="0"/>
              </a:gradFill>
            </a:endParaRPr>
          </a:p>
        </p:txBody>
      </p:sp>
      <p:graphicFrame>
        <p:nvGraphicFramePr>
          <p:cNvPr id="7" name="表格 6"/>
          <p:cNvGraphicFramePr/>
          <p:nvPr>
            <p:custDataLst>
              <p:tags r:id="rId2"/>
            </p:custDataLst>
          </p:nvPr>
        </p:nvGraphicFramePr>
        <p:xfrm>
          <a:off x="1639570" y="4157980"/>
          <a:ext cx="8533765" cy="1905000"/>
        </p:xfrm>
        <a:graphic>
          <a:graphicData uri="http://schemas.openxmlformats.org/drawingml/2006/table">
            <a:tbl>
              <a:tblPr firstRow="1" bandRow="1">
                <a:tableStyleId>{5C22544A-7EE6-4342-B048-85BDC9FD1C3A}</a:tableStyleId>
              </a:tblPr>
              <a:tblGrid>
                <a:gridCol w="2132965"/>
                <a:gridCol w="2132965"/>
                <a:gridCol w="2132965"/>
                <a:gridCol w="2132965"/>
              </a:tblGrid>
              <a:tr h="381000">
                <a:tc>
                  <a:txBody>
                    <a:bodyPr/>
                    <a:p>
                      <a:pPr>
                        <a:buNone/>
                      </a:pPr>
                      <a:r>
                        <a:rPr lang="en-US" altLang="zh-CN"/>
                        <a:t>NPC</a:t>
                      </a:r>
                      <a:endParaRPr lang="en-US" altLang="zh-CN"/>
                    </a:p>
                  </a:txBody>
                  <a:tcPr/>
                </a:tc>
                <a:tc>
                  <a:txBody>
                    <a:bodyPr/>
                    <a:p>
                      <a:pPr>
                        <a:buNone/>
                      </a:pPr>
                      <a:r>
                        <a:rPr lang="en-US" altLang="zh-CN"/>
                        <a:t>JUMP_PC</a:t>
                      </a:r>
                      <a:endParaRPr lang="en-US" altLang="zh-CN"/>
                    </a:p>
                  </a:txBody>
                  <a:tcPr/>
                </a:tc>
                <a:tc>
                  <a:txBody>
                    <a:bodyPr/>
                    <a:p>
                      <a:pPr>
                        <a:buNone/>
                      </a:pPr>
                      <a:r>
                        <a:rPr lang="en-US" altLang="zh-CN"/>
                        <a:t>FLUSH</a:t>
                      </a:r>
                      <a:endParaRPr lang="en-US" altLang="zh-CN"/>
                    </a:p>
                  </a:txBody>
                  <a:tcPr/>
                </a:tc>
                <a:tc>
                  <a:txBody>
                    <a:bodyPr/>
                    <a:p>
                      <a:pPr>
                        <a:buNone/>
                      </a:pPr>
                      <a:r>
                        <a:rPr lang="en-US" altLang="zh-CN"/>
                        <a:t>FLUSH_PC</a:t>
                      </a:r>
                      <a:endParaRPr lang="en-US" altLang="zh-CN"/>
                    </a:p>
                  </a:txBody>
                  <a:tcPr/>
                </a:tc>
              </a:tr>
              <a:tr h="381000">
                <a:tc>
                  <a:txBody>
                    <a:bodyPr/>
                    <a:p>
                      <a:pPr>
                        <a:buNone/>
                      </a:pPr>
                      <a:r>
                        <a:rPr lang="en-US" altLang="zh-CN"/>
                        <a:t>PC+4</a:t>
                      </a:r>
                      <a:endParaRPr lang="en-US" altLang="zh-CN"/>
                    </a:p>
                  </a:txBody>
                  <a:tcPr/>
                </a:tc>
                <a:tc>
                  <a:txBody>
                    <a:bodyPr/>
                    <a:p>
                      <a:pPr>
                        <a:buNone/>
                      </a:pPr>
                      <a:r>
                        <a:rPr lang="en-US" altLang="zh-CN"/>
                        <a:t>PC+4</a:t>
                      </a:r>
                      <a:endParaRPr lang="en-US" altLang="zh-CN"/>
                    </a:p>
                  </a:txBody>
                  <a:tcPr/>
                </a:tc>
                <a:tc>
                  <a:txBody>
                    <a:bodyPr/>
                    <a:p>
                      <a:pPr>
                        <a:buNone/>
                      </a:pPr>
                      <a:r>
                        <a:rPr lang="en-US" altLang="zh-CN"/>
                        <a:t>N</a:t>
                      </a:r>
                      <a:endParaRPr lang="en-US" altLang="zh-CN"/>
                    </a:p>
                  </a:txBody>
                  <a:tcPr/>
                </a:tc>
                <a:tc>
                  <a:txBody>
                    <a:bodyPr/>
                    <a:p>
                      <a:pPr>
                        <a:buNone/>
                      </a:pPr>
                      <a:r>
                        <a:rPr lang="en-US" altLang="zh-CN"/>
                        <a:t>X</a:t>
                      </a:r>
                      <a:endParaRPr lang="en-US" altLang="zh-CN"/>
                    </a:p>
                  </a:txBody>
                  <a:tcPr/>
                </a:tc>
              </a:tr>
              <a:tr h="381000">
                <a:tc>
                  <a:txBody>
                    <a:bodyPr/>
                    <a:p>
                      <a:pPr>
                        <a:buNone/>
                      </a:pPr>
                      <a:r>
                        <a:rPr lang="en-US" altLang="zh-CN" sz="1800">
                          <a:sym typeface="+mn-ea"/>
                        </a:rPr>
                        <a:t>PC+4</a:t>
                      </a:r>
                      <a:endParaRPr lang="zh-CN" altLang="en-US"/>
                    </a:p>
                  </a:txBody>
                  <a:tcPr/>
                </a:tc>
                <a:tc>
                  <a:txBody>
                    <a:bodyPr/>
                    <a:p>
                      <a:pPr>
                        <a:buNone/>
                      </a:pPr>
                      <a:r>
                        <a:rPr lang="en-US" altLang="zh-CN"/>
                        <a:t>J_PC</a:t>
                      </a:r>
                      <a:endParaRPr lang="en-US" altLang="zh-CN"/>
                    </a:p>
                  </a:txBody>
                  <a:tcPr/>
                </a:tc>
                <a:tc>
                  <a:txBody>
                    <a:bodyPr/>
                    <a:p>
                      <a:pPr>
                        <a:buNone/>
                      </a:pPr>
                      <a:r>
                        <a:rPr lang="en-US" altLang="zh-CN"/>
                        <a:t>Y</a:t>
                      </a:r>
                      <a:endParaRPr lang="en-US" altLang="zh-CN"/>
                    </a:p>
                  </a:txBody>
                  <a:tcPr/>
                </a:tc>
                <a:tc>
                  <a:txBody>
                    <a:bodyPr/>
                    <a:p>
                      <a:pPr>
                        <a:buNone/>
                      </a:pPr>
                      <a:r>
                        <a:rPr lang="en-US" altLang="zh-CN" sz="1800">
                          <a:sym typeface="+mn-ea"/>
                        </a:rPr>
                        <a:t>J_PC</a:t>
                      </a:r>
                      <a:endParaRPr lang="zh-CN" altLang="en-US"/>
                    </a:p>
                  </a:txBody>
                  <a:tcPr/>
                </a:tc>
              </a:tr>
              <a:tr h="381000">
                <a:tc>
                  <a:txBody>
                    <a:bodyPr/>
                    <a:p>
                      <a:pPr>
                        <a:buNone/>
                      </a:pPr>
                      <a:r>
                        <a:rPr lang="en-US" altLang="zh-CN"/>
                        <a:t>J_PC</a:t>
                      </a:r>
                      <a:endParaRPr lang="en-US" altLang="zh-CN"/>
                    </a:p>
                  </a:txBody>
                  <a:tcPr/>
                </a:tc>
                <a:tc>
                  <a:txBody>
                    <a:bodyPr/>
                    <a:p>
                      <a:pPr>
                        <a:buNone/>
                      </a:pPr>
                      <a:r>
                        <a:rPr lang="en-US" altLang="zh-CN" sz="1800">
                          <a:sym typeface="+mn-ea"/>
                        </a:rPr>
                        <a:t>PC+4</a:t>
                      </a:r>
                      <a:endParaRPr lang="zh-CN" altLang="en-US"/>
                    </a:p>
                  </a:txBody>
                  <a:tcPr/>
                </a:tc>
                <a:tc>
                  <a:txBody>
                    <a:bodyPr/>
                    <a:p>
                      <a:pPr>
                        <a:buNone/>
                      </a:pPr>
                      <a:r>
                        <a:rPr lang="en-US" altLang="zh-CN"/>
                        <a:t>Y</a:t>
                      </a:r>
                      <a:endParaRPr lang="en-US" altLang="zh-CN"/>
                    </a:p>
                  </a:txBody>
                  <a:tcPr/>
                </a:tc>
                <a:tc>
                  <a:txBody>
                    <a:bodyPr/>
                    <a:p>
                      <a:pPr>
                        <a:buNone/>
                      </a:pPr>
                      <a:r>
                        <a:rPr lang="en-US" altLang="zh-CN" sz="1800">
                          <a:sym typeface="+mn-ea"/>
                        </a:rPr>
                        <a:t>PC+4</a:t>
                      </a:r>
                      <a:endParaRPr lang="zh-CN" altLang="en-US"/>
                    </a:p>
                  </a:txBody>
                  <a:tcPr/>
                </a:tc>
              </a:tr>
              <a:tr h="381000">
                <a:tc>
                  <a:txBody>
                    <a:bodyPr/>
                    <a:p>
                      <a:pPr>
                        <a:buNone/>
                      </a:pPr>
                      <a:r>
                        <a:rPr lang="en-US" altLang="zh-CN" sz="1800">
                          <a:sym typeface="+mn-ea"/>
                        </a:rPr>
                        <a:t>J_PC</a:t>
                      </a:r>
                      <a:endParaRPr lang="zh-CN" altLang="en-US"/>
                    </a:p>
                  </a:txBody>
                  <a:tcPr/>
                </a:tc>
                <a:tc>
                  <a:txBody>
                    <a:bodyPr/>
                    <a:p>
                      <a:pPr>
                        <a:buNone/>
                      </a:pPr>
                      <a:r>
                        <a:rPr lang="en-US" altLang="zh-CN" sz="1800">
                          <a:sym typeface="+mn-ea"/>
                        </a:rPr>
                        <a:t>J_PC</a:t>
                      </a:r>
                      <a:endParaRPr lang="zh-CN" altLang="en-US"/>
                    </a:p>
                  </a:txBody>
                  <a:tcPr/>
                </a:tc>
                <a:tc>
                  <a:txBody>
                    <a:bodyPr/>
                    <a:p>
                      <a:pPr>
                        <a:buNone/>
                      </a:pPr>
                      <a:r>
                        <a:rPr lang="en-US" altLang="zh-CN" sz="1800">
                          <a:sym typeface="+mn-ea"/>
                        </a:rPr>
                        <a:t>N</a:t>
                      </a:r>
                      <a:endParaRPr lang="zh-CN" altLang="en-US"/>
                    </a:p>
                  </a:txBody>
                  <a:tcPr/>
                </a:tc>
                <a:tc>
                  <a:txBody>
                    <a:bodyPr/>
                    <a:p>
                      <a:pPr>
                        <a:buNone/>
                      </a:pPr>
                      <a:r>
                        <a:rPr lang="en-US" altLang="zh-CN" sz="1800">
                          <a:sym typeface="+mn-ea"/>
                        </a:rPr>
                        <a:t>X</a:t>
                      </a:r>
                      <a:endParaRPr lang="zh-CN" alt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3"/>
          </p:nvPr>
        </p:nvSpPr>
        <p:spPr>
          <a:xfrm>
            <a:off x="626110" y="386715"/>
            <a:ext cx="6360160" cy="501650"/>
          </a:xfrm>
        </p:spPr>
        <p:txBody>
          <a:bodyPr>
            <a:normAutofit/>
          </a:bodyPr>
          <a:p>
            <a:pPr marL="0" indent="0">
              <a:buNone/>
            </a:pPr>
            <a:r>
              <a:rPr lang="en-US" altLang="zh-CN" sz="2000" b="1" dirty="0">
                <a:solidFill>
                  <a:srgbClr val="0078F0"/>
                </a:solidFill>
                <a:latin typeface="微软雅黑" panose="020B0503020204020204" pitchFamily="34" charset="-122"/>
                <a:ea typeface="微软雅黑" panose="020B0503020204020204" pitchFamily="34" charset="-122"/>
                <a:sym typeface="+mn-ea"/>
              </a:rPr>
              <a:t>3.</a:t>
            </a:r>
            <a:r>
              <a:rPr lang="zh-CN" altLang="en-US" sz="2000" b="1" dirty="0">
                <a:solidFill>
                  <a:srgbClr val="0078F0"/>
                </a:solidFill>
                <a:latin typeface="微软雅黑" panose="020B0503020204020204" pitchFamily="34" charset="-122"/>
                <a:ea typeface="微软雅黑" panose="020B0503020204020204" pitchFamily="34" charset="-122"/>
                <a:sym typeface="+mn-ea"/>
              </a:rPr>
              <a:t>果壳处理器预测机制-PHT、BTB、RAS组合</a:t>
            </a:r>
            <a:endParaRPr lang="zh-CN" altLang="en-US" sz="2200">
              <a:solidFill>
                <a:srgbClr val="0078F0"/>
              </a:solidFill>
              <a:sym typeface="+mn-ea"/>
            </a:endParaRPr>
          </a:p>
        </p:txBody>
      </p:sp>
      <p:sp>
        <p:nvSpPr>
          <p:cNvPr id="5" name="灯片编号占位符 4"/>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626110" y="751205"/>
            <a:ext cx="5247640" cy="3740785"/>
          </a:xfrm>
          <a:prstGeom prst="rect">
            <a:avLst/>
          </a:prstGeom>
        </p:spPr>
      </p:pic>
      <p:sp>
        <p:nvSpPr>
          <p:cNvPr id="7" name="文本框 6"/>
          <p:cNvSpPr txBox="1"/>
          <p:nvPr/>
        </p:nvSpPr>
        <p:spPr>
          <a:xfrm>
            <a:off x="364490" y="4989830"/>
            <a:ext cx="11463020" cy="1198880"/>
          </a:xfrm>
          <a:prstGeom prst="rect">
            <a:avLst/>
          </a:prstGeom>
          <a:noFill/>
        </p:spPr>
        <p:txBody>
          <a:bodyPr wrap="square" rtlCol="0" anchor="t">
            <a:spAutoFit/>
          </a:bodyPr>
          <a:p>
            <a:r>
              <a:rPr lang="en-US" altLang="zh-CN"/>
              <a:t>     </a:t>
            </a:r>
            <a:r>
              <a:rPr lang="zh-CN" altLang="en-US"/>
              <a:t>BTB 中缓存了跳转指令的地址高位信息、跳转目标、指令类型等信息，做分支预测时会用取指 PC 索引 BTB 表项，如果 PC 高位与读到的 BTB 表项的标签匹配则认为 BTB 命中, 再根据 BTB 中记录的指令类型判断跳转方向和跳转目标。 如果类型为条件分支指令，则需要访问模式历史表 (PHT) 来判断是否跳转； 如果类型为返回指令,，则选择返回地址栈 (RAS) 的栈顶内容作为跳转目标; 如果类型为直接或间接跳转指令, 则选择 BTB 中记录的跳转目标。</a:t>
            </a:r>
            <a:endParaRPr lang="zh-CN" altLang="en-US"/>
          </a:p>
        </p:txBody>
      </p:sp>
      <p:pic>
        <p:nvPicPr>
          <p:cNvPr id="8" name="图片 7"/>
          <p:cNvPicPr>
            <a:picLocks noChangeAspect="1"/>
          </p:cNvPicPr>
          <p:nvPr/>
        </p:nvPicPr>
        <p:blipFill>
          <a:blip r:embed="rId2"/>
          <a:stretch>
            <a:fillRect/>
          </a:stretch>
        </p:blipFill>
        <p:spPr>
          <a:xfrm>
            <a:off x="5790565" y="774065"/>
            <a:ext cx="4922520" cy="3717925"/>
          </a:xfrm>
          <a:prstGeom prst="rect">
            <a:avLst/>
          </a:prstGeom>
        </p:spPr>
      </p:pic>
      <p:sp>
        <p:nvSpPr>
          <p:cNvPr id="2" name="矩形 1"/>
          <p:cNvSpPr/>
          <p:nvPr/>
        </p:nvSpPr>
        <p:spPr>
          <a:xfrm>
            <a:off x="358140" y="4937760"/>
            <a:ext cx="11475720" cy="130302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75310" y="288925"/>
            <a:ext cx="6433820" cy="508000"/>
          </a:xfrm>
        </p:spPr>
        <p:txBody>
          <a:bodyPr>
            <a:normAutofit/>
          </a:bodyPr>
          <a:lstStyle/>
          <a:p>
            <a:pPr algn="l"/>
            <a:r>
              <a:rPr lang="en-US" altLang="zh-CN" dirty="0"/>
              <a:t> </a:t>
            </a:r>
            <a:r>
              <a:rPr lang="en-US" altLang="zh-CN" sz="2000" dirty="0">
                <a:sym typeface="+mn-ea"/>
              </a:rPr>
              <a:t> 4.</a:t>
            </a:r>
            <a:r>
              <a:rPr lang="zh-CN" sz="2000" dirty="0">
                <a:sym typeface="+mn-ea"/>
              </a:rPr>
              <a:t>预测</a:t>
            </a:r>
            <a:r>
              <a:rPr lang="en-US" altLang="zh-CN" sz="2000" dirty="0">
                <a:sym typeface="+mn-ea"/>
              </a:rPr>
              <a:t>for</a:t>
            </a:r>
            <a:r>
              <a:rPr lang="zh-CN" altLang="en-US" sz="2000" dirty="0">
                <a:sym typeface="+mn-ea"/>
              </a:rPr>
              <a:t>循环以及函数调用的准确率</a:t>
            </a:r>
            <a:endParaRPr lang="zh-CN" altLang="en-US" sz="2000" dirty="0">
              <a:sym typeface="+mn-ea"/>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278531" name="Text Box 3"/>
          <p:cNvSpPr txBox="1">
            <a:spLocks noChangeArrowheads="1"/>
          </p:cNvSpPr>
          <p:nvPr/>
        </p:nvSpPr>
        <p:spPr bwMode="auto">
          <a:xfrm>
            <a:off x="1897856" y="1420544"/>
            <a:ext cx="2986088" cy="1198880"/>
          </a:xfrm>
          <a:prstGeom prst="rect">
            <a:avLst/>
          </a:prstGeom>
          <a:noFill/>
          <a:ln w="9525">
            <a:noFill/>
            <a:miter lim="800000"/>
          </a:ln>
          <a:effectLst/>
        </p:spPr>
        <p:txBody>
          <a:bodyPr>
            <a:spAutoFit/>
          </a:bodyPr>
          <a:p>
            <a:pPr eaLnBrk="0" hangingPunct="0">
              <a:buFont typeface="Wingdings" panose="05000000000000000000" pitchFamily="2" charset="2"/>
              <a:buNone/>
              <a:defRPr/>
            </a:pPr>
            <a:r>
              <a:rPr lang="en-US" dirty="0">
                <a:solidFill>
                  <a:srgbClr val="0000FF"/>
                </a:solidFill>
                <a:latin typeface="Verdana" panose="020B0604030504040204" pitchFamily="34" charset="0"/>
              </a:rPr>
              <a:t> for (</a:t>
            </a:r>
            <a:r>
              <a:rPr lang="en-US" dirty="0" err="1">
                <a:solidFill>
                  <a:srgbClr val="0000FF"/>
                </a:solidFill>
                <a:latin typeface="Verdana" panose="020B0604030504040204" pitchFamily="34" charset="0"/>
              </a:rPr>
              <a:t>i</a:t>
            </a:r>
            <a:r>
              <a:rPr lang="en-US" dirty="0">
                <a:solidFill>
                  <a:srgbClr val="0000FF"/>
                </a:solidFill>
                <a:latin typeface="Verdana" panose="020B0604030504040204" pitchFamily="34" charset="0"/>
              </a:rPr>
              <a:t>=0; </a:t>
            </a:r>
            <a:r>
              <a:rPr lang="en-US" dirty="0" err="1">
                <a:solidFill>
                  <a:srgbClr val="0000FF"/>
                </a:solidFill>
                <a:latin typeface="Verdana" panose="020B0604030504040204" pitchFamily="34" charset="0"/>
              </a:rPr>
              <a:t>i</a:t>
            </a:r>
            <a:r>
              <a:rPr lang="en-US" dirty="0">
                <a:solidFill>
                  <a:srgbClr val="0000FF"/>
                </a:solidFill>
                <a:latin typeface="Verdana" panose="020B0604030504040204" pitchFamily="34" charset="0"/>
              </a:rPr>
              <a:t>&lt;10; </a:t>
            </a:r>
            <a:r>
              <a:rPr lang="en-US" dirty="0" err="1">
                <a:solidFill>
                  <a:srgbClr val="0000FF"/>
                </a:solidFill>
                <a:latin typeface="Verdana" panose="020B0604030504040204" pitchFamily="34" charset="0"/>
              </a:rPr>
              <a:t>i</a:t>
            </a:r>
            <a:r>
              <a:rPr lang="en-US" dirty="0">
                <a:solidFill>
                  <a:srgbClr val="0000FF"/>
                </a:solidFill>
                <a:latin typeface="Verdana" panose="020B0604030504040204" pitchFamily="34" charset="0"/>
              </a:rPr>
              <a:t>++) {</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r>
              <a:rPr lang="en-US" dirty="0">
                <a:solidFill>
                  <a:srgbClr val="0000FF"/>
                </a:solidFill>
                <a:latin typeface="Verdana" panose="020B0604030504040204" pitchFamily="34" charset="0"/>
              </a:rPr>
              <a:t>	….</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r>
              <a:rPr lang="zh-CN" altLang="en-US" dirty="0">
                <a:solidFill>
                  <a:srgbClr val="0000FF"/>
                </a:solidFill>
                <a:latin typeface="Verdana" panose="020B0604030504040204" pitchFamily="34" charset="0"/>
              </a:rPr>
              <a:t> </a:t>
            </a:r>
            <a:r>
              <a:rPr lang="en-US" dirty="0">
                <a:solidFill>
                  <a:srgbClr val="0000FF"/>
                </a:solidFill>
                <a:latin typeface="Verdana" panose="020B0604030504040204" pitchFamily="34" charset="0"/>
              </a:rPr>
              <a:t>}</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endParaRPr lang="en-US" dirty="0">
              <a:solidFill>
                <a:srgbClr val="0000FF"/>
              </a:solidFill>
              <a:latin typeface="Verdana" panose="020B0604030504040204" pitchFamily="34" charset="0"/>
            </a:endParaRPr>
          </a:p>
        </p:txBody>
      </p:sp>
      <p:sp>
        <p:nvSpPr>
          <p:cNvPr id="278532" name="Oval 4"/>
          <p:cNvSpPr>
            <a:spLocks noChangeArrowheads="1"/>
          </p:cNvSpPr>
          <p:nvPr/>
        </p:nvSpPr>
        <p:spPr bwMode="auto">
          <a:xfrm>
            <a:off x="2529840" y="3451225"/>
            <a:ext cx="304800" cy="304800"/>
          </a:xfrm>
          <a:prstGeom prst="ellipse">
            <a:avLst/>
          </a:prstGeom>
          <a:solidFill>
            <a:srgbClr val="FF3300"/>
          </a:solidFill>
          <a:ln w="12700">
            <a:solidFill>
              <a:srgbClr val="FF0000"/>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dirty="0">
                <a:solidFill>
                  <a:schemeClr val="bg1"/>
                </a:solidFill>
              </a:rPr>
              <a:t>01</a:t>
            </a:r>
            <a:endParaRPr lang="en-US" altLang="zh-TW" sz="1600" baseline="-25000" dirty="0">
              <a:solidFill>
                <a:schemeClr val="bg1"/>
              </a:solidFill>
            </a:endParaRPr>
          </a:p>
        </p:txBody>
      </p:sp>
      <p:sp>
        <p:nvSpPr>
          <p:cNvPr id="23558" name="Text Box 5"/>
          <p:cNvSpPr txBox="1">
            <a:spLocks noChangeArrowheads="1"/>
          </p:cNvSpPr>
          <p:nvPr/>
        </p:nvSpPr>
        <p:spPr bwMode="auto">
          <a:xfrm>
            <a:off x="1899604" y="3451225"/>
            <a:ext cx="554037" cy="336550"/>
          </a:xfrm>
          <a:prstGeom prst="rect">
            <a:avLst/>
          </a:prstGeom>
          <a:noFill/>
          <a:ln w="9525">
            <a:noFill/>
            <a:miter lim="800000"/>
          </a:ln>
        </p:spPr>
        <p:txBody>
          <a:bodyPr wrap="none">
            <a:spAutoFit/>
          </a:bodyPr>
          <a:p>
            <a:pPr algn="ctr" eaLnBrk="0" hangingPunct="0">
              <a:buFont typeface="Wingdings" panose="05000000000000000000" pitchFamily="2" charset="2"/>
              <a:buNone/>
            </a:pPr>
            <a:r>
              <a:rPr lang="en-US" sz="1600">
                <a:latin typeface="Arial Narrow" panose="020B0606020202030204" charset="0"/>
              </a:rPr>
              <a:t>Pred</a:t>
            </a:r>
            <a:endParaRPr lang="en-US" sz="1600">
              <a:latin typeface="Arial Narrow" panose="020B0606020202030204" charset="0"/>
            </a:endParaRPr>
          </a:p>
        </p:txBody>
      </p:sp>
      <p:sp>
        <p:nvSpPr>
          <p:cNvPr id="23559" name="Text Box 6"/>
          <p:cNvSpPr txBox="1">
            <a:spLocks noChangeArrowheads="1"/>
          </p:cNvSpPr>
          <p:nvPr/>
        </p:nvSpPr>
        <p:spPr bwMode="auto">
          <a:xfrm>
            <a:off x="1899604" y="4246564"/>
            <a:ext cx="650875" cy="338137"/>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latin typeface="Arial Narrow" panose="020B0606020202030204" charset="0"/>
              </a:rPr>
              <a:t>Actual</a:t>
            </a:r>
            <a:endParaRPr lang="en-US" sz="1600">
              <a:latin typeface="Arial Narrow" panose="020B0606020202030204" charset="0"/>
            </a:endParaRPr>
          </a:p>
        </p:txBody>
      </p:sp>
      <p:sp>
        <p:nvSpPr>
          <p:cNvPr id="278535" name="Text Box 7"/>
          <p:cNvSpPr txBox="1">
            <a:spLocks noChangeArrowheads="1"/>
          </p:cNvSpPr>
          <p:nvPr/>
        </p:nvSpPr>
        <p:spPr bwMode="auto">
          <a:xfrm>
            <a:off x="2831465" y="4197350"/>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36" name="Text Box 8"/>
          <p:cNvSpPr txBox="1">
            <a:spLocks noChangeArrowheads="1"/>
          </p:cNvSpPr>
          <p:nvPr/>
        </p:nvSpPr>
        <p:spPr bwMode="auto">
          <a:xfrm>
            <a:off x="3441065" y="4197350"/>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37" name="Text Box 9"/>
          <p:cNvSpPr txBox="1">
            <a:spLocks noChangeArrowheads="1"/>
          </p:cNvSpPr>
          <p:nvPr/>
        </p:nvSpPr>
        <p:spPr bwMode="auto">
          <a:xfrm>
            <a:off x="3120390" y="3054351"/>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grpSp>
        <p:nvGrpSpPr>
          <p:cNvPr id="8" name="Group 10"/>
          <p:cNvGrpSpPr/>
          <p:nvPr/>
        </p:nvGrpSpPr>
        <p:grpSpPr bwMode="auto">
          <a:xfrm>
            <a:off x="3063240" y="3451225"/>
            <a:ext cx="381000" cy="762000"/>
            <a:chOff x="768" y="2438"/>
            <a:chExt cx="240" cy="480"/>
          </a:xfrm>
        </p:grpSpPr>
        <p:sp>
          <p:nvSpPr>
            <p:cNvPr id="278539" name="Oval 11"/>
            <p:cNvSpPr>
              <a:spLocks noChangeArrowheads="1"/>
            </p:cNvSpPr>
            <p:nvPr/>
          </p:nvSpPr>
          <p:spPr bwMode="auto">
            <a:xfrm>
              <a:off x="816" y="243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dirty="0"/>
                <a:t>10</a:t>
              </a:r>
              <a:endParaRPr lang="en-US" altLang="zh-TW" sz="1600" baseline="-25000" dirty="0"/>
            </a:p>
          </p:txBody>
        </p:sp>
        <p:sp>
          <p:nvSpPr>
            <p:cNvPr id="23617" name="Line 12"/>
            <p:cNvSpPr>
              <a:spLocks noChangeShapeType="1"/>
            </p:cNvSpPr>
            <p:nvPr/>
          </p:nvSpPr>
          <p:spPr bwMode="auto">
            <a:xfrm flipV="1">
              <a:off x="768" y="2678"/>
              <a:ext cx="144" cy="240"/>
            </a:xfrm>
            <a:prstGeom prst="line">
              <a:avLst/>
            </a:prstGeom>
            <a:noFill/>
            <a:ln w="9525">
              <a:solidFill>
                <a:schemeClr val="tx1"/>
              </a:solidFill>
              <a:prstDash val="sysDot"/>
              <a:round/>
              <a:tailEnd type="triangle" w="med" len="med"/>
            </a:ln>
          </p:spPr>
          <p:txBody>
            <a:bodyPr/>
            <a:p>
              <a:endParaRPr lang="en-US"/>
            </a:p>
          </p:txBody>
        </p:sp>
      </p:grpSp>
      <p:grpSp>
        <p:nvGrpSpPr>
          <p:cNvPr id="9" name="Group 13"/>
          <p:cNvGrpSpPr/>
          <p:nvPr/>
        </p:nvGrpSpPr>
        <p:grpSpPr bwMode="auto">
          <a:xfrm>
            <a:off x="3672840" y="3451225"/>
            <a:ext cx="381000" cy="762000"/>
            <a:chOff x="1152" y="2438"/>
            <a:chExt cx="240" cy="480"/>
          </a:xfrm>
        </p:grpSpPr>
        <p:sp>
          <p:nvSpPr>
            <p:cNvPr id="278542" name="Oval 14"/>
            <p:cNvSpPr>
              <a:spLocks noChangeArrowheads="1"/>
            </p:cNvSpPr>
            <p:nvPr/>
          </p:nvSpPr>
          <p:spPr bwMode="auto">
            <a:xfrm>
              <a:off x="1200" y="243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dirty="0"/>
                <a:t>11</a:t>
              </a:r>
              <a:endParaRPr lang="en-US" altLang="zh-TW" sz="1600" baseline="-25000" dirty="0"/>
            </a:p>
          </p:txBody>
        </p:sp>
        <p:sp>
          <p:nvSpPr>
            <p:cNvPr id="23615" name="Line 15"/>
            <p:cNvSpPr>
              <a:spLocks noChangeShapeType="1"/>
            </p:cNvSpPr>
            <p:nvPr/>
          </p:nvSpPr>
          <p:spPr bwMode="auto">
            <a:xfrm flipV="1">
              <a:off x="1152" y="2678"/>
              <a:ext cx="144" cy="240"/>
            </a:xfrm>
            <a:prstGeom prst="line">
              <a:avLst/>
            </a:prstGeom>
            <a:noFill/>
            <a:ln w="9525">
              <a:solidFill>
                <a:schemeClr val="tx1"/>
              </a:solidFill>
              <a:prstDash val="sysDot"/>
              <a:round/>
              <a:tailEnd type="triangle" w="med" len="med"/>
            </a:ln>
          </p:spPr>
          <p:txBody>
            <a:bodyPr/>
            <a:p>
              <a:endParaRPr lang="en-US"/>
            </a:p>
          </p:txBody>
        </p:sp>
      </p:grpSp>
      <p:sp>
        <p:nvSpPr>
          <p:cNvPr id="278544" name="Text Box 16"/>
          <p:cNvSpPr txBox="1">
            <a:spLocks noChangeArrowheads="1"/>
          </p:cNvSpPr>
          <p:nvPr/>
        </p:nvSpPr>
        <p:spPr bwMode="auto">
          <a:xfrm>
            <a:off x="3729990" y="3070226"/>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sp>
        <p:nvSpPr>
          <p:cNvPr id="278545" name="Text Box 17"/>
          <p:cNvSpPr txBox="1">
            <a:spLocks noChangeArrowheads="1"/>
          </p:cNvSpPr>
          <p:nvPr/>
        </p:nvSpPr>
        <p:spPr bwMode="auto">
          <a:xfrm>
            <a:off x="4050665" y="4213225"/>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46" name="Text Box 18"/>
          <p:cNvSpPr txBox="1">
            <a:spLocks noChangeArrowheads="1"/>
          </p:cNvSpPr>
          <p:nvPr/>
        </p:nvSpPr>
        <p:spPr bwMode="auto">
          <a:xfrm>
            <a:off x="4660265" y="4213225"/>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47" name="Text Box 19"/>
          <p:cNvSpPr txBox="1">
            <a:spLocks noChangeArrowheads="1"/>
          </p:cNvSpPr>
          <p:nvPr/>
        </p:nvSpPr>
        <p:spPr bwMode="auto">
          <a:xfrm>
            <a:off x="4339590" y="3070226"/>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grpSp>
        <p:nvGrpSpPr>
          <p:cNvPr id="10" name="Group 20"/>
          <p:cNvGrpSpPr/>
          <p:nvPr/>
        </p:nvGrpSpPr>
        <p:grpSpPr bwMode="auto">
          <a:xfrm>
            <a:off x="4282440" y="3467100"/>
            <a:ext cx="381000" cy="762000"/>
            <a:chOff x="1536" y="2448"/>
            <a:chExt cx="240" cy="480"/>
          </a:xfrm>
        </p:grpSpPr>
        <p:sp>
          <p:nvSpPr>
            <p:cNvPr id="278549" name="Oval 21"/>
            <p:cNvSpPr>
              <a:spLocks noChangeArrowheads="1"/>
            </p:cNvSpPr>
            <p:nvPr/>
          </p:nvSpPr>
          <p:spPr bwMode="auto">
            <a:xfrm>
              <a:off x="1584" y="244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a:t>11</a:t>
              </a:r>
              <a:endParaRPr lang="en-US" altLang="zh-TW" sz="1600" baseline="-25000"/>
            </a:p>
          </p:txBody>
        </p:sp>
        <p:sp>
          <p:nvSpPr>
            <p:cNvPr id="23613" name="Line 22"/>
            <p:cNvSpPr>
              <a:spLocks noChangeShapeType="1"/>
            </p:cNvSpPr>
            <p:nvPr/>
          </p:nvSpPr>
          <p:spPr bwMode="auto">
            <a:xfrm flipV="1">
              <a:off x="1536" y="2688"/>
              <a:ext cx="144" cy="240"/>
            </a:xfrm>
            <a:prstGeom prst="line">
              <a:avLst/>
            </a:prstGeom>
            <a:noFill/>
            <a:ln w="9525">
              <a:solidFill>
                <a:schemeClr val="tx1"/>
              </a:solidFill>
              <a:prstDash val="sysDot"/>
              <a:round/>
              <a:tailEnd type="triangle" w="med" len="med"/>
            </a:ln>
          </p:spPr>
          <p:txBody>
            <a:bodyPr/>
            <a:p>
              <a:endParaRPr lang="en-US"/>
            </a:p>
          </p:txBody>
        </p:sp>
      </p:grpSp>
      <p:grpSp>
        <p:nvGrpSpPr>
          <p:cNvPr id="11" name="Group 23"/>
          <p:cNvGrpSpPr/>
          <p:nvPr/>
        </p:nvGrpSpPr>
        <p:grpSpPr bwMode="auto">
          <a:xfrm>
            <a:off x="4892040" y="3467100"/>
            <a:ext cx="381000" cy="762000"/>
            <a:chOff x="1920" y="2448"/>
            <a:chExt cx="240" cy="480"/>
          </a:xfrm>
        </p:grpSpPr>
        <p:sp>
          <p:nvSpPr>
            <p:cNvPr id="278552" name="Oval 24"/>
            <p:cNvSpPr>
              <a:spLocks noChangeArrowheads="1"/>
            </p:cNvSpPr>
            <p:nvPr/>
          </p:nvSpPr>
          <p:spPr bwMode="auto">
            <a:xfrm>
              <a:off x="1968" y="244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a:t>11</a:t>
              </a:r>
              <a:endParaRPr lang="en-US" altLang="zh-TW" sz="1600" baseline="-25000"/>
            </a:p>
          </p:txBody>
        </p:sp>
        <p:sp>
          <p:nvSpPr>
            <p:cNvPr id="23611" name="Line 25"/>
            <p:cNvSpPr>
              <a:spLocks noChangeShapeType="1"/>
            </p:cNvSpPr>
            <p:nvPr/>
          </p:nvSpPr>
          <p:spPr bwMode="auto">
            <a:xfrm flipV="1">
              <a:off x="1920" y="2688"/>
              <a:ext cx="144" cy="240"/>
            </a:xfrm>
            <a:prstGeom prst="line">
              <a:avLst/>
            </a:prstGeom>
            <a:noFill/>
            <a:ln w="9525">
              <a:solidFill>
                <a:schemeClr val="tx1"/>
              </a:solidFill>
              <a:prstDash val="sysDot"/>
              <a:round/>
              <a:tailEnd type="triangle" w="med" len="med"/>
            </a:ln>
          </p:spPr>
          <p:txBody>
            <a:bodyPr/>
            <a:p>
              <a:endParaRPr lang="en-US"/>
            </a:p>
          </p:txBody>
        </p:sp>
      </p:grpSp>
      <p:sp>
        <p:nvSpPr>
          <p:cNvPr id="23571" name="Text Box 26"/>
          <p:cNvSpPr txBox="1">
            <a:spLocks noChangeArrowheads="1"/>
          </p:cNvSpPr>
          <p:nvPr/>
        </p:nvSpPr>
        <p:spPr bwMode="auto">
          <a:xfrm>
            <a:off x="8687435" y="1144270"/>
            <a:ext cx="824865" cy="1476375"/>
          </a:xfrm>
          <a:prstGeom prst="rect">
            <a:avLst/>
          </a:prstGeom>
          <a:noFill/>
          <a:ln w="9525">
            <a:solidFill>
              <a:srgbClr val="0000FF"/>
            </a:solidFill>
            <a:miter lim="800000"/>
          </a:ln>
        </p:spPr>
        <p:txBody>
          <a:bodyPr wrap="square">
            <a:spAutoFit/>
          </a:bodyPr>
          <a:p>
            <a:pPr eaLnBrk="0" hangingPunct="0">
              <a:buFont typeface="Wingdings" panose="05000000000000000000" pitchFamily="2" charset="2"/>
              <a:buNone/>
            </a:pPr>
            <a:r>
              <a:rPr lang="en-US">
                <a:latin typeface="Verdana" panose="020B0604030504040204" pitchFamily="34" charset="0"/>
              </a:rPr>
              <a:t> </a:t>
            </a:r>
            <a:r>
              <a:rPr lang="en-US">
                <a:solidFill>
                  <a:srgbClr val="0000FF"/>
                </a:solidFill>
                <a:latin typeface="Verdana" panose="020B0604030504040204" pitchFamily="34" charset="0"/>
              </a:rPr>
              <a:t>addi  </a:t>
            </a:r>
            <a:endParaRPr lang="en-US">
              <a:solidFill>
                <a:srgbClr val="0000FF"/>
              </a:solidFill>
              <a:latin typeface="Verdana" panose="020B0604030504040204" pitchFamily="34" charset="0"/>
            </a:endParaRPr>
          </a:p>
          <a:p>
            <a:pPr eaLnBrk="0" hangingPunct="0">
              <a:buFont typeface="Wingdings" panose="05000000000000000000" pitchFamily="2" charset="2"/>
              <a:buNone/>
            </a:pPr>
            <a:r>
              <a:rPr lang="en-US">
                <a:solidFill>
                  <a:srgbClr val="0000FF"/>
                </a:solidFill>
                <a:latin typeface="Verdana" panose="020B0604030504040204" pitchFamily="34" charset="0"/>
              </a:rPr>
              <a:t> addi    </a:t>
            </a:r>
            <a:endParaRPr lang="en-US">
              <a:solidFill>
                <a:srgbClr val="0000FF"/>
              </a:solidFill>
              <a:latin typeface="Verdana" panose="020B0604030504040204" pitchFamily="34" charset="0"/>
            </a:endParaRPr>
          </a:p>
          <a:p>
            <a:pPr eaLnBrk="0" hangingPunct="0">
              <a:buFont typeface="Wingdings" panose="05000000000000000000" pitchFamily="2" charset="2"/>
              <a:buNone/>
            </a:pPr>
            <a:r>
              <a:rPr lang="en-US">
                <a:solidFill>
                  <a:srgbClr val="0000FF"/>
                </a:solidFill>
                <a:latin typeface="Verdana" panose="020B0604030504040204" pitchFamily="34" charset="0"/>
              </a:rPr>
              <a:t> … …</a:t>
            </a:r>
            <a:endParaRPr lang="en-US">
              <a:solidFill>
                <a:srgbClr val="0000FF"/>
              </a:solidFill>
              <a:latin typeface="Verdana" panose="020B0604030504040204" pitchFamily="34" charset="0"/>
            </a:endParaRPr>
          </a:p>
          <a:p>
            <a:pPr eaLnBrk="0" hangingPunct="0">
              <a:buFont typeface="Wingdings" panose="05000000000000000000" pitchFamily="2" charset="2"/>
              <a:buNone/>
            </a:pPr>
            <a:r>
              <a:rPr lang="en-US">
                <a:solidFill>
                  <a:srgbClr val="0000FF"/>
                </a:solidFill>
                <a:latin typeface="Verdana" panose="020B0604030504040204" pitchFamily="34" charset="0"/>
              </a:rPr>
              <a:t> addi   </a:t>
            </a:r>
            <a:endParaRPr lang="en-US">
              <a:solidFill>
                <a:srgbClr val="0000FF"/>
              </a:solidFill>
              <a:latin typeface="Verdana" panose="020B0604030504040204" pitchFamily="34" charset="0"/>
            </a:endParaRPr>
          </a:p>
          <a:p>
            <a:pPr eaLnBrk="0" hangingPunct="0">
              <a:buFont typeface="Wingdings" panose="05000000000000000000" pitchFamily="2" charset="2"/>
              <a:buNone/>
            </a:pPr>
            <a:r>
              <a:rPr lang="en-US">
                <a:solidFill>
                  <a:srgbClr val="FF0000"/>
                </a:solidFill>
                <a:latin typeface="Verdana" panose="020B0604030504040204" pitchFamily="34" charset="0"/>
              </a:rPr>
              <a:t> bne   </a:t>
            </a:r>
            <a:endParaRPr lang="en-US">
              <a:solidFill>
                <a:srgbClr val="FF0000"/>
              </a:solidFill>
              <a:latin typeface="Verdana" panose="020B0604030504040204" pitchFamily="34" charset="0"/>
            </a:endParaRPr>
          </a:p>
        </p:txBody>
      </p:sp>
      <p:grpSp>
        <p:nvGrpSpPr>
          <p:cNvPr id="12" name="Group 28"/>
          <p:cNvGrpSpPr/>
          <p:nvPr/>
        </p:nvGrpSpPr>
        <p:grpSpPr bwMode="auto">
          <a:xfrm>
            <a:off x="5501640" y="3467101"/>
            <a:ext cx="381000" cy="746125"/>
            <a:chOff x="2304" y="2448"/>
            <a:chExt cx="240" cy="470"/>
          </a:xfrm>
        </p:grpSpPr>
        <p:sp>
          <p:nvSpPr>
            <p:cNvPr id="23608" name="Line 29"/>
            <p:cNvSpPr>
              <a:spLocks noChangeShapeType="1"/>
            </p:cNvSpPr>
            <p:nvPr/>
          </p:nvSpPr>
          <p:spPr bwMode="auto">
            <a:xfrm flipV="1">
              <a:off x="2304" y="2678"/>
              <a:ext cx="144" cy="240"/>
            </a:xfrm>
            <a:prstGeom prst="line">
              <a:avLst/>
            </a:prstGeom>
            <a:noFill/>
            <a:ln w="9525">
              <a:solidFill>
                <a:schemeClr val="tx1"/>
              </a:solidFill>
              <a:prstDash val="sysDot"/>
              <a:round/>
              <a:tailEnd type="triangle" w="med" len="med"/>
            </a:ln>
          </p:spPr>
          <p:txBody>
            <a:bodyPr/>
            <a:p>
              <a:endParaRPr lang="en-US"/>
            </a:p>
          </p:txBody>
        </p:sp>
        <p:sp>
          <p:nvSpPr>
            <p:cNvPr id="278558" name="Oval 30"/>
            <p:cNvSpPr>
              <a:spLocks noChangeArrowheads="1"/>
            </p:cNvSpPr>
            <p:nvPr/>
          </p:nvSpPr>
          <p:spPr bwMode="auto">
            <a:xfrm>
              <a:off x="2352" y="244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dirty="0"/>
                <a:t>11</a:t>
              </a:r>
              <a:endParaRPr lang="en-US" altLang="zh-TW" sz="1600" baseline="-25000" dirty="0"/>
            </a:p>
          </p:txBody>
        </p:sp>
      </p:grpSp>
      <p:sp>
        <p:nvSpPr>
          <p:cNvPr id="278559" name="Text Box 31"/>
          <p:cNvSpPr txBox="1">
            <a:spLocks noChangeArrowheads="1"/>
          </p:cNvSpPr>
          <p:nvPr/>
        </p:nvSpPr>
        <p:spPr bwMode="auto">
          <a:xfrm>
            <a:off x="2453640" y="2947988"/>
            <a:ext cx="419100" cy="519112"/>
          </a:xfrm>
          <a:prstGeom prst="rect">
            <a:avLst/>
          </a:prstGeom>
          <a:noFill/>
          <a:ln w="9525">
            <a:noFill/>
            <a:miter lim="800000"/>
          </a:ln>
        </p:spPr>
        <p:txBody>
          <a:bodyPr wrap="none">
            <a:spAutoFit/>
          </a:bodyPr>
          <a:p>
            <a:pPr eaLnBrk="0" hangingPunct="0">
              <a:buFont typeface="Wingdings" panose="05000000000000000000" pitchFamily="2" charset="2"/>
              <a:buNone/>
            </a:pPr>
            <a:r>
              <a:rPr lang="en-US" sz="2800">
                <a:latin typeface="Verdana" panose="020B0604030504040204" pitchFamily="34" charset="0"/>
                <a:sym typeface="Wingdings" panose="05000000000000000000" pitchFamily="2" charset="2"/>
              </a:rPr>
              <a:t></a:t>
            </a:r>
            <a:endParaRPr lang="en-US" sz="2800">
              <a:latin typeface="Verdana" panose="020B0604030504040204" pitchFamily="34" charset="0"/>
              <a:sym typeface="Wingdings" panose="05000000000000000000" pitchFamily="2" charset="2"/>
            </a:endParaRPr>
          </a:p>
        </p:txBody>
      </p:sp>
      <p:sp>
        <p:nvSpPr>
          <p:cNvPr id="278561" name="Text Box 33"/>
          <p:cNvSpPr txBox="1">
            <a:spLocks noChangeArrowheads="1"/>
          </p:cNvSpPr>
          <p:nvPr/>
        </p:nvSpPr>
        <p:spPr bwMode="auto">
          <a:xfrm>
            <a:off x="5879465" y="4213225"/>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grpSp>
        <p:nvGrpSpPr>
          <p:cNvPr id="13" name="Group 34"/>
          <p:cNvGrpSpPr/>
          <p:nvPr/>
        </p:nvGrpSpPr>
        <p:grpSpPr bwMode="auto">
          <a:xfrm>
            <a:off x="6111240" y="3467100"/>
            <a:ext cx="381000" cy="762000"/>
            <a:chOff x="768" y="2438"/>
            <a:chExt cx="240" cy="480"/>
          </a:xfrm>
        </p:grpSpPr>
        <p:sp>
          <p:nvSpPr>
            <p:cNvPr id="278563" name="Oval 35"/>
            <p:cNvSpPr>
              <a:spLocks noChangeArrowheads="1"/>
            </p:cNvSpPr>
            <p:nvPr/>
          </p:nvSpPr>
          <p:spPr bwMode="auto">
            <a:xfrm>
              <a:off x="816" y="243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a:t>11</a:t>
              </a:r>
              <a:endParaRPr lang="en-US" altLang="zh-TW" sz="1600" baseline="-25000"/>
            </a:p>
          </p:txBody>
        </p:sp>
        <p:sp>
          <p:nvSpPr>
            <p:cNvPr id="23607" name="Line 36"/>
            <p:cNvSpPr>
              <a:spLocks noChangeShapeType="1"/>
            </p:cNvSpPr>
            <p:nvPr/>
          </p:nvSpPr>
          <p:spPr bwMode="auto">
            <a:xfrm flipV="1">
              <a:off x="768" y="2678"/>
              <a:ext cx="144" cy="240"/>
            </a:xfrm>
            <a:prstGeom prst="line">
              <a:avLst/>
            </a:prstGeom>
            <a:noFill/>
            <a:ln w="9525">
              <a:solidFill>
                <a:schemeClr val="tx1"/>
              </a:solidFill>
              <a:prstDash val="sysDot"/>
              <a:round/>
              <a:tailEnd type="triangle" w="med" len="med"/>
            </a:ln>
          </p:spPr>
          <p:txBody>
            <a:bodyPr/>
            <a:p>
              <a:endParaRPr lang="en-US"/>
            </a:p>
          </p:txBody>
        </p:sp>
      </p:grpSp>
      <p:sp>
        <p:nvSpPr>
          <p:cNvPr id="278565" name="Text Box 37"/>
          <p:cNvSpPr txBox="1">
            <a:spLocks noChangeArrowheads="1"/>
          </p:cNvSpPr>
          <p:nvPr/>
        </p:nvSpPr>
        <p:spPr bwMode="auto">
          <a:xfrm>
            <a:off x="5558790" y="3086101"/>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Wingdings" panose="05000000000000000000" pitchFamily="2" charset="2"/>
            </a:endParaRPr>
          </a:p>
        </p:txBody>
      </p:sp>
      <p:sp>
        <p:nvSpPr>
          <p:cNvPr id="278566" name="Text Box 38"/>
          <p:cNvSpPr txBox="1">
            <a:spLocks noChangeArrowheads="1"/>
          </p:cNvSpPr>
          <p:nvPr/>
        </p:nvSpPr>
        <p:spPr bwMode="auto">
          <a:xfrm>
            <a:off x="6489065" y="4197350"/>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67" name="Text Box 39"/>
          <p:cNvSpPr txBox="1">
            <a:spLocks noChangeArrowheads="1"/>
          </p:cNvSpPr>
          <p:nvPr/>
        </p:nvSpPr>
        <p:spPr bwMode="auto">
          <a:xfrm>
            <a:off x="6168390" y="3054351"/>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grpSp>
        <p:nvGrpSpPr>
          <p:cNvPr id="14" name="Group 40"/>
          <p:cNvGrpSpPr/>
          <p:nvPr/>
        </p:nvGrpSpPr>
        <p:grpSpPr bwMode="auto">
          <a:xfrm>
            <a:off x="6720840" y="3451225"/>
            <a:ext cx="381000" cy="762000"/>
            <a:chOff x="1152" y="2438"/>
            <a:chExt cx="240" cy="480"/>
          </a:xfrm>
        </p:grpSpPr>
        <p:sp>
          <p:nvSpPr>
            <p:cNvPr id="278569" name="Oval 41"/>
            <p:cNvSpPr>
              <a:spLocks noChangeArrowheads="1"/>
            </p:cNvSpPr>
            <p:nvPr/>
          </p:nvSpPr>
          <p:spPr bwMode="auto">
            <a:xfrm>
              <a:off x="1200" y="243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a:t>11</a:t>
              </a:r>
              <a:endParaRPr lang="en-US" altLang="zh-TW" sz="1600" baseline="-25000"/>
            </a:p>
          </p:txBody>
        </p:sp>
        <p:sp>
          <p:nvSpPr>
            <p:cNvPr id="23605" name="Line 42"/>
            <p:cNvSpPr>
              <a:spLocks noChangeShapeType="1"/>
            </p:cNvSpPr>
            <p:nvPr/>
          </p:nvSpPr>
          <p:spPr bwMode="auto">
            <a:xfrm flipV="1">
              <a:off x="1152" y="2678"/>
              <a:ext cx="144" cy="240"/>
            </a:xfrm>
            <a:prstGeom prst="line">
              <a:avLst/>
            </a:prstGeom>
            <a:noFill/>
            <a:ln w="9525">
              <a:solidFill>
                <a:schemeClr val="tx1"/>
              </a:solidFill>
              <a:prstDash val="sysDot"/>
              <a:round/>
              <a:tailEnd type="triangle" w="med" len="med"/>
            </a:ln>
          </p:spPr>
          <p:txBody>
            <a:bodyPr/>
            <a:p>
              <a:endParaRPr lang="en-US"/>
            </a:p>
          </p:txBody>
        </p:sp>
      </p:grpSp>
      <p:sp>
        <p:nvSpPr>
          <p:cNvPr id="278571" name="Text Box 43"/>
          <p:cNvSpPr txBox="1">
            <a:spLocks noChangeArrowheads="1"/>
          </p:cNvSpPr>
          <p:nvPr/>
        </p:nvSpPr>
        <p:spPr bwMode="auto">
          <a:xfrm>
            <a:off x="6777990" y="3070226"/>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sp>
        <p:nvSpPr>
          <p:cNvPr id="278572" name="Text Box 44"/>
          <p:cNvSpPr txBox="1">
            <a:spLocks noChangeArrowheads="1"/>
          </p:cNvSpPr>
          <p:nvPr/>
        </p:nvSpPr>
        <p:spPr bwMode="auto">
          <a:xfrm>
            <a:off x="7098665" y="4213225"/>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73" name="Text Box 45"/>
          <p:cNvSpPr txBox="1">
            <a:spLocks noChangeArrowheads="1"/>
          </p:cNvSpPr>
          <p:nvPr/>
        </p:nvSpPr>
        <p:spPr bwMode="auto">
          <a:xfrm>
            <a:off x="7708265" y="4213225"/>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74" name="Text Box 46"/>
          <p:cNvSpPr txBox="1">
            <a:spLocks noChangeArrowheads="1"/>
          </p:cNvSpPr>
          <p:nvPr/>
        </p:nvSpPr>
        <p:spPr bwMode="auto">
          <a:xfrm>
            <a:off x="7387590" y="3070226"/>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grpSp>
        <p:nvGrpSpPr>
          <p:cNvPr id="15" name="Group 47"/>
          <p:cNvGrpSpPr/>
          <p:nvPr/>
        </p:nvGrpSpPr>
        <p:grpSpPr bwMode="auto">
          <a:xfrm>
            <a:off x="7330440" y="3467100"/>
            <a:ext cx="381000" cy="762000"/>
            <a:chOff x="1536" y="2448"/>
            <a:chExt cx="240" cy="480"/>
          </a:xfrm>
        </p:grpSpPr>
        <p:sp>
          <p:nvSpPr>
            <p:cNvPr id="278576" name="Oval 48"/>
            <p:cNvSpPr>
              <a:spLocks noChangeArrowheads="1"/>
            </p:cNvSpPr>
            <p:nvPr/>
          </p:nvSpPr>
          <p:spPr bwMode="auto">
            <a:xfrm>
              <a:off x="1584" y="244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a:t>11</a:t>
              </a:r>
              <a:endParaRPr lang="en-US" altLang="zh-TW" sz="1600" baseline="-25000"/>
            </a:p>
          </p:txBody>
        </p:sp>
        <p:sp>
          <p:nvSpPr>
            <p:cNvPr id="23603" name="Line 49"/>
            <p:cNvSpPr>
              <a:spLocks noChangeShapeType="1"/>
            </p:cNvSpPr>
            <p:nvPr/>
          </p:nvSpPr>
          <p:spPr bwMode="auto">
            <a:xfrm flipV="1">
              <a:off x="1536" y="2688"/>
              <a:ext cx="144" cy="240"/>
            </a:xfrm>
            <a:prstGeom prst="line">
              <a:avLst/>
            </a:prstGeom>
            <a:noFill/>
            <a:ln w="9525">
              <a:solidFill>
                <a:schemeClr val="tx1"/>
              </a:solidFill>
              <a:prstDash val="sysDot"/>
              <a:round/>
              <a:tailEnd type="triangle" w="med" len="med"/>
            </a:ln>
          </p:spPr>
          <p:txBody>
            <a:bodyPr/>
            <a:p>
              <a:endParaRPr lang="en-US"/>
            </a:p>
          </p:txBody>
        </p:sp>
      </p:grpSp>
      <p:grpSp>
        <p:nvGrpSpPr>
          <p:cNvPr id="16" name="Group 50"/>
          <p:cNvGrpSpPr/>
          <p:nvPr/>
        </p:nvGrpSpPr>
        <p:grpSpPr bwMode="auto">
          <a:xfrm>
            <a:off x="7940040" y="3467100"/>
            <a:ext cx="381000" cy="762000"/>
            <a:chOff x="1920" y="2448"/>
            <a:chExt cx="240" cy="480"/>
          </a:xfrm>
        </p:grpSpPr>
        <p:sp>
          <p:nvSpPr>
            <p:cNvPr id="278579" name="Oval 51"/>
            <p:cNvSpPr>
              <a:spLocks noChangeArrowheads="1"/>
            </p:cNvSpPr>
            <p:nvPr/>
          </p:nvSpPr>
          <p:spPr bwMode="auto">
            <a:xfrm>
              <a:off x="1968" y="244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a:t>11</a:t>
              </a:r>
              <a:endParaRPr lang="en-US" altLang="zh-TW" sz="1600" baseline="-25000"/>
            </a:p>
          </p:txBody>
        </p:sp>
        <p:sp>
          <p:nvSpPr>
            <p:cNvPr id="23601" name="Line 52"/>
            <p:cNvSpPr>
              <a:spLocks noChangeShapeType="1"/>
            </p:cNvSpPr>
            <p:nvPr/>
          </p:nvSpPr>
          <p:spPr bwMode="auto">
            <a:xfrm flipV="1">
              <a:off x="1920" y="2688"/>
              <a:ext cx="144" cy="240"/>
            </a:xfrm>
            <a:prstGeom prst="line">
              <a:avLst/>
            </a:prstGeom>
            <a:noFill/>
            <a:ln w="9525">
              <a:solidFill>
                <a:schemeClr val="tx1"/>
              </a:solidFill>
              <a:prstDash val="sysDot"/>
              <a:round/>
              <a:tailEnd type="triangle" w="med" len="med"/>
            </a:ln>
          </p:spPr>
          <p:txBody>
            <a:bodyPr/>
            <a:p>
              <a:endParaRPr lang="en-US"/>
            </a:p>
          </p:txBody>
        </p:sp>
      </p:grpSp>
      <p:sp>
        <p:nvSpPr>
          <p:cNvPr id="278581" name="Text Box 53"/>
          <p:cNvSpPr txBox="1">
            <a:spLocks noChangeArrowheads="1"/>
          </p:cNvSpPr>
          <p:nvPr/>
        </p:nvSpPr>
        <p:spPr bwMode="auto">
          <a:xfrm>
            <a:off x="8804911" y="4187826"/>
            <a:ext cx="523875"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FF0000"/>
                </a:solidFill>
              </a:rPr>
              <a:t>NT</a:t>
            </a:r>
            <a:endParaRPr lang="en-US" sz="2000">
              <a:solidFill>
                <a:srgbClr val="FF0000"/>
              </a:solidFill>
            </a:endParaRPr>
          </a:p>
        </p:txBody>
      </p:sp>
      <p:grpSp>
        <p:nvGrpSpPr>
          <p:cNvPr id="17" name="Group 54"/>
          <p:cNvGrpSpPr/>
          <p:nvPr/>
        </p:nvGrpSpPr>
        <p:grpSpPr bwMode="auto">
          <a:xfrm>
            <a:off x="8549640" y="3467101"/>
            <a:ext cx="381000" cy="746125"/>
            <a:chOff x="2304" y="2448"/>
            <a:chExt cx="240" cy="470"/>
          </a:xfrm>
        </p:grpSpPr>
        <p:sp>
          <p:nvSpPr>
            <p:cNvPr id="23598" name="Line 55"/>
            <p:cNvSpPr>
              <a:spLocks noChangeShapeType="1"/>
            </p:cNvSpPr>
            <p:nvPr/>
          </p:nvSpPr>
          <p:spPr bwMode="auto">
            <a:xfrm flipV="1">
              <a:off x="2304" y="2678"/>
              <a:ext cx="144" cy="240"/>
            </a:xfrm>
            <a:prstGeom prst="line">
              <a:avLst/>
            </a:prstGeom>
            <a:noFill/>
            <a:ln w="9525">
              <a:solidFill>
                <a:schemeClr val="tx1"/>
              </a:solidFill>
              <a:prstDash val="sysDot"/>
              <a:round/>
              <a:tailEnd type="triangle" w="med" len="med"/>
            </a:ln>
          </p:spPr>
          <p:txBody>
            <a:bodyPr/>
            <a:p>
              <a:endParaRPr lang="en-US"/>
            </a:p>
          </p:txBody>
        </p:sp>
        <p:sp>
          <p:nvSpPr>
            <p:cNvPr id="278584" name="Oval 56"/>
            <p:cNvSpPr>
              <a:spLocks noChangeArrowheads="1"/>
            </p:cNvSpPr>
            <p:nvPr/>
          </p:nvSpPr>
          <p:spPr bwMode="auto">
            <a:xfrm>
              <a:off x="2352" y="244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a:t>11</a:t>
              </a:r>
              <a:endParaRPr lang="en-US" altLang="zh-TW" sz="1600" baseline="-25000"/>
            </a:p>
          </p:txBody>
        </p:sp>
      </p:grpSp>
      <p:sp>
        <p:nvSpPr>
          <p:cNvPr id="278585" name="Text Box 57"/>
          <p:cNvSpPr txBox="1">
            <a:spLocks noChangeArrowheads="1"/>
          </p:cNvSpPr>
          <p:nvPr/>
        </p:nvSpPr>
        <p:spPr bwMode="auto">
          <a:xfrm>
            <a:off x="9178290" y="2982596"/>
            <a:ext cx="419100" cy="519113"/>
          </a:xfrm>
          <a:prstGeom prst="rect">
            <a:avLst/>
          </a:prstGeom>
          <a:noFill/>
          <a:ln w="9525">
            <a:noFill/>
            <a:miter lim="800000"/>
          </a:ln>
        </p:spPr>
        <p:txBody>
          <a:bodyPr wrap="none">
            <a:spAutoFit/>
          </a:bodyPr>
          <a:p>
            <a:pPr eaLnBrk="0" hangingPunct="0">
              <a:buFont typeface="Wingdings" panose="05000000000000000000" pitchFamily="2" charset="2"/>
              <a:buNone/>
            </a:pPr>
            <a:r>
              <a:rPr lang="en-US" sz="2800">
                <a:latin typeface="Verdana" panose="020B0604030504040204" pitchFamily="34" charset="0"/>
                <a:sym typeface="Wingdings" panose="05000000000000000000" pitchFamily="2" charset="2"/>
              </a:rPr>
              <a:t></a:t>
            </a:r>
            <a:endParaRPr lang="en-US" sz="2800">
              <a:latin typeface="Verdana" panose="020B0604030504040204" pitchFamily="34" charset="0"/>
              <a:sym typeface="Wingdings" panose="05000000000000000000" pitchFamily="2" charset="2"/>
            </a:endParaRPr>
          </a:p>
        </p:txBody>
      </p:sp>
      <p:sp>
        <p:nvSpPr>
          <p:cNvPr id="278586" name="Text Box 58"/>
          <p:cNvSpPr txBox="1">
            <a:spLocks noChangeArrowheads="1"/>
          </p:cNvSpPr>
          <p:nvPr/>
        </p:nvSpPr>
        <p:spPr bwMode="auto">
          <a:xfrm>
            <a:off x="5315585" y="4201160"/>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90" name="Text Box 62"/>
          <p:cNvSpPr txBox="1">
            <a:spLocks noChangeArrowheads="1"/>
          </p:cNvSpPr>
          <p:nvPr/>
        </p:nvSpPr>
        <p:spPr bwMode="auto">
          <a:xfrm>
            <a:off x="8606790" y="3105151"/>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sp>
        <p:nvSpPr>
          <p:cNvPr id="278591" name="Text Box 63"/>
          <p:cNvSpPr txBox="1">
            <a:spLocks noChangeArrowheads="1"/>
          </p:cNvSpPr>
          <p:nvPr/>
        </p:nvSpPr>
        <p:spPr bwMode="auto">
          <a:xfrm>
            <a:off x="7640321" y="5029201"/>
            <a:ext cx="1871980" cy="4603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400"/>
              <a:t>95% accuracy</a:t>
            </a:r>
            <a:endParaRPr lang="en-US" sz="2400"/>
          </a:p>
        </p:txBody>
      </p:sp>
      <p:sp>
        <p:nvSpPr>
          <p:cNvPr id="18" name="Oval 4"/>
          <p:cNvSpPr>
            <a:spLocks noChangeArrowheads="1"/>
          </p:cNvSpPr>
          <p:nvPr/>
        </p:nvSpPr>
        <p:spPr bwMode="auto">
          <a:xfrm>
            <a:off x="9244965" y="3482975"/>
            <a:ext cx="304800" cy="304800"/>
          </a:xfrm>
          <a:prstGeom prst="ellipse">
            <a:avLst/>
          </a:prstGeom>
          <a:solidFill>
            <a:srgbClr val="FF3300"/>
          </a:solidFill>
          <a:ln w="12700">
            <a:solidFill>
              <a:srgbClr val="FF0000"/>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dirty="0">
                <a:solidFill>
                  <a:schemeClr val="bg1"/>
                </a:solidFill>
              </a:rPr>
              <a:t>10</a:t>
            </a:r>
            <a:endParaRPr lang="en-US" altLang="zh-TW" sz="1600" baseline="-25000" dirty="0">
              <a:solidFill>
                <a:schemeClr val="bg1"/>
              </a:solidFill>
            </a:endParaRPr>
          </a:p>
        </p:txBody>
      </p:sp>
      <p:sp>
        <p:nvSpPr>
          <p:cNvPr id="19" name="Line 49"/>
          <p:cNvSpPr>
            <a:spLocks noChangeShapeType="1"/>
          </p:cNvSpPr>
          <p:nvPr/>
        </p:nvSpPr>
        <p:spPr bwMode="auto">
          <a:xfrm flipV="1">
            <a:off x="9070340" y="3898900"/>
            <a:ext cx="228600" cy="381000"/>
          </a:xfrm>
          <a:prstGeom prst="line">
            <a:avLst/>
          </a:prstGeom>
          <a:noFill/>
          <a:ln w="9525">
            <a:solidFill>
              <a:schemeClr val="tx1"/>
            </a:solidFill>
            <a:prstDash val="sysDot"/>
            <a:round/>
            <a:tailEnd type="triangle" w="med" len="med"/>
          </a:ln>
        </p:spPr>
        <p:txBody>
          <a:bodyPr/>
          <a:p>
            <a:endParaRPr lang="en-US"/>
          </a:p>
        </p:txBody>
      </p:sp>
      <p:sp>
        <p:nvSpPr>
          <p:cNvPr id="20" name="Text Box 62"/>
          <p:cNvSpPr txBox="1">
            <a:spLocks noChangeArrowheads="1"/>
          </p:cNvSpPr>
          <p:nvPr/>
        </p:nvSpPr>
        <p:spPr bwMode="auto">
          <a:xfrm>
            <a:off x="8025765" y="3086101"/>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sp>
        <p:nvSpPr>
          <p:cNvPr id="21" name="Text Box 37"/>
          <p:cNvSpPr txBox="1">
            <a:spLocks noChangeArrowheads="1"/>
          </p:cNvSpPr>
          <p:nvPr/>
        </p:nvSpPr>
        <p:spPr bwMode="auto">
          <a:xfrm>
            <a:off x="4958715" y="3086101"/>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Wingdings" panose="05000000000000000000" pitchFamily="2" charset="2"/>
            </a:endParaRPr>
          </a:p>
        </p:txBody>
      </p:sp>
      <p:sp>
        <p:nvSpPr>
          <p:cNvPr id="22" name="Text Box 45"/>
          <p:cNvSpPr txBox="1">
            <a:spLocks noChangeArrowheads="1"/>
          </p:cNvSpPr>
          <p:nvPr/>
        </p:nvSpPr>
        <p:spPr bwMode="auto">
          <a:xfrm>
            <a:off x="8364855" y="4191000"/>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3" name="Text Box 3"/>
          <p:cNvSpPr txBox="1">
            <a:spLocks noChangeArrowheads="1"/>
          </p:cNvSpPr>
          <p:nvPr/>
        </p:nvSpPr>
        <p:spPr bwMode="auto">
          <a:xfrm>
            <a:off x="5714841" y="1420544"/>
            <a:ext cx="2986088" cy="922020"/>
          </a:xfrm>
          <a:prstGeom prst="rect">
            <a:avLst/>
          </a:prstGeom>
          <a:noFill/>
          <a:ln w="9525">
            <a:noFill/>
            <a:miter lim="800000"/>
          </a:ln>
          <a:effectLst/>
        </p:spPr>
        <p:txBody>
          <a:bodyPr wrap="square">
            <a:spAutoFit/>
          </a:bodyPr>
          <a:p>
            <a:pPr eaLnBrk="0" hangingPunct="0">
              <a:buFont typeface="Wingdings" panose="05000000000000000000" pitchFamily="2" charset="2"/>
              <a:buNone/>
              <a:defRPr/>
            </a:pPr>
            <a:r>
              <a:rPr lang="en-US" dirty="0">
                <a:solidFill>
                  <a:srgbClr val="0000FF"/>
                </a:solidFill>
                <a:latin typeface="Verdana" panose="020B0604030504040204" pitchFamily="34" charset="0"/>
              </a:rPr>
              <a:t>c=max(a,b)</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r>
              <a:rPr lang="en-US" dirty="0">
                <a:solidFill>
                  <a:srgbClr val="0000FF"/>
                </a:solidFill>
                <a:latin typeface="Verdana" panose="020B0604030504040204" pitchFamily="34" charset="0"/>
              </a:rPr>
              <a:t>return 0;</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endParaRPr lang="en-US" dirty="0">
              <a:solidFill>
                <a:srgbClr val="0000FF"/>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75310" y="288925"/>
            <a:ext cx="6433820" cy="508000"/>
          </a:xfrm>
        </p:spPr>
        <p:txBody>
          <a:bodyPr>
            <a:normAutofit/>
          </a:bodyPr>
          <a:lstStyle/>
          <a:p>
            <a:pPr algn="l"/>
            <a:r>
              <a:rPr lang="en-US" altLang="zh-CN" dirty="0"/>
              <a:t> </a:t>
            </a:r>
            <a:r>
              <a:rPr lang="en-US" altLang="zh-CN" sz="2000" dirty="0">
                <a:sym typeface="+mn-ea"/>
              </a:rPr>
              <a:t> 5.</a:t>
            </a:r>
            <a:r>
              <a:rPr lang="zh-CN" sz="2000" dirty="0">
                <a:sym typeface="+mn-ea"/>
              </a:rPr>
              <a:t>预测循环调用多次</a:t>
            </a:r>
            <a:r>
              <a:rPr lang="zh-CN" altLang="en-US" sz="2000" dirty="0">
                <a:sym typeface="+mn-ea"/>
              </a:rPr>
              <a:t>的准确率</a:t>
            </a:r>
            <a:endParaRPr lang="zh-CN" altLang="en-US" sz="2000" dirty="0">
              <a:sym typeface="+mn-ea"/>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278531" name="Text Box 3"/>
          <p:cNvSpPr txBox="1">
            <a:spLocks noChangeArrowheads="1"/>
          </p:cNvSpPr>
          <p:nvPr/>
        </p:nvSpPr>
        <p:spPr bwMode="auto">
          <a:xfrm>
            <a:off x="1898015" y="1420495"/>
            <a:ext cx="3375025" cy="1476375"/>
          </a:xfrm>
          <a:prstGeom prst="rect">
            <a:avLst/>
          </a:prstGeom>
          <a:noFill/>
          <a:ln w="9525">
            <a:noFill/>
            <a:miter lim="800000"/>
          </a:ln>
          <a:effectLst/>
        </p:spPr>
        <p:txBody>
          <a:bodyPr wrap="square">
            <a:spAutoFit/>
          </a:bodyPr>
          <a:p>
            <a:pPr eaLnBrk="0" hangingPunct="0">
              <a:buFont typeface="Wingdings" panose="05000000000000000000" pitchFamily="2" charset="2"/>
              <a:buNone/>
              <a:defRPr/>
            </a:pPr>
            <a:r>
              <a:rPr lang="en-US" dirty="0">
                <a:solidFill>
                  <a:srgbClr val="0000FF"/>
                </a:solidFill>
                <a:latin typeface="Verdana" panose="020B0604030504040204" pitchFamily="34" charset="0"/>
              </a:rPr>
              <a:t> for (</a:t>
            </a:r>
            <a:r>
              <a:rPr lang="en-US" dirty="0" err="1">
                <a:solidFill>
                  <a:srgbClr val="0000FF"/>
                </a:solidFill>
                <a:latin typeface="Verdana" panose="020B0604030504040204" pitchFamily="34" charset="0"/>
              </a:rPr>
              <a:t>i</a:t>
            </a:r>
            <a:r>
              <a:rPr lang="en-US" dirty="0">
                <a:solidFill>
                  <a:srgbClr val="0000FF"/>
                </a:solidFill>
                <a:latin typeface="Verdana" panose="020B0604030504040204" pitchFamily="34" charset="0"/>
              </a:rPr>
              <a:t>=0; </a:t>
            </a:r>
            <a:r>
              <a:rPr lang="en-US" dirty="0" err="1">
                <a:solidFill>
                  <a:srgbClr val="0000FF"/>
                </a:solidFill>
                <a:latin typeface="Verdana" panose="020B0604030504040204" pitchFamily="34" charset="0"/>
              </a:rPr>
              <a:t>i</a:t>
            </a:r>
            <a:r>
              <a:rPr lang="en-US" dirty="0">
                <a:solidFill>
                  <a:srgbClr val="0000FF"/>
                </a:solidFill>
                <a:latin typeface="Verdana" panose="020B0604030504040204" pitchFamily="34" charset="0"/>
              </a:rPr>
              <a:t>&lt;</a:t>
            </a:r>
            <a:r>
              <a:rPr lang="en-US" b="1" dirty="0">
                <a:solidFill>
                  <a:srgbClr val="0000FF"/>
                </a:solidFill>
                <a:effectLst>
                  <a:outerShdw blurRad="38100" dist="38100" dir="2700000" algn="tl">
                    <a:srgbClr val="C0C0C0"/>
                  </a:outerShdw>
                </a:effectLst>
                <a:latin typeface="Verdana" panose="020B0604030504040204" pitchFamily="34" charset="0"/>
              </a:rPr>
              <a:t>400</a:t>
            </a:r>
            <a:r>
              <a:rPr lang="en-US" dirty="0">
                <a:solidFill>
                  <a:srgbClr val="0000FF"/>
                </a:solidFill>
                <a:latin typeface="Verdana" panose="020B0604030504040204" pitchFamily="34" charset="0"/>
              </a:rPr>
              <a:t>; </a:t>
            </a:r>
            <a:r>
              <a:rPr lang="en-US" dirty="0" err="1">
                <a:solidFill>
                  <a:srgbClr val="0000FF"/>
                </a:solidFill>
                <a:latin typeface="Verdana" panose="020B0604030504040204" pitchFamily="34" charset="0"/>
              </a:rPr>
              <a:t>i</a:t>
            </a:r>
            <a:r>
              <a:rPr lang="en-US" dirty="0">
                <a:solidFill>
                  <a:srgbClr val="0000FF"/>
                </a:solidFill>
                <a:latin typeface="Verdana" panose="020B0604030504040204" pitchFamily="34" charset="0"/>
              </a:rPr>
              <a:t>++) {</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r>
              <a:rPr lang="en-US" dirty="0">
                <a:solidFill>
                  <a:srgbClr val="0000FF"/>
                </a:solidFill>
                <a:latin typeface="Verdana" panose="020B0604030504040204" pitchFamily="34" charset="0"/>
              </a:rPr>
              <a:t>   for(</a:t>
            </a:r>
            <a:r>
              <a:rPr lang="en-US" dirty="0" err="1">
                <a:solidFill>
                  <a:srgbClr val="0000FF"/>
                </a:solidFill>
                <a:latin typeface="Verdana" panose="020B0604030504040204" pitchFamily="34" charset="0"/>
                <a:sym typeface="+mn-ea"/>
              </a:rPr>
              <a:t>i</a:t>
            </a:r>
            <a:r>
              <a:rPr lang="en-US" dirty="0">
                <a:solidFill>
                  <a:srgbClr val="0000FF"/>
                </a:solidFill>
                <a:latin typeface="Verdana" panose="020B0604030504040204" pitchFamily="34" charset="0"/>
                <a:sym typeface="+mn-ea"/>
              </a:rPr>
              <a:t>=0; </a:t>
            </a:r>
            <a:r>
              <a:rPr lang="en-US" dirty="0" err="1">
                <a:solidFill>
                  <a:srgbClr val="0000FF"/>
                </a:solidFill>
                <a:latin typeface="Verdana" panose="020B0604030504040204" pitchFamily="34" charset="0"/>
                <a:sym typeface="+mn-ea"/>
              </a:rPr>
              <a:t>i</a:t>
            </a:r>
            <a:r>
              <a:rPr lang="en-US" dirty="0">
                <a:solidFill>
                  <a:srgbClr val="0000FF"/>
                </a:solidFill>
                <a:latin typeface="Verdana" panose="020B0604030504040204" pitchFamily="34" charset="0"/>
                <a:sym typeface="+mn-ea"/>
              </a:rPr>
              <a:t>&lt;</a:t>
            </a:r>
            <a:r>
              <a:rPr lang="en-US" b="1" dirty="0">
                <a:solidFill>
                  <a:srgbClr val="0000FF"/>
                </a:solidFill>
                <a:effectLst>
                  <a:outerShdw blurRad="38100" dist="38100" dir="2700000" algn="tl">
                    <a:srgbClr val="C0C0C0"/>
                  </a:outerShdw>
                </a:effectLst>
                <a:latin typeface="Verdana" panose="020B0604030504040204" pitchFamily="34" charset="0"/>
                <a:sym typeface="+mn-ea"/>
              </a:rPr>
              <a:t>400</a:t>
            </a:r>
            <a:r>
              <a:rPr lang="en-US" dirty="0">
                <a:solidFill>
                  <a:srgbClr val="0000FF"/>
                </a:solidFill>
                <a:latin typeface="Verdana" panose="020B0604030504040204" pitchFamily="34" charset="0"/>
                <a:sym typeface="+mn-ea"/>
              </a:rPr>
              <a:t>; </a:t>
            </a:r>
            <a:r>
              <a:rPr lang="en-US" dirty="0" err="1">
                <a:solidFill>
                  <a:srgbClr val="0000FF"/>
                </a:solidFill>
                <a:latin typeface="Verdana" panose="020B0604030504040204" pitchFamily="34" charset="0"/>
                <a:sym typeface="+mn-ea"/>
              </a:rPr>
              <a:t>i</a:t>
            </a:r>
            <a:r>
              <a:rPr lang="en-US" dirty="0">
                <a:solidFill>
                  <a:srgbClr val="0000FF"/>
                </a:solidFill>
                <a:latin typeface="Verdana" panose="020B0604030504040204" pitchFamily="34" charset="0"/>
                <a:sym typeface="+mn-ea"/>
              </a:rPr>
              <a:t>++</a:t>
            </a:r>
            <a:r>
              <a:rPr lang="en-US" dirty="0">
                <a:solidFill>
                  <a:srgbClr val="0000FF"/>
                </a:solidFill>
                <a:latin typeface="Verdana" panose="020B0604030504040204" pitchFamily="34" charset="0"/>
              </a:rPr>
              <a:t>){</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r>
              <a:rPr lang="en-US" dirty="0">
                <a:solidFill>
                  <a:srgbClr val="0000FF"/>
                </a:solidFill>
                <a:latin typeface="Verdana" panose="020B0604030504040204" pitchFamily="34" charset="0"/>
              </a:rPr>
              <a:t>       ..................}</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r>
              <a:rPr lang="zh-CN" altLang="en-US" dirty="0">
                <a:solidFill>
                  <a:srgbClr val="0000FF"/>
                </a:solidFill>
                <a:latin typeface="Verdana" panose="020B0604030504040204" pitchFamily="34" charset="0"/>
              </a:rPr>
              <a:t> </a:t>
            </a:r>
            <a:r>
              <a:rPr lang="en-US" dirty="0">
                <a:solidFill>
                  <a:srgbClr val="0000FF"/>
                </a:solidFill>
                <a:latin typeface="Verdana" panose="020B0604030504040204" pitchFamily="34" charset="0"/>
              </a:rPr>
              <a:t>}</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endParaRPr lang="en-US" dirty="0">
              <a:solidFill>
                <a:srgbClr val="0000FF"/>
              </a:solidFill>
              <a:latin typeface="Verdana" panose="020B0604030504040204" pitchFamily="34" charset="0"/>
            </a:endParaRPr>
          </a:p>
        </p:txBody>
      </p:sp>
      <p:sp>
        <p:nvSpPr>
          <p:cNvPr id="278532" name="Oval 4"/>
          <p:cNvSpPr>
            <a:spLocks noChangeArrowheads="1"/>
          </p:cNvSpPr>
          <p:nvPr/>
        </p:nvSpPr>
        <p:spPr bwMode="auto">
          <a:xfrm>
            <a:off x="2545080" y="3637915"/>
            <a:ext cx="304800" cy="304800"/>
          </a:xfrm>
          <a:prstGeom prst="ellipse">
            <a:avLst/>
          </a:prstGeom>
          <a:solidFill>
            <a:srgbClr val="FF3300"/>
          </a:solidFill>
          <a:ln w="12700">
            <a:solidFill>
              <a:srgbClr val="FF0000"/>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dirty="0">
                <a:solidFill>
                  <a:schemeClr val="bg1"/>
                </a:solidFill>
              </a:rPr>
              <a:t>01</a:t>
            </a:r>
            <a:endParaRPr lang="en-US" altLang="zh-TW" sz="1600" baseline="-25000" dirty="0">
              <a:solidFill>
                <a:schemeClr val="bg1"/>
              </a:solidFill>
            </a:endParaRPr>
          </a:p>
        </p:txBody>
      </p:sp>
      <p:sp>
        <p:nvSpPr>
          <p:cNvPr id="23558" name="Text Box 5"/>
          <p:cNvSpPr txBox="1">
            <a:spLocks noChangeArrowheads="1"/>
          </p:cNvSpPr>
          <p:nvPr/>
        </p:nvSpPr>
        <p:spPr bwMode="auto">
          <a:xfrm>
            <a:off x="1914844" y="3637915"/>
            <a:ext cx="554037" cy="336550"/>
          </a:xfrm>
          <a:prstGeom prst="rect">
            <a:avLst/>
          </a:prstGeom>
          <a:noFill/>
          <a:ln w="9525">
            <a:noFill/>
            <a:miter lim="800000"/>
          </a:ln>
        </p:spPr>
        <p:txBody>
          <a:bodyPr wrap="none">
            <a:spAutoFit/>
          </a:bodyPr>
          <a:p>
            <a:pPr algn="ctr" eaLnBrk="0" hangingPunct="0">
              <a:buFont typeface="Wingdings" panose="05000000000000000000" pitchFamily="2" charset="2"/>
              <a:buNone/>
            </a:pPr>
            <a:r>
              <a:rPr lang="en-US" sz="1600">
                <a:latin typeface="Arial Narrow" panose="020B0606020202030204" charset="0"/>
              </a:rPr>
              <a:t>Pred</a:t>
            </a:r>
            <a:endParaRPr lang="en-US" sz="1600">
              <a:latin typeface="Arial Narrow" panose="020B0606020202030204" charset="0"/>
            </a:endParaRPr>
          </a:p>
        </p:txBody>
      </p:sp>
      <p:sp>
        <p:nvSpPr>
          <p:cNvPr id="23559" name="Text Box 6"/>
          <p:cNvSpPr txBox="1">
            <a:spLocks noChangeArrowheads="1"/>
          </p:cNvSpPr>
          <p:nvPr/>
        </p:nvSpPr>
        <p:spPr bwMode="auto">
          <a:xfrm>
            <a:off x="1914844" y="4433254"/>
            <a:ext cx="650875" cy="338137"/>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latin typeface="Arial Narrow" panose="020B0606020202030204" charset="0"/>
              </a:rPr>
              <a:t>Actual</a:t>
            </a:r>
            <a:endParaRPr lang="en-US" sz="1600">
              <a:latin typeface="Arial Narrow" panose="020B0606020202030204" charset="0"/>
            </a:endParaRPr>
          </a:p>
        </p:txBody>
      </p:sp>
      <p:sp>
        <p:nvSpPr>
          <p:cNvPr id="278535" name="Text Box 7"/>
          <p:cNvSpPr txBox="1">
            <a:spLocks noChangeArrowheads="1"/>
          </p:cNvSpPr>
          <p:nvPr/>
        </p:nvSpPr>
        <p:spPr bwMode="auto">
          <a:xfrm>
            <a:off x="2846705" y="4384040"/>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36" name="Text Box 8"/>
          <p:cNvSpPr txBox="1">
            <a:spLocks noChangeArrowheads="1"/>
          </p:cNvSpPr>
          <p:nvPr/>
        </p:nvSpPr>
        <p:spPr bwMode="auto">
          <a:xfrm>
            <a:off x="3456305" y="4384040"/>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37" name="Text Box 9"/>
          <p:cNvSpPr txBox="1">
            <a:spLocks noChangeArrowheads="1"/>
          </p:cNvSpPr>
          <p:nvPr/>
        </p:nvSpPr>
        <p:spPr bwMode="auto">
          <a:xfrm>
            <a:off x="3135630" y="3241041"/>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grpSp>
        <p:nvGrpSpPr>
          <p:cNvPr id="8" name="Group 10"/>
          <p:cNvGrpSpPr/>
          <p:nvPr/>
        </p:nvGrpSpPr>
        <p:grpSpPr bwMode="auto">
          <a:xfrm>
            <a:off x="3078480" y="3637915"/>
            <a:ext cx="381000" cy="762000"/>
            <a:chOff x="768" y="2438"/>
            <a:chExt cx="240" cy="480"/>
          </a:xfrm>
        </p:grpSpPr>
        <p:sp>
          <p:nvSpPr>
            <p:cNvPr id="278539" name="Oval 11"/>
            <p:cNvSpPr>
              <a:spLocks noChangeArrowheads="1"/>
            </p:cNvSpPr>
            <p:nvPr/>
          </p:nvSpPr>
          <p:spPr bwMode="auto">
            <a:xfrm>
              <a:off x="816" y="243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dirty="0"/>
                <a:t>1</a:t>
              </a:r>
              <a:r>
                <a:rPr lang="en-US" altLang="zh-CN" sz="1600" dirty="0"/>
                <a:t>1</a:t>
              </a:r>
              <a:endParaRPr lang="en-US" altLang="zh-TW" sz="1600" baseline="-25000" dirty="0"/>
            </a:p>
          </p:txBody>
        </p:sp>
        <p:sp>
          <p:nvSpPr>
            <p:cNvPr id="23617" name="Line 12"/>
            <p:cNvSpPr>
              <a:spLocks noChangeShapeType="1"/>
            </p:cNvSpPr>
            <p:nvPr/>
          </p:nvSpPr>
          <p:spPr bwMode="auto">
            <a:xfrm flipV="1">
              <a:off x="768" y="2678"/>
              <a:ext cx="144" cy="240"/>
            </a:xfrm>
            <a:prstGeom prst="line">
              <a:avLst/>
            </a:prstGeom>
            <a:noFill/>
            <a:ln w="9525">
              <a:solidFill>
                <a:schemeClr val="tx1"/>
              </a:solidFill>
              <a:prstDash val="sysDot"/>
              <a:round/>
              <a:tailEnd type="triangle" w="med" len="med"/>
            </a:ln>
          </p:spPr>
          <p:txBody>
            <a:bodyPr/>
            <a:p>
              <a:endParaRPr lang="en-US"/>
            </a:p>
          </p:txBody>
        </p:sp>
      </p:grpSp>
      <p:grpSp>
        <p:nvGrpSpPr>
          <p:cNvPr id="9" name="Group 13"/>
          <p:cNvGrpSpPr/>
          <p:nvPr/>
        </p:nvGrpSpPr>
        <p:grpSpPr bwMode="auto">
          <a:xfrm>
            <a:off x="3688080" y="3637915"/>
            <a:ext cx="381000" cy="762000"/>
            <a:chOff x="1152" y="2438"/>
            <a:chExt cx="240" cy="480"/>
          </a:xfrm>
        </p:grpSpPr>
        <p:sp>
          <p:nvSpPr>
            <p:cNvPr id="278542" name="Oval 14"/>
            <p:cNvSpPr>
              <a:spLocks noChangeArrowheads="1"/>
            </p:cNvSpPr>
            <p:nvPr/>
          </p:nvSpPr>
          <p:spPr bwMode="auto">
            <a:xfrm>
              <a:off x="1200" y="243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dirty="0"/>
                <a:t>11</a:t>
              </a:r>
              <a:endParaRPr lang="en-US" altLang="zh-TW" sz="1600" baseline="-25000" dirty="0"/>
            </a:p>
          </p:txBody>
        </p:sp>
        <p:sp>
          <p:nvSpPr>
            <p:cNvPr id="23615" name="Line 15"/>
            <p:cNvSpPr>
              <a:spLocks noChangeShapeType="1"/>
            </p:cNvSpPr>
            <p:nvPr/>
          </p:nvSpPr>
          <p:spPr bwMode="auto">
            <a:xfrm flipV="1">
              <a:off x="1152" y="2678"/>
              <a:ext cx="144" cy="240"/>
            </a:xfrm>
            <a:prstGeom prst="line">
              <a:avLst/>
            </a:prstGeom>
            <a:noFill/>
            <a:ln w="9525">
              <a:solidFill>
                <a:schemeClr val="tx1"/>
              </a:solidFill>
              <a:prstDash val="sysDot"/>
              <a:round/>
              <a:tailEnd type="triangle" w="med" len="med"/>
            </a:ln>
          </p:spPr>
          <p:txBody>
            <a:bodyPr/>
            <a:p>
              <a:endParaRPr lang="en-US"/>
            </a:p>
          </p:txBody>
        </p:sp>
      </p:grpSp>
      <p:sp>
        <p:nvSpPr>
          <p:cNvPr id="278544" name="Text Box 16"/>
          <p:cNvSpPr txBox="1">
            <a:spLocks noChangeArrowheads="1"/>
          </p:cNvSpPr>
          <p:nvPr/>
        </p:nvSpPr>
        <p:spPr bwMode="auto">
          <a:xfrm>
            <a:off x="3745230" y="3256916"/>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sp>
        <p:nvSpPr>
          <p:cNvPr id="278545" name="Text Box 17"/>
          <p:cNvSpPr txBox="1">
            <a:spLocks noChangeArrowheads="1"/>
          </p:cNvSpPr>
          <p:nvPr/>
        </p:nvSpPr>
        <p:spPr bwMode="auto">
          <a:xfrm>
            <a:off x="4065905" y="4399915"/>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46" name="Text Box 18"/>
          <p:cNvSpPr txBox="1">
            <a:spLocks noChangeArrowheads="1"/>
          </p:cNvSpPr>
          <p:nvPr/>
        </p:nvSpPr>
        <p:spPr bwMode="auto">
          <a:xfrm>
            <a:off x="4675505" y="4399915"/>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47" name="Text Box 19"/>
          <p:cNvSpPr txBox="1">
            <a:spLocks noChangeArrowheads="1"/>
          </p:cNvSpPr>
          <p:nvPr/>
        </p:nvSpPr>
        <p:spPr bwMode="auto">
          <a:xfrm>
            <a:off x="4354830" y="3256916"/>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grpSp>
        <p:nvGrpSpPr>
          <p:cNvPr id="10" name="Group 20"/>
          <p:cNvGrpSpPr/>
          <p:nvPr/>
        </p:nvGrpSpPr>
        <p:grpSpPr bwMode="auto">
          <a:xfrm>
            <a:off x="4297680" y="3653790"/>
            <a:ext cx="381000" cy="762000"/>
            <a:chOff x="1536" y="2448"/>
            <a:chExt cx="240" cy="480"/>
          </a:xfrm>
        </p:grpSpPr>
        <p:sp>
          <p:nvSpPr>
            <p:cNvPr id="278549" name="Oval 21"/>
            <p:cNvSpPr>
              <a:spLocks noChangeArrowheads="1"/>
            </p:cNvSpPr>
            <p:nvPr/>
          </p:nvSpPr>
          <p:spPr bwMode="auto">
            <a:xfrm>
              <a:off x="1584" y="244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a:t>11</a:t>
              </a:r>
              <a:endParaRPr lang="en-US" altLang="zh-TW" sz="1600" baseline="-25000"/>
            </a:p>
          </p:txBody>
        </p:sp>
        <p:sp>
          <p:nvSpPr>
            <p:cNvPr id="23613" name="Line 22"/>
            <p:cNvSpPr>
              <a:spLocks noChangeShapeType="1"/>
            </p:cNvSpPr>
            <p:nvPr/>
          </p:nvSpPr>
          <p:spPr bwMode="auto">
            <a:xfrm flipV="1">
              <a:off x="1536" y="2688"/>
              <a:ext cx="144" cy="240"/>
            </a:xfrm>
            <a:prstGeom prst="line">
              <a:avLst/>
            </a:prstGeom>
            <a:noFill/>
            <a:ln w="9525">
              <a:solidFill>
                <a:schemeClr val="tx1"/>
              </a:solidFill>
              <a:prstDash val="sysDot"/>
              <a:round/>
              <a:tailEnd type="triangle" w="med" len="med"/>
            </a:ln>
          </p:spPr>
          <p:txBody>
            <a:bodyPr/>
            <a:p>
              <a:endParaRPr lang="en-US"/>
            </a:p>
          </p:txBody>
        </p:sp>
      </p:grpSp>
      <p:grpSp>
        <p:nvGrpSpPr>
          <p:cNvPr id="11" name="Group 23"/>
          <p:cNvGrpSpPr/>
          <p:nvPr/>
        </p:nvGrpSpPr>
        <p:grpSpPr bwMode="auto">
          <a:xfrm>
            <a:off x="4907280" y="3653790"/>
            <a:ext cx="381000" cy="762000"/>
            <a:chOff x="1920" y="2448"/>
            <a:chExt cx="240" cy="480"/>
          </a:xfrm>
        </p:grpSpPr>
        <p:sp>
          <p:nvSpPr>
            <p:cNvPr id="278552" name="Oval 24"/>
            <p:cNvSpPr>
              <a:spLocks noChangeArrowheads="1"/>
            </p:cNvSpPr>
            <p:nvPr/>
          </p:nvSpPr>
          <p:spPr bwMode="auto">
            <a:xfrm>
              <a:off x="1968" y="244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a:t>11</a:t>
              </a:r>
              <a:endParaRPr lang="en-US" altLang="zh-TW" sz="1600" baseline="-25000"/>
            </a:p>
          </p:txBody>
        </p:sp>
        <p:sp>
          <p:nvSpPr>
            <p:cNvPr id="23611" name="Line 25"/>
            <p:cNvSpPr>
              <a:spLocks noChangeShapeType="1"/>
            </p:cNvSpPr>
            <p:nvPr/>
          </p:nvSpPr>
          <p:spPr bwMode="auto">
            <a:xfrm flipV="1">
              <a:off x="1920" y="2688"/>
              <a:ext cx="144" cy="240"/>
            </a:xfrm>
            <a:prstGeom prst="line">
              <a:avLst/>
            </a:prstGeom>
            <a:noFill/>
            <a:ln w="9525">
              <a:solidFill>
                <a:schemeClr val="tx1"/>
              </a:solidFill>
              <a:prstDash val="sysDot"/>
              <a:round/>
              <a:tailEnd type="triangle" w="med" len="med"/>
            </a:ln>
          </p:spPr>
          <p:txBody>
            <a:bodyPr/>
            <a:p>
              <a:endParaRPr lang="en-US"/>
            </a:p>
          </p:txBody>
        </p:sp>
      </p:grpSp>
      <p:sp>
        <p:nvSpPr>
          <p:cNvPr id="23571" name="Text Box 26"/>
          <p:cNvSpPr txBox="1">
            <a:spLocks noChangeArrowheads="1"/>
          </p:cNvSpPr>
          <p:nvPr/>
        </p:nvSpPr>
        <p:spPr bwMode="auto">
          <a:xfrm>
            <a:off x="8687435" y="1143000"/>
            <a:ext cx="824865" cy="1476375"/>
          </a:xfrm>
          <a:prstGeom prst="rect">
            <a:avLst/>
          </a:prstGeom>
          <a:noFill/>
          <a:ln w="9525">
            <a:solidFill>
              <a:srgbClr val="0000FF"/>
            </a:solidFill>
            <a:miter lim="800000"/>
          </a:ln>
        </p:spPr>
        <p:txBody>
          <a:bodyPr wrap="square">
            <a:spAutoFit/>
          </a:bodyPr>
          <a:p>
            <a:pPr eaLnBrk="0" hangingPunct="0">
              <a:buFont typeface="Wingdings" panose="05000000000000000000" pitchFamily="2" charset="2"/>
              <a:buNone/>
            </a:pPr>
            <a:r>
              <a:rPr lang="en-US">
                <a:latin typeface="Verdana" panose="020B0604030504040204" pitchFamily="34" charset="0"/>
              </a:rPr>
              <a:t> </a:t>
            </a:r>
            <a:r>
              <a:rPr lang="en-US">
                <a:solidFill>
                  <a:srgbClr val="0000FF"/>
                </a:solidFill>
                <a:latin typeface="Verdana" panose="020B0604030504040204" pitchFamily="34" charset="0"/>
              </a:rPr>
              <a:t>addi  </a:t>
            </a:r>
            <a:endParaRPr lang="en-US">
              <a:solidFill>
                <a:srgbClr val="0000FF"/>
              </a:solidFill>
              <a:latin typeface="Verdana" panose="020B0604030504040204" pitchFamily="34" charset="0"/>
            </a:endParaRPr>
          </a:p>
          <a:p>
            <a:pPr eaLnBrk="0" hangingPunct="0">
              <a:buFont typeface="Wingdings" panose="05000000000000000000" pitchFamily="2" charset="2"/>
              <a:buNone/>
            </a:pPr>
            <a:r>
              <a:rPr lang="en-US">
                <a:solidFill>
                  <a:srgbClr val="0000FF"/>
                </a:solidFill>
                <a:latin typeface="Verdana" panose="020B0604030504040204" pitchFamily="34" charset="0"/>
              </a:rPr>
              <a:t> addi    </a:t>
            </a:r>
            <a:endParaRPr lang="en-US">
              <a:solidFill>
                <a:srgbClr val="0000FF"/>
              </a:solidFill>
              <a:latin typeface="Verdana" panose="020B0604030504040204" pitchFamily="34" charset="0"/>
            </a:endParaRPr>
          </a:p>
          <a:p>
            <a:pPr eaLnBrk="0" hangingPunct="0">
              <a:buFont typeface="Wingdings" panose="05000000000000000000" pitchFamily="2" charset="2"/>
              <a:buNone/>
            </a:pPr>
            <a:r>
              <a:rPr lang="en-US">
                <a:solidFill>
                  <a:srgbClr val="0000FF"/>
                </a:solidFill>
                <a:latin typeface="Verdana" panose="020B0604030504040204" pitchFamily="34" charset="0"/>
              </a:rPr>
              <a:t> … …</a:t>
            </a:r>
            <a:endParaRPr lang="en-US">
              <a:solidFill>
                <a:srgbClr val="0000FF"/>
              </a:solidFill>
              <a:latin typeface="Verdana" panose="020B0604030504040204" pitchFamily="34" charset="0"/>
            </a:endParaRPr>
          </a:p>
          <a:p>
            <a:pPr eaLnBrk="0" hangingPunct="0">
              <a:buFont typeface="Wingdings" panose="05000000000000000000" pitchFamily="2" charset="2"/>
              <a:buNone/>
            </a:pPr>
            <a:r>
              <a:rPr lang="en-US">
                <a:solidFill>
                  <a:srgbClr val="0000FF"/>
                </a:solidFill>
                <a:latin typeface="Verdana" panose="020B0604030504040204" pitchFamily="34" charset="0"/>
              </a:rPr>
              <a:t> addi   </a:t>
            </a:r>
            <a:endParaRPr lang="en-US">
              <a:solidFill>
                <a:srgbClr val="0000FF"/>
              </a:solidFill>
              <a:latin typeface="Verdana" panose="020B0604030504040204" pitchFamily="34" charset="0"/>
            </a:endParaRPr>
          </a:p>
          <a:p>
            <a:pPr eaLnBrk="0" hangingPunct="0">
              <a:buFont typeface="Wingdings" panose="05000000000000000000" pitchFamily="2" charset="2"/>
              <a:buNone/>
            </a:pPr>
            <a:r>
              <a:rPr lang="en-US">
                <a:solidFill>
                  <a:srgbClr val="FF0000"/>
                </a:solidFill>
                <a:latin typeface="Verdana" panose="020B0604030504040204" pitchFamily="34" charset="0"/>
              </a:rPr>
              <a:t> bne   </a:t>
            </a:r>
            <a:endParaRPr lang="en-US">
              <a:solidFill>
                <a:srgbClr val="FF0000"/>
              </a:solidFill>
              <a:latin typeface="Verdana" panose="020B0604030504040204" pitchFamily="34" charset="0"/>
            </a:endParaRPr>
          </a:p>
        </p:txBody>
      </p:sp>
      <p:grpSp>
        <p:nvGrpSpPr>
          <p:cNvPr id="12" name="Group 28"/>
          <p:cNvGrpSpPr/>
          <p:nvPr/>
        </p:nvGrpSpPr>
        <p:grpSpPr bwMode="auto">
          <a:xfrm>
            <a:off x="5516880" y="3653791"/>
            <a:ext cx="381000" cy="746125"/>
            <a:chOff x="2304" y="2448"/>
            <a:chExt cx="240" cy="470"/>
          </a:xfrm>
        </p:grpSpPr>
        <p:sp>
          <p:nvSpPr>
            <p:cNvPr id="23608" name="Line 29"/>
            <p:cNvSpPr>
              <a:spLocks noChangeShapeType="1"/>
            </p:cNvSpPr>
            <p:nvPr/>
          </p:nvSpPr>
          <p:spPr bwMode="auto">
            <a:xfrm flipV="1">
              <a:off x="2304" y="2678"/>
              <a:ext cx="144" cy="240"/>
            </a:xfrm>
            <a:prstGeom prst="line">
              <a:avLst/>
            </a:prstGeom>
            <a:noFill/>
            <a:ln w="9525">
              <a:solidFill>
                <a:schemeClr val="tx1"/>
              </a:solidFill>
              <a:prstDash val="sysDot"/>
              <a:round/>
              <a:tailEnd type="triangle" w="med" len="med"/>
            </a:ln>
          </p:spPr>
          <p:txBody>
            <a:bodyPr/>
            <a:p>
              <a:endParaRPr lang="en-US"/>
            </a:p>
          </p:txBody>
        </p:sp>
        <p:sp>
          <p:nvSpPr>
            <p:cNvPr id="278558" name="Oval 30"/>
            <p:cNvSpPr>
              <a:spLocks noChangeArrowheads="1"/>
            </p:cNvSpPr>
            <p:nvPr/>
          </p:nvSpPr>
          <p:spPr bwMode="auto">
            <a:xfrm>
              <a:off x="2352" y="244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dirty="0"/>
                <a:t>11</a:t>
              </a:r>
              <a:endParaRPr lang="en-US" altLang="zh-TW" sz="1600" baseline="-25000" dirty="0"/>
            </a:p>
          </p:txBody>
        </p:sp>
      </p:grpSp>
      <p:sp>
        <p:nvSpPr>
          <p:cNvPr id="278559" name="Text Box 31"/>
          <p:cNvSpPr txBox="1">
            <a:spLocks noChangeArrowheads="1"/>
          </p:cNvSpPr>
          <p:nvPr/>
        </p:nvSpPr>
        <p:spPr bwMode="auto">
          <a:xfrm>
            <a:off x="2468880" y="3134678"/>
            <a:ext cx="419100" cy="519112"/>
          </a:xfrm>
          <a:prstGeom prst="rect">
            <a:avLst/>
          </a:prstGeom>
          <a:noFill/>
          <a:ln w="9525">
            <a:noFill/>
            <a:miter lim="800000"/>
          </a:ln>
        </p:spPr>
        <p:txBody>
          <a:bodyPr wrap="none">
            <a:spAutoFit/>
          </a:bodyPr>
          <a:p>
            <a:pPr eaLnBrk="0" hangingPunct="0">
              <a:buFont typeface="Wingdings" panose="05000000000000000000" pitchFamily="2" charset="2"/>
              <a:buNone/>
            </a:pPr>
            <a:r>
              <a:rPr lang="en-US" sz="2800">
                <a:latin typeface="Verdana" panose="020B0604030504040204" pitchFamily="34" charset="0"/>
                <a:sym typeface="Wingdings" panose="05000000000000000000" pitchFamily="2" charset="2"/>
              </a:rPr>
              <a:t></a:t>
            </a:r>
            <a:endParaRPr lang="en-US" sz="2800">
              <a:latin typeface="Verdana" panose="020B0604030504040204" pitchFamily="34" charset="0"/>
              <a:sym typeface="Wingdings" panose="05000000000000000000" pitchFamily="2" charset="2"/>
            </a:endParaRPr>
          </a:p>
        </p:txBody>
      </p:sp>
      <p:sp>
        <p:nvSpPr>
          <p:cNvPr id="278561" name="Text Box 33"/>
          <p:cNvSpPr txBox="1">
            <a:spLocks noChangeArrowheads="1"/>
          </p:cNvSpPr>
          <p:nvPr/>
        </p:nvSpPr>
        <p:spPr bwMode="auto">
          <a:xfrm>
            <a:off x="5894705" y="4399915"/>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grpSp>
        <p:nvGrpSpPr>
          <p:cNvPr id="13" name="Group 34"/>
          <p:cNvGrpSpPr/>
          <p:nvPr/>
        </p:nvGrpSpPr>
        <p:grpSpPr bwMode="auto">
          <a:xfrm>
            <a:off x="6126480" y="3653790"/>
            <a:ext cx="381000" cy="762000"/>
            <a:chOff x="768" y="2438"/>
            <a:chExt cx="240" cy="480"/>
          </a:xfrm>
        </p:grpSpPr>
        <p:sp>
          <p:nvSpPr>
            <p:cNvPr id="278563" name="Oval 35"/>
            <p:cNvSpPr>
              <a:spLocks noChangeArrowheads="1"/>
            </p:cNvSpPr>
            <p:nvPr/>
          </p:nvSpPr>
          <p:spPr bwMode="auto">
            <a:xfrm>
              <a:off x="816" y="243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a:t>11</a:t>
              </a:r>
              <a:endParaRPr lang="en-US" altLang="zh-TW" sz="1600" baseline="-25000"/>
            </a:p>
          </p:txBody>
        </p:sp>
        <p:sp>
          <p:nvSpPr>
            <p:cNvPr id="23607" name="Line 36"/>
            <p:cNvSpPr>
              <a:spLocks noChangeShapeType="1"/>
            </p:cNvSpPr>
            <p:nvPr/>
          </p:nvSpPr>
          <p:spPr bwMode="auto">
            <a:xfrm flipV="1">
              <a:off x="768" y="2678"/>
              <a:ext cx="144" cy="240"/>
            </a:xfrm>
            <a:prstGeom prst="line">
              <a:avLst/>
            </a:prstGeom>
            <a:noFill/>
            <a:ln w="9525">
              <a:solidFill>
                <a:schemeClr val="tx1"/>
              </a:solidFill>
              <a:prstDash val="sysDot"/>
              <a:round/>
              <a:tailEnd type="triangle" w="med" len="med"/>
            </a:ln>
          </p:spPr>
          <p:txBody>
            <a:bodyPr/>
            <a:p>
              <a:endParaRPr lang="en-US"/>
            </a:p>
          </p:txBody>
        </p:sp>
      </p:grpSp>
      <p:sp>
        <p:nvSpPr>
          <p:cNvPr id="278565" name="Text Box 37"/>
          <p:cNvSpPr txBox="1">
            <a:spLocks noChangeArrowheads="1"/>
          </p:cNvSpPr>
          <p:nvPr/>
        </p:nvSpPr>
        <p:spPr bwMode="auto">
          <a:xfrm>
            <a:off x="5574030" y="3272791"/>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Wingdings" panose="05000000000000000000" pitchFamily="2" charset="2"/>
            </a:endParaRPr>
          </a:p>
        </p:txBody>
      </p:sp>
      <p:sp>
        <p:nvSpPr>
          <p:cNvPr id="278566" name="Text Box 38"/>
          <p:cNvSpPr txBox="1">
            <a:spLocks noChangeArrowheads="1"/>
          </p:cNvSpPr>
          <p:nvPr/>
        </p:nvSpPr>
        <p:spPr bwMode="auto">
          <a:xfrm>
            <a:off x="6504305" y="4384040"/>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67" name="Text Box 39"/>
          <p:cNvSpPr txBox="1">
            <a:spLocks noChangeArrowheads="1"/>
          </p:cNvSpPr>
          <p:nvPr/>
        </p:nvSpPr>
        <p:spPr bwMode="auto">
          <a:xfrm>
            <a:off x="6183630" y="3241041"/>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grpSp>
        <p:nvGrpSpPr>
          <p:cNvPr id="14" name="Group 40"/>
          <p:cNvGrpSpPr/>
          <p:nvPr/>
        </p:nvGrpSpPr>
        <p:grpSpPr bwMode="auto">
          <a:xfrm>
            <a:off x="6736080" y="3637915"/>
            <a:ext cx="381000" cy="762000"/>
            <a:chOff x="1152" y="2438"/>
            <a:chExt cx="240" cy="480"/>
          </a:xfrm>
        </p:grpSpPr>
        <p:sp>
          <p:nvSpPr>
            <p:cNvPr id="278569" name="Oval 41"/>
            <p:cNvSpPr>
              <a:spLocks noChangeArrowheads="1"/>
            </p:cNvSpPr>
            <p:nvPr/>
          </p:nvSpPr>
          <p:spPr bwMode="auto">
            <a:xfrm>
              <a:off x="1200" y="243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a:t>10</a:t>
              </a:r>
              <a:endParaRPr lang="en-US" altLang="zh-TW" sz="1600" baseline="-25000"/>
            </a:p>
          </p:txBody>
        </p:sp>
        <p:sp>
          <p:nvSpPr>
            <p:cNvPr id="23605" name="Line 42"/>
            <p:cNvSpPr>
              <a:spLocks noChangeShapeType="1"/>
            </p:cNvSpPr>
            <p:nvPr/>
          </p:nvSpPr>
          <p:spPr bwMode="auto">
            <a:xfrm flipV="1">
              <a:off x="1152" y="2678"/>
              <a:ext cx="144" cy="240"/>
            </a:xfrm>
            <a:prstGeom prst="line">
              <a:avLst/>
            </a:prstGeom>
            <a:noFill/>
            <a:ln w="9525">
              <a:solidFill>
                <a:schemeClr val="tx1"/>
              </a:solidFill>
              <a:prstDash val="sysDot"/>
              <a:round/>
              <a:tailEnd type="triangle" w="med" len="med"/>
            </a:ln>
          </p:spPr>
          <p:txBody>
            <a:bodyPr/>
            <a:p>
              <a:endParaRPr lang="en-US"/>
            </a:p>
          </p:txBody>
        </p:sp>
      </p:grpSp>
      <p:sp>
        <p:nvSpPr>
          <p:cNvPr id="278571" name="Text Box 43"/>
          <p:cNvSpPr txBox="1">
            <a:spLocks noChangeArrowheads="1"/>
          </p:cNvSpPr>
          <p:nvPr/>
        </p:nvSpPr>
        <p:spPr bwMode="auto">
          <a:xfrm>
            <a:off x="6793230" y="3256916"/>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sp>
        <p:nvSpPr>
          <p:cNvPr id="278573" name="Text Box 45"/>
          <p:cNvSpPr txBox="1">
            <a:spLocks noChangeArrowheads="1"/>
          </p:cNvSpPr>
          <p:nvPr/>
        </p:nvSpPr>
        <p:spPr bwMode="auto">
          <a:xfrm>
            <a:off x="7723505" y="4399915"/>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3603" name="Line 49"/>
          <p:cNvSpPr>
            <a:spLocks noChangeShapeType="1"/>
          </p:cNvSpPr>
          <p:nvPr/>
        </p:nvSpPr>
        <p:spPr bwMode="auto">
          <a:xfrm flipV="1">
            <a:off x="7345680" y="4034790"/>
            <a:ext cx="228600" cy="381000"/>
          </a:xfrm>
          <a:prstGeom prst="line">
            <a:avLst/>
          </a:prstGeom>
          <a:noFill/>
          <a:ln w="9525">
            <a:solidFill>
              <a:schemeClr val="tx1"/>
            </a:solidFill>
            <a:prstDash val="sysDot"/>
            <a:round/>
            <a:tailEnd type="triangle" w="med" len="med"/>
          </a:ln>
        </p:spPr>
        <p:txBody>
          <a:bodyPr/>
          <a:p>
            <a:endParaRPr lang="en-US"/>
          </a:p>
        </p:txBody>
      </p:sp>
      <p:grpSp>
        <p:nvGrpSpPr>
          <p:cNvPr id="16" name="Group 50"/>
          <p:cNvGrpSpPr/>
          <p:nvPr/>
        </p:nvGrpSpPr>
        <p:grpSpPr bwMode="auto">
          <a:xfrm>
            <a:off x="7955280" y="3653790"/>
            <a:ext cx="381000" cy="762000"/>
            <a:chOff x="1920" y="2448"/>
            <a:chExt cx="240" cy="480"/>
          </a:xfrm>
        </p:grpSpPr>
        <p:sp>
          <p:nvSpPr>
            <p:cNvPr id="278579" name="Oval 51"/>
            <p:cNvSpPr>
              <a:spLocks noChangeArrowheads="1"/>
            </p:cNvSpPr>
            <p:nvPr/>
          </p:nvSpPr>
          <p:spPr bwMode="auto">
            <a:xfrm>
              <a:off x="1968" y="244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a:t>10</a:t>
              </a:r>
              <a:endParaRPr lang="en-US" altLang="zh-TW" sz="1600" baseline="-25000"/>
            </a:p>
          </p:txBody>
        </p:sp>
        <p:sp>
          <p:nvSpPr>
            <p:cNvPr id="23601" name="Line 52"/>
            <p:cNvSpPr>
              <a:spLocks noChangeShapeType="1"/>
            </p:cNvSpPr>
            <p:nvPr/>
          </p:nvSpPr>
          <p:spPr bwMode="auto">
            <a:xfrm flipV="1">
              <a:off x="1920" y="2688"/>
              <a:ext cx="144" cy="240"/>
            </a:xfrm>
            <a:prstGeom prst="line">
              <a:avLst/>
            </a:prstGeom>
            <a:noFill/>
            <a:ln w="9525">
              <a:solidFill>
                <a:schemeClr val="tx1"/>
              </a:solidFill>
              <a:prstDash val="sysDot"/>
              <a:round/>
              <a:tailEnd type="triangle" w="med" len="med"/>
            </a:ln>
          </p:spPr>
          <p:txBody>
            <a:bodyPr/>
            <a:p>
              <a:endParaRPr lang="en-US"/>
            </a:p>
          </p:txBody>
        </p:sp>
      </p:grpSp>
      <p:sp>
        <p:nvSpPr>
          <p:cNvPr id="278581" name="Text Box 53"/>
          <p:cNvSpPr txBox="1">
            <a:spLocks noChangeArrowheads="1"/>
          </p:cNvSpPr>
          <p:nvPr/>
        </p:nvSpPr>
        <p:spPr bwMode="auto">
          <a:xfrm>
            <a:off x="8820151" y="4374516"/>
            <a:ext cx="523875"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FF0000"/>
                </a:solidFill>
              </a:rPr>
              <a:t>NT</a:t>
            </a:r>
            <a:endParaRPr lang="en-US" sz="2000">
              <a:solidFill>
                <a:srgbClr val="FF0000"/>
              </a:solidFill>
            </a:endParaRPr>
          </a:p>
        </p:txBody>
      </p:sp>
      <p:grpSp>
        <p:nvGrpSpPr>
          <p:cNvPr id="17" name="Group 54"/>
          <p:cNvGrpSpPr/>
          <p:nvPr/>
        </p:nvGrpSpPr>
        <p:grpSpPr bwMode="auto">
          <a:xfrm>
            <a:off x="8564880" y="3653791"/>
            <a:ext cx="381000" cy="746125"/>
            <a:chOff x="2304" y="2448"/>
            <a:chExt cx="240" cy="470"/>
          </a:xfrm>
        </p:grpSpPr>
        <p:sp>
          <p:nvSpPr>
            <p:cNvPr id="23598" name="Line 55"/>
            <p:cNvSpPr>
              <a:spLocks noChangeShapeType="1"/>
            </p:cNvSpPr>
            <p:nvPr/>
          </p:nvSpPr>
          <p:spPr bwMode="auto">
            <a:xfrm flipV="1">
              <a:off x="2304" y="2678"/>
              <a:ext cx="144" cy="240"/>
            </a:xfrm>
            <a:prstGeom prst="line">
              <a:avLst/>
            </a:prstGeom>
            <a:noFill/>
            <a:ln w="9525">
              <a:solidFill>
                <a:schemeClr val="tx1"/>
              </a:solidFill>
              <a:prstDash val="sysDot"/>
              <a:round/>
              <a:tailEnd type="triangle" w="med" len="med"/>
            </a:ln>
          </p:spPr>
          <p:txBody>
            <a:bodyPr/>
            <a:p>
              <a:endParaRPr lang="en-US"/>
            </a:p>
          </p:txBody>
        </p:sp>
        <p:sp>
          <p:nvSpPr>
            <p:cNvPr id="278584" name="Oval 56"/>
            <p:cNvSpPr>
              <a:spLocks noChangeArrowheads="1"/>
            </p:cNvSpPr>
            <p:nvPr/>
          </p:nvSpPr>
          <p:spPr bwMode="auto">
            <a:xfrm>
              <a:off x="2352" y="2448"/>
              <a:ext cx="192" cy="192"/>
            </a:xfrm>
            <a:prstGeom prst="ellipse">
              <a:avLst/>
            </a:prstGeom>
            <a:solidFill>
              <a:srgbClr val="66FF66"/>
            </a:solidFill>
            <a:ln w="12700">
              <a:solidFill>
                <a:srgbClr val="66FF66"/>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a:t>11</a:t>
              </a:r>
              <a:endParaRPr lang="en-US" altLang="zh-TW" sz="1600" baseline="-25000"/>
            </a:p>
          </p:txBody>
        </p:sp>
      </p:grpSp>
      <p:sp>
        <p:nvSpPr>
          <p:cNvPr id="278585" name="Text Box 57"/>
          <p:cNvSpPr txBox="1">
            <a:spLocks noChangeArrowheads="1"/>
          </p:cNvSpPr>
          <p:nvPr/>
        </p:nvSpPr>
        <p:spPr bwMode="auto">
          <a:xfrm>
            <a:off x="9193530" y="3169286"/>
            <a:ext cx="419100" cy="519113"/>
          </a:xfrm>
          <a:prstGeom prst="rect">
            <a:avLst/>
          </a:prstGeom>
          <a:noFill/>
          <a:ln w="9525">
            <a:noFill/>
            <a:miter lim="800000"/>
          </a:ln>
        </p:spPr>
        <p:txBody>
          <a:bodyPr wrap="none">
            <a:spAutoFit/>
          </a:bodyPr>
          <a:p>
            <a:pPr eaLnBrk="0" hangingPunct="0">
              <a:buFont typeface="Wingdings" panose="05000000000000000000" pitchFamily="2" charset="2"/>
              <a:buNone/>
            </a:pPr>
            <a:r>
              <a:rPr lang="en-US" sz="2800">
                <a:latin typeface="Verdana" panose="020B0604030504040204" pitchFamily="34" charset="0"/>
                <a:sym typeface="Wingdings" panose="05000000000000000000" pitchFamily="2" charset="2"/>
              </a:rPr>
              <a:t></a:t>
            </a:r>
            <a:endParaRPr lang="en-US" sz="2800">
              <a:latin typeface="Verdana" panose="020B0604030504040204" pitchFamily="34" charset="0"/>
              <a:sym typeface="Wingdings" panose="05000000000000000000" pitchFamily="2" charset="2"/>
            </a:endParaRPr>
          </a:p>
        </p:txBody>
      </p:sp>
      <p:sp>
        <p:nvSpPr>
          <p:cNvPr id="278586" name="Text Box 58"/>
          <p:cNvSpPr txBox="1">
            <a:spLocks noChangeArrowheads="1"/>
          </p:cNvSpPr>
          <p:nvPr/>
        </p:nvSpPr>
        <p:spPr bwMode="auto">
          <a:xfrm>
            <a:off x="5330825" y="4387850"/>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78590" name="Text Box 62"/>
          <p:cNvSpPr txBox="1">
            <a:spLocks noChangeArrowheads="1"/>
          </p:cNvSpPr>
          <p:nvPr/>
        </p:nvSpPr>
        <p:spPr bwMode="auto">
          <a:xfrm>
            <a:off x="8622030" y="3291841"/>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sp>
        <p:nvSpPr>
          <p:cNvPr id="278591" name="Text Box 63"/>
          <p:cNvSpPr txBox="1">
            <a:spLocks noChangeArrowheads="1"/>
          </p:cNvSpPr>
          <p:nvPr/>
        </p:nvSpPr>
        <p:spPr bwMode="auto">
          <a:xfrm>
            <a:off x="7710171" y="5025391"/>
            <a:ext cx="2474595" cy="4603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400"/>
              <a:t>76%-%89 accuracy</a:t>
            </a:r>
            <a:endParaRPr lang="en-US" sz="2400"/>
          </a:p>
        </p:txBody>
      </p:sp>
      <p:sp>
        <p:nvSpPr>
          <p:cNvPr id="18" name="Oval 4"/>
          <p:cNvSpPr>
            <a:spLocks noChangeArrowheads="1"/>
          </p:cNvSpPr>
          <p:nvPr/>
        </p:nvSpPr>
        <p:spPr bwMode="auto">
          <a:xfrm>
            <a:off x="9260205" y="3669665"/>
            <a:ext cx="304800" cy="304800"/>
          </a:xfrm>
          <a:prstGeom prst="ellipse">
            <a:avLst/>
          </a:prstGeom>
          <a:solidFill>
            <a:srgbClr val="FF3300"/>
          </a:solidFill>
          <a:ln w="12700">
            <a:solidFill>
              <a:srgbClr val="FF0000"/>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dirty="0">
                <a:solidFill>
                  <a:schemeClr val="bg1"/>
                </a:solidFill>
              </a:rPr>
              <a:t>10</a:t>
            </a:r>
            <a:endParaRPr lang="en-US" altLang="zh-TW" sz="1600" baseline="-25000" dirty="0">
              <a:solidFill>
                <a:schemeClr val="bg1"/>
              </a:solidFill>
            </a:endParaRPr>
          </a:p>
        </p:txBody>
      </p:sp>
      <p:sp>
        <p:nvSpPr>
          <p:cNvPr id="19" name="Line 49"/>
          <p:cNvSpPr>
            <a:spLocks noChangeShapeType="1"/>
          </p:cNvSpPr>
          <p:nvPr/>
        </p:nvSpPr>
        <p:spPr bwMode="auto">
          <a:xfrm flipV="1">
            <a:off x="9085580" y="4085590"/>
            <a:ext cx="228600" cy="381000"/>
          </a:xfrm>
          <a:prstGeom prst="line">
            <a:avLst/>
          </a:prstGeom>
          <a:noFill/>
          <a:ln w="9525">
            <a:solidFill>
              <a:schemeClr val="tx1"/>
            </a:solidFill>
            <a:prstDash val="sysDot"/>
            <a:round/>
            <a:tailEnd type="triangle" w="med" len="med"/>
          </a:ln>
        </p:spPr>
        <p:txBody>
          <a:bodyPr/>
          <a:p>
            <a:endParaRPr lang="en-US"/>
          </a:p>
        </p:txBody>
      </p:sp>
      <p:sp>
        <p:nvSpPr>
          <p:cNvPr id="20" name="Text Box 62"/>
          <p:cNvSpPr txBox="1">
            <a:spLocks noChangeArrowheads="1"/>
          </p:cNvSpPr>
          <p:nvPr/>
        </p:nvSpPr>
        <p:spPr bwMode="auto">
          <a:xfrm>
            <a:off x="8041005" y="3272791"/>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Symbol" panose="05050102010706020507" pitchFamily="18" charset="2"/>
            </a:endParaRPr>
          </a:p>
        </p:txBody>
      </p:sp>
      <p:sp>
        <p:nvSpPr>
          <p:cNvPr id="21" name="Text Box 37"/>
          <p:cNvSpPr txBox="1">
            <a:spLocks noChangeArrowheads="1"/>
          </p:cNvSpPr>
          <p:nvPr/>
        </p:nvSpPr>
        <p:spPr bwMode="auto">
          <a:xfrm>
            <a:off x="4973955" y="3272791"/>
            <a:ext cx="323850"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latin typeface="Verdana" panose="020B0604030504040204" pitchFamily="34" charset="0"/>
                <a:sym typeface="Symbol" panose="05050102010706020507" pitchFamily="18" charset="2"/>
              </a:rPr>
              <a:t></a:t>
            </a:r>
            <a:endParaRPr lang="en-US" sz="2000">
              <a:latin typeface="Verdana" panose="020B0604030504040204" pitchFamily="34" charset="0"/>
              <a:sym typeface="Wingdings" panose="05000000000000000000" pitchFamily="2" charset="2"/>
            </a:endParaRPr>
          </a:p>
        </p:txBody>
      </p:sp>
      <p:sp>
        <p:nvSpPr>
          <p:cNvPr id="22" name="Text Box 45"/>
          <p:cNvSpPr txBox="1">
            <a:spLocks noChangeArrowheads="1"/>
          </p:cNvSpPr>
          <p:nvPr/>
        </p:nvSpPr>
        <p:spPr bwMode="auto">
          <a:xfrm>
            <a:off x="8380095" y="4377690"/>
            <a:ext cx="317716" cy="400110"/>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006600"/>
                </a:solidFill>
              </a:rPr>
              <a:t>T</a:t>
            </a:r>
            <a:endParaRPr lang="en-US" sz="2000">
              <a:solidFill>
                <a:srgbClr val="006600"/>
              </a:solidFill>
            </a:endParaRPr>
          </a:p>
        </p:txBody>
      </p:sp>
      <p:sp>
        <p:nvSpPr>
          <p:cNvPr id="23" name="Text Box 3"/>
          <p:cNvSpPr txBox="1">
            <a:spLocks noChangeArrowheads="1"/>
          </p:cNvSpPr>
          <p:nvPr/>
        </p:nvSpPr>
        <p:spPr bwMode="auto">
          <a:xfrm>
            <a:off x="5714841" y="1420544"/>
            <a:ext cx="2986088" cy="1198880"/>
          </a:xfrm>
          <a:prstGeom prst="rect">
            <a:avLst/>
          </a:prstGeom>
          <a:noFill/>
          <a:ln w="9525">
            <a:noFill/>
            <a:miter lim="800000"/>
          </a:ln>
          <a:effectLst/>
        </p:spPr>
        <p:txBody>
          <a:bodyPr wrap="square">
            <a:spAutoFit/>
          </a:bodyPr>
          <a:p>
            <a:pPr eaLnBrk="0" hangingPunct="0">
              <a:buFont typeface="Wingdings" panose="05000000000000000000" pitchFamily="2" charset="2"/>
              <a:buNone/>
              <a:defRPr/>
            </a:pPr>
            <a:r>
              <a:rPr lang="en-US" dirty="0">
                <a:solidFill>
                  <a:srgbClr val="0000FF"/>
                </a:solidFill>
                <a:latin typeface="Verdana" panose="020B0604030504040204" pitchFamily="34" charset="0"/>
              </a:rPr>
              <a:t>c=max(a,b);</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r>
              <a:rPr lang="en-US" dirty="0">
                <a:solidFill>
                  <a:srgbClr val="0000FF"/>
                </a:solidFill>
                <a:latin typeface="Verdana" panose="020B0604030504040204" pitchFamily="34" charset="0"/>
              </a:rPr>
              <a:t>p=sub(z);</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r>
              <a:rPr lang="en-US" dirty="0">
                <a:solidFill>
                  <a:srgbClr val="0000FF"/>
                </a:solidFill>
                <a:latin typeface="Verdana" panose="020B0604030504040204" pitchFamily="34" charset="0"/>
              </a:rPr>
              <a:t>return 0;</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endParaRPr lang="en-US" dirty="0">
              <a:solidFill>
                <a:srgbClr val="0000FF"/>
              </a:solidFill>
              <a:latin typeface="Verdana" panose="020B0604030504040204" pitchFamily="34" charset="0"/>
            </a:endParaRPr>
          </a:p>
        </p:txBody>
      </p:sp>
      <p:sp>
        <p:nvSpPr>
          <p:cNvPr id="6" name="Text Box 57"/>
          <p:cNvSpPr txBox="1">
            <a:spLocks noChangeArrowheads="1"/>
          </p:cNvSpPr>
          <p:nvPr/>
        </p:nvSpPr>
        <p:spPr bwMode="auto">
          <a:xfrm>
            <a:off x="7364730" y="3195321"/>
            <a:ext cx="419100" cy="519113"/>
          </a:xfrm>
          <a:prstGeom prst="rect">
            <a:avLst/>
          </a:prstGeom>
          <a:noFill/>
          <a:ln w="9525">
            <a:noFill/>
            <a:miter lim="800000"/>
          </a:ln>
        </p:spPr>
        <p:txBody>
          <a:bodyPr wrap="none">
            <a:spAutoFit/>
          </a:bodyPr>
          <a:p>
            <a:pPr eaLnBrk="0" hangingPunct="0">
              <a:buFont typeface="Wingdings" panose="05000000000000000000" pitchFamily="2" charset="2"/>
              <a:buNone/>
            </a:pPr>
            <a:r>
              <a:rPr lang="en-US" sz="2800">
                <a:latin typeface="Verdana" panose="020B0604030504040204" pitchFamily="34" charset="0"/>
                <a:sym typeface="Wingdings" panose="05000000000000000000" pitchFamily="2" charset="2"/>
              </a:rPr>
              <a:t></a:t>
            </a:r>
            <a:endParaRPr lang="en-US" sz="2800">
              <a:latin typeface="Verdana" panose="020B0604030504040204" pitchFamily="34" charset="0"/>
              <a:sym typeface="Wingdings" panose="05000000000000000000" pitchFamily="2" charset="2"/>
            </a:endParaRPr>
          </a:p>
        </p:txBody>
      </p:sp>
      <p:sp>
        <p:nvSpPr>
          <p:cNvPr id="7" name="Oval 4"/>
          <p:cNvSpPr>
            <a:spLocks noChangeArrowheads="1"/>
          </p:cNvSpPr>
          <p:nvPr/>
        </p:nvSpPr>
        <p:spPr bwMode="auto">
          <a:xfrm>
            <a:off x="7418705" y="3653790"/>
            <a:ext cx="304800" cy="304800"/>
          </a:xfrm>
          <a:prstGeom prst="ellipse">
            <a:avLst/>
          </a:prstGeom>
          <a:solidFill>
            <a:srgbClr val="FF3300"/>
          </a:solidFill>
          <a:ln w="12700">
            <a:solidFill>
              <a:srgbClr val="FF0000"/>
            </a:solidFill>
            <a:round/>
          </a:ln>
          <a:effectLst>
            <a:outerShdw dist="35921" dir="2700000" algn="ctr" rotWithShape="0">
              <a:schemeClr val="tx1"/>
            </a:outerShdw>
          </a:effectLst>
        </p:spPr>
        <p:txBody>
          <a:bodyPr wrap="none" anchor="ctr"/>
          <a:p>
            <a:pPr algn="ctr" eaLnBrk="0" hangingPunct="0">
              <a:buFont typeface="Wingdings" panose="05000000000000000000" pitchFamily="2" charset="2"/>
              <a:buNone/>
              <a:defRPr/>
            </a:pPr>
            <a:r>
              <a:rPr lang="en-US" altLang="zh-TW" sz="1600" dirty="0">
                <a:solidFill>
                  <a:schemeClr val="bg1"/>
                </a:solidFill>
              </a:rPr>
              <a:t>01</a:t>
            </a:r>
            <a:endParaRPr lang="en-US" altLang="zh-TW" sz="1600" baseline="-25000" dirty="0">
              <a:solidFill>
                <a:schemeClr val="bg1"/>
              </a:solidFill>
            </a:endParaRPr>
          </a:p>
        </p:txBody>
      </p:sp>
      <p:sp>
        <p:nvSpPr>
          <p:cNvPr id="24" name="Text Box 53"/>
          <p:cNvSpPr txBox="1">
            <a:spLocks noChangeArrowheads="1"/>
          </p:cNvSpPr>
          <p:nvPr/>
        </p:nvSpPr>
        <p:spPr bwMode="auto">
          <a:xfrm>
            <a:off x="7073266" y="4371976"/>
            <a:ext cx="523875" cy="396875"/>
          </a:xfrm>
          <a:prstGeom prst="rect">
            <a:avLst/>
          </a:prstGeom>
          <a:noFill/>
          <a:ln w="9525">
            <a:noFill/>
            <a:miter lim="800000"/>
          </a:ln>
        </p:spPr>
        <p:txBody>
          <a:bodyPr wrap="none">
            <a:spAutoFit/>
          </a:bodyPr>
          <a:p>
            <a:pPr eaLnBrk="0" hangingPunct="0">
              <a:buFont typeface="Wingdings" panose="05000000000000000000" pitchFamily="2" charset="2"/>
              <a:buNone/>
            </a:pPr>
            <a:r>
              <a:rPr lang="en-US" sz="2000">
                <a:solidFill>
                  <a:srgbClr val="FF0000"/>
                </a:solidFill>
              </a:rPr>
              <a:t>NT</a:t>
            </a:r>
            <a:endParaRPr lang="en-US" sz="200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75310" y="288925"/>
            <a:ext cx="6433820" cy="508000"/>
          </a:xfrm>
        </p:spPr>
        <p:txBody>
          <a:bodyPr>
            <a:normAutofit/>
          </a:bodyPr>
          <a:lstStyle/>
          <a:p>
            <a:pPr algn="l"/>
            <a:r>
              <a:rPr lang="en-US" altLang="zh-CN" dirty="0"/>
              <a:t> </a:t>
            </a:r>
            <a:r>
              <a:rPr lang="en-US" altLang="zh-CN" sz="2000" dirty="0">
                <a:sym typeface="+mn-ea"/>
              </a:rPr>
              <a:t> 6.</a:t>
            </a:r>
            <a:r>
              <a:rPr lang="zh-CN" sz="2000" dirty="0">
                <a:sym typeface="+mn-ea"/>
              </a:rPr>
              <a:t>地址覆盖问题</a:t>
            </a:r>
            <a:endParaRPr lang="zh-CN" altLang="en-US" sz="2000" dirty="0">
              <a:sym typeface="+mn-ea"/>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grpSp>
        <p:nvGrpSpPr>
          <p:cNvPr id="27" name="组合 26"/>
          <p:cNvGrpSpPr/>
          <p:nvPr/>
        </p:nvGrpSpPr>
        <p:grpSpPr>
          <a:xfrm>
            <a:off x="8846820" y="1945005"/>
            <a:ext cx="1346200" cy="3397250"/>
            <a:chOff x="11832" y="2207"/>
            <a:chExt cx="2120" cy="5350"/>
          </a:xfrm>
        </p:grpSpPr>
        <p:sp>
          <p:nvSpPr>
            <p:cNvPr id="3" name="矩形 2"/>
            <p:cNvSpPr/>
            <p:nvPr/>
          </p:nvSpPr>
          <p:spPr>
            <a:xfrm>
              <a:off x="11842" y="2207"/>
              <a:ext cx="2102" cy="5350"/>
            </a:xfrm>
            <a:prstGeom prst="rect">
              <a:avLst/>
            </a:prstGeom>
            <a:noFill/>
            <a:ln w="28575" cmpd="sng">
              <a:solidFill>
                <a:schemeClr val="accent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连接符 4"/>
            <p:cNvCxnSpPr/>
            <p:nvPr/>
          </p:nvCxnSpPr>
          <p:spPr>
            <a:xfrm>
              <a:off x="11832" y="2765"/>
              <a:ext cx="2111" cy="0"/>
            </a:xfrm>
            <a:prstGeom prst="line">
              <a:avLst/>
            </a:prstGeom>
            <a:ln w="28575"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1842" y="3303"/>
              <a:ext cx="2111" cy="0"/>
            </a:xfrm>
            <a:prstGeom prst="line">
              <a:avLst/>
            </a:prstGeom>
            <a:ln w="28575"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842" y="3841"/>
              <a:ext cx="2111" cy="0"/>
            </a:xfrm>
            <a:prstGeom prst="line">
              <a:avLst/>
            </a:prstGeom>
            <a:ln w="28575"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842" y="4379"/>
              <a:ext cx="2111" cy="0"/>
            </a:xfrm>
            <a:prstGeom prst="line">
              <a:avLst/>
            </a:prstGeom>
            <a:ln w="28575"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sp>
        <p:nvSpPr>
          <p:cNvPr id="28" name="文本框 27"/>
          <p:cNvSpPr txBox="1"/>
          <p:nvPr/>
        </p:nvSpPr>
        <p:spPr>
          <a:xfrm>
            <a:off x="9189085" y="1484630"/>
            <a:ext cx="678815" cy="460375"/>
          </a:xfrm>
          <a:prstGeom prst="rect">
            <a:avLst/>
          </a:prstGeom>
          <a:noFill/>
        </p:spPr>
        <p:txBody>
          <a:bodyPr wrap="none" rtlCol="0">
            <a:spAutoFit/>
          </a:bodyPr>
          <a:p>
            <a:r>
              <a:rPr lang="en-US" altLang="zh-CN" sz="2400">
                <a:solidFill>
                  <a:srgbClr val="FF0000"/>
                </a:solidFill>
              </a:rPr>
              <a:t>PHT</a:t>
            </a:r>
            <a:endParaRPr lang="en-US" altLang="zh-CN" sz="2400">
              <a:solidFill>
                <a:srgbClr val="FF0000"/>
              </a:solidFill>
            </a:endParaRPr>
          </a:p>
        </p:txBody>
      </p:sp>
      <p:sp>
        <p:nvSpPr>
          <p:cNvPr id="30" name="文本框 29"/>
          <p:cNvSpPr txBox="1"/>
          <p:nvPr/>
        </p:nvSpPr>
        <p:spPr>
          <a:xfrm>
            <a:off x="6512560" y="1341120"/>
            <a:ext cx="422910" cy="368300"/>
          </a:xfrm>
          <a:prstGeom prst="rect">
            <a:avLst/>
          </a:prstGeom>
          <a:noFill/>
        </p:spPr>
        <p:txBody>
          <a:bodyPr wrap="none" rtlCol="0">
            <a:spAutoFit/>
          </a:bodyPr>
          <a:p>
            <a:r>
              <a:rPr lang="en-US" altLang="zh-CN">
                <a:solidFill>
                  <a:srgbClr val="FF0000"/>
                </a:solidFill>
              </a:rPr>
              <a:t>PC</a:t>
            </a:r>
            <a:endParaRPr lang="en-US" altLang="zh-CN">
              <a:solidFill>
                <a:srgbClr val="FF0000"/>
              </a:solidFill>
            </a:endParaRPr>
          </a:p>
        </p:txBody>
      </p:sp>
      <p:grpSp>
        <p:nvGrpSpPr>
          <p:cNvPr id="32" name="组合 31"/>
          <p:cNvGrpSpPr/>
          <p:nvPr/>
        </p:nvGrpSpPr>
        <p:grpSpPr>
          <a:xfrm>
            <a:off x="6236335" y="1781175"/>
            <a:ext cx="960120" cy="269240"/>
            <a:chOff x="7721" y="1949"/>
            <a:chExt cx="1512" cy="424"/>
          </a:xfrm>
        </p:grpSpPr>
        <p:sp>
          <p:nvSpPr>
            <p:cNvPr id="29" name="右大括号 28"/>
            <p:cNvSpPr/>
            <p:nvPr/>
          </p:nvSpPr>
          <p:spPr>
            <a:xfrm rot="16200000">
              <a:off x="8266" y="1404"/>
              <a:ext cx="422" cy="1512"/>
            </a:xfrm>
            <a:prstGeom prst="rightBrac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31" name="直接连接符 30"/>
            <p:cNvCxnSpPr/>
            <p:nvPr/>
          </p:nvCxnSpPr>
          <p:spPr>
            <a:xfrm>
              <a:off x="8479" y="2147"/>
              <a:ext cx="0" cy="227"/>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7010400" y="1945005"/>
            <a:ext cx="414020" cy="368300"/>
          </a:xfrm>
          <a:prstGeom prst="rect">
            <a:avLst/>
          </a:prstGeom>
          <a:noFill/>
        </p:spPr>
        <p:txBody>
          <a:bodyPr wrap="none" rtlCol="0">
            <a:spAutoFit/>
          </a:bodyPr>
          <a:p>
            <a:r>
              <a:rPr lang="en-US" altLang="zh-CN">
                <a:solidFill>
                  <a:srgbClr val="FF0000"/>
                </a:solidFill>
              </a:rPr>
              <a:t>00</a:t>
            </a:r>
            <a:endParaRPr lang="en-US" altLang="zh-CN">
              <a:solidFill>
                <a:srgbClr val="FF0000"/>
              </a:solidFill>
            </a:endParaRPr>
          </a:p>
        </p:txBody>
      </p:sp>
      <p:sp>
        <p:nvSpPr>
          <p:cNvPr id="34" name="文本框 33"/>
          <p:cNvSpPr txBox="1"/>
          <p:nvPr/>
        </p:nvSpPr>
        <p:spPr>
          <a:xfrm>
            <a:off x="6504940" y="1945005"/>
            <a:ext cx="414020" cy="368300"/>
          </a:xfrm>
          <a:prstGeom prst="rect">
            <a:avLst/>
          </a:prstGeom>
          <a:noFill/>
        </p:spPr>
        <p:txBody>
          <a:bodyPr wrap="none" rtlCol="0">
            <a:spAutoFit/>
          </a:bodyPr>
          <a:p>
            <a:r>
              <a:rPr lang="en-US" altLang="zh-CN">
                <a:solidFill>
                  <a:srgbClr val="FF0000"/>
                </a:solidFill>
              </a:rPr>
              <a:t>04</a:t>
            </a:r>
            <a:endParaRPr lang="en-US" altLang="zh-CN">
              <a:solidFill>
                <a:srgbClr val="FF0000"/>
              </a:solidFill>
            </a:endParaRPr>
          </a:p>
        </p:txBody>
      </p:sp>
      <p:sp>
        <p:nvSpPr>
          <p:cNvPr id="35" name="文本框 34"/>
          <p:cNvSpPr txBox="1"/>
          <p:nvPr/>
        </p:nvSpPr>
        <p:spPr>
          <a:xfrm>
            <a:off x="6029960" y="1945005"/>
            <a:ext cx="414020" cy="368300"/>
          </a:xfrm>
          <a:prstGeom prst="rect">
            <a:avLst/>
          </a:prstGeom>
          <a:noFill/>
        </p:spPr>
        <p:txBody>
          <a:bodyPr wrap="none" rtlCol="0">
            <a:spAutoFit/>
          </a:bodyPr>
          <a:p>
            <a:r>
              <a:rPr lang="en-US" altLang="zh-CN">
                <a:solidFill>
                  <a:srgbClr val="FF0000"/>
                </a:solidFill>
              </a:rPr>
              <a:t>00</a:t>
            </a:r>
            <a:endParaRPr lang="en-US" altLang="zh-CN">
              <a:solidFill>
                <a:srgbClr val="FF0000"/>
              </a:solidFill>
            </a:endParaRPr>
          </a:p>
        </p:txBody>
      </p:sp>
      <p:cxnSp>
        <p:nvCxnSpPr>
          <p:cNvPr id="36" name="肘形连接符 35"/>
          <p:cNvCxnSpPr/>
          <p:nvPr/>
        </p:nvCxnSpPr>
        <p:spPr>
          <a:xfrm>
            <a:off x="6710680" y="2219960"/>
            <a:ext cx="2143760" cy="157480"/>
          </a:xfrm>
          <a:prstGeom prst="bentConnector3">
            <a:avLst>
              <a:gd name="adj1" fmla="val -29"/>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506210" y="2742565"/>
            <a:ext cx="422910" cy="368300"/>
          </a:xfrm>
          <a:prstGeom prst="rect">
            <a:avLst/>
          </a:prstGeom>
          <a:noFill/>
        </p:spPr>
        <p:txBody>
          <a:bodyPr wrap="none" rtlCol="0">
            <a:spAutoFit/>
          </a:bodyPr>
          <a:p>
            <a:r>
              <a:rPr lang="en-US" altLang="zh-CN">
                <a:solidFill>
                  <a:srgbClr val="FF0000"/>
                </a:solidFill>
              </a:rPr>
              <a:t>PC</a:t>
            </a:r>
            <a:endParaRPr lang="en-US" altLang="zh-CN">
              <a:solidFill>
                <a:srgbClr val="FF0000"/>
              </a:solidFill>
            </a:endParaRPr>
          </a:p>
        </p:txBody>
      </p:sp>
      <p:grpSp>
        <p:nvGrpSpPr>
          <p:cNvPr id="38" name="组合 37"/>
          <p:cNvGrpSpPr/>
          <p:nvPr/>
        </p:nvGrpSpPr>
        <p:grpSpPr>
          <a:xfrm>
            <a:off x="6237605" y="3183255"/>
            <a:ext cx="960120" cy="269240"/>
            <a:chOff x="7721" y="1949"/>
            <a:chExt cx="1512" cy="424"/>
          </a:xfrm>
        </p:grpSpPr>
        <p:sp>
          <p:nvSpPr>
            <p:cNvPr id="39" name="右大括号 38"/>
            <p:cNvSpPr/>
            <p:nvPr/>
          </p:nvSpPr>
          <p:spPr>
            <a:xfrm rot="16200000">
              <a:off x="8266" y="1404"/>
              <a:ext cx="422" cy="1512"/>
            </a:xfrm>
            <a:prstGeom prst="rightBrac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40" name="直接连接符 39"/>
            <p:cNvCxnSpPr/>
            <p:nvPr/>
          </p:nvCxnSpPr>
          <p:spPr>
            <a:xfrm>
              <a:off x="8479" y="2147"/>
              <a:ext cx="0" cy="227"/>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7011670" y="3347085"/>
            <a:ext cx="414020" cy="368300"/>
          </a:xfrm>
          <a:prstGeom prst="rect">
            <a:avLst/>
          </a:prstGeom>
          <a:noFill/>
        </p:spPr>
        <p:txBody>
          <a:bodyPr wrap="none" rtlCol="0">
            <a:spAutoFit/>
          </a:bodyPr>
          <a:p>
            <a:r>
              <a:rPr lang="en-US" altLang="zh-CN">
                <a:solidFill>
                  <a:srgbClr val="FF0000"/>
                </a:solidFill>
              </a:rPr>
              <a:t>00</a:t>
            </a:r>
            <a:endParaRPr lang="en-US" altLang="zh-CN">
              <a:solidFill>
                <a:srgbClr val="FF0000"/>
              </a:solidFill>
            </a:endParaRPr>
          </a:p>
        </p:txBody>
      </p:sp>
      <p:sp>
        <p:nvSpPr>
          <p:cNvPr id="42" name="文本框 41"/>
          <p:cNvSpPr txBox="1"/>
          <p:nvPr/>
        </p:nvSpPr>
        <p:spPr>
          <a:xfrm>
            <a:off x="6506210" y="3347085"/>
            <a:ext cx="414020" cy="368300"/>
          </a:xfrm>
          <a:prstGeom prst="rect">
            <a:avLst/>
          </a:prstGeom>
          <a:noFill/>
        </p:spPr>
        <p:txBody>
          <a:bodyPr wrap="none" rtlCol="0">
            <a:spAutoFit/>
          </a:bodyPr>
          <a:p>
            <a:r>
              <a:rPr lang="en-US" altLang="zh-CN">
                <a:solidFill>
                  <a:srgbClr val="FF0000"/>
                </a:solidFill>
              </a:rPr>
              <a:t>04</a:t>
            </a:r>
            <a:endParaRPr lang="en-US" altLang="zh-CN">
              <a:solidFill>
                <a:srgbClr val="FF0000"/>
              </a:solidFill>
            </a:endParaRPr>
          </a:p>
        </p:txBody>
      </p:sp>
      <p:sp>
        <p:nvSpPr>
          <p:cNvPr id="43" name="文本框 42"/>
          <p:cNvSpPr txBox="1"/>
          <p:nvPr/>
        </p:nvSpPr>
        <p:spPr>
          <a:xfrm>
            <a:off x="6031230" y="3347085"/>
            <a:ext cx="414020" cy="368300"/>
          </a:xfrm>
          <a:prstGeom prst="rect">
            <a:avLst/>
          </a:prstGeom>
          <a:noFill/>
        </p:spPr>
        <p:txBody>
          <a:bodyPr wrap="none" rtlCol="0">
            <a:spAutoFit/>
          </a:bodyPr>
          <a:p>
            <a:r>
              <a:rPr lang="en-US" altLang="zh-CN">
                <a:solidFill>
                  <a:srgbClr val="FF0000"/>
                </a:solidFill>
              </a:rPr>
              <a:t>01</a:t>
            </a:r>
            <a:endParaRPr lang="en-US" altLang="zh-CN">
              <a:solidFill>
                <a:srgbClr val="FF0000"/>
              </a:solidFill>
            </a:endParaRPr>
          </a:p>
        </p:txBody>
      </p:sp>
      <p:cxnSp>
        <p:nvCxnSpPr>
          <p:cNvPr id="44" name="肘形连接符 43"/>
          <p:cNvCxnSpPr>
            <a:endCxn id="42" idx="2"/>
          </p:cNvCxnSpPr>
          <p:nvPr/>
        </p:nvCxnSpPr>
        <p:spPr>
          <a:xfrm rot="10800000" flipV="1">
            <a:off x="6713220" y="2468245"/>
            <a:ext cx="2126615" cy="1247140"/>
          </a:xfrm>
          <a:prstGeom prst="bentConnector4">
            <a:avLst>
              <a:gd name="adj1" fmla="val 45118"/>
              <a:gd name="adj2" fmla="val 119094"/>
            </a:avLst>
          </a:prstGeom>
          <a:ln w="28575" cmpd="sng">
            <a:solidFill>
              <a:schemeClr val="accent1">
                <a:shade val="50000"/>
              </a:schemeClr>
            </a:solidFill>
            <a:prstDash val="solid"/>
            <a:headEnd type="arrow" w="med" len="med"/>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6570980" y="4272280"/>
            <a:ext cx="422910" cy="368300"/>
          </a:xfrm>
          <a:prstGeom prst="rect">
            <a:avLst/>
          </a:prstGeom>
          <a:noFill/>
        </p:spPr>
        <p:txBody>
          <a:bodyPr wrap="none" rtlCol="0">
            <a:spAutoFit/>
          </a:bodyPr>
          <a:p>
            <a:r>
              <a:rPr lang="en-US" altLang="zh-CN">
                <a:solidFill>
                  <a:srgbClr val="FF0000"/>
                </a:solidFill>
              </a:rPr>
              <a:t>PC</a:t>
            </a:r>
            <a:endParaRPr lang="en-US" altLang="zh-CN">
              <a:solidFill>
                <a:srgbClr val="FF0000"/>
              </a:solidFill>
            </a:endParaRPr>
          </a:p>
        </p:txBody>
      </p:sp>
      <p:grpSp>
        <p:nvGrpSpPr>
          <p:cNvPr id="46" name="组合 45"/>
          <p:cNvGrpSpPr/>
          <p:nvPr/>
        </p:nvGrpSpPr>
        <p:grpSpPr>
          <a:xfrm>
            <a:off x="6302375" y="4712970"/>
            <a:ext cx="960120" cy="269240"/>
            <a:chOff x="7721" y="1949"/>
            <a:chExt cx="1512" cy="424"/>
          </a:xfrm>
        </p:grpSpPr>
        <p:sp>
          <p:nvSpPr>
            <p:cNvPr id="47" name="右大括号 46"/>
            <p:cNvSpPr/>
            <p:nvPr/>
          </p:nvSpPr>
          <p:spPr>
            <a:xfrm rot="16200000">
              <a:off x="8266" y="1404"/>
              <a:ext cx="422" cy="1512"/>
            </a:xfrm>
            <a:prstGeom prst="rightBrac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48" name="直接连接符 47"/>
            <p:cNvCxnSpPr/>
            <p:nvPr/>
          </p:nvCxnSpPr>
          <p:spPr>
            <a:xfrm>
              <a:off x="8479" y="2147"/>
              <a:ext cx="0" cy="227"/>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49" name="文本框 48"/>
          <p:cNvSpPr txBox="1"/>
          <p:nvPr/>
        </p:nvSpPr>
        <p:spPr>
          <a:xfrm>
            <a:off x="7076440" y="4876800"/>
            <a:ext cx="414020" cy="368300"/>
          </a:xfrm>
          <a:prstGeom prst="rect">
            <a:avLst/>
          </a:prstGeom>
          <a:noFill/>
        </p:spPr>
        <p:txBody>
          <a:bodyPr wrap="none" rtlCol="0">
            <a:spAutoFit/>
          </a:bodyPr>
          <a:p>
            <a:r>
              <a:rPr lang="en-US" altLang="zh-CN">
                <a:solidFill>
                  <a:srgbClr val="FF0000"/>
                </a:solidFill>
              </a:rPr>
              <a:t>00</a:t>
            </a:r>
            <a:endParaRPr lang="en-US" altLang="zh-CN">
              <a:solidFill>
                <a:srgbClr val="FF0000"/>
              </a:solidFill>
            </a:endParaRPr>
          </a:p>
        </p:txBody>
      </p:sp>
      <p:sp>
        <p:nvSpPr>
          <p:cNvPr id="50" name="文本框 49"/>
          <p:cNvSpPr txBox="1"/>
          <p:nvPr/>
        </p:nvSpPr>
        <p:spPr>
          <a:xfrm>
            <a:off x="6570980" y="4876800"/>
            <a:ext cx="414020" cy="368300"/>
          </a:xfrm>
          <a:prstGeom prst="rect">
            <a:avLst/>
          </a:prstGeom>
          <a:noFill/>
        </p:spPr>
        <p:txBody>
          <a:bodyPr wrap="none" rtlCol="0">
            <a:spAutoFit/>
          </a:bodyPr>
          <a:p>
            <a:r>
              <a:rPr lang="en-US" altLang="zh-CN">
                <a:solidFill>
                  <a:srgbClr val="FF0000"/>
                </a:solidFill>
              </a:rPr>
              <a:t>04</a:t>
            </a:r>
            <a:endParaRPr lang="en-US" altLang="zh-CN">
              <a:solidFill>
                <a:srgbClr val="FF0000"/>
              </a:solidFill>
            </a:endParaRPr>
          </a:p>
        </p:txBody>
      </p:sp>
      <p:sp>
        <p:nvSpPr>
          <p:cNvPr id="51" name="文本框 50"/>
          <p:cNvSpPr txBox="1"/>
          <p:nvPr/>
        </p:nvSpPr>
        <p:spPr>
          <a:xfrm>
            <a:off x="6096000" y="4876800"/>
            <a:ext cx="414020" cy="368300"/>
          </a:xfrm>
          <a:prstGeom prst="rect">
            <a:avLst/>
          </a:prstGeom>
          <a:noFill/>
        </p:spPr>
        <p:txBody>
          <a:bodyPr wrap="none" rtlCol="0">
            <a:spAutoFit/>
          </a:bodyPr>
          <a:p>
            <a:r>
              <a:rPr lang="en-US" altLang="zh-CN">
                <a:solidFill>
                  <a:srgbClr val="FF0000"/>
                </a:solidFill>
              </a:rPr>
              <a:t>00</a:t>
            </a:r>
            <a:endParaRPr lang="en-US" altLang="zh-CN">
              <a:solidFill>
                <a:srgbClr val="FF0000"/>
              </a:solidFill>
            </a:endParaRPr>
          </a:p>
        </p:txBody>
      </p:sp>
      <p:cxnSp>
        <p:nvCxnSpPr>
          <p:cNvPr id="52" name="肘形连接符 51"/>
          <p:cNvCxnSpPr>
            <a:endCxn id="50" idx="2"/>
          </p:cNvCxnSpPr>
          <p:nvPr/>
        </p:nvCxnSpPr>
        <p:spPr>
          <a:xfrm rot="5400000">
            <a:off x="6289040" y="3038475"/>
            <a:ext cx="2694940" cy="1717675"/>
          </a:xfrm>
          <a:prstGeom prst="bentConnector3">
            <a:avLst>
              <a:gd name="adj1" fmla="val 108824"/>
            </a:avLst>
          </a:prstGeom>
          <a:ln w="28575" cmpd="sng">
            <a:solidFill>
              <a:schemeClr val="accent1">
                <a:shade val="50000"/>
              </a:schemeClr>
            </a:solidFill>
            <a:prstDash val="soli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8498205" y="2554605"/>
            <a:ext cx="359410" cy="571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241165" y="1795145"/>
            <a:ext cx="1738630" cy="368300"/>
          </a:xfrm>
          <a:prstGeom prst="rect">
            <a:avLst/>
          </a:prstGeom>
          <a:noFill/>
        </p:spPr>
        <p:txBody>
          <a:bodyPr wrap="none" rtlCol="0">
            <a:spAutoFit/>
          </a:bodyPr>
          <a:p>
            <a:r>
              <a:rPr lang="en-US" altLang="zh-CN" b="1"/>
              <a:t>1.</a:t>
            </a:r>
            <a:r>
              <a:rPr lang="zh-CN" altLang="en-US" b="1"/>
              <a:t>第一次写表项</a:t>
            </a:r>
            <a:endParaRPr lang="zh-CN" altLang="en-US" b="1"/>
          </a:p>
        </p:txBody>
      </p:sp>
      <p:sp>
        <p:nvSpPr>
          <p:cNvPr id="55" name="文本框 54"/>
          <p:cNvSpPr txBox="1"/>
          <p:nvPr/>
        </p:nvSpPr>
        <p:spPr>
          <a:xfrm>
            <a:off x="4242435" y="3244850"/>
            <a:ext cx="1738630" cy="368300"/>
          </a:xfrm>
          <a:prstGeom prst="rect">
            <a:avLst/>
          </a:prstGeom>
          <a:noFill/>
        </p:spPr>
        <p:txBody>
          <a:bodyPr wrap="none" rtlCol="0">
            <a:spAutoFit/>
          </a:bodyPr>
          <a:p>
            <a:r>
              <a:rPr lang="en-US" altLang="zh-CN" b="1"/>
              <a:t>2.</a:t>
            </a:r>
            <a:r>
              <a:rPr lang="zh-CN" altLang="en-US" b="1"/>
              <a:t>第二次写表项</a:t>
            </a:r>
            <a:endParaRPr lang="zh-CN" altLang="en-US" b="1"/>
          </a:p>
        </p:txBody>
      </p:sp>
      <p:sp>
        <p:nvSpPr>
          <p:cNvPr id="56" name="文本框 55"/>
          <p:cNvSpPr txBox="1"/>
          <p:nvPr/>
        </p:nvSpPr>
        <p:spPr>
          <a:xfrm>
            <a:off x="4242435" y="4726940"/>
            <a:ext cx="1049020" cy="368300"/>
          </a:xfrm>
          <a:prstGeom prst="rect">
            <a:avLst/>
          </a:prstGeom>
          <a:noFill/>
        </p:spPr>
        <p:txBody>
          <a:bodyPr wrap="none" rtlCol="0">
            <a:spAutoFit/>
          </a:bodyPr>
          <a:p>
            <a:r>
              <a:rPr lang="en-US" altLang="zh-CN" b="1"/>
              <a:t>3.</a:t>
            </a:r>
            <a:r>
              <a:rPr lang="zh-CN" altLang="en-US" b="1"/>
              <a:t>读</a:t>
            </a:r>
            <a:r>
              <a:rPr lang="zh-CN" altLang="en-US" b="1"/>
              <a:t>表项</a:t>
            </a:r>
            <a:endParaRPr lang="zh-CN" altLang="en-US" b="1"/>
          </a:p>
        </p:txBody>
      </p:sp>
      <p:sp>
        <p:nvSpPr>
          <p:cNvPr id="57" name="文本框 56"/>
          <p:cNvSpPr txBox="1"/>
          <p:nvPr/>
        </p:nvSpPr>
        <p:spPr>
          <a:xfrm>
            <a:off x="9318625" y="5273675"/>
            <a:ext cx="1543050" cy="306705"/>
          </a:xfrm>
          <a:prstGeom prst="rect">
            <a:avLst/>
          </a:prstGeom>
          <a:noFill/>
        </p:spPr>
        <p:txBody>
          <a:bodyPr wrap="square" rtlCol="0">
            <a:spAutoFit/>
          </a:bodyPr>
          <a:p>
            <a:r>
              <a:rPr lang="en-US" altLang="zh-CN" sz="1400">
                <a:gradFill>
                  <a:gsLst>
                    <a:gs pos="0">
                      <a:srgbClr val="14CD68"/>
                    </a:gs>
                    <a:gs pos="100000">
                      <a:srgbClr val="035C7D"/>
                    </a:gs>
                  </a:gsLst>
                  <a:lin scaled="0"/>
                </a:gradFill>
              </a:rPr>
              <a:t>512</a:t>
            </a:r>
            <a:endParaRPr lang="en-US" altLang="zh-CN" sz="1400">
              <a:gradFill>
                <a:gsLst>
                  <a:gs pos="0">
                    <a:srgbClr val="14CD68"/>
                  </a:gs>
                  <a:gs pos="100000">
                    <a:srgbClr val="035C7D"/>
                  </a:gs>
                </a:gsLst>
                <a:lin scaled="0"/>
              </a:gradFill>
            </a:endParaRPr>
          </a:p>
        </p:txBody>
      </p:sp>
      <p:sp>
        <p:nvSpPr>
          <p:cNvPr id="58" name="矩形 57"/>
          <p:cNvSpPr/>
          <p:nvPr/>
        </p:nvSpPr>
        <p:spPr>
          <a:xfrm>
            <a:off x="4042410" y="1283335"/>
            <a:ext cx="6972300" cy="4693920"/>
          </a:xfrm>
          <a:prstGeom prst="rect">
            <a:avLst/>
          </a:prstGeom>
          <a:noFill/>
          <a:ln>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文本框 58"/>
          <p:cNvSpPr txBox="1"/>
          <p:nvPr/>
        </p:nvSpPr>
        <p:spPr>
          <a:xfrm>
            <a:off x="811530" y="915035"/>
            <a:ext cx="1609090" cy="368300"/>
          </a:xfrm>
          <a:prstGeom prst="rect">
            <a:avLst/>
          </a:prstGeom>
          <a:noFill/>
        </p:spPr>
        <p:txBody>
          <a:bodyPr wrap="none" rtlCol="0">
            <a:spAutoFit/>
          </a:bodyPr>
          <a:p>
            <a:r>
              <a:rPr lang="zh-CN" b="1">
                <a:solidFill>
                  <a:schemeClr val="tx2">
                    <a:lumMod val="75000"/>
                  </a:schemeClr>
                </a:solidFill>
                <a:latin typeface="华文楷体" panose="02010600040101010101" charset="-122"/>
                <a:ea typeface="华文楷体" panose="02010600040101010101" charset="-122"/>
                <a:cs typeface="华文楷体" panose="02010600040101010101" charset="-122"/>
              </a:rPr>
              <a:t>地址覆盖问题</a:t>
            </a:r>
            <a:r>
              <a:rPr lang="en-US" altLang="zh-CN" b="1">
                <a:solidFill>
                  <a:schemeClr val="tx2">
                    <a:lumMod val="75000"/>
                  </a:schemeClr>
                </a:solidFill>
                <a:latin typeface="华文楷体" panose="02010600040101010101" charset="-122"/>
                <a:ea typeface="华文楷体" panose="02010600040101010101" charset="-122"/>
                <a:cs typeface="华文楷体" panose="02010600040101010101" charset="-122"/>
              </a:rPr>
              <a:t>:</a:t>
            </a:r>
            <a:endParaRPr lang="en-US" altLang="zh-CN" b="1">
              <a:solidFill>
                <a:schemeClr val="tx2">
                  <a:lumMod val="75000"/>
                </a:schemeClr>
              </a:solidFill>
              <a:latin typeface="华文楷体" panose="02010600040101010101" charset="-122"/>
              <a:ea typeface="华文楷体" panose="02010600040101010101" charset="-122"/>
              <a:cs typeface="华文楷体" panose="02010600040101010101" charset="-122"/>
            </a:endParaRPr>
          </a:p>
        </p:txBody>
      </p:sp>
      <p:sp>
        <p:nvSpPr>
          <p:cNvPr id="60" name="文本框 59"/>
          <p:cNvSpPr txBox="1"/>
          <p:nvPr/>
        </p:nvSpPr>
        <p:spPr>
          <a:xfrm>
            <a:off x="679450" y="1795145"/>
            <a:ext cx="2785110" cy="368300"/>
          </a:xfrm>
          <a:prstGeom prst="rect">
            <a:avLst/>
          </a:prstGeom>
          <a:noFill/>
        </p:spPr>
        <p:txBody>
          <a:bodyPr wrap="none" rtlCol="0">
            <a:spAutoFit/>
          </a:bodyPr>
          <a:p>
            <a:r>
              <a:rPr lang="en-US" altLang="zh-CN"/>
              <a:t>1.</a:t>
            </a:r>
            <a:r>
              <a:rPr lang="zh-CN"/>
              <a:t>当为跳转指令时，写</a:t>
            </a:r>
            <a:r>
              <a:rPr lang="en-US" altLang="zh-CN"/>
              <a:t>PHT</a:t>
            </a:r>
            <a:endParaRPr lang="en-US" altLang="zh-CN"/>
          </a:p>
        </p:txBody>
      </p:sp>
      <p:sp>
        <p:nvSpPr>
          <p:cNvPr id="61" name="文本框 60"/>
          <p:cNvSpPr txBox="1"/>
          <p:nvPr/>
        </p:nvSpPr>
        <p:spPr>
          <a:xfrm>
            <a:off x="679450" y="3244850"/>
            <a:ext cx="3166110" cy="368300"/>
          </a:xfrm>
          <a:prstGeom prst="rect">
            <a:avLst/>
          </a:prstGeom>
          <a:noFill/>
        </p:spPr>
        <p:txBody>
          <a:bodyPr wrap="none" rtlCol="0">
            <a:spAutoFit/>
          </a:bodyPr>
          <a:p>
            <a:r>
              <a:rPr lang="en-US" altLang="zh-CN"/>
              <a:t>2.</a:t>
            </a:r>
            <a:r>
              <a:rPr lang="zh-CN" altLang="en-US"/>
              <a:t>当超过</a:t>
            </a:r>
            <a:r>
              <a:rPr lang="en-US" altLang="zh-CN"/>
              <a:t>512</a:t>
            </a:r>
            <a:r>
              <a:rPr lang="zh-CN" altLang="en-US"/>
              <a:t>个表项时，</a:t>
            </a:r>
            <a:r>
              <a:rPr lang="en-US" altLang="zh-CN"/>
              <a:t>tag</a:t>
            </a:r>
            <a:r>
              <a:rPr lang="zh-CN" altLang="en-US"/>
              <a:t>加</a:t>
            </a:r>
            <a:r>
              <a:rPr lang="en-US" altLang="zh-CN"/>
              <a:t>1</a:t>
            </a:r>
            <a:endParaRPr lang="en-US" altLang="zh-CN"/>
          </a:p>
        </p:txBody>
      </p:sp>
      <p:sp>
        <p:nvSpPr>
          <p:cNvPr id="62" name="文本框 61"/>
          <p:cNvSpPr txBox="1"/>
          <p:nvPr/>
        </p:nvSpPr>
        <p:spPr>
          <a:xfrm>
            <a:off x="679450" y="4711700"/>
            <a:ext cx="2926080" cy="922020"/>
          </a:xfrm>
          <a:prstGeom prst="rect">
            <a:avLst/>
          </a:prstGeom>
          <a:noFill/>
        </p:spPr>
        <p:txBody>
          <a:bodyPr wrap="none" rtlCol="0">
            <a:spAutoFit/>
          </a:bodyPr>
          <a:p>
            <a:r>
              <a:rPr lang="en-US" altLang="zh-CN"/>
              <a:t>3.</a:t>
            </a:r>
            <a:r>
              <a:rPr lang="zh-CN" altLang="en-US"/>
              <a:t>当</a:t>
            </a:r>
            <a:r>
              <a:rPr lang="zh-CN"/>
              <a:t>跳转回第一次的写地址</a:t>
            </a:r>
            <a:endParaRPr lang="zh-CN"/>
          </a:p>
          <a:p>
            <a:r>
              <a:rPr lang="zh-CN"/>
              <a:t>进行读时，就会发生地址</a:t>
            </a:r>
            <a:r>
              <a:rPr lang="zh-CN"/>
              <a:t>缺</a:t>
            </a:r>
            <a:endParaRPr lang="zh-CN"/>
          </a:p>
          <a:p>
            <a:r>
              <a:rPr lang="zh-CN"/>
              <a:t>失</a:t>
            </a:r>
            <a:r>
              <a:rPr lang="zh-CN"/>
              <a:t>情况</a:t>
            </a:r>
            <a:endParaRPr lang="zh-CN"/>
          </a:p>
        </p:txBody>
      </p:sp>
      <p:sp>
        <p:nvSpPr>
          <p:cNvPr id="63" name="文本框 62"/>
          <p:cNvSpPr txBox="1"/>
          <p:nvPr/>
        </p:nvSpPr>
        <p:spPr>
          <a:xfrm>
            <a:off x="9009380" y="2279650"/>
            <a:ext cx="1016000" cy="368300"/>
          </a:xfrm>
          <a:prstGeom prst="rect">
            <a:avLst/>
          </a:prstGeom>
          <a:noFill/>
        </p:spPr>
        <p:txBody>
          <a:bodyPr wrap="none" rtlCol="0">
            <a:spAutoFit/>
          </a:bodyPr>
          <a:p>
            <a:r>
              <a:rPr lang="en-US" altLang="zh-CN">
                <a:solidFill>
                  <a:schemeClr val="accent6">
                    <a:lumMod val="75000"/>
                  </a:schemeClr>
                </a:solidFill>
              </a:rPr>
              <a:t>01-10-01</a:t>
            </a:r>
            <a:endParaRPr lang="en-US" altLang="zh-CN">
              <a:solidFill>
                <a:schemeClr val="accent6">
                  <a:lumMod val="75000"/>
                </a:schemeClr>
              </a:solidFill>
            </a:endParaRPr>
          </a:p>
        </p:txBody>
      </p:sp>
      <p:sp>
        <p:nvSpPr>
          <p:cNvPr id="64" name="矩形 63"/>
          <p:cNvSpPr/>
          <p:nvPr/>
        </p:nvSpPr>
        <p:spPr>
          <a:xfrm>
            <a:off x="7490460" y="3051810"/>
            <a:ext cx="358140" cy="544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不跳</a:t>
            </a:r>
            <a:endParaRPr lang="zh-CN" altLang="en-US"/>
          </a:p>
        </p:txBody>
      </p:sp>
      <p:sp>
        <p:nvSpPr>
          <p:cNvPr id="65" name="矩形 64"/>
          <p:cNvSpPr/>
          <p:nvPr/>
        </p:nvSpPr>
        <p:spPr>
          <a:xfrm>
            <a:off x="7490460" y="1744345"/>
            <a:ext cx="3581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跳</a:t>
            </a:r>
            <a:endParaRPr lang="zh-CN" altLang="en-US"/>
          </a:p>
        </p:txBody>
      </p:sp>
      <p:sp>
        <p:nvSpPr>
          <p:cNvPr id="66" name="矩形 65"/>
          <p:cNvSpPr/>
          <p:nvPr/>
        </p:nvSpPr>
        <p:spPr>
          <a:xfrm>
            <a:off x="7490460" y="4980305"/>
            <a:ext cx="889635" cy="376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非</a:t>
            </a:r>
            <a:r>
              <a:rPr lang="zh-CN" altLang="en-US"/>
              <a:t>命中</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75310" y="288925"/>
            <a:ext cx="6433820" cy="508000"/>
          </a:xfrm>
        </p:spPr>
        <p:txBody>
          <a:bodyPr>
            <a:normAutofit/>
          </a:bodyPr>
          <a:lstStyle/>
          <a:p>
            <a:pPr algn="l"/>
            <a:r>
              <a:rPr lang="en-US" altLang="zh-CN" dirty="0"/>
              <a:t> </a:t>
            </a:r>
            <a:r>
              <a:rPr lang="en-US" altLang="zh-CN" sz="2000" dirty="0">
                <a:sym typeface="+mn-ea"/>
              </a:rPr>
              <a:t> 7.</a:t>
            </a:r>
            <a:r>
              <a:rPr lang="zh-CN" altLang="en-US" sz="2000" dirty="0">
                <a:sym typeface="+mn-ea"/>
              </a:rPr>
              <a:t>一级预测器整体</a:t>
            </a:r>
            <a:r>
              <a:rPr lang="zh-CN" altLang="en-US" sz="2000" dirty="0">
                <a:sym typeface="+mn-ea"/>
              </a:rPr>
              <a:t>框图</a:t>
            </a:r>
            <a:endParaRPr lang="zh-CN" altLang="en-US" sz="2000" dirty="0">
              <a:sym typeface="+mn-ea"/>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graphicFrame>
        <p:nvGraphicFramePr>
          <p:cNvPr id="6" name="对象 5"/>
          <p:cNvGraphicFramePr/>
          <p:nvPr/>
        </p:nvGraphicFramePr>
        <p:xfrm>
          <a:off x="-348615" y="1046480"/>
          <a:ext cx="12390120" cy="5060950"/>
        </p:xfrm>
        <a:graphic>
          <a:graphicData uri="http://schemas.openxmlformats.org/presentationml/2006/ole">
            <mc:AlternateContent xmlns:mc="http://schemas.openxmlformats.org/markup-compatibility/2006">
              <mc:Choice xmlns:v="urn:schemas-microsoft-com:vml" Requires="v">
                <p:oleObj spid="_x0000_s7" name="" r:id="rId1" imgW="7321550" imgH="2839720" progId="Visio.Drawing.15">
                  <p:embed/>
                </p:oleObj>
              </mc:Choice>
              <mc:Fallback>
                <p:oleObj name="" r:id="rId1" imgW="7321550" imgH="2839720" progId="Visio.Drawing.15">
                  <p:embed/>
                  <p:pic>
                    <p:nvPicPr>
                      <p:cNvPr id="0" name="图片 6"/>
                      <p:cNvPicPr/>
                      <p:nvPr/>
                    </p:nvPicPr>
                    <p:blipFill>
                      <a:blip r:embed="rId2"/>
                      <a:stretch>
                        <a:fillRect/>
                      </a:stretch>
                    </p:blipFill>
                    <p:spPr>
                      <a:xfrm>
                        <a:off x="-348615" y="1046480"/>
                        <a:ext cx="12390120" cy="50609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dirty="0"/>
          </a:p>
        </p:txBody>
      </p:sp>
      <p:grpSp>
        <p:nvGrpSpPr>
          <p:cNvPr id="52" name="f48ef244-3850-4800-9882-63d3c6849d3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803910"/>
            <a:ext cx="10852150" cy="5378450"/>
            <a:chOff x="669925" y="1062431"/>
            <a:chExt cx="10852150" cy="4868847"/>
          </a:xfrm>
        </p:grpSpPr>
        <p:sp>
          <p:nvSpPr>
            <p:cNvPr id="53" name="ï$liḑê"/>
            <p:cNvSpPr txBox="1"/>
            <p:nvPr/>
          </p:nvSpPr>
          <p:spPr>
            <a:xfrm>
              <a:off x="5310611" y="1062431"/>
              <a:ext cx="1570777" cy="615553"/>
            </a:xfrm>
            <a:prstGeom prst="rect">
              <a:avLst/>
            </a:prstGeom>
            <a:noFill/>
          </p:spPr>
          <p:txBody>
            <a:bodyPr wrap="square" lIns="0" tIns="0" rIns="0" bIns="0" anchor="ctr" anchorCtr="1">
              <a:normAutofit/>
            </a:bodyPr>
            <a:p>
              <a:pPr algn="ctr"/>
              <a:r>
                <a:rPr lang="en-US" altLang="zh-CN" sz="2400" b="1" dirty="0">
                  <a:solidFill>
                    <a:srgbClr val="1F497D"/>
                  </a:solidFill>
                  <a:ea typeface="微软雅黑" panose="020B0503020204020204" pitchFamily="34" charset="-122"/>
                </a:rPr>
                <a:t>CONTENTS</a:t>
              </a:r>
              <a:endParaRPr lang="en-US" altLang="zh-CN" sz="2400" b="1" dirty="0">
                <a:solidFill>
                  <a:srgbClr val="1F497D"/>
                </a:solidFill>
                <a:ea typeface="微软雅黑" panose="020B0503020204020204" pitchFamily="34" charset="-122"/>
              </a:endParaRPr>
            </a:p>
          </p:txBody>
        </p:sp>
        <p:sp>
          <p:nvSpPr>
            <p:cNvPr id="54" name="îṡḻïḍè"/>
            <p:cNvSpPr/>
            <p:nvPr/>
          </p:nvSpPr>
          <p:spPr bwMode="auto">
            <a:xfrm>
              <a:off x="669925" y="1358770"/>
              <a:ext cx="10852150" cy="4572508"/>
            </a:xfrm>
            <a:custGeom>
              <a:avLst/>
              <a:gdLst>
                <a:gd name="connsiteX0" fmla="*/ 0 w 9505056"/>
                <a:gd name="connsiteY0" fmla="*/ 0 h 4452528"/>
                <a:gd name="connsiteX1" fmla="*/ 3996443 w 9505056"/>
                <a:gd name="connsiteY1" fmla="*/ 0 h 4452528"/>
                <a:gd name="connsiteX2" fmla="*/ 3996443 w 9505056"/>
                <a:gd name="connsiteY2" fmla="*/ 217767 h 4452528"/>
                <a:gd name="connsiteX3" fmla="*/ 5508611 w 9505056"/>
                <a:gd name="connsiteY3" fmla="*/ 217767 h 4452528"/>
                <a:gd name="connsiteX4" fmla="*/ 5508611 w 9505056"/>
                <a:gd name="connsiteY4" fmla="*/ 0 h 4452528"/>
                <a:gd name="connsiteX5" fmla="*/ 9505056 w 9505056"/>
                <a:gd name="connsiteY5" fmla="*/ 0 h 4452528"/>
                <a:gd name="connsiteX6" fmla="*/ 9505056 w 9505056"/>
                <a:gd name="connsiteY6" fmla="*/ 4452528 h 4452528"/>
                <a:gd name="connsiteX7" fmla="*/ 0 w 9505056"/>
                <a:gd name="connsiteY7" fmla="*/ 4452528 h 4452528"/>
                <a:gd name="connsiteX0-1" fmla="*/ 5508611 w 9505056"/>
                <a:gd name="connsiteY0-2" fmla="*/ 217767 h 4452528"/>
                <a:gd name="connsiteX1-3" fmla="*/ 5508611 w 9505056"/>
                <a:gd name="connsiteY1-4" fmla="*/ 0 h 4452528"/>
                <a:gd name="connsiteX2-5" fmla="*/ 9505056 w 9505056"/>
                <a:gd name="connsiteY2-6" fmla="*/ 0 h 4452528"/>
                <a:gd name="connsiteX3-7" fmla="*/ 9505056 w 9505056"/>
                <a:gd name="connsiteY3-8" fmla="*/ 4452528 h 4452528"/>
                <a:gd name="connsiteX4-9" fmla="*/ 0 w 9505056"/>
                <a:gd name="connsiteY4-10" fmla="*/ 4452528 h 4452528"/>
                <a:gd name="connsiteX5-11" fmla="*/ 0 w 9505056"/>
                <a:gd name="connsiteY5-12" fmla="*/ 0 h 4452528"/>
                <a:gd name="connsiteX6-13" fmla="*/ 3996443 w 9505056"/>
                <a:gd name="connsiteY6-14" fmla="*/ 0 h 4452528"/>
                <a:gd name="connsiteX7-15" fmla="*/ 4087883 w 9505056"/>
                <a:gd name="connsiteY7-16" fmla="*/ 309207 h 4452528"/>
                <a:gd name="connsiteX0-17" fmla="*/ 5508611 w 9505056"/>
                <a:gd name="connsiteY0-18" fmla="*/ 217767 h 4452528"/>
                <a:gd name="connsiteX1-19" fmla="*/ 5508611 w 9505056"/>
                <a:gd name="connsiteY1-20" fmla="*/ 0 h 4452528"/>
                <a:gd name="connsiteX2-21" fmla="*/ 9505056 w 9505056"/>
                <a:gd name="connsiteY2-22" fmla="*/ 0 h 4452528"/>
                <a:gd name="connsiteX3-23" fmla="*/ 9505056 w 9505056"/>
                <a:gd name="connsiteY3-24" fmla="*/ 4452528 h 4452528"/>
                <a:gd name="connsiteX4-25" fmla="*/ 0 w 9505056"/>
                <a:gd name="connsiteY4-26" fmla="*/ 4452528 h 4452528"/>
                <a:gd name="connsiteX5-27" fmla="*/ 0 w 9505056"/>
                <a:gd name="connsiteY5-28" fmla="*/ 0 h 4452528"/>
                <a:gd name="connsiteX6-29" fmla="*/ 3996443 w 9505056"/>
                <a:gd name="connsiteY6-30" fmla="*/ 0 h 4452528"/>
                <a:gd name="connsiteX0-31" fmla="*/ 5508611 w 9505056"/>
                <a:gd name="connsiteY0-32" fmla="*/ 0 h 4452528"/>
                <a:gd name="connsiteX1-33" fmla="*/ 9505056 w 9505056"/>
                <a:gd name="connsiteY1-34" fmla="*/ 0 h 4452528"/>
                <a:gd name="connsiteX2-35" fmla="*/ 9505056 w 9505056"/>
                <a:gd name="connsiteY2-36" fmla="*/ 4452528 h 4452528"/>
                <a:gd name="connsiteX3-37" fmla="*/ 0 w 9505056"/>
                <a:gd name="connsiteY3-38" fmla="*/ 4452528 h 4452528"/>
                <a:gd name="connsiteX4-39" fmla="*/ 0 w 9505056"/>
                <a:gd name="connsiteY4-40" fmla="*/ 0 h 4452528"/>
                <a:gd name="connsiteX5-41" fmla="*/ 3996443 w 9505056"/>
                <a:gd name="connsiteY5-42" fmla="*/ 0 h 445252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505056" h="4452528">
                  <a:moveTo>
                    <a:pt x="5508611" y="0"/>
                  </a:moveTo>
                  <a:lnTo>
                    <a:pt x="9505056" y="0"/>
                  </a:lnTo>
                  <a:lnTo>
                    <a:pt x="9505056" y="4452528"/>
                  </a:lnTo>
                  <a:lnTo>
                    <a:pt x="0" y="4452528"/>
                  </a:lnTo>
                  <a:lnTo>
                    <a:pt x="0" y="0"/>
                  </a:lnTo>
                  <a:lnTo>
                    <a:pt x="3996443" y="0"/>
                  </a:lnTo>
                </a:path>
              </a:pathLst>
            </a:custGeom>
            <a:noFill/>
            <a:ln w="98425" cap="rnd">
              <a:solidFill>
                <a:schemeClr val="tx2">
                  <a:alpha val="21000"/>
                </a:schemeClr>
              </a:solidFill>
              <a:round/>
            </a:ln>
          </p:spPr>
          <p:txBody>
            <a:bodyPr anchor="ctr"/>
            <a:p>
              <a:pPr algn="ctr"/>
              <a:endParaRPr>
                <a:solidFill>
                  <a:prstClr val="black"/>
                </a:solidFill>
                <a:ea typeface="微软雅黑" panose="020B0503020204020204" pitchFamily="34" charset="-122"/>
              </a:endParaRPr>
            </a:p>
          </p:txBody>
        </p:sp>
        <p:sp>
          <p:nvSpPr>
            <p:cNvPr id="55" name="îşḻîḍè"/>
            <p:cNvSpPr/>
            <p:nvPr/>
          </p:nvSpPr>
          <p:spPr bwMode="auto">
            <a:xfrm>
              <a:off x="1146000" y="2033566"/>
              <a:ext cx="9900000" cy="504056"/>
            </a:xfrm>
            <a:prstGeom prst="rect">
              <a:avLst/>
            </a:prstGeom>
            <a:noFill/>
            <a:ln w="12700" cap="flat" cmpd="sng" algn="ctr">
              <a:solidFill>
                <a:schemeClr val="accent1">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p>
              <a:pPr algn="ctr"/>
              <a:endParaRPr>
                <a:solidFill>
                  <a:prstClr val="black"/>
                </a:solidFill>
                <a:ea typeface="微软雅黑" panose="020B0503020204020204" pitchFamily="34" charset="-122"/>
              </a:endParaRPr>
            </a:p>
          </p:txBody>
        </p:sp>
        <p:sp>
          <p:nvSpPr>
            <p:cNvPr id="56" name="ïš1iḍè"/>
            <p:cNvSpPr/>
            <p:nvPr/>
          </p:nvSpPr>
          <p:spPr bwMode="auto">
            <a:xfrm>
              <a:off x="1146000" y="2793084"/>
              <a:ext cx="9900000" cy="504056"/>
            </a:xfrm>
            <a:prstGeom prst="rect">
              <a:avLst/>
            </a:prstGeom>
            <a:noFill/>
            <a:ln w="12700" cap="flat" cmpd="sng" algn="ctr">
              <a:solidFill>
                <a:schemeClr val="accent2">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p>
              <a:pPr algn="ctr"/>
              <a:endParaRPr>
                <a:solidFill>
                  <a:prstClr val="black"/>
                </a:solidFill>
                <a:ea typeface="微软雅黑" panose="020B0503020204020204" pitchFamily="34" charset="-122"/>
              </a:endParaRPr>
            </a:p>
          </p:txBody>
        </p:sp>
        <p:sp>
          <p:nvSpPr>
            <p:cNvPr id="57" name="íṩľídé"/>
            <p:cNvSpPr/>
            <p:nvPr/>
          </p:nvSpPr>
          <p:spPr bwMode="auto">
            <a:xfrm>
              <a:off x="1146000" y="3552603"/>
              <a:ext cx="9900000" cy="504056"/>
            </a:xfrm>
            <a:prstGeom prst="rect">
              <a:avLst/>
            </a:prstGeom>
            <a:noFill/>
            <a:ln w="12700" cap="flat" cmpd="sng" algn="ctr">
              <a:solidFill>
                <a:schemeClr val="accent3">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p>
              <a:pPr algn="ctr"/>
              <a:endParaRPr>
                <a:solidFill>
                  <a:prstClr val="black"/>
                </a:solidFill>
                <a:ea typeface="微软雅黑" panose="020B0503020204020204" pitchFamily="34" charset="-122"/>
              </a:endParaRPr>
            </a:p>
          </p:txBody>
        </p:sp>
        <p:sp>
          <p:nvSpPr>
            <p:cNvPr id="58" name="íŝlïdê"/>
            <p:cNvSpPr/>
            <p:nvPr/>
          </p:nvSpPr>
          <p:spPr bwMode="auto">
            <a:xfrm>
              <a:off x="1146000" y="4312122"/>
              <a:ext cx="9900000" cy="504056"/>
            </a:xfrm>
            <a:prstGeom prst="rect">
              <a:avLst/>
            </a:prstGeom>
            <a:noFill/>
            <a:ln w="12700" cap="flat" cmpd="sng" algn="ctr">
              <a:solidFill>
                <a:schemeClr val="accent4">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p>
              <a:pPr algn="ctr"/>
              <a:endParaRPr>
                <a:solidFill>
                  <a:prstClr val="black"/>
                </a:solidFill>
                <a:ea typeface="微软雅黑" panose="020B0503020204020204" pitchFamily="34" charset="-122"/>
              </a:endParaRPr>
            </a:p>
          </p:txBody>
        </p:sp>
        <p:sp>
          <p:nvSpPr>
            <p:cNvPr id="60" name="îšḻïḑe"/>
            <p:cNvSpPr/>
            <p:nvPr/>
          </p:nvSpPr>
          <p:spPr bwMode="auto">
            <a:xfrm>
              <a:off x="1146000" y="2033566"/>
              <a:ext cx="1363776"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1" forceAA="0" compatLnSpc="1">
              <a:normAutofit/>
            </a:bodyPr>
            <a:p>
              <a:pPr algn="ctr"/>
              <a:r>
                <a:rPr lang="en-US" altLang="zh-CN" sz="2400" dirty="0">
                  <a:solidFill>
                    <a:srgbClr val="4F81BD">
                      <a:lumMod val="100000"/>
                    </a:srgbClr>
                  </a:solidFill>
                  <a:latin typeface="Impact" panose="020B0806030902050204" pitchFamily="34" charset="0"/>
                  <a:ea typeface="微软雅黑" panose="020B0503020204020204" pitchFamily="34" charset="-122"/>
                </a:rPr>
                <a:t>01</a:t>
              </a:r>
              <a:endParaRPr lang="en-US" altLang="zh-CN" sz="2400" dirty="0">
                <a:solidFill>
                  <a:srgbClr val="4F81BD">
                    <a:lumMod val="100000"/>
                  </a:srgbClr>
                </a:solidFill>
                <a:latin typeface="Impact" panose="020B0806030902050204" pitchFamily="34" charset="0"/>
                <a:ea typeface="微软雅黑" panose="020B0503020204020204" pitchFamily="34" charset="-122"/>
              </a:endParaRPr>
            </a:p>
          </p:txBody>
        </p:sp>
        <p:sp>
          <p:nvSpPr>
            <p:cNvPr id="61" name="îṧlide"/>
            <p:cNvSpPr/>
            <p:nvPr/>
          </p:nvSpPr>
          <p:spPr bwMode="auto">
            <a:xfrm>
              <a:off x="1146000" y="2793084"/>
              <a:ext cx="1363776" cy="504056"/>
            </a:xfrm>
            <a:prstGeom prst="rect">
              <a:avLst/>
            </a:prstGeom>
            <a:noFill/>
            <a:ln w="19050">
              <a:noFill/>
              <a:round/>
            </a:ln>
          </p:spPr>
          <p:txBody>
            <a:bodyPr rot="0" spcFirstLastPara="0" vert="horz" wrap="none" lIns="91440" tIns="45720" rIns="91440" bIns="45720" anchor="ctr" anchorCtr="1" forceAA="0" compatLnSpc="1">
              <a:normAutofit/>
            </a:bodyPr>
            <a:p>
              <a:pPr algn="ctr"/>
              <a:r>
                <a:rPr lang="en-US" altLang="zh-CN" sz="2400">
                  <a:solidFill>
                    <a:srgbClr val="C0504D">
                      <a:lumMod val="100000"/>
                    </a:srgbClr>
                  </a:solidFill>
                  <a:latin typeface="Impact" panose="020B0806030902050204" pitchFamily="34" charset="0"/>
                  <a:ea typeface="微软雅黑" panose="020B0503020204020204" pitchFamily="34" charset="-122"/>
                </a:rPr>
                <a:t>02</a:t>
              </a:r>
              <a:endParaRPr lang="en-US" altLang="zh-CN" sz="2400">
                <a:solidFill>
                  <a:srgbClr val="C0504D">
                    <a:lumMod val="100000"/>
                  </a:srgbClr>
                </a:solidFill>
                <a:latin typeface="Impact" panose="020B0806030902050204" pitchFamily="34" charset="0"/>
                <a:ea typeface="微软雅黑" panose="020B0503020204020204" pitchFamily="34" charset="-122"/>
              </a:endParaRPr>
            </a:p>
          </p:txBody>
        </p:sp>
        <p:sp>
          <p:nvSpPr>
            <p:cNvPr id="62" name="íṣḷïďe"/>
            <p:cNvSpPr/>
            <p:nvPr/>
          </p:nvSpPr>
          <p:spPr bwMode="auto">
            <a:xfrm>
              <a:off x="1146000" y="3552602"/>
              <a:ext cx="1363776" cy="504056"/>
            </a:xfrm>
            <a:prstGeom prst="rect">
              <a:avLst/>
            </a:prstGeom>
            <a:noFill/>
            <a:ln w="19050">
              <a:noFill/>
              <a:round/>
            </a:ln>
          </p:spPr>
          <p:txBody>
            <a:bodyPr rot="0" spcFirstLastPara="0" vert="horz" wrap="none" lIns="91440" tIns="45720" rIns="91440" bIns="45720" anchor="ctr" anchorCtr="1" forceAA="0" compatLnSpc="1">
              <a:normAutofit/>
            </a:bodyPr>
            <a:p>
              <a:pPr algn="ctr"/>
              <a:r>
                <a:rPr lang="en-US" altLang="zh-CN" sz="2400">
                  <a:solidFill>
                    <a:srgbClr val="9BBB59">
                      <a:lumMod val="100000"/>
                    </a:srgbClr>
                  </a:solidFill>
                  <a:latin typeface="Impact" panose="020B0806030902050204" pitchFamily="34" charset="0"/>
                  <a:ea typeface="微软雅黑" panose="020B0503020204020204" pitchFamily="34" charset="-122"/>
                </a:rPr>
                <a:t>03</a:t>
              </a:r>
              <a:endParaRPr lang="en-US" altLang="zh-CN" sz="2400">
                <a:solidFill>
                  <a:srgbClr val="9BBB59">
                    <a:lumMod val="100000"/>
                  </a:srgbClr>
                </a:solidFill>
                <a:latin typeface="Impact" panose="020B0806030902050204" pitchFamily="34" charset="0"/>
                <a:ea typeface="微软雅黑" panose="020B0503020204020204" pitchFamily="34" charset="-122"/>
              </a:endParaRPr>
            </a:p>
          </p:txBody>
        </p:sp>
        <p:sp>
          <p:nvSpPr>
            <p:cNvPr id="63" name="íśľíḋé"/>
            <p:cNvSpPr/>
            <p:nvPr/>
          </p:nvSpPr>
          <p:spPr bwMode="auto">
            <a:xfrm>
              <a:off x="1146000" y="4312120"/>
              <a:ext cx="1363776" cy="504056"/>
            </a:xfrm>
            <a:prstGeom prst="rect">
              <a:avLst/>
            </a:prstGeom>
            <a:noFill/>
            <a:ln w="19050">
              <a:noFill/>
              <a:round/>
            </a:ln>
          </p:spPr>
          <p:txBody>
            <a:bodyPr rot="0" spcFirstLastPara="0" vert="horz" wrap="none" lIns="91440" tIns="45720" rIns="91440" bIns="45720" anchor="ctr" anchorCtr="1" forceAA="0" compatLnSpc="1">
              <a:normAutofit/>
            </a:bodyPr>
            <a:p>
              <a:pPr algn="ctr"/>
              <a:r>
                <a:rPr lang="en-US" altLang="zh-CN" sz="2400">
                  <a:solidFill>
                    <a:srgbClr val="8064A2">
                      <a:lumMod val="100000"/>
                    </a:srgbClr>
                  </a:solidFill>
                  <a:latin typeface="Impact" panose="020B0806030902050204" pitchFamily="34" charset="0"/>
                  <a:ea typeface="微软雅黑" panose="020B0503020204020204" pitchFamily="34" charset="-122"/>
                </a:rPr>
                <a:t>04</a:t>
              </a:r>
              <a:endParaRPr lang="en-US" altLang="zh-CN" sz="2400">
                <a:solidFill>
                  <a:srgbClr val="8064A2">
                    <a:lumMod val="100000"/>
                  </a:srgbClr>
                </a:solidFill>
                <a:latin typeface="Impact" panose="020B0806030902050204" pitchFamily="34" charset="0"/>
                <a:ea typeface="微软雅黑" panose="020B0503020204020204" pitchFamily="34" charset="-122"/>
              </a:endParaRPr>
            </a:p>
          </p:txBody>
        </p:sp>
        <p:cxnSp>
          <p:nvCxnSpPr>
            <p:cNvPr id="65" name="直接连接符 37"/>
            <p:cNvCxnSpPr/>
            <p:nvPr/>
          </p:nvCxnSpPr>
          <p:spPr>
            <a:xfrm>
              <a:off x="2509776" y="2065209"/>
              <a:ext cx="0" cy="440770"/>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接连接符 38"/>
            <p:cNvCxnSpPr/>
            <p:nvPr/>
          </p:nvCxnSpPr>
          <p:spPr>
            <a:xfrm>
              <a:off x="2509776" y="2824727"/>
              <a:ext cx="0" cy="440770"/>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39"/>
            <p:cNvCxnSpPr/>
            <p:nvPr/>
          </p:nvCxnSpPr>
          <p:spPr>
            <a:xfrm>
              <a:off x="2509776" y="3584245"/>
              <a:ext cx="0" cy="440770"/>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连接符 40"/>
            <p:cNvCxnSpPr/>
            <p:nvPr/>
          </p:nvCxnSpPr>
          <p:spPr>
            <a:xfrm>
              <a:off x="2509776" y="4343763"/>
              <a:ext cx="0" cy="440770"/>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íšḷíḑé"/>
            <p:cNvSpPr/>
            <p:nvPr/>
          </p:nvSpPr>
          <p:spPr bwMode="auto">
            <a:xfrm>
              <a:off x="2901000" y="2033566"/>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fontScale="80000"/>
            </a:bodyPr>
            <a:p>
              <a:pPr algn="l">
                <a:lnSpc>
                  <a:spcPct val="120000"/>
                </a:lnSpc>
              </a:pPr>
              <a:endParaRPr lang="en-US" altLang="zh-CN" sz="1400" b="1" dirty="0">
                <a:cs typeface="+mn-ea"/>
                <a:sym typeface="+mn-lt"/>
              </a:endParaRPr>
            </a:p>
            <a:p>
              <a:pPr algn="l">
                <a:lnSpc>
                  <a:spcPct val="120000"/>
                </a:lnSpc>
              </a:pPr>
              <a:r>
                <a:rPr lang="zh-CN" altLang="en-US" sz="1400" dirty="0">
                  <a:solidFill>
                    <a:prstClr val="black"/>
                  </a:solidFill>
                  <a:ea typeface="微软雅黑" panose="020B0503020204020204" pitchFamily="34" charset="-122"/>
                </a:rPr>
                <a:t> </a:t>
              </a:r>
              <a:endParaRPr lang="en-US" altLang="zh-CN" sz="1400" dirty="0"/>
            </a:p>
          </p:txBody>
        </p:sp>
        <p:sp>
          <p:nvSpPr>
            <p:cNvPr id="71" name="íṥḻíḓe"/>
            <p:cNvSpPr/>
            <p:nvPr/>
          </p:nvSpPr>
          <p:spPr bwMode="auto">
            <a:xfrm>
              <a:off x="2900365" y="2793084"/>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p>
              <a:pPr algn="l"/>
              <a:r>
                <a:rPr lang="en-US" sz="2200" b="1" dirty="0">
                  <a:cs typeface="+mn-ea"/>
                  <a:sym typeface="+mn-lt"/>
                </a:rPr>
                <a:t>BTB</a:t>
              </a:r>
              <a:r>
                <a:rPr lang="zh-CN" altLang="en-US" sz="2200" b="1" dirty="0">
                  <a:cs typeface="+mn-ea"/>
                  <a:sym typeface="+mn-lt"/>
                </a:rPr>
                <a:t>与</a:t>
              </a:r>
              <a:r>
                <a:rPr lang="en-US" altLang="zh-CN" sz="2200" b="1" dirty="0">
                  <a:cs typeface="+mn-ea"/>
                  <a:sym typeface="+mn-lt"/>
                </a:rPr>
                <a:t>PHT</a:t>
              </a:r>
              <a:r>
                <a:rPr lang="zh-CN" altLang="en-US" sz="2200" b="1" dirty="0">
                  <a:cs typeface="+mn-ea"/>
                  <a:sym typeface="+mn-lt"/>
                </a:rPr>
                <a:t>与</a:t>
              </a:r>
              <a:r>
                <a:rPr lang="en-US" altLang="zh-CN" sz="2200" b="1" dirty="0">
                  <a:cs typeface="+mn-ea"/>
                  <a:sym typeface="+mn-lt"/>
                </a:rPr>
                <a:t>RAS</a:t>
              </a:r>
              <a:endParaRPr lang="zh-CN" sz="2200" b="1" dirty="0">
                <a:cs typeface="+mn-ea"/>
                <a:sym typeface="+mn-lt"/>
              </a:endParaRPr>
            </a:p>
          </p:txBody>
        </p:sp>
        <p:sp>
          <p:nvSpPr>
            <p:cNvPr id="4" name="íṩļiḍè"/>
            <p:cNvSpPr/>
            <p:nvPr/>
          </p:nvSpPr>
          <p:spPr bwMode="auto">
            <a:xfrm>
              <a:off x="2900365" y="4312697"/>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p>
              <a:pPr algn="l"/>
              <a:r>
                <a:rPr lang="zh-CN" sz="2200" b="1" dirty="0">
                  <a:cs typeface="+mn-ea"/>
                  <a:sym typeface="+mn-lt"/>
                </a:rPr>
                <a:t>未来优化方向</a:t>
              </a:r>
              <a:endParaRPr lang="zh-CN" sz="2200" b="1" dirty="0">
                <a:cs typeface="+mn-ea"/>
                <a:sym typeface="+mn-lt"/>
              </a:endParaRPr>
            </a:p>
          </p:txBody>
        </p:sp>
        <p:sp>
          <p:nvSpPr>
            <p:cNvPr id="5" name="íṥḻíḓe"/>
            <p:cNvSpPr/>
            <p:nvPr/>
          </p:nvSpPr>
          <p:spPr bwMode="auto">
            <a:xfrm>
              <a:off x="2900365" y="2033624"/>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p>
              <a:pPr algn="l"/>
              <a:r>
                <a:rPr lang="zh-CN" altLang="en-US" sz="2200" b="1" dirty="0">
                  <a:cs typeface="+mn-ea"/>
                </a:rPr>
                <a:t>分支预测简介</a:t>
              </a:r>
              <a:endParaRPr lang="zh-CN" altLang="en-US" sz="2200" b="1" dirty="0">
                <a:cs typeface="+mn-ea"/>
              </a:endParaRPr>
            </a:p>
          </p:txBody>
        </p:sp>
        <p:sp>
          <p:nvSpPr>
            <p:cNvPr id="6" name="íṥḻíḓe"/>
            <p:cNvSpPr/>
            <p:nvPr/>
          </p:nvSpPr>
          <p:spPr bwMode="auto">
            <a:xfrm>
              <a:off x="2901000" y="3552544"/>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p>
              <a:pPr algn="l"/>
              <a:r>
                <a:rPr lang="zh-CN" sz="2200" b="1" dirty="0">
                  <a:cs typeface="+mn-ea"/>
                  <a:sym typeface="+mn-lt"/>
                </a:rPr>
                <a:t>总体实现思路</a:t>
              </a:r>
              <a:endParaRPr lang="zh-CN" sz="2200" b="1" dirty="0">
                <a:cs typeface="+mn-ea"/>
                <a:sym typeface="+mn-lt"/>
              </a:endParaRPr>
            </a:p>
          </p:txBody>
        </p:sp>
      </p:grpSp>
      <p:sp>
        <p:nvSpPr>
          <p:cNvPr id="3" name="文本占位符 2"/>
          <p:cNvSpPr>
            <a:spLocks noGrp="1"/>
          </p:cNvSpPr>
          <p:nvPr>
            <p:ph type="body" idx="1"/>
          </p:nvPr>
        </p:nvSpPr>
        <p:spPr>
          <a:xfrm>
            <a:off x="560070" y="286385"/>
            <a:ext cx="6072505" cy="508000"/>
          </a:xfrm>
        </p:spPr>
        <p:txBody>
          <a:bodyPr/>
          <a:p>
            <a:pPr algn="l"/>
            <a:r>
              <a:rPr lang="zh-CN" altLang="en-US"/>
              <a:t>目录</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21030" y="266065"/>
            <a:ext cx="5496560" cy="508000"/>
          </a:xfrm>
        </p:spPr>
        <p:txBody>
          <a:bodyPr>
            <a:normAutofit/>
          </a:bodyPr>
          <a:lstStyle/>
          <a:p>
            <a:pPr algn="l"/>
            <a:r>
              <a:rPr lang="en-US" altLang="zh-CN" dirty="0"/>
              <a:t> 1</a:t>
            </a:r>
            <a:r>
              <a:rPr lang="en-US" altLang="zh-CN" sz="2000" dirty="0">
                <a:sym typeface="+mn-ea"/>
              </a:rPr>
              <a:t>.</a:t>
            </a:r>
            <a:r>
              <a:rPr lang="zh-CN" sz="2000" dirty="0">
                <a:sym typeface="+mn-ea"/>
              </a:rPr>
              <a:t>一</a:t>
            </a:r>
            <a:r>
              <a:rPr lang="zh-CN" altLang="en-US" sz="2000" dirty="0">
                <a:sym typeface="+mn-ea"/>
              </a:rPr>
              <a:t>级</a:t>
            </a:r>
            <a:r>
              <a:rPr lang="zh-CN" altLang="en-US" sz="2000" dirty="0">
                <a:sym typeface="+mn-ea"/>
              </a:rPr>
              <a:t>预测器的弊端</a:t>
            </a:r>
            <a:endParaRPr lang="zh-CN" altLang="en-US" sz="2000" dirty="0">
              <a:sym typeface="+mn-ea"/>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3" name="文本框 2"/>
          <p:cNvSpPr txBox="1"/>
          <p:nvPr/>
        </p:nvSpPr>
        <p:spPr>
          <a:xfrm>
            <a:off x="621030" y="1082040"/>
            <a:ext cx="9462135" cy="1198880"/>
          </a:xfrm>
          <a:prstGeom prst="rect">
            <a:avLst/>
          </a:prstGeom>
          <a:noFill/>
        </p:spPr>
        <p:txBody>
          <a:bodyPr wrap="square" rtlCol="0" anchor="t">
            <a:spAutoFit/>
          </a:bodyPr>
          <a:p>
            <a:r>
              <a:rPr lang="en-US" altLang="zh-CN"/>
              <a:t>         </a:t>
            </a:r>
            <a:r>
              <a:rPr lang="zh-CN">
                <a:latin typeface="微软雅黑" panose="020B0503020204020204" pitchFamily="34" charset="-122"/>
                <a:ea typeface="微软雅黑" panose="020B0503020204020204" pitchFamily="34" charset="-122"/>
              </a:rPr>
              <a:t>一级预测器的最大弊端是只按照跳转指令的跳转</a:t>
            </a:r>
            <a:r>
              <a:rPr lang="zh-CN">
                <a:latin typeface="微软雅黑" panose="020B0503020204020204" pitchFamily="34" charset="-122"/>
                <a:ea typeface="微软雅黑" panose="020B0503020204020204" pitchFamily="34" charset="-122"/>
              </a:rPr>
              <a:t>发生频率来预测跳转方向，而当跳转频率各掺半时，会导致预测几率大大降低，比如跳转指令成以下规律：</a:t>
            </a:r>
            <a:endParaRPr lang="zh-CN">
              <a:latin typeface="微软雅黑" panose="020B0503020204020204" pitchFamily="34" charset="-122"/>
              <a:ea typeface="微软雅黑" panose="020B0503020204020204" pitchFamily="34" charset="-122"/>
            </a:endParaRPr>
          </a:p>
          <a:p>
            <a:endParaRPr lang="zh-CN" altLang="en-US"/>
          </a:p>
          <a:p>
            <a:r>
              <a:rPr lang="en-US" altLang="zh-CN"/>
              <a:t>   </a:t>
            </a:r>
            <a:r>
              <a:rPr lang="en-US" altLang="zh-CN">
                <a:solidFill>
                  <a:srgbClr val="FF0000"/>
                </a:solidFill>
              </a:rPr>
              <a:t> </a:t>
            </a:r>
            <a:r>
              <a:rPr lang="en-US" altLang="zh-CN" b="1">
                <a:solidFill>
                  <a:srgbClr val="FF0000"/>
                </a:solidFill>
              </a:rPr>
              <a:t> taken      </a:t>
            </a:r>
            <a:r>
              <a:rPr lang="en-US" altLang="zh-CN" b="1">
                <a:solidFill>
                  <a:srgbClr val="FF0000"/>
                </a:solidFill>
                <a:sym typeface="+mn-ea"/>
              </a:rPr>
              <a:t>not</a:t>
            </a:r>
            <a:r>
              <a:rPr lang="en-US" altLang="zh-CN" b="1">
                <a:solidFill>
                  <a:srgbClr val="FF0000"/>
                </a:solidFill>
                <a:sym typeface="+mn-ea"/>
              </a:rPr>
              <a:t> taken       taken</a:t>
            </a:r>
            <a:r>
              <a:rPr lang="en-US" altLang="zh-CN" b="1">
                <a:solidFill>
                  <a:srgbClr val="FF0000"/>
                </a:solidFill>
                <a:sym typeface="+mn-ea"/>
              </a:rPr>
              <a:t>       </a:t>
            </a:r>
            <a:r>
              <a:rPr lang="en-US" altLang="zh-CN" b="1">
                <a:solidFill>
                  <a:srgbClr val="FF0000"/>
                </a:solidFill>
                <a:sym typeface="+mn-ea"/>
              </a:rPr>
              <a:t>not taken       </a:t>
            </a:r>
            <a:r>
              <a:rPr lang="en-US" altLang="zh-CN" b="1">
                <a:solidFill>
                  <a:srgbClr val="FF0000"/>
                </a:solidFill>
                <a:sym typeface="+mn-ea"/>
              </a:rPr>
              <a:t>taken</a:t>
            </a:r>
            <a:endParaRPr lang="en-US" altLang="zh-CN" b="1">
              <a:solidFill>
                <a:srgbClr val="FF0000"/>
              </a:solidFill>
              <a:sym typeface="+mn-ea"/>
            </a:endParaRPr>
          </a:p>
        </p:txBody>
      </p:sp>
      <p:cxnSp>
        <p:nvCxnSpPr>
          <p:cNvPr id="11" name="直接箭头连接符 10"/>
          <p:cNvCxnSpPr/>
          <p:nvPr/>
        </p:nvCxnSpPr>
        <p:spPr>
          <a:xfrm>
            <a:off x="1558925" y="2123440"/>
            <a:ext cx="212725"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784475" y="2123440"/>
            <a:ext cx="212725"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695065" y="2123440"/>
            <a:ext cx="212725"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987290" y="2123440"/>
            <a:ext cx="212725"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28675" y="4048760"/>
            <a:ext cx="10142220" cy="286131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a:solidFill>
                  <a:srgbClr val="002060"/>
                </a:solidFill>
              </a:rPr>
              <a:t> 假设两bit饱和计数器的初始态位于</a:t>
            </a:r>
            <a:r>
              <a:rPr lang="en-US" altLang="zh-CN">
                <a:solidFill>
                  <a:srgbClr val="002060"/>
                </a:solidFill>
              </a:rPr>
              <a:t>wealdy</a:t>
            </a:r>
            <a:r>
              <a:rPr lang="zh-CN" altLang="en-US">
                <a:solidFill>
                  <a:srgbClr val="002060"/>
                </a:solidFill>
              </a:rPr>
              <a:t> not taken的状态下，则两bit饱和计数器在strongly not taken和weakly not taken中循环，此时预测率为0！</a:t>
            </a:r>
            <a:endParaRPr lang="zh-CN" altLang="en-US">
              <a:solidFill>
                <a:srgbClr val="002060"/>
              </a:solidFill>
            </a:endParaRPr>
          </a:p>
          <a:p>
            <a:endParaRPr lang="zh-CN" altLang="en-US">
              <a:solidFill>
                <a:srgbClr val="002060"/>
              </a:solidFill>
            </a:endParaRPr>
          </a:p>
          <a:p>
            <a:r>
              <a:rPr lang="zh-CN" altLang="en-US">
                <a:solidFill>
                  <a:srgbClr val="002060"/>
                </a:solidFill>
              </a:rPr>
              <a:t>      </a:t>
            </a:r>
            <a:r>
              <a:rPr lang="en-US" altLang="zh-CN">
                <a:solidFill>
                  <a:srgbClr val="002060"/>
                </a:solidFill>
              </a:rPr>
              <a:t> </a:t>
            </a:r>
            <a:r>
              <a:rPr lang="zh-CN" altLang="en-US">
                <a:solidFill>
                  <a:srgbClr val="002060"/>
                </a:solidFill>
              </a:rPr>
              <a:t>又或者</a:t>
            </a:r>
            <a:r>
              <a:rPr lang="zh-CN" altLang="en-US">
                <a:solidFill>
                  <a:srgbClr val="002060"/>
                </a:solidFill>
                <a:sym typeface="+mn-ea"/>
              </a:rPr>
              <a:t>两bit饱和计数器的初始态位于strongly not taken的状态下，则此时的预测正确率达到%50，不管是%0或者%50，这种预测都是不可接受的。</a:t>
            </a:r>
            <a:endParaRPr lang="zh-CN" altLang="en-US">
              <a:solidFill>
                <a:srgbClr val="002060"/>
              </a:solidFill>
              <a:sym typeface="+mn-ea"/>
            </a:endParaRPr>
          </a:p>
          <a:p>
            <a:r>
              <a:rPr lang="zh-CN" altLang="en-US">
                <a:solidFill>
                  <a:srgbClr val="002060"/>
                </a:solidFill>
                <a:sym typeface="+mn-ea"/>
              </a:rPr>
              <a:t> </a:t>
            </a:r>
            <a:endParaRPr lang="zh-CN" altLang="en-US">
              <a:solidFill>
                <a:srgbClr val="002060"/>
              </a:solidFill>
              <a:sym typeface="+mn-ea"/>
            </a:endParaRPr>
          </a:p>
          <a:p>
            <a:r>
              <a:rPr lang="zh-CN" altLang="en-US">
                <a:solidFill>
                  <a:srgbClr val="002060"/>
                </a:solidFill>
                <a:sym typeface="+mn-ea"/>
              </a:rPr>
              <a:t>      </a:t>
            </a:r>
            <a:r>
              <a:rPr lang="en-US" altLang="zh-CN">
                <a:solidFill>
                  <a:srgbClr val="002060"/>
                </a:solidFill>
                <a:sym typeface="+mn-ea"/>
              </a:rPr>
              <a:t> </a:t>
            </a:r>
            <a:r>
              <a:rPr lang="zh-CN" altLang="en-US">
                <a:solidFill>
                  <a:srgbClr val="002060"/>
                </a:solidFill>
                <a:sym typeface="+mn-ea"/>
              </a:rPr>
              <a:t>事实上，任何有规律的事件都可以被预测，这就需要知道这个事件之前都做了些什么，用来保存这些内容的寄存器就叫做历史寄存器，他与两bit饱和计数同时预测就成为两级预测。</a:t>
            </a:r>
            <a:endParaRPr lang="zh-CN" altLang="en-US">
              <a:solidFill>
                <a:srgbClr val="002060"/>
              </a:solidFill>
            </a:endParaRPr>
          </a:p>
          <a:p>
            <a:endParaRPr lang="zh-CN" altLang="en-US"/>
          </a:p>
          <a:p>
            <a:endParaRPr lang="zh-CN" altLang="en-US"/>
          </a:p>
        </p:txBody>
      </p:sp>
      <p:graphicFrame>
        <p:nvGraphicFramePr>
          <p:cNvPr id="22" name="对象 21"/>
          <p:cNvGraphicFramePr/>
          <p:nvPr/>
        </p:nvGraphicFramePr>
        <p:xfrm>
          <a:off x="828675" y="2226945"/>
          <a:ext cx="7802880" cy="1718310"/>
        </p:xfrm>
        <a:graphic>
          <a:graphicData uri="http://schemas.openxmlformats.org/presentationml/2006/ole">
            <mc:AlternateContent xmlns:mc="http://schemas.openxmlformats.org/markup-compatibility/2006">
              <mc:Choice xmlns:v="urn:schemas-microsoft-com:vml" Requires="v">
                <p:oleObj spid="_x0000_s23" name="" r:id="rId1" imgW="4307840" imgH="1017270" progId="Visio.Drawing.15">
                  <p:embed/>
                </p:oleObj>
              </mc:Choice>
              <mc:Fallback>
                <p:oleObj name="" r:id="rId1" imgW="4307840" imgH="1017270" progId="Visio.Drawing.15">
                  <p:embed/>
                  <p:pic>
                    <p:nvPicPr>
                      <p:cNvPr id="0" name="图片 22"/>
                      <p:cNvPicPr/>
                      <p:nvPr/>
                    </p:nvPicPr>
                    <p:blipFill>
                      <a:blip r:embed="rId2"/>
                      <a:stretch>
                        <a:fillRect/>
                      </a:stretch>
                    </p:blipFill>
                    <p:spPr>
                      <a:xfrm>
                        <a:off x="828675" y="2226945"/>
                        <a:ext cx="7802880" cy="171831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21030" y="266065"/>
            <a:ext cx="5496560" cy="508000"/>
          </a:xfrm>
        </p:spPr>
        <p:txBody>
          <a:bodyPr>
            <a:normAutofit/>
          </a:bodyPr>
          <a:lstStyle/>
          <a:p>
            <a:pPr algn="l"/>
            <a:r>
              <a:rPr lang="en-US" altLang="zh-CN" dirty="0"/>
              <a:t> 2</a:t>
            </a:r>
            <a:r>
              <a:rPr lang="en-US" altLang="zh-CN" sz="2000" dirty="0">
                <a:sym typeface="+mn-ea"/>
              </a:rPr>
              <a:t>.</a:t>
            </a:r>
            <a:r>
              <a:rPr lang="zh-CN" altLang="en-US" sz="2000" dirty="0">
                <a:sym typeface="+mn-ea"/>
              </a:rPr>
              <a:t>动态分支预测</a:t>
            </a:r>
            <a:r>
              <a:rPr lang="en-US" altLang="zh-CN" sz="2000" dirty="0">
                <a:sym typeface="+mn-ea"/>
              </a:rPr>
              <a:t>-</a:t>
            </a:r>
            <a:r>
              <a:rPr lang="zh-CN" altLang="en-US" sz="2000" dirty="0">
                <a:sym typeface="+mn-ea"/>
              </a:rPr>
              <a:t>二级预测器的</a:t>
            </a:r>
            <a:r>
              <a:rPr lang="zh-CN" altLang="en-US" sz="2000" dirty="0">
                <a:sym typeface="+mn-ea"/>
              </a:rPr>
              <a:t>基本原理</a:t>
            </a:r>
            <a:endParaRPr lang="zh-CN" altLang="en-US" sz="2000" dirty="0">
              <a:sym typeface="+mn-ea"/>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pic>
        <p:nvPicPr>
          <p:cNvPr id="11" name="图片 10"/>
          <p:cNvPicPr>
            <a:picLocks noChangeAspect="1"/>
          </p:cNvPicPr>
          <p:nvPr/>
        </p:nvPicPr>
        <p:blipFill>
          <a:blip r:embed="rId1"/>
          <a:stretch>
            <a:fillRect/>
          </a:stretch>
        </p:blipFill>
        <p:spPr>
          <a:xfrm>
            <a:off x="994410" y="1036320"/>
            <a:ext cx="4218940" cy="377190"/>
          </a:xfrm>
          <a:prstGeom prst="rect">
            <a:avLst/>
          </a:prstGeom>
        </p:spPr>
      </p:pic>
      <p:sp>
        <p:nvSpPr>
          <p:cNvPr id="12" name="矩形 11"/>
          <p:cNvSpPr/>
          <p:nvPr/>
        </p:nvSpPr>
        <p:spPr>
          <a:xfrm>
            <a:off x="986790" y="1062990"/>
            <a:ext cx="4282440" cy="39624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箭头连接符 12"/>
          <p:cNvCxnSpPr/>
          <p:nvPr/>
        </p:nvCxnSpPr>
        <p:spPr>
          <a:xfrm>
            <a:off x="3111500" y="1459230"/>
            <a:ext cx="0" cy="270510"/>
          </a:xfrm>
          <a:prstGeom prst="straightConnector1">
            <a:avLst/>
          </a:prstGeom>
          <a:ln w="28575" cmpd="thickThin">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25040" y="1729740"/>
            <a:ext cx="1805940" cy="2514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p:nvPr/>
        </p:nvCxnSpPr>
        <p:spPr>
          <a:xfrm>
            <a:off x="2579370" y="1725930"/>
            <a:ext cx="0" cy="25527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969260" y="173101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347720" y="172593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689350" y="173355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236470" y="1671320"/>
            <a:ext cx="298450" cy="368300"/>
          </a:xfrm>
          <a:prstGeom prst="rect">
            <a:avLst/>
          </a:prstGeom>
          <a:noFill/>
        </p:spPr>
        <p:txBody>
          <a:bodyPr wrap="none" rtlCol="0">
            <a:spAutoFit/>
          </a:bodyPr>
          <a:p>
            <a:pPr algn="l"/>
            <a:r>
              <a:rPr lang="en-US" altLang="zh-CN">
                <a:solidFill>
                  <a:srgbClr val="FF0000"/>
                </a:solidFill>
                <a:sym typeface="+mn-ea"/>
              </a:rPr>
              <a:t>1</a:t>
            </a:r>
            <a:endParaRPr lang="en-US" altLang="zh-CN">
              <a:solidFill>
                <a:srgbClr val="FF0000"/>
              </a:solidFill>
            </a:endParaRPr>
          </a:p>
        </p:txBody>
      </p:sp>
      <p:sp>
        <p:nvSpPr>
          <p:cNvPr id="20" name="文本框 19"/>
          <p:cNvSpPr txBox="1"/>
          <p:nvPr/>
        </p:nvSpPr>
        <p:spPr>
          <a:xfrm>
            <a:off x="2623820" y="1666875"/>
            <a:ext cx="298450" cy="368300"/>
          </a:xfrm>
          <a:prstGeom prst="rect">
            <a:avLst/>
          </a:prstGeom>
          <a:noFill/>
        </p:spPr>
        <p:txBody>
          <a:bodyPr wrap="none" rtlCol="0">
            <a:spAutoFit/>
          </a:bodyPr>
          <a:p>
            <a:pPr algn="l"/>
            <a:r>
              <a:rPr lang="en-US" altLang="zh-CN">
                <a:solidFill>
                  <a:srgbClr val="FF0000"/>
                </a:solidFill>
              </a:rPr>
              <a:t>0</a:t>
            </a:r>
            <a:endParaRPr lang="en-US" altLang="zh-CN">
              <a:solidFill>
                <a:srgbClr val="FF0000"/>
              </a:solidFill>
            </a:endParaRPr>
          </a:p>
        </p:txBody>
      </p:sp>
      <p:sp>
        <p:nvSpPr>
          <p:cNvPr id="21" name="文本框 20"/>
          <p:cNvSpPr txBox="1"/>
          <p:nvPr/>
        </p:nvSpPr>
        <p:spPr>
          <a:xfrm>
            <a:off x="2998470" y="1666875"/>
            <a:ext cx="298450" cy="368300"/>
          </a:xfrm>
          <a:prstGeom prst="rect">
            <a:avLst/>
          </a:prstGeom>
          <a:noFill/>
        </p:spPr>
        <p:txBody>
          <a:bodyPr wrap="none" rtlCol="0">
            <a:spAutoFit/>
          </a:bodyPr>
          <a:p>
            <a:pPr algn="l"/>
            <a:r>
              <a:rPr lang="en-US" altLang="zh-CN">
                <a:solidFill>
                  <a:srgbClr val="FF0000"/>
                </a:solidFill>
                <a:sym typeface="+mn-ea"/>
              </a:rPr>
              <a:t>1</a:t>
            </a:r>
            <a:endParaRPr lang="en-US" altLang="zh-CN">
              <a:solidFill>
                <a:srgbClr val="FF0000"/>
              </a:solidFill>
            </a:endParaRPr>
          </a:p>
        </p:txBody>
      </p:sp>
      <p:sp>
        <p:nvSpPr>
          <p:cNvPr id="22" name="文本框 21"/>
          <p:cNvSpPr txBox="1"/>
          <p:nvPr/>
        </p:nvSpPr>
        <p:spPr>
          <a:xfrm>
            <a:off x="3372485" y="1666875"/>
            <a:ext cx="298450" cy="368300"/>
          </a:xfrm>
          <a:prstGeom prst="rect">
            <a:avLst/>
          </a:prstGeom>
          <a:noFill/>
        </p:spPr>
        <p:txBody>
          <a:bodyPr wrap="none" rtlCol="0">
            <a:spAutoFit/>
          </a:bodyPr>
          <a:p>
            <a:pPr algn="l"/>
            <a:r>
              <a:rPr lang="en-US" altLang="zh-CN">
                <a:solidFill>
                  <a:srgbClr val="FF0000"/>
                </a:solidFill>
              </a:rPr>
              <a:t>0</a:t>
            </a:r>
            <a:endParaRPr lang="en-US" altLang="zh-CN">
              <a:solidFill>
                <a:srgbClr val="FF0000"/>
              </a:solidFill>
            </a:endParaRPr>
          </a:p>
        </p:txBody>
      </p:sp>
      <p:sp>
        <p:nvSpPr>
          <p:cNvPr id="23" name="文本框 22"/>
          <p:cNvSpPr txBox="1"/>
          <p:nvPr/>
        </p:nvSpPr>
        <p:spPr>
          <a:xfrm>
            <a:off x="3712210" y="1674495"/>
            <a:ext cx="298450" cy="368300"/>
          </a:xfrm>
          <a:prstGeom prst="rect">
            <a:avLst/>
          </a:prstGeom>
          <a:noFill/>
        </p:spPr>
        <p:txBody>
          <a:bodyPr wrap="none" rtlCol="0">
            <a:spAutoFit/>
          </a:bodyPr>
          <a:p>
            <a:pPr algn="l"/>
            <a:r>
              <a:rPr lang="en-US" altLang="zh-CN">
                <a:solidFill>
                  <a:srgbClr val="FF0000"/>
                </a:solidFill>
                <a:sym typeface="+mn-ea"/>
              </a:rPr>
              <a:t>1</a:t>
            </a:r>
            <a:endParaRPr lang="en-US" altLang="zh-CN">
              <a:solidFill>
                <a:srgbClr val="FF0000"/>
              </a:solidFill>
            </a:endParaRPr>
          </a:p>
        </p:txBody>
      </p:sp>
      <p:sp>
        <p:nvSpPr>
          <p:cNvPr id="24" name="文本框 23"/>
          <p:cNvSpPr txBox="1"/>
          <p:nvPr/>
        </p:nvSpPr>
        <p:spPr>
          <a:xfrm>
            <a:off x="2258060" y="3271520"/>
            <a:ext cx="2186305" cy="645160"/>
          </a:xfrm>
          <a:prstGeom prst="rect">
            <a:avLst/>
          </a:prstGeom>
          <a:noFill/>
        </p:spPr>
        <p:txBody>
          <a:bodyPr wrap="square" rtlCol="0">
            <a:spAutoFit/>
          </a:bodyPr>
          <a:p>
            <a:r>
              <a:rPr lang="en-US" altLang="zh-CN" b="1">
                <a:latin typeface="华文仿宋" panose="02010600040101010101" charset="-122"/>
                <a:ea typeface="华文仿宋" panose="02010600040101010101" charset="-122"/>
                <a:cs typeface="Blackadder ITC" panose="04020505051007020D02" charset="0"/>
              </a:rPr>
              <a:t>Branch History Reg</a:t>
            </a:r>
            <a:endParaRPr lang="en-US" altLang="zh-CN" b="1">
              <a:latin typeface="华文仿宋" panose="02010600040101010101" charset="-122"/>
              <a:ea typeface="华文仿宋" panose="02010600040101010101" charset="-122"/>
              <a:cs typeface="Blackadder ITC" panose="04020505051007020D02" charset="0"/>
            </a:endParaRPr>
          </a:p>
          <a:p>
            <a:r>
              <a:rPr lang="en-US" altLang="zh-CN" b="1">
                <a:latin typeface="华文仿宋" panose="02010600040101010101" charset="-122"/>
                <a:ea typeface="华文仿宋" panose="02010600040101010101" charset="-122"/>
                <a:cs typeface="Blackadder ITC" panose="04020505051007020D02" charset="0"/>
              </a:rPr>
              <a:t>         (BHR)</a:t>
            </a:r>
            <a:endParaRPr lang="en-US" altLang="zh-CN" b="1">
              <a:latin typeface="华文仿宋" panose="02010600040101010101" charset="-122"/>
              <a:ea typeface="华文仿宋" panose="02010600040101010101" charset="-122"/>
              <a:cs typeface="Blackadder ITC" panose="04020505051007020D02" charset="0"/>
            </a:endParaRPr>
          </a:p>
        </p:txBody>
      </p:sp>
      <p:sp>
        <p:nvSpPr>
          <p:cNvPr id="32" name="文本框 31"/>
          <p:cNvSpPr txBox="1"/>
          <p:nvPr/>
        </p:nvSpPr>
        <p:spPr>
          <a:xfrm>
            <a:off x="6205220" y="3271520"/>
            <a:ext cx="2311400" cy="645160"/>
          </a:xfrm>
          <a:prstGeom prst="rect">
            <a:avLst/>
          </a:prstGeom>
          <a:noFill/>
        </p:spPr>
        <p:txBody>
          <a:bodyPr wrap="square" rtlCol="0">
            <a:spAutoFit/>
          </a:bodyPr>
          <a:p>
            <a:r>
              <a:rPr lang="en-US" altLang="zh-CN" b="1">
                <a:latin typeface="华文仿宋" panose="02010600040101010101" charset="-122"/>
                <a:ea typeface="华文仿宋" panose="02010600040101010101" charset="-122"/>
                <a:cs typeface="Blackadder ITC" panose="04020505051007020D02" charset="0"/>
              </a:rPr>
              <a:t>Predict History Table</a:t>
            </a:r>
            <a:endParaRPr lang="en-US" altLang="zh-CN" b="1">
              <a:latin typeface="华文仿宋" panose="02010600040101010101" charset="-122"/>
              <a:ea typeface="华文仿宋" panose="02010600040101010101" charset="-122"/>
              <a:cs typeface="Blackadder ITC" panose="04020505051007020D02" charset="0"/>
            </a:endParaRPr>
          </a:p>
          <a:p>
            <a:r>
              <a:rPr lang="en-US" altLang="zh-CN" b="1">
                <a:latin typeface="华文仿宋" panose="02010600040101010101" charset="-122"/>
                <a:ea typeface="华文仿宋" panose="02010600040101010101" charset="-122"/>
                <a:cs typeface="Blackadder ITC" panose="04020505051007020D02" charset="0"/>
              </a:rPr>
              <a:t>            (PHT)</a:t>
            </a:r>
            <a:endParaRPr lang="en-US" altLang="zh-CN" b="1">
              <a:latin typeface="华文仿宋" panose="02010600040101010101" charset="-122"/>
              <a:ea typeface="华文仿宋" panose="02010600040101010101" charset="-122"/>
              <a:cs typeface="Blackadder ITC" panose="04020505051007020D02" charset="0"/>
            </a:endParaRPr>
          </a:p>
        </p:txBody>
      </p:sp>
      <p:sp>
        <p:nvSpPr>
          <p:cNvPr id="33" name="矩形 32"/>
          <p:cNvSpPr/>
          <p:nvPr/>
        </p:nvSpPr>
        <p:spPr>
          <a:xfrm>
            <a:off x="6541770" y="1021715"/>
            <a:ext cx="1455420" cy="21189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4" name="直接连接符 33"/>
          <p:cNvCxnSpPr/>
          <p:nvPr/>
        </p:nvCxnSpPr>
        <p:spPr>
          <a:xfrm>
            <a:off x="6534150" y="1532255"/>
            <a:ext cx="1455420" cy="762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541770" y="2049780"/>
            <a:ext cx="1455420" cy="762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534150" y="2567305"/>
            <a:ext cx="1455420" cy="762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37" name="图片 5"/>
          <p:cNvPicPr>
            <a:picLocks noChangeAspect="1"/>
          </p:cNvPicPr>
          <p:nvPr>
            <p:custDataLst>
              <p:tags r:id="rId2"/>
            </p:custDataLst>
          </p:nvPr>
        </p:nvPicPr>
        <p:blipFill>
          <a:blip r:embed="rId3"/>
          <a:stretch>
            <a:fillRect/>
          </a:stretch>
        </p:blipFill>
        <p:spPr>
          <a:xfrm>
            <a:off x="6568440" y="1106805"/>
            <a:ext cx="1352550" cy="352425"/>
          </a:xfrm>
          <a:prstGeom prst="rect">
            <a:avLst/>
          </a:prstGeom>
          <a:noFill/>
          <a:ln w="9525">
            <a:noFill/>
          </a:ln>
        </p:spPr>
      </p:pic>
      <p:pic>
        <p:nvPicPr>
          <p:cNvPr id="38" name="图片 5"/>
          <p:cNvPicPr>
            <a:picLocks noChangeAspect="1"/>
          </p:cNvPicPr>
          <p:nvPr>
            <p:custDataLst>
              <p:tags r:id="rId4"/>
            </p:custDataLst>
          </p:nvPr>
        </p:nvPicPr>
        <p:blipFill>
          <a:blip r:embed="rId3"/>
          <a:stretch>
            <a:fillRect/>
          </a:stretch>
        </p:blipFill>
        <p:spPr>
          <a:xfrm>
            <a:off x="6576060" y="1630045"/>
            <a:ext cx="1345565" cy="352425"/>
          </a:xfrm>
          <a:prstGeom prst="rect">
            <a:avLst/>
          </a:prstGeom>
          <a:noFill/>
          <a:ln w="9525">
            <a:noFill/>
          </a:ln>
        </p:spPr>
      </p:pic>
      <p:pic>
        <p:nvPicPr>
          <p:cNvPr id="39" name="图片 5"/>
          <p:cNvPicPr>
            <a:picLocks noChangeAspect="1"/>
          </p:cNvPicPr>
          <p:nvPr>
            <p:custDataLst>
              <p:tags r:id="rId5"/>
            </p:custDataLst>
          </p:nvPr>
        </p:nvPicPr>
        <p:blipFill>
          <a:blip r:embed="rId3"/>
          <a:stretch>
            <a:fillRect/>
          </a:stretch>
        </p:blipFill>
        <p:spPr>
          <a:xfrm>
            <a:off x="6568440" y="2153285"/>
            <a:ext cx="1352550" cy="352425"/>
          </a:xfrm>
          <a:prstGeom prst="rect">
            <a:avLst/>
          </a:prstGeom>
          <a:noFill/>
          <a:ln w="9525">
            <a:noFill/>
          </a:ln>
        </p:spPr>
      </p:pic>
      <p:cxnSp>
        <p:nvCxnSpPr>
          <p:cNvPr id="40" name="直接连接符 39"/>
          <p:cNvCxnSpPr/>
          <p:nvPr/>
        </p:nvCxnSpPr>
        <p:spPr>
          <a:xfrm>
            <a:off x="2190750" y="2080895"/>
            <a:ext cx="777240" cy="7620"/>
          </a:xfrm>
          <a:prstGeom prst="line">
            <a:avLst/>
          </a:prstGeom>
          <a:ln w="28575"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579370" y="2088515"/>
            <a:ext cx="1905" cy="25082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62" idx="1"/>
          </p:cNvCxnSpPr>
          <p:nvPr/>
        </p:nvCxnSpPr>
        <p:spPr>
          <a:xfrm flipH="1" flipV="1">
            <a:off x="2583815" y="2329815"/>
            <a:ext cx="3353435" cy="635"/>
          </a:xfrm>
          <a:prstGeom prst="line">
            <a:avLst/>
          </a:prstGeom>
          <a:ln w="28575" cmpd="sng">
            <a:solidFill>
              <a:schemeClr val="accent1">
                <a:shade val="50000"/>
              </a:schemeClr>
            </a:solidFill>
            <a:prstDash val="solid"/>
            <a:headEnd type="arrow"/>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23820" y="2205355"/>
            <a:ext cx="777240" cy="7620"/>
          </a:xfrm>
          <a:prstGeom prst="line">
            <a:avLst/>
          </a:prstGeom>
          <a:ln w="28575"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2981960" y="2200275"/>
            <a:ext cx="5080" cy="695960"/>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肘形连接符 47"/>
          <p:cNvCxnSpPr>
            <a:endCxn id="59" idx="1"/>
          </p:cNvCxnSpPr>
          <p:nvPr/>
        </p:nvCxnSpPr>
        <p:spPr>
          <a:xfrm flipV="1">
            <a:off x="2975610" y="1791970"/>
            <a:ext cx="2961640" cy="1089025"/>
          </a:xfrm>
          <a:prstGeom prst="bentConnector3">
            <a:avLst>
              <a:gd name="adj1" fmla="val 5002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49" name="图片 5"/>
          <p:cNvPicPr>
            <a:picLocks noChangeAspect="1"/>
          </p:cNvPicPr>
          <p:nvPr>
            <p:custDataLst>
              <p:tags r:id="rId6"/>
            </p:custDataLst>
          </p:nvPr>
        </p:nvPicPr>
        <p:blipFill>
          <a:blip r:embed="rId3"/>
          <a:stretch>
            <a:fillRect/>
          </a:stretch>
        </p:blipFill>
        <p:spPr>
          <a:xfrm>
            <a:off x="6604000" y="2676525"/>
            <a:ext cx="1352550" cy="352425"/>
          </a:xfrm>
          <a:prstGeom prst="rect">
            <a:avLst/>
          </a:prstGeom>
          <a:noFill/>
          <a:ln w="9525">
            <a:noFill/>
          </a:ln>
        </p:spPr>
      </p:pic>
      <p:sp>
        <p:nvSpPr>
          <p:cNvPr id="50" name="矩形 49"/>
          <p:cNvSpPr/>
          <p:nvPr/>
        </p:nvSpPr>
        <p:spPr>
          <a:xfrm>
            <a:off x="8865870" y="1021715"/>
            <a:ext cx="1455420" cy="21189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1" name="直接连接符 50"/>
          <p:cNvCxnSpPr/>
          <p:nvPr/>
        </p:nvCxnSpPr>
        <p:spPr>
          <a:xfrm>
            <a:off x="8865870" y="1539875"/>
            <a:ext cx="1455420" cy="762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865870" y="2073275"/>
            <a:ext cx="1455420" cy="762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865870" y="2580005"/>
            <a:ext cx="1455420" cy="762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9325610" y="1579880"/>
            <a:ext cx="539750" cy="460375"/>
          </a:xfrm>
          <a:prstGeom prst="rect">
            <a:avLst/>
          </a:prstGeom>
          <a:noFill/>
        </p:spPr>
        <p:txBody>
          <a:bodyPr wrap="none" rtlCol="0">
            <a:spAutoFit/>
          </a:bodyPr>
          <a:p>
            <a:r>
              <a:rPr lang="en-US" altLang="zh-CN" sz="2400">
                <a:solidFill>
                  <a:srgbClr val="FF0000"/>
                </a:solidFill>
                <a:latin typeface="微软雅黑" panose="020B0503020204020204" pitchFamily="34" charset="-122"/>
                <a:ea typeface="微软雅黑" panose="020B0503020204020204" pitchFamily="34" charset="-122"/>
              </a:rPr>
              <a:t>00</a:t>
            </a:r>
            <a:endParaRPr lang="en-US" altLang="zh-CN" sz="2400">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9325610" y="2099945"/>
            <a:ext cx="539750" cy="460375"/>
          </a:xfrm>
          <a:prstGeom prst="rect">
            <a:avLst/>
          </a:prstGeom>
          <a:noFill/>
        </p:spPr>
        <p:txBody>
          <a:bodyPr wrap="none" rtlCol="0">
            <a:spAutoFit/>
          </a:bodyPr>
          <a:p>
            <a:r>
              <a:rPr lang="en-US" altLang="zh-CN" sz="2400">
                <a:solidFill>
                  <a:srgbClr val="FF0000"/>
                </a:solidFill>
                <a:latin typeface="微软雅黑" panose="020B0503020204020204" pitchFamily="34" charset="-122"/>
                <a:ea typeface="微软雅黑" panose="020B0503020204020204" pitchFamily="34" charset="-122"/>
              </a:rPr>
              <a:t>11</a:t>
            </a:r>
            <a:endParaRPr lang="en-US" altLang="zh-CN" sz="2400">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325610" y="1059815"/>
            <a:ext cx="576580" cy="460375"/>
          </a:xfrm>
          <a:prstGeom prst="rect">
            <a:avLst/>
          </a:prstGeom>
          <a:noFill/>
        </p:spPr>
        <p:txBody>
          <a:bodyPr wrap="none" rtlCol="0">
            <a:spAutoFit/>
          </a:bodyPr>
          <a:p>
            <a:r>
              <a:rPr lang="en-US" altLang="zh-CN" sz="2400">
                <a:solidFill>
                  <a:srgbClr val="FF0000"/>
                </a:solidFill>
                <a:latin typeface="微软雅黑" panose="020B0503020204020204" pitchFamily="34" charset="-122"/>
                <a:ea typeface="微软雅黑" panose="020B0503020204020204" pitchFamily="34" charset="-122"/>
              </a:rPr>
              <a:t>XX</a:t>
            </a:r>
            <a:endParaRPr lang="en-US" altLang="zh-CN" sz="2400">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9325610" y="2633980"/>
            <a:ext cx="576580" cy="460375"/>
          </a:xfrm>
          <a:prstGeom prst="rect">
            <a:avLst/>
          </a:prstGeom>
          <a:noFill/>
        </p:spPr>
        <p:txBody>
          <a:bodyPr wrap="none" rtlCol="0">
            <a:spAutoFit/>
          </a:bodyPr>
          <a:p>
            <a:r>
              <a:rPr lang="en-US" altLang="zh-CN" sz="2400">
                <a:solidFill>
                  <a:srgbClr val="FF0000"/>
                </a:solidFill>
                <a:latin typeface="微软雅黑" panose="020B0503020204020204" pitchFamily="34" charset="-122"/>
                <a:ea typeface="微软雅黑" panose="020B0503020204020204" pitchFamily="34" charset="-122"/>
              </a:rPr>
              <a:t>XX</a:t>
            </a:r>
            <a:endParaRPr lang="en-US" altLang="zh-CN" sz="2400">
              <a:solidFill>
                <a:srgbClr val="FF0000"/>
              </a:solidFill>
              <a:latin typeface="微软雅黑" panose="020B0503020204020204" pitchFamily="34" charset="-122"/>
              <a:ea typeface="微软雅黑" panose="020B0503020204020204" pitchFamily="34" charset="-122"/>
            </a:endParaRPr>
          </a:p>
        </p:txBody>
      </p:sp>
      <p:sp>
        <p:nvSpPr>
          <p:cNvPr id="58" name="燕尾形 57"/>
          <p:cNvSpPr/>
          <p:nvPr/>
        </p:nvSpPr>
        <p:spPr>
          <a:xfrm>
            <a:off x="8221980" y="1811020"/>
            <a:ext cx="485775"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文本框 58"/>
          <p:cNvSpPr txBox="1"/>
          <p:nvPr/>
        </p:nvSpPr>
        <p:spPr>
          <a:xfrm>
            <a:off x="5937250" y="1561465"/>
            <a:ext cx="491490" cy="460375"/>
          </a:xfrm>
          <a:prstGeom prst="rect">
            <a:avLst/>
          </a:prstGeom>
          <a:noFill/>
        </p:spPr>
        <p:txBody>
          <a:bodyPr wrap="none" rtlCol="0">
            <a:spAutoFit/>
          </a:bodyPr>
          <a:p>
            <a:r>
              <a:rPr lang="en-US" altLang="zh-CN" sz="2400">
                <a:solidFill>
                  <a:srgbClr val="92D050"/>
                </a:solidFill>
              </a:rPr>
              <a:t>01</a:t>
            </a:r>
            <a:endParaRPr lang="en-US" altLang="zh-CN" sz="2400">
              <a:solidFill>
                <a:srgbClr val="92D050"/>
              </a:solidFill>
            </a:endParaRPr>
          </a:p>
        </p:txBody>
      </p:sp>
      <p:sp>
        <p:nvSpPr>
          <p:cNvPr id="60" name="文本框 59"/>
          <p:cNvSpPr txBox="1"/>
          <p:nvPr/>
        </p:nvSpPr>
        <p:spPr>
          <a:xfrm>
            <a:off x="5937250" y="1059815"/>
            <a:ext cx="491490" cy="460375"/>
          </a:xfrm>
          <a:prstGeom prst="rect">
            <a:avLst/>
          </a:prstGeom>
          <a:noFill/>
        </p:spPr>
        <p:txBody>
          <a:bodyPr wrap="none" rtlCol="0">
            <a:spAutoFit/>
          </a:bodyPr>
          <a:p>
            <a:r>
              <a:rPr lang="en-US" altLang="zh-CN" sz="2400">
                <a:solidFill>
                  <a:srgbClr val="92D050"/>
                </a:solidFill>
              </a:rPr>
              <a:t>00</a:t>
            </a:r>
            <a:endParaRPr lang="en-US" altLang="zh-CN" sz="2400">
              <a:solidFill>
                <a:srgbClr val="92D050"/>
              </a:solidFill>
            </a:endParaRPr>
          </a:p>
        </p:txBody>
      </p:sp>
      <p:sp>
        <p:nvSpPr>
          <p:cNvPr id="61" name="文本框 60"/>
          <p:cNvSpPr txBox="1"/>
          <p:nvPr/>
        </p:nvSpPr>
        <p:spPr>
          <a:xfrm>
            <a:off x="5937250" y="2646045"/>
            <a:ext cx="491490" cy="460375"/>
          </a:xfrm>
          <a:prstGeom prst="rect">
            <a:avLst/>
          </a:prstGeom>
          <a:noFill/>
        </p:spPr>
        <p:txBody>
          <a:bodyPr wrap="none" rtlCol="0">
            <a:spAutoFit/>
          </a:bodyPr>
          <a:p>
            <a:r>
              <a:rPr lang="en-US" altLang="zh-CN" sz="2400">
                <a:solidFill>
                  <a:srgbClr val="92D050"/>
                </a:solidFill>
              </a:rPr>
              <a:t>11</a:t>
            </a:r>
            <a:endParaRPr lang="en-US" altLang="zh-CN" sz="2400">
              <a:solidFill>
                <a:srgbClr val="92D050"/>
              </a:solidFill>
            </a:endParaRPr>
          </a:p>
        </p:txBody>
      </p:sp>
      <p:sp>
        <p:nvSpPr>
          <p:cNvPr id="62" name="文本框 61"/>
          <p:cNvSpPr txBox="1"/>
          <p:nvPr/>
        </p:nvSpPr>
        <p:spPr>
          <a:xfrm>
            <a:off x="5937250" y="2099945"/>
            <a:ext cx="491490" cy="460375"/>
          </a:xfrm>
          <a:prstGeom prst="rect">
            <a:avLst/>
          </a:prstGeom>
          <a:noFill/>
        </p:spPr>
        <p:txBody>
          <a:bodyPr wrap="none" rtlCol="0">
            <a:spAutoFit/>
          </a:bodyPr>
          <a:p>
            <a:r>
              <a:rPr lang="en-US" altLang="zh-CN" sz="2400">
                <a:solidFill>
                  <a:srgbClr val="92D050"/>
                </a:solidFill>
              </a:rPr>
              <a:t>10</a:t>
            </a:r>
            <a:endParaRPr lang="en-US" altLang="zh-CN" sz="2400">
              <a:solidFill>
                <a:srgbClr val="92D050"/>
              </a:solidFill>
            </a:endParaRPr>
          </a:p>
        </p:txBody>
      </p:sp>
      <p:sp>
        <p:nvSpPr>
          <p:cNvPr id="64" name="文本框 63"/>
          <p:cNvSpPr txBox="1"/>
          <p:nvPr/>
        </p:nvSpPr>
        <p:spPr>
          <a:xfrm>
            <a:off x="908050" y="3916680"/>
            <a:ext cx="10549890" cy="286131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sz="1600">
                <a:solidFill>
                  <a:srgbClr val="002060"/>
                </a:solidFill>
              </a:rPr>
              <a:t> </a:t>
            </a:r>
            <a:r>
              <a:rPr lang="en-US" altLang="zh-CN" sz="1600">
                <a:solidFill>
                  <a:srgbClr val="002060"/>
                </a:solidFill>
              </a:rPr>
              <a:t>1.</a:t>
            </a:r>
            <a:r>
              <a:rPr lang="zh-CN" altLang="en-US" sz="1600">
                <a:solidFill>
                  <a:srgbClr val="002060"/>
                </a:solidFill>
              </a:rPr>
              <a:t>对于一条分支指令，将它每次的结果</a:t>
            </a:r>
            <a:r>
              <a:rPr lang="en-US" altLang="zh-CN" sz="1600">
                <a:solidFill>
                  <a:srgbClr val="002060"/>
                </a:solidFill>
              </a:rPr>
              <a:t>(</a:t>
            </a:r>
            <a:r>
              <a:rPr lang="zh-CN" altLang="en-US" sz="1600">
                <a:solidFill>
                  <a:srgbClr val="002060"/>
                </a:solidFill>
              </a:rPr>
              <a:t>发生跳转为</a:t>
            </a:r>
            <a:r>
              <a:rPr lang="en-US" altLang="zh-CN" sz="1600">
                <a:solidFill>
                  <a:srgbClr val="002060"/>
                </a:solidFill>
              </a:rPr>
              <a:t>1,</a:t>
            </a:r>
            <a:r>
              <a:rPr lang="zh-CN" altLang="en-US" sz="1600">
                <a:solidFill>
                  <a:srgbClr val="002060"/>
                </a:solidFill>
              </a:rPr>
              <a:t>不发生跳转为</a:t>
            </a:r>
            <a:r>
              <a:rPr lang="en-US" altLang="zh-CN" sz="1600">
                <a:solidFill>
                  <a:srgbClr val="002060"/>
                </a:solidFill>
              </a:rPr>
              <a:t>0)</a:t>
            </a:r>
            <a:r>
              <a:rPr lang="zh-CN" altLang="en-US" sz="1600">
                <a:solidFill>
                  <a:srgbClr val="002060"/>
                </a:solidFill>
              </a:rPr>
              <a:t>移入</a:t>
            </a:r>
            <a:r>
              <a:rPr lang="en-US" altLang="zh-CN" sz="1600">
                <a:solidFill>
                  <a:srgbClr val="002060"/>
                </a:solidFill>
              </a:rPr>
              <a:t>BHR</a:t>
            </a:r>
            <a:r>
              <a:rPr lang="zh-CN" altLang="en-US" sz="1600">
                <a:solidFill>
                  <a:srgbClr val="002060"/>
                </a:solidFill>
              </a:rPr>
              <a:t>寄存器中，就可以记录这条指令的历史状态了，如果这条分支指令很有规律，就可以使用</a:t>
            </a:r>
            <a:r>
              <a:rPr lang="en-US" altLang="zh-CN" sz="1600">
                <a:solidFill>
                  <a:srgbClr val="002060"/>
                </a:solidFill>
              </a:rPr>
              <a:t>BHR</a:t>
            </a:r>
            <a:r>
              <a:rPr lang="zh-CN" altLang="en-US" sz="1600">
                <a:solidFill>
                  <a:srgbClr val="002060"/>
                </a:solidFill>
              </a:rPr>
              <a:t>对这条分支指令进行预测。</a:t>
            </a:r>
            <a:endParaRPr lang="zh-CN" altLang="en-US" sz="1600">
              <a:solidFill>
                <a:srgbClr val="002060"/>
              </a:solidFill>
            </a:endParaRPr>
          </a:p>
          <a:p>
            <a:endParaRPr lang="zh-CN" altLang="en-US" sz="1600">
              <a:solidFill>
                <a:srgbClr val="002060"/>
              </a:solidFill>
            </a:endParaRPr>
          </a:p>
          <a:p>
            <a:r>
              <a:rPr lang="zh-CN" altLang="en-US" sz="1600">
                <a:solidFill>
                  <a:srgbClr val="002060"/>
                </a:solidFill>
              </a:rPr>
              <a:t>     </a:t>
            </a:r>
            <a:r>
              <a:rPr lang="en-US" altLang="zh-CN" sz="1600">
                <a:solidFill>
                  <a:srgbClr val="002060"/>
                </a:solidFill>
              </a:rPr>
              <a:t>   2.</a:t>
            </a:r>
            <a:r>
              <a:rPr lang="zh-CN" altLang="en-US" sz="1600">
                <a:solidFill>
                  <a:srgbClr val="002060"/>
                </a:solidFill>
              </a:rPr>
              <a:t>我们需要记录几次之前发生的跳转状态呢，这根据我们的需求</a:t>
            </a:r>
            <a:r>
              <a:rPr lang="zh-CN" altLang="en-US" sz="1600">
                <a:solidFill>
                  <a:srgbClr val="002060"/>
                </a:solidFill>
                <a:sym typeface="+mn-ea"/>
              </a:rPr>
              <a:t>，总的来说，只要</a:t>
            </a:r>
            <a:r>
              <a:rPr lang="en-US" altLang="zh-CN" sz="1600">
                <a:solidFill>
                  <a:srgbClr val="002060"/>
                </a:solidFill>
                <a:sym typeface="+mn-ea"/>
              </a:rPr>
              <a:t>BHR</a:t>
            </a:r>
            <a:r>
              <a:rPr lang="zh-CN" altLang="en-US" sz="1600">
                <a:solidFill>
                  <a:srgbClr val="002060"/>
                </a:solidFill>
                <a:sym typeface="+mn-ea"/>
              </a:rPr>
              <a:t>的宽度</a:t>
            </a:r>
            <a:r>
              <a:rPr lang="en-US" altLang="zh-CN" sz="1600">
                <a:solidFill>
                  <a:srgbClr val="002060"/>
                </a:solidFill>
                <a:sym typeface="+mn-ea"/>
              </a:rPr>
              <a:t>n</a:t>
            </a:r>
            <a:r>
              <a:rPr lang="zh-CN" altLang="en-US" sz="1600">
                <a:solidFill>
                  <a:srgbClr val="002060"/>
                </a:solidFill>
                <a:sym typeface="+mn-ea"/>
              </a:rPr>
              <a:t>不小于序列的循环周期</a:t>
            </a:r>
            <a:r>
              <a:rPr lang="en-US" altLang="zh-CN" sz="1600">
                <a:solidFill>
                  <a:srgbClr val="002060"/>
                </a:solidFill>
                <a:sym typeface="+mn-ea"/>
              </a:rPr>
              <a:t>p(</a:t>
            </a:r>
            <a:r>
              <a:rPr lang="zh-CN" altLang="en-US" sz="1600">
                <a:solidFill>
                  <a:srgbClr val="002060"/>
                </a:solidFill>
                <a:sym typeface="+mn-ea"/>
              </a:rPr>
              <a:t>实际上就是连续数字的个数</a:t>
            </a:r>
            <a:r>
              <a:rPr lang="en-US" altLang="zh-CN" sz="1600">
                <a:solidFill>
                  <a:srgbClr val="002060"/>
                </a:solidFill>
                <a:sym typeface="+mn-ea"/>
              </a:rPr>
              <a:t>)</a:t>
            </a:r>
            <a:r>
              <a:rPr lang="zh-CN" altLang="en-US" sz="1600">
                <a:solidFill>
                  <a:srgbClr val="002060"/>
                </a:solidFill>
                <a:sym typeface="+mn-ea"/>
              </a:rPr>
              <a:t>，就可以对该序列进行完美预测，比如以上的</a:t>
            </a:r>
            <a:r>
              <a:rPr lang="en-US" altLang="zh-CN" sz="1600">
                <a:solidFill>
                  <a:srgbClr val="002060"/>
                </a:solidFill>
                <a:sym typeface="+mn-ea"/>
              </a:rPr>
              <a:t>10101</a:t>
            </a:r>
            <a:r>
              <a:rPr lang="zh-CN" altLang="en-US" sz="1600">
                <a:solidFill>
                  <a:srgbClr val="002060"/>
                </a:solidFill>
                <a:sym typeface="+mn-ea"/>
              </a:rPr>
              <a:t>：</a:t>
            </a:r>
            <a:r>
              <a:rPr lang="en-US" altLang="zh-CN" sz="1600">
                <a:solidFill>
                  <a:srgbClr val="002060"/>
                </a:solidFill>
                <a:sym typeface="+mn-ea"/>
              </a:rPr>
              <a:t>p=1</a:t>
            </a:r>
            <a:r>
              <a:rPr lang="zh-CN" altLang="en-US" sz="1600">
                <a:solidFill>
                  <a:srgbClr val="002060"/>
                </a:solidFill>
                <a:sym typeface="+mn-ea"/>
              </a:rPr>
              <a:t>，所以此规律用两位就足够了，比如</a:t>
            </a:r>
            <a:r>
              <a:rPr lang="en-US" altLang="zh-CN" sz="1600">
                <a:solidFill>
                  <a:srgbClr val="002060"/>
                </a:solidFill>
                <a:sym typeface="+mn-ea"/>
              </a:rPr>
              <a:t>11000_11000_11000</a:t>
            </a:r>
            <a:r>
              <a:rPr lang="zh-CN" altLang="en-US" sz="1600">
                <a:solidFill>
                  <a:srgbClr val="002060"/>
                </a:solidFill>
                <a:sym typeface="+mn-ea"/>
              </a:rPr>
              <a:t>：</a:t>
            </a:r>
            <a:r>
              <a:rPr lang="en-US" altLang="zh-CN" sz="1600">
                <a:solidFill>
                  <a:srgbClr val="002060"/>
                </a:solidFill>
                <a:sym typeface="+mn-ea"/>
              </a:rPr>
              <a:t>p=3</a:t>
            </a:r>
            <a:r>
              <a:rPr lang="zh-CN" altLang="en-US" sz="1600">
                <a:solidFill>
                  <a:srgbClr val="002060"/>
                </a:solidFill>
                <a:sym typeface="+mn-ea"/>
              </a:rPr>
              <a:t>，就需要</a:t>
            </a:r>
            <a:r>
              <a:rPr lang="en-US" altLang="zh-CN" sz="1600">
                <a:solidFill>
                  <a:srgbClr val="002060"/>
                </a:solidFill>
                <a:sym typeface="+mn-ea"/>
              </a:rPr>
              <a:t>3</a:t>
            </a:r>
            <a:r>
              <a:rPr lang="zh-CN" altLang="en-US" sz="1600">
                <a:solidFill>
                  <a:srgbClr val="002060"/>
                </a:solidFill>
                <a:sym typeface="+mn-ea"/>
              </a:rPr>
              <a:t>位的</a:t>
            </a:r>
            <a:r>
              <a:rPr lang="en-US" altLang="zh-CN" sz="1600">
                <a:solidFill>
                  <a:srgbClr val="002060"/>
                </a:solidFill>
                <a:sym typeface="+mn-ea"/>
              </a:rPr>
              <a:t>BHR</a:t>
            </a:r>
            <a:r>
              <a:rPr lang="zh-CN" altLang="en-US" sz="1600">
                <a:solidFill>
                  <a:srgbClr val="002060"/>
                </a:solidFill>
                <a:sym typeface="+mn-ea"/>
              </a:rPr>
              <a:t>进行预测，其中</a:t>
            </a:r>
            <a:r>
              <a:rPr lang="en-US" altLang="zh-CN" sz="1600">
                <a:solidFill>
                  <a:srgbClr val="002060"/>
                </a:solidFill>
                <a:sym typeface="+mn-ea"/>
              </a:rPr>
              <a:t>PHT</a:t>
            </a:r>
            <a:r>
              <a:rPr lang="zh-CN" altLang="en-US" sz="1600">
                <a:solidFill>
                  <a:srgbClr val="002060"/>
                </a:solidFill>
                <a:sym typeface="+mn-ea"/>
              </a:rPr>
              <a:t>的大小是和</a:t>
            </a:r>
            <a:r>
              <a:rPr lang="en-US" altLang="zh-CN" sz="1600">
                <a:solidFill>
                  <a:srgbClr val="002060"/>
                </a:solidFill>
                <a:sym typeface="+mn-ea"/>
              </a:rPr>
              <a:t>BHR</a:t>
            </a:r>
            <a:r>
              <a:rPr lang="zh-CN" altLang="en-US" sz="1600">
                <a:solidFill>
                  <a:srgbClr val="002060"/>
                </a:solidFill>
                <a:sym typeface="+mn-ea"/>
              </a:rPr>
              <a:t>的宽度成指数关系，一个</a:t>
            </a:r>
            <a:r>
              <a:rPr lang="en-US" altLang="zh-CN" sz="1600">
                <a:solidFill>
                  <a:srgbClr val="002060"/>
                </a:solidFill>
                <a:sym typeface="+mn-ea"/>
              </a:rPr>
              <a:t>n</a:t>
            </a:r>
            <a:r>
              <a:rPr lang="zh-CN" altLang="en-US" sz="1600">
                <a:solidFill>
                  <a:srgbClr val="002060"/>
                </a:solidFill>
                <a:sym typeface="+mn-ea"/>
              </a:rPr>
              <a:t>位的</a:t>
            </a:r>
            <a:r>
              <a:rPr lang="en-US" altLang="zh-CN" sz="1600">
                <a:solidFill>
                  <a:srgbClr val="002060"/>
                </a:solidFill>
                <a:sym typeface="+mn-ea"/>
              </a:rPr>
              <a:t>BHR</a:t>
            </a:r>
            <a:r>
              <a:rPr lang="zh-CN" altLang="en-US" sz="1600">
                <a:solidFill>
                  <a:srgbClr val="002060"/>
                </a:solidFill>
                <a:sym typeface="+mn-ea"/>
              </a:rPr>
              <a:t>需要</a:t>
            </a:r>
            <a:r>
              <a:rPr lang="en-US" altLang="zh-CN" sz="1600">
                <a:solidFill>
                  <a:srgbClr val="002060"/>
                </a:solidFill>
                <a:sym typeface="+mn-ea"/>
              </a:rPr>
              <a:t>PHT</a:t>
            </a:r>
            <a:r>
              <a:rPr lang="zh-CN" altLang="en-US" sz="1600">
                <a:solidFill>
                  <a:srgbClr val="002060"/>
                </a:solidFill>
                <a:sym typeface="+mn-ea"/>
              </a:rPr>
              <a:t>的大小为</a:t>
            </a:r>
            <a:r>
              <a:rPr lang="en-US" altLang="zh-CN" sz="1600">
                <a:solidFill>
                  <a:srgbClr val="002060"/>
                </a:solidFill>
                <a:sym typeface="+mn-ea"/>
              </a:rPr>
              <a:t>2^n x 2bit.</a:t>
            </a:r>
            <a:endParaRPr lang="en-US" altLang="zh-CN" sz="1600">
              <a:solidFill>
                <a:srgbClr val="002060"/>
              </a:solidFill>
              <a:sym typeface="+mn-ea"/>
            </a:endParaRPr>
          </a:p>
          <a:p>
            <a:endParaRPr lang="zh-CN" altLang="en-US" sz="1600">
              <a:solidFill>
                <a:srgbClr val="002060"/>
              </a:solidFill>
              <a:sym typeface="+mn-ea"/>
            </a:endParaRPr>
          </a:p>
          <a:p>
            <a:r>
              <a:rPr lang="zh-CN" altLang="en-US" sz="1600">
                <a:solidFill>
                  <a:srgbClr val="002060"/>
                </a:solidFill>
                <a:sym typeface="+mn-ea"/>
              </a:rPr>
              <a:t>      </a:t>
            </a:r>
            <a:r>
              <a:rPr lang="en-US" altLang="zh-CN" sz="1600">
                <a:solidFill>
                  <a:srgbClr val="002060"/>
                </a:solidFill>
                <a:sym typeface="+mn-ea"/>
              </a:rPr>
              <a:t> 3.</a:t>
            </a:r>
            <a:r>
              <a:rPr lang="zh-CN" altLang="en-US" sz="1600">
                <a:solidFill>
                  <a:srgbClr val="002060"/>
                </a:solidFill>
                <a:sym typeface="+mn-ea"/>
              </a:rPr>
              <a:t>以上叙述的方法有个大前提，就是每条分支指令都有自己的</a:t>
            </a:r>
            <a:r>
              <a:rPr lang="en-US" altLang="zh-CN" sz="1600">
                <a:solidFill>
                  <a:srgbClr val="002060"/>
                </a:solidFill>
                <a:sym typeface="+mn-ea"/>
              </a:rPr>
              <a:t>GHR</a:t>
            </a:r>
            <a:r>
              <a:rPr lang="zh-CN" altLang="en-US" sz="1600">
                <a:solidFill>
                  <a:srgbClr val="002060"/>
                </a:solidFill>
                <a:sym typeface="+mn-ea"/>
              </a:rPr>
              <a:t>和</a:t>
            </a:r>
            <a:r>
              <a:rPr lang="en-US" altLang="zh-CN" sz="1600">
                <a:solidFill>
                  <a:srgbClr val="002060"/>
                </a:solidFill>
                <a:sym typeface="+mn-ea"/>
              </a:rPr>
              <a:t>PHT</a:t>
            </a:r>
            <a:r>
              <a:rPr lang="zh-CN" altLang="en-US" sz="1600">
                <a:solidFill>
                  <a:srgbClr val="002060"/>
                </a:solidFill>
                <a:sym typeface="+mn-ea"/>
              </a:rPr>
              <a:t>才可以，但是跳转指令的数目成千上万条，要怎么适配出一个合理的方案去给跳转指令分配表项比较合理呢？</a:t>
            </a:r>
            <a:endParaRPr lang="zh-CN" altLang="en-US"/>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20884" y="266008"/>
            <a:ext cx="4259271" cy="508027"/>
          </a:xfrm>
        </p:spPr>
        <p:txBody>
          <a:bodyPr>
            <a:normAutofit/>
          </a:bodyPr>
          <a:lstStyle/>
          <a:p>
            <a:pPr algn="l"/>
            <a:r>
              <a:rPr lang="en-US" altLang="zh-CN" dirty="0"/>
              <a:t> 3</a:t>
            </a:r>
            <a:r>
              <a:rPr lang="en-US" altLang="zh-CN" sz="2000" dirty="0">
                <a:sym typeface="+mn-ea"/>
              </a:rPr>
              <a:t>.</a:t>
            </a:r>
            <a:r>
              <a:rPr lang="zh-CN" altLang="en-US" sz="2000" dirty="0">
                <a:sym typeface="+mn-ea"/>
              </a:rPr>
              <a:t>动态分支预测</a:t>
            </a:r>
            <a:r>
              <a:rPr lang="en-US" altLang="zh-CN" sz="2000" dirty="0">
                <a:sym typeface="+mn-ea"/>
              </a:rPr>
              <a:t>-</a:t>
            </a:r>
            <a:r>
              <a:rPr lang="zh-CN" altLang="en-US" sz="2000" dirty="0">
                <a:sym typeface="+mn-ea"/>
              </a:rPr>
              <a:t>局</a:t>
            </a:r>
            <a:r>
              <a:rPr lang="zh-CN" altLang="en-US" sz="2000" dirty="0">
                <a:sym typeface="+mn-ea"/>
              </a:rPr>
              <a:t>部分支预测</a:t>
            </a:r>
            <a:r>
              <a:rPr lang="zh-CN" altLang="en-US" sz="2000" dirty="0">
                <a:sym typeface="+mn-ea"/>
              </a:rPr>
              <a:t>器</a:t>
            </a:r>
            <a:endParaRPr lang="zh-CN" altLang="en-US" sz="2000" dirty="0">
              <a:sym typeface="+mn-ea"/>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14" name="矩形 13"/>
          <p:cNvSpPr/>
          <p:nvPr/>
        </p:nvSpPr>
        <p:spPr>
          <a:xfrm>
            <a:off x="3378835" y="1592580"/>
            <a:ext cx="1805940" cy="2514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p:nvPr/>
        </p:nvCxnSpPr>
        <p:spPr>
          <a:xfrm>
            <a:off x="3733165" y="1588770"/>
            <a:ext cx="0" cy="25527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123055" y="159385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501515" y="158877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843145" y="159639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378835" y="1846580"/>
            <a:ext cx="1805940" cy="2514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p:nvPr/>
        </p:nvCxnSpPr>
        <p:spPr>
          <a:xfrm>
            <a:off x="3733165" y="1842770"/>
            <a:ext cx="0" cy="25527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123055" y="184785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01515" y="184277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843145" y="185039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378835" y="2105660"/>
            <a:ext cx="1805940" cy="2514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连接符 18"/>
          <p:cNvCxnSpPr/>
          <p:nvPr/>
        </p:nvCxnSpPr>
        <p:spPr>
          <a:xfrm>
            <a:off x="3733165" y="2101850"/>
            <a:ext cx="0" cy="25527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123055" y="210693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501515" y="210185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843145" y="210947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378835" y="2360930"/>
            <a:ext cx="1805940" cy="57912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矩形 52"/>
          <p:cNvSpPr/>
          <p:nvPr/>
        </p:nvSpPr>
        <p:spPr>
          <a:xfrm>
            <a:off x="3378835" y="2941320"/>
            <a:ext cx="1805940" cy="2514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4" name="直接连接符 53"/>
          <p:cNvCxnSpPr/>
          <p:nvPr/>
        </p:nvCxnSpPr>
        <p:spPr>
          <a:xfrm>
            <a:off x="3733165" y="2937510"/>
            <a:ext cx="0" cy="25527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123055" y="294259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501515" y="293751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4843145" y="294513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3378835" y="3200400"/>
            <a:ext cx="1805940" cy="57086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矩形 62"/>
          <p:cNvSpPr/>
          <p:nvPr/>
        </p:nvSpPr>
        <p:spPr>
          <a:xfrm>
            <a:off x="3378835" y="3776345"/>
            <a:ext cx="1805940" cy="2514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4" name="直接连接符 63"/>
          <p:cNvCxnSpPr/>
          <p:nvPr/>
        </p:nvCxnSpPr>
        <p:spPr>
          <a:xfrm>
            <a:off x="3733165" y="3772535"/>
            <a:ext cx="0" cy="25527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123055" y="3777615"/>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501515" y="3772535"/>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843145" y="3780155"/>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3378835" y="4034155"/>
            <a:ext cx="1805940" cy="2514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9" name="直接连接符 68"/>
          <p:cNvCxnSpPr/>
          <p:nvPr/>
        </p:nvCxnSpPr>
        <p:spPr>
          <a:xfrm>
            <a:off x="3733165" y="4030345"/>
            <a:ext cx="0" cy="25527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123055" y="4035425"/>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501515" y="4030345"/>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843145" y="4037965"/>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378835" y="4288155"/>
            <a:ext cx="1805940" cy="2514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4" name="直接连接符 73"/>
          <p:cNvCxnSpPr/>
          <p:nvPr/>
        </p:nvCxnSpPr>
        <p:spPr>
          <a:xfrm>
            <a:off x="3733165" y="4284345"/>
            <a:ext cx="0" cy="25527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123055" y="4289425"/>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4501515" y="4284345"/>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843145" y="4291965"/>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906780" y="1294130"/>
            <a:ext cx="1805940" cy="251460"/>
          </a:xfrm>
          <a:prstGeom prst="rect">
            <a:avLst/>
          </a:prstGeom>
          <a:extLst>
            <a:ext uri="{909E8E84-426E-40DD-AFC4-6F175D3DCCD1}">
              <a14:hiddenFill xmlns:a14="http://schemas.microsoft.com/office/drawing/2010/main">
                <a:solidFill>
                  <a:schemeClr val="accent1"/>
                </a:solidFill>
              </a14:hiddenFill>
            </a:ext>
          </a:extLst>
        </p:spPr>
        <p:style>
          <a:lnRef idx="3">
            <a:schemeClr val="lt1"/>
          </a:lnRef>
          <a:fillRef idx="1">
            <a:schemeClr val="accent3"/>
          </a:fillRef>
          <a:effectRef idx="1">
            <a:schemeClr val="accent3"/>
          </a:effectRef>
          <a:fontRef idx="minor">
            <a:schemeClr val="lt1"/>
          </a:fontRef>
        </p:style>
        <p:txBody>
          <a:bodyPr rtlCol="0" anchor="ctr"/>
          <a:p>
            <a:pPr algn="ctr"/>
            <a:endParaRPr lang="zh-CN" altLang="en-US"/>
          </a:p>
        </p:txBody>
      </p:sp>
      <p:cxnSp>
        <p:nvCxnSpPr>
          <p:cNvPr id="80" name="直接连接符 79"/>
          <p:cNvCxnSpPr/>
          <p:nvPr/>
        </p:nvCxnSpPr>
        <p:spPr>
          <a:xfrm>
            <a:off x="1399540" y="1287780"/>
            <a:ext cx="6350" cy="250190"/>
          </a:xfrm>
          <a:prstGeom prst="line">
            <a:avLst/>
          </a:prstGeom>
        </p:spPr>
        <p:style>
          <a:lnRef idx="3">
            <a:schemeClr val="lt1"/>
          </a:lnRef>
          <a:fillRef idx="1">
            <a:schemeClr val="accent3"/>
          </a:fillRef>
          <a:effectRef idx="1">
            <a:schemeClr val="accent3"/>
          </a:effectRef>
          <a:fontRef idx="minor">
            <a:schemeClr val="lt1"/>
          </a:fontRef>
        </p:style>
      </p:cxnSp>
      <p:cxnSp>
        <p:nvCxnSpPr>
          <p:cNvPr id="82" name="直接连接符 81"/>
          <p:cNvCxnSpPr/>
          <p:nvPr/>
        </p:nvCxnSpPr>
        <p:spPr>
          <a:xfrm>
            <a:off x="2508250" y="1294130"/>
            <a:ext cx="6350" cy="250190"/>
          </a:xfrm>
          <a:prstGeom prst="line">
            <a:avLst/>
          </a:prstGeom>
        </p:spPr>
        <p:style>
          <a:lnRef idx="3">
            <a:schemeClr val="lt1"/>
          </a:lnRef>
          <a:fillRef idx="1">
            <a:schemeClr val="accent3"/>
          </a:fillRef>
          <a:effectRef idx="1">
            <a:schemeClr val="accent3"/>
          </a:effectRef>
          <a:fontRef idx="minor">
            <a:schemeClr val="lt1"/>
          </a:fontRef>
        </p:style>
      </p:cxnSp>
      <p:cxnSp>
        <p:nvCxnSpPr>
          <p:cNvPr id="88" name="直接连接符 87"/>
          <p:cNvCxnSpPr/>
          <p:nvPr/>
        </p:nvCxnSpPr>
        <p:spPr>
          <a:xfrm>
            <a:off x="2082800" y="1290320"/>
            <a:ext cx="6350" cy="250190"/>
          </a:xfrm>
          <a:prstGeom prst="line">
            <a:avLst/>
          </a:prstGeom>
        </p:spPr>
        <p:style>
          <a:lnRef idx="3">
            <a:schemeClr val="lt1"/>
          </a:lnRef>
          <a:fillRef idx="1">
            <a:schemeClr val="accent3"/>
          </a:fillRef>
          <a:effectRef idx="1">
            <a:schemeClr val="accent3"/>
          </a:effectRef>
          <a:fontRef idx="minor">
            <a:schemeClr val="lt1"/>
          </a:fontRef>
        </p:style>
      </p:cxnSp>
      <p:sp>
        <p:nvSpPr>
          <p:cNvPr id="89" name="文本框 88"/>
          <p:cNvSpPr txBox="1"/>
          <p:nvPr/>
        </p:nvSpPr>
        <p:spPr>
          <a:xfrm>
            <a:off x="529590" y="1212850"/>
            <a:ext cx="401320" cy="368300"/>
          </a:xfrm>
          <a:prstGeom prst="rect">
            <a:avLst/>
          </a:prstGeom>
          <a:noFill/>
        </p:spPr>
        <p:txBody>
          <a:bodyPr wrap="none" rtlCol="0">
            <a:spAutoFit/>
          </a:bodyPr>
          <a:p>
            <a:r>
              <a:rPr lang="en-US" altLang="zh-CN" b="1">
                <a:solidFill>
                  <a:schemeClr val="accent6">
                    <a:lumMod val="75000"/>
                  </a:schemeClr>
                </a:solidFill>
              </a:rPr>
              <a:t>pc</a:t>
            </a:r>
            <a:endParaRPr lang="en-US" altLang="zh-CN" b="1">
              <a:solidFill>
                <a:schemeClr val="accent6">
                  <a:lumMod val="75000"/>
                </a:schemeClr>
              </a:solidFill>
            </a:endParaRPr>
          </a:p>
        </p:txBody>
      </p:sp>
      <p:cxnSp>
        <p:nvCxnSpPr>
          <p:cNvPr id="90" name="肘形连接符 89"/>
          <p:cNvCxnSpPr>
            <a:stCxn id="78" idx="2"/>
            <a:endCxn id="53" idx="1"/>
          </p:cNvCxnSpPr>
          <p:nvPr/>
        </p:nvCxnSpPr>
        <p:spPr>
          <a:xfrm rot="5400000" flipV="1">
            <a:off x="1833563" y="1521778"/>
            <a:ext cx="1521460" cy="1569085"/>
          </a:xfrm>
          <a:prstGeom prst="bentConnector2">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5886450" y="1581150"/>
            <a:ext cx="5387340" cy="2990215"/>
          </a:xfrm>
          <a:prstGeom prst="rect">
            <a:avLst/>
          </a:prstGeom>
          <a:noFill/>
          <a:ln w="12700" cmpd="sng">
            <a:solidFill>
              <a:schemeClr val="accent1">
                <a:shade val="50000"/>
              </a:schemeClr>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矩形 91"/>
          <p:cNvSpPr/>
          <p:nvPr/>
        </p:nvSpPr>
        <p:spPr>
          <a:xfrm>
            <a:off x="6269355" y="352869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6269355" y="378269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6269355" y="404177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9" name="直接连接符 128"/>
          <p:cNvCxnSpPr>
            <a:stCxn id="92" idx="0"/>
            <a:endCxn id="102" idx="2"/>
          </p:cNvCxnSpPr>
          <p:nvPr/>
        </p:nvCxnSpPr>
        <p:spPr>
          <a:xfrm>
            <a:off x="6844665" y="3528695"/>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6269355" y="179451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矩形 130"/>
          <p:cNvSpPr/>
          <p:nvPr/>
        </p:nvSpPr>
        <p:spPr>
          <a:xfrm>
            <a:off x="6269355" y="204851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矩形 131"/>
          <p:cNvSpPr/>
          <p:nvPr/>
        </p:nvSpPr>
        <p:spPr>
          <a:xfrm>
            <a:off x="6269355" y="230759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3" name="直接连接符 132"/>
          <p:cNvCxnSpPr>
            <a:stCxn id="130" idx="0"/>
            <a:endCxn id="132" idx="2"/>
          </p:cNvCxnSpPr>
          <p:nvPr/>
        </p:nvCxnSpPr>
        <p:spPr>
          <a:xfrm>
            <a:off x="6844665" y="1794510"/>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6269355" y="2559685"/>
            <a:ext cx="1150620" cy="96901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矩形 134"/>
          <p:cNvSpPr/>
          <p:nvPr/>
        </p:nvSpPr>
        <p:spPr>
          <a:xfrm>
            <a:off x="6269355" y="295084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6" name="直接连接符 135"/>
          <p:cNvCxnSpPr>
            <a:stCxn id="135" idx="0"/>
            <a:endCxn id="135" idx="2"/>
          </p:cNvCxnSpPr>
          <p:nvPr/>
        </p:nvCxnSpPr>
        <p:spPr>
          <a:xfrm>
            <a:off x="6844665" y="2950845"/>
            <a:ext cx="0" cy="25146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37" name="矩形 136"/>
          <p:cNvSpPr/>
          <p:nvPr/>
        </p:nvSpPr>
        <p:spPr>
          <a:xfrm>
            <a:off x="8019415" y="352615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矩形 137"/>
          <p:cNvSpPr/>
          <p:nvPr/>
        </p:nvSpPr>
        <p:spPr>
          <a:xfrm>
            <a:off x="8019415" y="378015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矩形 138"/>
          <p:cNvSpPr/>
          <p:nvPr/>
        </p:nvSpPr>
        <p:spPr>
          <a:xfrm>
            <a:off x="8019415" y="403923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0" name="直接连接符 139"/>
          <p:cNvCxnSpPr>
            <a:stCxn id="137" idx="0"/>
            <a:endCxn id="139" idx="2"/>
          </p:cNvCxnSpPr>
          <p:nvPr/>
        </p:nvCxnSpPr>
        <p:spPr>
          <a:xfrm>
            <a:off x="8594725" y="3526155"/>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41" name="矩形 140"/>
          <p:cNvSpPr/>
          <p:nvPr/>
        </p:nvSpPr>
        <p:spPr>
          <a:xfrm>
            <a:off x="8019415" y="179197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矩形 141"/>
          <p:cNvSpPr/>
          <p:nvPr/>
        </p:nvSpPr>
        <p:spPr>
          <a:xfrm>
            <a:off x="8019415" y="204597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矩形 142"/>
          <p:cNvSpPr/>
          <p:nvPr/>
        </p:nvSpPr>
        <p:spPr>
          <a:xfrm>
            <a:off x="8019415" y="230505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4" name="直接连接符 143"/>
          <p:cNvCxnSpPr>
            <a:stCxn id="141" idx="0"/>
            <a:endCxn id="143" idx="2"/>
          </p:cNvCxnSpPr>
          <p:nvPr/>
        </p:nvCxnSpPr>
        <p:spPr>
          <a:xfrm>
            <a:off x="8594725" y="1791970"/>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8019415" y="2557145"/>
            <a:ext cx="1150620" cy="96901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矩形 145"/>
          <p:cNvSpPr/>
          <p:nvPr/>
        </p:nvSpPr>
        <p:spPr>
          <a:xfrm>
            <a:off x="8019415" y="294830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7" name="直接连接符 146"/>
          <p:cNvCxnSpPr>
            <a:stCxn id="146" idx="0"/>
            <a:endCxn id="146" idx="2"/>
          </p:cNvCxnSpPr>
          <p:nvPr/>
        </p:nvCxnSpPr>
        <p:spPr>
          <a:xfrm>
            <a:off x="8594725" y="2948305"/>
            <a:ext cx="0" cy="25146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48" name="矩形 147"/>
          <p:cNvSpPr/>
          <p:nvPr/>
        </p:nvSpPr>
        <p:spPr>
          <a:xfrm>
            <a:off x="9700895" y="352869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9" name="矩形 148"/>
          <p:cNvSpPr/>
          <p:nvPr/>
        </p:nvSpPr>
        <p:spPr>
          <a:xfrm>
            <a:off x="9700895" y="378269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矩形 149"/>
          <p:cNvSpPr/>
          <p:nvPr/>
        </p:nvSpPr>
        <p:spPr>
          <a:xfrm>
            <a:off x="9700895" y="404177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1" name="直接连接符 150"/>
          <p:cNvCxnSpPr>
            <a:stCxn id="148" idx="0"/>
            <a:endCxn id="150" idx="2"/>
          </p:cNvCxnSpPr>
          <p:nvPr/>
        </p:nvCxnSpPr>
        <p:spPr>
          <a:xfrm>
            <a:off x="10276205" y="3528695"/>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9700895" y="179451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3" name="矩形 152"/>
          <p:cNvSpPr/>
          <p:nvPr/>
        </p:nvSpPr>
        <p:spPr>
          <a:xfrm>
            <a:off x="9700895" y="204851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矩形 153"/>
          <p:cNvSpPr/>
          <p:nvPr/>
        </p:nvSpPr>
        <p:spPr>
          <a:xfrm>
            <a:off x="9700895" y="230759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5" name="直接连接符 154"/>
          <p:cNvCxnSpPr>
            <a:stCxn id="152" idx="0"/>
            <a:endCxn id="154" idx="2"/>
          </p:cNvCxnSpPr>
          <p:nvPr/>
        </p:nvCxnSpPr>
        <p:spPr>
          <a:xfrm>
            <a:off x="10276205" y="1794510"/>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56" name="矩形 155"/>
          <p:cNvSpPr/>
          <p:nvPr/>
        </p:nvSpPr>
        <p:spPr>
          <a:xfrm>
            <a:off x="9700895" y="2559685"/>
            <a:ext cx="1150620" cy="96901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矩形 156"/>
          <p:cNvSpPr/>
          <p:nvPr/>
        </p:nvSpPr>
        <p:spPr>
          <a:xfrm>
            <a:off x="9700895" y="295084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8" name="直接连接符 157"/>
          <p:cNvCxnSpPr>
            <a:stCxn id="157" idx="0"/>
            <a:endCxn id="157" idx="2"/>
          </p:cNvCxnSpPr>
          <p:nvPr/>
        </p:nvCxnSpPr>
        <p:spPr>
          <a:xfrm>
            <a:off x="10276205" y="2950845"/>
            <a:ext cx="0" cy="25146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59" name="肘形连接符 158"/>
          <p:cNvCxnSpPr>
            <a:endCxn id="141" idx="0"/>
          </p:cNvCxnSpPr>
          <p:nvPr/>
        </p:nvCxnSpPr>
        <p:spPr>
          <a:xfrm>
            <a:off x="2293620" y="835660"/>
            <a:ext cx="6301105" cy="956310"/>
          </a:xfrm>
          <a:prstGeom prst="bentConnector2">
            <a:avLst/>
          </a:prstGeom>
          <a:ln w="28575" cmpd="sng">
            <a:solidFill>
              <a:srgbClr val="0078F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H="1">
            <a:off x="2287905" y="826770"/>
            <a:ext cx="6350" cy="475615"/>
          </a:xfrm>
          <a:prstGeom prst="line">
            <a:avLst/>
          </a:prstGeom>
          <a:ln w="28575" cmpd="sng">
            <a:solidFill>
              <a:srgbClr val="0078F0"/>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p:cNvSpPr txBox="1"/>
          <p:nvPr/>
        </p:nvSpPr>
        <p:spPr>
          <a:xfrm>
            <a:off x="3933190" y="4534535"/>
            <a:ext cx="568325" cy="368300"/>
          </a:xfrm>
          <a:prstGeom prst="rect">
            <a:avLst/>
          </a:prstGeom>
          <a:noFill/>
        </p:spPr>
        <p:txBody>
          <a:bodyPr wrap="none" rtlCol="0">
            <a:spAutoFit/>
          </a:bodyPr>
          <a:p>
            <a:r>
              <a:rPr lang="en-US" altLang="zh-CN" b="1">
                <a:solidFill>
                  <a:schemeClr val="accent6">
                    <a:lumMod val="75000"/>
                  </a:schemeClr>
                </a:solidFill>
              </a:rPr>
              <a:t>BHT</a:t>
            </a:r>
            <a:endParaRPr lang="en-US" altLang="zh-CN" b="1">
              <a:solidFill>
                <a:schemeClr val="accent6">
                  <a:lumMod val="75000"/>
                </a:schemeClr>
              </a:solidFill>
            </a:endParaRPr>
          </a:p>
        </p:txBody>
      </p:sp>
      <p:sp>
        <p:nvSpPr>
          <p:cNvPr id="162" name="文本框 161"/>
          <p:cNvSpPr txBox="1"/>
          <p:nvPr/>
        </p:nvSpPr>
        <p:spPr>
          <a:xfrm>
            <a:off x="8296275" y="4538345"/>
            <a:ext cx="653415" cy="368300"/>
          </a:xfrm>
          <a:prstGeom prst="rect">
            <a:avLst/>
          </a:prstGeom>
          <a:noFill/>
        </p:spPr>
        <p:txBody>
          <a:bodyPr wrap="none" rtlCol="0">
            <a:spAutoFit/>
          </a:bodyPr>
          <a:p>
            <a:r>
              <a:rPr lang="en-US" altLang="zh-CN" b="1">
                <a:solidFill>
                  <a:srgbClr val="0070C0"/>
                </a:solidFill>
              </a:rPr>
              <a:t>PHTs</a:t>
            </a:r>
            <a:endParaRPr lang="en-US" altLang="zh-CN" b="1">
              <a:solidFill>
                <a:srgbClr val="0070C0"/>
              </a:solidFill>
            </a:endParaRPr>
          </a:p>
        </p:txBody>
      </p:sp>
      <p:sp>
        <p:nvSpPr>
          <p:cNvPr id="163" name="文本框 162"/>
          <p:cNvSpPr txBox="1"/>
          <p:nvPr/>
        </p:nvSpPr>
        <p:spPr>
          <a:xfrm>
            <a:off x="723900" y="4876165"/>
            <a:ext cx="10549890" cy="184531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sz="1600">
                <a:solidFill>
                  <a:srgbClr val="002060"/>
                </a:solidFill>
              </a:rPr>
              <a:t> </a:t>
            </a:r>
            <a:r>
              <a:rPr lang="en-US" altLang="zh-CN" sz="1600">
                <a:solidFill>
                  <a:srgbClr val="002060"/>
                </a:solidFill>
              </a:rPr>
              <a:t>1.</a:t>
            </a:r>
            <a:r>
              <a:rPr lang="zh-CN" altLang="en-US" sz="1600">
                <a:solidFill>
                  <a:srgbClr val="002060"/>
                </a:solidFill>
              </a:rPr>
              <a:t>如图所示，将好多个</a:t>
            </a:r>
            <a:r>
              <a:rPr lang="en-US" altLang="zh-CN" sz="1600">
                <a:solidFill>
                  <a:srgbClr val="002060"/>
                </a:solidFill>
              </a:rPr>
              <a:t>BHR</a:t>
            </a:r>
            <a:r>
              <a:rPr lang="zh-CN" altLang="en-US" sz="1600">
                <a:solidFill>
                  <a:srgbClr val="002060"/>
                </a:solidFill>
              </a:rPr>
              <a:t>寄存器组成一个表项称为分支历史寄存器表</a:t>
            </a:r>
            <a:r>
              <a:rPr lang="en-US" altLang="zh-CN" sz="1600">
                <a:solidFill>
                  <a:srgbClr val="002060"/>
                </a:solidFill>
              </a:rPr>
              <a:t>(BHT)</a:t>
            </a:r>
            <a:r>
              <a:rPr lang="zh-CN" altLang="en-US" sz="1600">
                <a:solidFill>
                  <a:srgbClr val="002060"/>
                </a:solidFill>
              </a:rPr>
              <a:t>，</a:t>
            </a:r>
            <a:r>
              <a:rPr lang="zh-CN" altLang="en-US" sz="1600">
                <a:solidFill>
                  <a:srgbClr val="002060"/>
                </a:solidFill>
                <a:sym typeface="+mn-ea"/>
              </a:rPr>
              <a:t>如果为每条分支指令都配一个</a:t>
            </a:r>
            <a:r>
              <a:rPr lang="en-US" altLang="zh-CN" sz="1600">
                <a:solidFill>
                  <a:srgbClr val="002060"/>
                </a:solidFill>
                <a:sym typeface="+mn-ea"/>
              </a:rPr>
              <a:t>BHR</a:t>
            </a:r>
            <a:r>
              <a:rPr lang="zh-CN" altLang="en-US" sz="1600">
                <a:solidFill>
                  <a:srgbClr val="002060"/>
                </a:solidFill>
                <a:sym typeface="+mn-ea"/>
              </a:rPr>
              <a:t>和</a:t>
            </a:r>
            <a:r>
              <a:rPr lang="en-US" altLang="zh-CN" sz="1600">
                <a:solidFill>
                  <a:srgbClr val="002060"/>
                </a:solidFill>
                <a:sym typeface="+mn-ea"/>
              </a:rPr>
              <a:t>PHT</a:t>
            </a:r>
            <a:r>
              <a:rPr lang="zh-CN" altLang="en-US" sz="1600">
                <a:solidFill>
                  <a:srgbClr val="002060"/>
                </a:solidFill>
                <a:sym typeface="+mn-ea"/>
              </a:rPr>
              <a:t>需要大量的存储空间，</a:t>
            </a:r>
            <a:r>
              <a:rPr lang="zh-CN" altLang="en-US" sz="1600">
                <a:solidFill>
                  <a:srgbClr val="002060"/>
                </a:solidFill>
              </a:rPr>
              <a:t>实际情况下一般都是使用</a:t>
            </a:r>
            <a:r>
              <a:rPr lang="en-US" altLang="zh-CN" sz="1600">
                <a:solidFill>
                  <a:srgbClr val="002060"/>
                </a:solidFill>
              </a:rPr>
              <a:t>PC</a:t>
            </a:r>
            <a:r>
              <a:rPr lang="zh-CN" altLang="en-US" sz="1600">
                <a:solidFill>
                  <a:srgbClr val="002060"/>
                </a:solidFill>
              </a:rPr>
              <a:t>的一部分来寻址</a:t>
            </a:r>
            <a:r>
              <a:rPr lang="en-US" altLang="zh-CN" sz="1600">
                <a:solidFill>
                  <a:srgbClr val="002060"/>
                </a:solidFill>
              </a:rPr>
              <a:t>BHT</a:t>
            </a:r>
            <a:r>
              <a:rPr lang="zh-CN" altLang="en-US" sz="1600">
                <a:solidFill>
                  <a:srgbClr val="002060"/>
                </a:solidFill>
              </a:rPr>
              <a:t>，这就相当于</a:t>
            </a:r>
            <a:r>
              <a:rPr lang="en-US" altLang="zh-CN" sz="1600">
                <a:solidFill>
                  <a:srgbClr val="002060"/>
                </a:solidFill>
              </a:rPr>
              <a:t>PC</a:t>
            </a:r>
            <a:r>
              <a:rPr lang="zh-CN" altLang="en-US" sz="1600">
                <a:solidFill>
                  <a:srgbClr val="002060"/>
                </a:solidFill>
              </a:rPr>
              <a:t>会共用一个</a:t>
            </a:r>
            <a:r>
              <a:rPr lang="en-US" altLang="zh-CN" sz="1600">
                <a:solidFill>
                  <a:srgbClr val="002060"/>
                </a:solidFill>
              </a:rPr>
              <a:t>BHR</a:t>
            </a:r>
            <a:r>
              <a:rPr lang="zh-CN" altLang="en-US" sz="1600">
                <a:solidFill>
                  <a:srgbClr val="002060"/>
                </a:solidFill>
              </a:rPr>
              <a:t>，同时，</a:t>
            </a:r>
            <a:r>
              <a:rPr lang="en-US" altLang="zh-CN" sz="1600">
                <a:solidFill>
                  <a:srgbClr val="002060"/>
                </a:solidFill>
              </a:rPr>
              <a:t>PHT</a:t>
            </a:r>
            <a:r>
              <a:rPr lang="zh-CN" altLang="en-US" sz="1600">
                <a:solidFill>
                  <a:srgbClr val="002060"/>
                </a:solidFill>
              </a:rPr>
              <a:t>由于要占用大量面积，更需要被复用，但是一般来说</a:t>
            </a:r>
            <a:r>
              <a:rPr lang="en-US" altLang="zh-CN" sz="1600">
                <a:solidFill>
                  <a:srgbClr val="002060"/>
                </a:solidFill>
              </a:rPr>
              <a:t>t&lt;k</a:t>
            </a:r>
            <a:r>
              <a:rPr lang="zh-CN" altLang="en-US" sz="1600">
                <a:solidFill>
                  <a:srgbClr val="002060"/>
                </a:solidFill>
              </a:rPr>
              <a:t>。</a:t>
            </a:r>
            <a:endParaRPr lang="zh-CN" altLang="en-US" sz="1600">
              <a:solidFill>
                <a:srgbClr val="002060"/>
              </a:solidFill>
            </a:endParaRPr>
          </a:p>
          <a:p>
            <a:endParaRPr lang="zh-CN" altLang="en-US" sz="1600">
              <a:solidFill>
                <a:srgbClr val="002060"/>
              </a:solidFill>
            </a:endParaRPr>
          </a:p>
          <a:p>
            <a:r>
              <a:rPr lang="zh-CN" altLang="en-US" sz="1600">
                <a:solidFill>
                  <a:srgbClr val="002060"/>
                </a:solidFill>
              </a:rPr>
              <a:t>     </a:t>
            </a:r>
            <a:r>
              <a:rPr lang="en-US" altLang="zh-CN" sz="1600">
                <a:solidFill>
                  <a:srgbClr val="002060"/>
                </a:solidFill>
              </a:rPr>
              <a:t>   2.</a:t>
            </a:r>
            <a:r>
              <a:rPr lang="zh-CN" altLang="en-US" sz="1600">
                <a:solidFill>
                  <a:srgbClr val="002060"/>
                </a:solidFill>
              </a:rPr>
              <a:t>那我们为了节省面积，可否采用一个</a:t>
            </a:r>
            <a:r>
              <a:rPr lang="en-US" altLang="zh-CN" sz="1600">
                <a:solidFill>
                  <a:srgbClr val="002060"/>
                </a:solidFill>
              </a:rPr>
              <a:t>PHT</a:t>
            </a:r>
            <a:r>
              <a:rPr lang="zh-CN" altLang="en-US" sz="1600">
                <a:solidFill>
                  <a:srgbClr val="002060"/>
                </a:solidFill>
              </a:rPr>
              <a:t>呢，理论是可以的，因为对于一个</a:t>
            </a:r>
            <a:r>
              <a:rPr lang="en-US" altLang="zh-CN" sz="1600">
                <a:solidFill>
                  <a:srgbClr val="002060"/>
                </a:solidFill>
              </a:rPr>
              <a:t>BHR</a:t>
            </a:r>
            <a:r>
              <a:rPr lang="zh-CN" altLang="en-US" sz="1600">
                <a:solidFill>
                  <a:srgbClr val="002060"/>
                </a:solidFill>
              </a:rPr>
              <a:t>来说，只会用到</a:t>
            </a:r>
            <a:r>
              <a:rPr lang="en-US" altLang="zh-CN" sz="1600">
                <a:solidFill>
                  <a:srgbClr val="002060"/>
                </a:solidFill>
              </a:rPr>
              <a:t>PHT</a:t>
            </a:r>
            <a:r>
              <a:rPr lang="zh-CN" altLang="en-US" sz="1600">
                <a:solidFill>
                  <a:srgbClr val="002060"/>
                </a:solidFill>
              </a:rPr>
              <a:t>的少部分内容，避免了浪费，但是有以下冲突：</a:t>
            </a:r>
            <a:r>
              <a:rPr lang="en-US" altLang="zh-CN" sz="1600">
                <a:gradFill>
                  <a:gsLst>
                    <a:gs pos="0">
                      <a:srgbClr val="007BD3"/>
                    </a:gs>
                    <a:gs pos="100000">
                      <a:srgbClr val="034373"/>
                    </a:gs>
                  </a:gsLst>
                  <a:lin scaled="0"/>
                </a:gradFill>
              </a:rPr>
              <a:t>(1).PC</a:t>
            </a:r>
            <a:r>
              <a:rPr lang="zh-CN" altLang="en-US" sz="1600">
                <a:gradFill>
                  <a:gsLst>
                    <a:gs pos="0">
                      <a:srgbClr val="007BD3"/>
                    </a:gs>
                    <a:gs pos="100000">
                      <a:srgbClr val="034373"/>
                    </a:gs>
                  </a:gsLst>
                  <a:lin scaled="0"/>
                </a:gradFill>
              </a:rPr>
              <a:t>对应的</a:t>
            </a:r>
            <a:r>
              <a:rPr lang="en-US" altLang="zh-CN" sz="1600">
                <a:gradFill>
                  <a:gsLst>
                    <a:gs pos="0">
                      <a:srgbClr val="007BD3"/>
                    </a:gs>
                    <a:gs pos="100000">
                      <a:srgbClr val="034373"/>
                    </a:gs>
                  </a:gsLst>
                  <a:lin scaled="0"/>
                </a:gradFill>
              </a:rPr>
              <a:t>k</a:t>
            </a:r>
            <a:r>
              <a:rPr lang="zh-CN" altLang="en-US" sz="1600">
                <a:gradFill>
                  <a:gsLst>
                    <a:gs pos="0">
                      <a:srgbClr val="007BD3"/>
                    </a:gs>
                    <a:gs pos="100000">
                      <a:srgbClr val="034373"/>
                    </a:gs>
                  </a:gsLst>
                  <a:lin scaled="0"/>
                </a:gradFill>
              </a:rPr>
              <a:t>部分相同，此时这两条对应同一个</a:t>
            </a:r>
            <a:r>
              <a:rPr lang="en-US" altLang="zh-CN" sz="1600">
                <a:gradFill>
                  <a:gsLst>
                    <a:gs pos="0">
                      <a:srgbClr val="007BD3"/>
                    </a:gs>
                    <a:gs pos="100000">
                      <a:srgbClr val="034373"/>
                    </a:gs>
                  </a:gsLst>
                  <a:lin scaled="0"/>
                </a:gradFill>
              </a:rPr>
              <a:t>BHR</a:t>
            </a:r>
            <a:r>
              <a:rPr lang="zh-CN" altLang="en-US" sz="1600">
                <a:gradFill>
                  <a:gsLst>
                    <a:gs pos="0">
                      <a:srgbClr val="007BD3"/>
                    </a:gs>
                    <a:gs pos="100000">
                      <a:srgbClr val="034373"/>
                    </a:gs>
                  </a:gsLst>
                  <a:lin scaled="0"/>
                </a:gradFill>
              </a:rPr>
              <a:t>，也就对应同一个计数器</a:t>
            </a:r>
            <a:endParaRPr lang="zh-CN" altLang="en-US" sz="1600">
              <a:gradFill>
                <a:gsLst>
                  <a:gs pos="0">
                    <a:srgbClr val="007BD3"/>
                  </a:gs>
                  <a:gs pos="100000">
                    <a:srgbClr val="034373"/>
                  </a:gs>
                </a:gsLst>
                <a:lin scaled="0"/>
              </a:gradFill>
            </a:endParaRPr>
          </a:p>
          <a:p>
            <a:r>
              <a:rPr lang="en-US" altLang="zh-CN" sz="1600">
                <a:gradFill>
                  <a:gsLst>
                    <a:gs pos="0">
                      <a:srgbClr val="007BD3"/>
                    </a:gs>
                    <a:gs pos="100000">
                      <a:srgbClr val="034373"/>
                    </a:gs>
                  </a:gsLst>
                  <a:lin scaled="0"/>
                </a:gradFill>
              </a:rPr>
              <a:t>                                                                       (2).</a:t>
            </a:r>
            <a:r>
              <a:rPr lang="zh-CN" altLang="en-US" sz="1600">
                <a:gradFill>
                  <a:gsLst>
                    <a:gs pos="0">
                      <a:srgbClr val="007BD3"/>
                    </a:gs>
                    <a:gs pos="100000">
                      <a:srgbClr val="034373"/>
                    </a:gs>
                  </a:gsLst>
                  <a:lin scaled="0"/>
                </a:gradFill>
              </a:rPr>
              <a:t>虽然对应两个不同的</a:t>
            </a:r>
            <a:r>
              <a:rPr lang="en-US" altLang="zh-CN" sz="1600">
                <a:gradFill>
                  <a:gsLst>
                    <a:gs pos="0">
                      <a:srgbClr val="007BD3"/>
                    </a:gs>
                    <a:gs pos="100000">
                      <a:srgbClr val="034373"/>
                    </a:gs>
                  </a:gsLst>
                  <a:lin scaled="0"/>
                </a:gradFill>
              </a:rPr>
              <a:t>BHR</a:t>
            </a:r>
            <a:r>
              <a:rPr lang="zh-CN" altLang="en-US" sz="1600">
                <a:gradFill>
                  <a:gsLst>
                    <a:gs pos="0">
                      <a:srgbClr val="007BD3"/>
                    </a:gs>
                    <a:gs pos="100000">
                      <a:srgbClr val="034373"/>
                    </a:gs>
                  </a:gsLst>
                  <a:lin scaled="0"/>
                </a:gradFill>
              </a:rPr>
              <a:t>，但是两个</a:t>
            </a:r>
            <a:r>
              <a:rPr lang="en-US" altLang="zh-CN" sz="1600">
                <a:gradFill>
                  <a:gsLst>
                    <a:gs pos="0">
                      <a:srgbClr val="007BD3"/>
                    </a:gs>
                    <a:gs pos="100000">
                      <a:srgbClr val="034373"/>
                    </a:gs>
                  </a:gsLst>
                  <a:lin scaled="0"/>
                </a:gradFill>
              </a:rPr>
              <a:t>BHR</a:t>
            </a:r>
            <a:r>
              <a:rPr lang="zh-CN" altLang="en-US" sz="1600">
                <a:gradFill>
                  <a:gsLst>
                    <a:gs pos="0">
                      <a:srgbClr val="007BD3"/>
                    </a:gs>
                    <a:gs pos="100000">
                      <a:srgbClr val="034373"/>
                    </a:gs>
                  </a:gsLst>
                  <a:lin scaled="0"/>
                </a:gradFill>
              </a:rPr>
              <a:t>内容相同，也会对应同一个计数器</a:t>
            </a:r>
            <a:endParaRPr lang="zh-CN" altLang="en-US" sz="1600">
              <a:gradFill>
                <a:gsLst>
                  <a:gs pos="0">
                    <a:srgbClr val="007BD3"/>
                  </a:gs>
                  <a:gs pos="100000">
                    <a:srgbClr val="034373"/>
                  </a:gs>
                </a:gsLst>
                <a:lin scaled="0"/>
              </a:gradFill>
            </a:endParaRPr>
          </a:p>
        </p:txBody>
      </p:sp>
      <p:sp>
        <p:nvSpPr>
          <p:cNvPr id="164" name="文本框 163"/>
          <p:cNvSpPr txBox="1"/>
          <p:nvPr/>
        </p:nvSpPr>
        <p:spPr>
          <a:xfrm>
            <a:off x="2082800" y="2988945"/>
            <a:ext cx="287020" cy="368300"/>
          </a:xfrm>
          <a:prstGeom prst="rect">
            <a:avLst/>
          </a:prstGeom>
          <a:noFill/>
        </p:spPr>
        <p:txBody>
          <a:bodyPr wrap="none" rtlCol="0">
            <a:spAutoFit/>
          </a:bodyPr>
          <a:p>
            <a:r>
              <a:rPr lang="en-US" altLang="zh-CN">
                <a:solidFill>
                  <a:schemeClr val="accent6">
                    <a:lumMod val="75000"/>
                  </a:schemeClr>
                </a:solidFill>
              </a:rPr>
              <a:t>k</a:t>
            </a:r>
            <a:endParaRPr lang="en-US" altLang="zh-CN">
              <a:solidFill>
                <a:schemeClr val="accent6">
                  <a:lumMod val="75000"/>
                </a:schemeClr>
              </a:solidFill>
            </a:endParaRPr>
          </a:p>
        </p:txBody>
      </p:sp>
      <p:sp>
        <p:nvSpPr>
          <p:cNvPr id="165" name="文本框 164"/>
          <p:cNvSpPr txBox="1"/>
          <p:nvPr/>
        </p:nvSpPr>
        <p:spPr>
          <a:xfrm>
            <a:off x="3473450" y="774065"/>
            <a:ext cx="259715" cy="368300"/>
          </a:xfrm>
          <a:prstGeom prst="rect">
            <a:avLst/>
          </a:prstGeom>
          <a:noFill/>
        </p:spPr>
        <p:txBody>
          <a:bodyPr wrap="none" rtlCol="0">
            <a:spAutoFit/>
          </a:bodyPr>
          <a:p>
            <a:r>
              <a:rPr lang="en-US" altLang="zh-CN">
                <a:solidFill>
                  <a:srgbClr val="0070C0"/>
                </a:solidFill>
              </a:rPr>
              <a:t>t</a:t>
            </a:r>
            <a:endParaRPr lang="en-US" altLang="zh-CN">
              <a:solidFill>
                <a:srgbClr val="0070C0"/>
              </a:solidFill>
            </a:endParaRPr>
          </a:p>
        </p:txBody>
      </p:sp>
      <p:cxnSp>
        <p:nvCxnSpPr>
          <p:cNvPr id="167" name="直接箭头连接符 166"/>
          <p:cNvCxnSpPr>
            <a:endCxn id="146" idx="1"/>
          </p:cNvCxnSpPr>
          <p:nvPr/>
        </p:nvCxnSpPr>
        <p:spPr>
          <a:xfrm>
            <a:off x="5201920" y="3072765"/>
            <a:ext cx="2817495" cy="127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20884" y="266008"/>
            <a:ext cx="4259271" cy="508027"/>
          </a:xfrm>
        </p:spPr>
        <p:txBody>
          <a:bodyPr>
            <a:normAutofit/>
          </a:bodyPr>
          <a:lstStyle/>
          <a:p>
            <a:pPr algn="l"/>
            <a:r>
              <a:rPr lang="en-US" altLang="zh-CN" dirty="0"/>
              <a:t> 4</a:t>
            </a:r>
            <a:r>
              <a:rPr lang="en-US" altLang="zh-CN" sz="2000" dirty="0">
                <a:sym typeface="+mn-ea"/>
              </a:rPr>
              <a:t>.</a:t>
            </a:r>
            <a:r>
              <a:rPr lang="zh-CN" altLang="en-US" sz="2000" dirty="0">
                <a:sym typeface="+mn-ea"/>
              </a:rPr>
              <a:t>动态分支预测</a:t>
            </a:r>
            <a:r>
              <a:rPr lang="en-US" altLang="zh-CN" sz="2000" dirty="0">
                <a:sym typeface="+mn-ea"/>
              </a:rPr>
              <a:t>-</a:t>
            </a:r>
            <a:r>
              <a:rPr lang="zh-CN" altLang="en-US" sz="2000" dirty="0">
                <a:sym typeface="+mn-ea"/>
              </a:rPr>
              <a:t>别名</a:t>
            </a:r>
            <a:r>
              <a:rPr lang="zh-CN" altLang="en-US" sz="2000" dirty="0">
                <a:sym typeface="+mn-ea"/>
              </a:rPr>
              <a:t>问题</a:t>
            </a:r>
            <a:endParaRPr lang="zh-CN" altLang="en-US" sz="2000" dirty="0">
              <a:sym typeface="+mn-ea"/>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14" name="矩形 13"/>
          <p:cNvSpPr/>
          <p:nvPr/>
        </p:nvSpPr>
        <p:spPr>
          <a:xfrm>
            <a:off x="3416935" y="1644650"/>
            <a:ext cx="1805940" cy="2514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p:nvPr/>
        </p:nvCxnSpPr>
        <p:spPr>
          <a:xfrm>
            <a:off x="3862705" y="1640840"/>
            <a:ext cx="0" cy="25527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1175" y="164592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766945" y="164846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944880" y="890270"/>
            <a:ext cx="1805940" cy="251460"/>
          </a:xfrm>
          <a:prstGeom prst="rect">
            <a:avLst/>
          </a:prstGeom>
          <a:extLst>
            <a:ext uri="{909E8E84-426E-40DD-AFC4-6F175D3DCCD1}">
              <a14:hiddenFill xmlns:a14="http://schemas.microsoft.com/office/drawing/2010/main">
                <a:solidFill>
                  <a:schemeClr val="accent1"/>
                </a:solidFill>
              </a14:hiddenFill>
            </a:ext>
          </a:extLst>
        </p:spPr>
        <p:style>
          <a:lnRef idx="3">
            <a:schemeClr val="lt1"/>
          </a:lnRef>
          <a:fillRef idx="1">
            <a:schemeClr val="accent3"/>
          </a:fillRef>
          <a:effectRef idx="1">
            <a:schemeClr val="accent3"/>
          </a:effectRef>
          <a:fontRef idx="minor">
            <a:schemeClr val="lt1"/>
          </a:fontRef>
        </p:style>
        <p:txBody>
          <a:bodyPr rtlCol="0" anchor="ctr"/>
          <a:p>
            <a:pPr algn="ctr"/>
            <a:endParaRPr lang="zh-CN" altLang="en-US"/>
          </a:p>
        </p:txBody>
      </p:sp>
      <p:sp>
        <p:nvSpPr>
          <p:cNvPr id="89" name="文本框 88"/>
          <p:cNvSpPr txBox="1"/>
          <p:nvPr/>
        </p:nvSpPr>
        <p:spPr>
          <a:xfrm>
            <a:off x="567690" y="808990"/>
            <a:ext cx="401320" cy="368300"/>
          </a:xfrm>
          <a:prstGeom prst="rect">
            <a:avLst/>
          </a:prstGeom>
          <a:noFill/>
        </p:spPr>
        <p:txBody>
          <a:bodyPr wrap="none" rtlCol="0">
            <a:spAutoFit/>
          </a:bodyPr>
          <a:p>
            <a:r>
              <a:rPr lang="en-US" altLang="zh-CN" b="1">
                <a:solidFill>
                  <a:schemeClr val="accent6">
                    <a:lumMod val="75000"/>
                  </a:schemeClr>
                </a:solidFill>
              </a:rPr>
              <a:t>pc</a:t>
            </a:r>
            <a:endParaRPr lang="en-US" altLang="zh-CN" b="1">
              <a:solidFill>
                <a:schemeClr val="accent6">
                  <a:lumMod val="75000"/>
                </a:schemeClr>
              </a:solidFill>
            </a:endParaRPr>
          </a:p>
        </p:txBody>
      </p:sp>
      <p:sp>
        <p:nvSpPr>
          <p:cNvPr id="137" name="矩形 136"/>
          <p:cNvSpPr/>
          <p:nvPr/>
        </p:nvSpPr>
        <p:spPr>
          <a:xfrm>
            <a:off x="8764270" y="302895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矩形 137"/>
          <p:cNvSpPr/>
          <p:nvPr/>
        </p:nvSpPr>
        <p:spPr>
          <a:xfrm>
            <a:off x="8764270" y="328295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矩形 138"/>
          <p:cNvSpPr/>
          <p:nvPr/>
        </p:nvSpPr>
        <p:spPr>
          <a:xfrm>
            <a:off x="8764270" y="354203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0" name="直接连接符 139"/>
          <p:cNvCxnSpPr>
            <a:stCxn id="137" idx="0"/>
            <a:endCxn id="139" idx="2"/>
          </p:cNvCxnSpPr>
          <p:nvPr/>
        </p:nvCxnSpPr>
        <p:spPr>
          <a:xfrm>
            <a:off x="9339580" y="3028950"/>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41" name="矩形 140"/>
          <p:cNvSpPr/>
          <p:nvPr/>
        </p:nvSpPr>
        <p:spPr>
          <a:xfrm>
            <a:off x="8764270" y="129476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矩形 141"/>
          <p:cNvSpPr/>
          <p:nvPr/>
        </p:nvSpPr>
        <p:spPr>
          <a:xfrm>
            <a:off x="8764270" y="154876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矩形 142"/>
          <p:cNvSpPr/>
          <p:nvPr/>
        </p:nvSpPr>
        <p:spPr>
          <a:xfrm>
            <a:off x="8764270" y="180784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4" name="直接连接符 143"/>
          <p:cNvCxnSpPr>
            <a:stCxn id="141" idx="0"/>
            <a:endCxn id="143" idx="2"/>
          </p:cNvCxnSpPr>
          <p:nvPr/>
        </p:nvCxnSpPr>
        <p:spPr>
          <a:xfrm>
            <a:off x="9339580" y="1294765"/>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8764270" y="2059940"/>
            <a:ext cx="1150620" cy="96901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矩形 145"/>
          <p:cNvSpPr/>
          <p:nvPr/>
        </p:nvSpPr>
        <p:spPr>
          <a:xfrm>
            <a:off x="8764270" y="245110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7" name="直接连接符 146"/>
          <p:cNvCxnSpPr>
            <a:stCxn id="146" idx="0"/>
            <a:endCxn id="146" idx="2"/>
          </p:cNvCxnSpPr>
          <p:nvPr/>
        </p:nvCxnSpPr>
        <p:spPr>
          <a:xfrm>
            <a:off x="9339580" y="2451100"/>
            <a:ext cx="0" cy="25146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59" name="肘形连接符 158"/>
          <p:cNvCxnSpPr>
            <a:endCxn id="146" idx="1"/>
          </p:cNvCxnSpPr>
          <p:nvPr/>
        </p:nvCxnSpPr>
        <p:spPr>
          <a:xfrm>
            <a:off x="6793230" y="2164080"/>
            <a:ext cx="1971040" cy="412750"/>
          </a:xfrm>
          <a:prstGeom prst="bentConnector3">
            <a:avLst>
              <a:gd name="adj1" fmla="val 39594"/>
            </a:avLst>
          </a:prstGeom>
          <a:ln w="28575" cmpd="sng">
            <a:solidFill>
              <a:srgbClr val="0078F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2" name="文本框 161"/>
          <p:cNvSpPr txBox="1"/>
          <p:nvPr/>
        </p:nvSpPr>
        <p:spPr>
          <a:xfrm>
            <a:off x="9058275" y="3724910"/>
            <a:ext cx="561975" cy="368300"/>
          </a:xfrm>
          <a:prstGeom prst="rect">
            <a:avLst/>
          </a:prstGeom>
          <a:noFill/>
        </p:spPr>
        <p:txBody>
          <a:bodyPr wrap="none" rtlCol="0">
            <a:spAutoFit/>
          </a:bodyPr>
          <a:p>
            <a:r>
              <a:rPr lang="en-US" altLang="zh-CN" b="1">
                <a:solidFill>
                  <a:srgbClr val="0070C0"/>
                </a:solidFill>
              </a:rPr>
              <a:t>PHT</a:t>
            </a:r>
            <a:endParaRPr lang="en-US" altLang="zh-CN" b="1">
              <a:solidFill>
                <a:srgbClr val="0070C0"/>
              </a:solidFill>
            </a:endParaRPr>
          </a:p>
        </p:txBody>
      </p:sp>
      <p:sp>
        <p:nvSpPr>
          <p:cNvPr id="163" name="文本框 162"/>
          <p:cNvSpPr txBox="1"/>
          <p:nvPr/>
        </p:nvSpPr>
        <p:spPr>
          <a:xfrm>
            <a:off x="659765" y="4093210"/>
            <a:ext cx="10694035" cy="209169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sz="1600">
                <a:solidFill>
                  <a:srgbClr val="002060"/>
                </a:solidFill>
              </a:rPr>
              <a:t> </a:t>
            </a:r>
            <a:r>
              <a:rPr lang="en-US" altLang="zh-CN" sz="1600">
                <a:solidFill>
                  <a:srgbClr val="002060"/>
                </a:solidFill>
              </a:rPr>
              <a:t>1.</a:t>
            </a:r>
            <a:r>
              <a:rPr lang="zh-CN" altLang="en-US" sz="1600">
                <a:solidFill>
                  <a:srgbClr val="002060"/>
                </a:solidFill>
              </a:rPr>
              <a:t>如图所示，当我们为了节省面积而只考虑使用一个</a:t>
            </a:r>
            <a:r>
              <a:rPr lang="en-US" altLang="zh-CN" sz="1600">
                <a:solidFill>
                  <a:srgbClr val="002060"/>
                </a:solidFill>
              </a:rPr>
              <a:t>PHT</a:t>
            </a:r>
            <a:r>
              <a:rPr lang="zh-CN" altLang="en-US" sz="1600">
                <a:solidFill>
                  <a:srgbClr val="002060"/>
                </a:solidFill>
              </a:rPr>
              <a:t>时，可以采用对</a:t>
            </a:r>
            <a:r>
              <a:rPr lang="en-US" altLang="zh-CN" sz="1600">
                <a:solidFill>
                  <a:srgbClr val="002060"/>
                </a:solidFill>
              </a:rPr>
              <a:t>PC</a:t>
            </a:r>
            <a:r>
              <a:rPr lang="zh-CN" altLang="en-US" sz="1600">
                <a:solidFill>
                  <a:srgbClr val="002060"/>
                </a:solidFill>
              </a:rPr>
              <a:t>的部分值与</a:t>
            </a:r>
            <a:r>
              <a:rPr lang="en-US" altLang="zh-CN" sz="1600">
                <a:solidFill>
                  <a:srgbClr val="002060"/>
                </a:solidFill>
              </a:rPr>
              <a:t>BHR</a:t>
            </a:r>
            <a:r>
              <a:rPr lang="zh-CN" altLang="en-US" sz="1600">
                <a:solidFill>
                  <a:srgbClr val="002060"/>
                </a:solidFill>
              </a:rPr>
              <a:t>进行位拼接的操作，也可以采用异或的形式，离散了原来的</a:t>
            </a:r>
            <a:r>
              <a:rPr lang="en-US" altLang="zh-CN" sz="1600">
                <a:solidFill>
                  <a:srgbClr val="002060"/>
                </a:solidFill>
              </a:rPr>
              <a:t>BHR</a:t>
            </a:r>
            <a:r>
              <a:rPr lang="zh-CN" altLang="en-US" sz="1600">
                <a:solidFill>
                  <a:srgbClr val="002060"/>
                </a:solidFill>
              </a:rPr>
              <a:t>，用得到的新值来寻址</a:t>
            </a:r>
            <a:r>
              <a:rPr lang="en-US" altLang="zh-CN" sz="1600">
                <a:solidFill>
                  <a:srgbClr val="002060"/>
                </a:solidFill>
              </a:rPr>
              <a:t>PHT</a:t>
            </a:r>
            <a:r>
              <a:rPr lang="zh-CN" altLang="en-US" sz="1600">
                <a:solidFill>
                  <a:srgbClr val="002060"/>
                </a:solidFill>
              </a:rPr>
              <a:t>，这样一定程度上避免了上述的两种冲突情况，提高了准确度，采用位拼接为代表的预测其为Gselect，</a:t>
            </a:r>
            <a:r>
              <a:rPr lang="zh-CN" altLang="en-US" sz="1600">
                <a:solidFill>
                  <a:srgbClr val="002060"/>
                </a:solidFill>
                <a:sym typeface="+mn-ea"/>
              </a:rPr>
              <a:t>采用异或为代表的预测其为G</a:t>
            </a:r>
            <a:r>
              <a:rPr lang="en-US" altLang="zh-CN" sz="1600">
                <a:solidFill>
                  <a:srgbClr val="002060"/>
                </a:solidFill>
                <a:sym typeface="+mn-ea"/>
              </a:rPr>
              <a:t>share</a:t>
            </a:r>
            <a:r>
              <a:rPr lang="zh-CN" altLang="en-US" sz="1600">
                <a:solidFill>
                  <a:srgbClr val="002060"/>
                </a:solidFill>
                <a:sym typeface="+mn-ea"/>
              </a:rPr>
              <a:t>，实验结果表明Gshare比Gselect会取得相对好一点的效果。</a:t>
            </a:r>
            <a:endParaRPr lang="zh-CN" altLang="en-US" sz="1600">
              <a:solidFill>
                <a:srgbClr val="002060"/>
              </a:solidFill>
              <a:sym typeface="+mn-ea"/>
            </a:endParaRPr>
          </a:p>
          <a:p>
            <a:endParaRPr lang="zh-CN" altLang="en-US" sz="1600">
              <a:solidFill>
                <a:srgbClr val="002060"/>
              </a:solidFill>
            </a:endParaRPr>
          </a:p>
          <a:p>
            <a:r>
              <a:rPr lang="zh-CN" altLang="en-US" sz="1600">
                <a:solidFill>
                  <a:srgbClr val="002060"/>
                </a:solidFill>
              </a:rPr>
              <a:t>     </a:t>
            </a:r>
            <a:r>
              <a:rPr lang="en-US" altLang="zh-CN" sz="1600">
                <a:solidFill>
                  <a:srgbClr val="002060"/>
                </a:solidFill>
              </a:rPr>
              <a:t>   2.</a:t>
            </a:r>
            <a:r>
              <a:rPr lang="zh-CN" altLang="en-US" sz="1600">
                <a:solidFill>
                  <a:srgbClr val="002060"/>
                </a:solidFill>
              </a:rPr>
              <a:t>局部历史的预测方法，都是根据自己的历史执行情况来进行预测的，也就是说，他们没有考虑到其他分支预测指令对自身这条指令的影响，而有些时候，一条分支指令不仅取决于自身的过去执行情况，也和它前面的分支指令的结果息息相关的，这就是全局历史的</a:t>
            </a:r>
            <a:r>
              <a:rPr lang="zh-CN" altLang="en-US" sz="1600">
                <a:solidFill>
                  <a:srgbClr val="002060"/>
                </a:solidFill>
              </a:rPr>
              <a:t>分支预测。</a:t>
            </a:r>
            <a:endParaRPr lang="zh-CN" altLang="en-US" sz="1600">
              <a:solidFill>
                <a:srgbClr val="002060"/>
              </a:solidFill>
            </a:endParaRPr>
          </a:p>
        </p:txBody>
      </p:sp>
      <p:sp>
        <p:nvSpPr>
          <p:cNvPr id="164" name="文本框 163"/>
          <p:cNvSpPr txBox="1"/>
          <p:nvPr/>
        </p:nvSpPr>
        <p:spPr>
          <a:xfrm>
            <a:off x="1539240" y="1501140"/>
            <a:ext cx="643890" cy="368300"/>
          </a:xfrm>
          <a:prstGeom prst="rect">
            <a:avLst/>
          </a:prstGeom>
          <a:noFill/>
        </p:spPr>
        <p:txBody>
          <a:bodyPr wrap="none" rtlCol="0">
            <a:spAutoFit/>
          </a:bodyPr>
          <a:p>
            <a:r>
              <a:rPr lang="en-US" altLang="zh-CN">
                <a:solidFill>
                  <a:srgbClr val="0070C0"/>
                </a:solidFill>
              </a:rPr>
              <a:t>Hash</a:t>
            </a:r>
            <a:endParaRPr lang="en-US" altLang="zh-CN">
              <a:solidFill>
                <a:srgbClr val="0070C0"/>
              </a:solidFill>
            </a:endParaRPr>
          </a:p>
        </p:txBody>
      </p:sp>
      <p:cxnSp>
        <p:nvCxnSpPr>
          <p:cNvPr id="3" name="直接箭头连接符 2"/>
          <p:cNvCxnSpPr>
            <a:endCxn id="5" idx="0"/>
          </p:cNvCxnSpPr>
          <p:nvPr/>
        </p:nvCxnSpPr>
        <p:spPr>
          <a:xfrm>
            <a:off x="1851660" y="1120775"/>
            <a:ext cx="2540" cy="42799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360170" y="1548765"/>
            <a:ext cx="987425" cy="28067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肘形连接符 7"/>
          <p:cNvCxnSpPr>
            <a:stCxn id="5" idx="2"/>
          </p:cNvCxnSpPr>
          <p:nvPr/>
        </p:nvCxnSpPr>
        <p:spPr>
          <a:xfrm rot="5400000" flipV="1">
            <a:off x="2251075" y="1431925"/>
            <a:ext cx="730885" cy="1525270"/>
          </a:xfrm>
          <a:prstGeom prst="bentConnector2">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416935" y="2418715"/>
            <a:ext cx="1805940" cy="2514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连接符 22"/>
          <p:cNvCxnSpPr/>
          <p:nvPr/>
        </p:nvCxnSpPr>
        <p:spPr>
          <a:xfrm>
            <a:off x="3862705" y="2414905"/>
            <a:ext cx="0" cy="25527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321175" y="2419985"/>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766945" y="2422525"/>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980815" y="1280160"/>
            <a:ext cx="641985" cy="368300"/>
          </a:xfrm>
          <a:prstGeom prst="rect">
            <a:avLst/>
          </a:prstGeom>
          <a:noFill/>
        </p:spPr>
        <p:txBody>
          <a:bodyPr wrap="none" rtlCol="0" anchor="t">
            <a:spAutoFit/>
          </a:bodyPr>
          <a:p>
            <a:r>
              <a:rPr lang="en-US" altLang="zh-CN" b="1">
                <a:solidFill>
                  <a:srgbClr val="0070C0"/>
                </a:solidFill>
                <a:latin typeface="华文仿宋" panose="02010600040101010101" charset="-122"/>
                <a:ea typeface="华文仿宋" panose="02010600040101010101" charset="-122"/>
                <a:cs typeface="Blackadder ITC" panose="04020505051007020D02" charset="0"/>
                <a:sym typeface="+mn-ea"/>
              </a:rPr>
              <a:t>BHR</a:t>
            </a:r>
            <a:endParaRPr lang="en-US" altLang="zh-CN" b="1">
              <a:solidFill>
                <a:srgbClr val="0070C0"/>
              </a:solidFill>
              <a:latin typeface="华文仿宋" panose="02010600040101010101" charset="-122"/>
              <a:ea typeface="华文仿宋" panose="02010600040101010101" charset="-122"/>
              <a:cs typeface="Blackadder ITC" panose="04020505051007020D02" charset="0"/>
              <a:sym typeface="+mn-ea"/>
            </a:endParaRPr>
          </a:p>
        </p:txBody>
      </p:sp>
      <p:sp>
        <p:nvSpPr>
          <p:cNvPr id="27" name="矩形 26"/>
          <p:cNvSpPr/>
          <p:nvPr/>
        </p:nvSpPr>
        <p:spPr>
          <a:xfrm>
            <a:off x="3421380" y="3243580"/>
            <a:ext cx="1805940" cy="2514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p:nvPr/>
        </p:nvCxnSpPr>
        <p:spPr>
          <a:xfrm>
            <a:off x="3867150" y="3239770"/>
            <a:ext cx="0" cy="25527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325620" y="324485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771390" y="3247390"/>
            <a:ext cx="6350" cy="25019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980180" y="3496310"/>
            <a:ext cx="641985" cy="368300"/>
          </a:xfrm>
          <a:prstGeom prst="rect">
            <a:avLst/>
          </a:prstGeom>
          <a:noFill/>
        </p:spPr>
        <p:txBody>
          <a:bodyPr wrap="none" rtlCol="0" anchor="t">
            <a:spAutoFit/>
          </a:bodyPr>
          <a:p>
            <a:r>
              <a:rPr lang="en-US" altLang="zh-CN" b="1">
                <a:solidFill>
                  <a:srgbClr val="0070C0"/>
                </a:solidFill>
                <a:latin typeface="华文仿宋" panose="02010600040101010101" charset="-122"/>
                <a:ea typeface="华文仿宋" panose="02010600040101010101" charset="-122"/>
                <a:cs typeface="Blackadder ITC" panose="04020505051007020D02" charset="0"/>
                <a:sym typeface="+mn-ea"/>
              </a:rPr>
              <a:t>BHR</a:t>
            </a:r>
            <a:endParaRPr lang="en-US" altLang="zh-CN" b="1">
              <a:solidFill>
                <a:srgbClr val="0070C0"/>
              </a:solidFill>
              <a:latin typeface="华文仿宋" panose="02010600040101010101" charset="-122"/>
              <a:ea typeface="华文仿宋" panose="02010600040101010101" charset="-122"/>
              <a:cs typeface="Blackadder ITC" panose="04020505051007020D02" charset="0"/>
              <a:sym typeface="+mn-ea"/>
            </a:endParaRPr>
          </a:p>
        </p:txBody>
      </p:sp>
      <p:cxnSp>
        <p:nvCxnSpPr>
          <p:cNvPr id="32" name="直接连接符 31"/>
          <p:cNvCxnSpPr>
            <a:stCxn id="14" idx="3"/>
          </p:cNvCxnSpPr>
          <p:nvPr/>
        </p:nvCxnSpPr>
        <p:spPr>
          <a:xfrm>
            <a:off x="5222875" y="1770380"/>
            <a:ext cx="755015" cy="3860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 idx="3"/>
          </p:cNvCxnSpPr>
          <p:nvPr/>
        </p:nvCxnSpPr>
        <p:spPr>
          <a:xfrm flipV="1">
            <a:off x="5222875" y="2148840"/>
            <a:ext cx="770255" cy="39560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057775" y="1973580"/>
            <a:ext cx="569595" cy="368300"/>
          </a:xfrm>
          <a:prstGeom prst="rect">
            <a:avLst/>
          </a:prstGeom>
          <a:noFill/>
        </p:spPr>
        <p:txBody>
          <a:bodyPr wrap="none" rtlCol="0" anchor="t">
            <a:spAutoFit/>
          </a:bodyPr>
          <a:p>
            <a:r>
              <a:rPr lang="en-US" altLang="zh-CN">
                <a:solidFill>
                  <a:srgbClr val="0070C0"/>
                </a:solidFill>
                <a:sym typeface="+mn-ea"/>
              </a:rPr>
              <a:t>XOR</a:t>
            </a:r>
            <a:endParaRPr lang="en-US" altLang="zh-CN">
              <a:solidFill>
                <a:srgbClr val="0070C0"/>
              </a:solidFill>
              <a:sym typeface="+mn-ea"/>
            </a:endParaRPr>
          </a:p>
        </p:txBody>
      </p:sp>
      <p:sp>
        <p:nvSpPr>
          <p:cNvPr id="35" name="文本框 34"/>
          <p:cNvSpPr txBox="1"/>
          <p:nvPr/>
        </p:nvSpPr>
        <p:spPr>
          <a:xfrm>
            <a:off x="6069330" y="1980565"/>
            <a:ext cx="645160" cy="368300"/>
          </a:xfrm>
          <a:prstGeom prst="rect">
            <a:avLst/>
          </a:prstGeom>
          <a:noFill/>
        </p:spPr>
        <p:txBody>
          <a:bodyPr wrap="none" rtlCol="0">
            <a:spAutoFit/>
          </a:bodyPr>
          <a:p>
            <a:pPr algn="l"/>
            <a:r>
              <a:rPr lang="en-US" altLang="zh-CN"/>
              <a:t>011</a:t>
            </a:r>
            <a:r>
              <a:rPr lang="en-US" altLang="zh-CN">
                <a:sym typeface="+mn-ea"/>
              </a:rPr>
              <a:t>0</a:t>
            </a:r>
            <a:endParaRPr lang="en-US" altLang="zh-CN"/>
          </a:p>
        </p:txBody>
      </p:sp>
      <p:sp>
        <p:nvSpPr>
          <p:cNvPr id="36" name="文本框 35"/>
          <p:cNvSpPr txBox="1"/>
          <p:nvPr/>
        </p:nvSpPr>
        <p:spPr>
          <a:xfrm>
            <a:off x="3485515" y="1579245"/>
            <a:ext cx="298450" cy="368300"/>
          </a:xfrm>
          <a:prstGeom prst="rect">
            <a:avLst/>
          </a:prstGeom>
          <a:noFill/>
        </p:spPr>
        <p:txBody>
          <a:bodyPr wrap="none" rtlCol="0" anchor="t">
            <a:spAutoFit/>
          </a:bodyPr>
          <a:p>
            <a:r>
              <a:rPr lang="en-US" altLang="zh-CN">
                <a:sym typeface="+mn-ea"/>
              </a:rPr>
              <a:t>1</a:t>
            </a:r>
            <a:endParaRPr lang="zh-CN" altLang="en-US"/>
          </a:p>
        </p:txBody>
      </p:sp>
      <p:sp>
        <p:nvSpPr>
          <p:cNvPr id="37" name="文本框 36"/>
          <p:cNvSpPr txBox="1"/>
          <p:nvPr/>
        </p:nvSpPr>
        <p:spPr>
          <a:xfrm>
            <a:off x="3927475" y="1589405"/>
            <a:ext cx="298450" cy="368300"/>
          </a:xfrm>
          <a:prstGeom prst="rect">
            <a:avLst/>
          </a:prstGeom>
          <a:noFill/>
        </p:spPr>
        <p:txBody>
          <a:bodyPr wrap="none" rtlCol="0" anchor="t">
            <a:spAutoFit/>
          </a:bodyPr>
          <a:p>
            <a:r>
              <a:rPr lang="en-US" altLang="zh-CN">
                <a:sym typeface="+mn-ea"/>
              </a:rPr>
              <a:t>1</a:t>
            </a:r>
            <a:endParaRPr lang="zh-CN" altLang="en-US"/>
          </a:p>
        </p:txBody>
      </p:sp>
      <p:sp>
        <p:nvSpPr>
          <p:cNvPr id="38" name="文本框 37"/>
          <p:cNvSpPr txBox="1"/>
          <p:nvPr/>
        </p:nvSpPr>
        <p:spPr>
          <a:xfrm>
            <a:off x="3485515" y="3173730"/>
            <a:ext cx="298450" cy="368300"/>
          </a:xfrm>
          <a:prstGeom prst="rect">
            <a:avLst/>
          </a:prstGeom>
          <a:noFill/>
        </p:spPr>
        <p:txBody>
          <a:bodyPr wrap="none" rtlCol="0" anchor="t">
            <a:spAutoFit/>
          </a:bodyPr>
          <a:p>
            <a:r>
              <a:rPr lang="en-US" altLang="zh-CN">
                <a:sym typeface="+mn-ea"/>
              </a:rPr>
              <a:t>1</a:t>
            </a:r>
            <a:endParaRPr lang="zh-CN" altLang="en-US"/>
          </a:p>
        </p:txBody>
      </p:sp>
      <p:sp>
        <p:nvSpPr>
          <p:cNvPr id="39" name="文本框 38"/>
          <p:cNvSpPr txBox="1"/>
          <p:nvPr/>
        </p:nvSpPr>
        <p:spPr>
          <a:xfrm>
            <a:off x="3950335" y="3180715"/>
            <a:ext cx="314960" cy="368300"/>
          </a:xfrm>
          <a:prstGeom prst="rect">
            <a:avLst/>
          </a:prstGeom>
          <a:noFill/>
        </p:spPr>
        <p:txBody>
          <a:bodyPr wrap="square" rtlCol="0" anchor="t">
            <a:spAutoFit/>
          </a:bodyPr>
          <a:p>
            <a:r>
              <a:rPr lang="en-US" altLang="zh-CN">
                <a:sym typeface="+mn-ea"/>
              </a:rPr>
              <a:t>1</a:t>
            </a:r>
            <a:endParaRPr lang="zh-CN" altLang="en-US"/>
          </a:p>
        </p:txBody>
      </p:sp>
      <p:sp>
        <p:nvSpPr>
          <p:cNvPr id="40" name="文本框 39"/>
          <p:cNvSpPr txBox="1"/>
          <p:nvPr/>
        </p:nvSpPr>
        <p:spPr>
          <a:xfrm>
            <a:off x="4392295" y="3188970"/>
            <a:ext cx="298450" cy="368300"/>
          </a:xfrm>
          <a:prstGeom prst="rect">
            <a:avLst/>
          </a:prstGeom>
          <a:noFill/>
        </p:spPr>
        <p:txBody>
          <a:bodyPr wrap="none" rtlCol="0" anchor="t">
            <a:spAutoFit/>
          </a:bodyPr>
          <a:p>
            <a:pPr algn="l"/>
            <a:r>
              <a:rPr lang="en-US" altLang="zh-CN">
                <a:sym typeface="+mn-ea"/>
              </a:rPr>
              <a:t>0</a:t>
            </a:r>
            <a:endParaRPr lang="zh-CN" altLang="en-US"/>
          </a:p>
        </p:txBody>
      </p:sp>
      <p:sp>
        <p:nvSpPr>
          <p:cNvPr id="41" name="文本框 40"/>
          <p:cNvSpPr txBox="1"/>
          <p:nvPr/>
        </p:nvSpPr>
        <p:spPr>
          <a:xfrm>
            <a:off x="4846955" y="3188335"/>
            <a:ext cx="298450" cy="368300"/>
          </a:xfrm>
          <a:prstGeom prst="rect">
            <a:avLst/>
          </a:prstGeom>
          <a:noFill/>
        </p:spPr>
        <p:txBody>
          <a:bodyPr wrap="none" rtlCol="0" anchor="t">
            <a:spAutoFit/>
          </a:bodyPr>
          <a:p>
            <a:pPr algn="l"/>
            <a:r>
              <a:rPr lang="en-US" altLang="zh-CN">
                <a:sym typeface="+mn-ea"/>
              </a:rPr>
              <a:t>0</a:t>
            </a:r>
            <a:endParaRPr lang="zh-CN" altLang="en-US"/>
          </a:p>
        </p:txBody>
      </p:sp>
      <p:sp>
        <p:nvSpPr>
          <p:cNvPr id="42" name="文本框 41"/>
          <p:cNvSpPr txBox="1"/>
          <p:nvPr/>
        </p:nvSpPr>
        <p:spPr>
          <a:xfrm>
            <a:off x="4846955" y="1579245"/>
            <a:ext cx="298450" cy="368300"/>
          </a:xfrm>
          <a:prstGeom prst="rect">
            <a:avLst/>
          </a:prstGeom>
          <a:noFill/>
        </p:spPr>
        <p:txBody>
          <a:bodyPr wrap="none" rtlCol="0" anchor="t">
            <a:spAutoFit/>
          </a:bodyPr>
          <a:p>
            <a:pPr algn="l"/>
            <a:r>
              <a:rPr lang="en-US" altLang="zh-CN">
                <a:sym typeface="+mn-ea"/>
              </a:rPr>
              <a:t>0</a:t>
            </a:r>
            <a:endParaRPr lang="zh-CN" altLang="en-US"/>
          </a:p>
        </p:txBody>
      </p:sp>
      <p:sp>
        <p:nvSpPr>
          <p:cNvPr id="43" name="文本框 42"/>
          <p:cNvSpPr txBox="1"/>
          <p:nvPr/>
        </p:nvSpPr>
        <p:spPr>
          <a:xfrm>
            <a:off x="4399915" y="1582420"/>
            <a:ext cx="298450" cy="368300"/>
          </a:xfrm>
          <a:prstGeom prst="rect">
            <a:avLst/>
          </a:prstGeom>
          <a:noFill/>
        </p:spPr>
        <p:txBody>
          <a:bodyPr wrap="none" rtlCol="0" anchor="t">
            <a:spAutoFit/>
          </a:bodyPr>
          <a:p>
            <a:pPr algn="l"/>
            <a:r>
              <a:rPr lang="en-US" altLang="zh-CN">
                <a:sym typeface="+mn-ea"/>
              </a:rPr>
              <a:t>0</a:t>
            </a:r>
            <a:endParaRPr lang="zh-CN" altLang="en-US"/>
          </a:p>
        </p:txBody>
      </p:sp>
      <p:sp>
        <p:nvSpPr>
          <p:cNvPr id="44" name="文本框 43"/>
          <p:cNvSpPr txBox="1"/>
          <p:nvPr/>
        </p:nvSpPr>
        <p:spPr>
          <a:xfrm>
            <a:off x="3485515" y="2358390"/>
            <a:ext cx="298450" cy="368300"/>
          </a:xfrm>
          <a:prstGeom prst="rect">
            <a:avLst/>
          </a:prstGeom>
          <a:noFill/>
        </p:spPr>
        <p:txBody>
          <a:bodyPr wrap="none" rtlCol="0" anchor="t">
            <a:spAutoFit/>
          </a:bodyPr>
          <a:p>
            <a:r>
              <a:rPr lang="en-US" altLang="zh-CN">
                <a:sym typeface="+mn-ea"/>
              </a:rPr>
              <a:t>1</a:t>
            </a:r>
            <a:endParaRPr lang="zh-CN" altLang="en-US"/>
          </a:p>
        </p:txBody>
      </p:sp>
      <p:sp>
        <p:nvSpPr>
          <p:cNvPr id="45" name="文本框 44"/>
          <p:cNvSpPr txBox="1"/>
          <p:nvPr/>
        </p:nvSpPr>
        <p:spPr>
          <a:xfrm>
            <a:off x="3927475" y="2358390"/>
            <a:ext cx="298450" cy="368300"/>
          </a:xfrm>
          <a:prstGeom prst="rect">
            <a:avLst/>
          </a:prstGeom>
          <a:noFill/>
        </p:spPr>
        <p:txBody>
          <a:bodyPr wrap="none" rtlCol="0" anchor="t">
            <a:spAutoFit/>
          </a:bodyPr>
          <a:p>
            <a:pPr algn="l"/>
            <a:r>
              <a:rPr lang="en-US" altLang="zh-CN">
                <a:sym typeface="+mn-ea"/>
              </a:rPr>
              <a:t>0</a:t>
            </a:r>
            <a:endParaRPr lang="zh-CN" altLang="en-US"/>
          </a:p>
        </p:txBody>
      </p:sp>
      <p:sp>
        <p:nvSpPr>
          <p:cNvPr id="46" name="文本框 45"/>
          <p:cNvSpPr txBox="1"/>
          <p:nvPr/>
        </p:nvSpPr>
        <p:spPr>
          <a:xfrm>
            <a:off x="4392295" y="2358390"/>
            <a:ext cx="298450" cy="368300"/>
          </a:xfrm>
          <a:prstGeom prst="rect">
            <a:avLst/>
          </a:prstGeom>
          <a:noFill/>
        </p:spPr>
        <p:txBody>
          <a:bodyPr wrap="none" rtlCol="0" anchor="t">
            <a:spAutoFit/>
          </a:bodyPr>
          <a:p>
            <a:r>
              <a:rPr lang="en-US" altLang="zh-CN">
                <a:sym typeface="+mn-ea"/>
              </a:rPr>
              <a:t>1</a:t>
            </a:r>
            <a:endParaRPr lang="zh-CN" altLang="en-US"/>
          </a:p>
        </p:txBody>
      </p:sp>
      <p:sp>
        <p:nvSpPr>
          <p:cNvPr id="47" name="文本框 46"/>
          <p:cNvSpPr txBox="1"/>
          <p:nvPr/>
        </p:nvSpPr>
        <p:spPr>
          <a:xfrm>
            <a:off x="4846955" y="2360930"/>
            <a:ext cx="298450" cy="368300"/>
          </a:xfrm>
          <a:prstGeom prst="rect">
            <a:avLst/>
          </a:prstGeom>
          <a:noFill/>
        </p:spPr>
        <p:txBody>
          <a:bodyPr wrap="none" rtlCol="0" anchor="t">
            <a:spAutoFit/>
          </a:bodyPr>
          <a:p>
            <a:pPr algn="l"/>
            <a:r>
              <a:rPr lang="en-US" altLang="zh-CN">
                <a:sym typeface="+mn-ea"/>
              </a:rPr>
              <a:t>0</a:t>
            </a:r>
            <a:endParaRPr lang="zh-CN" altLang="en-US"/>
          </a:p>
        </p:txBody>
      </p:sp>
      <p:cxnSp>
        <p:nvCxnSpPr>
          <p:cNvPr id="48" name="直接连接符 47"/>
          <p:cNvCxnSpPr/>
          <p:nvPr/>
        </p:nvCxnSpPr>
        <p:spPr>
          <a:xfrm>
            <a:off x="5238115" y="2567940"/>
            <a:ext cx="755015" cy="3860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238115" y="2957195"/>
            <a:ext cx="770255" cy="39560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069330" y="2744470"/>
            <a:ext cx="645160" cy="368300"/>
          </a:xfrm>
          <a:prstGeom prst="rect">
            <a:avLst/>
          </a:prstGeom>
          <a:noFill/>
        </p:spPr>
        <p:txBody>
          <a:bodyPr wrap="none" rtlCol="0" anchor="t">
            <a:spAutoFit/>
          </a:bodyPr>
          <a:p>
            <a:pPr algn="l"/>
            <a:r>
              <a:rPr lang="en-US" altLang="zh-CN">
                <a:sym typeface="+mn-ea"/>
              </a:rPr>
              <a:t>001</a:t>
            </a:r>
            <a:r>
              <a:rPr lang="en-US" altLang="zh-CN">
                <a:sym typeface="+mn-ea"/>
              </a:rPr>
              <a:t>0</a:t>
            </a:r>
            <a:endParaRPr lang="zh-CN" altLang="en-US"/>
          </a:p>
        </p:txBody>
      </p:sp>
      <p:sp>
        <p:nvSpPr>
          <p:cNvPr id="51" name="文本框 50"/>
          <p:cNvSpPr txBox="1"/>
          <p:nvPr/>
        </p:nvSpPr>
        <p:spPr>
          <a:xfrm>
            <a:off x="5073015" y="2805430"/>
            <a:ext cx="720090" cy="306705"/>
          </a:xfrm>
          <a:prstGeom prst="rect">
            <a:avLst/>
          </a:prstGeom>
          <a:noFill/>
        </p:spPr>
        <p:txBody>
          <a:bodyPr wrap="none" rtlCol="0" anchor="t">
            <a:spAutoFit/>
          </a:bodyPr>
          <a:p>
            <a:r>
              <a:rPr lang="zh-CN" altLang="en-US" sz="1400" b="1">
                <a:solidFill>
                  <a:srgbClr val="0070C0"/>
                </a:solidFill>
                <a:sym typeface="+mn-ea"/>
              </a:rPr>
              <a:t>位拼接</a:t>
            </a:r>
            <a:endParaRPr lang="zh-CN" altLang="en-US" sz="1400" b="1">
              <a:solidFill>
                <a:srgbClr val="0070C0"/>
              </a:solidFill>
              <a:sym typeface="+mn-ea"/>
            </a:endParaRPr>
          </a:p>
        </p:txBody>
      </p:sp>
      <p:cxnSp>
        <p:nvCxnSpPr>
          <p:cNvPr id="59" name="肘形连接符 58"/>
          <p:cNvCxnSpPr>
            <a:endCxn id="143" idx="1"/>
          </p:cNvCxnSpPr>
          <p:nvPr/>
        </p:nvCxnSpPr>
        <p:spPr>
          <a:xfrm flipV="1">
            <a:off x="6793230" y="1933575"/>
            <a:ext cx="1971040" cy="1014730"/>
          </a:xfrm>
          <a:prstGeom prst="bentConnector3">
            <a:avLst>
              <a:gd name="adj1" fmla="val 50032"/>
            </a:avLst>
          </a:prstGeom>
          <a:ln w="28575" cmpd="sng">
            <a:solidFill>
              <a:srgbClr val="0078F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362450" y="2766060"/>
            <a:ext cx="85344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367530" y="3155315"/>
            <a:ext cx="85344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20884" y="266008"/>
            <a:ext cx="4259271" cy="508027"/>
          </a:xfrm>
        </p:spPr>
        <p:txBody>
          <a:bodyPr>
            <a:normAutofit fontScale="90000"/>
          </a:bodyPr>
          <a:lstStyle/>
          <a:p>
            <a:pPr algn="l"/>
            <a:r>
              <a:rPr lang="en-US" altLang="zh-CN" dirty="0"/>
              <a:t> 5</a:t>
            </a:r>
            <a:r>
              <a:rPr lang="en-US" altLang="zh-CN" sz="2000" dirty="0">
                <a:sym typeface="+mn-ea"/>
              </a:rPr>
              <a:t>.</a:t>
            </a:r>
            <a:r>
              <a:rPr lang="zh-CN" altLang="en-US" sz="2000" dirty="0">
                <a:sym typeface="+mn-ea"/>
              </a:rPr>
              <a:t>动态分支预测</a:t>
            </a:r>
            <a:r>
              <a:rPr lang="en-US" altLang="zh-CN" sz="2000" dirty="0">
                <a:sym typeface="+mn-ea"/>
              </a:rPr>
              <a:t>-</a:t>
            </a:r>
            <a:r>
              <a:rPr lang="zh-CN" altLang="en-US" sz="2000" dirty="0">
                <a:sym typeface="+mn-ea"/>
              </a:rPr>
              <a:t>全局</a:t>
            </a:r>
            <a:r>
              <a:rPr lang="zh-CN" altLang="en-US" sz="2000" dirty="0">
                <a:sym typeface="+mn-ea"/>
              </a:rPr>
              <a:t>历史分支预测</a:t>
            </a:r>
            <a:r>
              <a:rPr lang="zh-CN" altLang="en-US" sz="2000" dirty="0">
                <a:sym typeface="+mn-ea"/>
              </a:rPr>
              <a:t>器</a:t>
            </a:r>
            <a:endParaRPr lang="zh-CN" altLang="en-US" sz="2000" dirty="0">
              <a:sym typeface="+mn-ea"/>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278531" name="Text Box 3"/>
          <p:cNvSpPr txBox="1">
            <a:spLocks noChangeArrowheads="1"/>
          </p:cNvSpPr>
          <p:nvPr/>
        </p:nvSpPr>
        <p:spPr bwMode="auto">
          <a:xfrm>
            <a:off x="1223010" y="1350645"/>
            <a:ext cx="2269490" cy="1753235"/>
          </a:xfrm>
          <a:prstGeom prst="rect">
            <a:avLst/>
          </a:prstGeom>
          <a:noFill/>
          <a:ln w="9525">
            <a:noFill/>
            <a:miter lim="800000"/>
          </a:ln>
          <a:effectLst/>
        </p:spPr>
        <p:txBody>
          <a:bodyPr wrap="square">
            <a:spAutoFit/>
          </a:bodyPr>
          <a:p>
            <a:pPr eaLnBrk="0" hangingPunct="0">
              <a:buFont typeface="Wingdings" panose="05000000000000000000" pitchFamily="2" charset="2"/>
              <a:buNone/>
              <a:defRPr/>
            </a:pPr>
            <a:r>
              <a:rPr lang="en-US" dirty="0">
                <a:solidFill>
                  <a:srgbClr val="0000FF"/>
                </a:solidFill>
                <a:latin typeface="Verdana" panose="020B0604030504040204" pitchFamily="34" charset="0"/>
              </a:rPr>
              <a:t> if(aa == 2)  </a:t>
            </a:r>
            <a:r>
              <a:rPr lang="en-US" dirty="0">
                <a:solidFill>
                  <a:srgbClr val="0070C0"/>
                </a:solidFill>
                <a:latin typeface="Verdana" panose="020B0604030504040204" pitchFamily="34" charset="0"/>
              </a:rPr>
              <a:t>/b1/</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r>
              <a:rPr lang="en-US" dirty="0">
                <a:solidFill>
                  <a:srgbClr val="0000FF"/>
                </a:solidFill>
                <a:latin typeface="Verdana" panose="020B0604030504040204" pitchFamily="34" charset="0"/>
              </a:rPr>
              <a:t>     aa = 0;</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r>
              <a:rPr lang="en-US" dirty="0">
                <a:solidFill>
                  <a:srgbClr val="0000FF"/>
                </a:solidFill>
                <a:latin typeface="Verdana" panose="020B0604030504040204" pitchFamily="34" charset="0"/>
              </a:rPr>
              <a:t> if(bb == 2)  </a:t>
            </a:r>
            <a:r>
              <a:rPr lang="en-US" dirty="0">
                <a:solidFill>
                  <a:srgbClr val="0070C0"/>
                </a:solidFill>
                <a:latin typeface="Verdana" panose="020B0604030504040204" pitchFamily="34" charset="0"/>
                <a:sym typeface="+mn-ea"/>
              </a:rPr>
              <a:t>/b2/</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r>
              <a:rPr lang="en-US" dirty="0">
                <a:solidFill>
                  <a:srgbClr val="0000FF"/>
                </a:solidFill>
                <a:latin typeface="Verdana" panose="020B0604030504040204" pitchFamily="34" charset="0"/>
              </a:rPr>
              <a:t>     bb = 0;</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r>
              <a:rPr lang="en-US" dirty="0">
                <a:solidFill>
                  <a:srgbClr val="0000FF"/>
                </a:solidFill>
                <a:latin typeface="Verdana" panose="020B0604030504040204" pitchFamily="34" charset="0"/>
              </a:rPr>
              <a:t> if(aa != bb)  </a:t>
            </a:r>
            <a:r>
              <a:rPr lang="en-US" dirty="0">
                <a:solidFill>
                  <a:srgbClr val="0070C0"/>
                </a:solidFill>
                <a:latin typeface="Verdana" panose="020B0604030504040204" pitchFamily="34" charset="0"/>
                <a:sym typeface="+mn-ea"/>
              </a:rPr>
              <a:t>/b3/</a:t>
            </a:r>
            <a:endParaRPr lang="en-US" dirty="0">
              <a:solidFill>
                <a:srgbClr val="0000FF"/>
              </a:solidFill>
              <a:latin typeface="Verdana" panose="020B0604030504040204" pitchFamily="34" charset="0"/>
            </a:endParaRPr>
          </a:p>
          <a:p>
            <a:pPr eaLnBrk="0" hangingPunct="0">
              <a:buFont typeface="Wingdings" panose="05000000000000000000" pitchFamily="2" charset="2"/>
              <a:buNone/>
              <a:defRPr/>
            </a:pPr>
            <a:r>
              <a:rPr lang="en-US" dirty="0">
                <a:solidFill>
                  <a:srgbClr val="0000FF"/>
                </a:solidFill>
                <a:latin typeface="Verdana" panose="020B0604030504040204" pitchFamily="34" charset="0"/>
              </a:rPr>
              <a:t>     {….</a:t>
            </a:r>
            <a:r>
              <a:rPr lang="en-US" dirty="0">
                <a:solidFill>
                  <a:srgbClr val="0000FF"/>
                </a:solidFill>
                <a:latin typeface="Verdana" panose="020B0604030504040204" pitchFamily="34" charset="0"/>
                <a:sym typeface="+mn-ea"/>
              </a:rPr>
              <a:t>}</a:t>
            </a:r>
            <a:endParaRPr lang="en-US" dirty="0">
              <a:solidFill>
                <a:srgbClr val="0000FF"/>
              </a:solidFill>
              <a:latin typeface="Verdana" panose="020B0604030504040204" pitchFamily="34" charset="0"/>
            </a:endParaRPr>
          </a:p>
        </p:txBody>
      </p:sp>
      <p:sp>
        <p:nvSpPr>
          <p:cNvPr id="6" name="文本框 5"/>
          <p:cNvSpPr txBox="1"/>
          <p:nvPr/>
        </p:nvSpPr>
        <p:spPr>
          <a:xfrm>
            <a:off x="1131570" y="778510"/>
            <a:ext cx="2754630" cy="368300"/>
          </a:xfrm>
          <a:prstGeom prst="rect">
            <a:avLst/>
          </a:prstGeom>
          <a:noFill/>
        </p:spPr>
        <p:txBody>
          <a:bodyPr wrap="none" rtlCol="0">
            <a:spAutoFit/>
          </a:bodyPr>
          <a:p>
            <a:r>
              <a:rPr lang="en-US" altLang="zh-CN">
                <a:solidFill>
                  <a:srgbClr val="0070C0"/>
                </a:solidFill>
              </a:rPr>
              <a:t>SPEC</a:t>
            </a:r>
            <a:r>
              <a:rPr lang="zh-CN" altLang="en-US">
                <a:solidFill>
                  <a:srgbClr val="0070C0"/>
                </a:solidFill>
              </a:rPr>
              <a:t>的</a:t>
            </a:r>
            <a:r>
              <a:rPr lang="zh-CN" altLang="en-US">
                <a:solidFill>
                  <a:srgbClr val="0070C0"/>
                </a:solidFill>
              </a:rPr>
              <a:t>一段条件跳转指令</a:t>
            </a:r>
            <a:r>
              <a:rPr lang="en-US" altLang="zh-CN">
                <a:solidFill>
                  <a:srgbClr val="0070C0"/>
                </a:solidFill>
              </a:rPr>
              <a:t>:</a:t>
            </a:r>
            <a:endParaRPr lang="en-US" altLang="zh-CN">
              <a:solidFill>
                <a:srgbClr val="0070C0"/>
              </a:solidFill>
            </a:endParaRPr>
          </a:p>
        </p:txBody>
      </p:sp>
      <p:sp>
        <p:nvSpPr>
          <p:cNvPr id="7" name="矩形 6"/>
          <p:cNvSpPr/>
          <p:nvPr/>
        </p:nvSpPr>
        <p:spPr>
          <a:xfrm>
            <a:off x="1200150" y="1249680"/>
            <a:ext cx="2458720" cy="204152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4361815" y="1529715"/>
            <a:ext cx="1356995" cy="2514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p:nvPr/>
        </p:nvCxnSpPr>
        <p:spPr>
          <a:xfrm>
            <a:off x="4807585" y="1525905"/>
            <a:ext cx="0" cy="25463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266055" y="1530985"/>
            <a:ext cx="5715" cy="2495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726180" y="1474470"/>
            <a:ext cx="678180" cy="368300"/>
          </a:xfrm>
          <a:prstGeom prst="rect">
            <a:avLst/>
          </a:prstGeom>
          <a:noFill/>
        </p:spPr>
        <p:txBody>
          <a:bodyPr wrap="square" rtlCol="0" anchor="t">
            <a:spAutoFit/>
          </a:bodyPr>
          <a:p>
            <a:r>
              <a:rPr lang="en-US" altLang="zh-CN" b="1">
                <a:solidFill>
                  <a:srgbClr val="0070C0"/>
                </a:solidFill>
                <a:latin typeface="华文仿宋" panose="02010600040101010101" charset="-122"/>
                <a:ea typeface="华文仿宋" panose="02010600040101010101" charset="-122"/>
                <a:cs typeface="Blackadder ITC" panose="04020505051007020D02" charset="0"/>
                <a:sym typeface="+mn-ea"/>
              </a:rPr>
              <a:t>GHR</a:t>
            </a:r>
            <a:endParaRPr lang="en-US" altLang="zh-CN" b="1">
              <a:solidFill>
                <a:srgbClr val="0070C0"/>
              </a:solidFill>
              <a:latin typeface="华文仿宋" panose="02010600040101010101" charset="-122"/>
              <a:ea typeface="华文仿宋" panose="02010600040101010101" charset="-122"/>
              <a:cs typeface="Blackadder ITC" panose="04020505051007020D02" charset="0"/>
              <a:sym typeface="+mn-ea"/>
            </a:endParaRPr>
          </a:p>
        </p:txBody>
      </p:sp>
      <p:sp>
        <p:nvSpPr>
          <p:cNvPr id="36" name="文本框 35"/>
          <p:cNvSpPr txBox="1"/>
          <p:nvPr/>
        </p:nvSpPr>
        <p:spPr>
          <a:xfrm>
            <a:off x="4430395" y="1464310"/>
            <a:ext cx="298450" cy="368300"/>
          </a:xfrm>
          <a:prstGeom prst="rect">
            <a:avLst/>
          </a:prstGeom>
          <a:noFill/>
        </p:spPr>
        <p:txBody>
          <a:bodyPr wrap="square" rtlCol="0" anchor="t">
            <a:spAutoFit/>
          </a:bodyPr>
          <a:p>
            <a:r>
              <a:rPr lang="en-US" altLang="zh-CN">
                <a:sym typeface="+mn-ea"/>
              </a:rPr>
              <a:t>1</a:t>
            </a:r>
            <a:endParaRPr lang="zh-CN" altLang="en-US"/>
          </a:p>
        </p:txBody>
      </p:sp>
      <p:sp>
        <p:nvSpPr>
          <p:cNvPr id="37" name="文本框 36"/>
          <p:cNvSpPr txBox="1"/>
          <p:nvPr/>
        </p:nvSpPr>
        <p:spPr>
          <a:xfrm>
            <a:off x="4872355" y="1474470"/>
            <a:ext cx="298450" cy="368300"/>
          </a:xfrm>
          <a:prstGeom prst="rect">
            <a:avLst/>
          </a:prstGeom>
          <a:noFill/>
        </p:spPr>
        <p:txBody>
          <a:bodyPr wrap="square" rtlCol="0" anchor="t">
            <a:spAutoFit/>
          </a:bodyPr>
          <a:p>
            <a:r>
              <a:rPr lang="en-US" altLang="zh-CN">
                <a:sym typeface="+mn-ea"/>
              </a:rPr>
              <a:t>1</a:t>
            </a:r>
            <a:endParaRPr lang="zh-CN" altLang="en-US"/>
          </a:p>
        </p:txBody>
      </p:sp>
      <p:sp>
        <p:nvSpPr>
          <p:cNvPr id="43" name="文本框 42"/>
          <p:cNvSpPr txBox="1"/>
          <p:nvPr/>
        </p:nvSpPr>
        <p:spPr>
          <a:xfrm>
            <a:off x="5344795" y="1467485"/>
            <a:ext cx="298450" cy="368300"/>
          </a:xfrm>
          <a:prstGeom prst="rect">
            <a:avLst/>
          </a:prstGeom>
          <a:noFill/>
        </p:spPr>
        <p:txBody>
          <a:bodyPr wrap="square" rtlCol="0" anchor="t">
            <a:spAutoFit/>
          </a:bodyPr>
          <a:p>
            <a:pPr algn="l"/>
            <a:r>
              <a:rPr lang="en-US" altLang="zh-CN">
                <a:sym typeface="+mn-ea"/>
              </a:rPr>
              <a:t>0</a:t>
            </a:r>
            <a:endParaRPr lang="zh-CN" altLang="en-US"/>
          </a:p>
        </p:txBody>
      </p:sp>
      <p:sp>
        <p:nvSpPr>
          <p:cNvPr id="9" name="文本框 8"/>
          <p:cNvSpPr txBox="1"/>
          <p:nvPr/>
        </p:nvSpPr>
        <p:spPr>
          <a:xfrm>
            <a:off x="4279265" y="1196340"/>
            <a:ext cx="622300" cy="337185"/>
          </a:xfrm>
          <a:prstGeom prst="rect">
            <a:avLst/>
          </a:prstGeom>
          <a:noFill/>
        </p:spPr>
        <p:txBody>
          <a:bodyPr wrap="square" rtlCol="0" anchor="t">
            <a:spAutoFit/>
          </a:bodyPr>
          <a:p>
            <a:pPr eaLnBrk="0" hangingPunct="0">
              <a:buFont typeface="Wingdings" panose="05000000000000000000" pitchFamily="2" charset="2"/>
              <a:buNone/>
              <a:defRPr/>
            </a:pPr>
            <a:r>
              <a:rPr lang="en-US" sz="1600" dirty="0">
                <a:solidFill>
                  <a:srgbClr val="0070C0"/>
                </a:solidFill>
                <a:latin typeface="Verdana" panose="020B0604030504040204" pitchFamily="34" charset="0"/>
                <a:sym typeface="+mn-ea"/>
              </a:rPr>
              <a:t>/b1/</a:t>
            </a:r>
            <a:endParaRPr lang="zh-CN" altLang="en-US" sz="1600"/>
          </a:p>
        </p:txBody>
      </p:sp>
      <p:sp>
        <p:nvSpPr>
          <p:cNvPr id="11" name="文本框 10"/>
          <p:cNvSpPr txBox="1"/>
          <p:nvPr/>
        </p:nvSpPr>
        <p:spPr>
          <a:xfrm>
            <a:off x="4728845" y="1196340"/>
            <a:ext cx="622300" cy="337185"/>
          </a:xfrm>
          <a:prstGeom prst="rect">
            <a:avLst/>
          </a:prstGeom>
          <a:noFill/>
        </p:spPr>
        <p:txBody>
          <a:bodyPr wrap="square" rtlCol="0" anchor="t">
            <a:spAutoFit/>
          </a:bodyPr>
          <a:p>
            <a:pPr eaLnBrk="0" hangingPunct="0">
              <a:buFont typeface="Wingdings" panose="05000000000000000000" pitchFamily="2" charset="2"/>
              <a:buNone/>
              <a:defRPr/>
            </a:pPr>
            <a:r>
              <a:rPr lang="en-US" sz="1600" dirty="0">
                <a:solidFill>
                  <a:srgbClr val="0070C0"/>
                </a:solidFill>
                <a:latin typeface="Verdana" panose="020B0604030504040204" pitchFamily="34" charset="0"/>
                <a:sym typeface="+mn-ea"/>
              </a:rPr>
              <a:t>/b2/</a:t>
            </a:r>
            <a:endParaRPr lang="zh-CN" altLang="en-US" sz="1600"/>
          </a:p>
        </p:txBody>
      </p:sp>
      <p:sp>
        <p:nvSpPr>
          <p:cNvPr id="12" name="文本框 11"/>
          <p:cNvSpPr txBox="1"/>
          <p:nvPr/>
        </p:nvSpPr>
        <p:spPr>
          <a:xfrm>
            <a:off x="5170805" y="1196340"/>
            <a:ext cx="622300" cy="337185"/>
          </a:xfrm>
          <a:prstGeom prst="rect">
            <a:avLst/>
          </a:prstGeom>
          <a:noFill/>
        </p:spPr>
        <p:txBody>
          <a:bodyPr wrap="square" rtlCol="0" anchor="t">
            <a:spAutoFit/>
          </a:bodyPr>
          <a:p>
            <a:pPr eaLnBrk="0" hangingPunct="0">
              <a:buFont typeface="Wingdings" panose="05000000000000000000" pitchFamily="2" charset="2"/>
              <a:buNone/>
              <a:defRPr/>
            </a:pPr>
            <a:r>
              <a:rPr lang="en-US" sz="1600" dirty="0">
                <a:solidFill>
                  <a:srgbClr val="0070C0"/>
                </a:solidFill>
                <a:latin typeface="Verdana" panose="020B0604030504040204" pitchFamily="34" charset="0"/>
                <a:sym typeface="+mn-ea"/>
              </a:rPr>
              <a:t>/b3/</a:t>
            </a:r>
            <a:endParaRPr lang="zh-CN" altLang="en-US" sz="1600"/>
          </a:p>
        </p:txBody>
      </p:sp>
      <p:sp>
        <p:nvSpPr>
          <p:cNvPr id="137" name="矩形 136"/>
          <p:cNvSpPr/>
          <p:nvPr/>
        </p:nvSpPr>
        <p:spPr>
          <a:xfrm>
            <a:off x="8322310" y="288099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矩形 137"/>
          <p:cNvSpPr/>
          <p:nvPr/>
        </p:nvSpPr>
        <p:spPr>
          <a:xfrm>
            <a:off x="8322310" y="313499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矩形 138"/>
          <p:cNvSpPr/>
          <p:nvPr/>
        </p:nvSpPr>
        <p:spPr>
          <a:xfrm>
            <a:off x="8322310" y="339407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0" name="直接连接符 139"/>
          <p:cNvCxnSpPr>
            <a:stCxn id="137" idx="0"/>
            <a:endCxn id="139" idx="2"/>
          </p:cNvCxnSpPr>
          <p:nvPr/>
        </p:nvCxnSpPr>
        <p:spPr>
          <a:xfrm>
            <a:off x="8897620" y="2880995"/>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41" name="矩形 140"/>
          <p:cNvSpPr/>
          <p:nvPr/>
        </p:nvSpPr>
        <p:spPr>
          <a:xfrm>
            <a:off x="8322310" y="114681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矩形 141"/>
          <p:cNvSpPr/>
          <p:nvPr/>
        </p:nvSpPr>
        <p:spPr>
          <a:xfrm>
            <a:off x="8322310" y="140081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矩形 142"/>
          <p:cNvSpPr/>
          <p:nvPr/>
        </p:nvSpPr>
        <p:spPr>
          <a:xfrm>
            <a:off x="8322310" y="165989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4" name="直接连接符 143"/>
          <p:cNvCxnSpPr>
            <a:stCxn id="141" idx="0"/>
            <a:endCxn id="143" idx="2"/>
          </p:cNvCxnSpPr>
          <p:nvPr/>
        </p:nvCxnSpPr>
        <p:spPr>
          <a:xfrm>
            <a:off x="8897620" y="1146810"/>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8322310" y="1911985"/>
            <a:ext cx="1150620" cy="96901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矩形 145"/>
          <p:cNvSpPr/>
          <p:nvPr/>
        </p:nvSpPr>
        <p:spPr>
          <a:xfrm>
            <a:off x="8322310" y="230314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7" name="直接连接符 146"/>
          <p:cNvCxnSpPr>
            <a:stCxn id="146" idx="0"/>
            <a:endCxn id="146" idx="2"/>
          </p:cNvCxnSpPr>
          <p:nvPr/>
        </p:nvCxnSpPr>
        <p:spPr>
          <a:xfrm>
            <a:off x="8897620" y="2303145"/>
            <a:ext cx="0" cy="25146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62" name="文本框 161"/>
          <p:cNvSpPr txBox="1"/>
          <p:nvPr/>
        </p:nvSpPr>
        <p:spPr>
          <a:xfrm>
            <a:off x="8610600" y="3584575"/>
            <a:ext cx="561975" cy="368300"/>
          </a:xfrm>
          <a:prstGeom prst="rect">
            <a:avLst/>
          </a:prstGeom>
          <a:noFill/>
        </p:spPr>
        <p:txBody>
          <a:bodyPr wrap="none" rtlCol="0">
            <a:spAutoFit/>
          </a:bodyPr>
          <a:p>
            <a:r>
              <a:rPr lang="en-US" altLang="zh-CN" b="1">
                <a:solidFill>
                  <a:srgbClr val="0070C0"/>
                </a:solidFill>
              </a:rPr>
              <a:t>PHT</a:t>
            </a:r>
            <a:endParaRPr lang="en-US" altLang="zh-CN" b="1">
              <a:solidFill>
                <a:srgbClr val="0070C0"/>
              </a:solidFill>
            </a:endParaRPr>
          </a:p>
        </p:txBody>
      </p:sp>
      <p:cxnSp>
        <p:nvCxnSpPr>
          <p:cNvPr id="30" name="肘形连接符 29"/>
          <p:cNvCxnSpPr>
            <a:endCxn id="146" idx="1"/>
          </p:cNvCxnSpPr>
          <p:nvPr/>
        </p:nvCxnSpPr>
        <p:spPr>
          <a:xfrm>
            <a:off x="4812030" y="1935480"/>
            <a:ext cx="3510280" cy="493395"/>
          </a:xfrm>
          <a:prstGeom prst="bentConnector3">
            <a:avLst>
              <a:gd name="adj1" fmla="val 307"/>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8460740" y="2251075"/>
            <a:ext cx="298450" cy="368300"/>
          </a:xfrm>
          <a:prstGeom prst="rect">
            <a:avLst/>
          </a:prstGeom>
          <a:noFill/>
        </p:spPr>
        <p:txBody>
          <a:bodyPr wrap="none" rtlCol="0" anchor="t">
            <a:spAutoFit/>
          </a:bodyPr>
          <a:p>
            <a:pPr algn="l"/>
            <a:r>
              <a:rPr lang="en-US" altLang="zh-CN">
                <a:sym typeface="+mn-ea"/>
              </a:rPr>
              <a:t>0</a:t>
            </a:r>
            <a:endParaRPr lang="zh-CN" altLang="en-US"/>
          </a:p>
        </p:txBody>
      </p:sp>
      <p:sp>
        <p:nvSpPr>
          <p:cNvPr id="33" name="文本框 32"/>
          <p:cNvSpPr txBox="1"/>
          <p:nvPr/>
        </p:nvSpPr>
        <p:spPr>
          <a:xfrm>
            <a:off x="9036050" y="2251075"/>
            <a:ext cx="298450" cy="368300"/>
          </a:xfrm>
          <a:prstGeom prst="rect">
            <a:avLst/>
          </a:prstGeom>
          <a:noFill/>
        </p:spPr>
        <p:txBody>
          <a:bodyPr wrap="none" rtlCol="0" anchor="t">
            <a:spAutoFit/>
          </a:bodyPr>
          <a:p>
            <a:pPr algn="l"/>
            <a:r>
              <a:rPr lang="en-US" altLang="zh-CN">
                <a:sym typeface="+mn-ea"/>
              </a:rPr>
              <a:t>0</a:t>
            </a:r>
            <a:endParaRPr lang="zh-CN" altLang="en-US"/>
          </a:p>
        </p:txBody>
      </p:sp>
      <p:cxnSp>
        <p:nvCxnSpPr>
          <p:cNvPr id="34" name="直接连接符 33"/>
          <p:cNvCxnSpPr/>
          <p:nvPr/>
        </p:nvCxnSpPr>
        <p:spPr>
          <a:xfrm>
            <a:off x="4362450" y="1927860"/>
            <a:ext cx="90678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3" name="文本框 162"/>
          <p:cNvSpPr txBox="1"/>
          <p:nvPr/>
        </p:nvSpPr>
        <p:spPr>
          <a:xfrm>
            <a:off x="621030" y="3902075"/>
            <a:ext cx="10603865" cy="233807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sz="1600">
                <a:solidFill>
                  <a:srgbClr val="002060"/>
                </a:solidFill>
              </a:rPr>
              <a:t>1.全局分支预测与局部分支预测的最大区别就是，所有分支指令共用一个</a:t>
            </a:r>
            <a:r>
              <a:rPr lang="en-US" altLang="zh-CN" sz="1600">
                <a:solidFill>
                  <a:srgbClr val="002060"/>
                </a:solidFill>
              </a:rPr>
              <a:t>GHR(Global History Register)</a:t>
            </a:r>
            <a:r>
              <a:rPr lang="zh-CN" altLang="en-US" sz="1600">
                <a:solidFill>
                  <a:srgbClr val="002060"/>
                </a:solidFill>
              </a:rPr>
              <a:t>，通过上面的代码可以发现，如果</a:t>
            </a:r>
            <a:r>
              <a:rPr lang="en-US" altLang="zh-CN" sz="1600">
                <a:solidFill>
                  <a:srgbClr val="002060"/>
                </a:solidFill>
              </a:rPr>
              <a:t>b1</a:t>
            </a:r>
            <a:r>
              <a:rPr lang="zh-CN" altLang="en-US" sz="1600">
                <a:solidFill>
                  <a:srgbClr val="002060"/>
                </a:solidFill>
              </a:rPr>
              <a:t>，</a:t>
            </a:r>
            <a:r>
              <a:rPr lang="en-US" altLang="zh-CN" sz="1600">
                <a:solidFill>
                  <a:srgbClr val="002060"/>
                </a:solidFill>
              </a:rPr>
              <a:t>b2</a:t>
            </a:r>
            <a:r>
              <a:rPr lang="zh-CN" altLang="en-US" sz="1600">
                <a:solidFill>
                  <a:srgbClr val="002060"/>
                </a:solidFill>
              </a:rPr>
              <a:t>都执行了，</a:t>
            </a:r>
            <a:r>
              <a:rPr lang="en-US" altLang="zh-CN" sz="1600">
                <a:solidFill>
                  <a:srgbClr val="002060"/>
                </a:solidFill>
              </a:rPr>
              <a:t>b3</a:t>
            </a:r>
            <a:r>
              <a:rPr lang="zh-CN" altLang="en-US" sz="1600">
                <a:solidFill>
                  <a:srgbClr val="002060"/>
                </a:solidFill>
              </a:rPr>
              <a:t>一定不会执行，如果只依靠局部分支预测，永远不会发现这个规律，在执行把</a:t>
            </a:r>
            <a:r>
              <a:rPr lang="en-US" altLang="zh-CN" sz="1600">
                <a:solidFill>
                  <a:srgbClr val="002060"/>
                </a:solidFill>
              </a:rPr>
              <a:t>b3</a:t>
            </a:r>
            <a:r>
              <a:rPr lang="zh-CN" altLang="en-US" sz="1600">
                <a:solidFill>
                  <a:srgbClr val="002060"/>
                </a:solidFill>
              </a:rPr>
              <a:t>时同时把</a:t>
            </a:r>
            <a:r>
              <a:rPr lang="en-US" altLang="zh-CN" sz="1600">
                <a:solidFill>
                  <a:srgbClr val="002060"/>
                </a:solidFill>
              </a:rPr>
              <a:t>b1</a:t>
            </a:r>
            <a:r>
              <a:rPr lang="zh-CN" altLang="en-US" sz="1600">
                <a:solidFill>
                  <a:srgbClr val="002060"/>
                </a:solidFill>
              </a:rPr>
              <a:t>、</a:t>
            </a:r>
            <a:r>
              <a:rPr lang="en-US" altLang="zh-CN" sz="1600">
                <a:solidFill>
                  <a:srgbClr val="002060"/>
                </a:solidFill>
              </a:rPr>
              <a:t>b2</a:t>
            </a:r>
            <a:r>
              <a:rPr lang="zh-CN" altLang="en-US" sz="1600">
                <a:solidFill>
                  <a:srgbClr val="002060"/>
                </a:solidFill>
              </a:rPr>
              <a:t>考虑进去，这就是全局</a:t>
            </a:r>
            <a:r>
              <a:rPr lang="zh-CN" altLang="en-US" sz="1600">
                <a:solidFill>
                  <a:srgbClr val="002060"/>
                </a:solidFill>
              </a:rPr>
              <a:t>分支预测。</a:t>
            </a:r>
            <a:endParaRPr lang="zh-CN" altLang="en-US" sz="1600">
              <a:solidFill>
                <a:srgbClr val="002060"/>
              </a:solidFill>
            </a:endParaRPr>
          </a:p>
          <a:p>
            <a:endParaRPr lang="zh-CN" altLang="en-US" sz="1600">
              <a:solidFill>
                <a:srgbClr val="002060"/>
              </a:solidFill>
            </a:endParaRPr>
          </a:p>
          <a:p>
            <a:r>
              <a:rPr lang="zh-CN" altLang="en-US" sz="1600">
                <a:solidFill>
                  <a:srgbClr val="002060"/>
                </a:solidFill>
              </a:rPr>
              <a:t>     </a:t>
            </a:r>
            <a:r>
              <a:rPr lang="en-US" altLang="zh-CN" sz="1600">
                <a:solidFill>
                  <a:srgbClr val="002060"/>
                </a:solidFill>
              </a:rPr>
              <a:t>   2.</a:t>
            </a:r>
            <a:r>
              <a:rPr lang="zh-CN" altLang="en-US" sz="1600">
                <a:solidFill>
                  <a:srgbClr val="002060"/>
                </a:solidFill>
              </a:rPr>
              <a:t>全局分支预测是所有的分支指令共用一个</a:t>
            </a:r>
            <a:r>
              <a:rPr lang="en-US" altLang="zh-CN" sz="1600">
                <a:solidFill>
                  <a:srgbClr val="002060"/>
                </a:solidFill>
              </a:rPr>
              <a:t>GHR</a:t>
            </a:r>
            <a:r>
              <a:rPr lang="zh-CN" altLang="en-US" sz="1600">
                <a:solidFill>
                  <a:srgbClr val="002060"/>
                </a:solidFill>
              </a:rPr>
              <a:t>寄存器，相比</a:t>
            </a:r>
            <a:r>
              <a:rPr lang="zh-CN" altLang="en-US" sz="1600">
                <a:solidFill>
                  <a:srgbClr val="002060"/>
                </a:solidFill>
              </a:rPr>
              <a:t>局部预测器节省了很多资源，全局分支预测将</a:t>
            </a:r>
            <a:r>
              <a:rPr lang="en-US" altLang="zh-CN" sz="1600">
                <a:solidFill>
                  <a:srgbClr val="002060"/>
                </a:solidFill>
              </a:rPr>
              <a:t>PHT</a:t>
            </a:r>
            <a:endParaRPr lang="en-US" altLang="zh-CN" sz="1600">
              <a:solidFill>
                <a:srgbClr val="002060"/>
              </a:solidFill>
            </a:endParaRPr>
          </a:p>
          <a:p>
            <a:r>
              <a:rPr lang="zh-CN" altLang="en-US" sz="1600">
                <a:solidFill>
                  <a:srgbClr val="002060"/>
                </a:solidFill>
              </a:rPr>
              <a:t>做的越大越能展现其优势，现实中</a:t>
            </a:r>
            <a:r>
              <a:rPr lang="en-US" altLang="zh-CN" sz="1600">
                <a:solidFill>
                  <a:srgbClr val="002060"/>
                </a:solidFill>
              </a:rPr>
              <a:t>PHT</a:t>
            </a:r>
            <a:r>
              <a:rPr lang="zh-CN" altLang="en-US" sz="1600">
                <a:solidFill>
                  <a:srgbClr val="002060"/>
                </a:solidFill>
              </a:rPr>
              <a:t>采用</a:t>
            </a:r>
            <a:r>
              <a:rPr lang="en-US" altLang="zh-CN" sz="1600">
                <a:solidFill>
                  <a:srgbClr val="002060"/>
                </a:solidFill>
              </a:rPr>
              <a:t>PC</a:t>
            </a:r>
            <a:r>
              <a:rPr lang="zh-CN" altLang="en-US" sz="1600">
                <a:solidFill>
                  <a:srgbClr val="002060"/>
                </a:solidFill>
              </a:rPr>
              <a:t>的部分值进行分页，如果为了节省资源可以采用一个</a:t>
            </a:r>
            <a:r>
              <a:rPr lang="en-US" altLang="zh-CN" sz="1600">
                <a:solidFill>
                  <a:srgbClr val="002060"/>
                </a:solidFill>
              </a:rPr>
              <a:t>PHT</a:t>
            </a:r>
            <a:r>
              <a:rPr lang="zh-CN" altLang="en-US" sz="1600">
                <a:solidFill>
                  <a:srgbClr val="002060"/>
                </a:solidFill>
              </a:rPr>
              <a:t>表项，但缺点是如果有不同的分支指令所对应的</a:t>
            </a:r>
            <a:r>
              <a:rPr lang="en-US" altLang="zh-CN" sz="1600">
                <a:solidFill>
                  <a:srgbClr val="002060"/>
                </a:solidFill>
              </a:rPr>
              <a:t>GHR</a:t>
            </a:r>
            <a:r>
              <a:rPr lang="zh-CN" altLang="en-US" sz="1600">
                <a:solidFill>
                  <a:srgbClr val="002060"/>
                </a:solidFill>
              </a:rPr>
              <a:t>恰好相同的话，就造成了冲突，但仍然</a:t>
            </a:r>
            <a:r>
              <a:rPr lang="zh-CN" altLang="en-US" sz="1600">
                <a:solidFill>
                  <a:srgbClr val="002060"/>
                </a:solidFill>
              </a:rPr>
              <a:t>可以采用上节说的两种方法</a:t>
            </a:r>
            <a:r>
              <a:rPr lang="zh-CN" altLang="en-US" sz="1600">
                <a:solidFill>
                  <a:srgbClr val="002060"/>
                </a:solidFill>
              </a:rPr>
              <a:t>避免冲突。</a:t>
            </a:r>
            <a:endParaRPr lang="zh-CN" altLang="en-US" sz="1600">
              <a:solidFill>
                <a:srgbClr val="002060"/>
              </a:solidFill>
            </a:endParaRPr>
          </a:p>
          <a:p>
            <a:endParaRPr lang="zh-CN" altLang="en-US" sz="1600">
              <a:solidFill>
                <a:srgbClr val="002060"/>
              </a:solidFill>
            </a:endParaRPr>
          </a:p>
          <a:p>
            <a:r>
              <a:rPr lang="en-US" altLang="zh-CN" sz="1600">
                <a:solidFill>
                  <a:srgbClr val="002060"/>
                </a:solidFill>
              </a:rPr>
              <a:t>        3.</a:t>
            </a:r>
            <a:r>
              <a:rPr lang="zh-CN" altLang="en-US" sz="1600">
                <a:solidFill>
                  <a:srgbClr val="002060"/>
                </a:solidFill>
              </a:rPr>
              <a:t>但是全局分支预测不能对</a:t>
            </a:r>
            <a:r>
              <a:rPr lang="zh-CN" altLang="en-US" sz="1600">
                <a:solidFill>
                  <a:srgbClr val="002060"/>
                </a:solidFill>
                <a:sym typeface="+mn-ea"/>
              </a:rPr>
              <a:t>相关性不强</a:t>
            </a:r>
            <a:r>
              <a:rPr lang="zh-CN" altLang="en-US" sz="1600">
                <a:solidFill>
                  <a:srgbClr val="002060"/>
                </a:solidFill>
              </a:rPr>
              <a:t>指令完美预测，所以要根据实际情况，对不同的分支指令使用不同的</a:t>
            </a:r>
            <a:r>
              <a:rPr lang="zh-CN" altLang="en-US" sz="1600">
                <a:solidFill>
                  <a:srgbClr val="002060"/>
                </a:solidFill>
              </a:rPr>
              <a:t>方法</a:t>
            </a:r>
            <a:endParaRPr lang="zh-CN" altLang="en-US" sz="1600">
              <a:solidFill>
                <a:srgbClr val="002060"/>
              </a:solidFill>
            </a:endParaRPr>
          </a:p>
        </p:txBody>
      </p:sp>
      <p:sp>
        <p:nvSpPr>
          <p:cNvPr id="78" name="矩形 77"/>
          <p:cNvSpPr/>
          <p:nvPr/>
        </p:nvSpPr>
        <p:spPr>
          <a:xfrm>
            <a:off x="6259195" y="1802130"/>
            <a:ext cx="1805940" cy="251460"/>
          </a:xfrm>
          <a:prstGeom prst="rect">
            <a:avLst/>
          </a:prstGeom>
          <a:extLst>
            <a:ext uri="{909E8E84-426E-40DD-AFC4-6F175D3DCCD1}">
              <a14:hiddenFill xmlns:a14="http://schemas.microsoft.com/office/drawing/2010/main">
                <a:solidFill>
                  <a:schemeClr val="accent1"/>
                </a:solidFill>
              </a14:hiddenFill>
            </a:ext>
          </a:extLst>
        </p:spPr>
        <p:style>
          <a:lnRef idx="3">
            <a:schemeClr val="lt1"/>
          </a:lnRef>
          <a:fillRef idx="1">
            <a:schemeClr val="accent3"/>
          </a:fillRef>
          <a:effectRef idx="1">
            <a:schemeClr val="accent3"/>
          </a:effectRef>
          <a:fontRef idx="minor">
            <a:schemeClr val="lt1"/>
          </a:fontRef>
        </p:style>
        <p:txBody>
          <a:bodyPr rtlCol="0" anchor="ctr"/>
          <a:p>
            <a:pPr algn="ctr"/>
            <a:endParaRPr lang="zh-CN" altLang="en-US"/>
          </a:p>
        </p:txBody>
      </p:sp>
      <p:sp>
        <p:nvSpPr>
          <p:cNvPr id="89" name="文本框 88"/>
          <p:cNvSpPr txBox="1"/>
          <p:nvPr/>
        </p:nvSpPr>
        <p:spPr>
          <a:xfrm>
            <a:off x="6984365" y="1928495"/>
            <a:ext cx="401320" cy="368300"/>
          </a:xfrm>
          <a:prstGeom prst="rect">
            <a:avLst/>
          </a:prstGeom>
          <a:noFill/>
        </p:spPr>
        <p:txBody>
          <a:bodyPr wrap="none" rtlCol="0">
            <a:spAutoFit/>
          </a:bodyPr>
          <a:p>
            <a:r>
              <a:rPr lang="en-US" altLang="zh-CN" b="1">
                <a:solidFill>
                  <a:schemeClr val="accent6">
                    <a:lumMod val="75000"/>
                  </a:schemeClr>
                </a:solidFill>
              </a:rPr>
              <a:t>pc</a:t>
            </a:r>
            <a:endParaRPr lang="en-US" altLang="zh-CN" b="1">
              <a:solidFill>
                <a:schemeClr val="accent6">
                  <a:lumMod val="75000"/>
                </a:schemeClr>
              </a:solidFill>
            </a:endParaRPr>
          </a:p>
        </p:txBody>
      </p:sp>
      <p:cxnSp>
        <p:nvCxnSpPr>
          <p:cNvPr id="38" name="肘形连接符 37"/>
          <p:cNvCxnSpPr>
            <a:stCxn id="78" idx="0"/>
            <a:endCxn id="141" idx="0"/>
          </p:cNvCxnSpPr>
          <p:nvPr/>
        </p:nvCxnSpPr>
        <p:spPr>
          <a:xfrm rot="16200000">
            <a:off x="7701915" y="607060"/>
            <a:ext cx="655320" cy="1735455"/>
          </a:xfrm>
          <a:prstGeom prst="bentConnector3">
            <a:avLst>
              <a:gd name="adj1" fmla="val 136386"/>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872605" y="1803400"/>
            <a:ext cx="6350" cy="250190"/>
          </a:xfrm>
          <a:prstGeom prst="line">
            <a:avLst/>
          </a:prstGeom>
        </p:spPr>
        <p:style>
          <a:lnRef idx="3">
            <a:schemeClr val="lt1"/>
          </a:lnRef>
          <a:fillRef idx="1">
            <a:schemeClr val="accent3"/>
          </a:fillRef>
          <a:effectRef idx="1">
            <a:schemeClr val="accent3"/>
          </a:effectRef>
          <a:fontRef idx="minor">
            <a:schemeClr val="lt1"/>
          </a:fontRef>
        </p:style>
      </p:cxnSp>
      <p:cxnSp>
        <p:nvCxnSpPr>
          <p:cNvPr id="39" name="直接连接符 38"/>
          <p:cNvCxnSpPr/>
          <p:nvPr/>
        </p:nvCxnSpPr>
        <p:spPr>
          <a:xfrm>
            <a:off x="7518400" y="1803400"/>
            <a:ext cx="6350" cy="250190"/>
          </a:xfrm>
          <a:prstGeom prst="line">
            <a:avLst/>
          </a:prstGeom>
        </p:spPr>
        <p:style>
          <a:lnRef idx="3">
            <a:schemeClr val="lt1"/>
          </a:lnRef>
          <a:fillRef idx="1">
            <a:schemeClr val="accent3"/>
          </a:fillRef>
          <a:effectRef idx="1">
            <a:schemeClr val="accent3"/>
          </a:effectRef>
          <a:fontRef idx="minor">
            <a:schemeClr val="lt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20884" y="266008"/>
            <a:ext cx="4259271" cy="508027"/>
          </a:xfrm>
        </p:spPr>
        <p:txBody>
          <a:bodyPr>
            <a:normAutofit/>
          </a:bodyPr>
          <a:lstStyle/>
          <a:p>
            <a:pPr algn="l"/>
            <a:r>
              <a:rPr lang="en-US" altLang="zh-CN" dirty="0"/>
              <a:t> 6</a:t>
            </a:r>
            <a:r>
              <a:rPr lang="en-US" altLang="zh-CN" sz="2000" dirty="0">
                <a:sym typeface="+mn-ea"/>
              </a:rPr>
              <a:t>.</a:t>
            </a:r>
            <a:r>
              <a:rPr lang="zh-CN" altLang="en-US" sz="2000" dirty="0">
                <a:sym typeface="+mn-ea"/>
              </a:rPr>
              <a:t>动态分支预测</a:t>
            </a:r>
            <a:r>
              <a:rPr lang="en-US" altLang="zh-CN" sz="2000" dirty="0">
                <a:sym typeface="+mn-ea"/>
              </a:rPr>
              <a:t>-</a:t>
            </a:r>
            <a:r>
              <a:rPr lang="zh-CN" altLang="en-US" sz="2000" dirty="0">
                <a:sym typeface="+mn-ea"/>
              </a:rPr>
              <a:t>竞争的</a:t>
            </a:r>
            <a:r>
              <a:rPr lang="zh-CN" altLang="en-US" sz="2000" dirty="0">
                <a:sym typeface="+mn-ea"/>
              </a:rPr>
              <a:t>分支预测</a:t>
            </a:r>
            <a:endParaRPr lang="zh-CN" altLang="en-US" sz="2000" dirty="0">
              <a:sym typeface="+mn-ea"/>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grpSp>
        <p:nvGrpSpPr>
          <p:cNvPr id="36" name="组合 35"/>
          <p:cNvGrpSpPr/>
          <p:nvPr/>
        </p:nvGrpSpPr>
        <p:grpSpPr>
          <a:xfrm>
            <a:off x="814705" y="1490345"/>
            <a:ext cx="3387090" cy="3478530"/>
            <a:chOff x="6798" y="1830"/>
            <a:chExt cx="5334" cy="5478"/>
          </a:xfrm>
        </p:grpSpPr>
        <p:sp>
          <p:nvSpPr>
            <p:cNvPr id="9" name="圆角矩形 8"/>
            <p:cNvSpPr/>
            <p:nvPr/>
          </p:nvSpPr>
          <p:spPr>
            <a:xfrm>
              <a:off x="6798" y="1831"/>
              <a:ext cx="2064" cy="2016"/>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10068" y="1830"/>
              <a:ext cx="2064" cy="2016"/>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954" y="2185"/>
              <a:ext cx="1752" cy="1307"/>
            </a:xfrm>
            <a:prstGeom prst="rect">
              <a:avLst/>
            </a:prstGeom>
            <a:noFill/>
          </p:spPr>
          <p:txBody>
            <a:bodyPr wrap="square" rtlCol="0">
              <a:spAutoFit/>
            </a:bodyPr>
            <a:p>
              <a:r>
                <a:rPr lang="en-US" altLang="zh-CN" sz="2400">
                  <a:latin typeface="华文仿宋" panose="02010600040101010101" charset="-122"/>
                  <a:ea typeface="华文仿宋" panose="02010600040101010101" charset="-122"/>
                </a:rPr>
                <a:t>    P1</a:t>
              </a:r>
              <a:endParaRPr lang="en-US" altLang="zh-CN" sz="2400">
                <a:latin typeface="华文仿宋" panose="02010600040101010101" charset="-122"/>
                <a:ea typeface="华文仿宋" panose="02010600040101010101" charset="-122"/>
              </a:endParaRPr>
            </a:p>
            <a:p>
              <a:r>
                <a:rPr lang="en-US" altLang="zh-CN" sz="2400">
                  <a:latin typeface="华文仿宋" panose="02010600040101010101" charset="-122"/>
                  <a:ea typeface="华文仿宋" panose="02010600040101010101" charset="-122"/>
                </a:rPr>
                <a:t> Globa</a:t>
              </a:r>
              <a:r>
                <a:rPr lang="en-US" altLang="zh-CN" sz="2400">
                  <a:latin typeface="华文仿宋" panose="02010600040101010101" charset="-122"/>
                  <a:ea typeface="华文仿宋" panose="02010600040101010101" charset="-122"/>
                </a:rPr>
                <a:t>l</a:t>
              </a:r>
              <a:endParaRPr lang="en-US" altLang="zh-CN" sz="2400">
                <a:latin typeface="华文仿宋" panose="02010600040101010101" charset="-122"/>
                <a:ea typeface="华文仿宋" panose="02010600040101010101" charset="-122"/>
              </a:endParaRPr>
            </a:p>
          </p:txBody>
        </p:sp>
        <p:sp>
          <p:nvSpPr>
            <p:cNvPr id="13" name="文本框 12"/>
            <p:cNvSpPr txBox="1"/>
            <p:nvPr/>
          </p:nvSpPr>
          <p:spPr>
            <a:xfrm>
              <a:off x="10224" y="2185"/>
              <a:ext cx="1752" cy="1307"/>
            </a:xfrm>
            <a:prstGeom prst="rect">
              <a:avLst/>
            </a:prstGeom>
            <a:noFill/>
          </p:spPr>
          <p:txBody>
            <a:bodyPr wrap="square" rtlCol="0">
              <a:spAutoFit/>
            </a:bodyPr>
            <a:p>
              <a:r>
                <a:rPr lang="en-US" altLang="zh-CN" sz="2400">
                  <a:latin typeface="华文仿宋" panose="02010600040101010101" charset="-122"/>
                  <a:ea typeface="华文仿宋" panose="02010600040101010101" charset="-122"/>
                </a:rPr>
                <a:t>    P2</a:t>
              </a:r>
              <a:endParaRPr lang="en-US" altLang="zh-CN" sz="2400">
                <a:latin typeface="华文仿宋" panose="02010600040101010101" charset="-122"/>
                <a:ea typeface="华文仿宋" panose="02010600040101010101" charset="-122"/>
              </a:endParaRPr>
            </a:p>
            <a:p>
              <a:r>
                <a:rPr lang="en-US" altLang="zh-CN" sz="2400">
                  <a:latin typeface="华文仿宋" panose="02010600040101010101" charset="-122"/>
                  <a:ea typeface="华文仿宋" panose="02010600040101010101" charset="-122"/>
                </a:rPr>
                <a:t>  Loba</a:t>
              </a:r>
              <a:r>
                <a:rPr lang="en-US" altLang="zh-CN" sz="2400">
                  <a:latin typeface="华文仿宋" panose="02010600040101010101" charset="-122"/>
                  <a:ea typeface="华文仿宋" panose="02010600040101010101" charset="-122"/>
                </a:rPr>
                <a:t>l</a:t>
              </a:r>
              <a:endParaRPr lang="en-US" altLang="zh-CN" sz="2400">
                <a:latin typeface="华文仿宋" panose="02010600040101010101" charset="-122"/>
                <a:ea typeface="华文仿宋" panose="02010600040101010101" charset="-122"/>
              </a:endParaRPr>
            </a:p>
          </p:txBody>
        </p:sp>
        <p:cxnSp>
          <p:nvCxnSpPr>
            <p:cNvPr id="14" name="肘形连接符 13"/>
            <p:cNvCxnSpPr>
              <a:stCxn id="9" idx="2"/>
            </p:cNvCxnSpPr>
            <p:nvPr/>
          </p:nvCxnSpPr>
          <p:spPr>
            <a:xfrm rot="5400000" flipV="1">
              <a:off x="7527" y="4150"/>
              <a:ext cx="1882" cy="1276"/>
            </a:xfrm>
            <a:prstGeom prst="bentConnector3">
              <a:avLst>
                <a:gd name="adj1" fmla="val 50000"/>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1" idx="2"/>
            </p:cNvCxnSpPr>
            <p:nvPr/>
          </p:nvCxnSpPr>
          <p:spPr>
            <a:xfrm rot="5400000">
              <a:off x="9543" y="4173"/>
              <a:ext cx="1884" cy="1230"/>
            </a:xfrm>
            <a:prstGeom prst="bentConnector3">
              <a:avLst>
                <a:gd name="adj1" fmla="val 50000"/>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梯形 15"/>
            <p:cNvSpPr/>
            <p:nvPr/>
          </p:nvSpPr>
          <p:spPr>
            <a:xfrm rot="10800000">
              <a:off x="8784" y="5730"/>
              <a:ext cx="1440" cy="932"/>
            </a:xfrm>
            <a:prstGeom prst="trapezoi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 name="直接箭头连接符 16"/>
            <p:cNvCxnSpPr>
              <a:stCxn id="16" idx="0"/>
            </p:cNvCxnSpPr>
            <p:nvPr/>
          </p:nvCxnSpPr>
          <p:spPr>
            <a:xfrm>
              <a:off x="9504" y="6662"/>
              <a:ext cx="6" cy="646"/>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5181600" y="1488440"/>
            <a:ext cx="1522095" cy="3635468"/>
            <a:chOff x="3038" y="2696"/>
            <a:chExt cx="1812" cy="4370"/>
          </a:xfrm>
        </p:grpSpPr>
        <p:sp>
          <p:nvSpPr>
            <p:cNvPr id="18" name="矩形 17"/>
            <p:cNvSpPr/>
            <p:nvPr/>
          </p:nvSpPr>
          <p:spPr>
            <a:xfrm>
              <a:off x="3038" y="5427"/>
              <a:ext cx="1812" cy="396"/>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3038" y="5827"/>
              <a:ext cx="1812" cy="396"/>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3038" y="6235"/>
              <a:ext cx="1812" cy="396"/>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1" name="直接连接符 20"/>
            <p:cNvCxnSpPr>
              <a:stCxn id="18" idx="0"/>
              <a:endCxn id="20" idx="2"/>
            </p:cNvCxnSpPr>
            <p:nvPr/>
          </p:nvCxnSpPr>
          <p:spPr>
            <a:xfrm>
              <a:off x="3944" y="5427"/>
              <a:ext cx="0" cy="1204"/>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038" y="2696"/>
              <a:ext cx="1812" cy="396"/>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3038" y="3096"/>
              <a:ext cx="1812" cy="396"/>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3038" y="3504"/>
              <a:ext cx="1812" cy="396"/>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5" name="直接连接符 24"/>
            <p:cNvCxnSpPr>
              <a:stCxn id="22" idx="0"/>
              <a:endCxn id="24" idx="2"/>
            </p:cNvCxnSpPr>
            <p:nvPr/>
          </p:nvCxnSpPr>
          <p:spPr>
            <a:xfrm>
              <a:off x="3944" y="2696"/>
              <a:ext cx="0" cy="1204"/>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038" y="3901"/>
              <a:ext cx="1812" cy="1526"/>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3038" y="4517"/>
              <a:ext cx="1812" cy="396"/>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7" idx="0"/>
              <a:endCxn id="27" idx="2"/>
            </p:cNvCxnSpPr>
            <p:nvPr/>
          </p:nvCxnSpPr>
          <p:spPr>
            <a:xfrm>
              <a:off x="3944" y="4517"/>
              <a:ext cx="0" cy="396"/>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62" name="文本框 161"/>
            <p:cNvSpPr txBox="1"/>
            <p:nvPr/>
          </p:nvSpPr>
          <p:spPr>
            <a:xfrm>
              <a:off x="3480" y="6623"/>
              <a:ext cx="885" cy="443"/>
            </a:xfrm>
            <a:prstGeom prst="rect">
              <a:avLst/>
            </a:prstGeom>
            <a:noFill/>
          </p:spPr>
          <p:txBody>
            <a:bodyPr wrap="square" rtlCol="0">
              <a:spAutoFit/>
            </a:bodyPr>
            <a:p>
              <a:r>
                <a:rPr lang="en-US" altLang="zh-CN" b="1">
                  <a:solidFill>
                    <a:srgbClr val="0070C0"/>
                  </a:solidFill>
                </a:rPr>
                <a:t> CPHT</a:t>
              </a:r>
              <a:endParaRPr lang="en-US" altLang="zh-CN" b="1">
                <a:solidFill>
                  <a:srgbClr val="0070C0"/>
                </a:solidFill>
              </a:endParaRPr>
            </a:p>
          </p:txBody>
        </p:sp>
      </p:grpSp>
      <p:sp>
        <p:nvSpPr>
          <p:cNvPr id="78" name="矩形 77"/>
          <p:cNvSpPr/>
          <p:nvPr/>
        </p:nvSpPr>
        <p:spPr>
          <a:xfrm>
            <a:off x="986790" y="901065"/>
            <a:ext cx="3024505" cy="251460"/>
          </a:xfrm>
          <a:prstGeom prst="rect">
            <a:avLst/>
          </a:prstGeom>
          <a:extLst>
            <a:ext uri="{909E8E84-426E-40DD-AFC4-6F175D3DCCD1}">
              <a14:hiddenFill xmlns:a14="http://schemas.microsoft.com/office/drawing/2010/main">
                <a:solidFill>
                  <a:schemeClr val="accent1"/>
                </a:solidFill>
              </a14:hiddenFill>
            </a:ext>
          </a:extLst>
        </p:spPr>
        <p:style>
          <a:lnRef idx="3">
            <a:schemeClr val="lt1"/>
          </a:lnRef>
          <a:fillRef idx="1">
            <a:schemeClr val="accent3"/>
          </a:fillRef>
          <a:effectRef idx="1">
            <a:schemeClr val="accent3"/>
          </a:effectRef>
          <a:fontRef idx="minor">
            <a:schemeClr val="lt1"/>
          </a:fontRef>
        </p:style>
        <p:txBody>
          <a:bodyPr rtlCol="0" anchor="ctr"/>
          <a:p>
            <a:pPr algn="ctr"/>
            <a:endParaRPr lang="zh-CN" altLang="en-US"/>
          </a:p>
        </p:txBody>
      </p:sp>
      <p:sp>
        <p:nvSpPr>
          <p:cNvPr id="89" name="文本框 88"/>
          <p:cNvSpPr txBox="1"/>
          <p:nvPr/>
        </p:nvSpPr>
        <p:spPr>
          <a:xfrm>
            <a:off x="621030" y="815975"/>
            <a:ext cx="658495" cy="368300"/>
          </a:xfrm>
          <a:prstGeom prst="rect">
            <a:avLst/>
          </a:prstGeom>
          <a:noFill/>
        </p:spPr>
        <p:txBody>
          <a:bodyPr wrap="square" rtlCol="0">
            <a:spAutoFit/>
          </a:bodyPr>
          <a:p>
            <a:r>
              <a:rPr lang="en-US" altLang="zh-CN" b="1">
                <a:solidFill>
                  <a:srgbClr val="00B050"/>
                </a:solidFill>
              </a:rPr>
              <a:t>pc</a:t>
            </a:r>
            <a:endParaRPr lang="en-US" altLang="zh-CN" b="1">
              <a:solidFill>
                <a:srgbClr val="00B050"/>
              </a:solidFill>
            </a:endParaRPr>
          </a:p>
        </p:txBody>
      </p:sp>
      <p:cxnSp>
        <p:nvCxnSpPr>
          <p:cNvPr id="39" name="肘形连接符 38"/>
          <p:cNvCxnSpPr/>
          <p:nvPr/>
        </p:nvCxnSpPr>
        <p:spPr>
          <a:xfrm rot="10800000" flipV="1">
            <a:off x="2915920" y="3227070"/>
            <a:ext cx="2265680" cy="1094105"/>
          </a:xfrm>
          <a:prstGeom prst="bentConnector3">
            <a:avLst>
              <a:gd name="adj1" fmla="val 48346"/>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7507605" y="1489075"/>
            <a:ext cx="4086225" cy="326644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燕尾形 57"/>
          <p:cNvSpPr/>
          <p:nvPr/>
        </p:nvSpPr>
        <p:spPr>
          <a:xfrm>
            <a:off x="6863080" y="2925445"/>
            <a:ext cx="485775" cy="4857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1" name="对象 40"/>
          <p:cNvGraphicFramePr/>
          <p:nvPr/>
        </p:nvGraphicFramePr>
        <p:xfrm>
          <a:off x="6787515" y="1391920"/>
          <a:ext cx="5536565" cy="3221355"/>
        </p:xfrm>
        <a:graphic>
          <a:graphicData uri="http://schemas.openxmlformats.org/presentationml/2006/ole">
            <mc:AlternateContent xmlns:mc="http://schemas.openxmlformats.org/markup-compatibility/2006">
              <mc:Choice xmlns:v="urn:schemas-microsoft-com:vml" Requires="v">
                <p:oleObj spid="_x0000_s42" name="" r:id="rId1" imgW="3264535" imgH="1674495" progId="Visio.Drawing.15">
                  <p:embed/>
                </p:oleObj>
              </mc:Choice>
              <mc:Fallback>
                <p:oleObj name="" r:id="rId1" imgW="3264535" imgH="1674495" progId="Visio.Drawing.15">
                  <p:embed/>
                  <p:pic>
                    <p:nvPicPr>
                      <p:cNvPr id="0" name="图片 41"/>
                      <p:cNvPicPr/>
                      <p:nvPr/>
                    </p:nvPicPr>
                    <p:blipFill>
                      <a:blip r:embed="rId2"/>
                      <a:stretch>
                        <a:fillRect/>
                      </a:stretch>
                    </p:blipFill>
                    <p:spPr>
                      <a:xfrm>
                        <a:off x="6787515" y="1391920"/>
                        <a:ext cx="5536565" cy="3221355"/>
                      </a:xfrm>
                      <a:prstGeom prst="rect">
                        <a:avLst/>
                      </a:prstGeom>
                    </p:spPr>
                  </p:pic>
                </p:oleObj>
              </mc:Fallback>
            </mc:AlternateContent>
          </a:graphicData>
        </a:graphic>
      </p:graphicFrame>
      <p:cxnSp>
        <p:nvCxnSpPr>
          <p:cNvPr id="44" name="直接箭头连接符 43"/>
          <p:cNvCxnSpPr/>
          <p:nvPr/>
        </p:nvCxnSpPr>
        <p:spPr>
          <a:xfrm>
            <a:off x="1483360" y="1146175"/>
            <a:ext cx="1905" cy="3498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3538220" y="1129665"/>
            <a:ext cx="3175" cy="36957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78" idx="3"/>
            <a:endCxn id="22" idx="0"/>
          </p:cNvCxnSpPr>
          <p:nvPr/>
        </p:nvCxnSpPr>
        <p:spPr>
          <a:xfrm>
            <a:off x="4011295" y="1026795"/>
            <a:ext cx="1931670" cy="461645"/>
          </a:xfrm>
          <a:prstGeom prst="bentConnector2">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658745" y="4695190"/>
            <a:ext cx="1792605" cy="368300"/>
          </a:xfrm>
          <a:prstGeom prst="rect">
            <a:avLst/>
          </a:prstGeom>
          <a:noFill/>
        </p:spPr>
        <p:txBody>
          <a:bodyPr wrap="none" rtlCol="0">
            <a:spAutoFit/>
          </a:bodyPr>
          <a:p>
            <a:r>
              <a:rPr lang="en-US" altLang="zh-CN">
                <a:solidFill>
                  <a:srgbClr val="00B050"/>
                </a:solidFill>
                <a:latin typeface="华文仿宋" panose="02010600040101010101" charset="-122"/>
                <a:ea typeface="华文仿宋" panose="02010600040101010101" charset="-122"/>
              </a:rPr>
              <a:t>Branch Prediction</a:t>
            </a:r>
            <a:endParaRPr lang="en-US" altLang="zh-CN">
              <a:solidFill>
                <a:srgbClr val="00B050"/>
              </a:solidFill>
              <a:latin typeface="华文仿宋" panose="02010600040101010101" charset="-122"/>
              <a:ea typeface="华文仿宋" panose="02010600040101010101" charset="-122"/>
            </a:endParaRPr>
          </a:p>
        </p:txBody>
      </p:sp>
      <p:sp>
        <p:nvSpPr>
          <p:cNvPr id="163" name="文本框 162"/>
          <p:cNvSpPr txBox="1"/>
          <p:nvPr/>
        </p:nvSpPr>
        <p:spPr>
          <a:xfrm>
            <a:off x="661670" y="5368925"/>
            <a:ext cx="11015980" cy="860425"/>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sz="1600">
                <a:solidFill>
                  <a:srgbClr val="002060"/>
                </a:solidFill>
              </a:rPr>
              <a:t> 我们可以根据不同分支的执行情况，设计一个自适应的分支预测方法，</a:t>
            </a:r>
            <a:r>
              <a:rPr lang="en-US" sz="1600">
                <a:solidFill>
                  <a:srgbClr val="002060"/>
                </a:solidFill>
              </a:rPr>
              <a:t>CPHT(choice PHT)</a:t>
            </a:r>
            <a:r>
              <a:rPr lang="zh-CN" altLang="en-US" sz="1600">
                <a:solidFill>
                  <a:srgbClr val="002060"/>
                </a:solidFill>
              </a:rPr>
              <a:t>是由分支指令的</a:t>
            </a:r>
            <a:r>
              <a:rPr lang="en-US" altLang="zh-CN" sz="1600">
                <a:solidFill>
                  <a:srgbClr val="002060"/>
                </a:solidFill>
              </a:rPr>
              <a:t>PC</a:t>
            </a:r>
            <a:r>
              <a:rPr lang="zh-CN" altLang="en-US" sz="1600">
                <a:solidFill>
                  <a:srgbClr val="002060"/>
                </a:solidFill>
              </a:rPr>
              <a:t>值来寻址的一个表格，类似于</a:t>
            </a:r>
            <a:r>
              <a:rPr lang="en-US" altLang="zh-CN" sz="1600">
                <a:solidFill>
                  <a:srgbClr val="002060"/>
                </a:solidFill>
              </a:rPr>
              <a:t>PHT</a:t>
            </a:r>
            <a:r>
              <a:rPr lang="zh-CN" altLang="en-US" sz="1600">
                <a:solidFill>
                  <a:srgbClr val="002060"/>
                </a:solidFill>
              </a:rPr>
              <a:t>，它也仍是由两位的饱和计数器组成的，当其中一种分支预测方法</a:t>
            </a:r>
            <a:r>
              <a:rPr lang="en-US" altLang="zh-CN" sz="1600">
                <a:solidFill>
                  <a:srgbClr val="002060"/>
                </a:solidFill>
              </a:rPr>
              <a:t>(</a:t>
            </a:r>
            <a:r>
              <a:rPr lang="zh-CN" altLang="en-US" sz="1600">
                <a:solidFill>
                  <a:srgbClr val="002060"/>
                </a:solidFill>
              </a:rPr>
              <a:t>例如</a:t>
            </a:r>
            <a:r>
              <a:rPr lang="en-US" altLang="zh-CN" sz="1600">
                <a:solidFill>
                  <a:srgbClr val="002060"/>
                </a:solidFill>
              </a:rPr>
              <a:t>P1)</a:t>
            </a:r>
            <a:r>
              <a:rPr lang="zh-CN" altLang="en-US" sz="1600">
                <a:solidFill>
                  <a:srgbClr val="002060"/>
                </a:solidFill>
              </a:rPr>
              <a:t>两次预测失败，而同时另外一种分支预测方法</a:t>
            </a:r>
            <a:r>
              <a:rPr lang="en-US" altLang="zh-CN" sz="1600">
                <a:solidFill>
                  <a:srgbClr val="002060"/>
                </a:solidFill>
              </a:rPr>
              <a:t>(</a:t>
            </a:r>
            <a:r>
              <a:rPr lang="zh-CN" altLang="en-US" sz="1600">
                <a:solidFill>
                  <a:srgbClr val="002060"/>
                </a:solidFill>
              </a:rPr>
              <a:t>例如</a:t>
            </a:r>
            <a:r>
              <a:rPr lang="en-US" altLang="zh-CN" sz="1600">
                <a:solidFill>
                  <a:srgbClr val="002060"/>
                </a:solidFill>
              </a:rPr>
              <a:t>P2)</a:t>
            </a:r>
            <a:r>
              <a:rPr lang="zh-CN" altLang="en-US" sz="1600">
                <a:solidFill>
                  <a:srgbClr val="002060"/>
                </a:solidFill>
              </a:rPr>
              <a:t>两次预测成功时，会使状态机转到使用另一个分支预测方法的</a:t>
            </a:r>
            <a:r>
              <a:rPr lang="zh-CN" altLang="en-US" sz="1600">
                <a:solidFill>
                  <a:srgbClr val="002060"/>
                </a:solidFill>
              </a:rPr>
              <a:t>状态。</a:t>
            </a:r>
            <a:endParaRPr lang="zh-CN" altLang="en-US" sz="1600">
              <a:solidFill>
                <a:srgbClr val="00206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75310" y="288925"/>
            <a:ext cx="6433820" cy="508000"/>
          </a:xfrm>
        </p:spPr>
        <p:txBody>
          <a:bodyPr>
            <a:normAutofit/>
          </a:bodyPr>
          <a:lstStyle/>
          <a:p>
            <a:pPr algn="l"/>
            <a:r>
              <a:rPr lang="en-US" altLang="zh-CN" dirty="0"/>
              <a:t> </a:t>
            </a:r>
            <a:r>
              <a:rPr lang="en-US" altLang="zh-CN" sz="2000" dirty="0">
                <a:sym typeface="+mn-ea"/>
              </a:rPr>
              <a:t> 7.</a:t>
            </a:r>
            <a:r>
              <a:rPr lang="zh-CN" altLang="en-US" sz="2000" dirty="0">
                <a:sym typeface="+mn-ea"/>
              </a:rPr>
              <a:t>基于</a:t>
            </a:r>
            <a:r>
              <a:rPr lang="en-US" altLang="zh-CN" sz="2000" dirty="0">
                <a:sym typeface="+mn-ea"/>
              </a:rPr>
              <a:t>LRU</a:t>
            </a:r>
            <a:r>
              <a:rPr lang="zh-CN" altLang="en-US" sz="2000" dirty="0">
                <a:sym typeface="+mn-ea"/>
              </a:rPr>
              <a:t>算法的</a:t>
            </a:r>
            <a:r>
              <a:rPr lang="zh-CN" altLang="en-US" sz="2000" dirty="0">
                <a:sym typeface="+mn-ea"/>
              </a:rPr>
              <a:t>地址预测</a:t>
            </a:r>
            <a:r>
              <a:rPr lang="en-US" sz="2000" dirty="0">
                <a:sym typeface="+mn-ea"/>
              </a:rPr>
              <a:t>-BTB</a:t>
            </a:r>
            <a:endParaRPr lang="en-US" sz="20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grpSp>
        <p:nvGrpSpPr>
          <p:cNvPr id="5" name="Group 3"/>
          <p:cNvGrpSpPr/>
          <p:nvPr/>
        </p:nvGrpSpPr>
        <p:grpSpPr bwMode="auto">
          <a:xfrm>
            <a:off x="2171837" y="1028119"/>
            <a:ext cx="7848600" cy="4138613"/>
            <a:chOff x="523" y="1404"/>
            <a:chExt cx="4944" cy="2607"/>
          </a:xfrm>
        </p:grpSpPr>
        <p:grpSp>
          <p:nvGrpSpPr>
            <p:cNvPr id="10" name="Group 4"/>
            <p:cNvGrpSpPr/>
            <p:nvPr/>
          </p:nvGrpSpPr>
          <p:grpSpPr bwMode="auto">
            <a:xfrm>
              <a:off x="1740" y="1404"/>
              <a:ext cx="3312" cy="1370"/>
              <a:chOff x="1740" y="1404"/>
              <a:chExt cx="3312" cy="1370"/>
            </a:xfrm>
          </p:grpSpPr>
          <p:grpSp>
            <p:nvGrpSpPr>
              <p:cNvPr id="11" name="Group 5"/>
              <p:cNvGrpSpPr/>
              <p:nvPr/>
            </p:nvGrpSpPr>
            <p:grpSpPr bwMode="auto">
              <a:xfrm>
                <a:off x="1740" y="1623"/>
                <a:ext cx="3312" cy="1151"/>
                <a:chOff x="1740" y="1623"/>
                <a:chExt cx="3312" cy="1151"/>
              </a:xfrm>
            </p:grpSpPr>
            <p:sp>
              <p:nvSpPr>
                <p:cNvPr id="20" name="Rectangle 6"/>
                <p:cNvSpPr>
                  <a:spLocks noChangeArrowheads="1"/>
                </p:cNvSpPr>
                <p:nvPr/>
              </p:nvSpPr>
              <p:spPr bwMode="auto">
                <a:xfrm>
                  <a:off x="1740" y="1623"/>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1" name="Rectangle 7"/>
                <p:cNvSpPr>
                  <a:spLocks noChangeArrowheads="1"/>
                </p:cNvSpPr>
                <p:nvPr/>
              </p:nvSpPr>
              <p:spPr bwMode="auto">
                <a:xfrm>
                  <a:off x="3276" y="1623"/>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2" name="Rectangle 8"/>
                <p:cNvSpPr>
                  <a:spLocks noChangeArrowheads="1"/>
                </p:cNvSpPr>
                <p:nvPr/>
              </p:nvSpPr>
              <p:spPr bwMode="auto">
                <a:xfrm>
                  <a:off x="4812" y="1623"/>
                  <a:ext cx="240"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3" name="Rectangle 9"/>
                <p:cNvSpPr>
                  <a:spLocks noChangeArrowheads="1"/>
                </p:cNvSpPr>
                <p:nvPr/>
              </p:nvSpPr>
              <p:spPr bwMode="auto">
                <a:xfrm>
                  <a:off x="1740" y="1815"/>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4" name="Rectangle 10"/>
                <p:cNvSpPr>
                  <a:spLocks noChangeArrowheads="1"/>
                </p:cNvSpPr>
                <p:nvPr/>
              </p:nvSpPr>
              <p:spPr bwMode="auto">
                <a:xfrm>
                  <a:off x="3276" y="1815"/>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5" name="Rectangle 11"/>
                <p:cNvSpPr>
                  <a:spLocks noChangeArrowheads="1"/>
                </p:cNvSpPr>
                <p:nvPr/>
              </p:nvSpPr>
              <p:spPr bwMode="auto">
                <a:xfrm>
                  <a:off x="4812" y="1815"/>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6" name="Rectangle 12"/>
                <p:cNvSpPr>
                  <a:spLocks noChangeArrowheads="1"/>
                </p:cNvSpPr>
                <p:nvPr/>
              </p:nvSpPr>
              <p:spPr bwMode="auto">
                <a:xfrm>
                  <a:off x="1740" y="2007"/>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7" name="Rectangle 13"/>
                <p:cNvSpPr>
                  <a:spLocks noChangeArrowheads="1"/>
                </p:cNvSpPr>
                <p:nvPr/>
              </p:nvSpPr>
              <p:spPr bwMode="auto">
                <a:xfrm>
                  <a:off x="3276" y="2007"/>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8" name="Rectangle 14"/>
                <p:cNvSpPr>
                  <a:spLocks noChangeArrowheads="1"/>
                </p:cNvSpPr>
                <p:nvPr/>
              </p:nvSpPr>
              <p:spPr bwMode="auto">
                <a:xfrm>
                  <a:off x="4812" y="2007"/>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29" name="Rectangle 15"/>
                <p:cNvSpPr>
                  <a:spLocks noChangeArrowheads="1"/>
                </p:cNvSpPr>
                <p:nvPr/>
              </p:nvSpPr>
              <p:spPr bwMode="auto">
                <a:xfrm>
                  <a:off x="1740" y="2199"/>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0" name="Rectangle 16"/>
                <p:cNvSpPr>
                  <a:spLocks noChangeArrowheads="1"/>
                </p:cNvSpPr>
                <p:nvPr/>
              </p:nvSpPr>
              <p:spPr bwMode="auto">
                <a:xfrm>
                  <a:off x="3276" y="2199"/>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1" name="Rectangle 17"/>
                <p:cNvSpPr>
                  <a:spLocks noChangeArrowheads="1"/>
                </p:cNvSpPr>
                <p:nvPr/>
              </p:nvSpPr>
              <p:spPr bwMode="auto">
                <a:xfrm>
                  <a:off x="4812" y="2199"/>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2" name="Rectangle 18"/>
                <p:cNvSpPr>
                  <a:spLocks noChangeArrowheads="1"/>
                </p:cNvSpPr>
                <p:nvPr/>
              </p:nvSpPr>
              <p:spPr bwMode="auto">
                <a:xfrm>
                  <a:off x="1740" y="2391"/>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p>
                  <a:pPr>
                    <a:buClr>
                      <a:srgbClr val="000000"/>
                    </a:buClr>
                    <a:buSzPct val="100000"/>
                    <a:buFont typeface="Times New Roman" panose="02020603050405020304" pitchFamily="18" charset="0"/>
                    <a:buNone/>
                  </a:pPr>
                  <a:endParaRPr lang="zh-CN" altLang="en-US" dirty="0"/>
                </a:p>
              </p:txBody>
            </p:sp>
            <p:sp>
              <p:nvSpPr>
                <p:cNvPr id="33" name="Rectangle 19"/>
                <p:cNvSpPr>
                  <a:spLocks noChangeArrowheads="1"/>
                </p:cNvSpPr>
                <p:nvPr/>
              </p:nvSpPr>
              <p:spPr bwMode="auto">
                <a:xfrm>
                  <a:off x="3276" y="2391"/>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4" name="Rectangle 20"/>
                <p:cNvSpPr>
                  <a:spLocks noChangeArrowheads="1"/>
                </p:cNvSpPr>
                <p:nvPr/>
              </p:nvSpPr>
              <p:spPr bwMode="auto">
                <a:xfrm>
                  <a:off x="4812" y="2391"/>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5" name="Rectangle 21"/>
                <p:cNvSpPr>
                  <a:spLocks noChangeArrowheads="1"/>
                </p:cNvSpPr>
                <p:nvPr/>
              </p:nvSpPr>
              <p:spPr bwMode="auto">
                <a:xfrm>
                  <a:off x="1741" y="2583"/>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6" name="Rectangle 22"/>
                <p:cNvSpPr>
                  <a:spLocks noChangeArrowheads="1"/>
                </p:cNvSpPr>
                <p:nvPr/>
              </p:nvSpPr>
              <p:spPr bwMode="auto">
                <a:xfrm>
                  <a:off x="3276" y="2583"/>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sp>
              <p:nvSpPr>
                <p:cNvPr id="37" name="Rectangle 23"/>
                <p:cNvSpPr>
                  <a:spLocks noChangeArrowheads="1"/>
                </p:cNvSpPr>
                <p:nvPr/>
              </p:nvSpPr>
              <p:spPr bwMode="auto">
                <a:xfrm>
                  <a:off x="4812" y="2583"/>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p>
                  <a:pPr>
                    <a:buClr>
                      <a:srgbClr val="000000"/>
                    </a:buClr>
                    <a:buSzPct val="100000"/>
                    <a:buFont typeface="Times New Roman" panose="02020603050405020304" pitchFamily="18" charset="0"/>
                    <a:buNone/>
                  </a:pPr>
                  <a:endParaRPr lang="zh-CN" altLang="en-US"/>
                </a:p>
              </p:txBody>
            </p:sp>
          </p:grpSp>
          <p:sp>
            <p:nvSpPr>
              <p:cNvPr id="12" name="Text Box 24"/>
              <p:cNvSpPr txBox="1">
                <a:spLocks noChangeArrowheads="1"/>
              </p:cNvSpPr>
              <p:nvPr/>
            </p:nvSpPr>
            <p:spPr bwMode="auto">
              <a:xfrm>
                <a:off x="2277" y="1404"/>
                <a:ext cx="416" cy="233"/>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TAG</a:t>
                </a:r>
                <a:endParaRPr lang="en-US" altLang="zh-CN" b="1">
                  <a:solidFill>
                    <a:srgbClr val="000000"/>
                  </a:solidFill>
                  <a:latin typeface="Comic Sans MS" panose="030F0702030302020204" pitchFamily="66" charset="0"/>
                </a:endParaRPr>
              </a:p>
            </p:txBody>
          </p:sp>
          <p:sp>
            <p:nvSpPr>
              <p:cNvPr id="19" name="Text Box 25"/>
              <p:cNvSpPr txBox="1">
                <a:spLocks noChangeArrowheads="1"/>
              </p:cNvSpPr>
              <p:nvPr/>
            </p:nvSpPr>
            <p:spPr bwMode="auto">
              <a:xfrm>
                <a:off x="3522" y="1405"/>
                <a:ext cx="1000" cy="231"/>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Predicted PC</a:t>
                </a:r>
                <a:endParaRPr lang="en-US" altLang="zh-CN" b="1">
                  <a:solidFill>
                    <a:srgbClr val="000000"/>
                  </a:solidFill>
                  <a:latin typeface="Comic Sans MS" panose="030F0702030302020204" pitchFamily="66" charset="0"/>
                </a:endParaRPr>
              </a:p>
            </p:txBody>
          </p:sp>
        </p:grpSp>
        <p:sp>
          <p:nvSpPr>
            <p:cNvPr id="13" name="Oval 26"/>
            <p:cNvSpPr>
              <a:spLocks noChangeArrowheads="1"/>
            </p:cNvSpPr>
            <p:nvPr/>
          </p:nvSpPr>
          <p:spPr bwMode="auto">
            <a:xfrm>
              <a:off x="2280" y="3008"/>
              <a:ext cx="383" cy="383"/>
            </a:xfrm>
            <a:prstGeom prst="ellipse">
              <a:avLst/>
            </a:prstGeom>
            <a:noFill/>
            <a:ln w="28440" cap="sq">
              <a:solidFill>
                <a:srgbClr val="000000"/>
              </a:solidFill>
              <a:miter lim="800000"/>
            </a:ln>
          </p:spPr>
          <p:txBody>
            <a:bodyPr wrap="none" lIns="90000" tIns="46800" rIns="90000" bIns="46800" anchor="ct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a:t>
              </a:r>
              <a:endParaRPr lang="en-US" altLang="zh-CN" b="1">
                <a:solidFill>
                  <a:srgbClr val="000000"/>
                </a:solidFill>
                <a:latin typeface="Comic Sans MS" panose="030F0702030302020204" pitchFamily="66" charset="0"/>
              </a:endParaRPr>
            </a:p>
          </p:txBody>
        </p:sp>
        <p:sp>
          <p:nvSpPr>
            <p:cNvPr id="14" name="Line 27"/>
            <p:cNvSpPr>
              <a:spLocks noChangeShapeType="1"/>
            </p:cNvSpPr>
            <p:nvPr/>
          </p:nvSpPr>
          <p:spPr bwMode="auto">
            <a:xfrm>
              <a:off x="2472" y="2768"/>
              <a:ext cx="0" cy="239"/>
            </a:xfrm>
            <a:prstGeom prst="line">
              <a:avLst/>
            </a:prstGeom>
            <a:noFill/>
            <a:ln w="28440" cap="sq">
              <a:solidFill>
                <a:srgbClr val="000000"/>
              </a:solidFill>
              <a:miter lim="800000"/>
              <a:tailEnd type="triangle" w="med" len="med"/>
            </a:ln>
          </p:spPr>
          <p:txBody>
            <a:bodyPr/>
            <a:p>
              <a:endParaRPr lang="zh-CN" altLang="en-US"/>
            </a:p>
          </p:txBody>
        </p:sp>
        <p:sp>
          <p:nvSpPr>
            <p:cNvPr id="40" name="Line 31"/>
            <p:cNvSpPr>
              <a:spLocks noChangeShapeType="1"/>
            </p:cNvSpPr>
            <p:nvPr/>
          </p:nvSpPr>
          <p:spPr bwMode="auto">
            <a:xfrm>
              <a:off x="4920" y="2768"/>
              <a:ext cx="0" cy="287"/>
            </a:xfrm>
            <a:prstGeom prst="line">
              <a:avLst/>
            </a:prstGeom>
            <a:noFill/>
            <a:ln w="28440" cap="sq">
              <a:solidFill>
                <a:srgbClr val="000000"/>
              </a:solidFill>
              <a:miter lim="800000"/>
              <a:tailEnd type="triangle" w="med" len="med"/>
            </a:ln>
          </p:spPr>
          <p:txBody>
            <a:bodyPr/>
            <a:p>
              <a:endParaRPr lang="zh-CN" altLang="en-US"/>
            </a:p>
          </p:txBody>
        </p:sp>
        <p:sp>
          <p:nvSpPr>
            <p:cNvPr id="41" name="Text Box 32"/>
            <p:cNvSpPr txBox="1">
              <a:spLocks noChangeArrowheads="1"/>
            </p:cNvSpPr>
            <p:nvPr/>
          </p:nvSpPr>
          <p:spPr bwMode="auto">
            <a:xfrm>
              <a:off x="4545" y="3135"/>
              <a:ext cx="922" cy="407"/>
            </a:xfrm>
            <a:prstGeom prst="rect">
              <a:avLst/>
            </a:prstGeom>
            <a:noFill/>
            <a:ln w="9525">
              <a:noFill/>
              <a:round/>
            </a:ln>
          </p:spPr>
          <p:txBody>
            <a:bodyPr wrap="squar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solidFill>
                    <a:srgbClr val="000000"/>
                  </a:solidFill>
                  <a:latin typeface="Comic Sans MS" panose="030F0702030302020204" pitchFamily="66" charset="0"/>
                </a:rPr>
                <a:t>prediction type</a:t>
              </a:r>
              <a:endParaRPr lang="en-US" altLang="zh-CN" b="1" dirty="0">
                <a:solidFill>
                  <a:srgbClr val="000000"/>
                </a:solidFill>
                <a:latin typeface="Comic Sans MS" panose="030F0702030302020204" pitchFamily="66" charset="0"/>
              </a:endParaRPr>
            </a:p>
          </p:txBody>
        </p:sp>
        <p:sp>
          <p:nvSpPr>
            <p:cNvPr id="42" name="Line 33"/>
            <p:cNvSpPr>
              <a:spLocks noChangeShapeType="1"/>
            </p:cNvSpPr>
            <p:nvPr/>
          </p:nvSpPr>
          <p:spPr bwMode="auto">
            <a:xfrm>
              <a:off x="2663" y="3200"/>
              <a:ext cx="335" cy="0"/>
            </a:xfrm>
            <a:prstGeom prst="line">
              <a:avLst/>
            </a:prstGeom>
            <a:noFill/>
            <a:ln w="28440" cap="sq">
              <a:solidFill>
                <a:srgbClr val="000000"/>
              </a:solidFill>
              <a:miter lim="800000"/>
              <a:tailEnd type="triangle" w="med" len="med"/>
            </a:ln>
          </p:spPr>
          <p:txBody>
            <a:bodyPr/>
            <a:p>
              <a:endParaRPr lang="zh-CN" altLang="en-US"/>
            </a:p>
          </p:txBody>
        </p:sp>
        <p:sp>
          <p:nvSpPr>
            <p:cNvPr id="43" name="Text Box 34"/>
            <p:cNvSpPr txBox="1">
              <a:spLocks noChangeArrowheads="1"/>
            </p:cNvSpPr>
            <p:nvPr/>
          </p:nvSpPr>
          <p:spPr bwMode="auto">
            <a:xfrm>
              <a:off x="3000" y="3069"/>
              <a:ext cx="1430" cy="931"/>
            </a:xfrm>
            <a:prstGeom prst="rect">
              <a:avLst/>
            </a:prstGeom>
            <a:noFill/>
            <a:ln w="9525">
              <a:noFill/>
              <a:round/>
            </a:ln>
          </p:spPr>
          <p:txBody>
            <a:bodyPr wrap="square" lIns="90000" tIns="46800" rIns="90000" bIns="46800" anchor="ctr">
              <a:spAutoFit/>
            </a:bodyPr>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solidFill>
                    <a:srgbClr val="000000"/>
                  </a:solidFill>
                  <a:latin typeface="Comic Sans MS" panose="030F0702030302020204" pitchFamily="66" charset="0"/>
                </a:rPr>
                <a:t>Yes: instruction is     Jump instruction  and use predicted PC as next select addr</a:t>
              </a:r>
              <a:endParaRPr lang="en-US" altLang="zh-CN" b="1" dirty="0">
                <a:solidFill>
                  <a:srgbClr val="000000"/>
                </a:solidFill>
                <a:latin typeface="Comic Sans MS" panose="030F0702030302020204" pitchFamily="66" charset="0"/>
              </a:endParaRPr>
            </a:p>
          </p:txBody>
        </p:sp>
        <p:sp>
          <p:nvSpPr>
            <p:cNvPr id="44" name="Text Box 35"/>
            <p:cNvSpPr txBox="1">
              <a:spLocks noChangeArrowheads="1"/>
            </p:cNvSpPr>
            <p:nvPr/>
          </p:nvSpPr>
          <p:spPr bwMode="auto">
            <a:xfrm>
              <a:off x="523" y="3434"/>
              <a:ext cx="2071" cy="577"/>
            </a:xfrm>
            <a:prstGeom prst="rect">
              <a:avLst/>
            </a:prstGeom>
            <a:noFill/>
            <a:ln w="9525">
              <a:noFill/>
              <a:round/>
            </a:ln>
          </p:spPr>
          <p:txBody>
            <a:bodyPr wrap="none" lIns="90000" tIns="46800" rIns="90000" bIns="46800" anchor="ctr">
              <a:spAutoFit/>
            </a:bodyPr>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No: branch not </a:t>
              </a:r>
              <a:endParaRPr lang="en-US" altLang="zh-CN" b="1">
                <a:solidFill>
                  <a:srgbClr val="000000"/>
                </a:solidFill>
                <a:latin typeface="Comic Sans MS" panose="030F0702030302020204" pitchFamily="66" charset="0"/>
              </a:endParaRPr>
            </a:p>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predicted, proceed normally</a:t>
              </a:r>
              <a:endParaRPr lang="en-US" altLang="zh-CN" b="1">
                <a:solidFill>
                  <a:srgbClr val="000000"/>
                </a:solidFill>
                <a:latin typeface="Comic Sans MS" panose="030F0702030302020204" pitchFamily="66" charset="0"/>
              </a:endParaRPr>
            </a:p>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 (Next PC = PC+4)</a:t>
              </a:r>
              <a:endParaRPr lang="en-US" altLang="zh-CN" b="1">
                <a:solidFill>
                  <a:srgbClr val="000000"/>
                </a:solidFill>
                <a:latin typeface="Comic Sans MS" panose="030F0702030302020204" pitchFamily="66" charset="0"/>
              </a:endParaRPr>
            </a:p>
          </p:txBody>
        </p:sp>
        <p:sp>
          <p:nvSpPr>
            <p:cNvPr id="45" name="Line 36"/>
            <p:cNvSpPr>
              <a:spLocks noChangeShapeType="1"/>
            </p:cNvSpPr>
            <p:nvPr/>
          </p:nvSpPr>
          <p:spPr bwMode="auto">
            <a:xfrm>
              <a:off x="2548" y="3348"/>
              <a:ext cx="0" cy="301"/>
            </a:xfrm>
            <a:prstGeom prst="line">
              <a:avLst/>
            </a:prstGeom>
            <a:noFill/>
            <a:ln w="28440" cap="sq">
              <a:solidFill>
                <a:srgbClr val="000000"/>
              </a:solidFill>
              <a:miter lim="800000"/>
              <a:tailEnd type="triangle" w="med" len="med"/>
            </a:ln>
          </p:spPr>
          <p:txBody>
            <a:bodyPr/>
            <a:p>
              <a:endParaRPr lang="zh-CN" altLang="en-US"/>
            </a:p>
          </p:txBody>
        </p:sp>
      </p:grpSp>
      <p:sp>
        <p:nvSpPr>
          <p:cNvPr id="46" name="Text Box 24"/>
          <p:cNvSpPr txBox="1">
            <a:spLocks noChangeArrowheads="1"/>
          </p:cNvSpPr>
          <p:nvPr/>
        </p:nvSpPr>
        <p:spPr bwMode="auto">
          <a:xfrm>
            <a:off x="8801872" y="1004783"/>
            <a:ext cx="713740"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Type</a:t>
            </a:r>
            <a:endParaRPr lang="en-US" altLang="zh-CN" b="1">
              <a:solidFill>
                <a:srgbClr val="000000"/>
              </a:solidFill>
              <a:latin typeface="Comic Sans MS" panose="030F0702030302020204" pitchFamily="66" charset="0"/>
            </a:endParaRPr>
          </a:p>
        </p:txBody>
      </p:sp>
      <p:sp>
        <p:nvSpPr>
          <p:cNvPr id="54" name="Text Box 25"/>
          <p:cNvSpPr txBox="1">
            <a:spLocks noChangeArrowheads="1"/>
          </p:cNvSpPr>
          <p:nvPr/>
        </p:nvSpPr>
        <p:spPr bwMode="auto">
          <a:xfrm>
            <a:off x="2079128" y="3744807"/>
            <a:ext cx="1133475"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PC[15:0]</a:t>
            </a:r>
            <a:endParaRPr lang="zh-CN" altLang="en-US" b="1">
              <a:solidFill>
                <a:srgbClr val="000000"/>
              </a:solidFill>
              <a:latin typeface="Comic Sans MS" panose="030F0702030302020204" pitchFamily="66" charset="0"/>
            </a:endParaRPr>
          </a:p>
        </p:txBody>
      </p:sp>
      <p:sp>
        <p:nvSpPr>
          <p:cNvPr id="6" name="Rectangle 6"/>
          <p:cNvSpPr>
            <a:spLocks noChangeArrowheads="1"/>
          </p:cNvSpPr>
          <p:nvPr/>
        </p:nvSpPr>
        <p:spPr bwMode="auto">
          <a:xfrm>
            <a:off x="2079625" y="1390015"/>
            <a:ext cx="1002665" cy="303530"/>
          </a:xfrm>
          <a:prstGeom prst="rect">
            <a:avLst/>
          </a:prstGeom>
          <a:solidFill>
            <a:srgbClr val="A6F6E5"/>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7" name="Rectangle 9"/>
          <p:cNvSpPr>
            <a:spLocks noChangeArrowheads="1"/>
          </p:cNvSpPr>
          <p:nvPr/>
        </p:nvSpPr>
        <p:spPr bwMode="auto">
          <a:xfrm>
            <a:off x="2079625" y="1682115"/>
            <a:ext cx="1002665" cy="303530"/>
          </a:xfrm>
          <a:prstGeom prst="rect">
            <a:avLst/>
          </a:prstGeom>
          <a:solidFill>
            <a:srgbClr val="A6F6E5"/>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8" name="Rectangle 12"/>
          <p:cNvSpPr>
            <a:spLocks noChangeArrowheads="1"/>
          </p:cNvSpPr>
          <p:nvPr/>
        </p:nvSpPr>
        <p:spPr bwMode="auto">
          <a:xfrm>
            <a:off x="2079625" y="1986915"/>
            <a:ext cx="1002665" cy="303530"/>
          </a:xfrm>
          <a:prstGeom prst="rect">
            <a:avLst/>
          </a:prstGeom>
          <a:solidFill>
            <a:srgbClr val="A6F6E5"/>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9" name="Rectangle 15"/>
          <p:cNvSpPr>
            <a:spLocks noChangeArrowheads="1"/>
          </p:cNvSpPr>
          <p:nvPr/>
        </p:nvSpPr>
        <p:spPr bwMode="auto">
          <a:xfrm>
            <a:off x="2079625" y="2291715"/>
            <a:ext cx="1002665" cy="303530"/>
          </a:xfrm>
          <a:prstGeom prst="rect">
            <a:avLst/>
          </a:prstGeom>
          <a:solidFill>
            <a:srgbClr val="A6F6E5"/>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16" name="Rectangle 18"/>
          <p:cNvSpPr>
            <a:spLocks noChangeArrowheads="1"/>
          </p:cNvSpPr>
          <p:nvPr/>
        </p:nvSpPr>
        <p:spPr bwMode="auto">
          <a:xfrm>
            <a:off x="2079625" y="2596515"/>
            <a:ext cx="1002665" cy="303530"/>
          </a:xfrm>
          <a:prstGeom prst="rect">
            <a:avLst/>
          </a:prstGeom>
          <a:solidFill>
            <a:srgbClr val="A6F6E5"/>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dirty="0"/>
          </a:p>
        </p:txBody>
      </p:sp>
      <p:sp>
        <p:nvSpPr>
          <p:cNvPr id="17" name="Rectangle 21"/>
          <p:cNvSpPr>
            <a:spLocks noChangeArrowheads="1"/>
          </p:cNvSpPr>
          <p:nvPr/>
        </p:nvSpPr>
        <p:spPr bwMode="auto">
          <a:xfrm>
            <a:off x="2078990" y="2901315"/>
            <a:ext cx="1004570" cy="303530"/>
          </a:xfrm>
          <a:prstGeom prst="rect">
            <a:avLst/>
          </a:prstGeom>
          <a:solidFill>
            <a:srgbClr val="A6F6E5"/>
          </a:solid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18" name="Text Box 24"/>
          <p:cNvSpPr txBox="1">
            <a:spLocks noChangeArrowheads="1"/>
          </p:cNvSpPr>
          <p:nvPr/>
        </p:nvSpPr>
        <p:spPr bwMode="auto">
          <a:xfrm>
            <a:off x="2271850" y="994623"/>
            <a:ext cx="619125" cy="369570"/>
          </a:xfrm>
          <a:prstGeom prst="rect">
            <a:avLst/>
          </a:prstGeom>
          <a:noFill/>
          <a:ln w="9525">
            <a:noFill/>
            <a:round/>
          </a:ln>
        </p:spPr>
        <p:txBody>
          <a:bodyPr wrap="none" lIns="90000" tIns="46800" rIns="90000" bIns="46800" anchor="ctr">
            <a:spAutoFit/>
          </a:bodyPr>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LRU</a:t>
            </a:r>
            <a:endParaRPr lang="en-US" altLang="zh-CN" b="1">
              <a:solidFill>
                <a:srgbClr val="000000"/>
              </a:solidFill>
              <a:latin typeface="Comic Sans MS" panose="030F0702030302020204" pitchFamily="66" charset="0"/>
            </a:endParaRPr>
          </a:p>
        </p:txBody>
      </p:sp>
      <p:sp>
        <p:nvSpPr>
          <p:cNvPr id="63" name="Line 33"/>
          <p:cNvSpPr>
            <a:spLocks noChangeShapeType="1"/>
          </p:cNvSpPr>
          <p:nvPr/>
        </p:nvSpPr>
        <p:spPr bwMode="auto">
          <a:xfrm>
            <a:off x="3275330" y="3879215"/>
            <a:ext cx="1680845" cy="635"/>
          </a:xfrm>
          <a:prstGeom prst="line">
            <a:avLst/>
          </a:prstGeom>
          <a:noFill/>
          <a:ln w="28440" cap="sq">
            <a:solidFill>
              <a:srgbClr val="000000"/>
            </a:solidFill>
            <a:miter lim="800000"/>
            <a:tailEnd type="triangle" w="med" len="med"/>
          </a:ln>
        </p:spPr>
        <p:txBody>
          <a:bodyPr/>
          <a:p>
            <a:endParaRPr lang="zh-CN" altLang="en-US"/>
          </a:p>
        </p:txBody>
      </p:sp>
      <p:sp>
        <p:nvSpPr>
          <p:cNvPr id="64" name="AutoShape 29"/>
          <p:cNvSpPr/>
          <p:nvPr/>
        </p:nvSpPr>
        <p:spPr bwMode="auto">
          <a:xfrm>
            <a:off x="3430725" y="1364669"/>
            <a:ext cx="455613" cy="1903413"/>
          </a:xfrm>
          <a:prstGeom prst="rightBrace">
            <a:avLst>
              <a:gd name="adj1" fmla="val 34814"/>
              <a:gd name="adj2" fmla="val 50000"/>
            </a:avLst>
          </a:prstGeom>
          <a:no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163" name="文本框 162"/>
          <p:cNvSpPr txBox="1"/>
          <p:nvPr/>
        </p:nvSpPr>
        <p:spPr>
          <a:xfrm>
            <a:off x="588010" y="5495925"/>
            <a:ext cx="11015980" cy="1106805"/>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sz="1600">
                <a:solidFill>
                  <a:srgbClr val="002060"/>
                </a:solidFill>
              </a:rPr>
              <a:t> 为了节省设计成本，将</a:t>
            </a:r>
            <a:r>
              <a:rPr lang="en-US" altLang="zh-CN" sz="1600">
                <a:solidFill>
                  <a:srgbClr val="002060"/>
                </a:solidFill>
              </a:rPr>
              <a:t>BTB</a:t>
            </a:r>
            <a:r>
              <a:rPr lang="zh-CN" altLang="en-US" sz="1600">
                <a:solidFill>
                  <a:srgbClr val="002060"/>
                </a:solidFill>
              </a:rPr>
              <a:t>进行优化，规格定为</a:t>
            </a:r>
            <a:r>
              <a:rPr lang="en-US" altLang="zh-CN" sz="1600">
                <a:solidFill>
                  <a:srgbClr val="002060"/>
                </a:solidFill>
              </a:rPr>
              <a:t>35X16</a:t>
            </a:r>
            <a:r>
              <a:rPr lang="zh-CN" altLang="en-US" sz="1600">
                <a:solidFill>
                  <a:srgbClr val="002060"/>
                </a:solidFill>
              </a:rPr>
              <a:t>，其中</a:t>
            </a:r>
            <a:r>
              <a:rPr lang="en-US" altLang="zh-CN" sz="1600">
                <a:solidFill>
                  <a:srgbClr val="002060"/>
                </a:solidFill>
              </a:rPr>
              <a:t>TAG</a:t>
            </a:r>
            <a:r>
              <a:rPr lang="zh-CN" altLang="en-US" sz="1600">
                <a:solidFill>
                  <a:srgbClr val="002060"/>
                </a:solidFill>
              </a:rPr>
              <a:t>位为</a:t>
            </a:r>
            <a:r>
              <a:rPr lang="en-US" altLang="zh-CN" sz="1600">
                <a:solidFill>
                  <a:srgbClr val="002060"/>
                </a:solidFill>
              </a:rPr>
              <a:t>PC</a:t>
            </a:r>
            <a:r>
              <a:rPr lang="zh-CN" altLang="en-US" sz="1600">
                <a:solidFill>
                  <a:srgbClr val="002060"/>
                </a:solidFill>
              </a:rPr>
              <a:t>的低</a:t>
            </a:r>
            <a:r>
              <a:rPr lang="en-US" altLang="zh-CN" sz="1600">
                <a:solidFill>
                  <a:srgbClr val="002060"/>
                </a:solidFill>
              </a:rPr>
              <a:t>16bit</a:t>
            </a:r>
            <a:r>
              <a:rPr lang="zh-CN" altLang="en-US" sz="1600">
                <a:solidFill>
                  <a:srgbClr val="002060"/>
                </a:solidFill>
              </a:rPr>
              <a:t>，每一次进行分支预测时，将取值的</a:t>
            </a:r>
            <a:r>
              <a:rPr lang="en-US" altLang="zh-CN" sz="1600">
                <a:solidFill>
                  <a:srgbClr val="002060"/>
                </a:solidFill>
              </a:rPr>
              <a:t>PC</a:t>
            </a:r>
            <a:r>
              <a:rPr lang="zh-CN" altLang="en-US" sz="1600">
                <a:solidFill>
                  <a:srgbClr val="002060"/>
                </a:solidFill>
              </a:rPr>
              <a:t>低</a:t>
            </a:r>
            <a:r>
              <a:rPr lang="en-US" altLang="zh-CN" sz="1600">
                <a:solidFill>
                  <a:srgbClr val="002060"/>
                </a:solidFill>
              </a:rPr>
              <a:t>16</a:t>
            </a:r>
            <a:r>
              <a:rPr lang="zh-CN" altLang="en-US" sz="1600">
                <a:solidFill>
                  <a:srgbClr val="002060"/>
                </a:solidFill>
              </a:rPr>
              <a:t>位与</a:t>
            </a:r>
            <a:r>
              <a:rPr lang="en-US" altLang="zh-CN" sz="1600">
                <a:solidFill>
                  <a:srgbClr val="002060"/>
                </a:solidFill>
              </a:rPr>
              <a:t>BTB</a:t>
            </a:r>
            <a:r>
              <a:rPr lang="zh-CN" altLang="en-US" sz="1600">
                <a:solidFill>
                  <a:srgbClr val="002060"/>
                </a:solidFill>
              </a:rPr>
              <a:t>中的</a:t>
            </a:r>
            <a:r>
              <a:rPr lang="en-US" altLang="zh-CN" sz="1600">
                <a:solidFill>
                  <a:srgbClr val="002060"/>
                </a:solidFill>
              </a:rPr>
              <a:t>TAG</a:t>
            </a:r>
            <a:r>
              <a:rPr lang="zh-CN" altLang="en-US" sz="1600">
                <a:solidFill>
                  <a:srgbClr val="002060"/>
                </a:solidFill>
              </a:rPr>
              <a:t>进行比较，如果命中，</a:t>
            </a:r>
            <a:r>
              <a:rPr lang="zh-CN" altLang="en-US" sz="1600">
                <a:solidFill>
                  <a:srgbClr val="002060"/>
                </a:solidFill>
                <a:sym typeface="+mn-ea"/>
              </a:rPr>
              <a:t>更新</a:t>
            </a:r>
            <a:r>
              <a:rPr lang="en-US" altLang="zh-CN" sz="1600">
                <a:solidFill>
                  <a:srgbClr val="002060"/>
                </a:solidFill>
                <a:sym typeface="+mn-ea"/>
              </a:rPr>
              <a:t>LRU</a:t>
            </a:r>
            <a:r>
              <a:rPr lang="zh-CN" altLang="en-US" sz="1600">
                <a:solidFill>
                  <a:srgbClr val="002060"/>
                </a:solidFill>
                <a:sym typeface="+mn-ea"/>
              </a:rPr>
              <a:t>，</a:t>
            </a:r>
            <a:r>
              <a:rPr lang="zh-CN" altLang="en-US" sz="1600">
                <a:solidFill>
                  <a:srgbClr val="002060"/>
                </a:solidFill>
              </a:rPr>
              <a:t>将选择对应</a:t>
            </a:r>
            <a:r>
              <a:rPr lang="en-US" altLang="zh-CN" sz="1600">
                <a:solidFill>
                  <a:srgbClr val="002060"/>
                </a:solidFill>
              </a:rPr>
              <a:t>Predicted PC</a:t>
            </a:r>
            <a:r>
              <a:rPr lang="zh-CN" altLang="en-US" sz="1600">
                <a:solidFill>
                  <a:srgbClr val="002060"/>
                </a:solidFill>
              </a:rPr>
              <a:t>进行取值。如果没有命中，则将指令的信息写入</a:t>
            </a:r>
            <a:r>
              <a:rPr lang="en-US" altLang="zh-CN" sz="1600">
                <a:solidFill>
                  <a:srgbClr val="002060"/>
                </a:solidFill>
              </a:rPr>
              <a:t>LRU</a:t>
            </a:r>
            <a:r>
              <a:rPr lang="zh-CN" altLang="en-US" sz="1600">
                <a:solidFill>
                  <a:srgbClr val="002060"/>
                </a:solidFill>
              </a:rPr>
              <a:t>对应的最老位，同时更新</a:t>
            </a:r>
            <a:r>
              <a:rPr lang="en-US" altLang="zh-CN" sz="1600">
                <a:solidFill>
                  <a:srgbClr val="002060"/>
                </a:solidFill>
              </a:rPr>
              <a:t>LRU</a:t>
            </a:r>
            <a:r>
              <a:rPr lang="zh-CN" altLang="en-US" sz="1600">
                <a:solidFill>
                  <a:srgbClr val="002060"/>
                </a:solidFill>
              </a:rPr>
              <a:t>，这样可以保证</a:t>
            </a:r>
            <a:r>
              <a:rPr lang="en-US" altLang="zh-CN" sz="1600">
                <a:solidFill>
                  <a:srgbClr val="002060"/>
                </a:solidFill>
              </a:rPr>
              <a:t>BTB</a:t>
            </a:r>
            <a:r>
              <a:rPr lang="zh-CN" altLang="en-US" sz="1600">
                <a:solidFill>
                  <a:srgbClr val="002060"/>
                </a:solidFill>
              </a:rPr>
              <a:t>中总是保存最新最近的</a:t>
            </a:r>
            <a:r>
              <a:rPr lang="en-US" altLang="zh-CN" sz="1600">
                <a:solidFill>
                  <a:srgbClr val="002060"/>
                </a:solidFill>
              </a:rPr>
              <a:t>16</a:t>
            </a:r>
            <a:r>
              <a:rPr lang="zh-CN" altLang="en-US" sz="1600">
                <a:solidFill>
                  <a:srgbClr val="002060"/>
                </a:solidFill>
              </a:rPr>
              <a:t>个跳转指令的信息，避免了地址覆写的</a:t>
            </a:r>
            <a:r>
              <a:rPr lang="zh-CN" altLang="en-US" sz="1600">
                <a:solidFill>
                  <a:srgbClr val="002060"/>
                </a:solidFill>
              </a:rPr>
              <a:t>问题。</a:t>
            </a:r>
            <a:endParaRPr lang="zh-CN" altLang="en-US" sz="160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20884" y="266008"/>
            <a:ext cx="4259271" cy="508027"/>
          </a:xfrm>
        </p:spPr>
        <p:txBody>
          <a:bodyPr>
            <a:normAutofit/>
          </a:bodyPr>
          <a:lstStyle/>
          <a:p>
            <a:pPr algn="l"/>
            <a:r>
              <a:rPr lang="en-US" altLang="zh-CN" dirty="0"/>
              <a:t> 7</a:t>
            </a:r>
            <a:r>
              <a:rPr lang="en-US" altLang="zh-CN" sz="2000" dirty="0">
                <a:sym typeface="+mn-ea"/>
              </a:rPr>
              <a:t>.</a:t>
            </a:r>
            <a:r>
              <a:rPr lang="zh-CN" altLang="en-US" sz="2000" dirty="0">
                <a:sym typeface="+mn-ea"/>
              </a:rPr>
              <a:t>动态分支预测</a:t>
            </a:r>
            <a:r>
              <a:rPr lang="en-US" altLang="zh-CN" sz="2000" dirty="0">
                <a:sym typeface="+mn-ea"/>
              </a:rPr>
              <a:t>-</a:t>
            </a:r>
            <a:r>
              <a:rPr lang="zh-CN" altLang="en-US" sz="2000" dirty="0">
                <a:sym typeface="+mn-ea"/>
              </a:rPr>
              <a:t>感知型的</a:t>
            </a:r>
            <a:r>
              <a:rPr lang="zh-CN" altLang="en-US" sz="2000" dirty="0">
                <a:sym typeface="+mn-ea"/>
              </a:rPr>
              <a:t>分支预测</a:t>
            </a:r>
            <a:endParaRPr lang="zh-CN" altLang="en-US" sz="2000" dirty="0">
              <a:sym typeface="+mn-ea"/>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163" name="文本框 162"/>
          <p:cNvSpPr txBox="1"/>
          <p:nvPr/>
        </p:nvSpPr>
        <p:spPr>
          <a:xfrm>
            <a:off x="661670" y="4442460"/>
            <a:ext cx="10955655" cy="209169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sz="1600">
                <a:solidFill>
                  <a:srgbClr val="002060"/>
                </a:solidFill>
              </a:rPr>
              <a:t> </a:t>
            </a:r>
            <a:r>
              <a:rPr sz="1600">
                <a:solidFill>
                  <a:srgbClr val="002060"/>
                </a:solidFill>
              </a:rPr>
              <a:t>分支预测很自然的可以看作训练加预测的machine learning问题</a:t>
            </a:r>
            <a:r>
              <a:rPr lang="zh-CN" sz="1600">
                <a:solidFill>
                  <a:srgbClr val="002060"/>
                </a:solidFill>
              </a:rPr>
              <a:t>，分支预测在CPU前端，通常要一两个cycle就得到预测结果，如果预测慢了，branch已经得出了结果，预测也就没有意义了。因此，分支预测不能用复杂的ML模型，不仅需要高实时性，training也需要快速的完成，并对model（weights）进行实时更新。</a:t>
            </a:r>
            <a:endParaRPr lang="zh-CN" sz="1600">
              <a:solidFill>
                <a:srgbClr val="002060"/>
              </a:solidFill>
            </a:endParaRPr>
          </a:p>
          <a:p>
            <a:r>
              <a:rPr lang="en-US" altLang="zh-CN" sz="1600">
                <a:solidFill>
                  <a:srgbClr val="002060"/>
                </a:solidFill>
              </a:rPr>
              <a:t>         </a:t>
            </a:r>
            <a:r>
              <a:rPr lang="zh-CN" sz="1600">
                <a:solidFill>
                  <a:srgbClr val="002060"/>
                </a:solidFill>
              </a:rPr>
              <a:t>perceptron predictor的核心是不再局限于PC和branch history，提取更多的可能和branch相关的architecture state作为模型的feature，进而利用perceptron model提升预测准确率。perceptron predictor还有一大好处就是可以给出更精确的预测概率（置信度），由于weights的数目增多（相比于saturating counter），点积之后的空间更大。</a:t>
            </a:r>
            <a:endParaRPr lang="zh-CN" sz="1600">
              <a:solidFill>
                <a:srgbClr val="002060"/>
              </a:solidFill>
            </a:endParaRPr>
          </a:p>
          <a:p>
            <a:r>
              <a:rPr lang="en-US" altLang="zh-CN" sz="1600">
                <a:solidFill>
                  <a:srgbClr val="002060"/>
                </a:solidFill>
              </a:rPr>
              <a:t>         </a:t>
            </a:r>
            <a:r>
              <a:rPr lang="zh-CN" altLang="en-US" sz="1600">
                <a:solidFill>
                  <a:srgbClr val="002060"/>
                </a:solidFill>
              </a:rPr>
              <a:t>weight可以看作一个saturating counter，但是于经典branch predictor不同的是，prediction通过多个weights（weights vector）来决定，weights vector与branch history register点积然后再进行</a:t>
            </a:r>
            <a:r>
              <a:rPr lang="zh-CN" altLang="en-US" sz="1600">
                <a:solidFill>
                  <a:srgbClr val="002060"/>
                </a:solidFill>
              </a:rPr>
              <a:t>预测。</a:t>
            </a:r>
            <a:endParaRPr lang="zh-CN" altLang="en-US" sz="1600">
              <a:solidFill>
                <a:srgbClr val="002060"/>
              </a:solidFill>
            </a:endParaRPr>
          </a:p>
        </p:txBody>
      </p:sp>
      <p:pic>
        <p:nvPicPr>
          <p:cNvPr id="3" name="图片 2"/>
          <p:cNvPicPr>
            <a:picLocks noChangeAspect="1"/>
          </p:cNvPicPr>
          <p:nvPr/>
        </p:nvPicPr>
        <p:blipFill>
          <a:blip r:embed="rId1"/>
          <a:stretch>
            <a:fillRect/>
          </a:stretch>
        </p:blipFill>
        <p:spPr>
          <a:xfrm>
            <a:off x="1118235" y="739140"/>
            <a:ext cx="8413750" cy="35433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75310" y="121920"/>
            <a:ext cx="5118735" cy="689610"/>
          </a:xfrm>
        </p:spPr>
        <p:txBody>
          <a:bodyPr>
            <a:normAutofit fontScale="90000"/>
          </a:bodyPr>
          <a:lstStyle/>
          <a:p>
            <a:pPr algn="l"/>
            <a:r>
              <a:rPr lang="en-US" altLang="zh-CN" sz="2220" dirty="0"/>
              <a:t> </a:t>
            </a:r>
            <a:r>
              <a:rPr lang="zh-CN" altLang="en-US" sz="2220" dirty="0"/>
              <a:t>局部分支预测</a:t>
            </a:r>
            <a:r>
              <a:rPr lang="en-US" altLang="zh-CN" sz="2220" dirty="0"/>
              <a:t> VS </a:t>
            </a:r>
            <a:r>
              <a:rPr lang="zh-CN" altLang="en-US" sz="2220" dirty="0"/>
              <a:t>全局分支预测方案对比</a:t>
            </a:r>
            <a:r>
              <a:rPr lang="en-US" altLang="zh-CN" sz="2220" dirty="0"/>
              <a:t>  </a:t>
            </a:r>
            <a:endParaRPr lang="en-US" altLang="zh-CN" sz="222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graphicFrame>
        <p:nvGraphicFramePr>
          <p:cNvPr id="8" name="对象 7"/>
          <p:cNvGraphicFramePr/>
          <p:nvPr/>
        </p:nvGraphicFramePr>
        <p:xfrm>
          <a:off x="6144260" y="922655"/>
          <a:ext cx="5391785" cy="2898775"/>
        </p:xfrm>
        <a:graphic>
          <a:graphicData uri="http://schemas.openxmlformats.org/presentationml/2006/ole">
            <mc:AlternateContent xmlns:mc="http://schemas.openxmlformats.org/markup-compatibility/2006">
              <mc:Choice xmlns:v="urn:schemas-microsoft-com:vml" Requires="v">
                <p:oleObj spid="_x0000_s9" name="" r:id="rId1" imgW="4751070" imgH="2665730" progId="Visio.Drawing.15">
                  <p:embed/>
                </p:oleObj>
              </mc:Choice>
              <mc:Fallback>
                <p:oleObj name="" r:id="rId1" imgW="4751070" imgH="2665730" progId="Visio.Drawing.15">
                  <p:embed/>
                  <p:pic>
                    <p:nvPicPr>
                      <p:cNvPr id="0" name="图片 8"/>
                      <p:cNvPicPr/>
                      <p:nvPr/>
                    </p:nvPicPr>
                    <p:blipFill>
                      <a:blip r:embed="rId2"/>
                      <a:stretch>
                        <a:fillRect/>
                      </a:stretch>
                    </p:blipFill>
                    <p:spPr>
                      <a:xfrm>
                        <a:off x="6144260" y="922655"/>
                        <a:ext cx="5391785" cy="2898775"/>
                      </a:xfrm>
                      <a:prstGeom prst="rect">
                        <a:avLst/>
                      </a:prstGeom>
                    </p:spPr>
                  </p:pic>
                </p:oleObj>
              </mc:Fallback>
            </mc:AlternateContent>
          </a:graphicData>
        </a:graphic>
      </p:graphicFrame>
      <p:graphicFrame>
        <p:nvGraphicFramePr>
          <p:cNvPr id="10" name="对象 9"/>
          <p:cNvGraphicFramePr/>
          <p:nvPr/>
        </p:nvGraphicFramePr>
        <p:xfrm>
          <a:off x="694055" y="920750"/>
          <a:ext cx="5581650" cy="2903220"/>
        </p:xfrm>
        <a:graphic>
          <a:graphicData uri="http://schemas.openxmlformats.org/presentationml/2006/ole">
            <mc:AlternateContent xmlns:mc="http://schemas.openxmlformats.org/markup-compatibility/2006">
              <mc:Choice xmlns:v="urn:schemas-microsoft-com:vml" Requires="v">
                <p:oleObj spid="_x0000_s11" name="" r:id="rId3" imgW="5821045" imgH="3065145" progId="Visio.Drawing.15">
                  <p:embed/>
                </p:oleObj>
              </mc:Choice>
              <mc:Fallback>
                <p:oleObj name="" r:id="rId3" imgW="5821045" imgH="3065145" progId="Visio.Drawing.15">
                  <p:embed/>
                  <p:pic>
                    <p:nvPicPr>
                      <p:cNvPr id="0" name="图片 10"/>
                      <p:cNvPicPr/>
                      <p:nvPr/>
                    </p:nvPicPr>
                    <p:blipFill>
                      <a:blip r:embed="rId4"/>
                      <a:stretch>
                        <a:fillRect/>
                      </a:stretch>
                    </p:blipFill>
                    <p:spPr>
                      <a:xfrm>
                        <a:off x="694055" y="920750"/>
                        <a:ext cx="5581650" cy="2903220"/>
                      </a:xfrm>
                      <a:prstGeom prst="rect">
                        <a:avLst/>
                      </a:prstGeom>
                    </p:spPr>
                  </p:pic>
                </p:oleObj>
              </mc:Fallback>
            </mc:AlternateContent>
          </a:graphicData>
        </a:graphic>
      </p:graphicFrame>
      <p:sp>
        <p:nvSpPr>
          <p:cNvPr id="163" name="文本框 162"/>
          <p:cNvSpPr txBox="1"/>
          <p:nvPr/>
        </p:nvSpPr>
        <p:spPr>
          <a:xfrm>
            <a:off x="694055" y="4290695"/>
            <a:ext cx="10984865" cy="184531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sz="1600">
                <a:solidFill>
                  <a:srgbClr val="002060"/>
                </a:solidFill>
              </a:rPr>
              <a:t>以上两种为比较典型的分支预测的两种形式，基于局部历史的分支预测是将每一条分支指令都记录在一个寄存器中，当这条分支指令再次出现时会呈现一种规律的方式跳转，根据这种</a:t>
            </a:r>
            <a:r>
              <a:rPr lang="zh-CN" altLang="en-US" sz="1600">
                <a:solidFill>
                  <a:srgbClr val="002060"/>
                </a:solidFill>
              </a:rPr>
              <a:t>规律进行预测，而基于全局的分支预测是指将不同指令的跳转情况都记录在一个寄存器中，这是基于在程序中有大量的跳转指令互相存在相关性，比如</a:t>
            </a:r>
            <a:r>
              <a:rPr lang="en-US" altLang="zh-CN" sz="1600">
                <a:solidFill>
                  <a:srgbClr val="002060"/>
                </a:solidFill>
              </a:rPr>
              <a:t>if else</a:t>
            </a:r>
            <a:r>
              <a:rPr lang="zh-CN" altLang="en-US" sz="1600">
                <a:solidFill>
                  <a:srgbClr val="002060"/>
                </a:solidFill>
              </a:rPr>
              <a:t>指令等。</a:t>
            </a:r>
            <a:endParaRPr lang="zh-CN" altLang="en-US" sz="1600">
              <a:solidFill>
                <a:srgbClr val="002060"/>
              </a:solidFill>
            </a:endParaRPr>
          </a:p>
          <a:p>
            <a:endParaRPr lang="zh-CN" sz="1600">
              <a:solidFill>
                <a:srgbClr val="002060"/>
              </a:solidFill>
            </a:endParaRPr>
          </a:p>
          <a:p>
            <a:r>
              <a:rPr lang="en-US" altLang="zh-CN" sz="1600">
                <a:solidFill>
                  <a:srgbClr val="002060"/>
                </a:solidFill>
              </a:rPr>
              <a:t>         </a:t>
            </a:r>
            <a:r>
              <a:rPr lang="zh-CN" sz="1600">
                <a:solidFill>
                  <a:srgbClr val="002060"/>
                </a:solidFill>
              </a:rPr>
              <a:t>若采用基于局部历史的分支预测，则需要</a:t>
            </a:r>
            <a:r>
              <a:rPr lang="en-US" altLang="zh-CN" sz="1600">
                <a:solidFill>
                  <a:srgbClr val="002060"/>
                </a:solidFill>
              </a:rPr>
              <a:t>BHT</a:t>
            </a:r>
            <a:r>
              <a:rPr lang="zh-CN" altLang="en-US" sz="1600">
                <a:solidFill>
                  <a:srgbClr val="002060"/>
                </a:solidFill>
              </a:rPr>
              <a:t>这种非常大的表项，我们不得不采用</a:t>
            </a:r>
            <a:r>
              <a:rPr lang="en-US" altLang="zh-CN" sz="1600">
                <a:solidFill>
                  <a:srgbClr val="002060"/>
                </a:solidFill>
              </a:rPr>
              <a:t>sram</a:t>
            </a:r>
            <a:r>
              <a:rPr lang="zh-CN" altLang="en-US" sz="1600">
                <a:solidFill>
                  <a:srgbClr val="002060"/>
                </a:solidFill>
              </a:rPr>
              <a:t>进行实现，而需要加一级流水线，实现复杂度变大，而一般情况下，标量的处理器只对分支预测采用一级流水的方式，所以我打算采用全局历史的分支预测，当索引</a:t>
            </a:r>
            <a:r>
              <a:rPr lang="en-US" altLang="zh-CN" sz="1600">
                <a:solidFill>
                  <a:srgbClr val="002060"/>
                </a:solidFill>
              </a:rPr>
              <a:t>GHR</a:t>
            </a:r>
            <a:r>
              <a:rPr lang="zh-CN" altLang="en-US" sz="1600">
                <a:solidFill>
                  <a:srgbClr val="002060"/>
                </a:solidFill>
              </a:rPr>
              <a:t>寄存器时，采用组合逻辑读取，就不需要加一级流水，既可以简化复杂度，又可以增加预测成功率</a:t>
            </a:r>
            <a:endParaRPr lang="zh-CN" altLang="en-US" sz="1600">
              <a:solidFill>
                <a:srgbClr val="00206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13264" y="266008"/>
            <a:ext cx="4259271" cy="508027"/>
          </a:xfrm>
        </p:spPr>
        <p:txBody>
          <a:bodyPr>
            <a:normAutofit/>
          </a:bodyPr>
          <a:lstStyle/>
          <a:p>
            <a:pPr algn="l"/>
            <a:r>
              <a:rPr lang="en-US" altLang="zh-CN" sz="2220" dirty="0"/>
              <a:t> gshare</a:t>
            </a:r>
            <a:r>
              <a:rPr lang="zh-CN" altLang="en-US" sz="2220" dirty="0"/>
              <a:t>预测器</a:t>
            </a:r>
            <a:r>
              <a:rPr lang="zh-CN" altLang="en-US" sz="2220" dirty="0"/>
              <a:t>实现方案</a:t>
            </a:r>
            <a:r>
              <a:rPr lang="en-US" altLang="zh-CN" sz="2220" dirty="0"/>
              <a:t> </a:t>
            </a:r>
            <a:endParaRPr lang="en-US" altLang="zh-CN" sz="222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cxnSp>
        <p:nvCxnSpPr>
          <p:cNvPr id="47" name="肘形连接符 46"/>
          <p:cNvCxnSpPr>
            <a:stCxn id="42" idx="2"/>
          </p:cNvCxnSpPr>
          <p:nvPr/>
        </p:nvCxnSpPr>
        <p:spPr>
          <a:xfrm rot="5400000" flipV="1">
            <a:off x="3173095" y="1698625"/>
            <a:ext cx="742315" cy="1174115"/>
          </a:xfrm>
          <a:prstGeom prst="bentConnector2">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29640" y="3794125"/>
            <a:ext cx="3238500" cy="460375"/>
          </a:xfrm>
          <a:prstGeom prst="rect">
            <a:avLst/>
          </a:prstGeom>
          <a:noFill/>
        </p:spPr>
        <p:txBody>
          <a:bodyPr wrap="square" rtlCol="0">
            <a:spAutoFit/>
          </a:bodyPr>
          <a:p>
            <a:pPr algn="l"/>
            <a:r>
              <a:rPr lang="en-US" altLang="zh-CN" sz="2400" b="1">
                <a:solidFill>
                  <a:schemeClr val="tx2"/>
                </a:solidFill>
                <a:latin typeface="华文仿宋" panose="02010600040101010101" charset="-122"/>
                <a:ea typeface="华文仿宋" panose="02010600040101010101" charset="-122"/>
              </a:rPr>
              <a:t>overall Branch Prediction</a:t>
            </a:r>
            <a:endParaRPr lang="en-US" altLang="zh-CN" sz="2400" b="1">
              <a:solidFill>
                <a:schemeClr val="tx2"/>
              </a:solidFill>
              <a:latin typeface="华文仿宋" panose="02010600040101010101" charset="-122"/>
              <a:ea typeface="华文仿宋" panose="02010600040101010101" charset="-122"/>
            </a:endParaRPr>
          </a:p>
        </p:txBody>
      </p:sp>
      <p:sp>
        <p:nvSpPr>
          <p:cNvPr id="7" name="矩形 6"/>
          <p:cNvSpPr/>
          <p:nvPr/>
        </p:nvSpPr>
        <p:spPr>
          <a:xfrm>
            <a:off x="1219200" y="1667510"/>
            <a:ext cx="2278380" cy="251460"/>
          </a:xfrm>
          <a:prstGeom prst="rect">
            <a:avLst/>
          </a:prstGeom>
          <a:extLst>
            <a:ext uri="{909E8E84-426E-40DD-AFC4-6F175D3DCCD1}">
              <a14:hiddenFill xmlns:a14="http://schemas.microsoft.com/office/drawing/2010/main">
                <a:solidFill>
                  <a:schemeClr val="accent1"/>
                </a:solidFill>
              </a14:hiddenFill>
            </a:ext>
          </a:extLst>
        </p:spPr>
        <p:style>
          <a:lnRef idx="3">
            <a:schemeClr val="lt1"/>
          </a:lnRef>
          <a:fillRef idx="1">
            <a:schemeClr val="accent3"/>
          </a:fillRef>
          <a:effectRef idx="1">
            <a:schemeClr val="accent3"/>
          </a:effectRef>
          <a:fontRef idx="minor">
            <a:schemeClr val="lt1"/>
          </a:fontRef>
        </p:style>
        <p:txBody>
          <a:bodyPr rtlCol="0" anchor="ctr"/>
          <a:p>
            <a:pPr algn="ctr"/>
            <a:endParaRPr lang="zh-CN" altLang="en-US"/>
          </a:p>
        </p:txBody>
      </p:sp>
      <p:sp>
        <p:nvSpPr>
          <p:cNvPr id="89" name="文本框 88"/>
          <p:cNvSpPr txBox="1"/>
          <p:nvPr/>
        </p:nvSpPr>
        <p:spPr>
          <a:xfrm>
            <a:off x="842010" y="1586230"/>
            <a:ext cx="401320" cy="368300"/>
          </a:xfrm>
          <a:prstGeom prst="rect">
            <a:avLst/>
          </a:prstGeom>
          <a:noFill/>
        </p:spPr>
        <p:txBody>
          <a:bodyPr wrap="none" rtlCol="0">
            <a:spAutoFit/>
          </a:bodyPr>
          <a:p>
            <a:r>
              <a:rPr lang="en-US" altLang="zh-CN" b="1">
                <a:solidFill>
                  <a:schemeClr val="accent6">
                    <a:lumMod val="75000"/>
                  </a:schemeClr>
                </a:solidFill>
              </a:rPr>
              <a:t>pc</a:t>
            </a:r>
            <a:endParaRPr lang="en-US" altLang="zh-CN" b="1">
              <a:solidFill>
                <a:schemeClr val="accent6">
                  <a:lumMod val="75000"/>
                </a:schemeClr>
              </a:solidFill>
            </a:endParaRPr>
          </a:p>
        </p:txBody>
      </p:sp>
      <p:sp>
        <p:nvSpPr>
          <p:cNvPr id="29" name="文本框 28"/>
          <p:cNvSpPr txBox="1"/>
          <p:nvPr/>
        </p:nvSpPr>
        <p:spPr>
          <a:xfrm>
            <a:off x="3340100" y="1489710"/>
            <a:ext cx="247015" cy="245110"/>
          </a:xfrm>
          <a:prstGeom prst="rect">
            <a:avLst/>
          </a:prstGeom>
          <a:noFill/>
        </p:spPr>
        <p:txBody>
          <a:bodyPr wrap="none" rtlCol="0">
            <a:spAutoFit/>
          </a:bodyPr>
          <a:p>
            <a:r>
              <a:rPr lang="en-US" altLang="zh-CN" sz="1000">
                <a:solidFill>
                  <a:srgbClr val="00B050"/>
                </a:solidFill>
              </a:rPr>
              <a:t>0</a:t>
            </a:r>
            <a:endParaRPr lang="en-US" altLang="zh-CN" sz="1000">
              <a:solidFill>
                <a:srgbClr val="00B050"/>
              </a:solidFill>
            </a:endParaRPr>
          </a:p>
        </p:txBody>
      </p:sp>
      <p:sp>
        <p:nvSpPr>
          <p:cNvPr id="34" name="文本框 33"/>
          <p:cNvSpPr txBox="1"/>
          <p:nvPr/>
        </p:nvSpPr>
        <p:spPr>
          <a:xfrm>
            <a:off x="3106420" y="1487170"/>
            <a:ext cx="247015" cy="245110"/>
          </a:xfrm>
          <a:prstGeom prst="rect">
            <a:avLst/>
          </a:prstGeom>
          <a:noFill/>
        </p:spPr>
        <p:txBody>
          <a:bodyPr wrap="none" rtlCol="0">
            <a:spAutoFit/>
          </a:bodyPr>
          <a:p>
            <a:r>
              <a:rPr lang="en-US" altLang="zh-CN" sz="1000">
                <a:solidFill>
                  <a:srgbClr val="00B050"/>
                </a:solidFill>
              </a:rPr>
              <a:t>1</a:t>
            </a:r>
            <a:endParaRPr lang="en-US" altLang="zh-CN" sz="1000">
              <a:solidFill>
                <a:srgbClr val="00B050"/>
              </a:solidFill>
            </a:endParaRPr>
          </a:p>
        </p:txBody>
      </p:sp>
      <p:sp>
        <p:nvSpPr>
          <p:cNvPr id="37" name="文本框 36"/>
          <p:cNvSpPr txBox="1"/>
          <p:nvPr/>
        </p:nvSpPr>
        <p:spPr>
          <a:xfrm>
            <a:off x="3023870" y="1486535"/>
            <a:ext cx="247015" cy="245110"/>
          </a:xfrm>
          <a:prstGeom prst="rect">
            <a:avLst/>
          </a:prstGeom>
          <a:noFill/>
        </p:spPr>
        <p:txBody>
          <a:bodyPr wrap="none" rtlCol="0">
            <a:spAutoFit/>
          </a:bodyPr>
          <a:p>
            <a:r>
              <a:rPr lang="en-US" altLang="zh-CN" sz="1000">
                <a:solidFill>
                  <a:srgbClr val="00B050"/>
                </a:solidFill>
              </a:rPr>
              <a:t>2</a:t>
            </a:r>
            <a:endParaRPr lang="en-US" altLang="zh-CN" sz="1000">
              <a:solidFill>
                <a:srgbClr val="00B050"/>
              </a:solidFill>
            </a:endParaRPr>
          </a:p>
        </p:txBody>
      </p:sp>
      <p:sp>
        <p:nvSpPr>
          <p:cNvPr id="38" name="文本框 37"/>
          <p:cNvSpPr txBox="1"/>
          <p:nvPr/>
        </p:nvSpPr>
        <p:spPr>
          <a:xfrm>
            <a:off x="2629535" y="1489710"/>
            <a:ext cx="311150" cy="245110"/>
          </a:xfrm>
          <a:prstGeom prst="rect">
            <a:avLst/>
          </a:prstGeom>
          <a:noFill/>
        </p:spPr>
        <p:txBody>
          <a:bodyPr wrap="none" rtlCol="0">
            <a:spAutoFit/>
          </a:bodyPr>
          <a:p>
            <a:r>
              <a:rPr lang="en-US" altLang="zh-CN" sz="1000">
                <a:solidFill>
                  <a:srgbClr val="00B050"/>
                </a:solidFill>
              </a:rPr>
              <a:t>10</a:t>
            </a:r>
            <a:endParaRPr lang="en-US" altLang="zh-CN" sz="1000">
              <a:solidFill>
                <a:srgbClr val="00B050"/>
              </a:solidFill>
            </a:endParaRPr>
          </a:p>
        </p:txBody>
      </p:sp>
      <p:sp>
        <p:nvSpPr>
          <p:cNvPr id="40" name="文本框 39"/>
          <p:cNvSpPr txBox="1"/>
          <p:nvPr/>
        </p:nvSpPr>
        <p:spPr>
          <a:xfrm>
            <a:off x="2493645" y="1489710"/>
            <a:ext cx="311150" cy="245110"/>
          </a:xfrm>
          <a:prstGeom prst="rect">
            <a:avLst/>
          </a:prstGeom>
          <a:noFill/>
        </p:spPr>
        <p:txBody>
          <a:bodyPr wrap="none" rtlCol="0">
            <a:spAutoFit/>
          </a:bodyPr>
          <a:p>
            <a:r>
              <a:rPr lang="en-US" altLang="zh-CN" sz="1000">
                <a:solidFill>
                  <a:srgbClr val="00B050"/>
                </a:solidFill>
              </a:rPr>
              <a:t>11</a:t>
            </a:r>
            <a:endParaRPr lang="en-US" altLang="zh-CN" sz="1000">
              <a:solidFill>
                <a:srgbClr val="00B050"/>
              </a:solidFill>
            </a:endParaRPr>
          </a:p>
        </p:txBody>
      </p:sp>
      <p:sp>
        <p:nvSpPr>
          <p:cNvPr id="41" name="文本框 40"/>
          <p:cNvSpPr txBox="1"/>
          <p:nvPr/>
        </p:nvSpPr>
        <p:spPr>
          <a:xfrm>
            <a:off x="1870710" y="1483995"/>
            <a:ext cx="311150" cy="245110"/>
          </a:xfrm>
          <a:prstGeom prst="rect">
            <a:avLst/>
          </a:prstGeom>
          <a:noFill/>
        </p:spPr>
        <p:txBody>
          <a:bodyPr wrap="none" rtlCol="0">
            <a:spAutoFit/>
          </a:bodyPr>
          <a:p>
            <a:r>
              <a:rPr lang="en-US" altLang="zh-CN" sz="1000">
                <a:solidFill>
                  <a:srgbClr val="00B050"/>
                </a:solidFill>
              </a:rPr>
              <a:t>31</a:t>
            </a:r>
            <a:endParaRPr lang="en-US" altLang="zh-CN" sz="1000">
              <a:solidFill>
                <a:srgbClr val="00B050"/>
              </a:solidFill>
            </a:endParaRPr>
          </a:p>
        </p:txBody>
      </p:sp>
      <p:sp>
        <p:nvSpPr>
          <p:cNvPr id="42" name="矩形 41"/>
          <p:cNvSpPr/>
          <p:nvPr/>
        </p:nvSpPr>
        <p:spPr>
          <a:xfrm>
            <a:off x="2726055" y="1675765"/>
            <a:ext cx="461645" cy="23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矩形 42"/>
          <p:cNvSpPr/>
          <p:nvPr/>
        </p:nvSpPr>
        <p:spPr>
          <a:xfrm>
            <a:off x="1960880" y="1675765"/>
            <a:ext cx="756920" cy="23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nvSpPr>
        <p:spPr>
          <a:xfrm>
            <a:off x="3195955" y="1675130"/>
            <a:ext cx="297180" cy="23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nvSpPr>
        <p:spPr>
          <a:xfrm>
            <a:off x="1200785" y="1675765"/>
            <a:ext cx="751840" cy="23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0" name="直接连接符 49"/>
          <p:cNvCxnSpPr/>
          <p:nvPr/>
        </p:nvCxnSpPr>
        <p:spPr>
          <a:xfrm flipV="1">
            <a:off x="1956435" y="1537335"/>
            <a:ext cx="3175" cy="368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2719705" y="1538605"/>
            <a:ext cx="3175" cy="368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189605" y="1539875"/>
            <a:ext cx="3175" cy="3683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500505" y="2825115"/>
            <a:ext cx="1605915" cy="2514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4" name="直接连接符 53"/>
          <p:cNvCxnSpPr/>
          <p:nvPr/>
        </p:nvCxnSpPr>
        <p:spPr>
          <a:xfrm>
            <a:off x="1671320" y="2827020"/>
            <a:ext cx="0" cy="25463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863090" y="2832100"/>
            <a:ext cx="5715" cy="2495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847725" y="2762885"/>
            <a:ext cx="678180" cy="368300"/>
          </a:xfrm>
          <a:prstGeom prst="rect">
            <a:avLst/>
          </a:prstGeom>
          <a:noFill/>
        </p:spPr>
        <p:txBody>
          <a:bodyPr wrap="square" rtlCol="0" anchor="t">
            <a:spAutoFit/>
          </a:bodyPr>
          <a:p>
            <a:r>
              <a:rPr lang="en-US" altLang="zh-CN" b="1">
                <a:solidFill>
                  <a:srgbClr val="0070C0"/>
                </a:solidFill>
                <a:latin typeface="华文仿宋" panose="02010600040101010101" charset="-122"/>
                <a:ea typeface="华文仿宋" panose="02010600040101010101" charset="-122"/>
                <a:cs typeface="Blackadder ITC" panose="04020505051007020D02" charset="0"/>
                <a:sym typeface="+mn-ea"/>
              </a:rPr>
              <a:t>GHR</a:t>
            </a:r>
            <a:endParaRPr lang="en-US" altLang="zh-CN" b="1">
              <a:solidFill>
                <a:srgbClr val="0070C0"/>
              </a:solidFill>
              <a:latin typeface="华文仿宋" panose="02010600040101010101" charset="-122"/>
              <a:ea typeface="华文仿宋" panose="02010600040101010101" charset="-122"/>
              <a:cs typeface="Blackadder ITC" panose="04020505051007020D02" charset="0"/>
              <a:sym typeface="+mn-ea"/>
            </a:endParaRPr>
          </a:p>
        </p:txBody>
      </p:sp>
      <p:cxnSp>
        <p:nvCxnSpPr>
          <p:cNvPr id="62" name="直接箭头连接符 61"/>
          <p:cNvCxnSpPr>
            <a:stCxn id="53" idx="3"/>
          </p:cNvCxnSpPr>
          <p:nvPr/>
        </p:nvCxnSpPr>
        <p:spPr>
          <a:xfrm flipV="1">
            <a:off x="3106420" y="2945130"/>
            <a:ext cx="1024890" cy="571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056130" y="2818765"/>
            <a:ext cx="5715" cy="2495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237740" y="2829560"/>
            <a:ext cx="5715" cy="2495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748280" y="2832100"/>
            <a:ext cx="5715" cy="2495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933700" y="2832100"/>
            <a:ext cx="5715" cy="2495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579370" y="2832100"/>
            <a:ext cx="5715" cy="2495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417445" y="2818765"/>
            <a:ext cx="5715" cy="2495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131310" y="2475865"/>
            <a:ext cx="624840" cy="640080"/>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加号 71"/>
          <p:cNvSpPr/>
          <p:nvPr/>
        </p:nvSpPr>
        <p:spPr>
          <a:xfrm>
            <a:off x="4061460" y="2377440"/>
            <a:ext cx="756920" cy="83248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右大括号 72"/>
          <p:cNvSpPr/>
          <p:nvPr/>
        </p:nvSpPr>
        <p:spPr>
          <a:xfrm rot="5400000">
            <a:off x="2225040" y="2483485"/>
            <a:ext cx="154305" cy="1606550"/>
          </a:xfrm>
          <a:prstGeom prst="rightBrac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4" name="文本框 73"/>
          <p:cNvSpPr txBox="1"/>
          <p:nvPr/>
        </p:nvSpPr>
        <p:spPr>
          <a:xfrm>
            <a:off x="2040890" y="3402965"/>
            <a:ext cx="525780" cy="368300"/>
          </a:xfrm>
          <a:prstGeom prst="rect">
            <a:avLst/>
          </a:prstGeom>
          <a:noFill/>
        </p:spPr>
        <p:txBody>
          <a:bodyPr wrap="none" rtlCol="0">
            <a:spAutoFit/>
          </a:bodyPr>
          <a:p>
            <a:r>
              <a:rPr lang="en-US" altLang="zh-CN">
                <a:solidFill>
                  <a:srgbClr val="00B050"/>
                </a:solidFill>
                <a:latin typeface="华文仿宋" panose="02010600040101010101" charset="-122"/>
                <a:ea typeface="华文仿宋" panose="02010600040101010101" charset="-122"/>
              </a:rPr>
              <a:t>9bit</a:t>
            </a:r>
            <a:endParaRPr lang="en-US" altLang="zh-CN">
              <a:solidFill>
                <a:srgbClr val="00B050"/>
              </a:solidFill>
              <a:latin typeface="华文仿宋" panose="02010600040101010101" charset="-122"/>
              <a:ea typeface="华文仿宋" panose="02010600040101010101" charset="-122"/>
            </a:endParaRPr>
          </a:p>
        </p:txBody>
      </p:sp>
      <p:cxnSp>
        <p:nvCxnSpPr>
          <p:cNvPr id="75" name="直接箭头连接符 74"/>
          <p:cNvCxnSpPr>
            <a:stCxn id="71" idx="6"/>
          </p:cNvCxnSpPr>
          <p:nvPr/>
        </p:nvCxnSpPr>
        <p:spPr>
          <a:xfrm>
            <a:off x="4756150" y="2795905"/>
            <a:ext cx="814705" cy="25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5175885" y="1264285"/>
            <a:ext cx="5387340" cy="2990215"/>
          </a:xfrm>
          <a:prstGeom prst="rect">
            <a:avLst/>
          </a:prstGeom>
          <a:noFill/>
          <a:ln w="12700" cmpd="sng">
            <a:solidFill>
              <a:schemeClr val="accent1">
                <a:shade val="50000"/>
              </a:schemeClr>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矩形 91"/>
          <p:cNvSpPr/>
          <p:nvPr/>
        </p:nvSpPr>
        <p:spPr>
          <a:xfrm>
            <a:off x="5558790" y="324993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5558790" y="350393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5558790" y="376301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9" name="直接连接符 128"/>
          <p:cNvCxnSpPr>
            <a:stCxn id="92" idx="0"/>
            <a:endCxn id="102" idx="2"/>
          </p:cNvCxnSpPr>
          <p:nvPr/>
        </p:nvCxnSpPr>
        <p:spPr>
          <a:xfrm>
            <a:off x="6134100" y="3249930"/>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5558790" y="151574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矩形 130"/>
          <p:cNvSpPr/>
          <p:nvPr/>
        </p:nvSpPr>
        <p:spPr>
          <a:xfrm>
            <a:off x="5558790" y="176974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矩形 131"/>
          <p:cNvSpPr/>
          <p:nvPr/>
        </p:nvSpPr>
        <p:spPr>
          <a:xfrm>
            <a:off x="5558790" y="202882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3" name="直接连接符 132"/>
          <p:cNvCxnSpPr>
            <a:stCxn id="130" idx="0"/>
            <a:endCxn id="132" idx="2"/>
          </p:cNvCxnSpPr>
          <p:nvPr/>
        </p:nvCxnSpPr>
        <p:spPr>
          <a:xfrm>
            <a:off x="6134100" y="1515745"/>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5558790" y="2280920"/>
            <a:ext cx="1150620" cy="96901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矩形 134"/>
          <p:cNvSpPr/>
          <p:nvPr/>
        </p:nvSpPr>
        <p:spPr>
          <a:xfrm>
            <a:off x="5558790" y="267208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6" name="直接连接符 135"/>
          <p:cNvCxnSpPr>
            <a:stCxn id="135" idx="0"/>
            <a:endCxn id="135" idx="2"/>
          </p:cNvCxnSpPr>
          <p:nvPr/>
        </p:nvCxnSpPr>
        <p:spPr>
          <a:xfrm>
            <a:off x="6134100" y="2672080"/>
            <a:ext cx="0" cy="25146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7308850" y="324739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矩形 82"/>
          <p:cNvSpPr/>
          <p:nvPr/>
        </p:nvSpPr>
        <p:spPr>
          <a:xfrm>
            <a:off x="7308850" y="350139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4" name="矩形 83"/>
          <p:cNvSpPr/>
          <p:nvPr/>
        </p:nvSpPr>
        <p:spPr>
          <a:xfrm>
            <a:off x="7308850" y="376047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5" name="直接连接符 84"/>
          <p:cNvCxnSpPr>
            <a:stCxn id="81" idx="0"/>
            <a:endCxn id="84" idx="2"/>
          </p:cNvCxnSpPr>
          <p:nvPr/>
        </p:nvCxnSpPr>
        <p:spPr>
          <a:xfrm>
            <a:off x="7884160" y="3247390"/>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7308850" y="151320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矩形 86"/>
          <p:cNvSpPr/>
          <p:nvPr/>
        </p:nvSpPr>
        <p:spPr>
          <a:xfrm>
            <a:off x="7308850" y="176720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矩形 89"/>
          <p:cNvSpPr/>
          <p:nvPr/>
        </p:nvSpPr>
        <p:spPr>
          <a:xfrm>
            <a:off x="7308850" y="202628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3" name="直接连接符 92"/>
          <p:cNvCxnSpPr>
            <a:stCxn id="86" idx="0"/>
            <a:endCxn id="90" idx="2"/>
          </p:cNvCxnSpPr>
          <p:nvPr/>
        </p:nvCxnSpPr>
        <p:spPr>
          <a:xfrm>
            <a:off x="7884160" y="1513205"/>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7308850" y="2278380"/>
            <a:ext cx="1150620" cy="96901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7308850" y="266954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6" name="直接连接符 95"/>
          <p:cNvCxnSpPr>
            <a:stCxn id="95" idx="0"/>
            <a:endCxn id="95" idx="2"/>
          </p:cNvCxnSpPr>
          <p:nvPr/>
        </p:nvCxnSpPr>
        <p:spPr>
          <a:xfrm>
            <a:off x="7884160" y="2669540"/>
            <a:ext cx="0" cy="25146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48" name="矩形 147"/>
          <p:cNvSpPr/>
          <p:nvPr/>
        </p:nvSpPr>
        <p:spPr>
          <a:xfrm>
            <a:off x="8990330" y="324993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9" name="矩形 148"/>
          <p:cNvSpPr/>
          <p:nvPr/>
        </p:nvSpPr>
        <p:spPr>
          <a:xfrm>
            <a:off x="8990330" y="350393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矩形 149"/>
          <p:cNvSpPr/>
          <p:nvPr/>
        </p:nvSpPr>
        <p:spPr>
          <a:xfrm>
            <a:off x="8990330" y="376301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1" name="直接连接符 150"/>
          <p:cNvCxnSpPr>
            <a:stCxn id="148" idx="0"/>
            <a:endCxn id="150" idx="2"/>
          </p:cNvCxnSpPr>
          <p:nvPr/>
        </p:nvCxnSpPr>
        <p:spPr>
          <a:xfrm>
            <a:off x="9565640" y="3249930"/>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8990330" y="151574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3" name="矩形 152"/>
          <p:cNvSpPr/>
          <p:nvPr/>
        </p:nvSpPr>
        <p:spPr>
          <a:xfrm>
            <a:off x="8990330" y="176974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矩形 153"/>
          <p:cNvSpPr/>
          <p:nvPr/>
        </p:nvSpPr>
        <p:spPr>
          <a:xfrm>
            <a:off x="8990330" y="2028825"/>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5" name="直接连接符 154"/>
          <p:cNvCxnSpPr>
            <a:stCxn id="152" idx="0"/>
            <a:endCxn id="154" idx="2"/>
          </p:cNvCxnSpPr>
          <p:nvPr/>
        </p:nvCxnSpPr>
        <p:spPr>
          <a:xfrm>
            <a:off x="9565640" y="1515745"/>
            <a:ext cx="0" cy="76454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56" name="矩形 155"/>
          <p:cNvSpPr/>
          <p:nvPr/>
        </p:nvSpPr>
        <p:spPr>
          <a:xfrm>
            <a:off x="8990330" y="2280920"/>
            <a:ext cx="1150620" cy="96901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矩形 156"/>
          <p:cNvSpPr/>
          <p:nvPr/>
        </p:nvSpPr>
        <p:spPr>
          <a:xfrm>
            <a:off x="8990330" y="2672080"/>
            <a:ext cx="1150620" cy="251460"/>
          </a:xfrm>
          <a:prstGeom prst="rect">
            <a:avLst/>
          </a:pr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8" name="直接连接符 157"/>
          <p:cNvCxnSpPr>
            <a:stCxn id="157" idx="0"/>
            <a:endCxn id="157" idx="2"/>
          </p:cNvCxnSpPr>
          <p:nvPr/>
        </p:nvCxnSpPr>
        <p:spPr>
          <a:xfrm>
            <a:off x="9565640" y="2672080"/>
            <a:ext cx="0" cy="251460"/>
          </a:xfrm>
          <a:prstGeom prst="line">
            <a:avLst/>
          </a:prstGeom>
          <a:ln w="28575"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3494405" y="1537335"/>
            <a:ext cx="3175" cy="368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1197610" y="1545590"/>
            <a:ext cx="3175" cy="36830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737360" y="1483995"/>
            <a:ext cx="311150" cy="245110"/>
          </a:xfrm>
          <a:prstGeom prst="rect">
            <a:avLst/>
          </a:prstGeom>
          <a:noFill/>
        </p:spPr>
        <p:txBody>
          <a:bodyPr wrap="none" rtlCol="0">
            <a:spAutoFit/>
          </a:bodyPr>
          <a:p>
            <a:r>
              <a:rPr lang="en-US" altLang="zh-CN" sz="1000">
                <a:solidFill>
                  <a:srgbClr val="00B050"/>
                </a:solidFill>
              </a:rPr>
              <a:t>32</a:t>
            </a:r>
            <a:endParaRPr lang="en-US" altLang="zh-CN" sz="1000">
              <a:solidFill>
                <a:srgbClr val="00B050"/>
              </a:solidFill>
            </a:endParaRPr>
          </a:p>
        </p:txBody>
      </p:sp>
      <p:sp>
        <p:nvSpPr>
          <p:cNvPr id="101" name="文本框 100"/>
          <p:cNvSpPr txBox="1"/>
          <p:nvPr/>
        </p:nvSpPr>
        <p:spPr>
          <a:xfrm>
            <a:off x="1123315" y="1479550"/>
            <a:ext cx="311150" cy="245110"/>
          </a:xfrm>
          <a:prstGeom prst="rect">
            <a:avLst/>
          </a:prstGeom>
          <a:noFill/>
        </p:spPr>
        <p:txBody>
          <a:bodyPr wrap="none" rtlCol="0">
            <a:spAutoFit/>
          </a:bodyPr>
          <a:p>
            <a:r>
              <a:rPr lang="en-US" altLang="zh-CN" sz="1000">
                <a:solidFill>
                  <a:srgbClr val="00B050"/>
                </a:solidFill>
              </a:rPr>
              <a:t>63</a:t>
            </a:r>
            <a:endParaRPr lang="en-US" altLang="zh-CN" sz="1000">
              <a:solidFill>
                <a:srgbClr val="00B050"/>
              </a:solidFill>
            </a:endParaRPr>
          </a:p>
        </p:txBody>
      </p:sp>
      <p:cxnSp>
        <p:nvCxnSpPr>
          <p:cNvPr id="103" name="直接连接符 102"/>
          <p:cNvCxnSpPr/>
          <p:nvPr/>
        </p:nvCxnSpPr>
        <p:spPr>
          <a:xfrm flipV="1">
            <a:off x="2395855" y="1545590"/>
            <a:ext cx="3175" cy="36830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2312035" y="1487170"/>
            <a:ext cx="311150" cy="245110"/>
          </a:xfrm>
          <a:prstGeom prst="rect">
            <a:avLst/>
          </a:prstGeom>
          <a:noFill/>
        </p:spPr>
        <p:txBody>
          <a:bodyPr wrap="none" rtlCol="0">
            <a:spAutoFit/>
          </a:bodyPr>
          <a:p>
            <a:r>
              <a:rPr lang="en-US" altLang="zh-CN" sz="1000">
                <a:solidFill>
                  <a:srgbClr val="00B050"/>
                </a:solidFill>
              </a:rPr>
              <a:t>13</a:t>
            </a:r>
            <a:endParaRPr lang="en-US" altLang="zh-CN" sz="1000">
              <a:solidFill>
                <a:srgbClr val="00B050"/>
              </a:solidFill>
            </a:endParaRPr>
          </a:p>
        </p:txBody>
      </p:sp>
      <p:cxnSp>
        <p:nvCxnSpPr>
          <p:cNvPr id="105" name="肘形连接符 104"/>
          <p:cNvCxnSpPr>
            <a:endCxn id="91" idx="0"/>
          </p:cNvCxnSpPr>
          <p:nvPr/>
        </p:nvCxnSpPr>
        <p:spPr>
          <a:xfrm flipV="1">
            <a:off x="2563495" y="1264285"/>
            <a:ext cx="5306060" cy="321945"/>
          </a:xfrm>
          <a:prstGeom prst="bentConnector4">
            <a:avLst>
              <a:gd name="adj1" fmla="val 167"/>
              <a:gd name="adj2" fmla="val 173964"/>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a:off x="4699000" y="674370"/>
            <a:ext cx="1584325" cy="368300"/>
          </a:xfrm>
          <a:prstGeom prst="rect">
            <a:avLst/>
          </a:prstGeom>
          <a:noFill/>
        </p:spPr>
        <p:txBody>
          <a:bodyPr wrap="none" rtlCol="0">
            <a:spAutoFit/>
          </a:bodyPr>
          <a:p>
            <a:r>
              <a:rPr lang="zh-CN" altLang="en-US">
                <a:solidFill>
                  <a:srgbClr val="00B050"/>
                </a:solidFill>
              </a:rPr>
              <a:t>寻址</a:t>
            </a:r>
            <a:r>
              <a:rPr lang="en-US" altLang="zh-CN">
                <a:solidFill>
                  <a:srgbClr val="00B050"/>
                </a:solidFill>
              </a:rPr>
              <a:t>8</a:t>
            </a:r>
            <a:r>
              <a:rPr lang="zh-CN" altLang="en-US">
                <a:solidFill>
                  <a:srgbClr val="00B050"/>
                </a:solidFill>
              </a:rPr>
              <a:t>个</a:t>
            </a:r>
            <a:r>
              <a:rPr lang="en-US" altLang="zh-CN">
                <a:solidFill>
                  <a:srgbClr val="00B050"/>
                </a:solidFill>
              </a:rPr>
              <a:t>PHT</a:t>
            </a:r>
            <a:r>
              <a:rPr lang="zh-CN" altLang="en-US">
                <a:solidFill>
                  <a:srgbClr val="00B050"/>
                </a:solidFill>
              </a:rPr>
              <a:t>表</a:t>
            </a:r>
            <a:endParaRPr lang="zh-CN" altLang="en-US">
              <a:solidFill>
                <a:srgbClr val="00B050"/>
              </a:solidFill>
            </a:endParaRPr>
          </a:p>
        </p:txBody>
      </p:sp>
      <p:sp>
        <p:nvSpPr>
          <p:cNvPr id="107" name="文本框 106"/>
          <p:cNvSpPr txBox="1"/>
          <p:nvPr/>
        </p:nvSpPr>
        <p:spPr>
          <a:xfrm>
            <a:off x="641985" y="4436745"/>
            <a:ext cx="10984865" cy="209169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sz="1600">
                <a:solidFill>
                  <a:srgbClr val="002060"/>
                </a:solidFill>
              </a:rPr>
              <a:t>当采用全局分支预测时，由于只有一个</a:t>
            </a:r>
            <a:r>
              <a:rPr lang="en-US" altLang="zh-CN" sz="1600">
                <a:solidFill>
                  <a:srgbClr val="002060"/>
                </a:solidFill>
              </a:rPr>
              <a:t>GHR</a:t>
            </a:r>
            <a:r>
              <a:rPr lang="zh-CN" altLang="en-US" sz="1600">
                <a:solidFill>
                  <a:srgbClr val="002060"/>
                </a:solidFill>
              </a:rPr>
              <a:t>寄存器，不需要</a:t>
            </a:r>
            <a:r>
              <a:rPr lang="en-US" altLang="zh-CN" sz="1600">
                <a:solidFill>
                  <a:srgbClr val="002060"/>
                </a:solidFill>
              </a:rPr>
              <a:t>pc</a:t>
            </a:r>
            <a:r>
              <a:rPr lang="zh-CN" altLang="en-US" sz="1600">
                <a:solidFill>
                  <a:srgbClr val="002060"/>
                </a:solidFill>
              </a:rPr>
              <a:t>去索引</a:t>
            </a:r>
            <a:r>
              <a:rPr lang="en-US" altLang="zh-CN" sz="1600">
                <a:solidFill>
                  <a:srgbClr val="002060"/>
                </a:solidFill>
              </a:rPr>
              <a:t>GHR</a:t>
            </a:r>
            <a:r>
              <a:rPr lang="zh-CN" altLang="en-US" sz="1600">
                <a:solidFill>
                  <a:srgbClr val="002060"/>
                </a:solidFill>
              </a:rPr>
              <a:t>，直接使用</a:t>
            </a:r>
            <a:r>
              <a:rPr lang="en-US" altLang="zh-CN" sz="1600">
                <a:solidFill>
                  <a:srgbClr val="002060"/>
                </a:solidFill>
              </a:rPr>
              <a:t>GHR</a:t>
            </a:r>
            <a:r>
              <a:rPr lang="zh-CN" altLang="en-US" sz="1600">
                <a:solidFill>
                  <a:srgbClr val="002060"/>
                </a:solidFill>
              </a:rPr>
              <a:t>去索引</a:t>
            </a:r>
            <a:r>
              <a:rPr lang="en-US" altLang="zh-CN" sz="1600">
                <a:solidFill>
                  <a:srgbClr val="002060"/>
                </a:solidFill>
              </a:rPr>
              <a:t>PHT</a:t>
            </a:r>
            <a:r>
              <a:rPr lang="zh-CN" altLang="en-US" sz="1600">
                <a:solidFill>
                  <a:srgbClr val="002060"/>
                </a:solidFill>
              </a:rPr>
              <a:t>，但</a:t>
            </a:r>
            <a:r>
              <a:rPr lang="zh-CN" altLang="en-US" sz="1600">
                <a:solidFill>
                  <a:srgbClr val="002060"/>
                </a:solidFill>
                <a:sym typeface="+mn-ea"/>
              </a:rPr>
              <a:t>有可能不同的指令索引同一个两</a:t>
            </a:r>
            <a:r>
              <a:rPr lang="en-US" altLang="zh-CN" sz="1600">
                <a:solidFill>
                  <a:srgbClr val="002060"/>
                </a:solidFill>
                <a:sym typeface="+mn-ea"/>
              </a:rPr>
              <a:t>bit</a:t>
            </a:r>
            <a:r>
              <a:rPr lang="zh-CN" altLang="en-US" sz="1600">
                <a:solidFill>
                  <a:srgbClr val="002060"/>
                </a:solidFill>
                <a:sym typeface="+mn-ea"/>
              </a:rPr>
              <a:t>饱和计数器，为了避免这个别名问题，</a:t>
            </a:r>
            <a:r>
              <a:rPr lang="zh-CN" altLang="en-US" sz="1600">
                <a:solidFill>
                  <a:srgbClr val="002060"/>
                </a:solidFill>
              </a:rPr>
              <a:t>而是使用</a:t>
            </a:r>
            <a:r>
              <a:rPr lang="en-US" altLang="zh-CN" sz="1600">
                <a:solidFill>
                  <a:srgbClr val="002060"/>
                </a:solidFill>
              </a:rPr>
              <a:t>pc</a:t>
            </a:r>
            <a:r>
              <a:rPr lang="zh-CN" altLang="en-US" sz="1600">
                <a:solidFill>
                  <a:srgbClr val="002060"/>
                </a:solidFill>
              </a:rPr>
              <a:t>的</a:t>
            </a:r>
            <a:r>
              <a:rPr lang="en-US" altLang="zh-CN" sz="1600">
                <a:solidFill>
                  <a:srgbClr val="002060"/>
                </a:solidFill>
              </a:rPr>
              <a:t>9</a:t>
            </a:r>
            <a:r>
              <a:rPr lang="zh-CN" altLang="en-US" sz="1600">
                <a:solidFill>
                  <a:srgbClr val="002060"/>
                </a:solidFill>
              </a:rPr>
              <a:t>位去与</a:t>
            </a:r>
            <a:r>
              <a:rPr lang="en-US" altLang="zh-CN" sz="1600">
                <a:solidFill>
                  <a:srgbClr val="002060"/>
                </a:solidFill>
              </a:rPr>
              <a:t>GHR</a:t>
            </a:r>
            <a:r>
              <a:rPr lang="zh-CN" altLang="en-US" sz="1600">
                <a:solidFill>
                  <a:srgbClr val="002060"/>
                </a:solidFill>
              </a:rPr>
              <a:t>的</a:t>
            </a:r>
            <a:r>
              <a:rPr lang="en-US" altLang="zh-CN" sz="1600">
                <a:solidFill>
                  <a:srgbClr val="002060"/>
                </a:solidFill>
              </a:rPr>
              <a:t>9</a:t>
            </a:r>
            <a:r>
              <a:rPr lang="zh-CN" altLang="en-US" sz="1600">
                <a:solidFill>
                  <a:srgbClr val="002060"/>
                </a:solidFill>
              </a:rPr>
              <a:t>位进行异或操作，然后将得出的结果去索引</a:t>
            </a:r>
            <a:r>
              <a:rPr lang="en-US" altLang="zh-CN" sz="1600">
                <a:solidFill>
                  <a:srgbClr val="002060"/>
                </a:solidFill>
              </a:rPr>
              <a:t>PHT</a:t>
            </a:r>
            <a:r>
              <a:rPr lang="zh-CN" altLang="en-US" sz="1600">
                <a:solidFill>
                  <a:srgbClr val="002060"/>
                </a:solidFill>
              </a:rPr>
              <a:t>表项，</a:t>
            </a:r>
            <a:r>
              <a:rPr lang="zh-CN" altLang="en-US" sz="1600">
                <a:solidFill>
                  <a:srgbClr val="002060"/>
                </a:solidFill>
                <a:sym typeface="+mn-ea"/>
              </a:rPr>
              <a:t>此方法在</a:t>
            </a:r>
            <a:r>
              <a:rPr lang="en-US" altLang="zh-CN" sz="1600">
                <a:solidFill>
                  <a:srgbClr val="002060"/>
                </a:solidFill>
                <a:sym typeface="+mn-ea"/>
              </a:rPr>
              <a:t>gshare</a:t>
            </a:r>
            <a:r>
              <a:rPr lang="zh-CN" altLang="en-US" sz="1600">
                <a:solidFill>
                  <a:srgbClr val="002060"/>
                </a:solidFill>
                <a:sym typeface="+mn-ea"/>
              </a:rPr>
              <a:t>预测器中首次应用，在很大的</a:t>
            </a:r>
            <a:r>
              <a:rPr lang="en-US" altLang="zh-CN" sz="1600">
                <a:solidFill>
                  <a:srgbClr val="002060"/>
                </a:solidFill>
                <a:sym typeface="+mn-ea"/>
              </a:rPr>
              <a:t>PHT</a:t>
            </a:r>
            <a:r>
              <a:rPr lang="zh-CN" altLang="en-US" sz="1600">
                <a:solidFill>
                  <a:srgbClr val="002060"/>
                </a:solidFill>
                <a:sym typeface="+mn-ea"/>
              </a:rPr>
              <a:t>表项下，预测率可达到</a:t>
            </a:r>
            <a:r>
              <a:rPr lang="en-US" altLang="zh-CN" sz="1600">
                <a:solidFill>
                  <a:srgbClr val="002060"/>
                </a:solidFill>
                <a:sym typeface="+mn-ea"/>
              </a:rPr>
              <a:t>%96</a:t>
            </a:r>
            <a:r>
              <a:rPr lang="zh-CN" altLang="en-US" sz="1600">
                <a:solidFill>
                  <a:srgbClr val="002060"/>
                </a:solidFill>
                <a:sym typeface="+mn-ea"/>
              </a:rPr>
              <a:t>，取得了非常好的预测效果，当今许多更复杂的混合分支预测机制中也都使用了 gshare 算法。</a:t>
            </a:r>
            <a:endParaRPr lang="zh-CN" altLang="en-US" sz="1600"/>
          </a:p>
          <a:p>
            <a:endParaRPr lang="zh-CN" altLang="en-US" sz="1600">
              <a:solidFill>
                <a:srgbClr val="002060"/>
              </a:solidFill>
            </a:endParaRPr>
          </a:p>
          <a:p>
            <a:r>
              <a:rPr lang="en-US" altLang="zh-CN" sz="1600">
                <a:solidFill>
                  <a:srgbClr val="002060"/>
                </a:solidFill>
              </a:rPr>
              <a:t>        </a:t>
            </a:r>
            <a:r>
              <a:rPr lang="zh-CN" altLang="en-US" sz="1600">
                <a:solidFill>
                  <a:srgbClr val="002060"/>
                </a:solidFill>
              </a:rPr>
              <a:t>对于</a:t>
            </a:r>
            <a:r>
              <a:rPr lang="en-US" altLang="zh-CN" sz="1600">
                <a:solidFill>
                  <a:srgbClr val="002060"/>
                </a:solidFill>
              </a:rPr>
              <a:t>PHT</a:t>
            </a:r>
            <a:r>
              <a:rPr lang="zh-CN" altLang="en-US" sz="1600">
                <a:solidFill>
                  <a:srgbClr val="002060"/>
                </a:solidFill>
              </a:rPr>
              <a:t>，我们采用将</a:t>
            </a:r>
            <a:r>
              <a:rPr lang="en-US" altLang="zh-CN" sz="1600">
                <a:solidFill>
                  <a:srgbClr val="002060"/>
                </a:solidFill>
              </a:rPr>
              <a:t>PHT</a:t>
            </a:r>
            <a:r>
              <a:rPr lang="zh-CN" altLang="en-US" sz="1600">
                <a:solidFill>
                  <a:srgbClr val="002060"/>
                </a:solidFill>
              </a:rPr>
              <a:t>分成</a:t>
            </a:r>
            <a:r>
              <a:rPr lang="en-US" altLang="zh-CN" sz="1600">
                <a:solidFill>
                  <a:srgbClr val="002060"/>
                </a:solidFill>
              </a:rPr>
              <a:t>8</a:t>
            </a:r>
            <a:r>
              <a:rPr lang="zh-CN" altLang="en-US" sz="1600">
                <a:solidFill>
                  <a:srgbClr val="002060"/>
                </a:solidFill>
              </a:rPr>
              <a:t>页的形式去</a:t>
            </a:r>
            <a:r>
              <a:rPr lang="zh-CN" altLang="en-US" sz="1600">
                <a:solidFill>
                  <a:srgbClr val="002060"/>
                </a:solidFill>
                <a:sym typeface="+mn-ea"/>
              </a:rPr>
              <a:t>进一步</a:t>
            </a:r>
            <a:r>
              <a:rPr lang="zh-CN" altLang="en-US" sz="1600">
                <a:solidFill>
                  <a:srgbClr val="002060"/>
                </a:solidFill>
              </a:rPr>
              <a:t>避免这种别名冲突（事实证明在全局预测中</a:t>
            </a:r>
            <a:r>
              <a:rPr lang="en-US" altLang="zh-CN" sz="1600">
                <a:solidFill>
                  <a:srgbClr val="002060"/>
                </a:solidFill>
              </a:rPr>
              <a:t>PHT</a:t>
            </a:r>
            <a:r>
              <a:rPr lang="zh-CN" altLang="en-US" sz="1600">
                <a:solidFill>
                  <a:srgbClr val="002060"/>
                </a:solidFill>
              </a:rPr>
              <a:t>足够大更能彰显预测器的优势），一方面我们采用</a:t>
            </a:r>
            <a:r>
              <a:rPr lang="en-US" altLang="zh-CN" sz="1600">
                <a:solidFill>
                  <a:srgbClr val="002060"/>
                </a:solidFill>
              </a:rPr>
              <a:t>GHR</a:t>
            </a:r>
            <a:r>
              <a:rPr lang="zh-CN" altLang="en-US" sz="1600">
                <a:solidFill>
                  <a:srgbClr val="002060"/>
                </a:solidFill>
              </a:rPr>
              <a:t>与</a:t>
            </a:r>
            <a:r>
              <a:rPr lang="en-US" altLang="zh-CN" sz="1600">
                <a:solidFill>
                  <a:srgbClr val="002060"/>
                </a:solidFill>
              </a:rPr>
              <a:t>PC</a:t>
            </a:r>
            <a:r>
              <a:rPr lang="zh-CN" altLang="en-US" sz="1600">
                <a:solidFill>
                  <a:srgbClr val="002060"/>
                </a:solidFill>
              </a:rPr>
              <a:t>某位异或来进一步避免这个冲突，</a:t>
            </a:r>
            <a:r>
              <a:rPr lang="zh-CN" altLang="en-US" sz="1600">
                <a:solidFill>
                  <a:srgbClr val="002060"/>
                </a:solidFill>
              </a:rPr>
              <a:t>另一方面采用分页将这种别名冲突降到最低，提高预测的准确性，这是优化后的</a:t>
            </a:r>
            <a:r>
              <a:rPr lang="en-US" altLang="zh-CN" sz="1600">
                <a:solidFill>
                  <a:srgbClr val="002060"/>
                </a:solidFill>
              </a:rPr>
              <a:t>gshare</a:t>
            </a:r>
            <a:r>
              <a:rPr lang="zh-CN" altLang="en-US" sz="1600">
                <a:solidFill>
                  <a:srgbClr val="002060"/>
                </a:solidFill>
              </a:rPr>
              <a:t>处理机制的主要用法。</a:t>
            </a:r>
            <a:endParaRPr lang="zh-CN" altLang="en-US" sz="160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algn="l"/>
            <a:r>
              <a:rPr lang="en-US"/>
              <a:t>1. </a:t>
            </a:r>
            <a:r>
              <a:rPr lang="zh-CN" altLang="en-US"/>
              <a:t>流水线中的三种冒险</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sp>
        <p:nvSpPr>
          <p:cNvPr id="7" name="文本框 6"/>
          <p:cNvSpPr txBox="1"/>
          <p:nvPr/>
        </p:nvSpPr>
        <p:spPr>
          <a:xfrm>
            <a:off x="756920" y="901065"/>
            <a:ext cx="10588625" cy="2646045"/>
          </a:xfrm>
          <a:prstGeom prst="rect">
            <a:avLst/>
          </a:prstGeom>
          <a:noFill/>
        </p:spPr>
        <p:txBody>
          <a:bodyPr wrap="square" rtlCol="0" anchor="t">
            <a:spAutoFit/>
          </a:bodyPr>
          <a:p>
            <a:r>
              <a:rPr lang="zh-CN" altLang="en-US" sz="2000" b="1">
                <a:solidFill>
                  <a:schemeClr val="tx1"/>
                </a:solidFill>
              </a:rPr>
              <a:t>流水线技术</a:t>
            </a:r>
            <a:r>
              <a:rPr lang="en-US" altLang="zh-CN" sz="2000" b="1">
                <a:solidFill>
                  <a:schemeClr val="tx1"/>
                </a:solidFill>
              </a:rPr>
              <a:t>:</a:t>
            </a:r>
            <a:endParaRPr lang="zh-CN" altLang="en-US" sz="2000" b="1">
              <a:solidFill>
                <a:schemeClr val="tx1"/>
              </a:solidFill>
            </a:endParaRPr>
          </a:p>
          <a:p>
            <a:endParaRPr lang="zh-CN" altLang="en-US" sz="2000" b="1">
              <a:solidFill>
                <a:schemeClr val="tx1"/>
              </a:solidFill>
            </a:endParaRPr>
          </a:p>
          <a:p>
            <a:r>
              <a:rPr lang="en-US" altLang="zh-CN"/>
              <a:t>         </a:t>
            </a:r>
            <a:r>
              <a:rPr lang="zh-CN" altLang="en-US"/>
              <a:t>流水线技术之所以能提高性能，究其本质是利用了时间上的并行性，那它让原本应该先后执行的指令在时间上一定程度的并行起来，然而这也会带来一些冲突和矛盾，进而可能引发错误。</a:t>
            </a:r>
            <a:endParaRPr lang="zh-CN" altLang="en-US"/>
          </a:p>
          <a:p>
            <a:endParaRPr lang="zh-CN" altLang="en-US"/>
          </a:p>
          <a:p>
            <a:r>
              <a:rPr lang="zh-CN" altLang="en-US" b="1">
                <a:sym typeface="+mn-ea"/>
              </a:rPr>
              <a:t>流水线中的冒险</a:t>
            </a:r>
            <a:r>
              <a:rPr lang="en-US" altLang="zh-CN" b="1">
                <a:sym typeface="+mn-ea"/>
              </a:rPr>
              <a:t>:</a:t>
            </a:r>
            <a:endParaRPr lang="zh-CN" altLang="en-US" b="1">
              <a:solidFill>
                <a:schemeClr val="tx1"/>
              </a:solidFill>
            </a:endParaRPr>
          </a:p>
          <a:p>
            <a:endParaRPr lang="zh-CN" altLang="en-US"/>
          </a:p>
          <a:p>
            <a:r>
              <a:rPr lang="en-US" altLang="zh-CN"/>
              <a:t>         </a:t>
            </a:r>
            <a:r>
              <a:rPr lang="zh-CN" altLang="en-US"/>
              <a:t>冒险（Hazard）：理想情况下，在流水线中我们希望当前每个时钟周期都有一条指令进入流水线可以执行。但在某些情况下，下一条指令无法按照预期开始执行，这种情况就被称为冒险。</a:t>
            </a:r>
            <a:endParaRPr lang="zh-CN" altLang="en-US"/>
          </a:p>
        </p:txBody>
      </p:sp>
      <p:sp>
        <p:nvSpPr>
          <p:cNvPr id="8" name="文本框 7"/>
          <p:cNvSpPr txBox="1"/>
          <p:nvPr/>
        </p:nvSpPr>
        <p:spPr>
          <a:xfrm>
            <a:off x="757555" y="3674110"/>
            <a:ext cx="10677525" cy="2861310"/>
          </a:xfrm>
          <a:prstGeom prst="rect">
            <a:avLst/>
          </a:prstGeom>
          <a:noFill/>
        </p:spPr>
        <p:txBody>
          <a:bodyPr wrap="square" rtlCol="0" anchor="t">
            <a:spAutoFit/>
          </a:bodyPr>
          <a:p>
            <a:r>
              <a:rPr lang="zh-CN" altLang="en-US" b="1"/>
              <a:t>流水线中的冒险分为三种</a:t>
            </a:r>
            <a:r>
              <a:rPr lang="en-US" altLang="zh-CN" b="1"/>
              <a:t>:</a:t>
            </a:r>
            <a:endParaRPr lang="zh-CN" altLang="en-US" b="1"/>
          </a:p>
          <a:p>
            <a:endParaRPr lang="zh-CN" altLang="en-US"/>
          </a:p>
          <a:p>
            <a:r>
              <a:rPr lang="zh-CN" altLang="en-US"/>
              <a:t>结构冒险：如果一条指令需要的硬件部件还在为之前的指令工作，而无法为这条指令提供服务，那就导致了结构冒险。（这里结构是指硬件当中的某个部件）</a:t>
            </a:r>
            <a:endParaRPr lang="zh-CN" altLang="en-US"/>
          </a:p>
          <a:p>
            <a:endParaRPr lang="zh-CN" altLang="en-US"/>
          </a:p>
          <a:p>
            <a:r>
              <a:rPr lang="zh-CN" altLang="en-US"/>
              <a:t>数据冒险：如果一条指令需要某数据而该数据正在被之前的指令操作，那这条指令就无法执行，就导致了数据冒险</a:t>
            </a:r>
            <a:endParaRPr lang="zh-CN" altLang="en-US"/>
          </a:p>
          <a:p>
            <a:endParaRPr lang="zh-CN" altLang="en-US"/>
          </a:p>
          <a:p>
            <a:r>
              <a:rPr lang="en-US" altLang="zh-CN" b="1"/>
              <a:t>*</a:t>
            </a:r>
            <a:r>
              <a:rPr lang="zh-CN" altLang="en-US" b="1"/>
              <a:t>控制冒险</a:t>
            </a:r>
            <a:r>
              <a:rPr lang="zh-CN" altLang="en-US"/>
              <a:t>：如果现在要执行哪条指令，是由之前指令的运行结果决定，而现在那条之前指令的结果还没产生，就导致了控制冒险。</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13264" y="266008"/>
            <a:ext cx="4259271" cy="508027"/>
          </a:xfrm>
        </p:spPr>
        <p:txBody>
          <a:bodyPr>
            <a:normAutofit/>
          </a:bodyPr>
          <a:lstStyle/>
          <a:p>
            <a:pPr algn="l"/>
            <a:r>
              <a:rPr lang="en-US" altLang="zh-CN" sz="2220" dirty="0"/>
              <a:t> </a:t>
            </a:r>
            <a:r>
              <a:rPr lang="zh-CN" altLang="en-US" sz="2220" dirty="0"/>
              <a:t>基于全局历史</a:t>
            </a:r>
            <a:r>
              <a:rPr lang="zh-CN" altLang="en-US" sz="2220" dirty="0"/>
              <a:t>的预测器索引机制</a:t>
            </a:r>
            <a:r>
              <a:rPr lang="en-US" altLang="zh-CN" sz="2220" dirty="0"/>
              <a:t> </a:t>
            </a:r>
            <a:endParaRPr lang="en-US" altLang="zh-CN" sz="222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3" name="文本框 2"/>
          <p:cNvSpPr txBox="1"/>
          <p:nvPr/>
        </p:nvSpPr>
        <p:spPr>
          <a:xfrm>
            <a:off x="2122170" y="1048385"/>
            <a:ext cx="8134350" cy="368300"/>
          </a:xfrm>
          <a:prstGeom prst="rect">
            <a:avLst/>
          </a:prstGeom>
          <a:noFill/>
        </p:spPr>
        <p:txBody>
          <a:bodyPr wrap="none" rtlCol="0">
            <a:spAutoFit/>
          </a:bodyPr>
          <a:p>
            <a:pPr algn="l"/>
            <a:r>
              <a:rPr lang="en-US" altLang="zh-CN"/>
              <a:t>                                                     0     0     1   _     0     0     1   _     0     0     1   </a:t>
            </a:r>
            <a:r>
              <a:rPr lang="en-US" altLang="zh-CN">
                <a:sym typeface="+mn-ea"/>
              </a:rPr>
              <a:t>_     0     0     1 </a:t>
            </a:r>
            <a:r>
              <a:rPr lang="en-US" altLang="zh-CN"/>
              <a:t>   </a:t>
            </a:r>
            <a:endParaRPr lang="zh-CN" altLang="en-US"/>
          </a:p>
        </p:txBody>
      </p:sp>
      <p:sp>
        <p:nvSpPr>
          <p:cNvPr id="5" name="文本框 4"/>
          <p:cNvSpPr txBox="1"/>
          <p:nvPr/>
        </p:nvSpPr>
        <p:spPr>
          <a:xfrm>
            <a:off x="4794250" y="1371600"/>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10" name="文本框 9"/>
          <p:cNvSpPr txBox="1"/>
          <p:nvPr/>
        </p:nvSpPr>
        <p:spPr>
          <a:xfrm>
            <a:off x="5165090" y="1371600"/>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11" name="文本框 10"/>
          <p:cNvSpPr txBox="1"/>
          <p:nvPr/>
        </p:nvSpPr>
        <p:spPr>
          <a:xfrm>
            <a:off x="5535930" y="1368425"/>
            <a:ext cx="457835" cy="306705"/>
          </a:xfrm>
          <a:prstGeom prst="rect">
            <a:avLst/>
          </a:prstGeom>
          <a:noFill/>
        </p:spPr>
        <p:txBody>
          <a:bodyPr wrap="none" rtlCol="0">
            <a:spAutoFit/>
          </a:bodyPr>
          <a:p>
            <a:r>
              <a:rPr lang="en-US" altLang="zh-CN" sz="1400">
                <a:solidFill>
                  <a:schemeClr val="tx2"/>
                </a:solidFill>
              </a:rPr>
              <a:t>beq</a:t>
            </a:r>
            <a:endParaRPr lang="en-US" altLang="zh-CN" sz="1400">
              <a:solidFill>
                <a:schemeClr val="tx2"/>
              </a:solidFill>
            </a:endParaRPr>
          </a:p>
        </p:txBody>
      </p:sp>
      <p:sp>
        <p:nvSpPr>
          <p:cNvPr id="12" name="文本框 11"/>
          <p:cNvSpPr txBox="1"/>
          <p:nvPr/>
        </p:nvSpPr>
        <p:spPr>
          <a:xfrm>
            <a:off x="6224270" y="1371600"/>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13" name="文本框 12"/>
          <p:cNvSpPr txBox="1"/>
          <p:nvPr/>
        </p:nvSpPr>
        <p:spPr>
          <a:xfrm>
            <a:off x="6595110" y="1371600"/>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14" name="文本框 13"/>
          <p:cNvSpPr txBox="1"/>
          <p:nvPr/>
        </p:nvSpPr>
        <p:spPr>
          <a:xfrm>
            <a:off x="6958330" y="1368425"/>
            <a:ext cx="457835" cy="306705"/>
          </a:xfrm>
          <a:prstGeom prst="rect">
            <a:avLst/>
          </a:prstGeom>
          <a:noFill/>
        </p:spPr>
        <p:txBody>
          <a:bodyPr wrap="none" rtlCol="0">
            <a:spAutoFit/>
          </a:bodyPr>
          <a:p>
            <a:r>
              <a:rPr lang="en-US" altLang="zh-CN" sz="1400">
                <a:solidFill>
                  <a:schemeClr val="tx2"/>
                </a:solidFill>
              </a:rPr>
              <a:t>beq</a:t>
            </a:r>
            <a:endParaRPr lang="en-US" altLang="zh-CN" sz="1400">
              <a:solidFill>
                <a:schemeClr val="tx2"/>
              </a:solidFill>
            </a:endParaRPr>
          </a:p>
        </p:txBody>
      </p:sp>
      <p:sp>
        <p:nvSpPr>
          <p:cNvPr id="15" name="文本框 14"/>
          <p:cNvSpPr txBox="1"/>
          <p:nvPr/>
        </p:nvSpPr>
        <p:spPr>
          <a:xfrm>
            <a:off x="7585710" y="1382395"/>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16" name="文本框 15"/>
          <p:cNvSpPr txBox="1"/>
          <p:nvPr/>
        </p:nvSpPr>
        <p:spPr>
          <a:xfrm>
            <a:off x="7956550" y="1382395"/>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17" name="文本框 16"/>
          <p:cNvSpPr txBox="1"/>
          <p:nvPr/>
        </p:nvSpPr>
        <p:spPr>
          <a:xfrm>
            <a:off x="8327390" y="1379220"/>
            <a:ext cx="457835" cy="306705"/>
          </a:xfrm>
          <a:prstGeom prst="rect">
            <a:avLst/>
          </a:prstGeom>
          <a:noFill/>
        </p:spPr>
        <p:txBody>
          <a:bodyPr wrap="none" rtlCol="0">
            <a:spAutoFit/>
          </a:bodyPr>
          <a:p>
            <a:r>
              <a:rPr lang="en-US" altLang="zh-CN" sz="1400">
                <a:solidFill>
                  <a:schemeClr val="tx2"/>
                </a:solidFill>
              </a:rPr>
              <a:t>beq</a:t>
            </a:r>
            <a:endParaRPr lang="en-US" altLang="zh-CN" sz="1400">
              <a:solidFill>
                <a:schemeClr val="tx2"/>
              </a:solidFill>
            </a:endParaRPr>
          </a:p>
        </p:txBody>
      </p:sp>
      <p:sp>
        <p:nvSpPr>
          <p:cNvPr id="18" name="文本框 17"/>
          <p:cNvSpPr txBox="1"/>
          <p:nvPr/>
        </p:nvSpPr>
        <p:spPr>
          <a:xfrm>
            <a:off x="4194175" y="1320800"/>
            <a:ext cx="747395" cy="368300"/>
          </a:xfrm>
          <a:prstGeom prst="rect">
            <a:avLst/>
          </a:prstGeom>
          <a:noFill/>
        </p:spPr>
        <p:txBody>
          <a:bodyPr wrap="none" rtlCol="0">
            <a:spAutoFit/>
          </a:bodyPr>
          <a:p>
            <a:r>
              <a:rPr lang="en-US" altLang="zh-CN">
                <a:solidFill>
                  <a:srgbClr val="7030A0"/>
                </a:solidFill>
              </a:rPr>
              <a:t>inst</a:t>
            </a:r>
            <a:r>
              <a:rPr lang="zh-CN" altLang="en-US">
                <a:solidFill>
                  <a:srgbClr val="7030A0"/>
                </a:solidFill>
              </a:rPr>
              <a:t>：</a:t>
            </a:r>
            <a:endParaRPr lang="zh-CN" altLang="en-US">
              <a:solidFill>
                <a:srgbClr val="7030A0"/>
              </a:solidFill>
            </a:endParaRPr>
          </a:p>
        </p:txBody>
      </p:sp>
      <p:sp>
        <p:nvSpPr>
          <p:cNvPr id="30" name="文本框 29"/>
          <p:cNvSpPr txBox="1"/>
          <p:nvPr/>
        </p:nvSpPr>
        <p:spPr>
          <a:xfrm>
            <a:off x="4077970" y="2145030"/>
            <a:ext cx="1591310" cy="368300"/>
          </a:xfrm>
          <a:prstGeom prst="rect">
            <a:avLst/>
          </a:prstGeom>
          <a:noFill/>
        </p:spPr>
        <p:txBody>
          <a:bodyPr wrap="square" rtlCol="0">
            <a:spAutoFit/>
          </a:bodyPr>
          <a:p>
            <a:r>
              <a:rPr lang="en-US" altLang="zh-CN">
                <a:solidFill>
                  <a:srgbClr val="7030A0"/>
                </a:solidFill>
              </a:rPr>
              <a:t>GHR</a:t>
            </a:r>
            <a:r>
              <a:rPr lang="zh-CN" altLang="en-US">
                <a:solidFill>
                  <a:srgbClr val="7030A0"/>
                </a:solidFill>
              </a:rPr>
              <a:t>：</a:t>
            </a:r>
            <a:endParaRPr lang="zh-CN" altLang="en-US">
              <a:solidFill>
                <a:srgbClr val="7030A0"/>
              </a:solidFill>
            </a:endParaRPr>
          </a:p>
        </p:txBody>
      </p:sp>
      <p:sp>
        <p:nvSpPr>
          <p:cNvPr id="31" name="文本框 30"/>
          <p:cNvSpPr txBox="1"/>
          <p:nvPr/>
        </p:nvSpPr>
        <p:spPr>
          <a:xfrm>
            <a:off x="4803140" y="2184400"/>
            <a:ext cx="453390" cy="306705"/>
          </a:xfrm>
          <a:prstGeom prst="rect">
            <a:avLst/>
          </a:prstGeom>
          <a:noFill/>
        </p:spPr>
        <p:txBody>
          <a:bodyPr wrap="none" rtlCol="0">
            <a:spAutoFit/>
          </a:bodyPr>
          <a:p>
            <a:r>
              <a:rPr lang="en-US" altLang="zh-CN" sz="1400"/>
              <a:t>000</a:t>
            </a:r>
            <a:endParaRPr lang="en-US" altLang="zh-CN" sz="1400"/>
          </a:p>
        </p:txBody>
      </p:sp>
      <p:sp>
        <p:nvSpPr>
          <p:cNvPr id="32" name="文本框 31"/>
          <p:cNvSpPr txBox="1"/>
          <p:nvPr/>
        </p:nvSpPr>
        <p:spPr>
          <a:xfrm>
            <a:off x="5165090" y="2189480"/>
            <a:ext cx="453390" cy="306705"/>
          </a:xfrm>
          <a:prstGeom prst="rect">
            <a:avLst/>
          </a:prstGeom>
          <a:noFill/>
        </p:spPr>
        <p:txBody>
          <a:bodyPr wrap="none" rtlCol="0">
            <a:spAutoFit/>
          </a:bodyPr>
          <a:p>
            <a:r>
              <a:rPr lang="en-US" altLang="zh-CN" sz="1400"/>
              <a:t>000</a:t>
            </a:r>
            <a:endParaRPr lang="en-US" altLang="zh-CN" sz="1400"/>
          </a:p>
        </p:txBody>
      </p:sp>
      <p:sp>
        <p:nvSpPr>
          <p:cNvPr id="33" name="文本框 32"/>
          <p:cNvSpPr txBox="1"/>
          <p:nvPr/>
        </p:nvSpPr>
        <p:spPr>
          <a:xfrm>
            <a:off x="5534660" y="2186940"/>
            <a:ext cx="453390" cy="306705"/>
          </a:xfrm>
          <a:prstGeom prst="rect">
            <a:avLst/>
          </a:prstGeom>
          <a:noFill/>
        </p:spPr>
        <p:txBody>
          <a:bodyPr wrap="none" rtlCol="0">
            <a:spAutoFit/>
          </a:bodyPr>
          <a:p>
            <a:r>
              <a:rPr lang="en-US" altLang="zh-CN" sz="1400"/>
              <a:t>000</a:t>
            </a:r>
            <a:endParaRPr lang="en-US" altLang="zh-CN" sz="1400"/>
          </a:p>
        </p:txBody>
      </p:sp>
      <p:sp>
        <p:nvSpPr>
          <p:cNvPr id="278531" name="Text Box 3"/>
          <p:cNvSpPr txBox="1">
            <a:spLocks noChangeArrowheads="1"/>
          </p:cNvSpPr>
          <p:nvPr/>
        </p:nvSpPr>
        <p:spPr bwMode="auto">
          <a:xfrm>
            <a:off x="787400" y="1731010"/>
            <a:ext cx="2390775" cy="1899285"/>
          </a:xfrm>
          <a:prstGeom prst="rect">
            <a:avLst/>
          </a:prstGeom>
          <a:noFill/>
          <a:ln w="9525">
            <a:noFill/>
            <a:miter lim="800000"/>
          </a:ln>
          <a:effectLst/>
        </p:spPr>
        <p:txBody>
          <a:bodyPr wrap="square">
            <a:spAutoFit/>
          </a:bodyPr>
          <a:p>
            <a:pPr eaLnBrk="0" hangingPunct="0">
              <a:lnSpc>
                <a:spcPct val="140000"/>
              </a:lnSpc>
              <a:buFont typeface="Wingdings" panose="05000000000000000000" pitchFamily="2" charset="2"/>
              <a:buNone/>
              <a:defRPr/>
            </a:pPr>
            <a:r>
              <a:rPr lang="en-US" sz="1400" dirty="0">
                <a:solidFill>
                  <a:srgbClr val="0000FF"/>
                </a:solidFill>
                <a:latin typeface="Verdana" panose="020B0604030504040204" pitchFamily="34" charset="0"/>
              </a:rPr>
              <a:t> if(condition1)  </a:t>
            </a:r>
            <a:r>
              <a:rPr lang="en-US" sz="1400" dirty="0">
                <a:solidFill>
                  <a:srgbClr val="0070C0"/>
                </a:solidFill>
                <a:latin typeface="Verdana" panose="020B0604030504040204" pitchFamily="34" charset="0"/>
              </a:rPr>
              <a:t>/b1/</a:t>
            </a:r>
            <a:endParaRPr lang="en-US" sz="1400" dirty="0">
              <a:solidFill>
                <a:srgbClr val="0000FF"/>
              </a:solidFill>
              <a:latin typeface="Verdana" panose="020B0604030504040204" pitchFamily="34" charset="0"/>
            </a:endParaRPr>
          </a:p>
          <a:p>
            <a:pPr eaLnBrk="0" hangingPunct="0">
              <a:lnSpc>
                <a:spcPct val="140000"/>
              </a:lnSpc>
              <a:buFont typeface="Wingdings" panose="05000000000000000000" pitchFamily="2" charset="2"/>
              <a:buNone/>
              <a:defRPr/>
            </a:pPr>
            <a:r>
              <a:rPr lang="en-US" sz="1400" dirty="0">
                <a:solidFill>
                  <a:srgbClr val="0000FF"/>
                </a:solidFill>
                <a:latin typeface="Verdana" panose="020B0604030504040204" pitchFamily="34" charset="0"/>
              </a:rPr>
              <a:t>     aa = 0;</a:t>
            </a:r>
            <a:endParaRPr lang="en-US" sz="1400" dirty="0">
              <a:solidFill>
                <a:srgbClr val="0000FF"/>
              </a:solidFill>
              <a:latin typeface="Verdana" panose="020B0604030504040204" pitchFamily="34" charset="0"/>
            </a:endParaRPr>
          </a:p>
          <a:p>
            <a:pPr eaLnBrk="0" hangingPunct="0">
              <a:lnSpc>
                <a:spcPct val="140000"/>
              </a:lnSpc>
              <a:buFont typeface="Wingdings" panose="05000000000000000000" pitchFamily="2" charset="2"/>
              <a:buNone/>
              <a:defRPr/>
            </a:pPr>
            <a:r>
              <a:rPr lang="en-US" sz="1400" dirty="0">
                <a:solidFill>
                  <a:srgbClr val="0000FF"/>
                </a:solidFill>
                <a:latin typeface="Verdana" panose="020B0604030504040204" pitchFamily="34" charset="0"/>
              </a:rPr>
              <a:t> else if(</a:t>
            </a:r>
            <a:r>
              <a:rPr lang="en-US" sz="1400" dirty="0">
                <a:solidFill>
                  <a:srgbClr val="0000FF"/>
                </a:solidFill>
                <a:latin typeface="Verdana" panose="020B0604030504040204" pitchFamily="34" charset="0"/>
                <a:sym typeface="+mn-ea"/>
              </a:rPr>
              <a:t>condition2</a:t>
            </a:r>
            <a:r>
              <a:rPr lang="en-US" sz="1400" dirty="0">
                <a:solidFill>
                  <a:srgbClr val="0000FF"/>
                </a:solidFill>
                <a:latin typeface="Verdana" panose="020B0604030504040204" pitchFamily="34" charset="0"/>
              </a:rPr>
              <a:t>)  </a:t>
            </a:r>
            <a:r>
              <a:rPr lang="en-US" sz="1400" dirty="0">
                <a:solidFill>
                  <a:srgbClr val="0070C0"/>
                </a:solidFill>
                <a:latin typeface="Verdana" panose="020B0604030504040204" pitchFamily="34" charset="0"/>
                <a:sym typeface="+mn-ea"/>
              </a:rPr>
              <a:t>/b2/</a:t>
            </a:r>
            <a:endParaRPr lang="en-US" sz="1400" dirty="0">
              <a:solidFill>
                <a:srgbClr val="0000FF"/>
              </a:solidFill>
              <a:latin typeface="Verdana" panose="020B0604030504040204" pitchFamily="34" charset="0"/>
            </a:endParaRPr>
          </a:p>
          <a:p>
            <a:pPr eaLnBrk="0" hangingPunct="0">
              <a:lnSpc>
                <a:spcPct val="140000"/>
              </a:lnSpc>
              <a:buFont typeface="Wingdings" panose="05000000000000000000" pitchFamily="2" charset="2"/>
              <a:buNone/>
              <a:defRPr/>
            </a:pPr>
            <a:r>
              <a:rPr lang="en-US" sz="1400" dirty="0">
                <a:solidFill>
                  <a:srgbClr val="0000FF"/>
                </a:solidFill>
                <a:latin typeface="Verdana" panose="020B0604030504040204" pitchFamily="34" charset="0"/>
              </a:rPr>
              <a:t>     bb = 0;</a:t>
            </a:r>
            <a:endParaRPr lang="en-US" sz="1400" dirty="0">
              <a:solidFill>
                <a:srgbClr val="0000FF"/>
              </a:solidFill>
              <a:latin typeface="Verdana" panose="020B0604030504040204" pitchFamily="34" charset="0"/>
            </a:endParaRPr>
          </a:p>
          <a:p>
            <a:pPr eaLnBrk="0" hangingPunct="0">
              <a:lnSpc>
                <a:spcPct val="140000"/>
              </a:lnSpc>
              <a:buFont typeface="Wingdings" panose="05000000000000000000" pitchFamily="2" charset="2"/>
              <a:buNone/>
              <a:defRPr/>
            </a:pPr>
            <a:r>
              <a:rPr lang="en-US" sz="1400" dirty="0">
                <a:solidFill>
                  <a:srgbClr val="0000FF"/>
                </a:solidFill>
                <a:latin typeface="Verdana" panose="020B0604030504040204" pitchFamily="34" charset="0"/>
              </a:rPr>
              <a:t> else(condition)  </a:t>
            </a:r>
            <a:r>
              <a:rPr lang="en-US" sz="1400" dirty="0">
                <a:solidFill>
                  <a:srgbClr val="0070C0"/>
                </a:solidFill>
                <a:latin typeface="Verdana" panose="020B0604030504040204" pitchFamily="34" charset="0"/>
                <a:sym typeface="+mn-ea"/>
              </a:rPr>
              <a:t>/b3/</a:t>
            </a:r>
            <a:endParaRPr lang="en-US" sz="1400" dirty="0">
              <a:solidFill>
                <a:srgbClr val="0000FF"/>
              </a:solidFill>
              <a:latin typeface="Verdana" panose="020B0604030504040204" pitchFamily="34" charset="0"/>
            </a:endParaRPr>
          </a:p>
          <a:p>
            <a:pPr eaLnBrk="0" hangingPunct="0">
              <a:lnSpc>
                <a:spcPct val="140000"/>
              </a:lnSpc>
              <a:buFont typeface="Wingdings" panose="05000000000000000000" pitchFamily="2" charset="2"/>
              <a:buNone/>
              <a:defRPr/>
            </a:pPr>
            <a:r>
              <a:rPr lang="en-US" sz="1400" dirty="0">
                <a:solidFill>
                  <a:srgbClr val="0000FF"/>
                </a:solidFill>
                <a:latin typeface="Verdana" panose="020B0604030504040204" pitchFamily="34" charset="0"/>
              </a:rPr>
              <a:t>     {….</a:t>
            </a:r>
            <a:r>
              <a:rPr lang="en-US" sz="1400" dirty="0">
                <a:solidFill>
                  <a:srgbClr val="0000FF"/>
                </a:solidFill>
                <a:latin typeface="Verdana" panose="020B0604030504040204" pitchFamily="34" charset="0"/>
                <a:sym typeface="+mn-ea"/>
              </a:rPr>
              <a:t>}</a:t>
            </a:r>
            <a:endParaRPr lang="en-US" sz="1400" dirty="0">
              <a:solidFill>
                <a:srgbClr val="0000FF"/>
              </a:solidFill>
              <a:latin typeface="Verdana" panose="020B0604030504040204" pitchFamily="34" charset="0"/>
            </a:endParaRPr>
          </a:p>
        </p:txBody>
      </p:sp>
      <p:sp>
        <p:nvSpPr>
          <p:cNvPr id="35" name="矩形 34"/>
          <p:cNvSpPr/>
          <p:nvPr/>
        </p:nvSpPr>
        <p:spPr>
          <a:xfrm>
            <a:off x="787400" y="1669415"/>
            <a:ext cx="2371725" cy="210185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6238875" y="2197735"/>
            <a:ext cx="453390" cy="306705"/>
          </a:xfrm>
          <a:prstGeom prst="rect">
            <a:avLst/>
          </a:prstGeom>
          <a:noFill/>
        </p:spPr>
        <p:txBody>
          <a:bodyPr wrap="none" rtlCol="0">
            <a:spAutoFit/>
          </a:bodyPr>
          <a:p>
            <a:r>
              <a:rPr lang="en-US" altLang="zh-CN" sz="1400"/>
              <a:t>001</a:t>
            </a:r>
            <a:endParaRPr lang="en-US" altLang="zh-CN" sz="1400"/>
          </a:p>
        </p:txBody>
      </p:sp>
      <p:sp>
        <p:nvSpPr>
          <p:cNvPr id="39" name="文本框 38"/>
          <p:cNvSpPr txBox="1"/>
          <p:nvPr/>
        </p:nvSpPr>
        <p:spPr>
          <a:xfrm>
            <a:off x="6600825" y="2202815"/>
            <a:ext cx="453390" cy="306705"/>
          </a:xfrm>
          <a:prstGeom prst="rect">
            <a:avLst/>
          </a:prstGeom>
          <a:noFill/>
        </p:spPr>
        <p:txBody>
          <a:bodyPr wrap="none" rtlCol="0">
            <a:spAutoFit/>
          </a:bodyPr>
          <a:p>
            <a:r>
              <a:rPr lang="en-US" altLang="zh-CN" sz="1400"/>
              <a:t>010</a:t>
            </a:r>
            <a:endParaRPr lang="en-US" altLang="zh-CN" sz="1400"/>
          </a:p>
        </p:txBody>
      </p:sp>
      <p:sp>
        <p:nvSpPr>
          <p:cNvPr id="44" name="文本框 43"/>
          <p:cNvSpPr txBox="1"/>
          <p:nvPr/>
        </p:nvSpPr>
        <p:spPr>
          <a:xfrm>
            <a:off x="6970395" y="2200275"/>
            <a:ext cx="453390" cy="306705"/>
          </a:xfrm>
          <a:prstGeom prst="rect">
            <a:avLst/>
          </a:prstGeom>
          <a:noFill/>
        </p:spPr>
        <p:txBody>
          <a:bodyPr wrap="none" rtlCol="0">
            <a:spAutoFit/>
          </a:bodyPr>
          <a:p>
            <a:r>
              <a:rPr lang="en-US" altLang="zh-CN" sz="1400"/>
              <a:t>100</a:t>
            </a:r>
            <a:endParaRPr lang="en-US" altLang="zh-CN" sz="1400"/>
          </a:p>
        </p:txBody>
      </p:sp>
      <p:sp>
        <p:nvSpPr>
          <p:cNvPr id="59" name="文本框 58"/>
          <p:cNvSpPr txBox="1"/>
          <p:nvPr/>
        </p:nvSpPr>
        <p:spPr>
          <a:xfrm>
            <a:off x="4042410" y="1616710"/>
            <a:ext cx="885190" cy="368300"/>
          </a:xfrm>
          <a:prstGeom prst="rect">
            <a:avLst/>
          </a:prstGeom>
          <a:noFill/>
        </p:spPr>
        <p:txBody>
          <a:bodyPr wrap="none" rtlCol="0" anchor="t">
            <a:spAutoFit/>
          </a:bodyPr>
          <a:p>
            <a:r>
              <a:rPr lang="en-US" altLang="zh-CN">
                <a:solidFill>
                  <a:srgbClr val="7030A0"/>
                </a:solidFill>
                <a:sym typeface="+mn-ea"/>
              </a:rPr>
              <a:t>     pc</a:t>
            </a:r>
            <a:r>
              <a:rPr lang="zh-CN" altLang="en-US">
                <a:solidFill>
                  <a:srgbClr val="7030A0"/>
                </a:solidFill>
                <a:sym typeface="+mn-ea"/>
              </a:rPr>
              <a:t>：</a:t>
            </a:r>
            <a:endParaRPr lang="zh-CN" altLang="en-US">
              <a:solidFill>
                <a:srgbClr val="7030A0"/>
              </a:solidFill>
              <a:sym typeface="+mn-ea"/>
            </a:endParaRPr>
          </a:p>
        </p:txBody>
      </p:sp>
      <p:sp>
        <p:nvSpPr>
          <p:cNvPr id="60" name="文本框 59"/>
          <p:cNvSpPr txBox="1"/>
          <p:nvPr/>
        </p:nvSpPr>
        <p:spPr>
          <a:xfrm>
            <a:off x="4880610" y="1616710"/>
            <a:ext cx="298450" cy="368300"/>
          </a:xfrm>
          <a:prstGeom prst="rect">
            <a:avLst/>
          </a:prstGeom>
          <a:noFill/>
        </p:spPr>
        <p:txBody>
          <a:bodyPr wrap="square" rtlCol="0">
            <a:spAutoFit/>
          </a:bodyPr>
          <a:p>
            <a:r>
              <a:rPr lang="en-US" altLang="zh-CN"/>
              <a:t>0</a:t>
            </a:r>
            <a:endParaRPr lang="en-US" altLang="zh-CN"/>
          </a:p>
        </p:txBody>
      </p:sp>
      <p:sp>
        <p:nvSpPr>
          <p:cNvPr id="61" name="文本框 60"/>
          <p:cNvSpPr txBox="1"/>
          <p:nvPr/>
        </p:nvSpPr>
        <p:spPr>
          <a:xfrm>
            <a:off x="5236210" y="1619250"/>
            <a:ext cx="298450" cy="368300"/>
          </a:xfrm>
          <a:prstGeom prst="rect">
            <a:avLst/>
          </a:prstGeom>
          <a:noFill/>
        </p:spPr>
        <p:txBody>
          <a:bodyPr wrap="square" rtlCol="0">
            <a:spAutoFit/>
          </a:bodyPr>
          <a:p>
            <a:r>
              <a:rPr lang="en-US" altLang="zh-CN"/>
              <a:t>4</a:t>
            </a:r>
            <a:endParaRPr lang="en-US" altLang="zh-CN"/>
          </a:p>
        </p:txBody>
      </p:sp>
      <p:sp>
        <p:nvSpPr>
          <p:cNvPr id="63" name="文本框 62"/>
          <p:cNvSpPr txBox="1"/>
          <p:nvPr/>
        </p:nvSpPr>
        <p:spPr>
          <a:xfrm>
            <a:off x="5621655" y="1617980"/>
            <a:ext cx="298450" cy="368300"/>
          </a:xfrm>
          <a:prstGeom prst="rect">
            <a:avLst/>
          </a:prstGeom>
          <a:noFill/>
        </p:spPr>
        <p:txBody>
          <a:bodyPr wrap="square" rtlCol="0">
            <a:spAutoFit/>
          </a:bodyPr>
          <a:p>
            <a:r>
              <a:rPr lang="en-US" altLang="zh-CN"/>
              <a:t>8</a:t>
            </a:r>
            <a:endParaRPr lang="en-US" altLang="zh-CN"/>
          </a:p>
        </p:txBody>
      </p:sp>
      <p:sp>
        <p:nvSpPr>
          <p:cNvPr id="64" name="文本框 63"/>
          <p:cNvSpPr txBox="1"/>
          <p:nvPr/>
        </p:nvSpPr>
        <p:spPr>
          <a:xfrm>
            <a:off x="6295390" y="1623060"/>
            <a:ext cx="298450" cy="368300"/>
          </a:xfrm>
          <a:prstGeom prst="rect">
            <a:avLst/>
          </a:prstGeom>
          <a:noFill/>
        </p:spPr>
        <p:txBody>
          <a:bodyPr wrap="square" rtlCol="0">
            <a:spAutoFit/>
          </a:bodyPr>
          <a:p>
            <a:r>
              <a:rPr lang="en-US" altLang="zh-CN"/>
              <a:t>0</a:t>
            </a:r>
            <a:endParaRPr lang="en-US" altLang="zh-CN"/>
          </a:p>
        </p:txBody>
      </p:sp>
      <p:sp>
        <p:nvSpPr>
          <p:cNvPr id="76" name="文本框 75"/>
          <p:cNvSpPr txBox="1"/>
          <p:nvPr/>
        </p:nvSpPr>
        <p:spPr>
          <a:xfrm>
            <a:off x="6650990" y="1625600"/>
            <a:ext cx="298450" cy="368300"/>
          </a:xfrm>
          <a:prstGeom prst="rect">
            <a:avLst/>
          </a:prstGeom>
          <a:noFill/>
        </p:spPr>
        <p:txBody>
          <a:bodyPr wrap="square" rtlCol="0">
            <a:spAutoFit/>
          </a:bodyPr>
          <a:p>
            <a:r>
              <a:rPr lang="en-US" altLang="zh-CN"/>
              <a:t>4</a:t>
            </a:r>
            <a:endParaRPr lang="en-US" altLang="zh-CN"/>
          </a:p>
        </p:txBody>
      </p:sp>
      <p:sp>
        <p:nvSpPr>
          <p:cNvPr id="77" name="文本框 76"/>
          <p:cNvSpPr txBox="1"/>
          <p:nvPr/>
        </p:nvSpPr>
        <p:spPr>
          <a:xfrm>
            <a:off x="7036435" y="1624330"/>
            <a:ext cx="298450" cy="368300"/>
          </a:xfrm>
          <a:prstGeom prst="rect">
            <a:avLst/>
          </a:prstGeom>
          <a:noFill/>
        </p:spPr>
        <p:txBody>
          <a:bodyPr wrap="square" rtlCol="0">
            <a:spAutoFit/>
          </a:bodyPr>
          <a:p>
            <a:r>
              <a:rPr lang="en-US" altLang="zh-CN"/>
              <a:t>8</a:t>
            </a:r>
            <a:endParaRPr lang="en-US" altLang="zh-CN"/>
          </a:p>
        </p:txBody>
      </p:sp>
      <p:sp>
        <p:nvSpPr>
          <p:cNvPr id="78" name="文本框 77"/>
          <p:cNvSpPr txBox="1"/>
          <p:nvPr/>
        </p:nvSpPr>
        <p:spPr>
          <a:xfrm>
            <a:off x="7663815" y="1621790"/>
            <a:ext cx="298450" cy="368300"/>
          </a:xfrm>
          <a:prstGeom prst="rect">
            <a:avLst/>
          </a:prstGeom>
          <a:noFill/>
        </p:spPr>
        <p:txBody>
          <a:bodyPr wrap="square" rtlCol="0">
            <a:spAutoFit/>
          </a:bodyPr>
          <a:p>
            <a:r>
              <a:rPr lang="en-US" altLang="zh-CN"/>
              <a:t>0</a:t>
            </a:r>
            <a:endParaRPr lang="en-US" altLang="zh-CN"/>
          </a:p>
        </p:txBody>
      </p:sp>
      <p:sp>
        <p:nvSpPr>
          <p:cNvPr id="79" name="文本框 78"/>
          <p:cNvSpPr txBox="1"/>
          <p:nvPr/>
        </p:nvSpPr>
        <p:spPr>
          <a:xfrm>
            <a:off x="8019415" y="1624330"/>
            <a:ext cx="298450" cy="368300"/>
          </a:xfrm>
          <a:prstGeom prst="rect">
            <a:avLst/>
          </a:prstGeom>
          <a:noFill/>
        </p:spPr>
        <p:txBody>
          <a:bodyPr wrap="square" rtlCol="0">
            <a:spAutoFit/>
          </a:bodyPr>
          <a:p>
            <a:r>
              <a:rPr lang="en-US" altLang="zh-CN"/>
              <a:t>4</a:t>
            </a:r>
            <a:endParaRPr lang="en-US" altLang="zh-CN"/>
          </a:p>
        </p:txBody>
      </p:sp>
      <p:sp>
        <p:nvSpPr>
          <p:cNvPr id="80" name="文本框 79"/>
          <p:cNvSpPr txBox="1"/>
          <p:nvPr/>
        </p:nvSpPr>
        <p:spPr>
          <a:xfrm>
            <a:off x="8404860" y="1623060"/>
            <a:ext cx="298450" cy="368300"/>
          </a:xfrm>
          <a:prstGeom prst="rect">
            <a:avLst/>
          </a:prstGeom>
          <a:noFill/>
        </p:spPr>
        <p:txBody>
          <a:bodyPr wrap="square" rtlCol="0">
            <a:spAutoFit/>
          </a:bodyPr>
          <a:p>
            <a:r>
              <a:rPr lang="en-US" altLang="zh-CN"/>
              <a:t>8</a:t>
            </a:r>
            <a:endParaRPr lang="en-US" altLang="zh-CN"/>
          </a:p>
        </p:txBody>
      </p:sp>
      <p:sp>
        <p:nvSpPr>
          <p:cNvPr id="82" name="文本框 81"/>
          <p:cNvSpPr txBox="1"/>
          <p:nvPr/>
        </p:nvSpPr>
        <p:spPr>
          <a:xfrm>
            <a:off x="7589520" y="2194560"/>
            <a:ext cx="453390" cy="306705"/>
          </a:xfrm>
          <a:prstGeom prst="rect">
            <a:avLst/>
          </a:prstGeom>
          <a:noFill/>
        </p:spPr>
        <p:txBody>
          <a:bodyPr wrap="none" rtlCol="0">
            <a:spAutoFit/>
          </a:bodyPr>
          <a:p>
            <a:r>
              <a:rPr lang="en-US" altLang="zh-CN" sz="1400"/>
              <a:t>001</a:t>
            </a:r>
            <a:endParaRPr lang="en-US" altLang="zh-CN" sz="1400"/>
          </a:p>
        </p:txBody>
      </p:sp>
      <p:sp>
        <p:nvSpPr>
          <p:cNvPr id="88" name="文本框 87"/>
          <p:cNvSpPr txBox="1"/>
          <p:nvPr/>
        </p:nvSpPr>
        <p:spPr>
          <a:xfrm>
            <a:off x="7951470" y="2199640"/>
            <a:ext cx="453390" cy="306705"/>
          </a:xfrm>
          <a:prstGeom prst="rect">
            <a:avLst/>
          </a:prstGeom>
          <a:noFill/>
        </p:spPr>
        <p:txBody>
          <a:bodyPr wrap="none" rtlCol="0">
            <a:spAutoFit/>
          </a:bodyPr>
          <a:p>
            <a:r>
              <a:rPr lang="en-US" altLang="zh-CN" sz="1400"/>
              <a:t>010</a:t>
            </a:r>
            <a:endParaRPr lang="en-US" altLang="zh-CN" sz="1400"/>
          </a:p>
        </p:txBody>
      </p:sp>
      <p:sp>
        <p:nvSpPr>
          <p:cNvPr id="108" name="文本框 107"/>
          <p:cNvSpPr txBox="1"/>
          <p:nvPr/>
        </p:nvSpPr>
        <p:spPr>
          <a:xfrm>
            <a:off x="8321040" y="2197100"/>
            <a:ext cx="453390" cy="306705"/>
          </a:xfrm>
          <a:prstGeom prst="rect">
            <a:avLst/>
          </a:prstGeom>
          <a:noFill/>
        </p:spPr>
        <p:txBody>
          <a:bodyPr wrap="none" rtlCol="0">
            <a:spAutoFit/>
          </a:bodyPr>
          <a:p>
            <a:r>
              <a:rPr lang="en-US" altLang="zh-CN" sz="1400"/>
              <a:t>100</a:t>
            </a:r>
            <a:endParaRPr lang="en-US" altLang="zh-CN" sz="1400"/>
          </a:p>
        </p:txBody>
      </p:sp>
      <p:sp>
        <p:nvSpPr>
          <p:cNvPr id="137" name="文本框 136"/>
          <p:cNvSpPr txBox="1"/>
          <p:nvPr/>
        </p:nvSpPr>
        <p:spPr>
          <a:xfrm>
            <a:off x="3601720" y="2959100"/>
            <a:ext cx="1325880" cy="368300"/>
          </a:xfrm>
          <a:prstGeom prst="rect">
            <a:avLst/>
          </a:prstGeom>
          <a:noFill/>
        </p:spPr>
        <p:txBody>
          <a:bodyPr wrap="none" rtlCol="0">
            <a:spAutoFit/>
          </a:bodyPr>
          <a:p>
            <a:r>
              <a:rPr lang="zh-CN" altLang="en-US">
                <a:solidFill>
                  <a:srgbClr val="7030A0"/>
                </a:solidFill>
              </a:rPr>
              <a:t>跳转方向：</a:t>
            </a:r>
            <a:endParaRPr lang="zh-CN" altLang="en-US">
              <a:solidFill>
                <a:srgbClr val="7030A0"/>
              </a:solidFill>
            </a:endParaRPr>
          </a:p>
        </p:txBody>
      </p:sp>
      <p:pic>
        <p:nvPicPr>
          <p:cNvPr id="142" name="图片 141" descr="31393938393834313b31393939353233313bb2e6b4edcef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655945" y="3490595"/>
            <a:ext cx="219075" cy="219075"/>
          </a:xfrm>
          <a:prstGeom prst="rect">
            <a:avLst/>
          </a:prstGeom>
        </p:spPr>
      </p:pic>
      <p:sp>
        <p:nvSpPr>
          <p:cNvPr id="278566" name="Text Box 38"/>
          <p:cNvSpPr txBox="1">
            <a:spLocks noChangeArrowheads="1"/>
          </p:cNvSpPr>
          <p:nvPr/>
        </p:nvSpPr>
        <p:spPr bwMode="auto">
          <a:xfrm>
            <a:off x="4836795" y="2981960"/>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160" name="Text Box 38"/>
          <p:cNvSpPr txBox="1">
            <a:spLocks noChangeArrowheads="1"/>
          </p:cNvSpPr>
          <p:nvPr/>
        </p:nvSpPr>
        <p:spPr bwMode="auto">
          <a:xfrm>
            <a:off x="5184775" y="2974975"/>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161" name="Text Box 38"/>
          <p:cNvSpPr txBox="1">
            <a:spLocks noChangeArrowheads="1"/>
          </p:cNvSpPr>
          <p:nvPr/>
        </p:nvSpPr>
        <p:spPr bwMode="auto">
          <a:xfrm>
            <a:off x="5631815" y="2974340"/>
            <a:ext cx="281940"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T</a:t>
            </a:r>
            <a:endParaRPr lang="en-US" sz="1600">
              <a:solidFill>
                <a:srgbClr val="006600"/>
              </a:solidFill>
            </a:endParaRPr>
          </a:p>
        </p:txBody>
      </p:sp>
      <p:sp>
        <p:nvSpPr>
          <p:cNvPr id="162" name="Text Box 38"/>
          <p:cNvSpPr txBox="1">
            <a:spLocks noChangeArrowheads="1"/>
          </p:cNvSpPr>
          <p:nvPr/>
        </p:nvSpPr>
        <p:spPr bwMode="auto">
          <a:xfrm>
            <a:off x="6259195" y="2959735"/>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163" name="Text Box 38"/>
          <p:cNvSpPr txBox="1">
            <a:spLocks noChangeArrowheads="1"/>
          </p:cNvSpPr>
          <p:nvPr/>
        </p:nvSpPr>
        <p:spPr bwMode="auto">
          <a:xfrm>
            <a:off x="6607175" y="2952750"/>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164" name="Text Box 38"/>
          <p:cNvSpPr txBox="1">
            <a:spLocks noChangeArrowheads="1"/>
          </p:cNvSpPr>
          <p:nvPr/>
        </p:nvSpPr>
        <p:spPr bwMode="auto">
          <a:xfrm>
            <a:off x="7054215" y="2952115"/>
            <a:ext cx="281940"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T</a:t>
            </a:r>
            <a:endParaRPr lang="en-US" sz="1600">
              <a:solidFill>
                <a:srgbClr val="006600"/>
              </a:solidFill>
            </a:endParaRPr>
          </a:p>
        </p:txBody>
      </p:sp>
      <p:sp>
        <p:nvSpPr>
          <p:cNvPr id="165" name="Text Box 38"/>
          <p:cNvSpPr txBox="1">
            <a:spLocks noChangeArrowheads="1"/>
          </p:cNvSpPr>
          <p:nvPr/>
        </p:nvSpPr>
        <p:spPr bwMode="auto">
          <a:xfrm>
            <a:off x="7628890" y="2944495"/>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166" name="Text Box 38"/>
          <p:cNvSpPr txBox="1">
            <a:spLocks noChangeArrowheads="1"/>
          </p:cNvSpPr>
          <p:nvPr/>
        </p:nvSpPr>
        <p:spPr bwMode="auto">
          <a:xfrm>
            <a:off x="7976870" y="2937510"/>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167" name="Text Box 38"/>
          <p:cNvSpPr txBox="1">
            <a:spLocks noChangeArrowheads="1"/>
          </p:cNvSpPr>
          <p:nvPr/>
        </p:nvSpPr>
        <p:spPr bwMode="auto">
          <a:xfrm>
            <a:off x="8423910" y="2936875"/>
            <a:ext cx="281940"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T</a:t>
            </a:r>
            <a:endParaRPr lang="en-US" sz="1600">
              <a:solidFill>
                <a:srgbClr val="006600"/>
              </a:solidFill>
            </a:endParaRPr>
          </a:p>
        </p:txBody>
      </p:sp>
      <p:sp>
        <p:nvSpPr>
          <p:cNvPr id="168" name="文本框 167"/>
          <p:cNvSpPr txBox="1"/>
          <p:nvPr/>
        </p:nvSpPr>
        <p:spPr>
          <a:xfrm>
            <a:off x="4077970" y="3403600"/>
            <a:ext cx="868680" cy="368300"/>
          </a:xfrm>
          <a:prstGeom prst="rect">
            <a:avLst/>
          </a:prstGeom>
          <a:noFill/>
        </p:spPr>
        <p:txBody>
          <a:bodyPr wrap="none" rtlCol="0">
            <a:spAutoFit/>
          </a:bodyPr>
          <a:p>
            <a:r>
              <a:rPr lang="zh-CN" altLang="en-US">
                <a:solidFill>
                  <a:srgbClr val="7030A0"/>
                </a:solidFill>
              </a:rPr>
              <a:t>预测：</a:t>
            </a:r>
            <a:endParaRPr lang="zh-CN" altLang="en-US">
              <a:solidFill>
                <a:srgbClr val="7030A0"/>
              </a:solidFill>
            </a:endParaRPr>
          </a:p>
        </p:txBody>
      </p:sp>
      <p:sp>
        <p:nvSpPr>
          <p:cNvPr id="169" name="矩形 168"/>
          <p:cNvSpPr/>
          <p:nvPr/>
        </p:nvSpPr>
        <p:spPr>
          <a:xfrm>
            <a:off x="9087485" y="4109720"/>
            <a:ext cx="1074420" cy="194754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0" name="直接连接符 169"/>
          <p:cNvCxnSpPr/>
          <p:nvPr/>
        </p:nvCxnSpPr>
        <p:spPr>
          <a:xfrm flipV="1">
            <a:off x="9072245" y="4338320"/>
            <a:ext cx="108966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9087485" y="4594860"/>
            <a:ext cx="108966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V="1">
            <a:off x="9083675" y="4859020"/>
            <a:ext cx="108966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V="1">
            <a:off x="9079865" y="5100320"/>
            <a:ext cx="1089660" cy="7620"/>
          </a:xfrm>
          <a:prstGeom prst="line">
            <a:avLst/>
          </a:prstGeom>
        </p:spPr>
        <p:style>
          <a:lnRef idx="1">
            <a:schemeClr val="accent1"/>
          </a:lnRef>
          <a:fillRef idx="0">
            <a:schemeClr val="accent1"/>
          </a:fillRef>
          <a:effectRef idx="0">
            <a:schemeClr val="accent1"/>
          </a:effectRef>
          <a:fontRef idx="minor">
            <a:schemeClr val="tx1"/>
          </a:fontRef>
        </p:style>
      </p:cxnSp>
      <p:sp>
        <p:nvSpPr>
          <p:cNvPr id="174" name="文本框 173"/>
          <p:cNvSpPr txBox="1"/>
          <p:nvPr/>
        </p:nvSpPr>
        <p:spPr>
          <a:xfrm>
            <a:off x="8687435" y="4068445"/>
            <a:ext cx="453390" cy="306705"/>
          </a:xfrm>
          <a:prstGeom prst="rect">
            <a:avLst/>
          </a:prstGeom>
          <a:noFill/>
        </p:spPr>
        <p:txBody>
          <a:bodyPr wrap="none" rtlCol="0">
            <a:spAutoFit/>
          </a:bodyPr>
          <a:p>
            <a:r>
              <a:rPr lang="en-US" altLang="zh-CN" sz="1400"/>
              <a:t>000</a:t>
            </a:r>
            <a:endParaRPr lang="en-US" altLang="zh-CN" sz="1400"/>
          </a:p>
        </p:txBody>
      </p:sp>
      <p:sp>
        <p:nvSpPr>
          <p:cNvPr id="175" name="文本框 174"/>
          <p:cNvSpPr txBox="1"/>
          <p:nvPr/>
        </p:nvSpPr>
        <p:spPr>
          <a:xfrm>
            <a:off x="8698865" y="4318635"/>
            <a:ext cx="453390" cy="306705"/>
          </a:xfrm>
          <a:prstGeom prst="rect">
            <a:avLst/>
          </a:prstGeom>
          <a:noFill/>
        </p:spPr>
        <p:txBody>
          <a:bodyPr wrap="none" rtlCol="0">
            <a:spAutoFit/>
          </a:bodyPr>
          <a:p>
            <a:r>
              <a:rPr lang="en-US" altLang="zh-CN" sz="1400"/>
              <a:t>001</a:t>
            </a:r>
            <a:endParaRPr lang="en-US" altLang="zh-CN" sz="1400"/>
          </a:p>
        </p:txBody>
      </p:sp>
      <p:sp>
        <p:nvSpPr>
          <p:cNvPr id="176" name="文本框 175"/>
          <p:cNvSpPr txBox="1"/>
          <p:nvPr/>
        </p:nvSpPr>
        <p:spPr>
          <a:xfrm>
            <a:off x="8702675" y="4582795"/>
            <a:ext cx="453390" cy="306705"/>
          </a:xfrm>
          <a:prstGeom prst="rect">
            <a:avLst/>
          </a:prstGeom>
          <a:noFill/>
        </p:spPr>
        <p:txBody>
          <a:bodyPr wrap="none" rtlCol="0">
            <a:spAutoFit/>
          </a:bodyPr>
          <a:p>
            <a:r>
              <a:rPr lang="en-US" altLang="zh-CN" sz="1400"/>
              <a:t>010</a:t>
            </a:r>
            <a:endParaRPr lang="en-US" altLang="zh-CN" sz="1400"/>
          </a:p>
        </p:txBody>
      </p:sp>
      <p:sp>
        <p:nvSpPr>
          <p:cNvPr id="178" name="文本框 177"/>
          <p:cNvSpPr txBox="1"/>
          <p:nvPr/>
        </p:nvSpPr>
        <p:spPr>
          <a:xfrm>
            <a:off x="8710295" y="4831715"/>
            <a:ext cx="453390" cy="306705"/>
          </a:xfrm>
          <a:prstGeom prst="rect">
            <a:avLst/>
          </a:prstGeom>
          <a:noFill/>
        </p:spPr>
        <p:txBody>
          <a:bodyPr wrap="none" rtlCol="0">
            <a:spAutoFit/>
          </a:bodyPr>
          <a:p>
            <a:r>
              <a:rPr lang="en-US" altLang="zh-CN" sz="1400"/>
              <a:t>011</a:t>
            </a:r>
            <a:endParaRPr lang="en-US" altLang="zh-CN" sz="1400"/>
          </a:p>
        </p:txBody>
      </p:sp>
      <p:cxnSp>
        <p:nvCxnSpPr>
          <p:cNvPr id="179" name="直接连接符 178"/>
          <p:cNvCxnSpPr/>
          <p:nvPr/>
        </p:nvCxnSpPr>
        <p:spPr>
          <a:xfrm flipV="1">
            <a:off x="9091295" y="5332730"/>
            <a:ext cx="1089660" cy="7620"/>
          </a:xfrm>
          <a:prstGeom prst="line">
            <a:avLst/>
          </a:prstGeom>
        </p:spPr>
        <p:style>
          <a:lnRef idx="1">
            <a:schemeClr val="accent1"/>
          </a:lnRef>
          <a:fillRef idx="0">
            <a:schemeClr val="accent1"/>
          </a:fillRef>
          <a:effectRef idx="0">
            <a:schemeClr val="accent1"/>
          </a:effectRef>
          <a:fontRef idx="minor">
            <a:schemeClr val="tx1"/>
          </a:fontRef>
        </p:style>
      </p:cxnSp>
      <p:sp>
        <p:nvSpPr>
          <p:cNvPr id="180" name="文本框 179"/>
          <p:cNvSpPr txBox="1"/>
          <p:nvPr/>
        </p:nvSpPr>
        <p:spPr>
          <a:xfrm>
            <a:off x="8691245" y="5071745"/>
            <a:ext cx="453390" cy="306705"/>
          </a:xfrm>
          <a:prstGeom prst="rect">
            <a:avLst/>
          </a:prstGeom>
          <a:noFill/>
        </p:spPr>
        <p:txBody>
          <a:bodyPr wrap="none" rtlCol="0">
            <a:spAutoFit/>
          </a:bodyPr>
          <a:p>
            <a:r>
              <a:rPr lang="en-US" altLang="zh-CN" sz="1400"/>
              <a:t>100</a:t>
            </a:r>
            <a:endParaRPr lang="en-US" altLang="zh-CN" sz="1400"/>
          </a:p>
        </p:txBody>
      </p:sp>
      <p:cxnSp>
        <p:nvCxnSpPr>
          <p:cNvPr id="181" name="直接连接符 180"/>
          <p:cNvCxnSpPr/>
          <p:nvPr/>
        </p:nvCxnSpPr>
        <p:spPr>
          <a:xfrm flipV="1">
            <a:off x="9087485" y="5566410"/>
            <a:ext cx="1089660" cy="762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文本框 181"/>
          <p:cNvSpPr txBox="1"/>
          <p:nvPr/>
        </p:nvSpPr>
        <p:spPr>
          <a:xfrm>
            <a:off x="8702675" y="5302250"/>
            <a:ext cx="453390" cy="306705"/>
          </a:xfrm>
          <a:prstGeom prst="rect">
            <a:avLst/>
          </a:prstGeom>
          <a:noFill/>
        </p:spPr>
        <p:txBody>
          <a:bodyPr wrap="none" rtlCol="0">
            <a:spAutoFit/>
          </a:bodyPr>
          <a:p>
            <a:r>
              <a:rPr lang="en-US" altLang="zh-CN" sz="1400"/>
              <a:t>101</a:t>
            </a:r>
            <a:endParaRPr lang="en-US" altLang="zh-CN" sz="1400"/>
          </a:p>
        </p:txBody>
      </p:sp>
      <p:sp>
        <p:nvSpPr>
          <p:cNvPr id="183" name="文本框 182"/>
          <p:cNvSpPr txBox="1"/>
          <p:nvPr/>
        </p:nvSpPr>
        <p:spPr>
          <a:xfrm>
            <a:off x="8698865" y="5535930"/>
            <a:ext cx="453390" cy="306705"/>
          </a:xfrm>
          <a:prstGeom prst="rect">
            <a:avLst/>
          </a:prstGeom>
          <a:noFill/>
        </p:spPr>
        <p:txBody>
          <a:bodyPr wrap="none" rtlCol="0">
            <a:spAutoFit/>
          </a:bodyPr>
          <a:p>
            <a:r>
              <a:rPr lang="en-US" altLang="zh-CN" sz="1400"/>
              <a:t>110</a:t>
            </a:r>
            <a:endParaRPr lang="en-US" altLang="zh-CN" sz="1400"/>
          </a:p>
        </p:txBody>
      </p:sp>
      <p:cxnSp>
        <p:nvCxnSpPr>
          <p:cNvPr id="184" name="直接连接符 183"/>
          <p:cNvCxnSpPr/>
          <p:nvPr/>
        </p:nvCxnSpPr>
        <p:spPr>
          <a:xfrm flipV="1">
            <a:off x="9091295" y="5792470"/>
            <a:ext cx="108966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9079865" y="6056630"/>
            <a:ext cx="1089660" cy="7620"/>
          </a:xfrm>
          <a:prstGeom prst="line">
            <a:avLst/>
          </a:prstGeom>
        </p:spPr>
        <p:style>
          <a:lnRef idx="1">
            <a:schemeClr val="accent1"/>
          </a:lnRef>
          <a:fillRef idx="0">
            <a:schemeClr val="accent1"/>
          </a:fillRef>
          <a:effectRef idx="0">
            <a:schemeClr val="accent1"/>
          </a:effectRef>
          <a:fontRef idx="minor">
            <a:schemeClr val="tx1"/>
          </a:fontRef>
        </p:style>
      </p:cxnSp>
      <p:sp>
        <p:nvSpPr>
          <p:cNvPr id="186" name="文本框 185"/>
          <p:cNvSpPr txBox="1"/>
          <p:nvPr/>
        </p:nvSpPr>
        <p:spPr>
          <a:xfrm>
            <a:off x="8687435" y="5792470"/>
            <a:ext cx="453390" cy="306705"/>
          </a:xfrm>
          <a:prstGeom prst="rect">
            <a:avLst/>
          </a:prstGeom>
          <a:noFill/>
        </p:spPr>
        <p:txBody>
          <a:bodyPr wrap="none" rtlCol="0">
            <a:spAutoFit/>
          </a:bodyPr>
          <a:p>
            <a:r>
              <a:rPr lang="en-US" altLang="zh-CN" sz="1400"/>
              <a:t>111</a:t>
            </a:r>
            <a:endParaRPr lang="en-US" altLang="zh-CN" sz="1400"/>
          </a:p>
        </p:txBody>
      </p:sp>
      <p:sp>
        <p:nvSpPr>
          <p:cNvPr id="188" name="文本框 187"/>
          <p:cNvSpPr txBox="1"/>
          <p:nvPr/>
        </p:nvSpPr>
        <p:spPr>
          <a:xfrm>
            <a:off x="9435465" y="4326255"/>
            <a:ext cx="363220" cy="306705"/>
          </a:xfrm>
          <a:prstGeom prst="rect">
            <a:avLst/>
          </a:prstGeom>
          <a:noFill/>
        </p:spPr>
        <p:txBody>
          <a:bodyPr wrap="none" rtlCol="0" anchor="t">
            <a:spAutoFit/>
          </a:bodyPr>
          <a:p>
            <a:r>
              <a:rPr lang="en-US" altLang="zh-CN" sz="1400">
                <a:sym typeface="+mn-ea"/>
              </a:rPr>
              <a:t>00</a:t>
            </a:r>
            <a:endParaRPr lang="zh-CN" altLang="en-US" sz="1400"/>
          </a:p>
        </p:txBody>
      </p:sp>
      <p:sp>
        <p:nvSpPr>
          <p:cNvPr id="189" name="文本框 188"/>
          <p:cNvSpPr txBox="1"/>
          <p:nvPr/>
        </p:nvSpPr>
        <p:spPr>
          <a:xfrm>
            <a:off x="9051290" y="5071745"/>
            <a:ext cx="1635125" cy="306705"/>
          </a:xfrm>
          <a:prstGeom prst="rect">
            <a:avLst/>
          </a:prstGeom>
          <a:noFill/>
        </p:spPr>
        <p:txBody>
          <a:bodyPr wrap="square" rtlCol="0" anchor="t">
            <a:spAutoFit/>
          </a:bodyPr>
          <a:p>
            <a:r>
              <a:rPr lang="en-US" altLang="zh-CN" sz="1400"/>
              <a:t>00 -&gt; 01 -&gt;</a:t>
            </a:r>
            <a:endParaRPr lang="zh-CN" altLang="en-US" sz="1400"/>
          </a:p>
        </p:txBody>
      </p:sp>
      <p:pic>
        <p:nvPicPr>
          <p:cNvPr id="191" name="图片 190"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02200" y="3472815"/>
            <a:ext cx="253365" cy="220345"/>
          </a:xfrm>
          <a:prstGeom prst="rect">
            <a:avLst/>
          </a:prstGeom>
        </p:spPr>
      </p:pic>
      <p:pic>
        <p:nvPicPr>
          <p:cNvPr id="192" name="图片 191"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5105" y="3477895"/>
            <a:ext cx="253365" cy="220345"/>
          </a:xfrm>
          <a:prstGeom prst="rect">
            <a:avLst/>
          </a:prstGeom>
        </p:spPr>
      </p:pic>
      <p:sp>
        <p:nvSpPr>
          <p:cNvPr id="194" name="文本框 193"/>
          <p:cNvSpPr txBox="1"/>
          <p:nvPr/>
        </p:nvSpPr>
        <p:spPr>
          <a:xfrm>
            <a:off x="9430385" y="4580890"/>
            <a:ext cx="403225" cy="306705"/>
          </a:xfrm>
          <a:prstGeom prst="rect">
            <a:avLst/>
          </a:prstGeom>
          <a:noFill/>
        </p:spPr>
        <p:txBody>
          <a:bodyPr wrap="none" rtlCol="0" anchor="t">
            <a:spAutoFit/>
          </a:bodyPr>
          <a:p>
            <a:r>
              <a:rPr lang="en-US" altLang="zh-CN" sz="1400">
                <a:sym typeface="+mn-ea"/>
              </a:rPr>
              <a:t>00 </a:t>
            </a:r>
            <a:endParaRPr lang="zh-CN" altLang="en-US" sz="1400"/>
          </a:p>
        </p:txBody>
      </p:sp>
      <p:pic>
        <p:nvPicPr>
          <p:cNvPr id="195" name="图片 194"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17615" y="3489325"/>
            <a:ext cx="253365" cy="220345"/>
          </a:xfrm>
          <a:prstGeom prst="rect">
            <a:avLst/>
          </a:prstGeom>
        </p:spPr>
      </p:pic>
      <p:pic>
        <p:nvPicPr>
          <p:cNvPr id="196" name="图片 195"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17030" y="3477895"/>
            <a:ext cx="253365" cy="220345"/>
          </a:xfrm>
          <a:prstGeom prst="rect">
            <a:avLst/>
          </a:prstGeom>
        </p:spPr>
      </p:pic>
      <p:sp>
        <p:nvSpPr>
          <p:cNvPr id="198" name="文本框 197"/>
          <p:cNvSpPr txBox="1"/>
          <p:nvPr/>
        </p:nvSpPr>
        <p:spPr>
          <a:xfrm>
            <a:off x="9636760" y="5076190"/>
            <a:ext cx="563245" cy="306705"/>
          </a:xfrm>
          <a:prstGeom prst="rect">
            <a:avLst/>
          </a:prstGeom>
          <a:noFill/>
        </p:spPr>
        <p:txBody>
          <a:bodyPr wrap="none" rtlCol="0" anchor="t">
            <a:spAutoFit/>
          </a:bodyPr>
          <a:p>
            <a:r>
              <a:rPr lang="en-US" altLang="zh-CN" sz="1400"/>
              <a:t>     10</a:t>
            </a:r>
            <a:endParaRPr lang="en-US" altLang="zh-CN" sz="1400"/>
          </a:p>
        </p:txBody>
      </p:sp>
      <p:pic>
        <p:nvPicPr>
          <p:cNvPr id="199" name="图片 198"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93025" y="3472815"/>
            <a:ext cx="253365" cy="220345"/>
          </a:xfrm>
          <a:prstGeom prst="rect">
            <a:avLst/>
          </a:prstGeom>
        </p:spPr>
      </p:pic>
      <p:pic>
        <p:nvPicPr>
          <p:cNvPr id="200" name="图片 199"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67675" y="3490595"/>
            <a:ext cx="253365" cy="220345"/>
          </a:xfrm>
          <a:prstGeom prst="rect">
            <a:avLst/>
          </a:prstGeom>
        </p:spPr>
      </p:pic>
      <p:pic>
        <p:nvPicPr>
          <p:cNvPr id="201" name="图片 200" descr="31393938393834313b31393939353233313bb2e6b4edcef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75805" y="3489325"/>
            <a:ext cx="219075" cy="219075"/>
          </a:xfrm>
          <a:prstGeom prst="rect">
            <a:avLst/>
          </a:prstGeom>
        </p:spPr>
      </p:pic>
      <p:pic>
        <p:nvPicPr>
          <p:cNvPr id="202" name="图片 201" descr="31393938393834313b31393939353233313bb2e6b4edcef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484235" y="3491865"/>
            <a:ext cx="219075" cy="219075"/>
          </a:xfrm>
          <a:prstGeom prst="rect">
            <a:avLst/>
          </a:prstGeom>
        </p:spPr>
      </p:pic>
      <p:sp>
        <p:nvSpPr>
          <p:cNvPr id="204" name="文本框 203"/>
          <p:cNvSpPr txBox="1"/>
          <p:nvPr/>
        </p:nvSpPr>
        <p:spPr>
          <a:xfrm>
            <a:off x="8973185" y="1389380"/>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205" name="文本框 204"/>
          <p:cNvSpPr txBox="1"/>
          <p:nvPr/>
        </p:nvSpPr>
        <p:spPr>
          <a:xfrm>
            <a:off x="9344025" y="1389380"/>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206" name="文本框 205"/>
          <p:cNvSpPr txBox="1"/>
          <p:nvPr/>
        </p:nvSpPr>
        <p:spPr>
          <a:xfrm>
            <a:off x="9714865" y="1386205"/>
            <a:ext cx="457835" cy="306705"/>
          </a:xfrm>
          <a:prstGeom prst="rect">
            <a:avLst/>
          </a:prstGeom>
          <a:noFill/>
        </p:spPr>
        <p:txBody>
          <a:bodyPr wrap="none" rtlCol="0">
            <a:spAutoFit/>
          </a:bodyPr>
          <a:p>
            <a:r>
              <a:rPr lang="en-US" altLang="zh-CN" sz="1400">
                <a:solidFill>
                  <a:schemeClr val="tx2"/>
                </a:solidFill>
              </a:rPr>
              <a:t>beq</a:t>
            </a:r>
            <a:endParaRPr lang="en-US" altLang="zh-CN" sz="1400">
              <a:solidFill>
                <a:schemeClr val="tx2"/>
              </a:solidFill>
            </a:endParaRPr>
          </a:p>
        </p:txBody>
      </p:sp>
      <p:sp>
        <p:nvSpPr>
          <p:cNvPr id="210" name="文本框 209"/>
          <p:cNvSpPr txBox="1"/>
          <p:nvPr/>
        </p:nvSpPr>
        <p:spPr>
          <a:xfrm>
            <a:off x="9051290" y="1628775"/>
            <a:ext cx="298450" cy="368300"/>
          </a:xfrm>
          <a:prstGeom prst="rect">
            <a:avLst/>
          </a:prstGeom>
          <a:noFill/>
        </p:spPr>
        <p:txBody>
          <a:bodyPr wrap="square" rtlCol="0">
            <a:spAutoFit/>
          </a:bodyPr>
          <a:p>
            <a:r>
              <a:rPr lang="en-US" altLang="zh-CN"/>
              <a:t>0</a:t>
            </a:r>
            <a:endParaRPr lang="en-US" altLang="zh-CN"/>
          </a:p>
        </p:txBody>
      </p:sp>
      <p:sp>
        <p:nvSpPr>
          <p:cNvPr id="211" name="文本框 210"/>
          <p:cNvSpPr txBox="1"/>
          <p:nvPr/>
        </p:nvSpPr>
        <p:spPr>
          <a:xfrm>
            <a:off x="9406890" y="1631315"/>
            <a:ext cx="298450" cy="368300"/>
          </a:xfrm>
          <a:prstGeom prst="rect">
            <a:avLst/>
          </a:prstGeom>
          <a:noFill/>
        </p:spPr>
        <p:txBody>
          <a:bodyPr wrap="square" rtlCol="0">
            <a:spAutoFit/>
          </a:bodyPr>
          <a:p>
            <a:r>
              <a:rPr lang="en-US" altLang="zh-CN"/>
              <a:t>4</a:t>
            </a:r>
            <a:endParaRPr lang="en-US" altLang="zh-CN"/>
          </a:p>
        </p:txBody>
      </p:sp>
      <p:sp>
        <p:nvSpPr>
          <p:cNvPr id="212" name="文本框 211"/>
          <p:cNvSpPr txBox="1"/>
          <p:nvPr/>
        </p:nvSpPr>
        <p:spPr>
          <a:xfrm>
            <a:off x="9792335" y="1630045"/>
            <a:ext cx="298450" cy="368300"/>
          </a:xfrm>
          <a:prstGeom prst="rect">
            <a:avLst/>
          </a:prstGeom>
          <a:noFill/>
        </p:spPr>
        <p:txBody>
          <a:bodyPr wrap="square" rtlCol="0">
            <a:spAutoFit/>
          </a:bodyPr>
          <a:p>
            <a:r>
              <a:rPr lang="en-US" altLang="zh-CN"/>
              <a:t>8</a:t>
            </a:r>
            <a:endParaRPr lang="en-US" altLang="zh-CN"/>
          </a:p>
        </p:txBody>
      </p:sp>
      <p:sp>
        <p:nvSpPr>
          <p:cNvPr id="213" name="文本框 212"/>
          <p:cNvSpPr txBox="1"/>
          <p:nvPr/>
        </p:nvSpPr>
        <p:spPr>
          <a:xfrm>
            <a:off x="8976995" y="2201545"/>
            <a:ext cx="453390" cy="306705"/>
          </a:xfrm>
          <a:prstGeom prst="rect">
            <a:avLst/>
          </a:prstGeom>
          <a:noFill/>
        </p:spPr>
        <p:txBody>
          <a:bodyPr wrap="none" rtlCol="0">
            <a:spAutoFit/>
          </a:bodyPr>
          <a:p>
            <a:r>
              <a:rPr lang="en-US" altLang="zh-CN" sz="1400"/>
              <a:t>001</a:t>
            </a:r>
            <a:endParaRPr lang="en-US" altLang="zh-CN" sz="1400"/>
          </a:p>
        </p:txBody>
      </p:sp>
      <p:sp>
        <p:nvSpPr>
          <p:cNvPr id="214" name="文本框 213"/>
          <p:cNvSpPr txBox="1"/>
          <p:nvPr/>
        </p:nvSpPr>
        <p:spPr>
          <a:xfrm>
            <a:off x="9338945" y="2206625"/>
            <a:ext cx="453390" cy="306705"/>
          </a:xfrm>
          <a:prstGeom prst="rect">
            <a:avLst/>
          </a:prstGeom>
          <a:noFill/>
        </p:spPr>
        <p:txBody>
          <a:bodyPr wrap="none" rtlCol="0">
            <a:spAutoFit/>
          </a:bodyPr>
          <a:p>
            <a:r>
              <a:rPr lang="en-US" altLang="zh-CN" sz="1400"/>
              <a:t>010</a:t>
            </a:r>
            <a:endParaRPr lang="en-US" altLang="zh-CN" sz="1400"/>
          </a:p>
        </p:txBody>
      </p:sp>
      <p:sp>
        <p:nvSpPr>
          <p:cNvPr id="215" name="文本框 214"/>
          <p:cNvSpPr txBox="1"/>
          <p:nvPr/>
        </p:nvSpPr>
        <p:spPr>
          <a:xfrm>
            <a:off x="9708515" y="2204085"/>
            <a:ext cx="453390" cy="306705"/>
          </a:xfrm>
          <a:prstGeom prst="rect">
            <a:avLst/>
          </a:prstGeom>
          <a:noFill/>
        </p:spPr>
        <p:txBody>
          <a:bodyPr wrap="none" rtlCol="0">
            <a:spAutoFit/>
          </a:bodyPr>
          <a:p>
            <a:r>
              <a:rPr lang="en-US" altLang="zh-CN" sz="1400"/>
              <a:t>100</a:t>
            </a:r>
            <a:endParaRPr lang="en-US" altLang="zh-CN" sz="1400"/>
          </a:p>
        </p:txBody>
      </p:sp>
      <p:sp>
        <p:nvSpPr>
          <p:cNvPr id="219" name="Text Box 38"/>
          <p:cNvSpPr txBox="1">
            <a:spLocks noChangeArrowheads="1"/>
          </p:cNvSpPr>
          <p:nvPr/>
        </p:nvSpPr>
        <p:spPr bwMode="auto">
          <a:xfrm>
            <a:off x="9020810" y="2931795"/>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220" name="Text Box 38"/>
          <p:cNvSpPr txBox="1">
            <a:spLocks noChangeArrowheads="1"/>
          </p:cNvSpPr>
          <p:nvPr/>
        </p:nvSpPr>
        <p:spPr bwMode="auto">
          <a:xfrm>
            <a:off x="9368790" y="2924810"/>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221" name="Text Box 38"/>
          <p:cNvSpPr txBox="1">
            <a:spLocks noChangeArrowheads="1"/>
          </p:cNvSpPr>
          <p:nvPr/>
        </p:nvSpPr>
        <p:spPr bwMode="auto">
          <a:xfrm>
            <a:off x="9815830" y="2924175"/>
            <a:ext cx="281940"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T</a:t>
            </a:r>
            <a:endParaRPr lang="en-US" sz="1600">
              <a:solidFill>
                <a:srgbClr val="006600"/>
              </a:solidFill>
            </a:endParaRPr>
          </a:p>
        </p:txBody>
      </p:sp>
      <p:pic>
        <p:nvPicPr>
          <p:cNvPr id="222" name="图片 221"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6370" y="3470275"/>
            <a:ext cx="253365" cy="220345"/>
          </a:xfrm>
          <a:prstGeom prst="rect">
            <a:avLst/>
          </a:prstGeom>
        </p:spPr>
      </p:pic>
      <p:pic>
        <p:nvPicPr>
          <p:cNvPr id="223" name="图片 222"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22765" y="3488055"/>
            <a:ext cx="253365" cy="220345"/>
          </a:xfrm>
          <a:prstGeom prst="rect">
            <a:avLst/>
          </a:prstGeom>
        </p:spPr>
      </p:pic>
      <p:pic>
        <p:nvPicPr>
          <p:cNvPr id="225" name="图片 224"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7420" y="3477895"/>
            <a:ext cx="253365" cy="220345"/>
          </a:xfrm>
          <a:prstGeom prst="rect">
            <a:avLst/>
          </a:prstGeom>
        </p:spPr>
      </p:pic>
      <p:sp>
        <p:nvSpPr>
          <p:cNvPr id="226" name="文本框 225"/>
          <p:cNvSpPr txBox="1"/>
          <p:nvPr/>
        </p:nvSpPr>
        <p:spPr>
          <a:xfrm>
            <a:off x="738505" y="1064260"/>
            <a:ext cx="2468880" cy="368300"/>
          </a:xfrm>
          <a:prstGeom prst="rect">
            <a:avLst/>
          </a:prstGeom>
          <a:noFill/>
        </p:spPr>
        <p:txBody>
          <a:bodyPr wrap="none" rtlCol="0">
            <a:spAutoFit/>
          </a:bodyPr>
          <a:p>
            <a:r>
              <a:rPr lang="zh-CN" altLang="en-US"/>
              <a:t>若一段程序呈以下</a:t>
            </a:r>
            <a:r>
              <a:rPr lang="zh-CN" altLang="en-US"/>
              <a:t>规律</a:t>
            </a:r>
            <a:endParaRPr lang="zh-CN" altLang="en-US"/>
          </a:p>
        </p:txBody>
      </p:sp>
      <p:cxnSp>
        <p:nvCxnSpPr>
          <p:cNvPr id="227" name="直接箭头连接符 226"/>
          <p:cNvCxnSpPr/>
          <p:nvPr/>
        </p:nvCxnSpPr>
        <p:spPr>
          <a:xfrm flipV="1">
            <a:off x="3207385" y="1230630"/>
            <a:ext cx="1665605" cy="2540"/>
          </a:xfrm>
          <a:prstGeom prst="straightConnector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233535" y="4075430"/>
            <a:ext cx="766445" cy="306705"/>
          </a:xfrm>
          <a:prstGeom prst="rect">
            <a:avLst/>
          </a:prstGeom>
          <a:noFill/>
        </p:spPr>
        <p:txBody>
          <a:bodyPr wrap="none" rtlCol="0" anchor="t">
            <a:spAutoFit/>
          </a:bodyPr>
          <a:p>
            <a:r>
              <a:rPr lang="en-US" altLang="zh-CN" sz="1400">
                <a:sym typeface="+mn-ea"/>
              </a:rPr>
              <a:t>00 -&gt; 01</a:t>
            </a:r>
            <a:endParaRPr lang="zh-CN" altLang="en-US" sz="1400"/>
          </a:p>
        </p:txBody>
      </p:sp>
      <p:sp>
        <p:nvSpPr>
          <p:cNvPr id="230" name="文本框 229"/>
          <p:cNvSpPr txBox="1"/>
          <p:nvPr/>
        </p:nvSpPr>
        <p:spPr>
          <a:xfrm>
            <a:off x="738505" y="4548505"/>
            <a:ext cx="7158990" cy="1353185"/>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sz="1600">
                <a:solidFill>
                  <a:srgbClr val="002060"/>
                </a:solidFill>
              </a:rPr>
              <a:t> 我们清楚的看到，不同分支指令指令也是存在相关性的，比如</a:t>
            </a:r>
            <a:r>
              <a:rPr lang="zh-CN" altLang="en-US" sz="1600">
                <a:solidFill>
                  <a:srgbClr val="002060"/>
                </a:solidFill>
                <a:sym typeface="+mn-ea"/>
              </a:rPr>
              <a:t>/b1/没有跳转，</a:t>
            </a:r>
            <a:r>
              <a:rPr lang="zh-CN" altLang="en-US" sz="1600">
                <a:solidFill>
                  <a:srgbClr val="002060"/>
                </a:solidFill>
                <a:sym typeface="+mn-ea"/>
              </a:rPr>
              <a:t>/b2/也没有跳转，则/b3/必然会发生跳转，所以会造成不同指令之间的相关性，采用全局的分支预测机制可以解决这个问题，当</a:t>
            </a:r>
            <a:r>
              <a:rPr lang="en-US" altLang="zh-CN" sz="1600">
                <a:solidFill>
                  <a:srgbClr val="002060"/>
                </a:solidFill>
                <a:sym typeface="+mn-ea"/>
              </a:rPr>
              <a:t>GHR</a:t>
            </a:r>
            <a:r>
              <a:rPr lang="zh-CN" altLang="en-US" sz="1600">
                <a:solidFill>
                  <a:srgbClr val="002060"/>
                </a:solidFill>
                <a:sym typeface="+mn-ea"/>
              </a:rPr>
              <a:t>和</a:t>
            </a:r>
            <a:r>
              <a:rPr lang="en-US" altLang="zh-CN" sz="1600">
                <a:solidFill>
                  <a:srgbClr val="002060"/>
                </a:solidFill>
                <a:sym typeface="+mn-ea"/>
              </a:rPr>
              <a:t>PHT</a:t>
            </a:r>
            <a:r>
              <a:rPr lang="zh-CN" altLang="en-US" sz="1600">
                <a:solidFill>
                  <a:srgbClr val="002060"/>
                </a:solidFill>
                <a:sym typeface="+mn-ea"/>
              </a:rPr>
              <a:t>在一定程度上训练之后，</a:t>
            </a:r>
            <a:r>
              <a:rPr lang="en-US" altLang="zh-CN" sz="1600">
                <a:solidFill>
                  <a:srgbClr val="002060"/>
                </a:solidFill>
                <a:sym typeface="+mn-ea"/>
              </a:rPr>
              <a:t>GHR</a:t>
            </a:r>
            <a:r>
              <a:rPr lang="zh-CN" altLang="en-US" sz="1600">
                <a:solidFill>
                  <a:srgbClr val="002060"/>
                </a:solidFill>
                <a:sym typeface="+mn-ea"/>
              </a:rPr>
              <a:t>达到一个规律的状态同时会使</a:t>
            </a:r>
            <a:r>
              <a:rPr lang="en-US" altLang="zh-CN" sz="1600">
                <a:solidFill>
                  <a:srgbClr val="002060"/>
                </a:solidFill>
                <a:sym typeface="+mn-ea"/>
              </a:rPr>
              <a:t>PHT</a:t>
            </a:r>
            <a:r>
              <a:rPr lang="zh-CN" altLang="en-US" sz="1600">
                <a:solidFill>
                  <a:srgbClr val="002060"/>
                </a:solidFill>
                <a:sym typeface="+mn-ea"/>
              </a:rPr>
              <a:t>达到一个饱和状态，此时全局分支预测会达到一个好的预测</a:t>
            </a:r>
            <a:r>
              <a:rPr lang="zh-CN" altLang="en-US" sz="1600">
                <a:solidFill>
                  <a:srgbClr val="002060"/>
                </a:solidFill>
                <a:sym typeface="+mn-ea"/>
              </a:rPr>
              <a:t>效果。</a:t>
            </a:r>
            <a:endParaRPr lang="zh-CN" altLang="en-US" sz="1600">
              <a:solidFill>
                <a:srgbClr val="00206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13264" y="266008"/>
            <a:ext cx="4259271" cy="508027"/>
          </a:xfrm>
        </p:spPr>
        <p:txBody>
          <a:bodyPr>
            <a:normAutofit/>
          </a:bodyPr>
          <a:lstStyle/>
          <a:p>
            <a:pPr algn="l"/>
            <a:r>
              <a:rPr lang="en-US" altLang="zh-CN" sz="2220" dirty="0"/>
              <a:t> gshare</a:t>
            </a:r>
            <a:r>
              <a:rPr lang="zh-CN" altLang="en-US" sz="2220" dirty="0"/>
              <a:t>预测器索引机制</a:t>
            </a:r>
            <a:r>
              <a:rPr lang="en-US" altLang="zh-CN" sz="2220" dirty="0"/>
              <a:t> </a:t>
            </a:r>
            <a:endParaRPr lang="en-US" altLang="zh-CN" sz="222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3" name="文本框 2"/>
          <p:cNvSpPr txBox="1"/>
          <p:nvPr/>
        </p:nvSpPr>
        <p:spPr>
          <a:xfrm>
            <a:off x="2122170" y="1048385"/>
            <a:ext cx="8134350" cy="368300"/>
          </a:xfrm>
          <a:prstGeom prst="rect">
            <a:avLst/>
          </a:prstGeom>
          <a:noFill/>
        </p:spPr>
        <p:txBody>
          <a:bodyPr wrap="none" rtlCol="0">
            <a:spAutoFit/>
          </a:bodyPr>
          <a:p>
            <a:pPr algn="l"/>
            <a:r>
              <a:rPr lang="en-US" altLang="zh-CN"/>
              <a:t>                                                     0     0     1   _     0     0     1   _     0     0     1   </a:t>
            </a:r>
            <a:r>
              <a:rPr lang="en-US" altLang="zh-CN">
                <a:sym typeface="+mn-ea"/>
              </a:rPr>
              <a:t>_     0     0     1 </a:t>
            </a:r>
            <a:r>
              <a:rPr lang="en-US" altLang="zh-CN"/>
              <a:t>   </a:t>
            </a:r>
            <a:endParaRPr lang="zh-CN" altLang="en-US"/>
          </a:p>
        </p:txBody>
      </p:sp>
      <p:sp>
        <p:nvSpPr>
          <p:cNvPr id="5" name="文本框 4"/>
          <p:cNvSpPr txBox="1"/>
          <p:nvPr/>
        </p:nvSpPr>
        <p:spPr>
          <a:xfrm>
            <a:off x="4794250" y="1371600"/>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10" name="文本框 9"/>
          <p:cNvSpPr txBox="1"/>
          <p:nvPr/>
        </p:nvSpPr>
        <p:spPr>
          <a:xfrm>
            <a:off x="5165090" y="1371600"/>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11" name="文本框 10"/>
          <p:cNvSpPr txBox="1"/>
          <p:nvPr/>
        </p:nvSpPr>
        <p:spPr>
          <a:xfrm>
            <a:off x="5535930" y="1368425"/>
            <a:ext cx="457835" cy="306705"/>
          </a:xfrm>
          <a:prstGeom prst="rect">
            <a:avLst/>
          </a:prstGeom>
          <a:noFill/>
        </p:spPr>
        <p:txBody>
          <a:bodyPr wrap="none" rtlCol="0">
            <a:spAutoFit/>
          </a:bodyPr>
          <a:p>
            <a:r>
              <a:rPr lang="en-US" altLang="zh-CN" sz="1400">
                <a:solidFill>
                  <a:schemeClr val="tx2"/>
                </a:solidFill>
              </a:rPr>
              <a:t>beq</a:t>
            </a:r>
            <a:endParaRPr lang="en-US" altLang="zh-CN" sz="1400">
              <a:solidFill>
                <a:schemeClr val="tx2"/>
              </a:solidFill>
            </a:endParaRPr>
          </a:p>
        </p:txBody>
      </p:sp>
      <p:sp>
        <p:nvSpPr>
          <p:cNvPr id="12" name="文本框 11"/>
          <p:cNvSpPr txBox="1"/>
          <p:nvPr/>
        </p:nvSpPr>
        <p:spPr>
          <a:xfrm>
            <a:off x="6224270" y="1371600"/>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13" name="文本框 12"/>
          <p:cNvSpPr txBox="1"/>
          <p:nvPr/>
        </p:nvSpPr>
        <p:spPr>
          <a:xfrm>
            <a:off x="6595110" y="1371600"/>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14" name="文本框 13"/>
          <p:cNvSpPr txBox="1"/>
          <p:nvPr/>
        </p:nvSpPr>
        <p:spPr>
          <a:xfrm>
            <a:off x="6958330" y="1368425"/>
            <a:ext cx="457835" cy="306705"/>
          </a:xfrm>
          <a:prstGeom prst="rect">
            <a:avLst/>
          </a:prstGeom>
          <a:noFill/>
        </p:spPr>
        <p:txBody>
          <a:bodyPr wrap="none" rtlCol="0">
            <a:spAutoFit/>
          </a:bodyPr>
          <a:p>
            <a:r>
              <a:rPr lang="en-US" altLang="zh-CN" sz="1400">
                <a:solidFill>
                  <a:schemeClr val="tx2"/>
                </a:solidFill>
              </a:rPr>
              <a:t>beq</a:t>
            </a:r>
            <a:endParaRPr lang="en-US" altLang="zh-CN" sz="1400">
              <a:solidFill>
                <a:schemeClr val="tx2"/>
              </a:solidFill>
            </a:endParaRPr>
          </a:p>
        </p:txBody>
      </p:sp>
      <p:sp>
        <p:nvSpPr>
          <p:cNvPr id="15" name="文本框 14"/>
          <p:cNvSpPr txBox="1"/>
          <p:nvPr/>
        </p:nvSpPr>
        <p:spPr>
          <a:xfrm>
            <a:off x="7585710" y="1382395"/>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16" name="文本框 15"/>
          <p:cNvSpPr txBox="1"/>
          <p:nvPr/>
        </p:nvSpPr>
        <p:spPr>
          <a:xfrm>
            <a:off x="7956550" y="1382395"/>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17" name="文本框 16"/>
          <p:cNvSpPr txBox="1"/>
          <p:nvPr/>
        </p:nvSpPr>
        <p:spPr>
          <a:xfrm>
            <a:off x="8327390" y="1379220"/>
            <a:ext cx="457835" cy="306705"/>
          </a:xfrm>
          <a:prstGeom prst="rect">
            <a:avLst/>
          </a:prstGeom>
          <a:noFill/>
        </p:spPr>
        <p:txBody>
          <a:bodyPr wrap="none" rtlCol="0">
            <a:spAutoFit/>
          </a:bodyPr>
          <a:p>
            <a:r>
              <a:rPr lang="en-US" altLang="zh-CN" sz="1400">
                <a:solidFill>
                  <a:schemeClr val="tx2"/>
                </a:solidFill>
              </a:rPr>
              <a:t>beq</a:t>
            </a:r>
            <a:endParaRPr lang="en-US" altLang="zh-CN" sz="1400">
              <a:solidFill>
                <a:schemeClr val="tx2"/>
              </a:solidFill>
            </a:endParaRPr>
          </a:p>
        </p:txBody>
      </p:sp>
      <p:sp>
        <p:nvSpPr>
          <p:cNvPr id="18" name="文本框 17"/>
          <p:cNvSpPr txBox="1"/>
          <p:nvPr/>
        </p:nvSpPr>
        <p:spPr>
          <a:xfrm>
            <a:off x="4194175" y="1320800"/>
            <a:ext cx="747395" cy="368300"/>
          </a:xfrm>
          <a:prstGeom prst="rect">
            <a:avLst/>
          </a:prstGeom>
          <a:noFill/>
        </p:spPr>
        <p:txBody>
          <a:bodyPr wrap="none" rtlCol="0">
            <a:spAutoFit/>
          </a:bodyPr>
          <a:p>
            <a:r>
              <a:rPr lang="en-US" altLang="zh-CN">
                <a:solidFill>
                  <a:srgbClr val="7030A0"/>
                </a:solidFill>
              </a:rPr>
              <a:t>inst</a:t>
            </a:r>
            <a:r>
              <a:rPr lang="zh-CN" altLang="en-US">
                <a:solidFill>
                  <a:srgbClr val="7030A0"/>
                </a:solidFill>
              </a:rPr>
              <a:t>：</a:t>
            </a:r>
            <a:endParaRPr lang="zh-CN" altLang="en-US">
              <a:solidFill>
                <a:srgbClr val="7030A0"/>
              </a:solidFill>
            </a:endParaRPr>
          </a:p>
        </p:txBody>
      </p:sp>
      <p:sp>
        <p:nvSpPr>
          <p:cNvPr id="19" name="文本框 18"/>
          <p:cNvSpPr txBox="1"/>
          <p:nvPr/>
        </p:nvSpPr>
        <p:spPr>
          <a:xfrm>
            <a:off x="3703320" y="1882140"/>
            <a:ext cx="1243330" cy="368300"/>
          </a:xfrm>
          <a:prstGeom prst="rect">
            <a:avLst/>
          </a:prstGeom>
          <a:noFill/>
        </p:spPr>
        <p:txBody>
          <a:bodyPr wrap="none" rtlCol="0">
            <a:spAutoFit/>
          </a:bodyPr>
          <a:p>
            <a:r>
              <a:rPr lang="en-US" altLang="zh-CN">
                <a:solidFill>
                  <a:srgbClr val="7030A0"/>
                </a:solidFill>
              </a:rPr>
              <a:t>pc_index</a:t>
            </a:r>
            <a:r>
              <a:rPr lang="zh-CN" altLang="en-US">
                <a:solidFill>
                  <a:srgbClr val="7030A0"/>
                </a:solidFill>
              </a:rPr>
              <a:t>：</a:t>
            </a:r>
            <a:endParaRPr lang="zh-CN" altLang="en-US">
              <a:solidFill>
                <a:srgbClr val="7030A0"/>
              </a:solidFill>
            </a:endParaRPr>
          </a:p>
        </p:txBody>
      </p:sp>
      <p:sp>
        <p:nvSpPr>
          <p:cNvPr id="20" name="文本框 19"/>
          <p:cNvSpPr txBox="1"/>
          <p:nvPr/>
        </p:nvSpPr>
        <p:spPr>
          <a:xfrm>
            <a:off x="4798695" y="1931670"/>
            <a:ext cx="453390" cy="306705"/>
          </a:xfrm>
          <a:prstGeom prst="rect">
            <a:avLst/>
          </a:prstGeom>
          <a:noFill/>
        </p:spPr>
        <p:txBody>
          <a:bodyPr wrap="none" rtlCol="0">
            <a:spAutoFit/>
          </a:bodyPr>
          <a:p>
            <a:r>
              <a:rPr lang="en-US" altLang="zh-CN" sz="1400"/>
              <a:t>000</a:t>
            </a:r>
            <a:endParaRPr lang="en-US" altLang="zh-CN" sz="1400"/>
          </a:p>
        </p:txBody>
      </p:sp>
      <p:sp>
        <p:nvSpPr>
          <p:cNvPr id="21" name="文本框 20"/>
          <p:cNvSpPr txBox="1"/>
          <p:nvPr/>
        </p:nvSpPr>
        <p:spPr>
          <a:xfrm>
            <a:off x="5165090" y="1928495"/>
            <a:ext cx="453390" cy="306705"/>
          </a:xfrm>
          <a:prstGeom prst="rect">
            <a:avLst/>
          </a:prstGeom>
          <a:noFill/>
        </p:spPr>
        <p:txBody>
          <a:bodyPr wrap="none" rtlCol="0">
            <a:spAutoFit/>
          </a:bodyPr>
          <a:p>
            <a:r>
              <a:rPr lang="en-US" altLang="zh-CN" sz="1400"/>
              <a:t>001</a:t>
            </a:r>
            <a:endParaRPr lang="en-US" altLang="zh-CN" sz="1400"/>
          </a:p>
        </p:txBody>
      </p:sp>
      <p:sp>
        <p:nvSpPr>
          <p:cNvPr id="22" name="文本框 21"/>
          <p:cNvSpPr txBox="1"/>
          <p:nvPr/>
        </p:nvSpPr>
        <p:spPr>
          <a:xfrm>
            <a:off x="5532755" y="1928495"/>
            <a:ext cx="453390" cy="306705"/>
          </a:xfrm>
          <a:prstGeom prst="rect">
            <a:avLst/>
          </a:prstGeom>
          <a:noFill/>
        </p:spPr>
        <p:txBody>
          <a:bodyPr wrap="none" rtlCol="0">
            <a:spAutoFit/>
          </a:bodyPr>
          <a:p>
            <a:r>
              <a:rPr lang="en-US" altLang="zh-CN" sz="1400"/>
              <a:t>010</a:t>
            </a:r>
            <a:endParaRPr lang="en-US" altLang="zh-CN" sz="1400"/>
          </a:p>
        </p:txBody>
      </p:sp>
      <p:sp>
        <p:nvSpPr>
          <p:cNvPr id="23" name="文本框 22"/>
          <p:cNvSpPr txBox="1"/>
          <p:nvPr/>
        </p:nvSpPr>
        <p:spPr>
          <a:xfrm>
            <a:off x="6236335" y="1929130"/>
            <a:ext cx="453390" cy="306705"/>
          </a:xfrm>
          <a:prstGeom prst="rect">
            <a:avLst/>
          </a:prstGeom>
          <a:noFill/>
        </p:spPr>
        <p:txBody>
          <a:bodyPr wrap="none" rtlCol="0">
            <a:spAutoFit/>
          </a:bodyPr>
          <a:p>
            <a:r>
              <a:rPr lang="en-US" altLang="zh-CN" sz="1400"/>
              <a:t>000</a:t>
            </a:r>
            <a:endParaRPr lang="en-US" altLang="zh-CN" sz="1400"/>
          </a:p>
        </p:txBody>
      </p:sp>
      <p:sp>
        <p:nvSpPr>
          <p:cNvPr id="24" name="文本框 23"/>
          <p:cNvSpPr txBox="1"/>
          <p:nvPr/>
        </p:nvSpPr>
        <p:spPr>
          <a:xfrm>
            <a:off x="6602730" y="1925955"/>
            <a:ext cx="453390" cy="306705"/>
          </a:xfrm>
          <a:prstGeom prst="rect">
            <a:avLst/>
          </a:prstGeom>
          <a:noFill/>
        </p:spPr>
        <p:txBody>
          <a:bodyPr wrap="none" rtlCol="0">
            <a:spAutoFit/>
          </a:bodyPr>
          <a:p>
            <a:r>
              <a:rPr lang="en-US" altLang="zh-CN" sz="1400"/>
              <a:t>001</a:t>
            </a:r>
            <a:endParaRPr lang="en-US" altLang="zh-CN" sz="1400"/>
          </a:p>
        </p:txBody>
      </p:sp>
      <p:sp>
        <p:nvSpPr>
          <p:cNvPr id="25" name="文本框 24"/>
          <p:cNvSpPr txBox="1"/>
          <p:nvPr/>
        </p:nvSpPr>
        <p:spPr>
          <a:xfrm>
            <a:off x="6970395" y="1925955"/>
            <a:ext cx="453390" cy="306705"/>
          </a:xfrm>
          <a:prstGeom prst="rect">
            <a:avLst/>
          </a:prstGeom>
          <a:noFill/>
        </p:spPr>
        <p:txBody>
          <a:bodyPr wrap="none" rtlCol="0">
            <a:spAutoFit/>
          </a:bodyPr>
          <a:p>
            <a:r>
              <a:rPr lang="en-US" altLang="zh-CN" sz="1400"/>
              <a:t>010</a:t>
            </a:r>
            <a:endParaRPr lang="en-US" altLang="zh-CN" sz="1400"/>
          </a:p>
        </p:txBody>
      </p:sp>
      <p:sp>
        <p:nvSpPr>
          <p:cNvPr id="26" name="文本框 25"/>
          <p:cNvSpPr txBox="1"/>
          <p:nvPr/>
        </p:nvSpPr>
        <p:spPr>
          <a:xfrm>
            <a:off x="7593330" y="1915795"/>
            <a:ext cx="453390" cy="306705"/>
          </a:xfrm>
          <a:prstGeom prst="rect">
            <a:avLst/>
          </a:prstGeom>
          <a:noFill/>
        </p:spPr>
        <p:txBody>
          <a:bodyPr wrap="none" rtlCol="0">
            <a:spAutoFit/>
          </a:bodyPr>
          <a:p>
            <a:r>
              <a:rPr lang="en-US" altLang="zh-CN" sz="1400"/>
              <a:t>000</a:t>
            </a:r>
            <a:endParaRPr lang="en-US" altLang="zh-CN" sz="1400"/>
          </a:p>
        </p:txBody>
      </p:sp>
      <p:sp>
        <p:nvSpPr>
          <p:cNvPr id="27" name="文本框 26"/>
          <p:cNvSpPr txBox="1"/>
          <p:nvPr/>
        </p:nvSpPr>
        <p:spPr>
          <a:xfrm>
            <a:off x="7959725" y="1918970"/>
            <a:ext cx="453390" cy="306705"/>
          </a:xfrm>
          <a:prstGeom prst="rect">
            <a:avLst/>
          </a:prstGeom>
          <a:noFill/>
        </p:spPr>
        <p:txBody>
          <a:bodyPr wrap="none" rtlCol="0">
            <a:spAutoFit/>
          </a:bodyPr>
          <a:p>
            <a:r>
              <a:rPr lang="en-US" altLang="zh-CN" sz="1400"/>
              <a:t>001</a:t>
            </a:r>
            <a:endParaRPr lang="en-US" altLang="zh-CN" sz="1400"/>
          </a:p>
        </p:txBody>
      </p:sp>
      <p:sp>
        <p:nvSpPr>
          <p:cNvPr id="28" name="文本框 27"/>
          <p:cNvSpPr txBox="1"/>
          <p:nvPr/>
        </p:nvSpPr>
        <p:spPr>
          <a:xfrm>
            <a:off x="8327390" y="1927860"/>
            <a:ext cx="453390" cy="306705"/>
          </a:xfrm>
          <a:prstGeom prst="rect">
            <a:avLst/>
          </a:prstGeom>
          <a:noFill/>
        </p:spPr>
        <p:txBody>
          <a:bodyPr wrap="none" rtlCol="0">
            <a:spAutoFit/>
          </a:bodyPr>
          <a:p>
            <a:r>
              <a:rPr lang="en-US" altLang="zh-CN" sz="1400"/>
              <a:t>010</a:t>
            </a:r>
            <a:endParaRPr lang="en-US" altLang="zh-CN" sz="1400"/>
          </a:p>
        </p:txBody>
      </p:sp>
      <p:sp>
        <p:nvSpPr>
          <p:cNvPr id="30" name="文本框 29"/>
          <p:cNvSpPr txBox="1"/>
          <p:nvPr/>
        </p:nvSpPr>
        <p:spPr>
          <a:xfrm>
            <a:off x="3771900" y="2136775"/>
            <a:ext cx="1591310" cy="368300"/>
          </a:xfrm>
          <a:prstGeom prst="rect">
            <a:avLst/>
          </a:prstGeom>
          <a:noFill/>
        </p:spPr>
        <p:txBody>
          <a:bodyPr wrap="square" rtlCol="0">
            <a:spAutoFit/>
          </a:bodyPr>
          <a:p>
            <a:r>
              <a:rPr lang="en-US" altLang="zh-CN">
                <a:solidFill>
                  <a:srgbClr val="7030A0"/>
                </a:solidFill>
              </a:rPr>
              <a:t>wr_GHR</a:t>
            </a:r>
            <a:r>
              <a:rPr lang="zh-CN" altLang="en-US">
                <a:solidFill>
                  <a:srgbClr val="7030A0"/>
                </a:solidFill>
              </a:rPr>
              <a:t>：</a:t>
            </a:r>
            <a:endParaRPr lang="zh-CN" altLang="en-US">
              <a:solidFill>
                <a:srgbClr val="7030A0"/>
              </a:solidFill>
            </a:endParaRPr>
          </a:p>
        </p:txBody>
      </p:sp>
      <p:sp>
        <p:nvSpPr>
          <p:cNvPr id="31" name="文本框 30"/>
          <p:cNvSpPr txBox="1"/>
          <p:nvPr/>
        </p:nvSpPr>
        <p:spPr>
          <a:xfrm>
            <a:off x="4803140" y="2184400"/>
            <a:ext cx="453390" cy="306705"/>
          </a:xfrm>
          <a:prstGeom prst="rect">
            <a:avLst/>
          </a:prstGeom>
          <a:noFill/>
        </p:spPr>
        <p:txBody>
          <a:bodyPr wrap="none" rtlCol="0">
            <a:spAutoFit/>
          </a:bodyPr>
          <a:p>
            <a:r>
              <a:rPr lang="en-US" altLang="zh-CN" sz="1400"/>
              <a:t>000</a:t>
            </a:r>
            <a:endParaRPr lang="en-US" altLang="zh-CN" sz="1400"/>
          </a:p>
        </p:txBody>
      </p:sp>
      <p:sp>
        <p:nvSpPr>
          <p:cNvPr id="32" name="文本框 31"/>
          <p:cNvSpPr txBox="1"/>
          <p:nvPr/>
        </p:nvSpPr>
        <p:spPr>
          <a:xfrm>
            <a:off x="5165090" y="2189480"/>
            <a:ext cx="453390" cy="306705"/>
          </a:xfrm>
          <a:prstGeom prst="rect">
            <a:avLst/>
          </a:prstGeom>
          <a:noFill/>
        </p:spPr>
        <p:txBody>
          <a:bodyPr wrap="none" rtlCol="0">
            <a:spAutoFit/>
          </a:bodyPr>
          <a:p>
            <a:r>
              <a:rPr lang="en-US" altLang="zh-CN" sz="1400"/>
              <a:t>000</a:t>
            </a:r>
            <a:endParaRPr lang="en-US" altLang="zh-CN" sz="1400"/>
          </a:p>
        </p:txBody>
      </p:sp>
      <p:sp>
        <p:nvSpPr>
          <p:cNvPr id="33" name="文本框 32"/>
          <p:cNvSpPr txBox="1"/>
          <p:nvPr/>
        </p:nvSpPr>
        <p:spPr>
          <a:xfrm>
            <a:off x="5534660" y="2186940"/>
            <a:ext cx="453390" cy="306705"/>
          </a:xfrm>
          <a:prstGeom prst="rect">
            <a:avLst/>
          </a:prstGeom>
          <a:noFill/>
        </p:spPr>
        <p:txBody>
          <a:bodyPr wrap="none" rtlCol="0">
            <a:spAutoFit/>
          </a:bodyPr>
          <a:p>
            <a:r>
              <a:rPr lang="en-US" altLang="zh-CN" sz="1400"/>
              <a:t>000</a:t>
            </a:r>
            <a:endParaRPr lang="en-US" altLang="zh-CN" sz="1400"/>
          </a:p>
        </p:txBody>
      </p:sp>
      <p:sp>
        <p:nvSpPr>
          <p:cNvPr id="278531" name="Text Box 3"/>
          <p:cNvSpPr txBox="1">
            <a:spLocks noChangeArrowheads="1"/>
          </p:cNvSpPr>
          <p:nvPr/>
        </p:nvSpPr>
        <p:spPr bwMode="auto">
          <a:xfrm>
            <a:off x="787400" y="1731010"/>
            <a:ext cx="2390775" cy="1899285"/>
          </a:xfrm>
          <a:prstGeom prst="rect">
            <a:avLst/>
          </a:prstGeom>
          <a:noFill/>
          <a:ln w="9525">
            <a:noFill/>
            <a:miter lim="800000"/>
          </a:ln>
          <a:effectLst/>
        </p:spPr>
        <p:txBody>
          <a:bodyPr wrap="square">
            <a:spAutoFit/>
          </a:bodyPr>
          <a:p>
            <a:pPr eaLnBrk="0" hangingPunct="0">
              <a:lnSpc>
                <a:spcPct val="140000"/>
              </a:lnSpc>
              <a:buFont typeface="Wingdings" panose="05000000000000000000" pitchFamily="2" charset="2"/>
              <a:buNone/>
              <a:defRPr/>
            </a:pPr>
            <a:r>
              <a:rPr lang="en-US" sz="1400" dirty="0">
                <a:solidFill>
                  <a:srgbClr val="0000FF"/>
                </a:solidFill>
                <a:latin typeface="Verdana" panose="020B0604030504040204" pitchFamily="34" charset="0"/>
              </a:rPr>
              <a:t> if(condition1)  </a:t>
            </a:r>
            <a:r>
              <a:rPr lang="en-US" sz="1400" dirty="0">
                <a:solidFill>
                  <a:srgbClr val="0070C0"/>
                </a:solidFill>
                <a:latin typeface="Verdana" panose="020B0604030504040204" pitchFamily="34" charset="0"/>
              </a:rPr>
              <a:t>/b1/</a:t>
            </a:r>
            <a:endParaRPr lang="en-US" sz="1400" dirty="0">
              <a:solidFill>
                <a:srgbClr val="0000FF"/>
              </a:solidFill>
              <a:latin typeface="Verdana" panose="020B0604030504040204" pitchFamily="34" charset="0"/>
            </a:endParaRPr>
          </a:p>
          <a:p>
            <a:pPr eaLnBrk="0" hangingPunct="0">
              <a:lnSpc>
                <a:spcPct val="140000"/>
              </a:lnSpc>
              <a:buFont typeface="Wingdings" panose="05000000000000000000" pitchFamily="2" charset="2"/>
              <a:buNone/>
              <a:defRPr/>
            </a:pPr>
            <a:r>
              <a:rPr lang="en-US" sz="1400" dirty="0">
                <a:solidFill>
                  <a:srgbClr val="0000FF"/>
                </a:solidFill>
                <a:latin typeface="Verdana" panose="020B0604030504040204" pitchFamily="34" charset="0"/>
              </a:rPr>
              <a:t>     aa = 0;</a:t>
            </a:r>
            <a:endParaRPr lang="en-US" sz="1400" dirty="0">
              <a:solidFill>
                <a:srgbClr val="0000FF"/>
              </a:solidFill>
              <a:latin typeface="Verdana" panose="020B0604030504040204" pitchFamily="34" charset="0"/>
            </a:endParaRPr>
          </a:p>
          <a:p>
            <a:pPr eaLnBrk="0" hangingPunct="0">
              <a:lnSpc>
                <a:spcPct val="140000"/>
              </a:lnSpc>
              <a:buFont typeface="Wingdings" panose="05000000000000000000" pitchFamily="2" charset="2"/>
              <a:buNone/>
              <a:defRPr/>
            </a:pPr>
            <a:r>
              <a:rPr lang="en-US" sz="1400" dirty="0">
                <a:solidFill>
                  <a:srgbClr val="0000FF"/>
                </a:solidFill>
                <a:latin typeface="Verdana" panose="020B0604030504040204" pitchFamily="34" charset="0"/>
              </a:rPr>
              <a:t> else if(</a:t>
            </a:r>
            <a:r>
              <a:rPr lang="en-US" sz="1400" dirty="0">
                <a:solidFill>
                  <a:srgbClr val="0000FF"/>
                </a:solidFill>
                <a:latin typeface="Verdana" panose="020B0604030504040204" pitchFamily="34" charset="0"/>
                <a:sym typeface="+mn-ea"/>
              </a:rPr>
              <a:t>condition2</a:t>
            </a:r>
            <a:r>
              <a:rPr lang="en-US" sz="1400" dirty="0">
                <a:solidFill>
                  <a:srgbClr val="0000FF"/>
                </a:solidFill>
                <a:latin typeface="Verdana" panose="020B0604030504040204" pitchFamily="34" charset="0"/>
              </a:rPr>
              <a:t>)  </a:t>
            </a:r>
            <a:r>
              <a:rPr lang="en-US" sz="1400" dirty="0">
                <a:solidFill>
                  <a:srgbClr val="0070C0"/>
                </a:solidFill>
                <a:latin typeface="Verdana" panose="020B0604030504040204" pitchFamily="34" charset="0"/>
                <a:sym typeface="+mn-ea"/>
              </a:rPr>
              <a:t>/b2/</a:t>
            </a:r>
            <a:endParaRPr lang="en-US" sz="1400" dirty="0">
              <a:solidFill>
                <a:srgbClr val="0000FF"/>
              </a:solidFill>
              <a:latin typeface="Verdana" panose="020B0604030504040204" pitchFamily="34" charset="0"/>
            </a:endParaRPr>
          </a:p>
          <a:p>
            <a:pPr eaLnBrk="0" hangingPunct="0">
              <a:lnSpc>
                <a:spcPct val="140000"/>
              </a:lnSpc>
              <a:buFont typeface="Wingdings" panose="05000000000000000000" pitchFamily="2" charset="2"/>
              <a:buNone/>
              <a:defRPr/>
            </a:pPr>
            <a:r>
              <a:rPr lang="en-US" sz="1400" dirty="0">
                <a:solidFill>
                  <a:srgbClr val="0000FF"/>
                </a:solidFill>
                <a:latin typeface="Verdana" panose="020B0604030504040204" pitchFamily="34" charset="0"/>
              </a:rPr>
              <a:t>     bb = 0;</a:t>
            </a:r>
            <a:endParaRPr lang="en-US" sz="1400" dirty="0">
              <a:solidFill>
                <a:srgbClr val="0000FF"/>
              </a:solidFill>
              <a:latin typeface="Verdana" panose="020B0604030504040204" pitchFamily="34" charset="0"/>
            </a:endParaRPr>
          </a:p>
          <a:p>
            <a:pPr eaLnBrk="0" hangingPunct="0">
              <a:lnSpc>
                <a:spcPct val="140000"/>
              </a:lnSpc>
              <a:buFont typeface="Wingdings" panose="05000000000000000000" pitchFamily="2" charset="2"/>
              <a:buNone/>
              <a:defRPr/>
            </a:pPr>
            <a:r>
              <a:rPr lang="en-US" sz="1400" dirty="0">
                <a:solidFill>
                  <a:srgbClr val="0000FF"/>
                </a:solidFill>
                <a:latin typeface="Verdana" panose="020B0604030504040204" pitchFamily="34" charset="0"/>
              </a:rPr>
              <a:t> else(condition)  </a:t>
            </a:r>
            <a:r>
              <a:rPr lang="en-US" sz="1400" dirty="0">
                <a:solidFill>
                  <a:srgbClr val="0070C0"/>
                </a:solidFill>
                <a:latin typeface="Verdana" panose="020B0604030504040204" pitchFamily="34" charset="0"/>
                <a:sym typeface="+mn-ea"/>
              </a:rPr>
              <a:t>/b3/</a:t>
            </a:r>
            <a:endParaRPr lang="en-US" sz="1400" dirty="0">
              <a:solidFill>
                <a:srgbClr val="0000FF"/>
              </a:solidFill>
              <a:latin typeface="Verdana" panose="020B0604030504040204" pitchFamily="34" charset="0"/>
            </a:endParaRPr>
          </a:p>
          <a:p>
            <a:pPr eaLnBrk="0" hangingPunct="0">
              <a:lnSpc>
                <a:spcPct val="140000"/>
              </a:lnSpc>
              <a:buFont typeface="Wingdings" panose="05000000000000000000" pitchFamily="2" charset="2"/>
              <a:buNone/>
              <a:defRPr/>
            </a:pPr>
            <a:r>
              <a:rPr lang="en-US" sz="1400" dirty="0">
                <a:solidFill>
                  <a:srgbClr val="0000FF"/>
                </a:solidFill>
                <a:latin typeface="Verdana" panose="020B0604030504040204" pitchFamily="34" charset="0"/>
              </a:rPr>
              <a:t>     {….</a:t>
            </a:r>
            <a:r>
              <a:rPr lang="en-US" sz="1400" dirty="0">
                <a:solidFill>
                  <a:srgbClr val="0000FF"/>
                </a:solidFill>
                <a:latin typeface="Verdana" panose="020B0604030504040204" pitchFamily="34" charset="0"/>
                <a:sym typeface="+mn-ea"/>
              </a:rPr>
              <a:t>}</a:t>
            </a:r>
            <a:endParaRPr lang="en-US" sz="1400" dirty="0">
              <a:solidFill>
                <a:srgbClr val="0000FF"/>
              </a:solidFill>
              <a:latin typeface="Verdana" panose="020B0604030504040204" pitchFamily="34" charset="0"/>
            </a:endParaRPr>
          </a:p>
        </p:txBody>
      </p:sp>
      <p:sp>
        <p:nvSpPr>
          <p:cNvPr id="35" name="矩形 34"/>
          <p:cNvSpPr/>
          <p:nvPr/>
        </p:nvSpPr>
        <p:spPr>
          <a:xfrm>
            <a:off x="787400" y="1669415"/>
            <a:ext cx="2371725" cy="210185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6238875" y="2197735"/>
            <a:ext cx="453390" cy="306705"/>
          </a:xfrm>
          <a:prstGeom prst="rect">
            <a:avLst/>
          </a:prstGeom>
          <a:noFill/>
        </p:spPr>
        <p:txBody>
          <a:bodyPr wrap="none" rtlCol="0">
            <a:spAutoFit/>
          </a:bodyPr>
          <a:p>
            <a:r>
              <a:rPr lang="en-US" altLang="zh-CN" sz="1400"/>
              <a:t>001</a:t>
            </a:r>
            <a:endParaRPr lang="en-US" altLang="zh-CN" sz="1400"/>
          </a:p>
        </p:txBody>
      </p:sp>
      <p:sp>
        <p:nvSpPr>
          <p:cNvPr id="39" name="文本框 38"/>
          <p:cNvSpPr txBox="1"/>
          <p:nvPr/>
        </p:nvSpPr>
        <p:spPr>
          <a:xfrm>
            <a:off x="6600825" y="2202815"/>
            <a:ext cx="453390" cy="306705"/>
          </a:xfrm>
          <a:prstGeom prst="rect">
            <a:avLst/>
          </a:prstGeom>
          <a:noFill/>
        </p:spPr>
        <p:txBody>
          <a:bodyPr wrap="none" rtlCol="0">
            <a:spAutoFit/>
          </a:bodyPr>
          <a:p>
            <a:r>
              <a:rPr lang="en-US" altLang="zh-CN" sz="1400"/>
              <a:t>010</a:t>
            </a:r>
            <a:endParaRPr lang="en-US" altLang="zh-CN" sz="1400"/>
          </a:p>
        </p:txBody>
      </p:sp>
      <p:sp>
        <p:nvSpPr>
          <p:cNvPr id="44" name="文本框 43"/>
          <p:cNvSpPr txBox="1"/>
          <p:nvPr/>
        </p:nvSpPr>
        <p:spPr>
          <a:xfrm>
            <a:off x="6970395" y="2200275"/>
            <a:ext cx="453390" cy="306705"/>
          </a:xfrm>
          <a:prstGeom prst="rect">
            <a:avLst/>
          </a:prstGeom>
          <a:noFill/>
        </p:spPr>
        <p:txBody>
          <a:bodyPr wrap="none" rtlCol="0">
            <a:spAutoFit/>
          </a:bodyPr>
          <a:p>
            <a:r>
              <a:rPr lang="en-US" altLang="zh-CN" sz="1400"/>
              <a:t>100</a:t>
            </a:r>
            <a:endParaRPr lang="en-US" altLang="zh-CN" sz="1400"/>
          </a:p>
        </p:txBody>
      </p:sp>
      <p:sp>
        <p:nvSpPr>
          <p:cNvPr id="59" name="文本框 58"/>
          <p:cNvSpPr txBox="1"/>
          <p:nvPr/>
        </p:nvSpPr>
        <p:spPr>
          <a:xfrm>
            <a:off x="4318635" y="1591310"/>
            <a:ext cx="628015" cy="368300"/>
          </a:xfrm>
          <a:prstGeom prst="rect">
            <a:avLst/>
          </a:prstGeom>
          <a:noFill/>
        </p:spPr>
        <p:txBody>
          <a:bodyPr wrap="none" rtlCol="0" anchor="t">
            <a:spAutoFit/>
          </a:bodyPr>
          <a:p>
            <a:r>
              <a:rPr lang="en-US" altLang="zh-CN">
                <a:solidFill>
                  <a:srgbClr val="7030A0"/>
                </a:solidFill>
                <a:sym typeface="+mn-ea"/>
              </a:rPr>
              <a:t>pc</a:t>
            </a:r>
            <a:r>
              <a:rPr lang="zh-CN" altLang="en-US">
                <a:solidFill>
                  <a:srgbClr val="7030A0"/>
                </a:solidFill>
                <a:sym typeface="+mn-ea"/>
              </a:rPr>
              <a:t>：</a:t>
            </a:r>
            <a:endParaRPr lang="zh-CN" altLang="en-US">
              <a:solidFill>
                <a:srgbClr val="7030A0"/>
              </a:solidFill>
              <a:sym typeface="+mn-ea"/>
            </a:endParaRPr>
          </a:p>
        </p:txBody>
      </p:sp>
      <p:sp>
        <p:nvSpPr>
          <p:cNvPr id="60" name="文本框 59"/>
          <p:cNvSpPr txBox="1"/>
          <p:nvPr/>
        </p:nvSpPr>
        <p:spPr>
          <a:xfrm>
            <a:off x="4880610" y="1616710"/>
            <a:ext cx="298450" cy="368300"/>
          </a:xfrm>
          <a:prstGeom prst="rect">
            <a:avLst/>
          </a:prstGeom>
          <a:noFill/>
        </p:spPr>
        <p:txBody>
          <a:bodyPr wrap="square" rtlCol="0">
            <a:spAutoFit/>
          </a:bodyPr>
          <a:p>
            <a:r>
              <a:rPr lang="en-US" altLang="zh-CN"/>
              <a:t>0</a:t>
            </a:r>
            <a:endParaRPr lang="en-US" altLang="zh-CN"/>
          </a:p>
        </p:txBody>
      </p:sp>
      <p:sp>
        <p:nvSpPr>
          <p:cNvPr id="61" name="文本框 60"/>
          <p:cNvSpPr txBox="1"/>
          <p:nvPr/>
        </p:nvSpPr>
        <p:spPr>
          <a:xfrm>
            <a:off x="5236210" y="1619250"/>
            <a:ext cx="298450" cy="368300"/>
          </a:xfrm>
          <a:prstGeom prst="rect">
            <a:avLst/>
          </a:prstGeom>
          <a:noFill/>
        </p:spPr>
        <p:txBody>
          <a:bodyPr wrap="square" rtlCol="0">
            <a:spAutoFit/>
          </a:bodyPr>
          <a:p>
            <a:r>
              <a:rPr lang="en-US" altLang="zh-CN"/>
              <a:t>4</a:t>
            </a:r>
            <a:endParaRPr lang="en-US" altLang="zh-CN"/>
          </a:p>
        </p:txBody>
      </p:sp>
      <p:sp>
        <p:nvSpPr>
          <p:cNvPr id="63" name="文本框 62"/>
          <p:cNvSpPr txBox="1"/>
          <p:nvPr/>
        </p:nvSpPr>
        <p:spPr>
          <a:xfrm>
            <a:off x="5621655" y="1617980"/>
            <a:ext cx="298450" cy="368300"/>
          </a:xfrm>
          <a:prstGeom prst="rect">
            <a:avLst/>
          </a:prstGeom>
          <a:noFill/>
        </p:spPr>
        <p:txBody>
          <a:bodyPr wrap="square" rtlCol="0">
            <a:spAutoFit/>
          </a:bodyPr>
          <a:p>
            <a:r>
              <a:rPr lang="en-US" altLang="zh-CN"/>
              <a:t>8</a:t>
            </a:r>
            <a:endParaRPr lang="en-US" altLang="zh-CN"/>
          </a:p>
        </p:txBody>
      </p:sp>
      <p:sp>
        <p:nvSpPr>
          <p:cNvPr id="64" name="文本框 63"/>
          <p:cNvSpPr txBox="1"/>
          <p:nvPr/>
        </p:nvSpPr>
        <p:spPr>
          <a:xfrm>
            <a:off x="6295390" y="1623060"/>
            <a:ext cx="298450" cy="368300"/>
          </a:xfrm>
          <a:prstGeom prst="rect">
            <a:avLst/>
          </a:prstGeom>
          <a:noFill/>
        </p:spPr>
        <p:txBody>
          <a:bodyPr wrap="square" rtlCol="0">
            <a:spAutoFit/>
          </a:bodyPr>
          <a:p>
            <a:r>
              <a:rPr lang="en-US" altLang="zh-CN"/>
              <a:t>0</a:t>
            </a:r>
            <a:endParaRPr lang="en-US" altLang="zh-CN"/>
          </a:p>
        </p:txBody>
      </p:sp>
      <p:sp>
        <p:nvSpPr>
          <p:cNvPr id="76" name="文本框 75"/>
          <p:cNvSpPr txBox="1"/>
          <p:nvPr/>
        </p:nvSpPr>
        <p:spPr>
          <a:xfrm>
            <a:off x="6650990" y="1625600"/>
            <a:ext cx="298450" cy="368300"/>
          </a:xfrm>
          <a:prstGeom prst="rect">
            <a:avLst/>
          </a:prstGeom>
          <a:noFill/>
        </p:spPr>
        <p:txBody>
          <a:bodyPr wrap="square" rtlCol="0">
            <a:spAutoFit/>
          </a:bodyPr>
          <a:p>
            <a:r>
              <a:rPr lang="en-US" altLang="zh-CN"/>
              <a:t>4</a:t>
            </a:r>
            <a:endParaRPr lang="en-US" altLang="zh-CN"/>
          </a:p>
        </p:txBody>
      </p:sp>
      <p:sp>
        <p:nvSpPr>
          <p:cNvPr id="77" name="文本框 76"/>
          <p:cNvSpPr txBox="1"/>
          <p:nvPr/>
        </p:nvSpPr>
        <p:spPr>
          <a:xfrm>
            <a:off x="7036435" y="1624330"/>
            <a:ext cx="298450" cy="368300"/>
          </a:xfrm>
          <a:prstGeom prst="rect">
            <a:avLst/>
          </a:prstGeom>
          <a:noFill/>
        </p:spPr>
        <p:txBody>
          <a:bodyPr wrap="square" rtlCol="0">
            <a:spAutoFit/>
          </a:bodyPr>
          <a:p>
            <a:r>
              <a:rPr lang="en-US" altLang="zh-CN"/>
              <a:t>8</a:t>
            </a:r>
            <a:endParaRPr lang="en-US" altLang="zh-CN"/>
          </a:p>
        </p:txBody>
      </p:sp>
      <p:sp>
        <p:nvSpPr>
          <p:cNvPr id="78" name="文本框 77"/>
          <p:cNvSpPr txBox="1"/>
          <p:nvPr/>
        </p:nvSpPr>
        <p:spPr>
          <a:xfrm>
            <a:off x="7663815" y="1621790"/>
            <a:ext cx="298450" cy="368300"/>
          </a:xfrm>
          <a:prstGeom prst="rect">
            <a:avLst/>
          </a:prstGeom>
          <a:noFill/>
        </p:spPr>
        <p:txBody>
          <a:bodyPr wrap="square" rtlCol="0">
            <a:spAutoFit/>
          </a:bodyPr>
          <a:p>
            <a:r>
              <a:rPr lang="en-US" altLang="zh-CN"/>
              <a:t>0</a:t>
            </a:r>
            <a:endParaRPr lang="en-US" altLang="zh-CN"/>
          </a:p>
        </p:txBody>
      </p:sp>
      <p:sp>
        <p:nvSpPr>
          <p:cNvPr id="79" name="文本框 78"/>
          <p:cNvSpPr txBox="1"/>
          <p:nvPr/>
        </p:nvSpPr>
        <p:spPr>
          <a:xfrm>
            <a:off x="8019415" y="1624330"/>
            <a:ext cx="298450" cy="368300"/>
          </a:xfrm>
          <a:prstGeom prst="rect">
            <a:avLst/>
          </a:prstGeom>
          <a:noFill/>
        </p:spPr>
        <p:txBody>
          <a:bodyPr wrap="square" rtlCol="0">
            <a:spAutoFit/>
          </a:bodyPr>
          <a:p>
            <a:r>
              <a:rPr lang="en-US" altLang="zh-CN"/>
              <a:t>4</a:t>
            </a:r>
            <a:endParaRPr lang="en-US" altLang="zh-CN"/>
          </a:p>
        </p:txBody>
      </p:sp>
      <p:sp>
        <p:nvSpPr>
          <p:cNvPr id="80" name="文本框 79"/>
          <p:cNvSpPr txBox="1"/>
          <p:nvPr/>
        </p:nvSpPr>
        <p:spPr>
          <a:xfrm>
            <a:off x="8404860" y="1623060"/>
            <a:ext cx="298450" cy="368300"/>
          </a:xfrm>
          <a:prstGeom prst="rect">
            <a:avLst/>
          </a:prstGeom>
          <a:noFill/>
        </p:spPr>
        <p:txBody>
          <a:bodyPr wrap="square" rtlCol="0">
            <a:spAutoFit/>
          </a:bodyPr>
          <a:p>
            <a:r>
              <a:rPr lang="en-US" altLang="zh-CN"/>
              <a:t>8</a:t>
            </a:r>
            <a:endParaRPr lang="en-US" altLang="zh-CN"/>
          </a:p>
        </p:txBody>
      </p:sp>
      <p:sp>
        <p:nvSpPr>
          <p:cNvPr id="82" name="文本框 81"/>
          <p:cNvSpPr txBox="1"/>
          <p:nvPr/>
        </p:nvSpPr>
        <p:spPr>
          <a:xfrm>
            <a:off x="7589520" y="2194560"/>
            <a:ext cx="453390" cy="306705"/>
          </a:xfrm>
          <a:prstGeom prst="rect">
            <a:avLst/>
          </a:prstGeom>
          <a:noFill/>
        </p:spPr>
        <p:txBody>
          <a:bodyPr wrap="none" rtlCol="0">
            <a:spAutoFit/>
          </a:bodyPr>
          <a:p>
            <a:r>
              <a:rPr lang="en-US" altLang="zh-CN" sz="1400"/>
              <a:t>001</a:t>
            </a:r>
            <a:endParaRPr lang="en-US" altLang="zh-CN" sz="1400"/>
          </a:p>
        </p:txBody>
      </p:sp>
      <p:sp>
        <p:nvSpPr>
          <p:cNvPr id="88" name="文本框 87"/>
          <p:cNvSpPr txBox="1"/>
          <p:nvPr/>
        </p:nvSpPr>
        <p:spPr>
          <a:xfrm>
            <a:off x="7951470" y="2199640"/>
            <a:ext cx="453390" cy="306705"/>
          </a:xfrm>
          <a:prstGeom prst="rect">
            <a:avLst/>
          </a:prstGeom>
          <a:noFill/>
        </p:spPr>
        <p:txBody>
          <a:bodyPr wrap="none" rtlCol="0">
            <a:spAutoFit/>
          </a:bodyPr>
          <a:p>
            <a:r>
              <a:rPr lang="en-US" altLang="zh-CN" sz="1400"/>
              <a:t>010</a:t>
            </a:r>
            <a:endParaRPr lang="en-US" altLang="zh-CN" sz="1400"/>
          </a:p>
        </p:txBody>
      </p:sp>
      <p:sp>
        <p:nvSpPr>
          <p:cNvPr id="108" name="文本框 107"/>
          <p:cNvSpPr txBox="1"/>
          <p:nvPr/>
        </p:nvSpPr>
        <p:spPr>
          <a:xfrm>
            <a:off x="8321040" y="2197100"/>
            <a:ext cx="453390" cy="306705"/>
          </a:xfrm>
          <a:prstGeom prst="rect">
            <a:avLst/>
          </a:prstGeom>
          <a:noFill/>
        </p:spPr>
        <p:txBody>
          <a:bodyPr wrap="none" rtlCol="0">
            <a:spAutoFit/>
          </a:bodyPr>
          <a:p>
            <a:r>
              <a:rPr lang="en-US" altLang="zh-CN" sz="1400"/>
              <a:t>100</a:t>
            </a:r>
            <a:endParaRPr lang="en-US" altLang="zh-CN" sz="1400"/>
          </a:p>
        </p:txBody>
      </p:sp>
      <p:cxnSp>
        <p:nvCxnSpPr>
          <p:cNvPr id="109" name="直接连接符 108"/>
          <p:cNvCxnSpPr/>
          <p:nvPr/>
        </p:nvCxnSpPr>
        <p:spPr>
          <a:xfrm>
            <a:off x="3566160" y="2583180"/>
            <a:ext cx="6534150" cy="381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4137025" y="2583180"/>
            <a:ext cx="922020" cy="368300"/>
          </a:xfrm>
          <a:prstGeom prst="rect">
            <a:avLst/>
          </a:prstGeom>
          <a:noFill/>
        </p:spPr>
        <p:txBody>
          <a:bodyPr wrap="square" rtlCol="0">
            <a:spAutoFit/>
          </a:bodyPr>
          <a:p>
            <a:r>
              <a:rPr lang="en-US" altLang="zh-CN">
                <a:solidFill>
                  <a:srgbClr val="7030A0"/>
                </a:solidFill>
              </a:rPr>
              <a:t>XOR</a:t>
            </a:r>
            <a:r>
              <a:rPr lang="zh-CN" altLang="en-US">
                <a:solidFill>
                  <a:srgbClr val="7030A0"/>
                </a:solidFill>
              </a:rPr>
              <a:t>：</a:t>
            </a:r>
            <a:endParaRPr lang="zh-CN" altLang="en-US">
              <a:solidFill>
                <a:srgbClr val="7030A0"/>
              </a:solidFill>
            </a:endParaRPr>
          </a:p>
        </p:txBody>
      </p:sp>
      <p:sp>
        <p:nvSpPr>
          <p:cNvPr id="120" name="文本框 119"/>
          <p:cNvSpPr txBox="1"/>
          <p:nvPr/>
        </p:nvSpPr>
        <p:spPr>
          <a:xfrm>
            <a:off x="4806950" y="2604135"/>
            <a:ext cx="453390" cy="306705"/>
          </a:xfrm>
          <a:prstGeom prst="rect">
            <a:avLst/>
          </a:prstGeom>
          <a:noFill/>
        </p:spPr>
        <p:txBody>
          <a:bodyPr wrap="none" rtlCol="0">
            <a:spAutoFit/>
          </a:bodyPr>
          <a:p>
            <a:r>
              <a:rPr lang="en-US" altLang="zh-CN" sz="1400"/>
              <a:t>000</a:t>
            </a:r>
            <a:endParaRPr lang="en-US" altLang="zh-CN" sz="1400"/>
          </a:p>
        </p:txBody>
      </p:sp>
      <p:sp>
        <p:nvSpPr>
          <p:cNvPr id="121" name="文本框 120"/>
          <p:cNvSpPr txBox="1"/>
          <p:nvPr/>
        </p:nvSpPr>
        <p:spPr>
          <a:xfrm>
            <a:off x="5168900" y="2609215"/>
            <a:ext cx="453390" cy="306705"/>
          </a:xfrm>
          <a:prstGeom prst="rect">
            <a:avLst/>
          </a:prstGeom>
          <a:noFill/>
        </p:spPr>
        <p:txBody>
          <a:bodyPr wrap="none" rtlCol="0">
            <a:spAutoFit/>
          </a:bodyPr>
          <a:p>
            <a:r>
              <a:rPr lang="en-US" altLang="zh-CN" sz="1400"/>
              <a:t>001</a:t>
            </a:r>
            <a:endParaRPr lang="en-US" altLang="zh-CN" sz="1400"/>
          </a:p>
        </p:txBody>
      </p:sp>
      <p:sp>
        <p:nvSpPr>
          <p:cNvPr id="122" name="文本框 121"/>
          <p:cNvSpPr txBox="1"/>
          <p:nvPr/>
        </p:nvSpPr>
        <p:spPr>
          <a:xfrm>
            <a:off x="5538470" y="2606675"/>
            <a:ext cx="453390" cy="306705"/>
          </a:xfrm>
          <a:prstGeom prst="rect">
            <a:avLst/>
          </a:prstGeom>
          <a:noFill/>
        </p:spPr>
        <p:txBody>
          <a:bodyPr wrap="none" rtlCol="0">
            <a:spAutoFit/>
          </a:bodyPr>
          <a:p>
            <a:r>
              <a:rPr lang="en-US" altLang="zh-CN" sz="1400"/>
              <a:t>010</a:t>
            </a:r>
            <a:endParaRPr lang="en-US" altLang="zh-CN" sz="1400"/>
          </a:p>
        </p:txBody>
      </p:sp>
      <p:sp>
        <p:nvSpPr>
          <p:cNvPr id="123" name="文本框 122"/>
          <p:cNvSpPr txBox="1"/>
          <p:nvPr/>
        </p:nvSpPr>
        <p:spPr>
          <a:xfrm>
            <a:off x="6242685" y="2617470"/>
            <a:ext cx="453390" cy="306705"/>
          </a:xfrm>
          <a:prstGeom prst="rect">
            <a:avLst/>
          </a:prstGeom>
          <a:noFill/>
        </p:spPr>
        <p:txBody>
          <a:bodyPr wrap="none" rtlCol="0">
            <a:spAutoFit/>
          </a:bodyPr>
          <a:p>
            <a:r>
              <a:rPr lang="en-US" altLang="zh-CN" sz="1400"/>
              <a:t>001</a:t>
            </a:r>
            <a:endParaRPr lang="en-US" altLang="zh-CN" sz="1400"/>
          </a:p>
        </p:txBody>
      </p:sp>
      <p:sp>
        <p:nvSpPr>
          <p:cNvPr id="124" name="文本框 123"/>
          <p:cNvSpPr txBox="1"/>
          <p:nvPr/>
        </p:nvSpPr>
        <p:spPr>
          <a:xfrm>
            <a:off x="6604635" y="2622550"/>
            <a:ext cx="453390" cy="306705"/>
          </a:xfrm>
          <a:prstGeom prst="rect">
            <a:avLst/>
          </a:prstGeom>
          <a:noFill/>
        </p:spPr>
        <p:txBody>
          <a:bodyPr wrap="none" rtlCol="0">
            <a:spAutoFit/>
          </a:bodyPr>
          <a:p>
            <a:r>
              <a:rPr lang="en-US" altLang="zh-CN" sz="1400"/>
              <a:t>011</a:t>
            </a:r>
            <a:endParaRPr lang="en-US" altLang="zh-CN" sz="1400"/>
          </a:p>
        </p:txBody>
      </p:sp>
      <p:sp>
        <p:nvSpPr>
          <p:cNvPr id="125" name="文本框 124"/>
          <p:cNvSpPr txBox="1"/>
          <p:nvPr/>
        </p:nvSpPr>
        <p:spPr>
          <a:xfrm>
            <a:off x="6974205" y="2620010"/>
            <a:ext cx="453390" cy="306705"/>
          </a:xfrm>
          <a:prstGeom prst="rect">
            <a:avLst/>
          </a:prstGeom>
          <a:noFill/>
        </p:spPr>
        <p:txBody>
          <a:bodyPr wrap="none" rtlCol="0">
            <a:spAutoFit/>
          </a:bodyPr>
          <a:p>
            <a:r>
              <a:rPr lang="en-US" altLang="zh-CN" sz="1400"/>
              <a:t>110</a:t>
            </a:r>
            <a:endParaRPr lang="en-US" altLang="zh-CN" sz="1400"/>
          </a:p>
        </p:txBody>
      </p:sp>
      <p:sp>
        <p:nvSpPr>
          <p:cNvPr id="126" name="文本框 125"/>
          <p:cNvSpPr txBox="1"/>
          <p:nvPr/>
        </p:nvSpPr>
        <p:spPr>
          <a:xfrm>
            <a:off x="7593330" y="2614295"/>
            <a:ext cx="453390" cy="306705"/>
          </a:xfrm>
          <a:prstGeom prst="rect">
            <a:avLst/>
          </a:prstGeom>
          <a:noFill/>
        </p:spPr>
        <p:txBody>
          <a:bodyPr wrap="none" rtlCol="0">
            <a:spAutoFit/>
          </a:bodyPr>
          <a:p>
            <a:r>
              <a:rPr lang="en-US" altLang="zh-CN" sz="1400"/>
              <a:t>001</a:t>
            </a:r>
            <a:endParaRPr lang="en-US" altLang="zh-CN" sz="1400"/>
          </a:p>
        </p:txBody>
      </p:sp>
      <p:sp>
        <p:nvSpPr>
          <p:cNvPr id="127" name="文本框 126"/>
          <p:cNvSpPr txBox="1"/>
          <p:nvPr/>
        </p:nvSpPr>
        <p:spPr>
          <a:xfrm>
            <a:off x="7955280" y="2619375"/>
            <a:ext cx="453390" cy="306705"/>
          </a:xfrm>
          <a:prstGeom prst="rect">
            <a:avLst/>
          </a:prstGeom>
          <a:noFill/>
        </p:spPr>
        <p:txBody>
          <a:bodyPr wrap="none" rtlCol="0">
            <a:spAutoFit/>
          </a:bodyPr>
          <a:p>
            <a:r>
              <a:rPr lang="en-US" altLang="zh-CN" sz="1400"/>
              <a:t>011</a:t>
            </a:r>
            <a:endParaRPr lang="en-US" altLang="zh-CN" sz="1400"/>
          </a:p>
        </p:txBody>
      </p:sp>
      <p:sp>
        <p:nvSpPr>
          <p:cNvPr id="128" name="文本框 127"/>
          <p:cNvSpPr txBox="1"/>
          <p:nvPr/>
        </p:nvSpPr>
        <p:spPr>
          <a:xfrm>
            <a:off x="8324850" y="2616835"/>
            <a:ext cx="453390" cy="306705"/>
          </a:xfrm>
          <a:prstGeom prst="rect">
            <a:avLst/>
          </a:prstGeom>
          <a:noFill/>
        </p:spPr>
        <p:txBody>
          <a:bodyPr wrap="none" rtlCol="0">
            <a:spAutoFit/>
          </a:bodyPr>
          <a:p>
            <a:r>
              <a:rPr lang="en-US" altLang="zh-CN" sz="1400"/>
              <a:t>110</a:t>
            </a:r>
            <a:endParaRPr lang="en-US" altLang="zh-CN" sz="1400"/>
          </a:p>
        </p:txBody>
      </p:sp>
      <p:sp>
        <p:nvSpPr>
          <p:cNvPr id="137" name="文本框 136"/>
          <p:cNvSpPr txBox="1"/>
          <p:nvPr/>
        </p:nvSpPr>
        <p:spPr>
          <a:xfrm>
            <a:off x="3384550" y="2959100"/>
            <a:ext cx="1554480" cy="368300"/>
          </a:xfrm>
          <a:prstGeom prst="rect">
            <a:avLst/>
          </a:prstGeom>
          <a:noFill/>
        </p:spPr>
        <p:txBody>
          <a:bodyPr wrap="none" rtlCol="0">
            <a:spAutoFit/>
          </a:bodyPr>
          <a:p>
            <a:r>
              <a:rPr lang="zh-CN" altLang="en-US">
                <a:solidFill>
                  <a:srgbClr val="7030A0"/>
                </a:solidFill>
              </a:rPr>
              <a:t>下一次方向：</a:t>
            </a:r>
            <a:endParaRPr lang="zh-CN" altLang="en-US">
              <a:solidFill>
                <a:srgbClr val="7030A0"/>
              </a:solidFill>
            </a:endParaRPr>
          </a:p>
        </p:txBody>
      </p:sp>
      <p:pic>
        <p:nvPicPr>
          <p:cNvPr id="142" name="图片 141" descr="31393938393834313b31393939353233313bb2e6b4edcef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655945" y="3490595"/>
            <a:ext cx="219075" cy="219075"/>
          </a:xfrm>
          <a:prstGeom prst="rect">
            <a:avLst/>
          </a:prstGeom>
        </p:spPr>
      </p:pic>
      <p:sp>
        <p:nvSpPr>
          <p:cNvPr id="278566" name="Text Box 38"/>
          <p:cNvSpPr txBox="1">
            <a:spLocks noChangeArrowheads="1"/>
          </p:cNvSpPr>
          <p:nvPr/>
        </p:nvSpPr>
        <p:spPr bwMode="auto">
          <a:xfrm>
            <a:off x="4836795" y="2981960"/>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160" name="Text Box 38"/>
          <p:cNvSpPr txBox="1">
            <a:spLocks noChangeArrowheads="1"/>
          </p:cNvSpPr>
          <p:nvPr/>
        </p:nvSpPr>
        <p:spPr bwMode="auto">
          <a:xfrm>
            <a:off x="5184775" y="2974975"/>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161" name="Text Box 38"/>
          <p:cNvSpPr txBox="1">
            <a:spLocks noChangeArrowheads="1"/>
          </p:cNvSpPr>
          <p:nvPr/>
        </p:nvSpPr>
        <p:spPr bwMode="auto">
          <a:xfrm>
            <a:off x="5631815" y="2974340"/>
            <a:ext cx="281940"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T</a:t>
            </a:r>
            <a:endParaRPr lang="en-US" sz="1600">
              <a:solidFill>
                <a:srgbClr val="006600"/>
              </a:solidFill>
            </a:endParaRPr>
          </a:p>
        </p:txBody>
      </p:sp>
      <p:sp>
        <p:nvSpPr>
          <p:cNvPr id="162" name="Text Box 38"/>
          <p:cNvSpPr txBox="1">
            <a:spLocks noChangeArrowheads="1"/>
          </p:cNvSpPr>
          <p:nvPr/>
        </p:nvSpPr>
        <p:spPr bwMode="auto">
          <a:xfrm>
            <a:off x="6259195" y="2959735"/>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163" name="Text Box 38"/>
          <p:cNvSpPr txBox="1">
            <a:spLocks noChangeArrowheads="1"/>
          </p:cNvSpPr>
          <p:nvPr/>
        </p:nvSpPr>
        <p:spPr bwMode="auto">
          <a:xfrm>
            <a:off x="6607175" y="2952750"/>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164" name="Text Box 38"/>
          <p:cNvSpPr txBox="1">
            <a:spLocks noChangeArrowheads="1"/>
          </p:cNvSpPr>
          <p:nvPr/>
        </p:nvSpPr>
        <p:spPr bwMode="auto">
          <a:xfrm>
            <a:off x="7054215" y="2952115"/>
            <a:ext cx="281940"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T</a:t>
            </a:r>
            <a:endParaRPr lang="en-US" sz="1600">
              <a:solidFill>
                <a:srgbClr val="006600"/>
              </a:solidFill>
            </a:endParaRPr>
          </a:p>
        </p:txBody>
      </p:sp>
      <p:sp>
        <p:nvSpPr>
          <p:cNvPr id="165" name="Text Box 38"/>
          <p:cNvSpPr txBox="1">
            <a:spLocks noChangeArrowheads="1"/>
          </p:cNvSpPr>
          <p:nvPr/>
        </p:nvSpPr>
        <p:spPr bwMode="auto">
          <a:xfrm>
            <a:off x="7628890" y="2944495"/>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166" name="Text Box 38"/>
          <p:cNvSpPr txBox="1">
            <a:spLocks noChangeArrowheads="1"/>
          </p:cNvSpPr>
          <p:nvPr/>
        </p:nvSpPr>
        <p:spPr bwMode="auto">
          <a:xfrm>
            <a:off x="7976870" y="2937510"/>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167" name="Text Box 38"/>
          <p:cNvSpPr txBox="1">
            <a:spLocks noChangeArrowheads="1"/>
          </p:cNvSpPr>
          <p:nvPr/>
        </p:nvSpPr>
        <p:spPr bwMode="auto">
          <a:xfrm>
            <a:off x="8423910" y="2936875"/>
            <a:ext cx="281940"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T</a:t>
            </a:r>
            <a:endParaRPr lang="en-US" sz="1600">
              <a:solidFill>
                <a:srgbClr val="006600"/>
              </a:solidFill>
            </a:endParaRPr>
          </a:p>
        </p:txBody>
      </p:sp>
      <p:sp>
        <p:nvSpPr>
          <p:cNvPr id="168" name="文本框 167"/>
          <p:cNvSpPr txBox="1"/>
          <p:nvPr/>
        </p:nvSpPr>
        <p:spPr>
          <a:xfrm>
            <a:off x="4077970" y="3403600"/>
            <a:ext cx="868680" cy="368300"/>
          </a:xfrm>
          <a:prstGeom prst="rect">
            <a:avLst/>
          </a:prstGeom>
          <a:noFill/>
        </p:spPr>
        <p:txBody>
          <a:bodyPr wrap="none" rtlCol="0">
            <a:spAutoFit/>
          </a:bodyPr>
          <a:p>
            <a:r>
              <a:rPr lang="zh-CN" altLang="en-US">
                <a:solidFill>
                  <a:srgbClr val="7030A0"/>
                </a:solidFill>
              </a:rPr>
              <a:t>预测：</a:t>
            </a:r>
            <a:endParaRPr lang="zh-CN" altLang="en-US">
              <a:solidFill>
                <a:srgbClr val="7030A0"/>
              </a:solidFill>
            </a:endParaRPr>
          </a:p>
        </p:txBody>
      </p:sp>
      <p:sp>
        <p:nvSpPr>
          <p:cNvPr id="169" name="矩形 168"/>
          <p:cNvSpPr/>
          <p:nvPr/>
        </p:nvSpPr>
        <p:spPr>
          <a:xfrm>
            <a:off x="9087485" y="4109720"/>
            <a:ext cx="1074420" cy="194754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0" name="直接连接符 169"/>
          <p:cNvCxnSpPr/>
          <p:nvPr/>
        </p:nvCxnSpPr>
        <p:spPr>
          <a:xfrm flipV="1">
            <a:off x="9072245" y="4338320"/>
            <a:ext cx="108966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9087485" y="4594860"/>
            <a:ext cx="108966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V="1">
            <a:off x="9083675" y="4859020"/>
            <a:ext cx="108966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V="1">
            <a:off x="9079865" y="5100320"/>
            <a:ext cx="1089660" cy="7620"/>
          </a:xfrm>
          <a:prstGeom prst="line">
            <a:avLst/>
          </a:prstGeom>
        </p:spPr>
        <p:style>
          <a:lnRef idx="1">
            <a:schemeClr val="accent1"/>
          </a:lnRef>
          <a:fillRef idx="0">
            <a:schemeClr val="accent1"/>
          </a:fillRef>
          <a:effectRef idx="0">
            <a:schemeClr val="accent1"/>
          </a:effectRef>
          <a:fontRef idx="minor">
            <a:schemeClr val="tx1"/>
          </a:fontRef>
        </p:style>
      </p:cxnSp>
      <p:sp>
        <p:nvSpPr>
          <p:cNvPr id="174" name="文本框 173"/>
          <p:cNvSpPr txBox="1"/>
          <p:nvPr/>
        </p:nvSpPr>
        <p:spPr>
          <a:xfrm>
            <a:off x="8687435" y="4068445"/>
            <a:ext cx="453390" cy="306705"/>
          </a:xfrm>
          <a:prstGeom prst="rect">
            <a:avLst/>
          </a:prstGeom>
          <a:noFill/>
        </p:spPr>
        <p:txBody>
          <a:bodyPr wrap="none" rtlCol="0">
            <a:spAutoFit/>
          </a:bodyPr>
          <a:p>
            <a:r>
              <a:rPr lang="en-US" altLang="zh-CN" sz="1400"/>
              <a:t>000</a:t>
            </a:r>
            <a:endParaRPr lang="en-US" altLang="zh-CN" sz="1400"/>
          </a:p>
        </p:txBody>
      </p:sp>
      <p:sp>
        <p:nvSpPr>
          <p:cNvPr id="175" name="文本框 174"/>
          <p:cNvSpPr txBox="1"/>
          <p:nvPr/>
        </p:nvSpPr>
        <p:spPr>
          <a:xfrm>
            <a:off x="8698865" y="4318635"/>
            <a:ext cx="453390" cy="306705"/>
          </a:xfrm>
          <a:prstGeom prst="rect">
            <a:avLst/>
          </a:prstGeom>
          <a:noFill/>
        </p:spPr>
        <p:txBody>
          <a:bodyPr wrap="none" rtlCol="0">
            <a:spAutoFit/>
          </a:bodyPr>
          <a:p>
            <a:r>
              <a:rPr lang="en-US" altLang="zh-CN" sz="1400"/>
              <a:t>001</a:t>
            </a:r>
            <a:endParaRPr lang="en-US" altLang="zh-CN" sz="1400"/>
          </a:p>
        </p:txBody>
      </p:sp>
      <p:sp>
        <p:nvSpPr>
          <p:cNvPr id="176" name="文本框 175"/>
          <p:cNvSpPr txBox="1"/>
          <p:nvPr/>
        </p:nvSpPr>
        <p:spPr>
          <a:xfrm>
            <a:off x="8702675" y="4582795"/>
            <a:ext cx="453390" cy="306705"/>
          </a:xfrm>
          <a:prstGeom prst="rect">
            <a:avLst/>
          </a:prstGeom>
          <a:noFill/>
        </p:spPr>
        <p:txBody>
          <a:bodyPr wrap="none" rtlCol="0">
            <a:spAutoFit/>
          </a:bodyPr>
          <a:p>
            <a:r>
              <a:rPr lang="en-US" altLang="zh-CN" sz="1400"/>
              <a:t>010</a:t>
            </a:r>
            <a:endParaRPr lang="en-US" altLang="zh-CN" sz="1400"/>
          </a:p>
        </p:txBody>
      </p:sp>
      <p:sp>
        <p:nvSpPr>
          <p:cNvPr id="178" name="文本框 177"/>
          <p:cNvSpPr txBox="1"/>
          <p:nvPr/>
        </p:nvSpPr>
        <p:spPr>
          <a:xfrm>
            <a:off x="8710295" y="4831715"/>
            <a:ext cx="453390" cy="306705"/>
          </a:xfrm>
          <a:prstGeom prst="rect">
            <a:avLst/>
          </a:prstGeom>
          <a:noFill/>
        </p:spPr>
        <p:txBody>
          <a:bodyPr wrap="none" rtlCol="0">
            <a:spAutoFit/>
          </a:bodyPr>
          <a:p>
            <a:r>
              <a:rPr lang="en-US" altLang="zh-CN" sz="1400"/>
              <a:t>011</a:t>
            </a:r>
            <a:endParaRPr lang="en-US" altLang="zh-CN" sz="1400"/>
          </a:p>
        </p:txBody>
      </p:sp>
      <p:cxnSp>
        <p:nvCxnSpPr>
          <p:cNvPr id="179" name="直接连接符 178"/>
          <p:cNvCxnSpPr/>
          <p:nvPr/>
        </p:nvCxnSpPr>
        <p:spPr>
          <a:xfrm flipV="1">
            <a:off x="9091295" y="5332730"/>
            <a:ext cx="1089660" cy="7620"/>
          </a:xfrm>
          <a:prstGeom prst="line">
            <a:avLst/>
          </a:prstGeom>
        </p:spPr>
        <p:style>
          <a:lnRef idx="1">
            <a:schemeClr val="accent1"/>
          </a:lnRef>
          <a:fillRef idx="0">
            <a:schemeClr val="accent1"/>
          </a:fillRef>
          <a:effectRef idx="0">
            <a:schemeClr val="accent1"/>
          </a:effectRef>
          <a:fontRef idx="minor">
            <a:schemeClr val="tx1"/>
          </a:fontRef>
        </p:style>
      </p:cxnSp>
      <p:sp>
        <p:nvSpPr>
          <p:cNvPr id="180" name="文本框 179"/>
          <p:cNvSpPr txBox="1"/>
          <p:nvPr/>
        </p:nvSpPr>
        <p:spPr>
          <a:xfrm>
            <a:off x="8691245" y="5071745"/>
            <a:ext cx="453390" cy="306705"/>
          </a:xfrm>
          <a:prstGeom prst="rect">
            <a:avLst/>
          </a:prstGeom>
          <a:noFill/>
        </p:spPr>
        <p:txBody>
          <a:bodyPr wrap="none" rtlCol="0">
            <a:spAutoFit/>
          </a:bodyPr>
          <a:p>
            <a:r>
              <a:rPr lang="en-US" altLang="zh-CN" sz="1400"/>
              <a:t>100</a:t>
            </a:r>
            <a:endParaRPr lang="en-US" altLang="zh-CN" sz="1400"/>
          </a:p>
        </p:txBody>
      </p:sp>
      <p:cxnSp>
        <p:nvCxnSpPr>
          <p:cNvPr id="181" name="直接连接符 180"/>
          <p:cNvCxnSpPr/>
          <p:nvPr/>
        </p:nvCxnSpPr>
        <p:spPr>
          <a:xfrm flipV="1">
            <a:off x="9087485" y="5566410"/>
            <a:ext cx="1089660" cy="762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文本框 181"/>
          <p:cNvSpPr txBox="1"/>
          <p:nvPr/>
        </p:nvSpPr>
        <p:spPr>
          <a:xfrm>
            <a:off x="8702675" y="5302250"/>
            <a:ext cx="453390" cy="306705"/>
          </a:xfrm>
          <a:prstGeom prst="rect">
            <a:avLst/>
          </a:prstGeom>
          <a:noFill/>
        </p:spPr>
        <p:txBody>
          <a:bodyPr wrap="none" rtlCol="0">
            <a:spAutoFit/>
          </a:bodyPr>
          <a:p>
            <a:r>
              <a:rPr lang="en-US" altLang="zh-CN" sz="1400"/>
              <a:t>101</a:t>
            </a:r>
            <a:endParaRPr lang="en-US" altLang="zh-CN" sz="1400"/>
          </a:p>
        </p:txBody>
      </p:sp>
      <p:sp>
        <p:nvSpPr>
          <p:cNvPr id="183" name="文本框 182"/>
          <p:cNvSpPr txBox="1"/>
          <p:nvPr/>
        </p:nvSpPr>
        <p:spPr>
          <a:xfrm>
            <a:off x="8698865" y="5535930"/>
            <a:ext cx="453390" cy="306705"/>
          </a:xfrm>
          <a:prstGeom prst="rect">
            <a:avLst/>
          </a:prstGeom>
          <a:noFill/>
        </p:spPr>
        <p:txBody>
          <a:bodyPr wrap="none" rtlCol="0">
            <a:spAutoFit/>
          </a:bodyPr>
          <a:p>
            <a:r>
              <a:rPr lang="en-US" altLang="zh-CN" sz="1400"/>
              <a:t>110</a:t>
            </a:r>
            <a:endParaRPr lang="en-US" altLang="zh-CN" sz="1400"/>
          </a:p>
        </p:txBody>
      </p:sp>
      <p:cxnSp>
        <p:nvCxnSpPr>
          <p:cNvPr id="184" name="直接连接符 183"/>
          <p:cNvCxnSpPr/>
          <p:nvPr/>
        </p:nvCxnSpPr>
        <p:spPr>
          <a:xfrm flipV="1">
            <a:off x="9091295" y="5792470"/>
            <a:ext cx="108966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9079865" y="6056630"/>
            <a:ext cx="1089660" cy="7620"/>
          </a:xfrm>
          <a:prstGeom prst="line">
            <a:avLst/>
          </a:prstGeom>
        </p:spPr>
        <p:style>
          <a:lnRef idx="1">
            <a:schemeClr val="accent1"/>
          </a:lnRef>
          <a:fillRef idx="0">
            <a:schemeClr val="accent1"/>
          </a:fillRef>
          <a:effectRef idx="0">
            <a:schemeClr val="accent1"/>
          </a:effectRef>
          <a:fontRef idx="minor">
            <a:schemeClr val="tx1"/>
          </a:fontRef>
        </p:style>
      </p:cxnSp>
      <p:sp>
        <p:nvSpPr>
          <p:cNvPr id="186" name="文本框 185"/>
          <p:cNvSpPr txBox="1"/>
          <p:nvPr/>
        </p:nvSpPr>
        <p:spPr>
          <a:xfrm>
            <a:off x="8687435" y="5792470"/>
            <a:ext cx="453390" cy="306705"/>
          </a:xfrm>
          <a:prstGeom prst="rect">
            <a:avLst/>
          </a:prstGeom>
          <a:noFill/>
        </p:spPr>
        <p:txBody>
          <a:bodyPr wrap="none" rtlCol="0">
            <a:spAutoFit/>
          </a:bodyPr>
          <a:p>
            <a:r>
              <a:rPr lang="en-US" altLang="zh-CN" sz="1400"/>
              <a:t>111</a:t>
            </a:r>
            <a:endParaRPr lang="en-US" altLang="zh-CN" sz="1400"/>
          </a:p>
        </p:txBody>
      </p:sp>
      <p:sp>
        <p:nvSpPr>
          <p:cNvPr id="187" name="文本框 186"/>
          <p:cNvSpPr txBox="1"/>
          <p:nvPr/>
        </p:nvSpPr>
        <p:spPr>
          <a:xfrm>
            <a:off x="9435465" y="4831715"/>
            <a:ext cx="363220" cy="306705"/>
          </a:xfrm>
          <a:prstGeom prst="rect">
            <a:avLst/>
          </a:prstGeom>
          <a:noFill/>
        </p:spPr>
        <p:txBody>
          <a:bodyPr wrap="none" rtlCol="0" anchor="t">
            <a:spAutoFit/>
          </a:bodyPr>
          <a:p>
            <a:r>
              <a:rPr lang="en-US" altLang="zh-CN" sz="1400">
                <a:sym typeface="+mn-ea"/>
              </a:rPr>
              <a:t>00</a:t>
            </a:r>
            <a:endParaRPr lang="zh-CN" altLang="en-US" sz="1400"/>
          </a:p>
        </p:txBody>
      </p:sp>
      <p:sp>
        <p:nvSpPr>
          <p:cNvPr id="188" name="文本框 187"/>
          <p:cNvSpPr txBox="1"/>
          <p:nvPr/>
        </p:nvSpPr>
        <p:spPr>
          <a:xfrm>
            <a:off x="9435465" y="4326255"/>
            <a:ext cx="363220" cy="306705"/>
          </a:xfrm>
          <a:prstGeom prst="rect">
            <a:avLst/>
          </a:prstGeom>
          <a:noFill/>
        </p:spPr>
        <p:txBody>
          <a:bodyPr wrap="none" rtlCol="0" anchor="t">
            <a:spAutoFit/>
          </a:bodyPr>
          <a:p>
            <a:r>
              <a:rPr lang="en-US" altLang="zh-CN" sz="1400">
                <a:sym typeface="+mn-ea"/>
              </a:rPr>
              <a:t>00</a:t>
            </a:r>
            <a:endParaRPr lang="zh-CN" altLang="en-US" sz="1400"/>
          </a:p>
        </p:txBody>
      </p:sp>
      <p:sp>
        <p:nvSpPr>
          <p:cNvPr id="189" name="文本框 188"/>
          <p:cNvSpPr txBox="1"/>
          <p:nvPr/>
        </p:nvSpPr>
        <p:spPr>
          <a:xfrm>
            <a:off x="9079865" y="5531485"/>
            <a:ext cx="1635125" cy="306705"/>
          </a:xfrm>
          <a:prstGeom prst="rect">
            <a:avLst/>
          </a:prstGeom>
          <a:noFill/>
        </p:spPr>
        <p:txBody>
          <a:bodyPr wrap="square" rtlCol="0" anchor="t">
            <a:spAutoFit/>
          </a:bodyPr>
          <a:p>
            <a:r>
              <a:rPr lang="en-US" altLang="zh-CN" sz="1400"/>
              <a:t>00 -&gt; 01 -&gt;</a:t>
            </a:r>
            <a:endParaRPr lang="zh-CN" altLang="en-US" sz="1400"/>
          </a:p>
        </p:txBody>
      </p:sp>
      <p:sp>
        <p:nvSpPr>
          <p:cNvPr id="190" name="文本框 189"/>
          <p:cNvSpPr txBox="1"/>
          <p:nvPr/>
        </p:nvSpPr>
        <p:spPr>
          <a:xfrm>
            <a:off x="9435465" y="4084320"/>
            <a:ext cx="363220" cy="306705"/>
          </a:xfrm>
          <a:prstGeom prst="rect">
            <a:avLst/>
          </a:prstGeom>
          <a:noFill/>
        </p:spPr>
        <p:txBody>
          <a:bodyPr wrap="none" rtlCol="0" anchor="t">
            <a:spAutoFit/>
          </a:bodyPr>
          <a:p>
            <a:r>
              <a:rPr lang="en-US" altLang="zh-CN" sz="1400">
                <a:sym typeface="+mn-ea"/>
              </a:rPr>
              <a:t>00</a:t>
            </a:r>
            <a:endParaRPr lang="zh-CN" altLang="en-US" sz="1400"/>
          </a:p>
        </p:txBody>
      </p:sp>
      <p:pic>
        <p:nvPicPr>
          <p:cNvPr id="191" name="图片 190"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02200" y="3472815"/>
            <a:ext cx="253365" cy="220345"/>
          </a:xfrm>
          <a:prstGeom prst="rect">
            <a:avLst/>
          </a:prstGeom>
        </p:spPr>
      </p:pic>
      <p:pic>
        <p:nvPicPr>
          <p:cNvPr id="192" name="图片 191"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5105" y="3477895"/>
            <a:ext cx="253365" cy="220345"/>
          </a:xfrm>
          <a:prstGeom prst="rect">
            <a:avLst/>
          </a:prstGeom>
        </p:spPr>
      </p:pic>
      <p:sp>
        <p:nvSpPr>
          <p:cNvPr id="194" name="文本框 193"/>
          <p:cNvSpPr txBox="1"/>
          <p:nvPr/>
        </p:nvSpPr>
        <p:spPr>
          <a:xfrm>
            <a:off x="9248775" y="4582795"/>
            <a:ext cx="766445" cy="306705"/>
          </a:xfrm>
          <a:prstGeom prst="rect">
            <a:avLst/>
          </a:prstGeom>
          <a:noFill/>
        </p:spPr>
        <p:txBody>
          <a:bodyPr wrap="none" rtlCol="0" anchor="t">
            <a:spAutoFit/>
          </a:bodyPr>
          <a:p>
            <a:r>
              <a:rPr lang="en-US" altLang="zh-CN" sz="1400">
                <a:sym typeface="+mn-ea"/>
              </a:rPr>
              <a:t>00 -&gt; 01</a:t>
            </a:r>
            <a:endParaRPr lang="zh-CN" altLang="en-US" sz="1400"/>
          </a:p>
        </p:txBody>
      </p:sp>
      <p:pic>
        <p:nvPicPr>
          <p:cNvPr id="195" name="图片 194"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17615" y="3489325"/>
            <a:ext cx="253365" cy="220345"/>
          </a:xfrm>
          <a:prstGeom prst="rect">
            <a:avLst/>
          </a:prstGeom>
        </p:spPr>
      </p:pic>
      <p:pic>
        <p:nvPicPr>
          <p:cNvPr id="196" name="图片 195"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17030" y="3477895"/>
            <a:ext cx="253365" cy="220345"/>
          </a:xfrm>
          <a:prstGeom prst="rect">
            <a:avLst/>
          </a:prstGeom>
        </p:spPr>
      </p:pic>
      <p:sp>
        <p:nvSpPr>
          <p:cNvPr id="198" name="文本框 197"/>
          <p:cNvSpPr txBox="1"/>
          <p:nvPr/>
        </p:nvSpPr>
        <p:spPr>
          <a:xfrm>
            <a:off x="9665335" y="5535930"/>
            <a:ext cx="563245" cy="306705"/>
          </a:xfrm>
          <a:prstGeom prst="rect">
            <a:avLst/>
          </a:prstGeom>
          <a:noFill/>
        </p:spPr>
        <p:txBody>
          <a:bodyPr wrap="none" rtlCol="0" anchor="t">
            <a:spAutoFit/>
          </a:bodyPr>
          <a:p>
            <a:r>
              <a:rPr lang="en-US" altLang="zh-CN" sz="1400"/>
              <a:t>     10</a:t>
            </a:r>
            <a:endParaRPr lang="en-US" altLang="zh-CN" sz="1400"/>
          </a:p>
        </p:txBody>
      </p:sp>
      <p:pic>
        <p:nvPicPr>
          <p:cNvPr id="199" name="图片 198"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93025" y="3472815"/>
            <a:ext cx="253365" cy="220345"/>
          </a:xfrm>
          <a:prstGeom prst="rect">
            <a:avLst/>
          </a:prstGeom>
        </p:spPr>
      </p:pic>
      <p:pic>
        <p:nvPicPr>
          <p:cNvPr id="200" name="图片 199"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67675" y="3490595"/>
            <a:ext cx="253365" cy="220345"/>
          </a:xfrm>
          <a:prstGeom prst="rect">
            <a:avLst/>
          </a:prstGeom>
        </p:spPr>
      </p:pic>
      <p:pic>
        <p:nvPicPr>
          <p:cNvPr id="201" name="图片 200" descr="31393938393834313b31393939353233313bb2e6b4edcef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75805" y="3489325"/>
            <a:ext cx="219075" cy="219075"/>
          </a:xfrm>
          <a:prstGeom prst="rect">
            <a:avLst/>
          </a:prstGeom>
        </p:spPr>
      </p:pic>
      <p:pic>
        <p:nvPicPr>
          <p:cNvPr id="202" name="图片 201" descr="31393938393834313b31393939353233313bb2e6b4edcef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484235" y="3491865"/>
            <a:ext cx="219075" cy="219075"/>
          </a:xfrm>
          <a:prstGeom prst="rect">
            <a:avLst/>
          </a:prstGeom>
        </p:spPr>
      </p:pic>
      <p:sp>
        <p:nvSpPr>
          <p:cNvPr id="204" name="文本框 203"/>
          <p:cNvSpPr txBox="1"/>
          <p:nvPr/>
        </p:nvSpPr>
        <p:spPr>
          <a:xfrm>
            <a:off x="8973185" y="1389380"/>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205" name="文本框 204"/>
          <p:cNvSpPr txBox="1"/>
          <p:nvPr/>
        </p:nvSpPr>
        <p:spPr>
          <a:xfrm>
            <a:off x="9344025" y="1389380"/>
            <a:ext cx="469900" cy="306705"/>
          </a:xfrm>
          <a:prstGeom prst="rect">
            <a:avLst/>
          </a:prstGeom>
          <a:noFill/>
        </p:spPr>
        <p:txBody>
          <a:bodyPr wrap="square" rtlCol="0">
            <a:spAutoFit/>
          </a:bodyPr>
          <a:p>
            <a:r>
              <a:rPr lang="en-US" altLang="zh-CN" sz="1400">
                <a:solidFill>
                  <a:schemeClr val="tx2"/>
                </a:solidFill>
              </a:rPr>
              <a:t>beq</a:t>
            </a:r>
            <a:endParaRPr lang="en-US" altLang="zh-CN" sz="1400">
              <a:solidFill>
                <a:schemeClr val="tx2"/>
              </a:solidFill>
            </a:endParaRPr>
          </a:p>
        </p:txBody>
      </p:sp>
      <p:sp>
        <p:nvSpPr>
          <p:cNvPr id="206" name="文本框 205"/>
          <p:cNvSpPr txBox="1"/>
          <p:nvPr/>
        </p:nvSpPr>
        <p:spPr>
          <a:xfrm>
            <a:off x="9714865" y="1386205"/>
            <a:ext cx="457835" cy="306705"/>
          </a:xfrm>
          <a:prstGeom prst="rect">
            <a:avLst/>
          </a:prstGeom>
          <a:noFill/>
        </p:spPr>
        <p:txBody>
          <a:bodyPr wrap="none" rtlCol="0">
            <a:spAutoFit/>
          </a:bodyPr>
          <a:p>
            <a:r>
              <a:rPr lang="en-US" altLang="zh-CN" sz="1400">
                <a:solidFill>
                  <a:schemeClr val="tx2"/>
                </a:solidFill>
              </a:rPr>
              <a:t>beq</a:t>
            </a:r>
            <a:endParaRPr lang="en-US" altLang="zh-CN" sz="1400">
              <a:solidFill>
                <a:schemeClr val="tx2"/>
              </a:solidFill>
            </a:endParaRPr>
          </a:p>
        </p:txBody>
      </p:sp>
      <p:sp>
        <p:nvSpPr>
          <p:cNvPr id="207" name="文本框 206"/>
          <p:cNvSpPr txBox="1"/>
          <p:nvPr/>
        </p:nvSpPr>
        <p:spPr>
          <a:xfrm>
            <a:off x="8980805" y="1922780"/>
            <a:ext cx="453390" cy="306705"/>
          </a:xfrm>
          <a:prstGeom prst="rect">
            <a:avLst/>
          </a:prstGeom>
          <a:noFill/>
        </p:spPr>
        <p:txBody>
          <a:bodyPr wrap="none" rtlCol="0">
            <a:spAutoFit/>
          </a:bodyPr>
          <a:p>
            <a:r>
              <a:rPr lang="en-US" altLang="zh-CN" sz="1400"/>
              <a:t>000</a:t>
            </a:r>
            <a:endParaRPr lang="en-US" altLang="zh-CN" sz="1400"/>
          </a:p>
        </p:txBody>
      </p:sp>
      <p:sp>
        <p:nvSpPr>
          <p:cNvPr id="208" name="文本框 207"/>
          <p:cNvSpPr txBox="1"/>
          <p:nvPr/>
        </p:nvSpPr>
        <p:spPr>
          <a:xfrm>
            <a:off x="9347200" y="1925955"/>
            <a:ext cx="453390" cy="306705"/>
          </a:xfrm>
          <a:prstGeom prst="rect">
            <a:avLst/>
          </a:prstGeom>
          <a:noFill/>
        </p:spPr>
        <p:txBody>
          <a:bodyPr wrap="none" rtlCol="0">
            <a:spAutoFit/>
          </a:bodyPr>
          <a:p>
            <a:r>
              <a:rPr lang="en-US" altLang="zh-CN" sz="1400"/>
              <a:t>001</a:t>
            </a:r>
            <a:endParaRPr lang="en-US" altLang="zh-CN" sz="1400"/>
          </a:p>
        </p:txBody>
      </p:sp>
      <p:sp>
        <p:nvSpPr>
          <p:cNvPr id="209" name="文本框 208"/>
          <p:cNvSpPr txBox="1"/>
          <p:nvPr/>
        </p:nvSpPr>
        <p:spPr>
          <a:xfrm>
            <a:off x="9714865" y="1934845"/>
            <a:ext cx="453390" cy="306705"/>
          </a:xfrm>
          <a:prstGeom prst="rect">
            <a:avLst/>
          </a:prstGeom>
          <a:noFill/>
        </p:spPr>
        <p:txBody>
          <a:bodyPr wrap="none" rtlCol="0">
            <a:spAutoFit/>
          </a:bodyPr>
          <a:p>
            <a:r>
              <a:rPr lang="en-US" altLang="zh-CN" sz="1400"/>
              <a:t>010</a:t>
            </a:r>
            <a:endParaRPr lang="en-US" altLang="zh-CN" sz="1400"/>
          </a:p>
        </p:txBody>
      </p:sp>
      <p:sp>
        <p:nvSpPr>
          <p:cNvPr id="210" name="文本框 209"/>
          <p:cNvSpPr txBox="1"/>
          <p:nvPr/>
        </p:nvSpPr>
        <p:spPr>
          <a:xfrm>
            <a:off x="9051290" y="1628775"/>
            <a:ext cx="298450" cy="368300"/>
          </a:xfrm>
          <a:prstGeom prst="rect">
            <a:avLst/>
          </a:prstGeom>
          <a:noFill/>
        </p:spPr>
        <p:txBody>
          <a:bodyPr wrap="square" rtlCol="0">
            <a:spAutoFit/>
          </a:bodyPr>
          <a:p>
            <a:r>
              <a:rPr lang="en-US" altLang="zh-CN"/>
              <a:t>0</a:t>
            </a:r>
            <a:endParaRPr lang="en-US" altLang="zh-CN"/>
          </a:p>
        </p:txBody>
      </p:sp>
      <p:sp>
        <p:nvSpPr>
          <p:cNvPr id="211" name="文本框 210"/>
          <p:cNvSpPr txBox="1"/>
          <p:nvPr/>
        </p:nvSpPr>
        <p:spPr>
          <a:xfrm>
            <a:off x="9406890" y="1631315"/>
            <a:ext cx="298450" cy="368300"/>
          </a:xfrm>
          <a:prstGeom prst="rect">
            <a:avLst/>
          </a:prstGeom>
          <a:noFill/>
        </p:spPr>
        <p:txBody>
          <a:bodyPr wrap="square" rtlCol="0">
            <a:spAutoFit/>
          </a:bodyPr>
          <a:p>
            <a:r>
              <a:rPr lang="en-US" altLang="zh-CN"/>
              <a:t>4</a:t>
            </a:r>
            <a:endParaRPr lang="en-US" altLang="zh-CN"/>
          </a:p>
        </p:txBody>
      </p:sp>
      <p:sp>
        <p:nvSpPr>
          <p:cNvPr id="212" name="文本框 211"/>
          <p:cNvSpPr txBox="1"/>
          <p:nvPr/>
        </p:nvSpPr>
        <p:spPr>
          <a:xfrm>
            <a:off x="9792335" y="1630045"/>
            <a:ext cx="298450" cy="368300"/>
          </a:xfrm>
          <a:prstGeom prst="rect">
            <a:avLst/>
          </a:prstGeom>
          <a:noFill/>
        </p:spPr>
        <p:txBody>
          <a:bodyPr wrap="square" rtlCol="0">
            <a:spAutoFit/>
          </a:bodyPr>
          <a:p>
            <a:r>
              <a:rPr lang="en-US" altLang="zh-CN"/>
              <a:t>8</a:t>
            </a:r>
            <a:endParaRPr lang="en-US" altLang="zh-CN"/>
          </a:p>
        </p:txBody>
      </p:sp>
      <p:sp>
        <p:nvSpPr>
          <p:cNvPr id="213" name="文本框 212"/>
          <p:cNvSpPr txBox="1"/>
          <p:nvPr/>
        </p:nvSpPr>
        <p:spPr>
          <a:xfrm>
            <a:off x="8976995" y="2201545"/>
            <a:ext cx="453390" cy="306705"/>
          </a:xfrm>
          <a:prstGeom prst="rect">
            <a:avLst/>
          </a:prstGeom>
          <a:noFill/>
        </p:spPr>
        <p:txBody>
          <a:bodyPr wrap="none" rtlCol="0">
            <a:spAutoFit/>
          </a:bodyPr>
          <a:p>
            <a:r>
              <a:rPr lang="en-US" altLang="zh-CN" sz="1400"/>
              <a:t>001</a:t>
            </a:r>
            <a:endParaRPr lang="en-US" altLang="zh-CN" sz="1400"/>
          </a:p>
        </p:txBody>
      </p:sp>
      <p:sp>
        <p:nvSpPr>
          <p:cNvPr id="214" name="文本框 213"/>
          <p:cNvSpPr txBox="1"/>
          <p:nvPr/>
        </p:nvSpPr>
        <p:spPr>
          <a:xfrm>
            <a:off x="9338945" y="2206625"/>
            <a:ext cx="453390" cy="306705"/>
          </a:xfrm>
          <a:prstGeom prst="rect">
            <a:avLst/>
          </a:prstGeom>
          <a:noFill/>
        </p:spPr>
        <p:txBody>
          <a:bodyPr wrap="none" rtlCol="0">
            <a:spAutoFit/>
          </a:bodyPr>
          <a:p>
            <a:r>
              <a:rPr lang="en-US" altLang="zh-CN" sz="1400"/>
              <a:t>010</a:t>
            </a:r>
            <a:endParaRPr lang="en-US" altLang="zh-CN" sz="1400"/>
          </a:p>
        </p:txBody>
      </p:sp>
      <p:sp>
        <p:nvSpPr>
          <p:cNvPr id="215" name="文本框 214"/>
          <p:cNvSpPr txBox="1"/>
          <p:nvPr/>
        </p:nvSpPr>
        <p:spPr>
          <a:xfrm>
            <a:off x="9708515" y="2204085"/>
            <a:ext cx="453390" cy="306705"/>
          </a:xfrm>
          <a:prstGeom prst="rect">
            <a:avLst/>
          </a:prstGeom>
          <a:noFill/>
        </p:spPr>
        <p:txBody>
          <a:bodyPr wrap="none" rtlCol="0">
            <a:spAutoFit/>
          </a:bodyPr>
          <a:p>
            <a:r>
              <a:rPr lang="en-US" altLang="zh-CN" sz="1400"/>
              <a:t>100</a:t>
            </a:r>
            <a:endParaRPr lang="en-US" altLang="zh-CN" sz="1400"/>
          </a:p>
        </p:txBody>
      </p:sp>
      <p:sp>
        <p:nvSpPr>
          <p:cNvPr id="216" name="文本框 215"/>
          <p:cNvSpPr txBox="1"/>
          <p:nvPr/>
        </p:nvSpPr>
        <p:spPr>
          <a:xfrm>
            <a:off x="8985250" y="2601595"/>
            <a:ext cx="453390" cy="306705"/>
          </a:xfrm>
          <a:prstGeom prst="rect">
            <a:avLst/>
          </a:prstGeom>
          <a:noFill/>
        </p:spPr>
        <p:txBody>
          <a:bodyPr wrap="none" rtlCol="0">
            <a:spAutoFit/>
          </a:bodyPr>
          <a:p>
            <a:r>
              <a:rPr lang="en-US" altLang="zh-CN" sz="1400"/>
              <a:t>001</a:t>
            </a:r>
            <a:endParaRPr lang="en-US" altLang="zh-CN" sz="1400"/>
          </a:p>
        </p:txBody>
      </p:sp>
      <p:sp>
        <p:nvSpPr>
          <p:cNvPr id="217" name="文本框 216"/>
          <p:cNvSpPr txBox="1"/>
          <p:nvPr/>
        </p:nvSpPr>
        <p:spPr>
          <a:xfrm>
            <a:off x="9347200" y="2606675"/>
            <a:ext cx="453390" cy="306705"/>
          </a:xfrm>
          <a:prstGeom prst="rect">
            <a:avLst/>
          </a:prstGeom>
          <a:noFill/>
        </p:spPr>
        <p:txBody>
          <a:bodyPr wrap="none" rtlCol="0">
            <a:spAutoFit/>
          </a:bodyPr>
          <a:p>
            <a:r>
              <a:rPr lang="en-US" altLang="zh-CN" sz="1400"/>
              <a:t>011</a:t>
            </a:r>
            <a:endParaRPr lang="en-US" altLang="zh-CN" sz="1400"/>
          </a:p>
        </p:txBody>
      </p:sp>
      <p:sp>
        <p:nvSpPr>
          <p:cNvPr id="218" name="文本框 217"/>
          <p:cNvSpPr txBox="1"/>
          <p:nvPr/>
        </p:nvSpPr>
        <p:spPr>
          <a:xfrm>
            <a:off x="9716770" y="2604135"/>
            <a:ext cx="453390" cy="306705"/>
          </a:xfrm>
          <a:prstGeom prst="rect">
            <a:avLst/>
          </a:prstGeom>
          <a:noFill/>
        </p:spPr>
        <p:txBody>
          <a:bodyPr wrap="none" rtlCol="0">
            <a:spAutoFit/>
          </a:bodyPr>
          <a:p>
            <a:r>
              <a:rPr lang="en-US" altLang="zh-CN" sz="1400"/>
              <a:t>110</a:t>
            </a:r>
            <a:endParaRPr lang="en-US" altLang="zh-CN" sz="1400"/>
          </a:p>
        </p:txBody>
      </p:sp>
      <p:sp>
        <p:nvSpPr>
          <p:cNvPr id="219" name="Text Box 38"/>
          <p:cNvSpPr txBox="1">
            <a:spLocks noChangeArrowheads="1"/>
          </p:cNvSpPr>
          <p:nvPr/>
        </p:nvSpPr>
        <p:spPr bwMode="auto">
          <a:xfrm>
            <a:off x="9020810" y="2931795"/>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220" name="Text Box 38"/>
          <p:cNvSpPr txBox="1">
            <a:spLocks noChangeArrowheads="1"/>
          </p:cNvSpPr>
          <p:nvPr/>
        </p:nvSpPr>
        <p:spPr bwMode="auto">
          <a:xfrm>
            <a:off x="9368790" y="2924810"/>
            <a:ext cx="413385"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NT</a:t>
            </a:r>
            <a:endParaRPr lang="en-US" sz="1600">
              <a:solidFill>
                <a:srgbClr val="006600"/>
              </a:solidFill>
            </a:endParaRPr>
          </a:p>
        </p:txBody>
      </p:sp>
      <p:sp>
        <p:nvSpPr>
          <p:cNvPr id="221" name="Text Box 38"/>
          <p:cNvSpPr txBox="1">
            <a:spLocks noChangeArrowheads="1"/>
          </p:cNvSpPr>
          <p:nvPr/>
        </p:nvSpPr>
        <p:spPr bwMode="auto">
          <a:xfrm>
            <a:off x="9815830" y="2924175"/>
            <a:ext cx="281940" cy="337185"/>
          </a:xfrm>
          <a:prstGeom prst="rect">
            <a:avLst/>
          </a:prstGeom>
          <a:noFill/>
          <a:ln w="9525">
            <a:noFill/>
            <a:miter lim="800000"/>
          </a:ln>
        </p:spPr>
        <p:txBody>
          <a:bodyPr wrap="none">
            <a:spAutoFit/>
          </a:bodyPr>
          <a:p>
            <a:pPr eaLnBrk="0" hangingPunct="0">
              <a:buFont typeface="Wingdings" panose="05000000000000000000" pitchFamily="2" charset="2"/>
              <a:buNone/>
            </a:pPr>
            <a:r>
              <a:rPr lang="en-US" sz="1600">
                <a:solidFill>
                  <a:srgbClr val="006600"/>
                </a:solidFill>
              </a:rPr>
              <a:t>T</a:t>
            </a:r>
            <a:endParaRPr lang="en-US" sz="1600">
              <a:solidFill>
                <a:srgbClr val="006600"/>
              </a:solidFill>
            </a:endParaRPr>
          </a:p>
        </p:txBody>
      </p:sp>
      <p:pic>
        <p:nvPicPr>
          <p:cNvPr id="222" name="图片 221"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6370" y="3470275"/>
            <a:ext cx="253365" cy="220345"/>
          </a:xfrm>
          <a:prstGeom prst="rect">
            <a:avLst/>
          </a:prstGeom>
        </p:spPr>
      </p:pic>
      <p:pic>
        <p:nvPicPr>
          <p:cNvPr id="223" name="图片 222"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22765" y="3488055"/>
            <a:ext cx="253365" cy="220345"/>
          </a:xfrm>
          <a:prstGeom prst="rect">
            <a:avLst/>
          </a:prstGeom>
        </p:spPr>
      </p:pic>
      <p:pic>
        <p:nvPicPr>
          <p:cNvPr id="225" name="图片 224" descr="31393938393834313b31393939353232383bb9b4d5fdc8b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7420" y="3477895"/>
            <a:ext cx="253365" cy="220345"/>
          </a:xfrm>
          <a:prstGeom prst="rect">
            <a:avLst/>
          </a:prstGeom>
        </p:spPr>
      </p:pic>
      <p:sp>
        <p:nvSpPr>
          <p:cNvPr id="226" name="文本框 225"/>
          <p:cNvSpPr txBox="1"/>
          <p:nvPr/>
        </p:nvSpPr>
        <p:spPr>
          <a:xfrm>
            <a:off x="738505" y="1064260"/>
            <a:ext cx="2468880" cy="368300"/>
          </a:xfrm>
          <a:prstGeom prst="rect">
            <a:avLst/>
          </a:prstGeom>
          <a:noFill/>
        </p:spPr>
        <p:txBody>
          <a:bodyPr wrap="none" rtlCol="0">
            <a:spAutoFit/>
          </a:bodyPr>
          <a:p>
            <a:r>
              <a:rPr lang="zh-CN" altLang="en-US"/>
              <a:t>若一段程序呈以下</a:t>
            </a:r>
            <a:r>
              <a:rPr lang="zh-CN" altLang="en-US"/>
              <a:t>规律</a:t>
            </a:r>
            <a:endParaRPr lang="zh-CN" altLang="en-US"/>
          </a:p>
        </p:txBody>
      </p:sp>
      <p:cxnSp>
        <p:nvCxnSpPr>
          <p:cNvPr id="227" name="直接箭头连接符 226"/>
          <p:cNvCxnSpPr/>
          <p:nvPr/>
        </p:nvCxnSpPr>
        <p:spPr>
          <a:xfrm flipV="1">
            <a:off x="3207385" y="1230630"/>
            <a:ext cx="1665605" cy="2540"/>
          </a:xfrm>
          <a:prstGeom prst="straightConnector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30" name="文本框 229"/>
          <p:cNvSpPr txBox="1"/>
          <p:nvPr/>
        </p:nvSpPr>
        <p:spPr>
          <a:xfrm>
            <a:off x="745490" y="4748530"/>
            <a:ext cx="7158990" cy="860425"/>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sz="1600">
                <a:solidFill>
                  <a:srgbClr val="002060"/>
                </a:solidFill>
              </a:rPr>
              <a:t> 为了解决分支别名的问题，我们加入了异或的方式进行离散索引地址，这样避免了不同指令中相同的</a:t>
            </a:r>
            <a:r>
              <a:rPr lang="en-US" altLang="zh-CN" sz="1600">
                <a:solidFill>
                  <a:srgbClr val="002060"/>
                </a:solidFill>
              </a:rPr>
              <a:t>GHR</a:t>
            </a:r>
            <a:r>
              <a:rPr lang="zh-CN" altLang="en-US" sz="1600">
                <a:solidFill>
                  <a:srgbClr val="002060"/>
                </a:solidFill>
              </a:rPr>
              <a:t>可以索引并训练相同的</a:t>
            </a:r>
            <a:r>
              <a:rPr lang="en-US" altLang="zh-CN" sz="1600">
                <a:solidFill>
                  <a:srgbClr val="002060"/>
                </a:solidFill>
              </a:rPr>
              <a:t>PHT</a:t>
            </a:r>
            <a:r>
              <a:rPr lang="zh-CN" altLang="en-US" sz="1600">
                <a:solidFill>
                  <a:srgbClr val="002060"/>
                </a:solidFill>
              </a:rPr>
              <a:t>的问题，一定程度上避免了</a:t>
            </a:r>
            <a:r>
              <a:rPr lang="zh-CN" altLang="en-US" sz="1600">
                <a:solidFill>
                  <a:srgbClr val="002060"/>
                </a:solidFill>
                <a:sym typeface="+mn-ea"/>
              </a:rPr>
              <a:t>分支别名的</a:t>
            </a:r>
            <a:r>
              <a:rPr lang="zh-CN" altLang="en-US" sz="1600">
                <a:solidFill>
                  <a:srgbClr val="002060"/>
                </a:solidFill>
                <a:sym typeface="+mn-ea"/>
              </a:rPr>
              <a:t>出现。</a:t>
            </a:r>
            <a:endParaRPr lang="zh-CN" altLang="en-US" sz="1600">
              <a:solidFill>
                <a:srgbClr val="00206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13264" y="266008"/>
            <a:ext cx="4259271" cy="508027"/>
          </a:xfrm>
        </p:spPr>
        <p:txBody>
          <a:bodyPr>
            <a:normAutofit/>
          </a:bodyPr>
          <a:lstStyle/>
          <a:p>
            <a:pPr algn="l"/>
            <a:r>
              <a:rPr lang="en-US" altLang="zh-CN" sz="2220" dirty="0"/>
              <a:t> 1.</a:t>
            </a:r>
            <a:r>
              <a:rPr lang="en-US" sz="2220" dirty="0"/>
              <a:t>GHR</a:t>
            </a:r>
            <a:r>
              <a:rPr lang="zh-CN" altLang="en-US" sz="2220" dirty="0"/>
              <a:t>更新时遇到的问题</a:t>
            </a:r>
            <a:r>
              <a:rPr lang="en-US" altLang="zh-CN" sz="2220" dirty="0"/>
              <a:t> </a:t>
            </a:r>
            <a:endParaRPr lang="en-US" altLang="zh-CN" sz="222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文本框 5"/>
          <p:cNvSpPr txBox="1"/>
          <p:nvPr/>
        </p:nvSpPr>
        <p:spPr>
          <a:xfrm>
            <a:off x="469900" y="4450080"/>
            <a:ext cx="11362055" cy="2091690"/>
          </a:xfrm>
          <a:prstGeom prst="rect">
            <a:avLst/>
          </a:prstGeom>
          <a:noFill/>
        </p:spPr>
        <p:txBody>
          <a:bodyPr wrap="square" rtlCol="0" anchor="t">
            <a:spAutoFit/>
          </a:bodyPr>
          <a:p>
            <a:r>
              <a:rPr lang="en-US" altLang="zh-CN"/>
              <a:t>        </a:t>
            </a:r>
            <a:r>
              <a:rPr lang="zh-CN" altLang="en-US" sz="1600">
                <a:solidFill>
                  <a:srgbClr val="002060"/>
                </a:solidFill>
              </a:rPr>
              <a:t>需要更新的内容包括GHR以及两位饱和计数器，饱和计数器一般在指令执行时更新，因为经过训练时间后一般有规律会一直处于饱和状态所以在指令执行时更新影响不大。而对于GHR，如果在执行时更新，假设在有一个分支指令在执行时，同时译码和执行其中的几个周期存在分支指令，那么他们进行分支预测时，就无法获得这条分支指令的结果。</a:t>
            </a:r>
            <a:endParaRPr lang="zh-CN" altLang="en-US" sz="1600">
              <a:solidFill>
                <a:srgbClr val="002060"/>
              </a:solidFill>
            </a:endParaRPr>
          </a:p>
          <a:p>
            <a:endParaRPr lang="zh-CN" altLang="en-US" sz="1600">
              <a:solidFill>
                <a:srgbClr val="002060"/>
              </a:solidFill>
            </a:endParaRPr>
          </a:p>
          <a:p>
            <a:r>
              <a:rPr lang="zh-CN" altLang="en-US" sz="1600">
                <a:solidFill>
                  <a:srgbClr val="002060"/>
                </a:solidFill>
              </a:rPr>
              <a:t>        例如一条分支指令</a:t>
            </a:r>
            <a:r>
              <a:rPr lang="en-US" altLang="zh-CN" sz="1600">
                <a:solidFill>
                  <a:srgbClr val="002060"/>
                </a:solidFill>
              </a:rPr>
              <a:t>b</a:t>
            </a:r>
            <a:r>
              <a:rPr lang="zh-CN" altLang="en-US" sz="1600">
                <a:solidFill>
                  <a:srgbClr val="002060"/>
                </a:solidFill>
              </a:rPr>
              <a:t>在时间</a:t>
            </a:r>
            <a:r>
              <a:rPr lang="en-US" altLang="zh-CN" sz="1600">
                <a:solidFill>
                  <a:srgbClr val="002060"/>
                </a:solidFill>
              </a:rPr>
              <a:t>t</a:t>
            </a:r>
            <a:r>
              <a:rPr lang="zh-CN" altLang="en-US" sz="1600">
                <a:solidFill>
                  <a:srgbClr val="002060"/>
                </a:solidFill>
              </a:rPr>
              <a:t>被分支预测，在时间</a:t>
            </a:r>
            <a:r>
              <a:rPr lang="en-US" altLang="zh-CN" sz="1600">
                <a:solidFill>
                  <a:srgbClr val="002060"/>
                </a:solidFill>
              </a:rPr>
              <a:t>t+</a:t>
            </a:r>
            <a:r>
              <a:rPr lang="zh-CN" altLang="en-US" sz="1600">
                <a:solidFill>
                  <a:srgbClr val="002060"/>
                </a:solidFill>
              </a:rPr>
              <a:t>  </a:t>
            </a:r>
            <a:r>
              <a:rPr lang="en-US" altLang="zh-CN" sz="1600">
                <a:solidFill>
                  <a:srgbClr val="002060"/>
                </a:solidFill>
              </a:rPr>
              <a:t>  t</a:t>
            </a:r>
            <a:r>
              <a:rPr lang="zh-CN" altLang="en-US" sz="1600">
                <a:solidFill>
                  <a:srgbClr val="002060"/>
                </a:solidFill>
              </a:rPr>
              <a:t>从流水线中执行并更新</a:t>
            </a:r>
            <a:r>
              <a:rPr lang="en-US" altLang="zh-CN" sz="1600">
                <a:solidFill>
                  <a:srgbClr val="002060"/>
                </a:solidFill>
              </a:rPr>
              <a:t>GHR</a:t>
            </a:r>
            <a:r>
              <a:rPr lang="zh-CN" altLang="en-US" sz="1600">
                <a:solidFill>
                  <a:srgbClr val="002060"/>
                </a:solidFill>
              </a:rPr>
              <a:t>，那么在  </a:t>
            </a:r>
            <a:r>
              <a:rPr lang="en-US" altLang="zh-CN" sz="1600">
                <a:solidFill>
                  <a:srgbClr val="002060"/>
                </a:solidFill>
              </a:rPr>
              <a:t>  t</a:t>
            </a:r>
            <a:r>
              <a:rPr lang="zh-CN" altLang="en-US" sz="1600">
                <a:solidFill>
                  <a:srgbClr val="002060"/>
                </a:solidFill>
              </a:rPr>
              <a:t>时间段内的分支执行，并没有从分支指令</a:t>
            </a:r>
            <a:r>
              <a:rPr lang="en-US" altLang="zh-CN" sz="1600">
                <a:solidFill>
                  <a:srgbClr val="002060"/>
                </a:solidFill>
              </a:rPr>
              <a:t>b</a:t>
            </a:r>
            <a:r>
              <a:rPr lang="zh-CN" altLang="en-US" sz="1600">
                <a:solidFill>
                  <a:srgbClr val="002060"/>
                </a:solidFill>
              </a:rPr>
              <a:t>中受益（因为此时分支指令</a:t>
            </a:r>
            <a:r>
              <a:rPr lang="en-US" altLang="zh-CN" sz="1600">
                <a:solidFill>
                  <a:srgbClr val="002060"/>
                </a:solidFill>
              </a:rPr>
              <a:t>b</a:t>
            </a:r>
            <a:r>
              <a:rPr lang="zh-CN" altLang="en-US" sz="1600">
                <a:solidFill>
                  <a:srgbClr val="002060"/>
                </a:solidFill>
              </a:rPr>
              <a:t>的结果并没有写回到</a:t>
            </a:r>
            <a:r>
              <a:rPr lang="en-US" altLang="zh-CN" sz="1600">
                <a:solidFill>
                  <a:srgbClr val="002060"/>
                </a:solidFill>
              </a:rPr>
              <a:t>GHR</a:t>
            </a:r>
            <a:r>
              <a:rPr lang="zh-CN" altLang="en-US" sz="1600">
                <a:solidFill>
                  <a:srgbClr val="002060"/>
                </a:solidFill>
              </a:rPr>
              <a:t>中）</a:t>
            </a:r>
            <a:endParaRPr lang="zh-CN" altLang="en-US" sz="1600">
              <a:solidFill>
                <a:srgbClr val="002060"/>
              </a:solidFill>
            </a:endParaRPr>
          </a:p>
          <a:p>
            <a:r>
              <a:rPr lang="en-US" altLang="zh-CN" sz="1600">
                <a:solidFill>
                  <a:srgbClr val="002060"/>
                </a:solidFill>
              </a:rPr>
              <a:t>        </a:t>
            </a:r>
            <a:r>
              <a:rPr lang="zh-CN" altLang="en-US" sz="1600">
                <a:solidFill>
                  <a:srgbClr val="002060"/>
                </a:solidFill>
              </a:rPr>
              <a:t>分支指令</a:t>
            </a:r>
            <a:r>
              <a:rPr lang="en-US" altLang="zh-CN" sz="1600">
                <a:solidFill>
                  <a:srgbClr val="002060"/>
                </a:solidFill>
              </a:rPr>
              <a:t>Br2-Br5</a:t>
            </a:r>
            <a:r>
              <a:rPr lang="zh-CN" altLang="en-US" sz="1600">
                <a:solidFill>
                  <a:srgbClr val="002060"/>
                </a:solidFill>
              </a:rPr>
              <a:t>在分支预测的时候，都使用同样的</a:t>
            </a:r>
            <a:r>
              <a:rPr lang="en-US" altLang="zh-CN" sz="1600">
                <a:solidFill>
                  <a:srgbClr val="002060"/>
                </a:solidFill>
              </a:rPr>
              <a:t>GHR</a:t>
            </a:r>
            <a:r>
              <a:rPr lang="zh-CN" altLang="en-US" sz="1600">
                <a:solidFill>
                  <a:srgbClr val="002060"/>
                </a:solidFill>
              </a:rPr>
              <a:t>值，这个</a:t>
            </a:r>
            <a:r>
              <a:rPr lang="en-US" altLang="zh-CN" sz="1600">
                <a:solidFill>
                  <a:srgbClr val="002060"/>
                </a:solidFill>
              </a:rPr>
              <a:t>GHR</a:t>
            </a:r>
            <a:r>
              <a:rPr lang="zh-CN" altLang="en-US" sz="1600">
                <a:solidFill>
                  <a:srgbClr val="002060"/>
                </a:solidFill>
              </a:rPr>
              <a:t>值在这段时间并没有被更新，直到</a:t>
            </a:r>
            <a:r>
              <a:rPr lang="en-US" altLang="zh-CN" sz="1600">
                <a:solidFill>
                  <a:srgbClr val="002060"/>
                </a:solidFill>
              </a:rPr>
              <a:t>Br1</a:t>
            </a:r>
            <a:r>
              <a:rPr lang="zh-CN" altLang="en-US" sz="1600">
                <a:solidFill>
                  <a:srgbClr val="002060"/>
                </a:solidFill>
              </a:rPr>
              <a:t>退休时才更新</a:t>
            </a:r>
            <a:r>
              <a:rPr lang="en-US" altLang="zh-CN" sz="1600">
                <a:solidFill>
                  <a:srgbClr val="002060"/>
                </a:solidFill>
              </a:rPr>
              <a:t>GHR,</a:t>
            </a:r>
            <a:r>
              <a:rPr lang="zh-CN" altLang="en-US" sz="1600">
                <a:solidFill>
                  <a:srgbClr val="002060"/>
                </a:solidFill>
              </a:rPr>
              <a:t>在这种情况下，分支预测的预测准确度就不会很高了。</a:t>
            </a:r>
            <a:endParaRPr lang="zh-CN" altLang="en-US" sz="1600">
              <a:solidFill>
                <a:srgbClr val="002060"/>
              </a:solidFill>
            </a:endParaRPr>
          </a:p>
        </p:txBody>
      </p:sp>
      <p:pic>
        <p:nvPicPr>
          <p:cNvPr id="7" name="图片 6"/>
          <p:cNvPicPr>
            <a:picLocks noChangeAspect="1"/>
          </p:cNvPicPr>
          <p:nvPr>
            <p:custDataLst>
              <p:tags r:id="rId1"/>
            </p:custDataLst>
          </p:nvPr>
        </p:nvPicPr>
        <p:blipFill>
          <a:blip r:embed="rId2"/>
          <a:stretch>
            <a:fillRect/>
          </a:stretch>
        </p:blipFill>
        <p:spPr>
          <a:xfrm>
            <a:off x="1522730" y="824865"/>
            <a:ext cx="8248650" cy="3392170"/>
          </a:xfrm>
          <a:prstGeom prst="rect">
            <a:avLst/>
          </a:prstGeom>
        </p:spPr>
      </p:pic>
      <p:sp>
        <p:nvSpPr>
          <p:cNvPr id="8" name="等腰三角形 7"/>
          <p:cNvSpPr/>
          <p:nvPr/>
        </p:nvSpPr>
        <p:spPr>
          <a:xfrm>
            <a:off x="5364480" y="5554345"/>
            <a:ext cx="157480" cy="139700"/>
          </a:xfrm>
          <a:prstGeom prst="triangl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a:off x="8792210" y="5554345"/>
            <a:ext cx="157480" cy="139700"/>
          </a:xfrm>
          <a:prstGeom prst="triangl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13264" y="266008"/>
            <a:ext cx="4259271" cy="508027"/>
          </a:xfrm>
        </p:spPr>
        <p:txBody>
          <a:bodyPr>
            <a:normAutofit fontScale="90000"/>
          </a:bodyPr>
          <a:lstStyle/>
          <a:p>
            <a:pPr algn="l"/>
            <a:r>
              <a:rPr lang="en-US" altLang="zh-CN" sz="2220" dirty="0"/>
              <a:t> 2.</a:t>
            </a:r>
            <a:r>
              <a:rPr lang="zh-CN" altLang="en-US" sz="2220" dirty="0"/>
              <a:t>解决</a:t>
            </a:r>
            <a:r>
              <a:rPr lang="zh-CN" sz="2220" dirty="0"/>
              <a:t>的方案：取值阶段更新</a:t>
            </a:r>
            <a:r>
              <a:rPr lang="en-US" altLang="zh-CN" sz="2220" dirty="0"/>
              <a:t>GHR</a:t>
            </a:r>
            <a:endParaRPr lang="en-US" altLang="zh-CN" sz="222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文本框 5"/>
          <p:cNvSpPr txBox="1"/>
          <p:nvPr/>
        </p:nvSpPr>
        <p:spPr>
          <a:xfrm>
            <a:off x="522605" y="4161790"/>
            <a:ext cx="11362055" cy="2338070"/>
          </a:xfrm>
          <a:prstGeom prst="rect">
            <a:avLst/>
          </a:prstGeom>
          <a:noFill/>
        </p:spPr>
        <p:txBody>
          <a:bodyPr wrap="square" rtlCol="0" anchor="t">
            <a:spAutoFit/>
          </a:bodyPr>
          <a:p>
            <a:r>
              <a:rPr lang="en-US" altLang="zh-CN"/>
              <a:t>     </a:t>
            </a:r>
            <a:r>
              <a:rPr lang="en-US" altLang="zh-CN">
                <a:solidFill>
                  <a:schemeClr val="accent5"/>
                </a:solidFill>
              </a:rPr>
              <a:t>  </a:t>
            </a:r>
            <a:r>
              <a:rPr lang="zh-CN" altLang="en-US" b="1">
                <a:solidFill>
                  <a:schemeClr val="accent5"/>
                </a:solidFill>
              </a:rPr>
              <a:t>执行阶段修复法</a:t>
            </a:r>
            <a:r>
              <a:rPr lang="en-US" altLang="zh-CN" b="1">
                <a:solidFill>
                  <a:schemeClr val="accent5"/>
                </a:solidFill>
              </a:rPr>
              <a:t>: </a:t>
            </a:r>
            <a:endParaRPr lang="zh-CN" altLang="en-US" sz="1600">
              <a:solidFill>
                <a:srgbClr val="002060"/>
              </a:solidFill>
            </a:endParaRPr>
          </a:p>
          <a:p>
            <a:r>
              <a:rPr lang="zh-CN" altLang="en-US" sz="1600">
                <a:solidFill>
                  <a:srgbClr val="002060"/>
                </a:solidFill>
              </a:rPr>
              <a:t>        为了使后续的指令使用到最新的</a:t>
            </a:r>
            <a:r>
              <a:rPr lang="en-US" altLang="zh-CN" sz="1600">
                <a:solidFill>
                  <a:srgbClr val="002060"/>
                </a:solidFill>
              </a:rPr>
              <a:t>GHR</a:t>
            </a:r>
            <a:r>
              <a:rPr lang="zh-CN" altLang="en-US" sz="1600">
                <a:solidFill>
                  <a:srgbClr val="002060"/>
                </a:solidFill>
              </a:rPr>
              <a:t>，我们采用在取值阶段对</a:t>
            </a:r>
            <a:r>
              <a:rPr lang="en-US" altLang="zh-CN" sz="1600">
                <a:solidFill>
                  <a:srgbClr val="002060"/>
                </a:solidFill>
              </a:rPr>
              <a:t>GHR</a:t>
            </a:r>
            <a:r>
              <a:rPr lang="zh-CN" altLang="en-US" sz="1600">
                <a:solidFill>
                  <a:srgbClr val="002060"/>
                </a:solidFill>
              </a:rPr>
              <a:t>进行更新，而取值阶段我们并不知道</a:t>
            </a:r>
            <a:r>
              <a:rPr lang="en-US" altLang="zh-CN" sz="1600">
                <a:solidFill>
                  <a:srgbClr val="002060"/>
                </a:solidFill>
              </a:rPr>
              <a:t>GHR</a:t>
            </a:r>
            <a:r>
              <a:rPr lang="zh-CN" altLang="en-US" sz="1600">
                <a:solidFill>
                  <a:srgbClr val="002060"/>
                </a:solidFill>
              </a:rPr>
              <a:t>的下一次真实状态，我们如何对</a:t>
            </a:r>
            <a:r>
              <a:rPr lang="en-US" altLang="zh-CN" sz="1600">
                <a:solidFill>
                  <a:srgbClr val="002060"/>
                </a:solidFill>
              </a:rPr>
              <a:t>GHR</a:t>
            </a:r>
            <a:r>
              <a:rPr lang="zh-CN" altLang="en-US" sz="1600">
                <a:solidFill>
                  <a:srgbClr val="002060"/>
                </a:solidFill>
              </a:rPr>
              <a:t>进行更新呢，这里就引用了一个经典的方法，叫做推测更新法，推测更新法表示，我不知道下一次是否是跳，还是不跳，但是我可以猜，我是根据我当前的</a:t>
            </a:r>
            <a:r>
              <a:rPr lang="en-US" altLang="zh-CN" sz="1600">
                <a:solidFill>
                  <a:srgbClr val="002060"/>
                </a:solidFill>
              </a:rPr>
              <a:t>GHR</a:t>
            </a:r>
            <a:r>
              <a:rPr lang="zh-CN" altLang="en-US" sz="1600">
                <a:solidFill>
                  <a:srgbClr val="002060"/>
                </a:solidFill>
              </a:rPr>
              <a:t>值去索引</a:t>
            </a:r>
            <a:r>
              <a:rPr lang="en-US" altLang="zh-CN" sz="1600">
                <a:solidFill>
                  <a:srgbClr val="002060"/>
                </a:solidFill>
              </a:rPr>
              <a:t>PHT</a:t>
            </a:r>
            <a:r>
              <a:rPr lang="zh-CN" altLang="en-US" sz="1600">
                <a:solidFill>
                  <a:srgbClr val="002060"/>
                </a:solidFill>
              </a:rPr>
              <a:t>中的值猜测我跳不跳，再根据跳不跳来更新我自己。</a:t>
            </a:r>
            <a:endParaRPr lang="zh-CN" altLang="en-US" sz="1600">
              <a:solidFill>
                <a:srgbClr val="002060"/>
              </a:solidFill>
            </a:endParaRPr>
          </a:p>
          <a:p>
            <a:endParaRPr lang="zh-CN" altLang="en-US" sz="1600">
              <a:solidFill>
                <a:srgbClr val="002060"/>
              </a:solidFill>
            </a:endParaRPr>
          </a:p>
          <a:p>
            <a:r>
              <a:rPr lang="zh-CN" altLang="en-US" sz="1600">
                <a:solidFill>
                  <a:srgbClr val="002060"/>
                </a:solidFill>
              </a:rPr>
              <a:t> </a:t>
            </a:r>
            <a:r>
              <a:rPr lang="en-US" altLang="zh-CN" sz="1600">
                <a:solidFill>
                  <a:srgbClr val="002060"/>
                </a:solidFill>
              </a:rPr>
              <a:t>       </a:t>
            </a:r>
            <a:r>
              <a:rPr lang="zh-CN" altLang="en-US" sz="1600">
                <a:solidFill>
                  <a:srgbClr val="002060"/>
                </a:solidFill>
              </a:rPr>
              <a:t>事实上如果</a:t>
            </a:r>
            <a:r>
              <a:rPr lang="en-US" altLang="zh-CN" sz="1600">
                <a:solidFill>
                  <a:srgbClr val="002060"/>
                </a:solidFill>
              </a:rPr>
              <a:t>PHT</a:t>
            </a:r>
            <a:r>
              <a:rPr lang="zh-CN" altLang="en-US" sz="1600">
                <a:solidFill>
                  <a:srgbClr val="002060"/>
                </a:solidFill>
              </a:rPr>
              <a:t>可以达到完美的饱和状态时，</a:t>
            </a:r>
            <a:r>
              <a:rPr lang="en-US" altLang="zh-CN" sz="1600">
                <a:solidFill>
                  <a:srgbClr val="002060"/>
                </a:solidFill>
              </a:rPr>
              <a:t>rd_GHR</a:t>
            </a:r>
            <a:r>
              <a:rPr lang="zh-CN" altLang="en-US" sz="1600">
                <a:solidFill>
                  <a:srgbClr val="002060"/>
                </a:solidFill>
              </a:rPr>
              <a:t>是一定可以猜中自己的实际跳转情况的，而</a:t>
            </a:r>
            <a:r>
              <a:rPr lang="en-US" altLang="zh-CN" sz="1600">
                <a:solidFill>
                  <a:srgbClr val="002060"/>
                </a:solidFill>
              </a:rPr>
              <a:t>PHT</a:t>
            </a:r>
            <a:r>
              <a:rPr lang="zh-CN" altLang="en-US" sz="1600">
                <a:solidFill>
                  <a:srgbClr val="002060"/>
                </a:solidFill>
              </a:rPr>
              <a:t>的更新是通过</a:t>
            </a:r>
            <a:r>
              <a:rPr lang="en-US" altLang="zh-CN" sz="1600">
                <a:solidFill>
                  <a:srgbClr val="002060"/>
                </a:solidFill>
              </a:rPr>
              <a:t>wr_GHR</a:t>
            </a:r>
            <a:r>
              <a:rPr lang="zh-CN" altLang="en-US" sz="1600">
                <a:solidFill>
                  <a:srgbClr val="002060"/>
                </a:solidFill>
              </a:rPr>
              <a:t>来更新的，</a:t>
            </a:r>
            <a:r>
              <a:rPr lang="en-US" altLang="zh-CN" sz="1600">
                <a:solidFill>
                  <a:srgbClr val="002060"/>
                </a:solidFill>
              </a:rPr>
              <a:t>wr_GHR</a:t>
            </a:r>
            <a:r>
              <a:rPr lang="zh-CN" altLang="en-US" sz="1600">
                <a:solidFill>
                  <a:srgbClr val="002060"/>
                </a:solidFill>
              </a:rPr>
              <a:t>为执行阶段真实的跳转状态，所以经过一定时间后，</a:t>
            </a:r>
            <a:r>
              <a:rPr lang="en-US" altLang="zh-CN" sz="1600">
                <a:solidFill>
                  <a:srgbClr val="002060"/>
                </a:solidFill>
              </a:rPr>
              <a:t>PHT</a:t>
            </a:r>
            <a:r>
              <a:rPr lang="zh-CN" altLang="en-US" sz="1600">
                <a:solidFill>
                  <a:srgbClr val="002060"/>
                </a:solidFill>
              </a:rPr>
              <a:t>一定会达到一个饱和状态。</a:t>
            </a:r>
            <a:endParaRPr lang="zh-CN" altLang="en-US" sz="1600">
              <a:solidFill>
                <a:srgbClr val="002060"/>
              </a:solidFill>
            </a:endParaRPr>
          </a:p>
          <a:p>
            <a:endParaRPr lang="zh-CN" altLang="en-US" sz="1600">
              <a:solidFill>
                <a:srgbClr val="002060"/>
              </a:solidFill>
            </a:endParaRPr>
          </a:p>
          <a:p>
            <a:r>
              <a:rPr lang="zh-CN" altLang="en-US" sz="1600">
                <a:solidFill>
                  <a:srgbClr val="002060"/>
                </a:solidFill>
              </a:rPr>
              <a:t> </a:t>
            </a:r>
            <a:r>
              <a:rPr lang="en-US" altLang="zh-CN" sz="1600">
                <a:solidFill>
                  <a:srgbClr val="002060"/>
                </a:solidFill>
              </a:rPr>
              <a:t>       </a:t>
            </a:r>
            <a:r>
              <a:rPr lang="zh-CN" altLang="en-US" sz="1600">
                <a:solidFill>
                  <a:srgbClr val="002060"/>
                </a:solidFill>
              </a:rPr>
              <a:t>同时我们发现流水线冲刷时，也就代表</a:t>
            </a:r>
            <a:r>
              <a:rPr lang="en-US" altLang="zh-CN" sz="1600">
                <a:solidFill>
                  <a:srgbClr val="002060"/>
                </a:solidFill>
              </a:rPr>
              <a:t>rd_GHR</a:t>
            </a:r>
            <a:r>
              <a:rPr lang="zh-CN" altLang="en-US" sz="1600">
                <a:solidFill>
                  <a:srgbClr val="002060"/>
                </a:solidFill>
              </a:rPr>
              <a:t>猜测错误了，要在下一时刻将</a:t>
            </a:r>
            <a:r>
              <a:rPr lang="en-US" altLang="zh-CN" sz="1600">
                <a:solidFill>
                  <a:srgbClr val="002060"/>
                </a:solidFill>
              </a:rPr>
              <a:t>wr_GHR</a:t>
            </a:r>
            <a:r>
              <a:rPr lang="zh-CN" altLang="en-US" sz="1600">
                <a:solidFill>
                  <a:srgbClr val="002060"/>
                </a:solidFill>
              </a:rPr>
              <a:t>的值更新</a:t>
            </a:r>
            <a:r>
              <a:rPr lang="en-US" altLang="zh-CN" sz="1600">
                <a:solidFill>
                  <a:srgbClr val="002060"/>
                </a:solidFill>
              </a:rPr>
              <a:t>rd_GHR,</a:t>
            </a:r>
            <a:r>
              <a:rPr lang="zh-CN" altLang="en-US" sz="1600">
                <a:solidFill>
                  <a:srgbClr val="002060"/>
                </a:solidFill>
              </a:rPr>
              <a:t>让</a:t>
            </a:r>
            <a:r>
              <a:rPr lang="en-US" altLang="zh-CN" sz="1600">
                <a:solidFill>
                  <a:srgbClr val="002060"/>
                </a:solidFill>
              </a:rPr>
              <a:t>rd_GHR</a:t>
            </a:r>
            <a:r>
              <a:rPr lang="zh-CN" altLang="en-US" sz="1600">
                <a:solidFill>
                  <a:srgbClr val="002060"/>
                </a:solidFill>
              </a:rPr>
              <a:t>重新去猜。</a:t>
            </a:r>
            <a:endParaRPr lang="zh-CN" altLang="en-US" sz="1600">
              <a:solidFill>
                <a:srgbClr val="002060"/>
              </a:solidFill>
            </a:endParaRPr>
          </a:p>
        </p:txBody>
      </p:sp>
      <p:sp>
        <p:nvSpPr>
          <p:cNvPr id="3" name="矩形 2"/>
          <p:cNvSpPr/>
          <p:nvPr/>
        </p:nvSpPr>
        <p:spPr>
          <a:xfrm>
            <a:off x="5215890" y="1383030"/>
            <a:ext cx="975360" cy="35814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228590" y="1021715"/>
            <a:ext cx="974725" cy="368300"/>
          </a:xfrm>
          <a:prstGeom prst="rect">
            <a:avLst/>
          </a:prstGeom>
          <a:noFill/>
        </p:spPr>
        <p:txBody>
          <a:bodyPr wrap="square" rtlCol="0">
            <a:spAutoFit/>
          </a:bodyPr>
          <a:p>
            <a:r>
              <a:rPr lang="en-US" altLang="zh-CN"/>
              <a:t>rd_GHR</a:t>
            </a:r>
            <a:endParaRPr lang="en-US" altLang="zh-CN"/>
          </a:p>
        </p:txBody>
      </p:sp>
      <p:sp>
        <p:nvSpPr>
          <p:cNvPr id="10" name="矩形 9"/>
          <p:cNvSpPr/>
          <p:nvPr/>
        </p:nvSpPr>
        <p:spPr>
          <a:xfrm>
            <a:off x="6189345" y="1739265"/>
            <a:ext cx="1049655" cy="41846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7239000" y="2157730"/>
            <a:ext cx="975360" cy="35814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7232650" y="2134870"/>
            <a:ext cx="974725" cy="368300"/>
          </a:xfrm>
          <a:prstGeom prst="rect">
            <a:avLst/>
          </a:prstGeom>
          <a:noFill/>
        </p:spPr>
        <p:txBody>
          <a:bodyPr wrap="square" rtlCol="0">
            <a:spAutoFit/>
          </a:bodyPr>
          <a:p>
            <a:r>
              <a:rPr lang="en-US" altLang="zh-CN"/>
              <a:t>wr_GHR</a:t>
            </a:r>
            <a:endParaRPr lang="en-US" altLang="zh-CN"/>
          </a:p>
        </p:txBody>
      </p:sp>
      <p:sp>
        <p:nvSpPr>
          <p:cNvPr id="13" name="矩形 12"/>
          <p:cNvSpPr/>
          <p:nvPr/>
        </p:nvSpPr>
        <p:spPr>
          <a:xfrm>
            <a:off x="2418080" y="1275715"/>
            <a:ext cx="1041400" cy="231965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2657475" y="3542665"/>
            <a:ext cx="561975" cy="368300"/>
          </a:xfrm>
          <a:prstGeom prst="rect">
            <a:avLst/>
          </a:prstGeom>
          <a:noFill/>
        </p:spPr>
        <p:txBody>
          <a:bodyPr wrap="none" rtlCol="0">
            <a:spAutoFit/>
          </a:bodyPr>
          <a:p>
            <a:r>
              <a:rPr lang="en-US" altLang="zh-CN" b="1">
                <a:solidFill>
                  <a:schemeClr val="accent5"/>
                </a:solidFill>
              </a:rPr>
              <a:t>PHT</a:t>
            </a:r>
            <a:endParaRPr lang="en-US" altLang="zh-CN" b="1">
              <a:solidFill>
                <a:schemeClr val="accent5"/>
              </a:solidFill>
            </a:endParaRPr>
          </a:p>
        </p:txBody>
      </p:sp>
      <p:cxnSp>
        <p:nvCxnSpPr>
          <p:cNvPr id="16" name="肘形连接符 15"/>
          <p:cNvCxnSpPr>
            <a:stCxn id="13" idx="3"/>
            <a:endCxn id="3" idx="1"/>
          </p:cNvCxnSpPr>
          <p:nvPr/>
        </p:nvCxnSpPr>
        <p:spPr>
          <a:xfrm flipV="1">
            <a:off x="3459480" y="1562100"/>
            <a:ext cx="1756410" cy="873760"/>
          </a:xfrm>
          <a:prstGeom prst="bentConnector3">
            <a:avLst>
              <a:gd name="adj1" fmla="val 50000"/>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509135" y="1275715"/>
            <a:ext cx="379730" cy="368300"/>
          </a:xfrm>
          <a:prstGeom prst="rect">
            <a:avLst/>
          </a:prstGeom>
          <a:noFill/>
        </p:spPr>
        <p:txBody>
          <a:bodyPr wrap="none" rtlCol="0">
            <a:spAutoFit/>
          </a:bodyPr>
          <a:p>
            <a:r>
              <a:rPr lang="en-US" altLang="zh-CN">
                <a:solidFill>
                  <a:srgbClr val="FF0000"/>
                </a:solidFill>
              </a:rPr>
              <a:t>rd</a:t>
            </a:r>
            <a:endParaRPr lang="en-US" altLang="zh-CN">
              <a:solidFill>
                <a:srgbClr val="FF0000"/>
              </a:solidFill>
            </a:endParaRPr>
          </a:p>
        </p:txBody>
      </p:sp>
      <p:cxnSp>
        <p:nvCxnSpPr>
          <p:cNvPr id="18" name="肘形连接符 17"/>
          <p:cNvCxnSpPr>
            <a:stCxn id="11" idx="3"/>
          </p:cNvCxnSpPr>
          <p:nvPr/>
        </p:nvCxnSpPr>
        <p:spPr>
          <a:xfrm flipH="1">
            <a:off x="3459480" y="2336800"/>
            <a:ext cx="4754880" cy="878205"/>
          </a:xfrm>
          <a:prstGeom prst="bentConnector3">
            <a:avLst>
              <a:gd name="adj1" fmla="val -5008"/>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509135" y="2891790"/>
            <a:ext cx="426085" cy="368300"/>
          </a:xfrm>
          <a:prstGeom prst="rect">
            <a:avLst/>
          </a:prstGeom>
          <a:noFill/>
        </p:spPr>
        <p:txBody>
          <a:bodyPr wrap="none" rtlCol="0">
            <a:spAutoFit/>
          </a:bodyPr>
          <a:p>
            <a:r>
              <a:rPr lang="en-US" altLang="zh-CN">
                <a:solidFill>
                  <a:srgbClr val="FF0000"/>
                </a:solidFill>
              </a:rPr>
              <a:t>wr</a:t>
            </a:r>
            <a:endParaRPr lang="en-US" altLang="zh-CN">
              <a:solidFill>
                <a:srgbClr val="FF0000"/>
              </a:solidFill>
            </a:endParaRPr>
          </a:p>
        </p:txBody>
      </p:sp>
      <p:sp>
        <p:nvSpPr>
          <p:cNvPr id="20" name="矩形 19"/>
          <p:cNvSpPr/>
          <p:nvPr/>
        </p:nvSpPr>
        <p:spPr>
          <a:xfrm>
            <a:off x="7239635" y="1381125"/>
            <a:ext cx="975360" cy="35814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7280910" y="1348740"/>
            <a:ext cx="974725" cy="368300"/>
          </a:xfrm>
          <a:prstGeom prst="rect">
            <a:avLst/>
          </a:prstGeom>
          <a:noFill/>
        </p:spPr>
        <p:txBody>
          <a:bodyPr wrap="square" rtlCol="0">
            <a:spAutoFit/>
          </a:bodyPr>
          <a:p>
            <a:r>
              <a:rPr lang="en-US" altLang="zh-CN"/>
              <a:t>rd_GHR</a:t>
            </a:r>
            <a:endParaRPr lang="en-US" altLang="zh-CN"/>
          </a:p>
        </p:txBody>
      </p:sp>
      <p:sp>
        <p:nvSpPr>
          <p:cNvPr id="25" name="文本框 24"/>
          <p:cNvSpPr txBox="1"/>
          <p:nvPr/>
        </p:nvSpPr>
        <p:spPr>
          <a:xfrm>
            <a:off x="7329170" y="1741805"/>
            <a:ext cx="878205" cy="368300"/>
          </a:xfrm>
          <a:prstGeom prst="rect">
            <a:avLst/>
          </a:prstGeom>
          <a:noFill/>
        </p:spPr>
        <p:txBody>
          <a:bodyPr wrap="none" rtlCol="0">
            <a:spAutoFit/>
          </a:bodyPr>
          <a:p>
            <a:r>
              <a:rPr lang="en-US" altLang="zh-CN">
                <a:solidFill>
                  <a:schemeClr val="accent5"/>
                </a:solidFill>
              </a:rPr>
              <a:t>FLUSH?</a:t>
            </a:r>
            <a:endParaRPr lang="en-US" altLang="zh-CN">
              <a:solidFill>
                <a:schemeClr val="accent5"/>
              </a:solidFill>
            </a:endParaRPr>
          </a:p>
        </p:txBody>
      </p:sp>
      <p:sp>
        <p:nvSpPr>
          <p:cNvPr id="32" name="下弧形箭头 31"/>
          <p:cNvSpPr/>
          <p:nvPr/>
        </p:nvSpPr>
        <p:spPr>
          <a:xfrm rot="16200000">
            <a:off x="8035925" y="1645920"/>
            <a:ext cx="878840" cy="3873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13264" y="266008"/>
            <a:ext cx="4259271" cy="508027"/>
          </a:xfrm>
        </p:spPr>
        <p:txBody>
          <a:bodyPr>
            <a:normAutofit/>
          </a:bodyPr>
          <a:lstStyle/>
          <a:p>
            <a:pPr algn="l"/>
            <a:r>
              <a:rPr lang="en-US" altLang="zh-CN" sz="2220" dirty="0"/>
              <a:t> 3.</a:t>
            </a:r>
            <a:r>
              <a:rPr lang="zh-CN" altLang="en-US" sz="2220" dirty="0"/>
              <a:t>采用执行阶段修复的</a:t>
            </a:r>
            <a:r>
              <a:rPr lang="zh-CN" sz="2220" dirty="0"/>
              <a:t>电路图</a:t>
            </a:r>
            <a:endParaRPr lang="zh-CN" sz="222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文本框 5"/>
          <p:cNvSpPr txBox="1"/>
          <p:nvPr/>
        </p:nvSpPr>
        <p:spPr>
          <a:xfrm>
            <a:off x="1936750" y="4398010"/>
            <a:ext cx="7653655" cy="2061210"/>
          </a:xfrm>
          <a:prstGeom prst="rect">
            <a:avLst/>
          </a:prstGeom>
          <a:noFill/>
        </p:spPr>
        <p:txBody>
          <a:bodyPr wrap="square" rtlCol="0" anchor="t">
            <a:spAutoFit/>
          </a:bodyPr>
          <a:p>
            <a:r>
              <a:rPr lang="zh-CN" altLang="en-US" sz="1600">
                <a:solidFill>
                  <a:srgbClr val="002060"/>
                </a:solidFill>
              </a:rPr>
              <a:t>1.rd_GHR为取值阶段预测的跳转情况，采用推测更新的手段</a:t>
            </a:r>
            <a:endParaRPr lang="zh-CN" altLang="en-US" sz="1600">
              <a:solidFill>
                <a:srgbClr val="002060"/>
              </a:solidFill>
            </a:endParaRPr>
          </a:p>
          <a:p>
            <a:r>
              <a:rPr lang="zh-CN" altLang="en-US" sz="1600">
                <a:solidFill>
                  <a:srgbClr val="002060"/>
                </a:solidFill>
              </a:rPr>
              <a:t>2.wr_GHR保存的是跳转指令的执行阶段的真实跳转情况，可以对</a:t>
            </a:r>
            <a:r>
              <a:rPr lang="en-US" altLang="zh-CN" sz="1600">
                <a:solidFill>
                  <a:srgbClr val="002060"/>
                </a:solidFill>
              </a:rPr>
              <a:t>rd_GHR</a:t>
            </a:r>
            <a:r>
              <a:rPr lang="zh-CN" altLang="en-US" sz="1600">
                <a:solidFill>
                  <a:srgbClr val="002060"/>
                </a:solidFill>
              </a:rPr>
              <a:t>进行修正</a:t>
            </a:r>
            <a:endParaRPr lang="zh-CN" altLang="en-US" sz="1600">
              <a:solidFill>
                <a:srgbClr val="002060"/>
              </a:solidFill>
            </a:endParaRPr>
          </a:p>
          <a:p>
            <a:endParaRPr lang="zh-CN" altLang="en-US" sz="1600">
              <a:solidFill>
                <a:srgbClr val="002060"/>
              </a:solidFill>
            </a:endParaRPr>
          </a:p>
          <a:p>
            <a:r>
              <a:rPr lang="zh-CN" altLang="en-US" sz="1600">
                <a:solidFill>
                  <a:srgbClr val="002060"/>
                </a:solidFill>
              </a:rPr>
              <a:t>        </a:t>
            </a:r>
            <a:r>
              <a:rPr sz="1600" b="1">
                <a:solidFill>
                  <a:srgbClr val="002060"/>
                </a:solidFill>
              </a:rPr>
              <a:t>取值</a:t>
            </a:r>
            <a:r>
              <a:rPr lang="en-US" sz="1600">
                <a:solidFill>
                  <a:srgbClr val="002060"/>
                </a:solidFill>
              </a:rPr>
              <a:t>:    </a:t>
            </a:r>
            <a:r>
              <a:rPr sz="1600">
                <a:solidFill>
                  <a:srgbClr val="002060"/>
                </a:solidFill>
              </a:rPr>
              <a:t>当命中时且为跳转指令时,根据预测的值更新GHR</a:t>
            </a:r>
            <a:endParaRPr sz="1600">
              <a:solidFill>
                <a:srgbClr val="002060"/>
              </a:solidFill>
            </a:endParaRPr>
          </a:p>
          <a:p>
            <a:r>
              <a:rPr lang="zh-CN" altLang="en-US" sz="1600">
                <a:solidFill>
                  <a:srgbClr val="002060"/>
                </a:solidFill>
              </a:rPr>
              <a:t> </a:t>
            </a:r>
            <a:r>
              <a:rPr lang="en-US" altLang="zh-CN" sz="1600">
                <a:solidFill>
                  <a:srgbClr val="002060"/>
                </a:solidFill>
              </a:rPr>
              <a:t>       </a:t>
            </a:r>
            <a:r>
              <a:rPr sz="1600" b="1">
                <a:solidFill>
                  <a:srgbClr val="002060"/>
                </a:solidFill>
              </a:rPr>
              <a:t>执行</a:t>
            </a:r>
            <a:r>
              <a:rPr lang="en-US" sz="1600">
                <a:solidFill>
                  <a:srgbClr val="002060"/>
                </a:solidFill>
              </a:rPr>
              <a:t>:     </a:t>
            </a:r>
            <a:r>
              <a:rPr sz="1600">
                <a:solidFill>
                  <a:srgbClr val="002060"/>
                </a:solidFill>
              </a:rPr>
              <a:t>1.</a:t>
            </a:r>
            <a:r>
              <a:rPr lang="zh-CN" sz="1600">
                <a:solidFill>
                  <a:srgbClr val="002060"/>
                </a:solidFill>
              </a:rPr>
              <a:t>使用</a:t>
            </a:r>
            <a:r>
              <a:rPr sz="1600">
                <a:solidFill>
                  <a:srgbClr val="002060"/>
                </a:solidFill>
              </a:rPr>
              <a:t>wr_GHR</a:t>
            </a:r>
            <a:r>
              <a:rPr lang="zh-CN" sz="1600">
                <a:solidFill>
                  <a:srgbClr val="002060"/>
                </a:solidFill>
              </a:rPr>
              <a:t>更新</a:t>
            </a:r>
            <a:r>
              <a:rPr lang="en-US" altLang="zh-CN" sz="1600">
                <a:solidFill>
                  <a:srgbClr val="002060"/>
                </a:solidFill>
              </a:rPr>
              <a:t>PHT</a:t>
            </a:r>
            <a:endParaRPr sz="1600">
              <a:solidFill>
                <a:srgbClr val="002060"/>
              </a:solidFill>
            </a:endParaRPr>
          </a:p>
          <a:p>
            <a:r>
              <a:rPr sz="1600">
                <a:solidFill>
                  <a:srgbClr val="002060"/>
                </a:solidFill>
              </a:rPr>
              <a:t>          </a:t>
            </a:r>
            <a:r>
              <a:rPr lang="en-US" sz="1600">
                <a:solidFill>
                  <a:srgbClr val="002060"/>
                </a:solidFill>
              </a:rPr>
              <a:t>             </a:t>
            </a:r>
            <a:r>
              <a:rPr sz="1600">
                <a:solidFill>
                  <a:srgbClr val="002060"/>
                </a:solidFill>
              </a:rPr>
              <a:t>2.</a:t>
            </a:r>
            <a:r>
              <a:rPr lang="zh-CN" sz="1600">
                <a:solidFill>
                  <a:srgbClr val="002060"/>
                </a:solidFill>
              </a:rPr>
              <a:t>根据实际跳转情况更新</a:t>
            </a:r>
            <a:r>
              <a:rPr lang="en-US" altLang="zh-CN" sz="1600">
                <a:solidFill>
                  <a:srgbClr val="002060"/>
                </a:solidFill>
              </a:rPr>
              <a:t>wr_GHR</a:t>
            </a:r>
            <a:endParaRPr sz="1600">
              <a:solidFill>
                <a:srgbClr val="002060"/>
              </a:solidFill>
            </a:endParaRPr>
          </a:p>
          <a:p>
            <a:r>
              <a:rPr sz="1600">
                <a:solidFill>
                  <a:srgbClr val="002060"/>
                </a:solidFill>
              </a:rPr>
              <a:t>          </a:t>
            </a:r>
            <a:r>
              <a:rPr lang="en-US" sz="1600">
                <a:solidFill>
                  <a:srgbClr val="002060"/>
                </a:solidFill>
              </a:rPr>
              <a:t>             </a:t>
            </a:r>
            <a:r>
              <a:rPr sz="1600">
                <a:solidFill>
                  <a:srgbClr val="002060"/>
                </a:solidFill>
              </a:rPr>
              <a:t>3.如果预测失败时,用wr_GHR修正</a:t>
            </a:r>
            <a:r>
              <a:rPr lang="en-US" sz="1600">
                <a:solidFill>
                  <a:srgbClr val="002060"/>
                </a:solidFill>
              </a:rPr>
              <a:t>rd_</a:t>
            </a:r>
            <a:r>
              <a:rPr sz="1600">
                <a:solidFill>
                  <a:srgbClr val="002060"/>
                </a:solidFill>
              </a:rPr>
              <a:t>GHR </a:t>
            </a:r>
            <a:endParaRPr sz="1600">
              <a:solidFill>
                <a:srgbClr val="002060"/>
              </a:solidFill>
            </a:endParaRPr>
          </a:p>
          <a:p>
            <a:r>
              <a:rPr sz="1600">
                <a:solidFill>
                  <a:srgbClr val="002060"/>
                </a:solidFill>
              </a:rPr>
              <a:t>  </a:t>
            </a:r>
            <a:endParaRPr sz="1600">
              <a:solidFill>
                <a:srgbClr val="002060"/>
              </a:solidFill>
            </a:endParaRPr>
          </a:p>
        </p:txBody>
      </p:sp>
      <p:grpSp>
        <p:nvGrpSpPr>
          <p:cNvPr id="5" name="组合 4"/>
          <p:cNvGrpSpPr/>
          <p:nvPr/>
        </p:nvGrpSpPr>
        <p:grpSpPr>
          <a:xfrm>
            <a:off x="3036570" y="1136650"/>
            <a:ext cx="4804410" cy="2771140"/>
            <a:chOff x="4782" y="1790"/>
            <a:chExt cx="7566" cy="4364"/>
          </a:xfrm>
        </p:grpSpPr>
        <p:sp>
          <p:nvSpPr>
            <p:cNvPr id="33" name="文本框 32"/>
            <p:cNvSpPr txBox="1"/>
            <p:nvPr/>
          </p:nvSpPr>
          <p:spPr>
            <a:xfrm>
              <a:off x="11086" y="5574"/>
              <a:ext cx="885" cy="580"/>
            </a:xfrm>
            <a:prstGeom prst="rect">
              <a:avLst/>
            </a:prstGeom>
            <a:noFill/>
          </p:spPr>
          <p:txBody>
            <a:bodyPr wrap="none" rtlCol="0">
              <a:spAutoFit/>
            </a:bodyPr>
            <a:p>
              <a:r>
                <a:rPr lang="en-US" altLang="zh-CN" b="1">
                  <a:solidFill>
                    <a:schemeClr val="accent5"/>
                  </a:solidFill>
                </a:rPr>
                <a:t>PHT</a:t>
              </a:r>
              <a:endParaRPr lang="en-US" altLang="zh-CN" b="1">
                <a:solidFill>
                  <a:schemeClr val="accent5"/>
                </a:solidFill>
              </a:endParaRPr>
            </a:p>
          </p:txBody>
        </p:sp>
        <p:sp>
          <p:nvSpPr>
            <p:cNvPr id="7" name="矩形 6"/>
            <p:cNvSpPr/>
            <p:nvPr/>
          </p:nvSpPr>
          <p:spPr>
            <a:xfrm>
              <a:off x="6852" y="2000"/>
              <a:ext cx="1631" cy="6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930" y="2057"/>
              <a:ext cx="1553" cy="580"/>
            </a:xfrm>
            <a:prstGeom prst="rect">
              <a:avLst/>
            </a:prstGeom>
            <a:noFill/>
          </p:spPr>
          <p:txBody>
            <a:bodyPr wrap="square" rtlCol="0">
              <a:spAutoFit/>
            </a:bodyPr>
            <a:p>
              <a:r>
                <a:rPr lang="en-US" altLang="zh-CN" b="1">
                  <a:solidFill>
                    <a:schemeClr val="accent5"/>
                  </a:solidFill>
                </a:rPr>
                <a:t>wr_GHR</a:t>
              </a:r>
              <a:endParaRPr lang="en-US" altLang="zh-CN" b="1">
                <a:solidFill>
                  <a:schemeClr val="accent5"/>
                </a:solidFill>
              </a:endParaRPr>
            </a:p>
          </p:txBody>
        </p:sp>
        <p:cxnSp>
          <p:nvCxnSpPr>
            <p:cNvPr id="9" name="直接箭头连接符 8"/>
            <p:cNvCxnSpPr/>
            <p:nvPr/>
          </p:nvCxnSpPr>
          <p:spPr>
            <a:xfrm flipH="1">
              <a:off x="4782" y="2347"/>
              <a:ext cx="2104" cy="0"/>
            </a:xfrm>
            <a:prstGeom prst="straightConnector1">
              <a:avLst/>
            </a:prstGeom>
            <a:ln w="28575" cmpd="sng">
              <a:solidFill>
                <a:schemeClr val="accent1">
                  <a:shade val="5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948" y="1790"/>
              <a:ext cx="1699" cy="580"/>
            </a:xfrm>
            <a:prstGeom prst="rect">
              <a:avLst/>
            </a:prstGeom>
            <a:noFill/>
          </p:spPr>
          <p:txBody>
            <a:bodyPr wrap="none" rtlCol="0">
              <a:spAutoFit/>
            </a:bodyPr>
            <a:p>
              <a:r>
                <a:rPr lang="en-US" altLang="zh-CN" b="1">
                  <a:solidFill>
                    <a:schemeClr val="accent5"/>
                  </a:solidFill>
                </a:rPr>
                <a:t>wr_taken</a:t>
              </a:r>
              <a:endParaRPr lang="en-US" altLang="zh-CN" b="1">
                <a:solidFill>
                  <a:schemeClr val="accent5"/>
                </a:solidFill>
              </a:endParaRPr>
            </a:p>
          </p:txBody>
        </p:sp>
        <p:sp>
          <p:nvSpPr>
            <p:cNvPr id="22" name="矩形 21"/>
            <p:cNvSpPr/>
            <p:nvPr/>
          </p:nvSpPr>
          <p:spPr>
            <a:xfrm>
              <a:off x="10708" y="2033"/>
              <a:ext cx="1640" cy="3653"/>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a:stCxn id="8" idx="3"/>
            </p:cNvCxnSpPr>
            <p:nvPr/>
          </p:nvCxnSpPr>
          <p:spPr>
            <a:xfrm>
              <a:off x="8483" y="2347"/>
              <a:ext cx="2226"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62" y="5022"/>
              <a:ext cx="1631" cy="6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6940" y="5079"/>
              <a:ext cx="1553" cy="580"/>
            </a:xfrm>
            <a:prstGeom prst="rect">
              <a:avLst/>
            </a:prstGeom>
            <a:noFill/>
          </p:spPr>
          <p:txBody>
            <a:bodyPr wrap="square" rtlCol="0">
              <a:spAutoFit/>
            </a:bodyPr>
            <a:p>
              <a:r>
                <a:rPr lang="en-US" altLang="zh-CN" b="1">
                  <a:solidFill>
                    <a:schemeClr val="accent5"/>
                  </a:solidFill>
                </a:rPr>
                <a:t>rd_GHR</a:t>
              </a:r>
              <a:endParaRPr lang="en-US" altLang="zh-CN" b="1">
                <a:solidFill>
                  <a:schemeClr val="accent5"/>
                </a:solidFill>
              </a:endParaRPr>
            </a:p>
          </p:txBody>
        </p:sp>
        <p:cxnSp>
          <p:nvCxnSpPr>
            <p:cNvPr id="27" name="直接箭头连接符 26"/>
            <p:cNvCxnSpPr/>
            <p:nvPr/>
          </p:nvCxnSpPr>
          <p:spPr>
            <a:xfrm>
              <a:off x="8505" y="5370"/>
              <a:ext cx="2226" cy="0"/>
            </a:xfrm>
            <a:prstGeom prst="straightConnector1">
              <a:avLst/>
            </a:prstGeom>
            <a:ln w="28575" cmpd="sng">
              <a:solidFill>
                <a:schemeClr val="accent1">
                  <a:shade val="50000"/>
                </a:schemeClr>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707" y="2608"/>
              <a:ext cx="1637"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707" y="5090"/>
              <a:ext cx="1637"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7" idx="2"/>
              <a:endCxn id="24" idx="0"/>
            </p:cNvCxnSpPr>
            <p:nvPr/>
          </p:nvCxnSpPr>
          <p:spPr>
            <a:xfrm>
              <a:off x="7668" y="2695"/>
              <a:ext cx="10" cy="2327"/>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259" y="2185"/>
              <a:ext cx="671" cy="580"/>
            </a:xfrm>
            <a:prstGeom prst="rect">
              <a:avLst/>
            </a:prstGeom>
            <a:noFill/>
          </p:spPr>
          <p:txBody>
            <a:bodyPr wrap="none" rtlCol="0">
              <a:spAutoFit/>
            </a:bodyPr>
            <a:p>
              <a:r>
                <a:rPr lang="en-US" altLang="zh-CN">
                  <a:solidFill>
                    <a:srgbClr val="FF0000"/>
                  </a:solidFill>
                </a:rPr>
                <a:t>wr</a:t>
              </a:r>
              <a:endParaRPr lang="en-US" altLang="zh-CN">
                <a:solidFill>
                  <a:srgbClr val="FF0000"/>
                </a:solidFill>
              </a:endParaRPr>
            </a:p>
          </p:txBody>
        </p:sp>
        <p:sp>
          <p:nvSpPr>
            <p:cNvPr id="17" name="文本框 16"/>
            <p:cNvSpPr txBox="1"/>
            <p:nvPr/>
          </p:nvSpPr>
          <p:spPr>
            <a:xfrm>
              <a:off x="9319" y="4910"/>
              <a:ext cx="598" cy="580"/>
            </a:xfrm>
            <a:prstGeom prst="rect">
              <a:avLst/>
            </a:prstGeom>
            <a:noFill/>
          </p:spPr>
          <p:txBody>
            <a:bodyPr wrap="none" rtlCol="0">
              <a:spAutoFit/>
            </a:bodyPr>
            <a:p>
              <a:r>
                <a:rPr lang="en-US" altLang="zh-CN">
                  <a:solidFill>
                    <a:srgbClr val="FF0000"/>
                  </a:solidFill>
                </a:rPr>
                <a:t>rd</a:t>
              </a:r>
              <a:endParaRPr lang="en-US" altLang="zh-CN">
                <a:solidFill>
                  <a:srgbClr val="FF0000"/>
                </a:solidFill>
              </a:endParaRPr>
            </a:p>
          </p:txBody>
        </p:sp>
        <p:sp>
          <p:nvSpPr>
            <p:cNvPr id="3" name="文本框 2"/>
            <p:cNvSpPr txBox="1"/>
            <p:nvPr/>
          </p:nvSpPr>
          <p:spPr>
            <a:xfrm>
              <a:off x="7668" y="3476"/>
              <a:ext cx="1000" cy="580"/>
            </a:xfrm>
            <a:prstGeom prst="rect">
              <a:avLst/>
            </a:prstGeom>
            <a:noFill/>
          </p:spPr>
          <p:txBody>
            <a:bodyPr wrap="none" rtlCol="0">
              <a:spAutoFit/>
            </a:bodyPr>
            <a:p>
              <a:r>
                <a:rPr lang="en-US" altLang="zh-CN">
                  <a:solidFill>
                    <a:srgbClr val="FF0000"/>
                  </a:solidFill>
                </a:rPr>
                <a:t>flush</a:t>
              </a:r>
              <a:endParaRPr lang="en-US" altLang="zh-CN">
                <a:solidFill>
                  <a:srgbClr val="FF0000"/>
                </a:solidFill>
              </a:endParaRPr>
            </a:p>
          </p:txBody>
        </p:sp>
      </p:grpSp>
      <p:cxnSp>
        <p:nvCxnSpPr>
          <p:cNvPr id="10" name="直接箭头连接符 9"/>
          <p:cNvCxnSpPr/>
          <p:nvPr/>
        </p:nvCxnSpPr>
        <p:spPr>
          <a:xfrm>
            <a:off x="7840980" y="3429000"/>
            <a:ext cx="141351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018780" y="3072130"/>
            <a:ext cx="1028065" cy="368300"/>
          </a:xfrm>
          <a:prstGeom prst="rect">
            <a:avLst/>
          </a:prstGeom>
          <a:noFill/>
        </p:spPr>
        <p:txBody>
          <a:bodyPr wrap="none" rtlCol="0">
            <a:spAutoFit/>
          </a:bodyPr>
          <a:p>
            <a:r>
              <a:rPr lang="en-US" altLang="zh-CN" b="1">
                <a:solidFill>
                  <a:schemeClr val="accent5"/>
                </a:solidFill>
              </a:rPr>
              <a:t>rd_taken</a:t>
            </a:r>
            <a:endParaRPr lang="en-US" altLang="zh-CN" b="1">
              <a:solidFill>
                <a:schemeClr val="accent5"/>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13264" y="266008"/>
            <a:ext cx="4259271" cy="508027"/>
          </a:xfrm>
        </p:spPr>
        <p:txBody>
          <a:bodyPr>
            <a:normAutofit/>
          </a:bodyPr>
          <a:lstStyle/>
          <a:p>
            <a:pPr algn="l"/>
            <a:r>
              <a:rPr lang="en-US" altLang="zh-CN" sz="2220" dirty="0"/>
              <a:t> 4.</a:t>
            </a:r>
            <a:r>
              <a:rPr lang="zh-CN" altLang="en-US" sz="2220" dirty="0"/>
              <a:t>经过优化后分支</a:t>
            </a:r>
            <a:r>
              <a:rPr lang="zh-CN" altLang="en-US" sz="2220" dirty="0"/>
              <a:t>预测整体</a:t>
            </a:r>
            <a:r>
              <a:rPr lang="zh-CN" altLang="en-US" sz="2220" dirty="0"/>
              <a:t>框图</a:t>
            </a:r>
            <a:endParaRPr lang="zh-CN" altLang="en-US" sz="222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graphicFrame>
        <p:nvGraphicFramePr>
          <p:cNvPr id="12" name="对象 11"/>
          <p:cNvGraphicFramePr/>
          <p:nvPr/>
        </p:nvGraphicFramePr>
        <p:xfrm>
          <a:off x="880110" y="920750"/>
          <a:ext cx="10473690" cy="5435600"/>
        </p:xfrm>
        <a:graphic>
          <a:graphicData uri="http://schemas.openxmlformats.org/presentationml/2006/ole">
            <mc:AlternateContent xmlns:mc="http://schemas.openxmlformats.org/markup-compatibility/2006">
              <mc:Choice xmlns:v="urn:schemas-microsoft-com:vml" Requires="v">
                <p:oleObj spid="_x0000_s13" name="" r:id="rId1" imgW="5273675" imgH="2962275" progId="Visio.Drawing.15">
                  <p:embed/>
                </p:oleObj>
              </mc:Choice>
              <mc:Fallback>
                <p:oleObj name="" r:id="rId1" imgW="5273675" imgH="2962275" progId="Visio.Drawing.15">
                  <p:embed/>
                  <p:pic>
                    <p:nvPicPr>
                      <p:cNvPr id="0" name="图片 8"/>
                      <p:cNvPicPr/>
                      <p:nvPr/>
                    </p:nvPicPr>
                    <p:blipFill>
                      <a:blip r:embed="rId2"/>
                      <a:stretch>
                        <a:fillRect/>
                      </a:stretch>
                    </p:blipFill>
                    <p:spPr>
                      <a:xfrm>
                        <a:off x="880110" y="920750"/>
                        <a:ext cx="10473690" cy="54356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13264" y="266008"/>
            <a:ext cx="4259271" cy="508027"/>
          </a:xfrm>
        </p:spPr>
        <p:txBody>
          <a:bodyPr>
            <a:normAutofit/>
          </a:bodyPr>
          <a:lstStyle/>
          <a:p>
            <a:pPr algn="l"/>
            <a:r>
              <a:rPr lang="en-US" altLang="zh-CN" sz="2220" dirty="0"/>
              <a:t>5.Checkpoint GHR  </a:t>
            </a:r>
            <a:endParaRPr lang="en-US" altLang="zh-CN" sz="2220" dirty="0"/>
          </a:p>
        </p:txBody>
      </p:sp>
      <p:pic>
        <p:nvPicPr>
          <p:cNvPr id="7" name="图片 6"/>
          <p:cNvPicPr>
            <a:picLocks noChangeAspect="1"/>
          </p:cNvPicPr>
          <p:nvPr/>
        </p:nvPicPr>
        <p:blipFill>
          <a:blip r:embed="rId1"/>
          <a:stretch>
            <a:fillRect/>
          </a:stretch>
        </p:blipFill>
        <p:spPr>
          <a:xfrm>
            <a:off x="5067935" y="1000760"/>
            <a:ext cx="6527800" cy="5539105"/>
          </a:xfrm>
          <a:prstGeom prst="rect">
            <a:avLst/>
          </a:prstGeom>
        </p:spPr>
      </p:pic>
      <p:sp>
        <p:nvSpPr>
          <p:cNvPr id="8" name="文本框 7"/>
          <p:cNvSpPr txBox="1"/>
          <p:nvPr/>
        </p:nvSpPr>
        <p:spPr>
          <a:xfrm>
            <a:off x="613410" y="1000760"/>
            <a:ext cx="4454525" cy="5539105"/>
          </a:xfrm>
          <a:prstGeom prst="rect">
            <a:avLst/>
          </a:prstGeom>
          <a:noFill/>
        </p:spPr>
        <p:txBody>
          <a:bodyPr wrap="square" rtlCol="0" anchor="t">
            <a:spAutoFit/>
          </a:bodyPr>
          <a:p>
            <a:r>
              <a:rPr lang="en-US" altLang="zh-CN"/>
              <a:t>     </a:t>
            </a:r>
            <a:r>
              <a:rPr lang="en-US" altLang="zh-CN">
                <a:solidFill>
                  <a:schemeClr val="accent5"/>
                </a:solidFill>
              </a:rPr>
              <a:t>  Checkpoint</a:t>
            </a:r>
            <a:r>
              <a:rPr lang="zh-CN" altLang="en-US" b="1">
                <a:solidFill>
                  <a:schemeClr val="accent5"/>
                </a:solidFill>
              </a:rPr>
              <a:t>修复法</a:t>
            </a:r>
            <a:r>
              <a:rPr lang="en-US" altLang="zh-CN" b="1">
                <a:solidFill>
                  <a:schemeClr val="accent5"/>
                </a:solidFill>
              </a:rPr>
              <a:t>: </a:t>
            </a:r>
            <a:endParaRPr lang="zh-CN" altLang="en-US" sz="1600">
              <a:solidFill>
                <a:srgbClr val="002060"/>
              </a:solidFill>
            </a:endParaRPr>
          </a:p>
          <a:p>
            <a:r>
              <a:rPr lang="zh-CN" altLang="en-US" sz="1600">
                <a:solidFill>
                  <a:srgbClr val="002060"/>
                </a:solidFill>
              </a:rPr>
              <a:t>        </a:t>
            </a:r>
            <a:r>
              <a:rPr lang="zh-CN" sz="1600">
                <a:solidFill>
                  <a:srgbClr val="002060"/>
                </a:solidFill>
              </a:rPr>
              <a:t>设置一个</a:t>
            </a:r>
            <a:r>
              <a:rPr lang="en-US" altLang="zh-CN" sz="1600">
                <a:solidFill>
                  <a:srgbClr val="002060"/>
                </a:solidFill>
              </a:rPr>
              <a:t>FIFO</a:t>
            </a:r>
            <a:r>
              <a:rPr lang="zh-CN" altLang="en-US" sz="1600">
                <a:solidFill>
                  <a:srgbClr val="002060"/>
                </a:solidFill>
              </a:rPr>
              <a:t>存储器</a:t>
            </a:r>
            <a:r>
              <a:rPr lang="zh-CN" sz="1600">
                <a:solidFill>
                  <a:srgbClr val="002060"/>
                </a:solidFill>
              </a:rPr>
              <a:t>，专门用来存储所有的</a:t>
            </a:r>
            <a:r>
              <a:rPr lang="en-US" altLang="zh-CN" sz="1600">
                <a:solidFill>
                  <a:srgbClr val="002060"/>
                </a:solidFill>
              </a:rPr>
              <a:t>Checkpoint</a:t>
            </a:r>
            <a:r>
              <a:rPr lang="zh-CN" altLang="en-US" sz="1600">
                <a:solidFill>
                  <a:srgbClr val="002060"/>
                </a:solidFill>
              </a:rPr>
              <a:t>的值，新的分支指令的结果会从</a:t>
            </a:r>
            <a:r>
              <a:rPr lang="en-US" altLang="zh-CN" sz="1600">
                <a:solidFill>
                  <a:srgbClr val="002060"/>
                </a:solidFill>
              </a:rPr>
              <a:t>GHR</a:t>
            </a:r>
            <a:endParaRPr lang="zh-CN" altLang="en-US" sz="1600">
              <a:solidFill>
                <a:srgbClr val="002060"/>
              </a:solidFill>
            </a:endParaRPr>
          </a:p>
          <a:p>
            <a:r>
              <a:rPr lang="zh-CN" altLang="en-US" sz="1600">
                <a:solidFill>
                  <a:srgbClr val="002060"/>
                </a:solidFill>
              </a:rPr>
              <a:t>的右边移入，此处是将分支预测相反的结果移入</a:t>
            </a:r>
            <a:r>
              <a:rPr lang="en-US" altLang="zh-CN" sz="1600">
                <a:solidFill>
                  <a:srgbClr val="002060"/>
                </a:solidFill>
              </a:rPr>
              <a:t>Chexkpoint GHR</a:t>
            </a:r>
            <a:r>
              <a:rPr lang="zh-CN" altLang="en-US" sz="1600">
                <a:solidFill>
                  <a:srgbClr val="002060"/>
                </a:solidFill>
              </a:rPr>
              <a:t>，当发生预测失败时，就可以将</a:t>
            </a:r>
            <a:r>
              <a:rPr lang="en-US" altLang="zh-CN" sz="1600">
                <a:solidFill>
                  <a:srgbClr val="002060"/>
                </a:solidFill>
              </a:rPr>
              <a:t>FIFO</a:t>
            </a:r>
            <a:r>
              <a:rPr lang="zh-CN" altLang="en-US" sz="1600">
                <a:solidFill>
                  <a:srgbClr val="002060"/>
                </a:solidFill>
              </a:rPr>
              <a:t>当中的值写到</a:t>
            </a:r>
            <a:r>
              <a:rPr lang="en-US" altLang="zh-CN" sz="1600">
                <a:solidFill>
                  <a:srgbClr val="002060"/>
                </a:solidFill>
                <a:sym typeface="+mn-ea"/>
              </a:rPr>
              <a:t>GHR</a:t>
            </a:r>
            <a:r>
              <a:rPr lang="zh-CN" altLang="en-US" sz="1600">
                <a:solidFill>
                  <a:srgbClr val="002060"/>
                </a:solidFill>
                <a:sym typeface="+mn-ea"/>
              </a:rPr>
              <a:t>中，就完成了修复。</a:t>
            </a:r>
            <a:endParaRPr lang="zh-CN" altLang="en-US" sz="1600">
              <a:solidFill>
                <a:srgbClr val="002060"/>
              </a:solidFill>
              <a:sym typeface="+mn-ea"/>
            </a:endParaRPr>
          </a:p>
          <a:p>
            <a:r>
              <a:rPr lang="zh-CN" altLang="en-US" sz="1600">
                <a:solidFill>
                  <a:srgbClr val="002060"/>
                </a:solidFill>
                <a:sym typeface="+mn-ea"/>
              </a:rPr>
              <a:t> </a:t>
            </a:r>
            <a:r>
              <a:rPr lang="en-US" altLang="zh-CN" sz="1600">
                <a:solidFill>
                  <a:srgbClr val="002060"/>
                </a:solidFill>
                <a:sym typeface="+mn-ea"/>
              </a:rPr>
              <a:t>     </a:t>
            </a:r>
            <a:endParaRPr lang="zh-CN" altLang="en-US" sz="1600">
              <a:solidFill>
                <a:srgbClr val="002060"/>
              </a:solidFill>
              <a:sym typeface="+mn-ea"/>
            </a:endParaRPr>
          </a:p>
          <a:p>
            <a:r>
              <a:rPr lang="zh-CN" altLang="en-US" sz="1600">
                <a:solidFill>
                  <a:srgbClr val="002060"/>
                </a:solidFill>
                <a:sym typeface="+mn-ea"/>
              </a:rPr>
              <a:t> </a:t>
            </a:r>
            <a:r>
              <a:rPr lang="en-US" altLang="zh-CN" sz="1600">
                <a:solidFill>
                  <a:srgbClr val="002060"/>
                </a:solidFill>
                <a:sym typeface="+mn-ea"/>
              </a:rPr>
              <a:t>       </a:t>
            </a:r>
            <a:r>
              <a:rPr lang="zh-CN" altLang="en-US" sz="1600">
                <a:solidFill>
                  <a:srgbClr val="002060"/>
                </a:solidFill>
                <a:sym typeface="+mn-ea"/>
              </a:rPr>
              <a:t>由于分支指令发生在取值阶段，此时指令之间保持着顺序的方式，所以</a:t>
            </a:r>
            <a:r>
              <a:rPr lang="en-US" altLang="zh-CN" sz="1600">
                <a:solidFill>
                  <a:srgbClr val="002060"/>
                </a:solidFill>
                <a:sym typeface="+mn-ea"/>
              </a:rPr>
              <a:t>Checkout GHR</a:t>
            </a:r>
            <a:r>
              <a:rPr lang="zh-CN" altLang="en-US" sz="1600">
                <a:solidFill>
                  <a:srgbClr val="002060"/>
                </a:solidFill>
                <a:sym typeface="+mn-ea"/>
              </a:rPr>
              <a:t>只需按照</a:t>
            </a:r>
            <a:r>
              <a:rPr lang="en-US" altLang="zh-CN" sz="1600">
                <a:solidFill>
                  <a:srgbClr val="002060"/>
                </a:solidFill>
                <a:sym typeface="+mn-ea"/>
              </a:rPr>
              <a:t>fifo</a:t>
            </a:r>
            <a:r>
              <a:rPr lang="zh-CN" altLang="en-US" sz="1600">
                <a:solidFill>
                  <a:srgbClr val="002060"/>
                </a:solidFill>
                <a:sym typeface="+mn-ea"/>
              </a:rPr>
              <a:t>的方式顺序写入，后续流水线也采用顺序的方式来指令分支指令，那么读取上述存储器也只需要按照</a:t>
            </a:r>
            <a:r>
              <a:rPr lang="en-US" altLang="zh-CN" sz="1600">
                <a:solidFill>
                  <a:srgbClr val="002060"/>
                </a:solidFill>
                <a:sym typeface="+mn-ea"/>
              </a:rPr>
              <a:t>FIFO</a:t>
            </a:r>
            <a:r>
              <a:rPr lang="zh-CN" altLang="en-US" sz="1600">
                <a:solidFill>
                  <a:srgbClr val="002060"/>
                </a:solidFill>
                <a:sym typeface="+mn-ea"/>
              </a:rPr>
              <a:t>的方式即可。</a:t>
            </a:r>
            <a:endParaRPr lang="zh-CN" altLang="en-US" sz="1600">
              <a:solidFill>
                <a:srgbClr val="002060"/>
              </a:solidFill>
              <a:sym typeface="+mn-ea"/>
            </a:endParaRPr>
          </a:p>
          <a:p>
            <a:endParaRPr lang="zh-CN" altLang="en-US" sz="1600">
              <a:solidFill>
                <a:srgbClr val="002060"/>
              </a:solidFill>
              <a:sym typeface="+mn-ea"/>
            </a:endParaRPr>
          </a:p>
          <a:p>
            <a:r>
              <a:rPr lang="zh-CN" altLang="en-US" sz="1600">
                <a:solidFill>
                  <a:srgbClr val="002060"/>
                </a:solidFill>
                <a:sym typeface="+mn-ea"/>
              </a:rPr>
              <a:t>问题一</a:t>
            </a:r>
            <a:r>
              <a:rPr lang="en-US" altLang="zh-CN" sz="1600">
                <a:solidFill>
                  <a:srgbClr val="002060"/>
                </a:solidFill>
                <a:sym typeface="+mn-ea"/>
              </a:rPr>
              <a:t>:</a:t>
            </a:r>
            <a:endParaRPr lang="en-US" altLang="zh-CN" sz="1600">
              <a:solidFill>
                <a:srgbClr val="002060"/>
              </a:solidFill>
              <a:sym typeface="+mn-ea"/>
            </a:endParaRPr>
          </a:p>
          <a:p>
            <a:r>
              <a:rPr lang="en-US" altLang="zh-CN" sz="1600">
                <a:solidFill>
                  <a:srgbClr val="002060"/>
                </a:solidFill>
                <a:sym typeface="+mn-ea"/>
              </a:rPr>
              <a:t>           </a:t>
            </a:r>
            <a:r>
              <a:rPr lang="zh-CN" altLang="en-US" sz="1600">
                <a:solidFill>
                  <a:srgbClr val="002060"/>
                </a:solidFill>
                <a:sym typeface="+mn-ea"/>
              </a:rPr>
              <a:t>当存在连续两条分支指令的时候，如何存</a:t>
            </a:r>
            <a:r>
              <a:rPr lang="en-US" altLang="zh-CN" sz="1600">
                <a:solidFill>
                  <a:srgbClr val="002060"/>
                </a:solidFill>
                <a:sym typeface="+mn-ea"/>
              </a:rPr>
              <a:t>Checkout GHR</a:t>
            </a:r>
            <a:endParaRPr lang="en-US" altLang="zh-CN" sz="1600">
              <a:solidFill>
                <a:srgbClr val="002060"/>
              </a:solidFill>
              <a:sym typeface="+mn-ea"/>
            </a:endParaRPr>
          </a:p>
          <a:p>
            <a:endParaRPr lang="zh-CN" altLang="en-US" sz="1600">
              <a:solidFill>
                <a:srgbClr val="002060"/>
              </a:solidFill>
              <a:sym typeface="+mn-ea"/>
            </a:endParaRPr>
          </a:p>
          <a:p>
            <a:r>
              <a:rPr lang="zh-CN" altLang="en-US" sz="1600">
                <a:solidFill>
                  <a:srgbClr val="002060"/>
                </a:solidFill>
                <a:sym typeface="+mn-ea"/>
              </a:rPr>
              <a:t>问题二</a:t>
            </a:r>
            <a:r>
              <a:rPr lang="en-US" altLang="zh-CN" sz="1600">
                <a:solidFill>
                  <a:srgbClr val="002060"/>
                </a:solidFill>
                <a:sym typeface="+mn-ea"/>
              </a:rPr>
              <a:t>:</a:t>
            </a:r>
            <a:endParaRPr lang="en-US" altLang="zh-CN" sz="1600">
              <a:solidFill>
                <a:srgbClr val="002060"/>
              </a:solidFill>
              <a:sym typeface="+mn-ea"/>
            </a:endParaRPr>
          </a:p>
          <a:p>
            <a:r>
              <a:rPr lang="en-US" altLang="zh-CN" sz="1600">
                <a:solidFill>
                  <a:srgbClr val="002060"/>
                </a:solidFill>
                <a:sym typeface="+mn-ea"/>
              </a:rPr>
              <a:t>          </a:t>
            </a:r>
            <a:r>
              <a:rPr lang="zh-CN" altLang="en-US" sz="1600">
                <a:solidFill>
                  <a:srgbClr val="002060"/>
                </a:solidFill>
                <a:sym typeface="+mn-ea"/>
              </a:rPr>
              <a:t>在第一次取值阶段无法预测，那第一次GHR一直保持000的初始化状态，但是在几个周期后的执行阶段要更新PHT，会一直使用000去更新PHT，这样会导致错误的更新</a:t>
            </a:r>
            <a:endParaRPr lang="zh-CN" altLang="en-US" sz="1600">
              <a:solidFill>
                <a:srgbClr val="00206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82784" y="319348"/>
            <a:ext cx="4259271" cy="508027"/>
          </a:xfrm>
        </p:spPr>
        <p:txBody>
          <a:bodyPr>
            <a:normAutofit/>
          </a:bodyPr>
          <a:lstStyle/>
          <a:p>
            <a:pPr algn="l"/>
            <a:r>
              <a:rPr lang="en-US" altLang="zh-CN" sz="2220" dirty="0"/>
              <a:t> 6.</a:t>
            </a:r>
            <a:r>
              <a:rPr lang="zh-CN" altLang="en-US" sz="2220" dirty="0"/>
              <a:t>压缩指令的适配方案</a:t>
            </a:r>
            <a:endParaRPr lang="zh-CN" altLang="en-US" sz="222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grpSp>
        <p:nvGrpSpPr>
          <p:cNvPr id="5" name="Group 3"/>
          <p:cNvGrpSpPr/>
          <p:nvPr/>
        </p:nvGrpSpPr>
        <p:grpSpPr bwMode="auto">
          <a:xfrm>
            <a:off x="1519376" y="936679"/>
            <a:ext cx="8405814" cy="4259264"/>
            <a:chOff x="172" y="1404"/>
            <a:chExt cx="5295" cy="2683"/>
          </a:xfrm>
        </p:grpSpPr>
        <p:grpSp>
          <p:nvGrpSpPr>
            <p:cNvPr id="10" name="Group 4"/>
            <p:cNvGrpSpPr/>
            <p:nvPr/>
          </p:nvGrpSpPr>
          <p:grpSpPr bwMode="auto">
            <a:xfrm>
              <a:off x="1740" y="1404"/>
              <a:ext cx="3312" cy="1370"/>
              <a:chOff x="1740" y="1404"/>
              <a:chExt cx="3312" cy="1370"/>
            </a:xfrm>
          </p:grpSpPr>
          <p:grpSp>
            <p:nvGrpSpPr>
              <p:cNvPr id="11" name="Group 5"/>
              <p:cNvGrpSpPr/>
              <p:nvPr/>
            </p:nvGrpSpPr>
            <p:grpSpPr bwMode="auto">
              <a:xfrm>
                <a:off x="1740" y="1623"/>
                <a:ext cx="3312" cy="1151"/>
                <a:chOff x="1740" y="1623"/>
                <a:chExt cx="3312" cy="1151"/>
              </a:xfrm>
            </p:grpSpPr>
            <p:sp>
              <p:nvSpPr>
                <p:cNvPr id="20" name="Rectangle 6"/>
                <p:cNvSpPr>
                  <a:spLocks noChangeArrowheads="1"/>
                </p:cNvSpPr>
                <p:nvPr/>
              </p:nvSpPr>
              <p:spPr bwMode="auto">
                <a:xfrm>
                  <a:off x="1740" y="1623"/>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21" name="Rectangle 7"/>
                <p:cNvSpPr>
                  <a:spLocks noChangeArrowheads="1"/>
                </p:cNvSpPr>
                <p:nvPr/>
              </p:nvSpPr>
              <p:spPr bwMode="auto">
                <a:xfrm>
                  <a:off x="3276" y="1623"/>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22" name="Rectangle 8"/>
                <p:cNvSpPr>
                  <a:spLocks noChangeArrowheads="1"/>
                </p:cNvSpPr>
                <p:nvPr/>
              </p:nvSpPr>
              <p:spPr bwMode="auto">
                <a:xfrm>
                  <a:off x="4812" y="1623"/>
                  <a:ext cx="240"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23" name="Rectangle 9"/>
                <p:cNvSpPr>
                  <a:spLocks noChangeArrowheads="1"/>
                </p:cNvSpPr>
                <p:nvPr/>
              </p:nvSpPr>
              <p:spPr bwMode="auto">
                <a:xfrm>
                  <a:off x="1740" y="1815"/>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24" name="Rectangle 10"/>
                <p:cNvSpPr>
                  <a:spLocks noChangeArrowheads="1"/>
                </p:cNvSpPr>
                <p:nvPr/>
              </p:nvSpPr>
              <p:spPr bwMode="auto">
                <a:xfrm>
                  <a:off x="3276" y="1815"/>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25" name="Rectangle 11"/>
                <p:cNvSpPr>
                  <a:spLocks noChangeArrowheads="1"/>
                </p:cNvSpPr>
                <p:nvPr/>
              </p:nvSpPr>
              <p:spPr bwMode="auto">
                <a:xfrm>
                  <a:off x="4812" y="1815"/>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26" name="Rectangle 12"/>
                <p:cNvSpPr>
                  <a:spLocks noChangeArrowheads="1"/>
                </p:cNvSpPr>
                <p:nvPr/>
              </p:nvSpPr>
              <p:spPr bwMode="auto">
                <a:xfrm>
                  <a:off x="1740" y="2007"/>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27" name="Rectangle 13"/>
                <p:cNvSpPr>
                  <a:spLocks noChangeArrowheads="1"/>
                </p:cNvSpPr>
                <p:nvPr/>
              </p:nvSpPr>
              <p:spPr bwMode="auto">
                <a:xfrm>
                  <a:off x="3276" y="2007"/>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28" name="Rectangle 14"/>
                <p:cNvSpPr>
                  <a:spLocks noChangeArrowheads="1"/>
                </p:cNvSpPr>
                <p:nvPr/>
              </p:nvSpPr>
              <p:spPr bwMode="auto">
                <a:xfrm>
                  <a:off x="4812" y="2007"/>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29" name="Rectangle 15"/>
                <p:cNvSpPr>
                  <a:spLocks noChangeArrowheads="1"/>
                </p:cNvSpPr>
                <p:nvPr/>
              </p:nvSpPr>
              <p:spPr bwMode="auto">
                <a:xfrm>
                  <a:off x="1740" y="2199"/>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30" name="Rectangle 16"/>
                <p:cNvSpPr>
                  <a:spLocks noChangeArrowheads="1"/>
                </p:cNvSpPr>
                <p:nvPr/>
              </p:nvSpPr>
              <p:spPr bwMode="auto">
                <a:xfrm>
                  <a:off x="3276" y="2199"/>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31" name="Rectangle 17"/>
                <p:cNvSpPr>
                  <a:spLocks noChangeArrowheads="1"/>
                </p:cNvSpPr>
                <p:nvPr/>
              </p:nvSpPr>
              <p:spPr bwMode="auto">
                <a:xfrm>
                  <a:off x="4812" y="2199"/>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32" name="Rectangle 18"/>
                <p:cNvSpPr>
                  <a:spLocks noChangeArrowheads="1"/>
                </p:cNvSpPr>
                <p:nvPr/>
              </p:nvSpPr>
              <p:spPr bwMode="auto">
                <a:xfrm>
                  <a:off x="1740" y="2391"/>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lstStyle/>
                <a:p>
                  <a:pPr>
                    <a:buClr>
                      <a:srgbClr val="000000"/>
                    </a:buClr>
                    <a:buSzPct val="100000"/>
                    <a:buFont typeface="Times New Roman" panose="02020603050405020304" pitchFamily="18" charset="0"/>
                    <a:buNone/>
                  </a:pPr>
                  <a:endParaRPr lang="zh-CN" altLang="en-US" dirty="0"/>
                </a:p>
              </p:txBody>
            </p:sp>
            <p:sp>
              <p:nvSpPr>
                <p:cNvPr id="33" name="Rectangle 19"/>
                <p:cNvSpPr>
                  <a:spLocks noChangeArrowheads="1"/>
                </p:cNvSpPr>
                <p:nvPr/>
              </p:nvSpPr>
              <p:spPr bwMode="auto">
                <a:xfrm>
                  <a:off x="3276" y="2391"/>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34" name="Rectangle 20"/>
                <p:cNvSpPr>
                  <a:spLocks noChangeArrowheads="1"/>
                </p:cNvSpPr>
                <p:nvPr/>
              </p:nvSpPr>
              <p:spPr bwMode="auto">
                <a:xfrm>
                  <a:off x="4812" y="2391"/>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35" name="Rectangle 21"/>
                <p:cNvSpPr>
                  <a:spLocks noChangeArrowheads="1"/>
                </p:cNvSpPr>
                <p:nvPr/>
              </p:nvSpPr>
              <p:spPr bwMode="auto">
                <a:xfrm>
                  <a:off x="1741" y="2583"/>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A6F6E5"/>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36" name="Rectangle 22"/>
                <p:cNvSpPr>
                  <a:spLocks noChangeArrowheads="1"/>
                </p:cNvSpPr>
                <p:nvPr/>
              </p:nvSpPr>
              <p:spPr bwMode="auto">
                <a:xfrm>
                  <a:off x="3276" y="2583"/>
                  <a:ext cx="1535" cy="191"/>
                </a:xfrm>
                <a:prstGeom prst="rect">
                  <a:avLst/>
                </a:prstGeom>
                <a:noFill/>
                <a:ln w="28440" cap="sq">
                  <a:solidFill>
                    <a:srgbClr val="000000"/>
                  </a:solidFill>
                  <a:miter lim="800000"/>
                </a:ln>
                <a:extLst>
                  <a:ext uri="{909E8E84-426E-40DD-AFC4-6F175D3DCCD1}">
                    <a14:hiddenFill xmlns:a14="http://schemas.microsoft.com/office/drawing/2010/main">
                      <a:solidFill>
                        <a:srgbClr val="FFFF66"/>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sp>
              <p:nvSpPr>
                <p:cNvPr id="37" name="Rectangle 23"/>
                <p:cNvSpPr>
                  <a:spLocks noChangeArrowheads="1"/>
                </p:cNvSpPr>
                <p:nvPr/>
              </p:nvSpPr>
              <p:spPr bwMode="auto">
                <a:xfrm>
                  <a:off x="4812" y="2583"/>
                  <a:ext cx="239" cy="191"/>
                </a:xfrm>
                <a:prstGeom prst="rect">
                  <a:avLst/>
                </a:prstGeom>
                <a:noFill/>
                <a:ln w="28440" cap="sq">
                  <a:solidFill>
                    <a:srgbClr val="000000"/>
                  </a:solidFill>
                  <a:miter lim="800000"/>
                </a:ln>
                <a:extLst>
                  <a:ext uri="{909E8E84-426E-40DD-AFC4-6F175D3DCCD1}">
                    <a14:hiddenFill xmlns:a14="http://schemas.microsoft.com/office/drawing/2010/main">
                      <a:solidFill>
                        <a:srgbClr val="0563C1"/>
                      </a:solidFill>
                    </a14:hiddenFill>
                  </a:ext>
                </a:extLst>
              </p:spPr>
              <p:txBody>
                <a:bodyPr wrap="none" anchor="ctr"/>
                <a:lstStyle/>
                <a:p>
                  <a:pPr>
                    <a:buClr>
                      <a:srgbClr val="000000"/>
                    </a:buClr>
                    <a:buSzPct val="100000"/>
                    <a:buFont typeface="Times New Roman" panose="02020603050405020304" pitchFamily="18" charset="0"/>
                    <a:buNone/>
                  </a:pPr>
                  <a:endParaRPr lang="zh-CN" altLang="en-US"/>
                </a:p>
              </p:txBody>
            </p:sp>
          </p:grpSp>
          <p:sp>
            <p:nvSpPr>
              <p:cNvPr id="3" name="Text Box 24"/>
              <p:cNvSpPr txBox="1">
                <a:spLocks noChangeArrowheads="1"/>
              </p:cNvSpPr>
              <p:nvPr/>
            </p:nvSpPr>
            <p:spPr bwMode="auto">
              <a:xfrm>
                <a:off x="2277" y="1404"/>
                <a:ext cx="416" cy="233"/>
              </a:xfrm>
              <a:prstGeom prst="rect">
                <a:avLst/>
              </a:prstGeom>
              <a:noFill/>
              <a:ln w="9525">
                <a:noFill/>
                <a:rou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TAG</a:t>
                </a:r>
                <a:endParaRPr lang="en-US" altLang="zh-CN" b="1">
                  <a:solidFill>
                    <a:srgbClr val="000000"/>
                  </a:solidFill>
                  <a:latin typeface="Comic Sans MS" panose="030F0702030302020204" pitchFamily="66" charset="0"/>
                </a:endParaRPr>
              </a:p>
            </p:txBody>
          </p:sp>
          <p:sp>
            <p:nvSpPr>
              <p:cNvPr id="19" name="Text Box 25"/>
              <p:cNvSpPr txBox="1">
                <a:spLocks noChangeArrowheads="1"/>
              </p:cNvSpPr>
              <p:nvPr/>
            </p:nvSpPr>
            <p:spPr bwMode="auto">
              <a:xfrm>
                <a:off x="3522" y="1405"/>
                <a:ext cx="1000" cy="231"/>
              </a:xfrm>
              <a:prstGeom prst="rect">
                <a:avLst/>
              </a:prstGeom>
              <a:noFill/>
              <a:ln w="9525">
                <a:noFill/>
                <a:rou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Predicted PC</a:t>
                </a:r>
                <a:endParaRPr lang="en-US" altLang="zh-CN" b="1">
                  <a:solidFill>
                    <a:srgbClr val="000000"/>
                  </a:solidFill>
                  <a:latin typeface="Comic Sans MS" panose="030F0702030302020204" pitchFamily="66" charset="0"/>
                </a:endParaRPr>
              </a:p>
            </p:txBody>
          </p:sp>
        </p:grpSp>
        <p:sp>
          <p:nvSpPr>
            <p:cNvPr id="6" name="Oval 26"/>
            <p:cNvSpPr>
              <a:spLocks noChangeArrowheads="1"/>
            </p:cNvSpPr>
            <p:nvPr/>
          </p:nvSpPr>
          <p:spPr bwMode="auto">
            <a:xfrm>
              <a:off x="2280" y="3008"/>
              <a:ext cx="383" cy="383"/>
            </a:xfrm>
            <a:prstGeom prst="ellipse">
              <a:avLst/>
            </a:prstGeom>
            <a:noFill/>
            <a:ln w="28440" cap="sq">
              <a:solidFill>
                <a:srgbClr val="000000"/>
              </a:solidFill>
              <a:miter lim="800000"/>
            </a:ln>
          </p:spPr>
          <p:txBody>
            <a:bodyPr wrap="none" lIns="90000" tIns="46800" rIns="90000" bIns="46800" anchor="ct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a:t>
              </a:r>
              <a:endParaRPr lang="en-US" altLang="zh-CN" b="1">
                <a:solidFill>
                  <a:srgbClr val="000000"/>
                </a:solidFill>
                <a:latin typeface="Comic Sans MS" panose="030F0702030302020204" pitchFamily="66" charset="0"/>
              </a:endParaRPr>
            </a:p>
          </p:txBody>
        </p:sp>
        <p:sp>
          <p:nvSpPr>
            <p:cNvPr id="14" name="Line 27"/>
            <p:cNvSpPr>
              <a:spLocks noChangeShapeType="1"/>
            </p:cNvSpPr>
            <p:nvPr/>
          </p:nvSpPr>
          <p:spPr bwMode="auto">
            <a:xfrm>
              <a:off x="2472" y="2768"/>
              <a:ext cx="0" cy="239"/>
            </a:xfrm>
            <a:prstGeom prst="line">
              <a:avLst/>
            </a:prstGeom>
            <a:noFill/>
            <a:ln w="28440" cap="sq">
              <a:solidFill>
                <a:srgbClr val="000000"/>
              </a:solidFill>
              <a:miter lim="800000"/>
              <a:tailEnd type="triangle" w="med" len="med"/>
            </a:ln>
          </p:spPr>
          <p:txBody>
            <a:bodyPr/>
            <a:lstStyle/>
            <a:p>
              <a:endParaRPr lang="zh-CN" altLang="en-US"/>
            </a:p>
          </p:txBody>
        </p:sp>
        <p:sp>
          <p:nvSpPr>
            <p:cNvPr id="40" name="Line 31"/>
            <p:cNvSpPr>
              <a:spLocks noChangeShapeType="1"/>
            </p:cNvSpPr>
            <p:nvPr/>
          </p:nvSpPr>
          <p:spPr bwMode="auto">
            <a:xfrm>
              <a:off x="4920" y="2768"/>
              <a:ext cx="0" cy="287"/>
            </a:xfrm>
            <a:prstGeom prst="line">
              <a:avLst/>
            </a:prstGeom>
            <a:noFill/>
            <a:ln w="28440" cap="sq">
              <a:solidFill>
                <a:srgbClr val="000000"/>
              </a:solidFill>
              <a:miter lim="800000"/>
              <a:tailEnd type="triangle" w="med" len="med"/>
            </a:ln>
          </p:spPr>
          <p:txBody>
            <a:bodyPr/>
            <a:lstStyle/>
            <a:p>
              <a:endParaRPr lang="zh-CN" altLang="en-US"/>
            </a:p>
          </p:txBody>
        </p:sp>
        <p:sp>
          <p:nvSpPr>
            <p:cNvPr id="41" name="Text Box 32"/>
            <p:cNvSpPr txBox="1">
              <a:spLocks noChangeArrowheads="1"/>
            </p:cNvSpPr>
            <p:nvPr/>
          </p:nvSpPr>
          <p:spPr bwMode="auto">
            <a:xfrm>
              <a:off x="4545" y="3135"/>
              <a:ext cx="922" cy="407"/>
            </a:xfrm>
            <a:prstGeom prst="rect">
              <a:avLst/>
            </a:prstGeom>
            <a:noFill/>
            <a:ln w="9525">
              <a:noFill/>
              <a:round/>
            </a:ln>
          </p:spPr>
          <p:txBody>
            <a:bodyPr wrap="squar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solidFill>
                    <a:srgbClr val="000000"/>
                  </a:solidFill>
                  <a:latin typeface="Comic Sans MS" panose="030F0702030302020204" pitchFamily="66" charset="0"/>
                </a:rPr>
                <a:t>prediction type</a:t>
              </a:r>
              <a:endParaRPr lang="en-US" altLang="zh-CN" b="1" dirty="0">
                <a:solidFill>
                  <a:srgbClr val="000000"/>
                </a:solidFill>
                <a:latin typeface="Comic Sans MS" panose="030F0702030302020204" pitchFamily="66" charset="0"/>
              </a:endParaRPr>
            </a:p>
          </p:txBody>
        </p:sp>
        <p:sp>
          <p:nvSpPr>
            <p:cNvPr id="42" name="Line 33"/>
            <p:cNvSpPr>
              <a:spLocks noChangeShapeType="1"/>
            </p:cNvSpPr>
            <p:nvPr/>
          </p:nvSpPr>
          <p:spPr bwMode="auto">
            <a:xfrm>
              <a:off x="2663" y="3200"/>
              <a:ext cx="335" cy="0"/>
            </a:xfrm>
            <a:prstGeom prst="line">
              <a:avLst/>
            </a:prstGeom>
            <a:noFill/>
            <a:ln w="28440" cap="sq">
              <a:solidFill>
                <a:srgbClr val="000000"/>
              </a:solidFill>
              <a:miter lim="800000"/>
              <a:tailEnd type="triangle" w="med" len="med"/>
            </a:ln>
          </p:spPr>
          <p:txBody>
            <a:bodyPr/>
            <a:lstStyle/>
            <a:p>
              <a:endParaRPr lang="zh-CN" altLang="en-US"/>
            </a:p>
          </p:txBody>
        </p:sp>
        <p:sp>
          <p:nvSpPr>
            <p:cNvPr id="43" name="Text Box 34"/>
            <p:cNvSpPr txBox="1">
              <a:spLocks noChangeArrowheads="1"/>
            </p:cNvSpPr>
            <p:nvPr/>
          </p:nvSpPr>
          <p:spPr bwMode="auto">
            <a:xfrm>
              <a:off x="3000" y="2981"/>
              <a:ext cx="1430" cy="1106"/>
            </a:xfrm>
            <a:prstGeom prst="rect">
              <a:avLst/>
            </a:prstGeom>
            <a:noFill/>
            <a:ln w="9525">
              <a:noFill/>
              <a:round/>
            </a:ln>
          </p:spPr>
          <p:txBody>
            <a:bodyPr wrap="square" lIns="90000" tIns="46800" rIns="90000" bIns="46800" anchor="ctr">
              <a:spAutoFit/>
            </a:bodyP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solidFill>
                    <a:srgbClr val="000000"/>
                  </a:solidFill>
                  <a:latin typeface="Comic Sans MS" panose="030F0702030302020204" pitchFamily="66" charset="0"/>
                </a:rPr>
                <a:t>Yes: instruction is     Jump instruction  and use predicted PC as next select </a:t>
              </a:r>
              <a:r>
                <a:rPr lang="en-US" altLang="zh-CN" b="1" dirty="0" err="1">
                  <a:solidFill>
                    <a:srgbClr val="000000"/>
                  </a:solidFill>
                  <a:latin typeface="Comic Sans MS" panose="030F0702030302020204" pitchFamily="66" charset="0"/>
                </a:rPr>
                <a:t>addr,</a:t>
              </a:r>
              <a:r>
                <a:rPr lang="en-US" altLang="zh-CN" b="1" dirty="0" err="1">
                  <a:solidFill>
                    <a:srgbClr val="000000"/>
                  </a:solidFill>
                  <a:highlight>
                    <a:srgbClr val="FFFF00"/>
                  </a:highlight>
                  <a:latin typeface="Comic Sans MS" panose="030F0702030302020204" pitchFamily="66" charset="0"/>
                </a:rPr>
                <a:t>but</a:t>
              </a:r>
              <a:r>
                <a:rPr lang="en-US" altLang="zh-CN" b="1" dirty="0">
                  <a:solidFill>
                    <a:srgbClr val="000000"/>
                  </a:solidFill>
                  <a:highlight>
                    <a:srgbClr val="FFFF00"/>
                  </a:highlight>
                  <a:latin typeface="Comic Sans MS" panose="030F0702030302020204" pitchFamily="66" charset="0"/>
                </a:rPr>
                <a:t> need to alignment</a:t>
              </a:r>
              <a:endParaRPr lang="en-US" altLang="zh-CN" b="1" dirty="0">
                <a:solidFill>
                  <a:srgbClr val="000000"/>
                </a:solidFill>
                <a:highlight>
                  <a:srgbClr val="FFFF00"/>
                </a:highlight>
                <a:latin typeface="Comic Sans MS" panose="030F0702030302020204" pitchFamily="66" charset="0"/>
              </a:endParaRPr>
            </a:p>
          </p:txBody>
        </p:sp>
        <p:sp>
          <p:nvSpPr>
            <p:cNvPr id="44" name="Text Box 35"/>
            <p:cNvSpPr txBox="1">
              <a:spLocks noChangeArrowheads="1"/>
            </p:cNvSpPr>
            <p:nvPr/>
          </p:nvSpPr>
          <p:spPr bwMode="auto">
            <a:xfrm>
              <a:off x="172" y="3431"/>
              <a:ext cx="2422" cy="583"/>
            </a:xfrm>
            <a:prstGeom prst="rect">
              <a:avLst/>
            </a:prstGeom>
            <a:noFill/>
            <a:ln w="9525">
              <a:noFill/>
              <a:round/>
            </a:ln>
          </p:spPr>
          <p:txBody>
            <a:bodyPr wrap="none" lIns="90000" tIns="46800" rIns="90000" bIns="46800" anchor="ctr">
              <a:spAutoFit/>
            </a:bodyPr>
            <a:lstStyle/>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solidFill>
                    <a:srgbClr val="000000"/>
                  </a:solidFill>
                  <a:latin typeface="Comic Sans MS" panose="030F0702030302020204" pitchFamily="66" charset="0"/>
                </a:rPr>
                <a:t>No: branch not </a:t>
              </a:r>
              <a:endParaRPr lang="en-US" altLang="zh-CN" b="1" dirty="0">
                <a:solidFill>
                  <a:srgbClr val="000000"/>
                </a:solidFill>
                <a:latin typeface="Comic Sans MS" panose="030F0702030302020204" pitchFamily="66" charset="0"/>
              </a:endParaRPr>
            </a:p>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solidFill>
                    <a:srgbClr val="000000"/>
                  </a:solidFill>
                  <a:latin typeface="Comic Sans MS" panose="030F0702030302020204" pitchFamily="66" charset="0"/>
                </a:rPr>
                <a:t>predicted, proceed normally</a:t>
              </a:r>
              <a:endParaRPr lang="en-US" altLang="zh-CN" b="1" dirty="0">
                <a:solidFill>
                  <a:srgbClr val="000000"/>
                </a:solidFill>
                <a:latin typeface="Comic Sans MS" panose="030F0702030302020204" pitchFamily="66" charset="0"/>
              </a:endParaRPr>
            </a:p>
            <a:p>
              <a: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solidFill>
                    <a:srgbClr val="000000"/>
                  </a:solidFill>
                  <a:latin typeface="Comic Sans MS" panose="030F0702030302020204" pitchFamily="66" charset="0"/>
                </a:rPr>
                <a:t> (Next PC =</a:t>
              </a:r>
              <a:r>
                <a:rPr lang="en-US" altLang="zh-CN" b="1" dirty="0">
                  <a:solidFill>
                    <a:srgbClr val="000000"/>
                  </a:solidFill>
                  <a:highlight>
                    <a:srgbClr val="FFFF00"/>
                  </a:highlight>
                  <a:latin typeface="Comic Sans MS" panose="030F0702030302020204" pitchFamily="66" charset="0"/>
                </a:rPr>
                <a:t> {PC[31,2],2’b00}+4)</a:t>
              </a:r>
              <a:endParaRPr lang="en-US" altLang="zh-CN" b="1" dirty="0">
                <a:solidFill>
                  <a:srgbClr val="000000"/>
                </a:solidFill>
                <a:highlight>
                  <a:srgbClr val="FFFF00"/>
                </a:highlight>
                <a:latin typeface="Comic Sans MS" panose="030F0702030302020204" pitchFamily="66" charset="0"/>
              </a:endParaRPr>
            </a:p>
          </p:txBody>
        </p:sp>
        <p:sp>
          <p:nvSpPr>
            <p:cNvPr id="45" name="Line 36"/>
            <p:cNvSpPr>
              <a:spLocks noChangeShapeType="1"/>
            </p:cNvSpPr>
            <p:nvPr/>
          </p:nvSpPr>
          <p:spPr bwMode="auto">
            <a:xfrm>
              <a:off x="2548" y="3348"/>
              <a:ext cx="0" cy="301"/>
            </a:xfrm>
            <a:prstGeom prst="line">
              <a:avLst/>
            </a:prstGeom>
            <a:noFill/>
            <a:ln w="28440" cap="sq">
              <a:solidFill>
                <a:srgbClr val="000000"/>
              </a:solidFill>
              <a:miter lim="800000"/>
              <a:tailEnd type="triangle" w="med" len="med"/>
            </a:ln>
          </p:spPr>
          <p:txBody>
            <a:bodyPr/>
            <a:lstStyle/>
            <a:p>
              <a:endParaRPr lang="zh-CN" altLang="en-US"/>
            </a:p>
          </p:txBody>
        </p:sp>
      </p:grpSp>
      <p:sp>
        <p:nvSpPr>
          <p:cNvPr id="54" name="Text Box 25"/>
          <p:cNvSpPr txBox="1">
            <a:spLocks noChangeArrowheads="1"/>
          </p:cNvSpPr>
          <p:nvPr/>
        </p:nvSpPr>
        <p:spPr bwMode="auto">
          <a:xfrm>
            <a:off x="1926728" y="3653367"/>
            <a:ext cx="1133475" cy="369570"/>
          </a:xfrm>
          <a:prstGeom prst="rect">
            <a:avLst/>
          </a:prstGeom>
          <a:noFill/>
          <a:ln w="9525">
            <a:noFill/>
            <a:rou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PC[15:0]</a:t>
            </a:r>
            <a:endParaRPr lang="zh-CN" altLang="en-US" b="1">
              <a:solidFill>
                <a:srgbClr val="000000"/>
              </a:solidFill>
              <a:latin typeface="Comic Sans MS" panose="030F0702030302020204" pitchFamily="66" charset="0"/>
            </a:endParaRPr>
          </a:p>
        </p:txBody>
      </p:sp>
      <p:sp>
        <p:nvSpPr>
          <p:cNvPr id="63" name="Line 33"/>
          <p:cNvSpPr>
            <a:spLocks noChangeShapeType="1"/>
          </p:cNvSpPr>
          <p:nvPr/>
        </p:nvSpPr>
        <p:spPr bwMode="auto">
          <a:xfrm>
            <a:off x="3122930" y="3787775"/>
            <a:ext cx="1680845" cy="635"/>
          </a:xfrm>
          <a:prstGeom prst="line">
            <a:avLst/>
          </a:prstGeom>
          <a:noFill/>
          <a:ln w="28440" cap="sq">
            <a:solidFill>
              <a:srgbClr val="000000"/>
            </a:solidFill>
            <a:miter lim="800000"/>
            <a:tailEnd type="triangle" w="med" len="med"/>
          </a:ln>
        </p:spPr>
        <p:txBody>
          <a:bodyPr/>
          <a:lstStyle/>
          <a:p>
            <a:endParaRPr lang="zh-CN" altLang="en-US"/>
          </a:p>
        </p:txBody>
      </p:sp>
      <p:sp>
        <p:nvSpPr>
          <p:cNvPr id="7" name="Rectangle 6"/>
          <p:cNvSpPr>
            <a:spLocks noChangeArrowheads="1"/>
          </p:cNvSpPr>
          <p:nvPr/>
        </p:nvSpPr>
        <p:spPr bwMode="auto">
          <a:xfrm>
            <a:off x="1927225" y="1298575"/>
            <a:ext cx="1002665" cy="303530"/>
          </a:xfrm>
          <a:prstGeom prst="rect">
            <a:avLst/>
          </a:prstGeom>
          <a:solidFill>
            <a:srgbClr val="A6F6E5"/>
          </a:solidFill>
          <a:ln w="2844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8" name="Rectangle 9"/>
          <p:cNvSpPr>
            <a:spLocks noChangeArrowheads="1"/>
          </p:cNvSpPr>
          <p:nvPr/>
        </p:nvSpPr>
        <p:spPr bwMode="auto">
          <a:xfrm>
            <a:off x="1927225" y="1590675"/>
            <a:ext cx="1002665" cy="303530"/>
          </a:xfrm>
          <a:prstGeom prst="rect">
            <a:avLst/>
          </a:prstGeom>
          <a:solidFill>
            <a:srgbClr val="A6F6E5"/>
          </a:solidFill>
          <a:ln w="2844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9" name="Rectangle 12"/>
          <p:cNvSpPr>
            <a:spLocks noChangeArrowheads="1"/>
          </p:cNvSpPr>
          <p:nvPr/>
        </p:nvSpPr>
        <p:spPr bwMode="auto">
          <a:xfrm>
            <a:off x="1927225" y="1895475"/>
            <a:ext cx="1002665" cy="303530"/>
          </a:xfrm>
          <a:prstGeom prst="rect">
            <a:avLst/>
          </a:prstGeom>
          <a:solidFill>
            <a:srgbClr val="A6F6E5"/>
          </a:solidFill>
          <a:ln w="2844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15" name="Rectangle 15"/>
          <p:cNvSpPr>
            <a:spLocks noChangeArrowheads="1"/>
          </p:cNvSpPr>
          <p:nvPr/>
        </p:nvSpPr>
        <p:spPr bwMode="auto">
          <a:xfrm>
            <a:off x="1927225" y="2200275"/>
            <a:ext cx="1002665" cy="303530"/>
          </a:xfrm>
          <a:prstGeom prst="rect">
            <a:avLst/>
          </a:prstGeom>
          <a:solidFill>
            <a:srgbClr val="A6F6E5"/>
          </a:solidFill>
          <a:ln w="2844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16" name="Rectangle 18"/>
          <p:cNvSpPr>
            <a:spLocks noChangeArrowheads="1"/>
          </p:cNvSpPr>
          <p:nvPr/>
        </p:nvSpPr>
        <p:spPr bwMode="auto">
          <a:xfrm>
            <a:off x="1927225" y="2505075"/>
            <a:ext cx="1002665" cy="303530"/>
          </a:xfrm>
          <a:prstGeom prst="rect">
            <a:avLst/>
          </a:prstGeom>
          <a:solidFill>
            <a:srgbClr val="A6F6E5"/>
          </a:solidFill>
          <a:ln w="2844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dirty="0"/>
          </a:p>
        </p:txBody>
      </p:sp>
      <p:sp>
        <p:nvSpPr>
          <p:cNvPr id="17" name="Rectangle 21"/>
          <p:cNvSpPr>
            <a:spLocks noChangeArrowheads="1"/>
          </p:cNvSpPr>
          <p:nvPr/>
        </p:nvSpPr>
        <p:spPr bwMode="auto">
          <a:xfrm>
            <a:off x="1926590" y="2809875"/>
            <a:ext cx="1004570" cy="303530"/>
          </a:xfrm>
          <a:prstGeom prst="rect">
            <a:avLst/>
          </a:prstGeom>
          <a:solidFill>
            <a:srgbClr val="A6F6E5"/>
          </a:solidFill>
          <a:ln w="2844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18" name="Text Box 24"/>
          <p:cNvSpPr txBox="1">
            <a:spLocks noChangeArrowheads="1"/>
          </p:cNvSpPr>
          <p:nvPr/>
        </p:nvSpPr>
        <p:spPr bwMode="auto">
          <a:xfrm>
            <a:off x="2119450" y="903183"/>
            <a:ext cx="619125" cy="369570"/>
          </a:xfrm>
          <a:prstGeom prst="rect">
            <a:avLst/>
          </a:prstGeom>
          <a:noFill/>
          <a:ln w="9525">
            <a:noFill/>
            <a:round/>
          </a:ln>
        </p:spPr>
        <p:txBody>
          <a:bodyPr wrap="none" lIns="90000" tIns="46800" rIns="90000" bIns="46800" anchor="ctr">
            <a:spAutoFit/>
          </a:bodyPr>
          <a:lstStyle/>
          <a:p>
            <a:pPr algn="ct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a:solidFill>
                  <a:srgbClr val="000000"/>
                </a:solidFill>
                <a:latin typeface="Comic Sans MS" panose="030F0702030302020204" pitchFamily="66" charset="0"/>
              </a:rPr>
              <a:t>LRU</a:t>
            </a:r>
            <a:endParaRPr lang="en-US" altLang="zh-CN" b="1">
              <a:solidFill>
                <a:srgbClr val="000000"/>
              </a:solidFill>
              <a:latin typeface="Comic Sans MS" panose="030F0702030302020204" pitchFamily="66" charset="0"/>
            </a:endParaRPr>
          </a:p>
        </p:txBody>
      </p:sp>
      <p:sp>
        <p:nvSpPr>
          <p:cNvPr id="64" name="AutoShape 29"/>
          <p:cNvSpPr/>
          <p:nvPr/>
        </p:nvSpPr>
        <p:spPr bwMode="auto">
          <a:xfrm>
            <a:off x="3278325" y="1273229"/>
            <a:ext cx="455613" cy="1903413"/>
          </a:xfrm>
          <a:prstGeom prst="rightBrace">
            <a:avLst>
              <a:gd name="adj1" fmla="val 34814"/>
              <a:gd name="adj2" fmla="val 50000"/>
            </a:avLst>
          </a:prstGeom>
          <a:noFill/>
          <a:ln w="28440" cap="sq">
            <a:solidFill>
              <a:srgbClr val="000000"/>
            </a:solidFill>
            <a:miter lim="800000"/>
          </a:ln>
        </p:spPr>
        <p:txBody>
          <a:bodyPr wrap="none" anchor="ctr"/>
          <a:lstStyle/>
          <a:p>
            <a:pPr>
              <a:buClr>
                <a:srgbClr val="000000"/>
              </a:buClr>
              <a:buSzPct val="100000"/>
              <a:buFont typeface="Times New Roman" panose="02020603050405020304" pitchFamily="18" charset="0"/>
              <a:buNone/>
            </a:pPr>
            <a:endParaRPr lang="zh-CN" altLang="en-US"/>
          </a:p>
        </p:txBody>
      </p:sp>
      <p:sp>
        <p:nvSpPr>
          <p:cNvPr id="38" name="文本框 37"/>
          <p:cNvSpPr txBox="1"/>
          <p:nvPr/>
        </p:nvSpPr>
        <p:spPr>
          <a:xfrm>
            <a:off x="1320165" y="5212080"/>
            <a:ext cx="9551035" cy="1198880"/>
          </a:xfrm>
          <a:prstGeom prst="rect">
            <a:avLst/>
          </a:prstGeom>
          <a:noFill/>
        </p:spPr>
        <p:txBody>
          <a:bodyPr wrap="square" rtlCol="0">
            <a:spAutoFit/>
          </a:bodyPr>
          <a:lstStyle/>
          <a:p>
            <a:r>
              <a:rPr lang="en-US" altLang="zh-CN" dirty="0"/>
              <a:t>        </a:t>
            </a:r>
            <a:r>
              <a:rPr lang="zh-CN" altLang="en-US" dirty="0"/>
              <a:t>对于压缩指令，由于每次保存的都是地址的低</a:t>
            </a:r>
            <a:r>
              <a:rPr lang="en-US" altLang="zh-CN" dirty="0"/>
              <a:t>16</a:t>
            </a:r>
            <a:r>
              <a:rPr lang="zh-CN" altLang="en-US" dirty="0"/>
              <a:t>位，所以预测时也相应的使用地址低</a:t>
            </a:r>
            <a:r>
              <a:rPr lang="en-US" altLang="zh-CN" dirty="0"/>
              <a:t>16</a:t>
            </a:r>
            <a:r>
              <a:rPr lang="zh-CN" altLang="en-US" dirty="0"/>
              <a:t>位</a:t>
            </a:r>
            <a:endParaRPr lang="zh-CN" altLang="en-US" dirty="0"/>
          </a:p>
          <a:p>
            <a:r>
              <a:rPr lang="zh-CN" altLang="en-US" dirty="0"/>
              <a:t>比对</a:t>
            </a:r>
            <a:r>
              <a:rPr lang="en-US" altLang="zh-CN" dirty="0"/>
              <a:t>TAG</a:t>
            </a:r>
            <a:r>
              <a:rPr lang="zh-CN" altLang="en-US" dirty="0"/>
              <a:t>位，如果命中则进行预测，前提是保证写</a:t>
            </a:r>
            <a:r>
              <a:rPr lang="en-US" altLang="zh-CN" dirty="0"/>
              <a:t>PC</a:t>
            </a:r>
            <a:r>
              <a:rPr lang="zh-CN" altLang="en-US" dirty="0"/>
              <a:t>和读</a:t>
            </a:r>
            <a:r>
              <a:rPr lang="en-US" altLang="zh-CN" dirty="0"/>
              <a:t>PC</a:t>
            </a:r>
            <a:r>
              <a:rPr lang="zh-CN" altLang="en-US" dirty="0"/>
              <a:t>一一对应的即可进行预测。</a:t>
            </a:r>
            <a:endParaRPr lang="en-US" altLang="zh-CN" dirty="0"/>
          </a:p>
          <a:p>
            <a:r>
              <a:rPr lang="en-US" altLang="zh-CN" dirty="0"/>
              <a:t>        </a:t>
            </a:r>
            <a:r>
              <a:rPr lang="zh-CN" altLang="en-US" dirty="0"/>
              <a:t>如果预测的</a:t>
            </a:r>
            <a:r>
              <a:rPr lang="en-US" altLang="zh-CN" dirty="0"/>
              <a:t>pc</a:t>
            </a:r>
            <a:r>
              <a:rPr lang="zh-CN" altLang="en-US" dirty="0"/>
              <a:t>是非对齐，则需进行对齐处理传给取指</a:t>
            </a:r>
            <a:r>
              <a:rPr lang="en-US" altLang="zh-CN" dirty="0"/>
              <a:t>pc</a:t>
            </a:r>
            <a:r>
              <a:rPr lang="zh-CN" altLang="en-US" dirty="0"/>
              <a:t>。并将真实值向后级传递，在</a:t>
            </a:r>
            <a:r>
              <a:rPr lang="en-US" altLang="zh-CN" dirty="0" err="1"/>
              <a:t>alu</a:t>
            </a:r>
            <a:r>
              <a:rPr lang="zh-CN" altLang="en-US" dirty="0"/>
              <a:t>级与</a:t>
            </a:r>
            <a:r>
              <a:rPr lang="en-US" altLang="zh-CN" dirty="0" err="1"/>
              <a:t>jump_pc</a:t>
            </a:r>
            <a:r>
              <a:rPr lang="zh-CN" altLang="en-US" dirty="0"/>
              <a:t>值进行比对，判断预测的对错。</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t>2. </a:t>
            </a:r>
            <a:r>
              <a:rPr lang="zh-CN" altLang="en-US"/>
              <a:t>跳转指令简介</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sp>
        <p:nvSpPr>
          <p:cNvPr id="6" name="文本框 5"/>
          <p:cNvSpPr txBox="1"/>
          <p:nvPr/>
        </p:nvSpPr>
        <p:spPr>
          <a:xfrm>
            <a:off x="764540" y="1151255"/>
            <a:ext cx="5019675" cy="429895"/>
          </a:xfrm>
          <a:prstGeom prst="rect">
            <a:avLst/>
          </a:prstGeom>
          <a:noFill/>
        </p:spPr>
        <p:txBody>
          <a:bodyPr wrap="square" rtlCol="0" anchor="t">
            <a:spAutoFit/>
          </a:bodyPr>
          <a:p>
            <a:r>
              <a:rPr lang="en-US" altLang="zh-CN" sz="2200" b="1" dirty="0">
                <a:solidFill>
                  <a:schemeClr val="tx1"/>
                </a:solidFill>
                <a:latin typeface="微软雅黑" panose="020B0503020204020204" pitchFamily="34" charset="-122"/>
                <a:ea typeface="微软雅黑" panose="020B0503020204020204" pitchFamily="34" charset="-122"/>
                <a:cs typeface="+mn-ea"/>
              </a:rPr>
              <a:t>RISCV</a:t>
            </a:r>
            <a:r>
              <a:rPr lang="zh-CN" altLang="en-US" sz="2200" b="1" dirty="0">
                <a:solidFill>
                  <a:schemeClr val="tx1"/>
                </a:solidFill>
                <a:latin typeface="微软雅黑" panose="020B0503020204020204" pitchFamily="34" charset="-122"/>
                <a:ea typeface="微软雅黑" panose="020B0503020204020204" pitchFamily="34" charset="-122"/>
                <a:cs typeface="+mn-ea"/>
              </a:rPr>
              <a:t>指令集跳转指令四种类型</a:t>
            </a:r>
            <a:endParaRPr lang="zh-CN" altLang="en-US" sz="2200" b="1" dirty="0">
              <a:solidFill>
                <a:schemeClr val="tx1"/>
              </a:solidFill>
              <a:latin typeface="微软雅黑" panose="020B0503020204020204" pitchFamily="34" charset="-122"/>
              <a:ea typeface="微软雅黑" panose="020B0503020204020204" pitchFamily="34" charset="-122"/>
              <a:cs typeface="+mn-ea"/>
            </a:endParaRPr>
          </a:p>
        </p:txBody>
      </p:sp>
      <p:sp>
        <p:nvSpPr>
          <p:cNvPr id="10" name="文本框 9"/>
          <p:cNvSpPr txBox="1"/>
          <p:nvPr/>
        </p:nvSpPr>
        <p:spPr>
          <a:xfrm>
            <a:off x="764540" y="1670685"/>
            <a:ext cx="8206105" cy="2526665"/>
          </a:xfrm>
          <a:prstGeom prst="rect">
            <a:avLst/>
          </a:prstGeom>
          <a:noFill/>
        </p:spPr>
        <p:txBody>
          <a:bodyPr wrap="square" rtlCol="0" anchor="t">
            <a:spAutoFit/>
          </a:bodyPr>
          <a:p>
            <a:pPr marL="342900" indent="-342900">
              <a:lnSpc>
                <a:spcPct val="120000"/>
              </a:lnSpc>
              <a:buFont typeface="Arial" panose="020B0604020202020204" pitchFamily="34" charset="0"/>
              <a:buChar char="•"/>
            </a:pPr>
            <a:r>
              <a:rPr lang="en-US" altLang="zh-CN" sz="2200"/>
              <a:t>B</a:t>
            </a:r>
            <a:r>
              <a:rPr lang="zh-CN" altLang="en-US" sz="2200"/>
              <a:t>型</a:t>
            </a:r>
            <a:r>
              <a:rPr lang="en-US" altLang="zh-CN" sz="2200"/>
              <a:t>      (</a:t>
            </a:r>
            <a:r>
              <a:rPr lang="zh-CN" altLang="en-US" sz="2200"/>
              <a:t>条件分支指令</a:t>
            </a:r>
            <a:r>
              <a:rPr lang="en-US" altLang="zh-CN" sz="2200"/>
              <a:t>):  beq x4,x5 TABLE    </a:t>
            </a:r>
            <a:endParaRPr lang="en-US" altLang="zh-CN" sz="2200"/>
          </a:p>
          <a:p>
            <a:pPr marL="342900" indent="-342900">
              <a:lnSpc>
                <a:spcPct val="120000"/>
              </a:lnSpc>
              <a:buFont typeface="Arial" panose="020B0604020202020204" pitchFamily="34" charset="0"/>
              <a:buChar char="•"/>
            </a:pPr>
            <a:r>
              <a:rPr lang="en-US" altLang="zh-CN" sz="2200"/>
              <a:t>JAL</a:t>
            </a:r>
            <a:r>
              <a:rPr lang="zh-CN" altLang="en-US" sz="2200"/>
              <a:t>型</a:t>
            </a:r>
            <a:r>
              <a:rPr lang="en-US" altLang="zh-CN" sz="2200"/>
              <a:t>   (</a:t>
            </a:r>
            <a:r>
              <a:rPr lang="zh-CN" altLang="en-US" sz="2200"/>
              <a:t>直接跳转指令</a:t>
            </a:r>
            <a:r>
              <a:rPr lang="en-US" altLang="zh-CN" sz="2200"/>
              <a:t>)</a:t>
            </a:r>
            <a:r>
              <a:rPr lang="zh-CN" altLang="en-US" sz="2200"/>
              <a:t>:</a:t>
            </a:r>
            <a:r>
              <a:rPr lang="en-US" altLang="zh-CN" sz="2200"/>
              <a:t>  JAL x5 TABLE</a:t>
            </a:r>
            <a:endParaRPr lang="en-US" altLang="zh-CN" sz="2200"/>
          </a:p>
          <a:p>
            <a:pPr marL="342900" indent="-342900">
              <a:lnSpc>
                <a:spcPct val="120000"/>
              </a:lnSpc>
              <a:buFont typeface="Arial" panose="020B0604020202020204" pitchFamily="34" charset="0"/>
              <a:buChar char="•"/>
            </a:pPr>
            <a:r>
              <a:rPr lang="en-US" altLang="zh-CN" sz="2200"/>
              <a:t>JAlR</a:t>
            </a:r>
            <a:r>
              <a:rPr lang="zh-CN" altLang="en-US" sz="2200"/>
              <a:t>型</a:t>
            </a:r>
            <a:r>
              <a:rPr lang="en-US" altLang="zh-CN" sz="2200"/>
              <a:t>  (</a:t>
            </a:r>
            <a:r>
              <a:rPr lang="zh-CN" altLang="en-US" sz="2200"/>
              <a:t>间接跳转指令</a:t>
            </a:r>
            <a:r>
              <a:rPr lang="en-US" altLang="zh-CN" sz="2200"/>
              <a:t>):  JALR x4 x3 0x0; </a:t>
            </a:r>
            <a:endParaRPr lang="en-US" altLang="zh-CN" sz="2200"/>
          </a:p>
          <a:p>
            <a:pPr marL="342900" indent="-342900">
              <a:lnSpc>
                <a:spcPct val="120000"/>
              </a:lnSpc>
              <a:buFont typeface="Arial" panose="020B0604020202020204" pitchFamily="34" charset="0"/>
              <a:buChar char="•"/>
            </a:pPr>
            <a:r>
              <a:rPr lang="en-US" altLang="zh-CN" sz="2200"/>
              <a:t>call/ret (</a:t>
            </a:r>
            <a:r>
              <a:rPr lang="zh-CN" altLang="en-US" sz="2200"/>
              <a:t>函数调用指令</a:t>
            </a:r>
            <a:r>
              <a:rPr lang="en-US" altLang="zh-CN" sz="2200"/>
              <a:t>)</a:t>
            </a:r>
            <a:r>
              <a:rPr lang="zh-CN" altLang="en-US" sz="2200"/>
              <a:t>:</a:t>
            </a:r>
            <a:r>
              <a:rPr lang="en-US" altLang="zh-CN" sz="2200"/>
              <a:t>    call: JAL x1/x5 TABLE</a:t>
            </a:r>
            <a:endParaRPr lang="en-US" altLang="zh-CN" sz="2200"/>
          </a:p>
          <a:p>
            <a:pPr indent="0">
              <a:lnSpc>
                <a:spcPct val="120000"/>
              </a:lnSpc>
              <a:buFont typeface="Arial" panose="020B0604020202020204" pitchFamily="34" charset="0"/>
              <a:buNone/>
            </a:pPr>
            <a:r>
              <a:rPr lang="en-US" altLang="zh-CN" sz="2200">
                <a:sym typeface="+mn-ea"/>
              </a:rPr>
              <a:t>                                                      ret: JALR x7 x1/x5 TABLE</a:t>
            </a:r>
            <a:endParaRPr lang="en-US" altLang="zh-CN" sz="2200"/>
          </a:p>
          <a:p>
            <a:pPr indent="0">
              <a:lnSpc>
                <a:spcPct val="120000"/>
              </a:lnSpc>
              <a:buFont typeface="Arial" panose="020B0604020202020204" pitchFamily="34" charset="0"/>
              <a:buNone/>
            </a:pPr>
            <a:r>
              <a:rPr lang="en-US" altLang="zh-CN" sz="2200"/>
              <a:t>                                           </a:t>
            </a:r>
            <a:endParaRPr lang="en-US" altLang="zh-CN" sz="2200"/>
          </a:p>
        </p:txBody>
      </p:sp>
      <p:sp>
        <p:nvSpPr>
          <p:cNvPr id="3" name="文本框 2"/>
          <p:cNvSpPr txBox="1"/>
          <p:nvPr/>
        </p:nvSpPr>
        <p:spPr>
          <a:xfrm>
            <a:off x="764540" y="4286885"/>
            <a:ext cx="10342245" cy="1691640"/>
          </a:xfrm>
          <a:prstGeom prst="rect">
            <a:avLst/>
          </a:prstGeom>
          <a:noFill/>
        </p:spPr>
        <p:txBody>
          <a:bodyPr wrap="square" rtlCol="0" anchor="t">
            <a:spAutoFit/>
          </a:bodyPr>
          <a:p>
            <a:pPr algn="l"/>
            <a:r>
              <a:rPr lang="en-US" altLang="zh-CN"/>
              <a:t>        </a:t>
            </a:r>
            <a:r>
              <a:rPr lang="en-US" altLang="zh-CN" sz="2400">
                <a:latin typeface="华文细黑" panose="02010600040101010101" charset="-122"/>
                <a:ea typeface="华文细黑" panose="02010600040101010101" charset="-122"/>
                <a:cs typeface="华文细黑" panose="02010600040101010101" charset="-122"/>
              </a:rPr>
              <a:t> </a:t>
            </a:r>
            <a:r>
              <a:rPr lang="zh-CN" altLang="en-US" sz="2000">
                <a:latin typeface="华文新魏" panose="02010800040101010101" charset="-122"/>
                <a:ea typeface="华文新魏" panose="02010800040101010101" charset="-122"/>
                <a:cs typeface="华文新魏" panose="02010800040101010101" charset="-122"/>
              </a:rPr>
              <a:t>统计分析SEPC程序结果表明，分支指令中 72%是条件分支，17％是无条件立即转指令，10％是返回指令，1％是间接分支指令。其中立即分支跳转和条件</a:t>
            </a:r>
            <a:r>
              <a:rPr lang="zh-CN" altLang="en-US" sz="2000">
                <a:latin typeface="华文新魏" panose="02010800040101010101" charset="-122"/>
                <a:ea typeface="华文新魏" panose="02010800040101010101" charset="-122"/>
                <a:cs typeface="华文新魏" panose="02010800040101010101" charset="-122"/>
              </a:rPr>
              <a:t>跳转指令可以采用BT</a:t>
            </a:r>
            <a:r>
              <a:rPr lang="en-US" altLang="zh-CN" sz="2000" b="1">
                <a:latin typeface="华文新魏" panose="02010800040101010101" charset="-122"/>
                <a:ea typeface="华文新魏" panose="02010800040101010101" charset="-122"/>
                <a:cs typeface="华文新魏" panose="02010800040101010101" charset="-122"/>
              </a:rPr>
              <a:t>B</a:t>
            </a:r>
            <a:r>
              <a:rPr lang="zh-CN" altLang="en-US" sz="2000">
                <a:latin typeface="华文新魏" panose="02010800040101010101" charset="-122"/>
                <a:ea typeface="华文新魏" panose="02010800040101010101" charset="-122"/>
                <a:cs typeface="华文新魏" panose="02010800040101010101" charset="-122"/>
              </a:rPr>
              <a:t>（Branch Target Buffer，分支预测缓冲区）这种方式精确预测，返回型跳转可以采用返回地址栈RAS精确预测，间接分支跳转的预测一直没什么好的办法，但是因为在程序中占比较低，不会过多地影响性能，所以分支预测大量的工作是进行条件分支预测。</a:t>
            </a:r>
            <a:endParaRPr lang="zh-CN" altLang="en-US" sz="2000">
              <a:latin typeface="华文新魏" panose="02010800040101010101" charset="-122"/>
              <a:ea typeface="华文新魏" panose="02010800040101010101" charset="-122"/>
              <a:cs typeface="华文新魏" panose="02010800040101010101" charset="-122"/>
            </a:endParaRPr>
          </a:p>
        </p:txBody>
      </p:sp>
      <p:pic>
        <p:nvPicPr>
          <p:cNvPr id="11" name="图片 10"/>
          <p:cNvPicPr>
            <a:picLocks noChangeAspect="1"/>
          </p:cNvPicPr>
          <p:nvPr/>
        </p:nvPicPr>
        <p:blipFill>
          <a:blip r:embed="rId1"/>
          <a:stretch>
            <a:fillRect/>
          </a:stretch>
        </p:blipFill>
        <p:spPr>
          <a:xfrm>
            <a:off x="7199630" y="1529080"/>
            <a:ext cx="3968115" cy="1687195"/>
          </a:xfrm>
          <a:prstGeom prst="rect">
            <a:avLst/>
          </a:prstGeom>
        </p:spPr>
      </p:pic>
      <p:sp>
        <p:nvSpPr>
          <p:cNvPr id="5" name="文本框 4"/>
          <p:cNvSpPr txBox="1"/>
          <p:nvPr/>
        </p:nvSpPr>
        <p:spPr>
          <a:xfrm>
            <a:off x="8027035" y="3263900"/>
            <a:ext cx="2313305" cy="645160"/>
          </a:xfrm>
          <a:prstGeom prst="rect">
            <a:avLst/>
          </a:prstGeom>
          <a:noFill/>
        </p:spPr>
        <p:txBody>
          <a:bodyPr wrap="none" rtlCol="0">
            <a:spAutoFit/>
          </a:bodyPr>
          <a:p>
            <a:r>
              <a:rPr lang="en-US" altLang="zh-CN"/>
              <a:t>    jalr</a:t>
            </a:r>
            <a:r>
              <a:rPr lang="zh-CN" altLang="en-US"/>
              <a:t>中的压栈出栈</a:t>
            </a:r>
            <a:endParaRPr lang="zh-CN" altLang="en-US"/>
          </a:p>
          <a:p>
            <a:r>
              <a:rPr lang="zh-CN" altLang="en-US"/>
              <a:t>图中的</a:t>
            </a:r>
            <a:r>
              <a:rPr lang="en-US" altLang="zh-CN"/>
              <a:t>link</a:t>
            </a:r>
            <a:r>
              <a:rPr lang="zh-CN" altLang="en-US"/>
              <a:t>为</a:t>
            </a:r>
            <a:r>
              <a:rPr lang="en-US" altLang="zh-CN"/>
              <a:t>x1</a:t>
            </a:r>
            <a:r>
              <a:rPr lang="zh-CN" altLang="en-US"/>
              <a:t>或者</a:t>
            </a:r>
            <a:r>
              <a:rPr lang="en-US" altLang="zh-CN"/>
              <a:t>x5</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t>3. </a:t>
            </a:r>
            <a:r>
              <a:rPr lang="zh-CN" altLang="en-US"/>
              <a:t>各种跳转指令解决</a:t>
            </a:r>
            <a:r>
              <a:rPr lang="zh-CN" altLang="en-US"/>
              <a:t>方法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sp>
        <p:nvSpPr>
          <p:cNvPr id="6" name="文本框 5"/>
          <p:cNvSpPr txBox="1"/>
          <p:nvPr/>
        </p:nvSpPr>
        <p:spPr>
          <a:xfrm>
            <a:off x="764540" y="1151255"/>
            <a:ext cx="5019675" cy="429895"/>
          </a:xfrm>
          <a:prstGeom prst="rect">
            <a:avLst/>
          </a:prstGeom>
          <a:noFill/>
        </p:spPr>
        <p:txBody>
          <a:bodyPr wrap="square" rtlCol="0" anchor="t">
            <a:spAutoFit/>
          </a:bodyPr>
          <a:p>
            <a:r>
              <a:rPr lang="en-US" altLang="zh-CN" sz="2200" b="1" dirty="0">
                <a:solidFill>
                  <a:schemeClr val="tx1"/>
                </a:solidFill>
                <a:latin typeface="微软雅黑" panose="020B0503020204020204" pitchFamily="34" charset="-122"/>
                <a:ea typeface="微软雅黑" panose="020B0503020204020204" pitchFamily="34" charset="-122"/>
                <a:cs typeface="+mn-ea"/>
              </a:rPr>
              <a:t>RISCV</a:t>
            </a:r>
            <a:r>
              <a:rPr lang="zh-CN" altLang="en-US" sz="2200" b="1" dirty="0">
                <a:solidFill>
                  <a:schemeClr val="tx1"/>
                </a:solidFill>
                <a:latin typeface="微软雅黑" panose="020B0503020204020204" pitchFamily="34" charset="-122"/>
                <a:ea typeface="微软雅黑" panose="020B0503020204020204" pitchFamily="34" charset="-122"/>
                <a:cs typeface="+mn-ea"/>
              </a:rPr>
              <a:t>指令集跳转指令四种类型</a:t>
            </a:r>
            <a:endParaRPr lang="zh-CN" altLang="en-US" sz="2200" b="1" dirty="0">
              <a:solidFill>
                <a:schemeClr val="tx1"/>
              </a:solidFill>
              <a:latin typeface="微软雅黑" panose="020B0503020204020204" pitchFamily="34" charset="-122"/>
              <a:ea typeface="微软雅黑" panose="020B0503020204020204" pitchFamily="34" charset="-122"/>
              <a:cs typeface="+mn-ea"/>
            </a:endParaRPr>
          </a:p>
        </p:txBody>
      </p:sp>
      <p:sp>
        <p:nvSpPr>
          <p:cNvPr id="38" name="AutoShape 29"/>
          <p:cNvSpPr/>
          <p:nvPr/>
        </p:nvSpPr>
        <p:spPr bwMode="auto">
          <a:xfrm rot="10800000">
            <a:off x="2590800" y="2178685"/>
            <a:ext cx="455930" cy="2056765"/>
          </a:xfrm>
          <a:prstGeom prst="rightBrace">
            <a:avLst>
              <a:gd name="adj1" fmla="val 34814"/>
              <a:gd name="adj2" fmla="val 50000"/>
            </a:avLst>
          </a:prstGeom>
          <a:no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7" name="文本框 6"/>
          <p:cNvSpPr txBox="1"/>
          <p:nvPr/>
        </p:nvSpPr>
        <p:spPr>
          <a:xfrm>
            <a:off x="1365250" y="3023235"/>
            <a:ext cx="1097280" cy="368300"/>
          </a:xfrm>
          <a:prstGeom prst="rect">
            <a:avLst/>
          </a:prstGeom>
          <a:noFill/>
        </p:spPr>
        <p:txBody>
          <a:bodyPr wrap="none" rtlCol="0">
            <a:spAutoFit/>
          </a:bodyPr>
          <a:p>
            <a:r>
              <a:rPr lang="zh-CN" altLang="en-US"/>
              <a:t>跳转</a:t>
            </a:r>
            <a:r>
              <a:rPr lang="zh-CN" altLang="en-US"/>
              <a:t>指令</a:t>
            </a:r>
            <a:endParaRPr lang="zh-CN" altLang="en-US"/>
          </a:p>
        </p:txBody>
      </p:sp>
      <p:sp>
        <p:nvSpPr>
          <p:cNvPr id="8" name="文本框 7"/>
          <p:cNvSpPr txBox="1"/>
          <p:nvPr/>
        </p:nvSpPr>
        <p:spPr>
          <a:xfrm>
            <a:off x="3015615" y="2004695"/>
            <a:ext cx="1783080" cy="368300"/>
          </a:xfrm>
          <a:prstGeom prst="rect">
            <a:avLst/>
          </a:prstGeom>
          <a:noFill/>
        </p:spPr>
        <p:txBody>
          <a:bodyPr wrap="none" rtlCol="0">
            <a:spAutoFit/>
          </a:bodyPr>
          <a:p>
            <a:r>
              <a:rPr lang="zh-CN" altLang="en-US"/>
              <a:t>有条件跳转</a:t>
            </a:r>
            <a:r>
              <a:rPr lang="zh-CN" altLang="en-US"/>
              <a:t>指令</a:t>
            </a:r>
            <a:endParaRPr lang="zh-CN" altLang="en-US"/>
          </a:p>
        </p:txBody>
      </p:sp>
      <p:sp>
        <p:nvSpPr>
          <p:cNvPr id="13" name="文本框 12"/>
          <p:cNvSpPr txBox="1"/>
          <p:nvPr/>
        </p:nvSpPr>
        <p:spPr>
          <a:xfrm>
            <a:off x="5341620" y="4860290"/>
            <a:ext cx="1554480" cy="368300"/>
          </a:xfrm>
          <a:prstGeom prst="rect">
            <a:avLst/>
          </a:prstGeom>
          <a:noFill/>
        </p:spPr>
        <p:txBody>
          <a:bodyPr wrap="none" rtlCol="0">
            <a:spAutoFit/>
          </a:bodyPr>
          <a:p>
            <a:r>
              <a:rPr lang="zh-CN" altLang="en-US"/>
              <a:t>直接跳转</a:t>
            </a:r>
            <a:r>
              <a:rPr lang="zh-CN" altLang="en-US"/>
              <a:t>指令</a:t>
            </a:r>
            <a:endParaRPr lang="zh-CN" altLang="en-US"/>
          </a:p>
        </p:txBody>
      </p:sp>
      <p:sp>
        <p:nvSpPr>
          <p:cNvPr id="14" name="文本框 13"/>
          <p:cNvSpPr txBox="1"/>
          <p:nvPr/>
        </p:nvSpPr>
        <p:spPr>
          <a:xfrm>
            <a:off x="5355590" y="3206750"/>
            <a:ext cx="1554480" cy="368300"/>
          </a:xfrm>
          <a:prstGeom prst="rect">
            <a:avLst/>
          </a:prstGeom>
          <a:noFill/>
        </p:spPr>
        <p:txBody>
          <a:bodyPr wrap="none" rtlCol="0">
            <a:spAutoFit/>
          </a:bodyPr>
          <a:p>
            <a:r>
              <a:rPr lang="zh-CN" altLang="en-US"/>
              <a:t>间接跳转</a:t>
            </a:r>
            <a:r>
              <a:rPr lang="zh-CN" altLang="en-US"/>
              <a:t>指令</a:t>
            </a:r>
            <a:endParaRPr lang="zh-CN" altLang="en-US"/>
          </a:p>
        </p:txBody>
      </p:sp>
      <p:sp>
        <p:nvSpPr>
          <p:cNvPr id="15" name="AutoShape 29"/>
          <p:cNvSpPr/>
          <p:nvPr/>
        </p:nvSpPr>
        <p:spPr bwMode="auto">
          <a:xfrm rot="10800000">
            <a:off x="6948805" y="2849880"/>
            <a:ext cx="455930" cy="1100455"/>
          </a:xfrm>
          <a:prstGeom prst="rightBrace">
            <a:avLst>
              <a:gd name="adj1" fmla="val 34814"/>
              <a:gd name="adj2" fmla="val 50000"/>
            </a:avLst>
          </a:prstGeom>
          <a:no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16" name="文本框 15"/>
          <p:cNvSpPr txBox="1"/>
          <p:nvPr/>
        </p:nvSpPr>
        <p:spPr>
          <a:xfrm>
            <a:off x="7394575" y="2654300"/>
            <a:ext cx="2011680" cy="368300"/>
          </a:xfrm>
          <a:prstGeom prst="rect">
            <a:avLst/>
          </a:prstGeom>
          <a:noFill/>
        </p:spPr>
        <p:txBody>
          <a:bodyPr wrap="none" rtlCol="0">
            <a:spAutoFit/>
          </a:bodyPr>
          <a:p>
            <a:r>
              <a:rPr lang="zh-CN" altLang="en-US"/>
              <a:t>普通间接跳转</a:t>
            </a:r>
            <a:r>
              <a:rPr lang="zh-CN" altLang="en-US"/>
              <a:t>指令</a:t>
            </a:r>
            <a:endParaRPr lang="zh-CN" altLang="en-US"/>
          </a:p>
        </p:txBody>
      </p:sp>
      <p:sp>
        <p:nvSpPr>
          <p:cNvPr id="17" name="文本框 16"/>
          <p:cNvSpPr txBox="1"/>
          <p:nvPr/>
        </p:nvSpPr>
        <p:spPr>
          <a:xfrm>
            <a:off x="7394575" y="3225165"/>
            <a:ext cx="2011680" cy="368300"/>
          </a:xfrm>
          <a:prstGeom prst="rect">
            <a:avLst/>
          </a:prstGeom>
          <a:noFill/>
        </p:spPr>
        <p:txBody>
          <a:bodyPr wrap="none" rtlCol="0">
            <a:spAutoFit/>
          </a:bodyPr>
          <a:p>
            <a:r>
              <a:rPr lang="zh-CN" altLang="en-US"/>
              <a:t>函数</a:t>
            </a:r>
            <a:r>
              <a:rPr lang="zh-CN" altLang="en-US"/>
              <a:t>调用跳转</a:t>
            </a:r>
            <a:r>
              <a:rPr lang="zh-CN" altLang="en-US"/>
              <a:t>指令</a:t>
            </a:r>
            <a:endParaRPr lang="zh-CN" altLang="en-US"/>
          </a:p>
        </p:txBody>
      </p:sp>
      <p:sp>
        <p:nvSpPr>
          <p:cNvPr id="18" name="文本框 17"/>
          <p:cNvSpPr txBox="1"/>
          <p:nvPr/>
        </p:nvSpPr>
        <p:spPr>
          <a:xfrm>
            <a:off x="7394575" y="3761740"/>
            <a:ext cx="2011680" cy="368300"/>
          </a:xfrm>
          <a:prstGeom prst="rect">
            <a:avLst/>
          </a:prstGeom>
          <a:noFill/>
        </p:spPr>
        <p:txBody>
          <a:bodyPr wrap="none" rtlCol="0">
            <a:spAutoFit/>
          </a:bodyPr>
          <a:p>
            <a:r>
              <a:rPr lang="zh-CN" altLang="en-US"/>
              <a:t>函数</a:t>
            </a:r>
            <a:r>
              <a:rPr lang="zh-CN" altLang="en-US"/>
              <a:t>返回跳转</a:t>
            </a:r>
            <a:r>
              <a:rPr lang="zh-CN" altLang="en-US"/>
              <a:t>指令</a:t>
            </a:r>
            <a:endParaRPr lang="zh-CN" altLang="en-US"/>
          </a:p>
        </p:txBody>
      </p:sp>
      <p:sp>
        <p:nvSpPr>
          <p:cNvPr id="19" name="文本框 18"/>
          <p:cNvSpPr txBox="1"/>
          <p:nvPr/>
        </p:nvSpPr>
        <p:spPr>
          <a:xfrm>
            <a:off x="3057525" y="4038600"/>
            <a:ext cx="1783080" cy="368300"/>
          </a:xfrm>
          <a:prstGeom prst="rect">
            <a:avLst/>
          </a:prstGeom>
          <a:noFill/>
        </p:spPr>
        <p:txBody>
          <a:bodyPr wrap="none" rtlCol="0">
            <a:spAutoFit/>
          </a:bodyPr>
          <a:p>
            <a:r>
              <a:rPr lang="zh-CN" altLang="en-US"/>
              <a:t>无条件跳转</a:t>
            </a:r>
            <a:r>
              <a:rPr lang="zh-CN" altLang="en-US"/>
              <a:t>指令</a:t>
            </a:r>
            <a:endParaRPr lang="zh-CN" altLang="en-US"/>
          </a:p>
        </p:txBody>
      </p:sp>
      <p:sp>
        <p:nvSpPr>
          <p:cNvPr id="20" name="AutoShape 29"/>
          <p:cNvSpPr/>
          <p:nvPr/>
        </p:nvSpPr>
        <p:spPr bwMode="auto">
          <a:xfrm rot="10800000">
            <a:off x="4922520" y="3390900"/>
            <a:ext cx="455930" cy="1663700"/>
          </a:xfrm>
          <a:prstGeom prst="rightBrace">
            <a:avLst>
              <a:gd name="adj1" fmla="val 34814"/>
              <a:gd name="adj2" fmla="val 50000"/>
            </a:avLst>
          </a:prstGeom>
          <a:no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21" name="AutoShape 29"/>
          <p:cNvSpPr/>
          <p:nvPr/>
        </p:nvSpPr>
        <p:spPr bwMode="auto">
          <a:xfrm rot="10800000">
            <a:off x="6929120" y="4516755"/>
            <a:ext cx="455930" cy="1055370"/>
          </a:xfrm>
          <a:prstGeom prst="rightBrace">
            <a:avLst>
              <a:gd name="adj1" fmla="val 34814"/>
              <a:gd name="adj2" fmla="val 50000"/>
            </a:avLst>
          </a:prstGeom>
          <a:noFill/>
          <a:ln w="28440" cap="sq">
            <a:solidFill>
              <a:srgbClr val="000000"/>
            </a:solidFill>
            <a:miter lim="800000"/>
          </a:ln>
        </p:spPr>
        <p:txBody>
          <a:bodyPr wrap="none" anchor="ctr"/>
          <a:p>
            <a:pPr>
              <a:buClr>
                <a:srgbClr val="000000"/>
              </a:buClr>
              <a:buSzPct val="100000"/>
              <a:buFont typeface="Times New Roman" panose="02020603050405020304" pitchFamily="18" charset="0"/>
              <a:buNone/>
            </a:pPr>
            <a:endParaRPr lang="zh-CN" altLang="en-US"/>
          </a:p>
        </p:txBody>
      </p:sp>
      <p:sp>
        <p:nvSpPr>
          <p:cNvPr id="22" name="文本框 21"/>
          <p:cNvSpPr txBox="1"/>
          <p:nvPr/>
        </p:nvSpPr>
        <p:spPr>
          <a:xfrm>
            <a:off x="7384415" y="5344795"/>
            <a:ext cx="2011680" cy="368300"/>
          </a:xfrm>
          <a:prstGeom prst="rect">
            <a:avLst/>
          </a:prstGeom>
          <a:noFill/>
        </p:spPr>
        <p:txBody>
          <a:bodyPr wrap="none" rtlCol="0">
            <a:spAutoFit/>
          </a:bodyPr>
          <a:p>
            <a:r>
              <a:rPr lang="zh-CN" altLang="en-US"/>
              <a:t>函数</a:t>
            </a:r>
            <a:r>
              <a:rPr lang="zh-CN" altLang="en-US"/>
              <a:t>调用跳转</a:t>
            </a:r>
            <a:r>
              <a:rPr lang="zh-CN" altLang="en-US"/>
              <a:t>指令</a:t>
            </a:r>
            <a:endParaRPr lang="zh-CN" altLang="en-US"/>
          </a:p>
        </p:txBody>
      </p:sp>
      <p:sp>
        <p:nvSpPr>
          <p:cNvPr id="23" name="文本框 22"/>
          <p:cNvSpPr txBox="1"/>
          <p:nvPr/>
        </p:nvSpPr>
        <p:spPr>
          <a:xfrm>
            <a:off x="7384415" y="4333240"/>
            <a:ext cx="2011680" cy="368300"/>
          </a:xfrm>
          <a:prstGeom prst="rect">
            <a:avLst/>
          </a:prstGeom>
          <a:noFill/>
        </p:spPr>
        <p:txBody>
          <a:bodyPr wrap="none" rtlCol="0">
            <a:spAutoFit/>
          </a:bodyPr>
          <a:p>
            <a:r>
              <a:rPr lang="zh-CN" altLang="en-US"/>
              <a:t>普通</a:t>
            </a:r>
            <a:r>
              <a:rPr lang="zh-CN" altLang="en-US"/>
              <a:t>直接跳转</a:t>
            </a:r>
            <a:r>
              <a:rPr lang="zh-CN" altLang="en-US"/>
              <a:t>指令</a:t>
            </a:r>
            <a:endParaRPr lang="zh-CN" altLang="en-US"/>
          </a:p>
        </p:txBody>
      </p:sp>
      <p:sp>
        <p:nvSpPr>
          <p:cNvPr id="24" name="文本框 23"/>
          <p:cNvSpPr txBox="1"/>
          <p:nvPr/>
        </p:nvSpPr>
        <p:spPr>
          <a:xfrm>
            <a:off x="2828925" y="4406900"/>
            <a:ext cx="2240280" cy="368300"/>
          </a:xfrm>
          <a:prstGeom prst="rect">
            <a:avLst/>
          </a:prstGeom>
          <a:noFill/>
        </p:spPr>
        <p:txBody>
          <a:bodyPr wrap="none" rtlCol="0">
            <a:spAutoFit/>
          </a:bodyPr>
          <a:p>
            <a:r>
              <a:rPr lang="zh-CN" altLang="en-US">
                <a:solidFill>
                  <a:srgbClr val="002060"/>
                </a:solidFill>
              </a:rPr>
              <a:t>（只需要预测地址）</a:t>
            </a:r>
            <a:endParaRPr lang="zh-CN" altLang="en-US">
              <a:solidFill>
                <a:srgbClr val="002060"/>
              </a:solidFill>
            </a:endParaRPr>
          </a:p>
        </p:txBody>
      </p:sp>
      <p:sp>
        <p:nvSpPr>
          <p:cNvPr id="25" name="文本框 24"/>
          <p:cNvSpPr txBox="1"/>
          <p:nvPr/>
        </p:nvSpPr>
        <p:spPr>
          <a:xfrm>
            <a:off x="2787015" y="2301875"/>
            <a:ext cx="2497455" cy="645160"/>
          </a:xfrm>
          <a:prstGeom prst="rect">
            <a:avLst/>
          </a:prstGeom>
          <a:noFill/>
        </p:spPr>
        <p:txBody>
          <a:bodyPr wrap="none" rtlCol="0">
            <a:spAutoFit/>
          </a:bodyPr>
          <a:p>
            <a:r>
              <a:rPr lang="zh-CN" altLang="en-US">
                <a:solidFill>
                  <a:srgbClr val="002060"/>
                </a:solidFill>
              </a:rPr>
              <a:t>（</a:t>
            </a:r>
            <a:r>
              <a:rPr lang="zh-CN" altLang="en-US">
                <a:solidFill>
                  <a:srgbClr val="002060"/>
                </a:solidFill>
              </a:rPr>
              <a:t>不仅需要预测地址</a:t>
            </a:r>
            <a:endParaRPr lang="zh-CN" altLang="en-US">
              <a:solidFill>
                <a:srgbClr val="002060"/>
              </a:solidFill>
            </a:endParaRPr>
          </a:p>
          <a:p>
            <a:r>
              <a:rPr lang="en-US" altLang="zh-CN">
                <a:solidFill>
                  <a:srgbClr val="002060"/>
                </a:solidFill>
              </a:rPr>
              <a:t>     </a:t>
            </a:r>
            <a:r>
              <a:rPr lang="zh-CN" altLang="en-US">
                <a:solidFill>
                  <a:srgbClr val="002060"/>
                </a:solidFill>
              </a:rPr>
              <a:t>而且需要预测</a:t>
            </a:r>
            <a:r>
              <a:rPr lang="zh-CN" altLang="en-US">
                <a:solidFill>
                  <a:srgbClr val="002060"/>
                </a:solidFill>
              </a:rPr>
              <a:t>方向）</a:t>
            </a:r>
            <a:endParaRPr lang="zh-CN" altLang="en-US">
              <a:solidFill>
                <a:srgbClr val="002060"/>
              </a:solidFill>
            </a:endParaRPr>
          </a:p>
        </p:txBody>
      </p:sp>
      <p:grpSp>
        <p:nvGrpSpPr>
          <p:cNvPr id="28" name="组合 27"/>
          <p:cNvGrpSpPr/>
          <p:nvPr/>
        </p:nvGrpSpPr>
        <p:grpSpPr>
          <a:xfrm>
            <a:off x="10448290" y="1909445"/>
            <a:ext cx="1205133" cy="623570"/>
            <a:chOff x="10108" y="2087"/>
            <a:chExt cx="1780" cy="982"/>
          </a:xfrm>
        </p:grpSpPr>
        <p:sp>
          <p:nvSpPr>
            <p:cNvPr id="26" name="矩形 25"/>
            <p:cNvSpPr/>
            <p:nvPr/>
          </p:nvSpPr>
          <p:spPr>
            <a:xfrm>
              <a:off x="10108" y="2087"/>
              <a:ext cx="1737" cy="982"/>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10160" y="2288"/>
              <a:ext cx="1728" cy="580"/>
            </a:xfrm>
            <a:prstGeom prst="rect">
              <a:avLst/>
            </a:prstGeom>
            <a:noFill/>
          </p:spPr>
          <p:txBody>
            <a:bodyPr wrap="square" rtlCol="0">
              <a:spAutoFit/>
            </a:bodyPr>
            <a:p>
              <a:r>
                <a:rPr lang="zh-CN" altLang="en-US" b="1"/>
                <a:t>方向预测</a:t>
              </a:r>
              <a:endParaRPr lang="zh-CN" altLang="en-US" b="1"/>
            </a:p>
          </p:txBody>
        </p:sp>
      </p:grpSp>
      <p:grpSp>
        <p:nvGrpSpPr>
          <p:cNvPr id="29" name="组合 28"/>
          <p:cNvGrpSpPr/>
          <p:nvPr/>
        </p:nvGrpSpPr>
        <p:grpSpPr>
          <a:xfrm>
            <a:off x="10448290" y="3364230"/>
            <a:ext cx="1224280" cy="623570"/>
            <a:chOff x="10108" y="2087"/>
            <a:chExt cx="1919" cy="982"/>
          </a:xfrm>
          <a:noFill/>
        </p:grpSpPr>
        <p:sp>
          <p:nvSpPr>
            <p:cNvPr id="30" name="矩形 29"/>
            <p:cNvSpPr/>
            <p:nvPr/>
          </p:nvSpPr>
          <p:spPr>
            <a:xfrm>
              <a:off x="10108" y="2087"/>
              <a:ext cx="1843" cy="982"/>
            </a:xfrm>
            <a:prstGeom prst="rect">
              <a:avLst/>
            </a:prstGeom>
            <a:grp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0117" y="2294"/>
              <a:ext cx="1910" cy="580"/>
            </a:xfrm>
            <a:prstGeom prst="rect">
              <a:avLst/>
            </a:prstGeom>
            <a:grpFill/>
          </p:spPr>
          <p:txBody>
            <a:bodyPr wrap="square" rtlCol="0">
              <a:spAutoFit/>
            </a:bodyPr>
            <a:p>
              <a:r>
                <a:rPr lang="en-US" altLang="zh-CN" b="1"/>
                <a:t> </a:t>
              </a:r>
              <a:r>
                <a:rPr lang="zh-CN" altLang="en-US" b="1"/>
                <a:t>地址</a:t>
              </a:r>
              <a:r>
                <a:rPr lang="zh-CN" altLang="en-US" b="1"/>
                <a:t>预测</a:t>
              </a:r>
              <a:endParaRPr lang="zh-CN" altLang="en-US" b="1"/>
            </a:p>
          </p:txBody>
        </p:sp>
      </p:grpSp>
      <p:grpSp>
        <p:nvGrpSpPr>
          <p:cNvPr id="32" name="组合 31"/>
          <p:cNvGrpSpPr/>
          <p:nvPr/>
        </p:nvGrpSpPr>
        <p:grpSpPr>
          <a:xfrm>
            <a:off x="10454005" y="4860290"/>
            <a:ext cx="1170940" cy="623570"/>
            <a:chOff x="10108" y="2087"/>
            <a:chExt cx="1844" cy="982"/>
          </a:xfrm>
        </p:grpSpPr>
        <p:sp>
          <p:nvSpPr>
            <p:cNvPr id="33" name="矩形 32"/>
            <p:cNvSpPr/>
            <p:nvPr/>
          </p:nvSpPr>
          <p:spPr>
            <a:xfrm>
              <a:off x="10108" y="2087"/>
              <a:ext cx="1844" cy="982"/>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10274" y="2288"/>
              <a:ext cx="1603" cy="580"/>
            </a:xfrm>
            <a:prstGeom prst="rect">
              <a:avLst/>
            </a:prstGeom>
            <a:noFill/>
          </p:spPr>
          <p:txBody>
            <a:bodyPr wrap="none" rtlCol="0">
              <a:spAutoFit/>
            </a:bodyPr>
            <a:p>
              <a:r>
                <a:rPr lang="en-US" b="1"/>
                <a:t>RAS</a:t>
              </a:r>
              <a:r>
                <a:rPr lang="zh-CN" altLang="en-US" b="1"/>
                <a:t>预测</a:t>
              </a:r>
              <a:endParaRPr lang="zh-CN" altLang="en-US" b="1"/>
            </a:p>
          </p:txBody>
        </p:sp>
      </p:grpSp>
      <p:cxnSp>
        <p:nvCxnSpPr>
          <p:cNvPr id="35" name="直接箭头连接符 34"/>
          <p:cNvCxnSpPr>
            <a:stCxn id="8" idx="3"/>
            <a:endCxn id="26" idx="1"/>
          </p:cNvCxnSpPr>
          <p:nvPr/>
        </p:nvCxnSpPr>
        <p:spPr>
          <a:xfrm>
            <a:off x="4798695" y="2188845"/>
            <a:ext cx="5649595" cy="32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8" idx="3"/>
            <a:endCxn id="31" idx="1"/>
          </p:cNvCxnSpPr>
          <p:nvPr/>
        </p:nvCxnSpPr>
        <p:spPr>
          <a:xfrm>
            <a:off x="4798695" y="2188845"/>
            <a:ext cx="5655310" cy="1490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6" idx="3"/>
            <a:endCxn id="31" idx="1"/>
          </p:cNvCxnSpPr>
          <p:nvPr/>
        </p:nvCxnSpPr>
        <p:spPr>
          <a:xfrm>
            <a:off x="9406255" y="2838450"/>
            <a:ext cx="1047750" cy="841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3" idx="3"/>
            <a:endCxn id="31" idx="1"/>
          </p:cNvCxnSpPr>
          <p:nvPr/>
        </p:nvCxnSpPr>
        <p:spPr>
          <a:xfrm flipV="1">
            <a:off x="9396095" y="3679825"/>
            <a:ext cx="1057910" cy="837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9408795" y="3450590"/>
            <a:ext cx="1036320" cy="1696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9301480" y="4002405"/>
            <a:ext cx="1148080" cy="1178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2" idx="3"/>
            <a:endCxn id="33" idx="1"/>
          </p:cNvCxnSpPr>
          <p:nvPr/>
        </p:nvCxnSpPr>
        <p:spPr>
          <a:xfrm flipV="1">
            <a:off x="9396095" y="5172075"/>
            <a:ext cx="1057910" cy="356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81845" y="266008"/>
            <a:ext cx="8118206" cy="508027"/>
          </a:xfrm>
        </p:spPr>
        <p:txBody>
          <a:bodyPr>
            <a:normAutofit/>
          </a:bodyPr>
          <a:lstStyle/>
          <a:p>
            <a:pPr algn="l"/>
            <a:r>
              <a:rPr lang="en-US" altLang="zh-CN" sz="2000" dirty="0"/>
              <a:t>4.</a:t>
            </a:r>
            <a:r>
              <a:rPr lang="zh-CN" altLang="en-US" sz="2000" dirty="0"/>
              <a:t>静态分支预测和动态分支预测</a:t>
            </a:r>
            <a:endParaRPr lang="zh-CN" altLang="en-US" sz="20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20482" name="文本框 6"/>
          <p:cNvSpPr txBox="1"/>
          <p:nvPr/>
        </p:nvSpPr>
        <p:spPr>
          <a:xfrm>
            <a:off x="786765" y="1744345"/>
            <a:ext cx="10297795" cy="92202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 </a:t>
            </a:r>
            <a:r>
              <a:rPr lang="zh-CN" altLang="en-US">
                <a:latin typeface="Arial" panose="020B0604020202020204" pitchFamily="34" charset="0"/>
                <a:ea typeface="宋体" panose="02010600030101010101" pitchFamily="2" charset="-122"/>
              </a:rPr>
              <a:t>静态预测是最简单的“方向”预测方法，其不依赖于任何曾经执行过的指令信息和历史信息，而是仅依靠这条分支指令本身的信息进行预测。</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
        <p:nvSpPr>
          <p:cNvPr id="20483" name="文本框 7"/>
          <p:cNvSpPr txBox="1"/>
          <p:nvPr/>
        </p:nvSpPr>
        <p:spPr>
          <a:xfrm>
            <a:off x="786765" y="2564765"/>
            <a:ext cx="10485120" cy="36830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 </a:t>
            </a:r>
            <a:r>
              <a:rPr lang="zh-CN" altLang="en-US">
                <a:latin typeface="Arial" panose="020B0604020202020204" pitchFamily="34" charset="0"/>
                <a:ea typeface="宋体" panose="02010600030101010101" pitchFamily="2" charset="-122"/>
              </a:rPr>
              <a:t>动态预测是指依赖、已经执行过的指令的历史信息和分支指令本身的信息综合进行方向预测。</a:t>
            </a:r>
            <a:endParaRPr lang="en-US" altLang="zh-CN">
              <a:latin typeface="Arial" panose="020B0604020202020204" pitchFamily="34" charset="0"/>
              <a:ea typeface="宋体" panose="02010600030101010101" pitchFamily="2" charset="-122"/>
            </a:endParaRPr>
          </a:p>
        </p:txBody>
      </p:sp>
      <p:graphicFrame>
        <p:nvGraphicFramePr>
          <p:cNvPr id="20484" name="对象 8"/>
          <p:cNvGraphicFramePr/>
          <p:nvPr/>
        </p:nvGraphicFramePr>
        <p:xfrm>
          <a:off x="681990" y="4018915"/>
          <a:ext cx="3373755" cy="2494280"/>
        </p:xfrm>
        <a:graphic>
          <a:graphicData uri="http://schemas.openxmlformats.org/presentationml/2006/ole">
            <mc:AlternateContent xmlns:mc="http://schemas.openxmlformats.org/markup-compatibility/2006">
              <mc:Choice xmlns:v="urn:schemas-microsoft-com:vml" Requires="v">
                <p:oleObj spid="_x0000_s3077" name="" r:id="rId1" imgW="3863975" imgH="2633980" progId="Visio.Drawing.11">
                  <p:embed/>
                </p:oleObj>
              </mc:Choice>
              <mc:Fallback>
                <p:oleObj name="" r:id="rId1" imgW="3863975" imgH="2633980" progId="Visio.Drawing.11">
                  <p:embed/>
                  <p:pic>
                    <p:nvPicPr>
                      <p:cNvPr id="0" name="图片 3076"/>
                      <p:cNvPicPr/>
                      <p:nvPr/>
                    </p:nvPicPr>
                    <p:blipFill>
                      <a:blip r:embed="rId2"/>
                      <a:stretch>
                        <a:fillRect/>
                      </a:stretch>
                    </p:blipFill>
                    <p:spPr>
                      <a:xfrm>
                        <a:off x="681990" y="4018915"/>
                        <a:ext cx="3373755" cy="2494280"/>
                      </a:xfrm>
                      <a:prstGeom prst="rect">
                        <a:avLst/>
                      </a:prstGeom>
                      <a:noFill/>
                      <a:ln w="38100">
                        <a:noFill/>
                        <a:miter/>
                      </a:ln>
                    </p:spPr>
                  </p:pic>
                </p:oleObj>
              </mc:Fallback>
            </mc:AlternateContent>
          </a:graphicData>
        </a:graphic>
      </p:graphicFrame>
      <p:graphicFrame>
        <p:nvGraphicFramePr>
          <p:cNvPr id="20485" name="对象 10"/>
          <p:cNvGraphicFramePr/>
          <p:nvPr/>
        </p:nvGraphicFramePr>
        <p:xfrm>
          <a:off x="4471670" y="4018915"/>
          <a:ext cx="3114040" cy="2493645"/>
        </p:xfrm>
        <a:graphic>
          <a:graphicData uri="http://schemas.openxmlformats.org/presentationml/2006/ole">
            <mc:AlternateContent xmlns:mc="http://schemas.openxmlformats.org/markup-compatibility/2006">
              <mc:Choice xmlns:v="urn:schemas-microsoft-com:vml" Requires="v">
                <p:oleObj spid="_x0000_s3076" name="" r:id="rId3" imgW="3863975" imgH="2633980" progId="Visio.Drawing.11">
                  <p:embed/>
                </p:oleObj>
              </mc:Choice>
              <mc:Fallback>
                <p:oleObj name="" r:id="rId3" imgW="3863975" imgH="2633980" progId="Visio.Drawing.11">
                  <p:embed/>
                  <p:pic>
                    <p:nvPicPr>
                      <p:cNvPr id="0" name="图片 3075"/>
                      <p:cNvPicPr/>
                      <p:nvPr/>
                    </p:nvPicPr>
                    <p:blipFill>
                      <a:blip r:embed="rId4"/>
                      <a:stretch>
                        <a:fillRect/>
                      </a:stretch>
                    </p:blipFill>
                    <p:spPr>
                      <a:xfrm>
                        <a:off x="4471670" y="4018915"/>
                        <a:ext cx="3114040" cy="2493645"/>
                      </a:xfrm>
                      <a:prstGeom prst="rect">
                        <a:avLst/>
                      </a:prstGeom>
                      <a:noFill/>
                      <a:ln w="38100">
                        <a:noFill/>
                        <a:miter/>
                      </a:ln>
                    </p:spPr>
                  </p:pic>
                </p:oleObj>
              </mc:Fallback>
            </mc:AlternateContent>
          </a:graphicData>
        </a:graphic>
      </p:graphicFrame>
      <p:graphicFrame>
        <p:nvGraphicFramePr>
          <p:cNvPr id="5" name="对象 10"/>
          <p:cNvGraphicFramePr/>
          <p:nvPr/>
        </p:nvGraphicFramePr>
        <p:xfrm>
          <a:off x="7907655" y="4018915"/>
          <a:ext cx="3114040" cy="2493645"/>
        </p:xfrm>
        <a:graphic>
          <a:graphicData uri="http://schemas.openxmlformats.org/presentationml/2006/ole">
            <mc:AlternateContent xmlns:mc="http://schemas.openxmlformats.org/markup-compatibility/2006">
              <mc:Choice xmlns:v="urn:schemas-microsoft-com:vml" Requires="v">
                <p:oleObj spid="_x0000_s6" name="" r:id="rId5" imgW="3863975" imgH="2633980" progId="Visio.Drawing.11">
                  <p:embed/>
                </p:oleObj>
              </mc:Choice>
              <mc:Fallback>
                <p:oleObj name="" r:id="rId5" imgW="3863975" imgH="2633980" progId="Visio.Drawing.11">
                  <p:embed/>
                  <p:pic>
                    <p:nvPicPr>
                      <p:cNvPr id="0" name="图片 3075"/>
                      <p:cNvPicPr/>
                      <p:nvPr/>
                    </p:nvPicPr>
                    <p:blipFill>
                      <a:blip r:embed="rId6"/>
                      <a:stretch>
                        <a:fillRect/>
                      </a:stretch>
                    </p:blipFill>
                    <p:spPr>
                      <a:xfrm>
                        <a:off x="7907655" y="4018915"/>
                        <a:ext cx="3114040" cy="2493645"/>
                      </a:xfrm>
                      <a:prstGeom prst="rect">
                        <a:avLst/>
                      </a:prstGeom>
                      <a:noFill/>
                      <a:ln w="38100">
                        <a:noFill/>
                        <a:miter/>
                      </a:ln>
                    </p:spPr>
                  </p:pic>
                </p:oleObj>
              </mc:Fallback>
            </mc:AlternateContent>
          </a:graphicData>
        </a:graphic>
      </p:graphicFrame>
      <p:sp>
        <p:nvSpPr>
          <p:cNvPr id="7" name="文本框 7"/>
          <p:cNvSpPr txBox="1"/>
          <p:nvPr/>
        </p:nvSpPr>
        <p:spPr>
          <a:xfrm>
            <a:off x="787400" y="3158490"/>
            <a:ext cx="10297160" cy="36830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4) </a:t>
            </a:r>
            <a:r>
              <a:rPr lang="zh-CN" altLang="en-US">
                <a:latin typeface="Arial" panose="020B0604020202020204" pitchFamily="34" charset="0"/>
                <a:ea typeface="宋体" panose="02010600030101010101" pitchFamily="2" charset="-122"/>
              </a:rPr>
              <a:t>为了能够连续不断地取指，需要预测分支的目标“地址”</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常见的地址预测有</a:t>
            </a:r>
            <a:r>
              <a:rPr lang="en-US" altLang="zh-CN">
                <a:latin typeface="Arial" panose="020B0604020202020204" pitchFamily="34" charset="0"/>
                <a:ea typeface="宋体" panose="02010600030101010101" pitchFamily="2" charset="-122"/>
              </a:rPr>
              <a:t>BTB</a:t>
            </a:r>
            <a:r>
              <a:rPr lang="zh-CN" altLang="en-US">
                <a:latin typeface="Arial" panose="020B0604020202020204" pitchFamily="34" charset="0"/>
                <a:ea typeface="宋体" panose="02010600030101010101" pitchFamily="2" charset="-122"/>
              </a:rPr>
              <a:t>和</a:t>
            </a:r>
            <a:r>
              <a:rPr lang="en-US" altLang="zh-CN">
                <a:latin typeface="Arial" panose="020B0604020202020204" pitchFamily="34" charset="0"/>
                <a:ea typeface="宋体" panose="02010600030101010101" pitchFamily="2" charset="-122"/>
              </a:rPr>
              <a:t>RAS</a:t>
            </a:r>
            <a:r>
              <a:rPr lang="zh-CN" altLang="en-US">
                <a:latin typeface="Arial" panose="020B0604020202020204" pitchFamily="34" charset="0"/>
                <a:ea typeface="宋体" panose="02010600030101010101" pitchFamily="2" charset="-122"/>
              </a:rPr>
              <a:t>两种方式。</a:t>
            </a:r>
            <a:endParaRPr lang="zh-CN" altLang="en-US">
              <a:latin typeface="Arial" panose="020B0604020202020204" pitchFamily="34" charset="0"/>
              <a:ea typeface="宋体" panose="02010600030101010101" pitchFamily="2" charset="-122"/>
            </a:endParaRPr>
          </a:p>
        </p:txBody>
      </p:sp>
      <p:sp>
        <p:nvSpPr>
          <p:cNvPr id="3" name="文本框 2"/>
          <p:cNvSpPr txBox="1"/>
          <p:nvPr/>
        </p:nvSpPr>
        <p:spPr>
          <a:xfrm>
            <a:off x="787400" y="936625"/>
            <a:ext cx="10297160" cy="645160"/>
          </a:xfrm>
          <a:prstGeom prst="rect">
            <a:avLst/>
          </a:prstGeom>
          <a:noFill/>
        </p:spPr>
        <p:txBody>
          <a:bodyPr wrap="square" rtlCol="0" anchor="t">
            <a:spAutoFit/>
          </a:bodyPr>
          <a:p>
            <a:pPr algn="l" defTabSz="914400"/>
            <a:r>
              <a:rPr lang="zh-CN" altLang="en-US">
                <a:latin typeface="Arial" panose="020B0604020202020204" pitchFamily="34" charset="0"/>
                <a:ea typeface="宋体" panose="02010600030101010101" pitchFamily="2" charset="-122"/>
                <a:sym typeface="+mn-ea"/>
              </a:rPr>
              <a:t>(</a:t>
            </a:r>
            <a:r>
              <a:rPr lang="en-US" altLang="zh-CN">
                <a:latin typeface="Arial" panose="020B0604020202020204" pitchFamily="34" charset="0"/>
                <a:ea typeface="宋体" panose="02010600030101010101" pitchFamily="2" charset="-122"/>
                <a:sym typeface="+mn-ea"/>
              </a:rPr>
              <a:t>1) </a:t>
            </a:r>
            <a:r>
              <a:rPr lang="zh-CN" altLang="en-US">
                <a:latin typeface="Arial" panose="020B0604020202020204" pitchFamily="34" charset="0"/>
                <a:ea typeface="宋体" panose="02010600030101010101" pitchFamily="2" charset="-122"/>
                <a:sym typeface="+mn-ea"/>
              </a:rPr>
              <a:t>在计算机发展的初始阶段，未使用分支预测处理器将会等待分支指令通过了指令流水线的执行阶段，才把下一条指令</a:t>
            </a:r>
            <a:r>
              <a:rPr lang="zh-CN" altLang="en-US">
                <a:latin typeface="Arial" panose="020B0604020202020204" pitchFamily="34" charset="0"/>
                <a:ea typeface="宋体" panose="02010600030101010101" pitchFamily="2" charset="-122"/>
              </a:rPr>
              <a:t>送入流水线的第一个阶段，会在流水线中出现</a:t>
            </a:r>
            <a:r>
              <a:rPr lang="zh-CN" altLang="en-US">
                <a:latin typeface="Arial" panose="020B0604020202020204" pitchFamily="34" charset="0"/>
                <a:ea typeface="宋体" panose="02010600030101010101" pitchFamily="2" charset="-122"/>
                <a:sym typeface="+mn-ea"/>
              </a:rPr>
              <a:t>流水线冒泡</a:t>
            </a:r>
            <a:r>
              <a:rPr lang="zh-CN" altLang="en-US">
                <a:latin typeface="Arial" panose="020B0604020202020204" pitchFamily="34" charset="0"/>
                <a:ea typeface="宋体" panose="02010600030101010101" pitchFamily="2" charset="-122"/>
                <a:sym typeface="+mn-ea"/>
              </a:rPr>
              <a:t>的现象。</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ltLang="zh-CN" dirty="0">
                <a:cs typeface="+mn-ea"/>
                <a:sym typeface="+mn-ea"/>
              </a:rPr>
              <a:t>5.</a:t>
            </a:r>
            <a:r>
              <a:rPr lang="zh-CN" altLang="en-US" dirty="0">
                <a:cs typeface="+mn-ea"/>
                <a:sym typeface="+mn-ea"/>
              </a:rPr>
              <a:t>静态分支预测</a:t>
            </a:r>
            <a:endParaRPr lang="zh-CN" altLang="en-US" dirty="0">
              <a:cs typeface="+mn-ea"/>
              <a:sym typeface="+mn-ea"/>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dirty="0"/>
          </a:p>
        </p:txBody>
      </p:sp>
      <p:sp>
        <p:nvSpPr>
          <p:cNvPr id="7" name="文本框 6"/>
          <p:cNvSpPr txBox="1"/>
          <p:nvPr/>
        </p:nvSpPr>
        <p:spPr>
          <a:xfrm>
            <a:off x="653415" y="955040"/>
            <a:ext cx="3764280" cy="2030095"/>
          </a:xfrm>
          <a:prstGeom prst="rect">
            <a:avLst/>
          </a:prstGeom>
          <a:noFill/>
        </p:spPr>
        <p:txBody>
          <a:bodyPr wrap="square" rtlCol="0" anchor="t">
            <a:spAutoFit/>
          </a:bodyPr>
          <a:p>
            <a:r>
              <a:rPr lang="en-US" altLang="zh-CN" b="1">
                <a:latin typeface="Arial" panose="020B0604020202020204" pitchFamily="34" charset="0"/>
                <a:ea typeface="宋体" panose="02010600030101010101" pitchFamily="2" charset="-122"/>
                <a:sym typeface="+mn-ea"/>
              </a:rPr>
              <a:t>       1.</a:t>
            </a:r>
            <a:r>
              <a:rPr lang="zh-CN" altLang="en-US" b="1">
                <a:latin typeface="华文仿宋" panose="02010600040101010101" charset="-122"/>
                <a:ea typeface="华文仿宋" panose="02010600040101010101" charset="-122"/>
                <a:cs typeface="华文仿宋" panose="02010600040101010101" charset="-122"/>
                <a:sym typeface="+mn-ea"/>
              </a:rPr>
              <a:t>简单的静态预测方法是总预测分支指令不会发生跳转，因此取指单元便总是顺序取分支指令的下一条指令。待执行阶段之后如果发现需要跳转 ，则会冲刷流水线(Flush Pipline</a:t>
            </a:r>
            <a:r>
              <a:rPr lang="en-US" altLang="zh-CN" b="1">
                <a:latin typeface="华文仿宋" panose="02010600040101010101" charset="-122"/>
                <a:ea typeface="华文仿宋" panose="02010600040101010101" charset="-122"/>
                <a:cs typeface="华文仿宋" panose="02010600040101010101" charset="-122"/>
                <a:sym typeface="+mn-ea"/>
              </a:rPr>
              <a:t>)</a:t>
            </a:r>
            <a:r>
              <a:rPr lang="zh-CN" altLang="en-US" b="1">
                <a:latin typeface="华文仿宋" panose="02010600040101010101" charset="-122"/>
                <a:ea typeface="华文仿宋" panose="02010600040101010101" charset="-122"/>
                <a:cs typeface="华文仿宋" panose="02010600040101010101" charset="-122"/>
                <a:sym typeface="+mn-ea"/>
              </a:rPr>
              <a:t>重新进行取指</a:t>
            </a:r>
            <a:r>
              <a:rPr lang="zh-CN" altLang="en-US">
                <a:latin typeface="华文仿宋" panose="02010600040101010101" charset="-122"/>
                <a:ea typeface="华文仿宋" panose="02010600040101010101" charset="-122"/>
                <a:cs typeface="华文仿宋" panose="02010600040101010101" charset="-122"/>
                <a:sym typeface="+mn-ea"/>
              </a:rPr>
              <a:t>。</a:t>
            </a:r>
            <a:r>
              <a:rPr lang="en-US" altLang="zh-CN">
                <a:latin typeface="华文仿宋" panose="02010600040101010101" charset="-122"/>
                <a:ea typeface="华文仿宋" panose="02010600040101010101" charset="-122"/>
                <a:cs typeface="华文仿宋" panose="02010600040101010101" charset="-122"/>
                <a:sym typeface="宋体" panose="02010600030101010101" pitchFamily="2" charset="-122"/>
              </a:rPr>
              <a:t>(</a:t>
            </a:r>
            <a:r>
              <a:rPr lang="zh-CN" altLang="en-US">
                <a:latin typeface="华文仿宋" panose="02010600040101010101" charset="-122"/>
                <a:ea typeface="华文仿宋" panose="02010600040101010101" charset="-122"/>
                <a:cs typeface="华文仿宋" panose="02010600040101010101" charset="-122"/>
                <a:sym typeface="宋体" panose="02010600030101010101" pitchFamily="2" charset="-122"/>
              </a:rPr>
              <a:t>正确率</a:t>
            </a:r>
            <a:r>
              <a:rPr lang="en-US" altLang="zh-CN">
                <a:latin typeface="华文仿宋" panose="02010600040101010101" charset="-122"/>
                <a:ea typeface="华文仿宋" panose="02010600040101010101" charset="-122"/>
                <a:cs typeface="华文仿宋" panose="02010600040101010101" charset="-122"/>
                <a:sym typeface="宋体" panose="02010600030101010101" pitchFamily="2" charset="-122"/>
              </a:rPr>
              <a:t>%50</a:t>
            </a:r>
            <a:r>
              <a:rPr lang="zh-CN" altLang="en-US">
                <a:latin typeface="华文仿宋" panose="02010600040101010101" charset="-122"/>
                <a:ea typeface="华文仿宋" panose="02010600040101010101" charset="-122"/>
                <a:cs typeface="华文仿宋" panose="02010600040101010101" charset="-122"/>
                <a:sym typeface="宋体" panose="02010600030101010101" pitchFamily="2" charset="-122"/>
              </a:rPr>
              <a:t>左右</a:t>
            </a:r>
            <a:r>
              <a:rPr lang="en-US" altLang="zh-CN">
                <a:latin typeface="华文仿宋" panose="02010600040101010101" charset="-122"/>
                <a:ea typeface="华文仿宋" panose="02010600040101010101" charset="-122"/>
                <a:cs typeface="华文仿宋" panose="02010600040101010101" charset="-122"/>
                <a:sym typeface="宋体" panose="02010600030101010101" pitchFamily="2" charset="-122"/>
              </a:rPr>
              <a:t>)</a:t>
            </a:r>
            <a:endParaRPr lang="zh-CN" altLang="en-US">
              <a:latin typeface="华文仿宋" panose="02010600040101010101" charset="-122"/>
              <a:ea typeface="华文仿宋" panose="02010600040101010101" charset="-122"/>
              <a:cs typeface="华文仿宋" panose="02010600040101010101" charset="-122"/>
            </a:endParaRPr>
          </a:p>
        </p:txBody>
      </p:sp>
      <p:pic>
        <p:nvPicPr>
          <p:cNvPr id="8" name="图片 7"/>
          <p:cNvPicPr>
            <a:picLocks noChangeAspect="1"/>
          </p:cNvPicPr>
          <p:nvPr/>
        </p:nvPicPr>
        <p:blipFill>
          <a:blip r:embed="rId1"/>
          <a:stretch>
            <a:fillRect/>
          </a:stretch>
        </p:blipFill>
        <p:spPr>
          <a:xfrm>
            <a:off x="4706620" y="957580"/>
            <a:ext cx="5942330" cy="2134235"/>
          </a:xfrm>
          <a:prstGeom prst="rect">
            <a:avLst/>
          </a:prstGeom>
        </p:spPr>
      </p:pic>
      <p:sp>
        <p:nvSpPr>
          <p:cNvPr id="9" name="文本框 8"/>
          <p:cNvSpPr txBox="1"/>
          <p:nvPr/>
        </p:nvSpPr>
        <p:spPr>
          <a:xfrm>
            <a:off x="681990" y="3357880"/>
            <a:ext cx="3735705" cy="2584450"/>
          </a:xfrm>
          <a:prstGeom prst="rect">
            <a:avLst/>
          </a:prstGeom>
          <a:noFill/>
        </p:spPr>
        <p:txBody>
          <a:bodyPr wrap="square" rtlCol="0" anchor="t">
            <a:spAutoFit/>
          </a:bodyPr>
          <a:p>
            <a:r>
              <a:rPr lang="en-US" altLang="zh-CN" b="1">
                <a:latin typeface="Arial" panose="020B0604020202020204" pitchFamily="34" charset="0"/>
                <a:ea typeface="宋体" panose="02010600030101010101" pitchFamily="2" charset="-122"/>
                <a:sym typeface="宋体" panose="02010600030101010101" pitchFamily="2" charset="-122"/>
              </a:rPr>
              <a:t>        2.</a:t>
            </a:r>
            <a:r>
              <a:rPr 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另一种常见的静态预测方法是 BTFN 预测 </a:t>
            </a:r>
            <a:r>
              <a:rPr lang="en-US" alt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a:t>
            </a:r>
            <a:r>
              <a:rPr 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Back Taken, Forward Not Taken</a:t>
            </a:r>
            <a:r>
              <a:rPr lang="en-US" alt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a:t>
            </a:r>
            <a:r>
              <a:rPr 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，即对于向后的跳转预测为跳，向前的跳转则预测为不跳</a:t>
            </a:r>
            <a:r>
              <a:rPr lang="zh-CN" alt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a:t>
            </a:r>
            <a:r>
              <a:rPr 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向后的跳转是指跳转的目标地</a:t>
            </a:r>
            <a:r>
              <a:rPr lang="zh-CN" alt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址</a:t>
            </a:r>
            <a:r>
              <a:rPr lang="en-US" alt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a:t>
            </a:r>
            <a:r>
              <a:rPr 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PC 值</a:t>
            </a:r>
            <a:r>
              <a:rPr lang="en-US" alt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a:t>
            </a:r>
            <a:r>
              <a:rPr 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比当前分支指令的 PC 值要小</a:t>
            </a:r>
            <a:r>
              <a:rPr lang="zh-CN" alt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a:t>
            </a:r>
            <a:r>
              <a:rPr 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这种 BTFN 方法的依据是在实际的汇编程序中向后分支跳转的情形要多于向前跳转的情形</a:t>
            </a:r>
            <a:r>
              <a:rPr lang="zh-CN" alt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a:t>
            </a:r>
            <a:r>
              <a:rPr lang="en-US" alt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(%50-%70</a:t>
            </a:r>
            <a:r>
              <a:rPr lang="en-US" altLang="zh-CN" b="1">
                <a:latin typeface="华文仿宋" panose="02010600040101010101" charset="-122"/>
                <a:ea typeface="华文仿宋" panose="02010600040101010101" charset="-122"/>
                <a:cs typeface="华文仿宋" panose="02010600040101010101" charset="-122"/>
                <a:sym typeface="宋体" panose="02010600030101010101" pitchFamily="2" charset="-122"/>
              </a:rPr>
              <a:t>)</a:t>
            </a:r>
            <a:endParaRPr lang="zh-CN" altLang="en-US">
              <a:latin typeface="华文仿宋" panose="02010600040101010101" charset="-122"/>
              <a:ea typeface="华文仿宋" panose="02010600040101010101" charset="-122"/>
              <a:cs typeface="华文仿宋" panose="02010600040101010101" charset="-122"/>
            </a:endParaRPr>
          </a:p>
        </p:txBody>
      </p:sp>
      <p:cxnSp>
        <p:nvCxnSpPr>
          <p:cNvPr id="11" name="直接连接符 10"/>
          <p:cNvCxnSpPr/>
          <p:nvPr/>
        </p:nvCxnSpPr>
        <p:spPr>
          <a:xfrm>
            <a:off x="653415" y="3165475"/>
            <a:ext cx="9986645"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4706620" y="3451225"/>
            <a:ext cx="5942330" cy="27387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21030" y="266065"/>
            <a:ext cx="7407275" cy="508000"/>
          </a:xfrm>
        </p:spPr>
        <p:txBody>
          <a:bodyPr>
            <a:normAutofit/>
          </a:bodyPr>
          <a:lstStyle/>
          <a:p>
            <a:pPr algn="l"/>
            <a:r>
              <a:rPr lang="en-US" altLang="zh-CN" sz="2220" dirty="0"/>
              <a:t> 6.</a:t>
            </a:r>
            <a:r>
              <a:rPr lang="zh-CN" altLang="en-US" sz="2000" dirty="0"/>
              <a:t>动态分支预测的基本算法-1bit饱和计数器</a:t>
            </a:r>
            <a:endParaRPr lang="zh-CN" altLang="en-US" sz="20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8" name="文本框 7"/>
          <p:cNvSpPr txBox="1"/>
          <p:nvPr/>
        </p:nvSpPr>
        <p:spPr>
          <a:xfrm>
            <a:off x="1136650" y="4654550"/>
            <a:ext cx="9125585" cy="1198880"/>
          </a:xfrm>
          <a:prstGeom prst="rect">
            <a:avLst/>
          </a:prstGeom>
          <a:noFill/>
        </p:spPr>
        <p:txBody>
          <a:bodyPr wrap="square" rtlCol="0" anchor="t">
            <a:spAutoFit/>
          </a:bodyPr>
          <a:p>
            <a:r>
              <a:rPr lang="en-US" altLang="zh-CN"/>
              <a:t>       </a:t>
            </a:r>
            <a:r>
              <a:rPr lang="zh-CN" altLang="en-US"/>
              <a:t>无条件跳转指令必然会跳转,而条件跳转指令有时候跳转,有时候不跳转,一种简单的预测方式就是根据该指令上一次是否跳转来预测当前时刻是否跳转。如果该跳转指令上次发生跳转,就预测这一次也会跳转,如果上一次没有跳转,就预测这一次也不会跳转。这种预测方式称为:1位预测(1- bit prediction)</a:t>
            </a:r>
            <a:endParaRPr lang="zh-CN" altLang="en-US"/>
          </a:p>
        </p:txBody>
      </p:sp>
      <p:pic>
        <p:nvPicPr>
          <p:cNvPr id="9" name="图片 8"/>
          <p:cNvPicPr>
            <a:picLocks noChangeAspect="1"/>
          </p:cNvPicPr>
          <p:nvPr/>
        </p:nvPicPr>
        <p:blipFill>
          <a:blip r:embed="rId1"/>
          <a:stretch>
            <a:fillRect/>
          </a:stretch>
        </p:blipFill>
        <p:spPr>
          <a:xfrm>
            <a:off x="1136650" y="1049655"/>
            <a:ext cx="4389120" cy="3162300"/>
          </a:xfrm>
          <a:prstGeom prst="rect">
            <a:avLst/>
          </a:prstGeom>
        </p:spPr>
      </p:pic>
      <p:sp>
        <p:nvSpPr>
          <p:cNvPr id="10" name="文本框 9"/>
          <p:cNvSpPr txBox="1"/>
          <p:nvPr/>
        </p:nvSpPr>
        <p:spPr>
          <a:xfrm>
            <a:off x="6017895" y="1257300"/>
            <a:ext cx="5609590" cy="2030095"/>
          </a:xfrm>
          <a:prstGeom prst="rect">
            <a:avLst/>
          </a:prstGeom>
          <a:noFill/>
        </p:spPr>
        <p:txBody>
          <a:bodyPr wrap="square" rtlCol="0" anchor="t">
            <a:spAutoFit/>
          </a:bodyPr>
          <a:p>
            <a:endParaRPr lang="zh-CN" altLang="en-US"/>
          </a:p>
          <a:p>
            <a:r>
              <a:rPr lang="zh-CN" altLang="en-US"/>
              <a:t>当处于</a:t>
            </a:r>
            <a:r>
              <a:rPr lang="en-US" altLang="zh-CN"/>
              <a:t>0</a:t>
            </a:r>
            <a:r>
              <a:rPr lang="zh-CN" altLang="en-US"/>
              <a:t>时预测跳转，预测成功则，保持</a:t>
            </a:r>
            <a:r>
              <a:rPr lang="en-US" altLang="zh-CN"/>
              <a:t>0</a:t>
            </a:r>
            <a:r>
              <a:rPr lang="zh-CN" altLang="en-US"/>
              <a:t>状态</a:t>
            </a:r>
            <a:endParaRPr lang="zh-CN" altLang="en-US"/>
          </a:p>
          <a:p>
            <a:r>
              <a:rPr lang="zh-CN" altLang="en-US">
                <a:sym typeface="+mn-ea"/>
              </a:rPr>
              <a:t>当处于</a:t>
            </a:r>
            <a:r>
              <a:rPr lang="en-US" altLang="zh-CN">
                <a:sym typeface="+mn-ea"/>
              </a:rPr>
              <a:t>0</a:t>
            </a:r>
            <a:r>
              <a:rPr lang="zh-CN" altLang="en-US">
                <a:sym typeface="+mn-ea"/>
              </a:rPr>
              <a:t>时预测不跳，</a:t>
            </a:r>
            <a:r>
              <a:rPr lang="zh-CN" altLang="en-US">
                <a:sym typeface="+mn-ea"/>
              </a:rPr>
              <a:t>预测失败则，跳转</a:t>
            </a:r>
            <a:r>
              <a:rPr lang="en-US" altLang="zh-CN">
                <a:sym typeface="+mn-ea"/>
              </a:rPr>
              <a:t>1</a:t>
            </a:r>
            <a:r>
              <a:rPr lang="zh-CN" altLang="en-US">
                <a:sym typeface="+mn-ea"/>
              </a:rPr>
              <a:t>状态</a:t>
            </a:r>
            <a:endParaRPr lang="zh-CN" altLang="en-US"/>
          </a:p>
          <a:p>
            <a:r>
              <a:rPr lang="zh-CN" altLang="en-US">
                <a:sym typeface="+mn-ea"/>
              </a:rPr>
              <a:t>当处于</a:t>
            </a:r>
            <a:r>
              <a:rPr lang="en-US" altLang="zh-CN">
                <a:sym typeface="+mn-ea"/>
              </a:rPr>
              <a:t>1</a:t>
            </a:r>
            <a:r>
              <a:rPr lang="zh-CN" altLang="en-US">
                <a:sym typeface="+mn-ea"/>
              </a:rPr>
              <a:t>时预测跳转，</a:t>
            </a:r>
            <a:r>
              <a:rPr lang="zh-CN" altLang="en-US">
                <a:sym typeface="+mn-ea"/>
              </a:rPr>
              <a:t>预测成功则，保持</a:t>
            </a:r>
            <a:r>
              <a:rPr lang="en-US" altLang="zh-CN">
                <a:sym typeface="+mn-ea"/>
              </a:rPr>
              <a:t>1</a:t>
            </a:r>
            <a:r>
              <a:rPr lang="zh-CN" altLang="en-US">
                <a:sym typeface="+mn-ea"/>
              </a:rPr>
              <a:t>状态</a:t>
            </a:r>
            <a:endParaRPr lang="zh-CN" altLang="en-US"/>
          </a:p>
          <a:p>
            <a:r>
              <a:rPr lang="zh-CN" altLang="en-US">
                <a:sym typeface="+mn-ea"/>
              </a:rPr>
              <a:t>当处于</a:t>
            </a:r>
            <a:r>
              <a:rPr lang="en-US" altLang="zh-CN">
                <a:sym typeface="+mn-ea"/>
              </a:rPr>
              <a:t>1</a:t>
            </a:r>
            <a:r>
              <a:rPr lang="zh-CN" altLang="en-US">
                <a:sym typeface="+mn-ea"/>
              </a:rPr>
              <a:t>时预测不跳，</a:t>
            </a:r>
            <a:r>
              <a:rPr lang="zh-CN" altLang="en-US">
                <a:sym typeface="+mn-ea"/>
              </a:rPr>
              <a:t>预测失败则，跳转</a:t>
            </a:r>
            <a:r>
              <a:rPr lang="en-US" altLang="zh-CN">
                <a:sym typeface="+mn-ea"/>
              </a:rPr>
              <a:t>0</a:t>
            </a:r>
            <a:r>
              <a:rPr lang="zh-CN" altLang="en-US">
                <a:sym typeface="+mn-ea"/>
              </a:rPr>
              <a:t>状态</a:t>
            </a:r>
            <a:endParaRPr lang="zh-CN" altLang="en-US"/>
          </a:p>
          <a:p>
            <a:endParaRPr lang="zh-CN" altLang="en-US"/>
          </a:p>
          <a:p>
            <a:endParaRPr lang="zh-CN" altLang="en-US"/>
          </a:p>
        </p:txBody>
      </p:sp>
      <p:sp>
        <p:nvSpPr>
          <p:cNvPr id="11" name="矩形 10"/>
          <p:cNvSpPr/>
          <p:nvPr/>
        </p:nvSpPr>
        <p:spPr>
          <a:xfrm>
            <a:off x="5922010" y="1434465"/>
            <a:ext cx="5064760" cy="14230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978025" y="2047875"/>
            <a:ext cx="305435" cy="368300"/>
          </a:xfrm>
          <a:prstGeom prst="rect">
            <a:avLst/>
          </a:prstGeom>
          <a:noFill/>
        </p:spPr>
        <p:txBody>
          <a:bodyPr wrap="square" rtlCol="0">
            <a:spAutoFit/>
          </a:bodyPr>
          <a:p>
            <a:r>
              <a:rPr lang="en-US" altLang="zh-CN">
                <a:solidFill>
                  <a:srgbClr val="FFFF00"/>
                </a:solidFill>
              </a:rPr>
              <a:t>0</a:t>
            </a:r>
            <a:endParaRPr lang="en-US" altLang="zh-CN">
              <a:solidFill>
                <a:srgbClr val="FFFF00"/>
              </a:solidFill>
            </a:endParaRPr>
          </a:p>
        </p:txBody>
      </p:sp>
      <p:sp>
        <p:nvSpPr>
          <p:cNvPr id="13" name="文本框 12"/>
          <p:cNvSpPr txBox="1"/>
          <p:nvPr/>
        </p:nvSpPr>
        <p:spPr>
          <a:xfrm>
            <a:off x="4386580" y="2047875"/>
            <a:ext cx="305435" cy="368300"/>
          </a:xfrm>
          <a:prstGeom prst="rect">
            <a:avLst/>
          </a:prstGeom>
          <a:noFill/>
        </p:spPr>
        <p:txBody>
          <a:bodyPr wrap="square" rtlCol="0">
            <a:spAutoFit/>
          </a:bodyPr>
          <a:p>
            <a:r>
              <a:rPr lang="en-US" altLang="zh-CN">
                <a:solidFill>
                  <a:srgbClr val="FFFF00"/>
                </a:solidFill>
              </a:rPr>
              <a:t>1</a:t>
            </a:r>
            <a:endParaRPr lang="en-US" altLang="zh-CN">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75310" y="288925"/>
            <a:ext cx="6433820" cy="508000"/>
          </a:xfrm>
        </p:spPr>
        <p:txBody>
          <a:bodyPr>
            <a:normAutofit/>
          </a:bodyPr>
          <a:lstStyle/>
          <a:p>
            <a:pPr algn="l"/>
            <a:r>
              <a:rPr lang="en-US" altLang="zh-CN" dirty="0"/>
              <a:t> </a:t>
            </a:r>
            <a:r>
              <a:rPr lang="en-US" altLang="zh-CN" sz="2000" dirty="0">
                <a:sym typeface="+mn-ea"/>
              </a:rPr>
              <a:t> 7.</a:t>
            </a:r>
            <a:r>
              <a:rPr lang="zh-CN" altLang="en-US" sz="2000" dirty="0">
                <a:sym typeface="+mn-ea"/>
              </a:rPr>
              <a:t>动态分支预测的基本算法</a:t>
            </a:r>
            <a:r>
              <a:rPr lang="en-US" altLang="zh-CN" sz="2000" dirty="0">
                <a:sym typeface="+mn-ea"/>
              </a:rPr>
              <a:t>-2bit</a:t>
            </a:r>
            <a:r>
              <a:rPr lang="zh-CN" altLang="en-US" sz="2000" dirty="0">
                <a:sym typeface="+mn-ea"/>
              </a:rPr>
              <a:t>饱和计数器</a:t>
            </a:r>
            <a:endParaRPr lang="en-US" altLang="zh-CN" sz="20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dirty="0"/>
          </a:p>
        </p:txBody>
      </p:sp>
      <p:pic>
        <p:nvPicPr>
          <p:cNvPr id="22532" name="图片 5"/>
          <p:cNvPicPr>
            <a:picLocks noChangeAspect="1"/>
          </p:cNvPicPr>
          <p:nvPr/>
        </p:nvPicPr>
        <p:blipFill>
          <a:blip r:embed="rId1"/>
          <a:stretch>
            <a:fillRect/>
          </a:stretch>
        </p:blipFill>
        <p:spPr>
          <a:xfrm>
            <a:off x="772795" y="1063625"/>
            <a:ext cx="8148955" cy="2020570"/>
          </a:xfrm>
          <a:prstGeom prst="rect">
            <a:avLst/>
          </a:prstGeom>
          <a:noFill/>
          <a:ln w="9525">
            <a:noFill/>
          </a:ln>
        </p:spPr>
      </p:pic>
      <p:sp>
        <p:nvSpPr>
          <p:cNvPr id="5" name="文本框 4"/>
          <p:cNvSpPr txBox="1"/>
          <p:nvPr/>
        </p:nvSpPr>
        <p:spPr>
          <a:xfrm>
            <a:off x="1015365" y="3144520"/>
            <a:ext cx="3414395" cy="2030095"/>
          </a:xfrm>
          <a:prstGeom prst="rect">
            <a:avLst/>
          </a:prstGeom>
          <a:noFill/>
        </p:spPr>
        <p:txBody>
          <a:bodyPr wrap="square" rtlCol="0" anchor="t">
            <a:spAutoFit/>
          </a:bodyPr>
          <a:p>
            <a:r>
              <a:rPr lang="zh-CN" altLang="en-US">
                <a:gradFill>
                  <a:gsLst>
                    <a:gs pos="0">
                      <a:srgbClr val="012D86"/>
                    </a:gs>
                    <a:gs pos="100000">
                      <a:srgbClr val="0E2557"/>
                    </a:gs>
                  </a:gsLst>
                  <a:lin scaled="0"/>
                </a:gradFill>
              </a:rPr>
              <a:t>当处于</a:t>
            </a:r>
            <a:r>
              <a:rPr lang="zh-CN" altLang="en-US">
                <a:solidFill>
                  <a:schemeClr val="accent5">
                    <a:lumMod val="50000"/>
                  </a:schemeClr>
                </a:solidFill>
                <a:highlight>
                  <a:srgbClr val="FFFF00"/>
                </a:highlight>
              </a:rPr>
              <a:t>0</a:t>
            </a:r>
            <a:r>
              <a:rPr lang="zh-CN" altLang="en-US">
                <a:gradFill>
                  <a:gsLst>
                    <a:gs pos="0">
                      <a:srgbClr val="012D86"/>
                    </a:gs>
                    <a:gs pos="100000">
                      <a:srgbClr val="0E2557"/>
                    </a:gs>
                  </a:gsLst>
                  <a:lin scaled="0"/>
                </a:gradFill>
              </a:rPr>
              <a:t>0状态时</a:t>
            </a:r>
            <a:r>
              <a:rPr lang="en-US" altLang="zh-CN">
                <a:gradFill>
                  <a:gsLst>
                    <a:gs pos="0">
                      <a:srgbClr val="012D86"/>
                    </a:gs>
                    <a:gs pos="100000">
                      <a:srgbClr val="0E2557"/>
                    </a:gs>
                  </a:gsLst>
                  <a:lin scaled="0"/>
                </a:gradFill>
              </a:rPr>
              <a:t>(</a:t>
            </a:r>
            <a:r>
              <a:rPr lang="zh-CN" altLang="en-US">
                <a:gradFill>
                  <a:gsLst>
                    <a:gs pos="0">
                      <a:srgbClr val="012D86"/>
                    </a:gs>
                    <a:gs pos="100000">
                      <a:srgbClr val="0E2557"/>
                    </a:gs>
                  </a:gsLst>
                  <a:lin scaled="0"/>
                </a:gradFill>
              </a:rPr>
              <a:t>预测为不跳</a:t>
            </a:r>
            <a:r>
              <a:rPr lang="en-US" altLang="zh-CN">
                <a:gradFill>
                  <a:gsLst>
                    <a:gs pos="0">
                      <a:srgbClr val="012D86"/>
                    </a:gs>
                    <a:gs pos="100000">
                      <a:srgbClr val="0E2557"/>
                    </a:gs>
                  </a:gsLst>
                  <a:lin scaled="0"/>
                </a:gradFill>
              </a:rPr>
              <a:t>) </a:t>
            </a:r>
            <a:endParaRPr lang="zh-CN" altLang="en-US">
              <a:gradFill>
                <a:gsLst>
                  <a:gs pos="0">
                    <a:srgbClr val="012D86"/>
                  </a:gs>
                  <a:gs pos="100000">
                    <a:srgbClr val="0E2557"/>
                  </a:gs>
                </a:gsLst>
                <a:lin scaled="0"/>
              </a:gradFill>
            </a:endParaRPr>
          </a:p>
          <a:p>
            <a:r>
              <a:rPr lang="zh-CN" altLang="en-US">
                <a:gradFill>
                  <a:gsLst>
                    <a:gs pos="0">
                      <a:srgbClr val="012D86"/>
                    </a:gs>
                    <a:gs pos="100000">
                      <a:srgbClr val="0E2557"/>
                    </a:gs>
                  </a:gsLst>
                  <a:lin scaled="0"/>
                </a:gradFill>
              </a:rPr>
              <a:t>预测成功，仍处于00状态</a:t>
            </a:r>
            <a:endParaRPr lang="zh-CN" altLang="en-US">
              <a:gradFill>
                <a:gsLst>
                  <a:gs pos="0">
                    <a:srgbClr val="012D86"/>
                  </a:gs>
                  <a:gs pos="100000">
                    <a:srgbClr val="0E2557"/>
                  </a:gs>
                </a:gsLst>
                <a:lin scaled="0"/>
              </a:gradFill>
            </a:endParaRPr>
          </a:p>
          <a:p>
            <a:r>
              <a:rPr lang="zh-CN" altLang="en-US">
                <a:gradFill>
                  <a:gsLst>
                    <a:gs pos="0">
                      <a:srgbClr val="012D86"/>
                    </a:gs>
                    <a:gs pos="100000">
                      <a:srgbClr val="0E2557"/>
                    </a:gs>
                  </a:gsLst>
                  <a:lin scaled="0"/>
                </a:gradFill>
              </a:rPr>
              <a:t>预测失败，则调整为01状态</a:t>
            </a:r>
            <a:endParaRPr lang="zh-CN" altLang="en-US">
              <a:gradFill>
                <a:gsLst>
                  <a:gs pos="0">
                    <a:srgbClr val="012D86"/>
                  </a:gs>
                  <a:gs pos="100000">
                    <a:srgbClr val="0E2557"/>
                  </a:gs>
                </a:gsLst>
                <a:lin scaled="0"/>
              </a:gradFill>
            </a:endParaRPr>
          </a:p>
          <a:p>
            <a:endParaRPr lang="zh-CN" altLang="en-US">
              <a:gradFill>
                <a:gsLst>
                  <a:gs pos="0">
                    <a:srgbClr val="012D86"/>
                  </a:gs>
                  <a:gs pos="100000">
                    <a:srgbClr val="0E2557"/>
                  </a:gs>
                </a:gsLst>
                <a:lin scaled="0"/>
              </a:gradFill>
            </a:endParaRPr>
          </a:p>
          <a:p>
            <a:r>
              <a:rPr lang="zh-CN" altLang="en-US">
                <a:gradFill>
                  <a:gsLst>
                    <a:gs pos="0">
                      <a:srgbClr val="012D86"/>
                    </a:gs>
                    <a:gs pos="100000">
                      <a:srgbClr val="0E2557"/>
                    </a:gs>
                  </a:gsLst>
                  <a:lin scaled="0"/>
                </a:gradFill>
              </a:rPr>
              <a:t>当处于</a:t>
            </a:r>
            <a:r>
              <a:rPr lang="zh-CN" altLang="en-US">
                <a:gradFill>
                  <a:gsLst>
                    <a:gs pos="0">
                      <a:srgbClr val="012D86"/>
                    </a:gs>
                    <a:gs pos="100000">
                      <a:srgbClr val="0E2557"/>
                    </a:gs>
                  </a:gsLst>
                  <a:lin scaled="0"/>
                </a:gradFill>
                <a:highlight>
                  <a:srgbClr val="FFFF00"/>
                </a:highlight>
              </a:rPr>
              <a:t>0</a:t>
            </a:r>
            <a:r>
              <a:rPr lang="zh-CN" altLang="en-US">
                <a:gradFill>
                  <a:gsLst>
                    <a:gs pos="0">
                      <a:srgbClr val="012D86"/>
                    </a:gs>
                    <a:gs pos="100000">
                      <a:srgbClr val="0E2557"/>
                    </a:gs>
                  </a:gsLst>
                  <a:lin scaled="0"/>
                </a:gradFill>
              </a:rPr>
              <a:t>1状态时</a:t>
            </a:r>
            <a:r>
              <a:rPr lang="en-US" altLang="zh-CN">
                <a:gradFill>
                  <a:gsLst>
                    <a:gs pos="0">
                      <a:srgbClr val="012D86"/>
                    </a:gs>
                    <a:gs pos="100000">
                      <a:srgbClr val="0E2557"/>
                    </a:gs>
                  </a:gsLst>
                  <a:lin scaled="0"/>
                </a:gradFill>
                <a:sym typeface="+mn-ea"/>
              </a:rPr>
              <a:t>(</a:t>
            </a:r>
            <a:r>
              <a:rPr lang="zh-CN" altLang="en-US">
                <a:gradFill>
                  <a:gsLst>
                    <a:gs pos="0">
                      <a:srgbClr val="012D86"/>
                    </a:gs>
                    <a:gs pos="100000">
                      <a:srgbClr val="0E2557"/>
                    </a:gs>
                  </a:gsLst>
                  <a:lin scaled="0"/>
                </a:gradFill>
                <a:sym typeface="+mn-ea"/>
              </a:rPr>
              <a:t>预测为</a:t>
            </a:r>
            <a:r>
              <a:rPr lang="zh-CN" altLang="en-US">
                <a:gradFill>
                  <a:gsLst>
                    <a:gs pos="0">
                      <a:srgbClr val="012D86"/>
                    </a:gs>
                    <a:gs pos="100000">
                      <a:srgbClr val="0E2557"/>
                    </a:gs>
                  </a:gsLst>
                  <a:lin scaled="0"/>
                </a:gradFill>
                <a:sym typeface="+mn-ea"/>
              </a:rPr>
              <a:t>不跳</a:t>
            </a:r>
            <a:r>
              <a:rPr lang="en-US" altLang="zh-CN">
                <a:gradFill>
                  <a:gsLst>
                    <a:gs pos="0">
                      <a:srgbClr val="012D86"/>
                    </a:gs>
                    <a:gs pos="100000">
                      <a:srgbClr val="0E2557"/>
                    </a:gs>
                  </a:gsLst>
                  <a:lin scaled="0"/>
                </a:gradFill>
                <a:sym typeface="+mn-ea"/>
              </a:rPr>
              <a:t>)</a:t>
            </a:r>
            <a:r>
              <a:rPr lang="en-US" altLang="zh-CN">
                <a:gradFill>
                  <a:gsLst>
                    <a:gs pos="0">
                      <a:srgbClr val="012D86"/>
                    </a:gs>
                    <a:gs pos="100000">
                      <a:srgbClr val="0E2557"/>
                    </a:gs>
                  </a:gsLst>
                  <a:lin scaled="0"/>
                </a:gradFill>
              </a:rPr>
              <a:t> </a:t>
            </a:r>
            <a:endParaRPr lang="zh-CN" altLang="en-US">
              <a:gradFill>
                <a:gsLst>
                  <a:gs pos="0">
                    <a:srgbClr val="012D86"/>
                  </a:gs>
                  <a:gs pos="100000">
                    <a:srgbClr val="0E2557"/>
                  </a:gs>
                </a:gsLst>
                <a:lin scaled="0"/>
              </a:gradFill>
            </a:endParaRPr>
          </a:p>
          <a:p>
            <a:r>
              <a:rPr lang="zh-CN" altLang="en-US">
                <a:gradFill>
                  <a:gsLst>
                    <a:gs pos="0">
                      <a:srgbClr val="012D86"/>
                    </a:gs>
                    <a:gs pos="100000">
                      <a:srgbClr val="0E2557"/>
                    </a:gs>
                  </a:gsLst>
                  <a:lin scaled="0"/>
                </a:gradFill>
              </a:rPr>
              <a:t>预测成功，则调整为00状态</a:t>
            </a:r>
            <a:endParaRPr lang="zh-CN" altLang="en-US">
              <a:gradFill>
                <a:gsLst>
                  <a:gs pos="0">
                    <a:srgbClr val="012D86"/>
                  </a:gs>
                  <a:gs pos="100000">
                    <a:srgbClr val="0E2557"/>
                  </a:gs>
                </a:gsLst>
                <a:lin scaled="0"/>
              </a:gradFill>
            </a:endParaRPr>
          </a:p>
          <a:p>
            <a:r>
              <a:rPr lang="zh-CN" altLang="en-US">
                <a:gradFill>
                  <a:gsLst>
                    <a:gs pos="0">
                      <a:srgbClr val="012D86"/>
                    </a:gs>
                    <a:gs pos="100000">
                      <a:srgbClr val="0E2557"/>
                    </a:gs>
                  </a:gsLst>
                  <a:lin scaled="0"/>
                </a:gradFill>
              </a:rPr>
              <a:t>预测失败，则调整为10状态</a:t>
            </a:r>
            <a:endParaRPr lang="zh-CN" altLang="en-US">
              <a:gradFill>
                <a:gsLst>
                  <a:gs pos="0">
                    <a:srgbClr val="012D86"/>
                  </a:gs>
                  <a:gs pos="100000">
                    <a:srgbClr val="0E2557"/>
                  </a:gs>
                </a:gsLst>
                <a:lin scaled="0"/>
              </a:gradFill>
            </a:endParaRPr>
          </a:p>
        </p:txBody>
      </p:sp>
      <p:sp>
        <p:nvSpPr>
          <p:cNvPr id="10" name="文本框 9"/>
          <p:cNvSpPr txBox="1"/>
          <p:nvPr/>
        </p:nvSpPr>
        <p:spPr>
          <a:xfrm>
            <a:off x="4902835" y="3144520"/>
            <a:ext cx="3513455" cy="2030095"/>
          </a:xfrm>
          <a:prstGeom prst="rect">
            <a:avLst/>
          </a:prstGeom>
          <a:noFill/>
        </p:spPr>
        <p:txBody>
          <a:bodyPr wrap="square" rtlCol="0" anchor="t">
            <a:spAutoFit/>
          </a:bodyPr>
          <a:p>
            <a:r>
              <a:rPr lang="zh-CN" altLang="en-US">
                <a:solidFill>
                  <a:srgbClr val="0070C0"/>
                </a:solidFill>
                <a:sym typeface="+mn-ea"/>
              </a:rPr>
              <a:t>当处于</a:t>
            </a:r>
            <a:r>
              <a:rPr lang="zh-CN" altLang="en-US">
                <a:solidFill>
                  <a:srgbClr val="0070C0"/>
                </a:solidFill>
                <a:highlight>
                  <a:srgbClr val="FFFF00"/>
                </a:highlight>
                <a:sym typeface="+mn-ea"/>
              </a:rPr>
              <a:t>1</a:t>
            </a:r>
            <a:r>
              <a:rPr lang="zh-CN" altLang="en-US">
                <a:solidFill>
                  <a:srgbClr val="0070C0"/>
                </a:solidFill>
                <a:sym typeface="+mn-ea"/>
              </a:rPr>
              <a:t>0状态时</a:t>
            </a:r>
            <a:r>
              <a:rPr lang="en-US" altLang="zh-CN">
                <a:gradFill>
                  <a:gsLst>
                    <a:gs pos="0">
                      <a:srgbClr val="012D86"/>
                    </a:gs>
                    <a:gs pos="100000">
                      <a:srgbClr val="0E2557"/>
                    </a:gs>
                  </a:gsLst>
                  <a:lin scaled="0"/>
                </a:gradFill>
                <a:sym typeface="+mn-ea"/>
              </a:rPr>
              <a:t>(</a:t>
            </a:r>
            <a:r>
              <a:rPr lang="zh-CN" altLang="en-US">
                <a:gradFill>
                  <a:gsLst>
                    <a:gs pos="0">
                      <a:srgbClr val="012D86"/>
                    </a:gs>
                    <a:gs pos="100000">
                      <a:srgbClr val="0E2557"/>
                    </a:gs>
                  </a:gsLst>
                  <a:lin scaled="0"/>
                </a:gradFill>
                <a:sym typeface="+mn-ea"/>
              </a:rPr>
              <a:t>预测为跳</a:t>
            </a:r>
            <a:r>
              <a:rPr lang="en-US" altLang="zh-CN">
                <a:gradFill>
                  <a:gsLst>
                    <a:gs pos="0">
                      <a:srgbClr val="012D86"/>
                    </a:gs>
                    <a:gs pos="100000">
                      <a:srgbClr val="0E2557"/>
                    </a:gs>
                  </a:gsLst>
                  <a:lin scaled="0"/>
                </a:gradFill>
                <a:sym typeface="+mn-ea"/>
              </a:rPr>
              <a:t>)</a:t>
            </a:r>
            <a:endParaRPr lang="zh-CN" altLang="en-US">
              <a:solidFill>
                <a:srgbClr val="0070C0"/>
              </a:solidFill>
              <a:sym typeface="+mn-ea"/>
            </a:endParaRPr>
          </a:p>
          <a:p>
            <a:r>
              <a:rPr lang="zh-CN" altLang="en-US">
                <a:solidFill>
                  <a:srgbClr val="0070C0"/>
                </a:solidFill>
                <a:sym typeface="+mn-ea"/>
              </a:rPr>
              <a:t>预测成功，则调整为11状态</a:t>
            </a:r>
            <a:endParaRPr lang="zh-CN" altLang="en-US">
              <a:solidFill>
                <a:srgbClr val="0070C0"/>
              </a:solidFill>
            </a:endParaRPr>
          </a:p>
          <a:p>
            <a:r>
              <a:rPr lang="zh-CN" altLang="en-US">
                <a:solidFill>
                  <a:srgbClr val="0070C0"/>
                </a:solidFill>
                <a:sym typeface="+mn-ea"/>
              </a:rPr>
              <a:t>预测失败，则调整为01状态</a:t>
            </a:r>
            <a:endParaRPr lang="zh-CN" altLang="en-US">
              <a:solidFill>
                <a:srgbClr val="0070C0"/>
              </a:solidFill>
            </a:endParaRPr>
          </a:p>
          <a:p>
            <a:endParaRPr lang="zh-CN" altLang="en-US">
              <a:solidFill>
                <a:srgbClr val="0070C0"/>
              </a:solidFill>
            </a:endParaRPr>
          </a:p>
          <a:p>
            <a:r>
              <a:rPr lang="zh-CN" altLang="en-US">
                <a:solidFill>
                  <a:srgbClr val="0070C0"/>
                </a:solidFill>
                <a:sym typeface="+mn-ea"/>
              </a:rPr>
              <a:t>当处于</a:t>
            </a:r>
            <a:r>
              <a:rPr lang="zh-CN" altLang="en-US">
                <a:solidFill>
                  <a:srgbClr val="0070C0"/>
                </a:solidFill>
                <a:highlight>
                  <a:srgbClr val="FFFF00"/>
                </a:highlight>
                <a:sym typeface="+mn-ea"/>
              </a:rPr>
              <a:t>1</a:t>
            </a:r>
            <a:r>
              <a:rPr lang="zh-CN" altLang="en-US">
                <a:solidFill>
                  <a:srgbClr val="0070C0"/>
                </a:solidFill>
                <a:sym typeface="+mn-ea"/>
              </a:rPr>
              <a:t>1状态时</a:t>
            </a:r>
            <a:r>
              <a:rPr lang="en-US" altLang="zh-CN">
                <a:gradFill>
                  <a:gsLst>
                    <a:gs pos="0">
                      <a:srgbClr val="012D86"/>
                    </a:gs>
                    <a:gs pos="100000">
                      <a:srgbClr val="0E2557"/>
                    </a:gs>
                  </a:gsLst>
                  <a:lin scaled="0"/>
                </a:gradFill>
                <a:sym typeface="+mn-ea"/>
              </a:rPr>
              <a:t>(</a:t>
            </a:r>
            <a:r>
              <a:rPr lang="zh-CN" altLang="en-US">
                <a:gradFill>
                  <a:gsLst>
                    <a:gs pos="0">
                      <a:srgbClr val="012D86"/>
                    </a:gs>
                    <a:gs pos="100000">
                      <a:srgbClr val="0E2557"/>
                    </a:gs>
                  </a:gsLst>
                  <a:lin scaled="0"/>
                </a:gradFill>
                <a:sym typeface="+mn-ea"/>
              </a:rPr>
              <a:t>预测为跳</a:t>
            </a:r>
            <a:r>
              <a:rPr lang="en-US" altLang="zh-CN">
                <a:gradFill>
                  <a:gsLst>
                    <a:gs pos="0">
                      <a:srgbClr val="012D86"/>
                    </a:gs>
                    <a:gs pos="100000">
                      <a:srgbClr val="0E2557"/>
                    </a:gs>
                  </a:gsLst>
                  <a:lin scaled="0"/>
                </a:gradFill>
                <a:sym typeface="+mn-ea"/>
              </a:rPr>
              <a:t>)</a:t>
            </a:r>
            <a:endParaRPr lang="zh-CN" altLang="en-US">
              <a:solidFill>
                <a:srgbClr val="0070C0"/>
              </a:solidFill>
              <a:sym typeface="+mn-ea"/>
            </a:endParaRPr>
          </a:p>
          <a:p>
            <a:r>
              <a:rPr lang="zh-CN" altLang="en-US">
                <a:solidFill>
                  <a:srgbClr val="0070C0"/>
                </a:solidFill>
                <a:sym typeface="+mn-ea"/>
              </a:rPr>
              <a:t>预测成功，仍处于11状态</a:t>
            </a:r>
            <a:endParaRPr lang="zh-CN" altLang="en-US">
              <a:solidFill>
                <a:srgbClr val="0070C0"/>
              </a:solidFill>
            </a:endParaRPr>
          </a:p>
          <a:p>
            <a:r>
              <a:rPr lang="zh-CN" altLang="en-US">
                <a:solidFill>
                  <a:srgbClr val="0070C0"/>
                </a:solidFill>
                <a:sym typeface="+mn-ea"/>
              </a:rPr>
              <a:t>预测失败，则回退到10状态</a:t>
            </a:r>
            <a:endParaRPr lang="zh-CN" altLang="en-US">
              <a:solidFill>
                <a:srgbClr val="0070C0"/>
              </a:solidFill>
              <a:sym typeface="+mn-ea"/>
            </a:endParaRPr>
          </a:p>
        </p:txBody>
      </p:sp>
      <p:sp>
        <p:nvSpPr>
          <p:cNvPr id="11" name="文本框 10"/>
          <p:cNvSpPr txBox="1"/>
          <p:nvPr/>
        </p:nvSpPr>
        <p:spPr>
          <a:xfrm>
            <a:off x="1976755" y="2522855"/>
            <a:ext cx="436880" cy="368300"/>
          </a:xfrm>
          <a:prstGeom prst="rect">
            <a:avLst/>
          </a:prstGeom>
          <a:noFill/>
        </p:spPr>
        <p:txBody>
          <a:bodyPr wrap="none" rtlCol="0">
            <a:spAutoFit/>
          </a:bodyPr>
          <a:p>
            <a:r>
              <a:rPr lang="en-US" altLang="zh-CN">
                <a:gradFill>
                  <a:gsLst>
                    <a:gs pos="0">
                      <a:srgbClr val="7B32B2"/>
                    </a:gs>
                    <a:gs pos="100000">
                      <a:srgbClr val="401A5D"/>
                    </a:gs>
                  </a:gsLst>
                  <a:lin scaled="0"/>
                </a:gradFill>
              </a:rPr>
              <a:t>00</a:t>
            </a:r>
            <a:endParaRPr lang="en-US" altLang="zh-CN">
              <a:gradFill>
                <a:gsLst>
                  <a:gs pos="0">
                    <a:srgbClr val="7B32B2"/>
                  </a:gs>
                  <a:gs pos="100000">
                    <a:srgbClr val="401A5D"/>
                  </a:gs>
                </a:gsLst>
                <a:lin scaled="0"/>
              </a:gradFill>
            </a:endParaRPr>
          </a:p>
        </p:txBody>
      </p:sp>
      <p:sp>
        <p:nvSpPr>
          <p:cNvPr id="12" name="文本框 11"/>
          <p:cNvSpPr txBox="1"/>
          <p:nvPr/>
        </p:nvSpPr>
        <p:spPr>
          <a:xfrm>
            <a:off x="3700780" y="2522855"/>
            <a:ext cx="436880" cy="368300"/>
          </a:xfrm>
          <a:prstGeom prst="rect">
            <a:avLst/>
          </a:prstGeom>
          <a:noFill/>
        </p:spPr>
        <p:txBody>
          <a:bodyPr wrap="none" rtlCol="0">
            <a:spAutoFit/>
          </a:bodyPr>
          <a:p>
            <a:r>
              <a:rPr lang="en-US" altLang="zh-CN">
                <a:gradFill>
                  <a:gsLst>
                    <a:gs pos="0">
                      <a:srgbClr val="7B32B2"/>
                    </a:gs>
                    <a:gs pos="100000">
                      <a:srgbClr val="401A5D"/>
                    </a:gs>
                  </a:gsLst>
                  <a:lin scaled="0"/>
                </a:gradFill>
              </a:rPr>
              <a:t>01</a:t>
            </a:r>
            <a:endParaRPr lang="en-US" altLang="zh-CN">
              <a:gradFill>
                <a:gsLst>
                  <a:gs pos="0">
                    <a:srgbClr val="7B32B2"/>
                  </a:gs>
                  <a:gs pos="100000">
                    <a:srgbClr val="401A5D"/>
                  </a:gs>
                </a:gsLst>
                <a:lin scaled="0"/>
              </a:gradFill>
            </a:endParaRPr>
          </a:p>
        </p:txBody>
      </p:sp>
      <p:sp>
        <p:nvSpPr>
          <p:cNvPr id="13" name="文本框 12"/>
          <p:cNvSpPr txBox="1"/>
          <p:nvPr/>
        </p:nvSpPr>
        <p:spPr>
          <a:xfrm>
            <a:off x="5332095" y="2522855"/>
            <a:ext cx="436880" cy="368300"/>
          </a:xfrm>
          <a:prstGeom prst="rect">
            <a:avLst/>
          </a:prstGeom>
          <a:noFill/>
        </p:spPr>
        <p:txBody>
          <a:bodyPr wrap="none" rtlCol="0">
            <a:spAutoFit/>
          </a:bodyPr>
          <a:p>
            <a:r>
              <a:rPr lang="en-US" altLang="zh-CN">
                <a:gradFill>
                  <a:gsLst>
                    <a:gs pos="0">
                      <a:srgbClr val="7B32B2"/>
                    </a:gs>
                    <a:gs pos="100000">
                      <a:srgbClr val="401A5D"/>
                    </a:gs>
                  </a:gsLst>
                  <a:lin scaled="0"/>
                </a:gradFill>
              </a:rPr>
              <a:t>10</a:t>
            </a:r>
            <a:endParaRPr lang="en-US" altLang="zh-CN">
              <a:gradFill>
                <a:gsLst>
                  <a:gs pos="0">
                    <a:srgbClr val="7B32B2"/>
                  </a:gs>
                  <a:gs pos="100000">
                    <a:srgbClr val="401A5D"/>
                  </a:gs>
                </a:gsLst>
                <a:lin scaled="0"/>
              </a:gradFill>
            </a:endParaRPr>
          </a:p>
        </p:txBody>
      </p:sp>
      <p:sp>
        <p:nvSpPr>
          <p:cNvPr id="14" name="文本框 13"/>
          <p:cNvSpPr txBox="1"/>
          <p:nvPr/>
        </p:nvSpPr>
        <p:spPr>
          <a:xfrm>
            <a:off x="6963410" y="2522855"/>
            <a:ext cx="419735" cy="368300"/>
          </a:xfrm>
          <a:prstGeom prst="rect">
            <a:avLst/>
          </a:prstGeom>
          <a:noFill/>
        </p:spPr>
        <p:txBody>
          <a:bodyPr wrap="none" rtlCol="0">
            <a:spAutoFit/>
          </a:bodyPr>
          <a:p>
            <a:r>
              <a:rPr lang="en-US" altLang="zh-CN">
                <a:gradFill>
                  <a:gsLst>
                    <a:gs pos="0">
                      <a:srgbClr val="7B32B2"/>
                    </a:gs>
                    <a:gs pos="100000">
                      <a:srgbClr val="401A5D"/>
                    </a:gs>
                  </a:gsLst>
                  <a:lin scaled="0"/>
                </a:gradFill>
              </a:rPr>
              <a:t>11</a:t>
            </a:r>
            <a:endParaRPr lang="en-US" altLang="zh-CN">
              <a:gradFill>
                <a:gsLst>
                  <a:gs pos="0">
                    <a:srgbClr val="7B32B2"/>
                  </a:gs>
                  <a:gs pos="100000">
                    <a:srgbClr val="401A5D"/>
                  </a:gs>
                </a:gsLst>
                <a:lin scaled="0"/>
              </a:gradFill>
            </a:endParaRPr>
          </a:p>
        </p:txBody>
      </p:sp>
      <p:sp>
        <p:nvSpPr>
          <p:cNvPr id="15" name="文本框 14"/>
          <p:cNvSpPr txBox="1"/>
          <p:nvPr/>
        </p:nvSpPr>
        <p:spPr>
          <a:xfrm>
            <a:off x="1015365" y="5427980"/>
            <a:ext cx="9003665" cy="922020"/>
          </a:xfrm>
          <a:prstGeom prst="rect">
            <a:avLst/>
          </a:prstGeom>
          <a:noFill/>
        </p:spPr>
        <p:txBody>
          <a:bodyPr wrap="square" rtlCol="0" anchor="t">
            <a:spAutoFit/>
          </a:bodyPr>
          <a:p>
            <a:r>
              <a:rPr lang="zh-CN" altLang="en-US"/>
              <a:t>“两比特饱和计数器”对于预测一条分支指令很有效，但是处理器执行的指令流中存在</a:t>
            </a:r>
            <a:endParaRPr lang="zh-CN" altLang="en-US"/>
          </a:p>
          <a:p>
            <a:r>
              <a:rPr lang="zh-CN" altLang="en-US"/>
              <a:t>着众多的不同分支指令（位于不同的 PC 值位置） 假设只使用一个“两比特饱和计数</a:t>
            </a:r>
            <a:endParaRPr lang="zh-CN" altLang="en-US"/>
          </a:p>
          <a:p>
            <a:r>
              <a:rPr lang="zh-CN" altLang="en-US"/>
              <a:t>器”在任何分支指令执行时均进行更新，那么必然会互相冲击，预测的结果会很不理想</a:t>
            </a:r>
            <a:endParaRPr lang="zh-CN" altLang="en-US"/>
          </a:p>
        </p:txBody>
      </p:sp>
    </p:spTree>
  </p:cSld>
  <p:clrMapOvr>
    <a:masterClrMapping/>
  </p:clrMapOvr>
</p:sld>
</file>

<file path=ppt/tags/tag1.xml><?xml version="1.0" encoding="utf-8"?>
<p:tagLst xmlns:p="http://schemas.openxmlformats.org/presentationml/2006/main">
  <p:tag name="ISLIDE.DIAGRAM" val="f48ef244-3850-4800-9882-63d3c6849d33"/>
</p:tagLst>
</file>

<file path=ppt/tags/tag2.xml><?xml version="1.0" encoding="utf-8"?>
<p:tagLst xmlns:p="http://schemas.openxmlformats.org/presentationml/2006/main">
  <p:tag name="KSO_WM_UNIT_TABLE_BEAUTIFY" val="smartTable{35a4b70b-e6a4-4dd1-a55d-fef905d0b739}"/>
  <p:tag name="TABLE_ENDDRAG_ORIGIN_RECT" val="671*213"/>
  <p:tag name="TABLE_ENDDRAG_RECT" val="129*94*671*213"/>
</p:tagLst>
</file>

<file path=ppt/tags/tag3.xml><?xml version="1.0" encoding="utf-8"?>
<p:tagLst xmlns:p="http://schemas.openxmlformats.org/presentationml/2006/main">
  <p:tag name="KSO_WM_UNIT_TABLE_BEAUTIFY" val="smartTable{763acc56-1f25-4508-ad8a-8816a0308bf5}"/>
</p:tagLst>
</file>

<file path=ppt/tags/tag4.xml><?xml version="1.0" encoding="utf-8"?>
<p:tagLst xmlns:p="http://schemas.openxmlformats.org/presentationml/2006/main">
  <p:tag name="KSO_WM_UNIT_PLACING_PICTURE_USER_VIEWPORT" val="{&quot;height&quot;:3182,&quot;width&quot;:12833}"/>
</p:tagLst>
</file>

<file path=ppt/tags/tag5.xml><?xml version="1.0" encoding="utf-8"?>
<p:tagLst xmlns:p="http://schemas.openxmlformats.org/presentationml/2006/main">
  <p:tag name="KSO_WM_UNIT_PLACING_PICTURE_USER_VIEWPORT" val="{&quot;height&quot;:3182,&quot;width&quot;:12833}"/>
</p:tagLst>
</file>

<file path=ppt/tags/tag6.xml><?xml version="1.0" encoding="utf-8"?>
<p:tagLst xmlns:p="http://schemas.openxmlformats.org/presentationml/2006/main">
  <p:tag name="KSO_WM_UNIT_PLACING_PICTURE_USER_VIEWPORT" val="{&quot;height&quot;:3182,&quot;width&quot;:12833}"/>
</p:tagLst>
</file>

<file path=ppt/tags/tag7.xml><?xml version="1.0" encoding="utf-8"?>
<p:tagLst xmlns:p="http://schemas.openxmlformats.org/presentationml/2006/main">
  <p:tag name="KSO_WM_UNIT_PLACING_PICTURE_USER_VIEWPORT" val="{&quot;height&quot;:3182,&quot;width&quot;:12833}"/>
</p:tagLst>
</file>

<file path=ppt/tags/tag8.xml><?xml version="1.0" encoding="utf-8"?>
<p:tagLst xmlns:p="http://schemas.openxmlformats.org/presentationml/2006/main">
  <p:tag name="KSO_WM_UNIT_PLACING_PICTURE_USER_VIEWPORT" val="{&quot;height&quot;:6672,&quot;width&quot;:162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11443</Words>
  <Application>WPS 演示</Application>
  <PresentationFormat>自定义</PresentationFormat>
  <Paragraphs>1324</Paragraphs>
  <Slides>37</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10</vt:i4>
      </vt:variant>
      <vt:variant>
        <vt:lpstr>幻灯片标题</vt:lpstr>
      </vt:variant>
      <vt:variant>
        <vt:i4>37</vt:i4>
      </vt:variant>
    </vt:vector>
  </HeadingPairs>
  <TitlesOfParts>
    <vt:vector size="66" baseType="lpstr">
      <vt:lpstr>Arial</vt:lpstr>
      <vt:lpstr>宋体</vt:lpstr>
      <vt:lpstr>Wingdings</vt:lpstr>
      <vt:lpstr>微软雅黑</vt:lpstr>
      <vt:lpstr>Times New Roman</vt:lpstr>
      <vt:lpstr>Impact</vt:lpstr>
      <vt:lpstr>华文细黑</vt:lpstr>
      <vt:lpstr>华文新魏</vt:lpstr>
      <vt:lpstr>华文仿宋</vt:lpstr>
      <vt:lpstr>Arial Unicode MS</vt:lpstr>
      <vt:lpstr>Calibri Light</vt:lpstr>
      <vt:lpstr>Calibri</vt:lpstr>
      <vt:lpstr>Comic Sans MS</vt:lpstr>
      <vt:lpstr>Verdana</vt:lpstr>
      <vt:lpstr>Arial Narrow</vt:lpstr>
      <vt:lpstr>Symbol</vt:lpstr>
      <vt:lpstr>华文楷体</vt:lpstr>
      <vt:lpstr>Blackadder ITC</vt:lpstr>
      <vt:lpstr>Office 主题</vt:lpstr>
      <vt:lpstr>Visio.Drawing.11</vt:lpstr>
      <vt:lpstr>Visio.Drawing.15</vt:lpstr>
      <vt:lpstr>Visio.Drawing.11</vt:lpstr>
      <vt:lpstr>Visio.Drawing.11</vt:lpstr>
      <vt:lpstr>Visio.Drawing.15</vt:lpstr>
      <vt:lpstr>Visio.Drawing.15</vt:lpstr>
      <vt:lpstr>Visio.Drawing.15</vt:lpstr>
      <vt:lpstr>Visio.Drawing.15</vt:lpstr>
      <vt:lpstr>Visio.Drawing.15</vt:lpstr>
      <vt:lpstr>Visio.Drawing.15</vt:lpstr>
      <vt:lpstr>分支预测汇报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研发-蒋勋</dc:creator>
  <cp:lastModifiedBy>小强净土</cp:lastModifiedBy>
  <cp:revision>667</cp:revision>
  <cp:lastPrinted>2020-05-20T09:25:00Z</cp:lastPrinted>
  <dcterms:created xsi:type="dcterms:W3CDTF">2015-05-05T08:02:00Z</dcterms:created>
  <dcterms:modified xsi:type="dcterms:W3CDTF">2022-04-10T14:53:50Z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y fmtid="{D5CDD505-2E9C-101B-9397-08002B2CF9AE}" pid="3" name="ICV">
    <vt:lpwstr>49503A2DCDAC492E9BB4CFC405B40CEC</vt:lpwstr>
  </property>
  <property fmtid="{D5CDD505-2E9C-101B-9397-08002B2CF9AE}" pid="4" name="KSOSaveFontToCloudKey">
    <vt:lpwstr>232948323_btnclosed</vt:lpwstr>
  </property>
</Properties>
</file>