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6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58479-2AD4-4AB2-B2E5-411BF18D119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5274F-8B28-4B03-81DD-B432FD196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5274F-8B28-4B03-81DD-B432FD196F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9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" y="33467"/>
            <a:ext cx="1829480" cy="33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8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594066"/>
          </a:xfrm>
        </p:spPr>
        <p:txBody>
          <a:bodyPr>
            <a:normAutofit/>
          </a:bodyPr>
          <a:lstStyle>
            <a:lvl1pPr>
              <a:defRPr sz="36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" y="33467"/>
            <a:ext cx="1829480" cy="33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91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5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7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5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466"/>
            <a:ext cx="1541448" cy="3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809"/>
            <a:ext cx="1891912" cy="3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5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-roger/articles/5719979.html" TargetMode="External"/><Relationship Id="rId2" Type="http://schemas.openxmlformats.org/officeDocument/2006/relationships/hyperlink" Target="https://www.cnblogs.com/pinard/p/700139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help/stats/hidden-markov-models-hmm.html" TargetMode="External"/><Relationship Id="rId4" Type="http://schemas.openxmlformats.org/officeDocument/2006/relationships/hyperlink" Target="https://www.ilovematlab.cn/thread-208358-1-1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slide" Target="slide7.xml"/><Relationship Id="rId2" Type="http://schemas.openxmlformats.org/officeDocument/2006/relationships/image" Target="../media/image152.png"/><Relationship Id="rId16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1.png"/><Relationship Id="rId13" Type="http://schemas.openxmlformats.org/officeDocument/2006/relationships/image" Target="../media/image350.png"/><Relationship Id="rId34" Type="http://schemas.openxmlformats.org/officeDocument/2006/relationships/image" Target="../media/image53.png"/><Relationship Id="rId42" Type="http://schemas.openxmlformats.org/officeDocument/2006/relationships/image" Target="../media/image34.png"/><Relationship Id="rId33" Type="http://schemas.openxmlformats.org/officeDocument/2006/relationships/image" Target="../media/image52.png"/><Relationship Id="rId38" Type="http://schemas.openxmlformats.org/officeDocument/2006/relationships/image" Target="../media/image30.png"/><Relationship Id="rId12" Type="http://schemas.openxmlformats.org/officeDocument/2006/relationships/image" Target="../media/image340.png"/><Relationship Id="rId17" Type="http://schemas.openxmlformats.org/officeDocument/2006/relationships/image" Target="../media/image18.png"/><Relationship Id="rId41" Type="http://schemas.openxmlformats.org/officeDocument/2006/relationships/image" Target="../media/image3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28.png"/><Relationship Id="rId40" Type="http://schemas.openxmlformats.org/officeDocument/2006/relationships/image" Target="../media/image32.png"/><Relationship Id="rId32" Type="http://schemas.openxmlformats.org/officeDocument/2006/relationships/image" Target="../media/image51.png"/><Relationship Id="rId5" Type="http://schemas.openxmlformats.org/officeDocument/2006/relationships/image" Target="../media/image29.png"/><Relationship Id="rId36" Type="http://schemas.openxmlformats.org/officeDocument/2006/relationships/image" Target="../media/image16.png"/><Relationship Id="rId15" Type="http://schemas.openxmlformats.org/officeDocument/2006/relationships/image" Target="../media/image12.png"/><Relationship Id="rId44" Type="http://schemas.openxmlformats.org/officeDocument/2006/relationships/image" Target="../media/image36.png"/><Relationship Id="rId10" Type="http://schemas.openxmlformats.org/officeDocument/2006/relationships/image" Target="../media/image10.png"/><Relationship Id="rId31" Type="http://schemas.openxmlformats.org/officeDocument/2006/relationships/image" Target="../media/image13.png"/><Relationship Id="rId35" Type="http://schemas.openxmlformats.org/officeDocument/2006/relationships/image" Target="../media/image15.png"/><Relationship Id="rId43" Type="http://schemas.openxmlformats.org/officeDocument/2006/relationships/image" Target="../media/image35.png"/><Relationship Id="rId9" Type="http://schemas.openxmlformats.org/officeDocument/2006/relationships/image" Target="../media/image17.png"/><Relationship Id="rId14" Type="http://schemas.openxmlformats.org/officeDocument/2006/relationships/image" Target="../media/image3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7.png"/><Relationship Id="rId3" Type="http://schemas.openxmlformats.org/officeDocument/2006/relationships/image" Target="../media/image50.png"/><Relationship Id="rId21" Type="http://schemas.openxmlformats.org/officeDocument/2006/relationships/image" Target="../media/image70.png"/><Relationship Id="rId7" Type="http://schemas.openxmlformats.org/officeDocument/2006/relationships/image" Target="../media/image46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image" Target="../media/image48.png"/><Relationship Id="rId16" Type="http://schemas.openxmlformats.org/officeDocument/2006/relationships/image" Target="../media/image66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6.png"/><Relationship Id="rId3" Type="http://schemas.openxmlformats.org/officeDocument/2006/relationships/image" Target="../media/image46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5.png"/><Relationship Id="rId2" Type="http://schemas.openxmlformats.org/officeDocument/2006/relationships/image" Target="../media/image47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slide" Target="slide11.xml"/><Relationship Id="rId10" Type="http://schemas.openxmlformats.org/officeDocument/2006/relationships/image" Target="../media/image99.png"/><Relationship Id="rId19" Type="http://schemas.openxmlformats.org/officeDocument/2006/relationships/image" Target="../media/image107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2.png"/><Relationship Id="rId3" Type="http://schemas.openxmlformats.org/officeDocument/2006/relationships/image" Target="../media/image47.png"/><Relationship Id="rId21" Type="http://schemas.openxmlformats.org/officeDocument/2006/relationships/image" Target="../media/image125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4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8.png"/><Relationship Id="rId5" Type="http://schemas.openxmlformats.org/officeDocument/2006/relationships/image" Target="../media/image110.png"/><Relationship Id="rId15" Type="http://schemas.openxmlformats.org/officeDocument/2006/relationships/image" Target="../media/image109.png"/><Relationship Id="rId23" Type="http://schemas.openxmlformats.org/officeDocument/2006/relationships/image" Target="../media/image127.png"/><Relationship Id="rId10" Type="http://schemas.openxmlformats.org/officeDocument/2006/relationships/image" Target="../media/image115.png"/><Relationship Id="rId19" Type="http://schemas.openxmlformats.org/officeDocument/2006/relationships/image" Target="../media/image123.png"/><Relationship Id="rId4" Type="http://schemas.openxmlformats.org/officeDocument/2006/relationships/image" Target="../media/image4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76.png"/><Relationship Id="rId21" Type="http://schemas.openxmlformats.org/officeDocument/2006/relationships/image" Target="../media/image143.png"/><Relationship Id="rId7" Type="http://schemas.openxmlformats.org/officeDocument/2006/relationships/image" Target="../media/image74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75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31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77.png"/><Relationship Id="rId9" Type="http://schemas.openxmlformats.org/officeDocument/2006/relationships/image" Target="../media/image130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55526"/>
            <a:ext cx="7772400" cy="1440160"/>
          </a:xfrm>
        </p:spPr>
        <p:txBody>
          <a:bodyPr>
            <a:normAutofit/>
          </a:bodyPr>
          <a:lstStyle/>
          <a:p>
            <a:r>
              <a:rPr lang="zh-CN" altLang="en-US" dirty="0"/>
              <a:t>隐</a:t>
            </a:r>
            <a:r>
              <a:rPr lang="zh-CN" altLang="en-US" dirty="0" smtClean="0"/>
              <a:t>马尔科夫模型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/>
              <a:t>Hidden Markov </a:t>
            </a:r>
            <a:r>
              <a:rPr lang="en-US" altLang="zh-CN" b="1" dirty="0" smtClean="0"/>
              <a:t>Model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HMM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88381"/>
            <a:ext cx="6400800" cy="1314450"/>
          </a:xfrm>
        </p:spPr>
        <p:txBody>
          <a:bodyPr/>
          <a:lstStyle/>
          <a:p>
            <a:r>
              <a:rPr lang="zh-CN" altLang="en-US" dirty="0" smtClean="0"/>
              <a:t>时亚洲、汪向阳</a:t>
            </a:r>
            <a:endParaRPr lang="en-US" altLang="zh-CN" dirty="0" smtClean="0"/>
          </a:p>
          <a:p>
            <a:r>
              <a:rPr lang="en-US" altLang="zh-CN" dirty="0" smtClean="0"/>
              <a:t>2020.5.14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5766"/>
            <a:ext cx="3336528" cy="202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28" y="2907132"/>
            <a:ext cx="3844862" cy="168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4712757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https://www.bilibili.com/video/BV13C4y1W7iB#reply2886835766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代码实现及参考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609" y="987574"/>
            <a:ext cx="825921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</a:rPr>
              <a:t>Python</a:t>
            </a:r>
            <a:r>
              <a:rPr lang="zh-CN" altLang="en-US" sz="2000" dirty="0" smtClean="0">
                <a:latin typeface="华光淡古印_CNKI" pitchFamily="2" charset="-122"/>
                <a:ea typeface="华光淡古印_CNKI" pitchFamily="2" charset="-122"/>
              </a:rPr>
              <a:t>：   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  <a:hlinkClick r:id="rId2"/>
              </a:rPr>
              <a:t>https</a:t>
            </a:r>
            <a:r>
              <a:rPr lang="en-US" altLang="zh-CN" sz="2000" dirty="0">
                <a:latin typeface="华光淡古印_CNKI" pitchFamily="2" charset="-122"/>
                <a:ea typeface="华光淡古印_CNKI" pitchFamily="2" charset="-122"/>
                <a:hlinkClick r:id="rId2"/>
              </a:rPr>
              <a:t>://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  <a:hlinkClick r:id="rId2"/>
              </a:rPr>
              <a:t>www.cnblogs.com/pinard/p/7001397.html</a:t>
            </a:r>
            <a:endParaRPr lang="en-US" altLang="zh-CN" sz="2000" dirty="0" smtClean="0">
              <a:latin typeface="华光淡古印_CNKI" pitchFamily="2" charset="-122"/>
              <a:ea typeface="华光淡古印_CNKI" pitchFamily="2" charset="-122"/>
            </a:endParaRPr>
          </a:p>
          <a:p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</a:rPr>
              <a:t> </a:t>
            </a:r>
          </a:p>
          <a:p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  <a:hlinkClick r:id="rId3"/>
              </a:rPr>
              <a:t>https</a:t>
            </a:r>
            <a:r>
              <a:rPr lang="en-US" altLang="zh-CN" sz="2000" dirty="0">
                <a:latin typeface="华光淡古印_CNKI" pitchFamily="2" charset="-122"/>
                <a:ea typeface="华光淡古印_CNKI" pitchFamily="2" charset="-122"/>
                <a:hlinkClick r:id="rId3"/>
              </a:rPr>
              <a:t>://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  <a:hlinkClick r:id="rId3"/>
              </a:rPr>
              <a:t>www.cnblogs.com/d-roger/articles/5719979.html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</a:rPr>
              <a:t> </a:t>
            </a:r>
            <a:endParaRPr lang="zh-CN" altLang="en-US" sz="2000" dirty="0">
              <a:latin typeface="华光淡古印_CNKI" pitchFamily="2" charset="-122"/>
              <a:ea typeface="华光淡古印_CNKI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248" y="2328431"/>
            <a:ext cx="828862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华光淡古印_CNKI" pitchFamily="2" charset="-122"/>
                <a:ea typeface="华光淡古印_CNKI" pitchFamily="2" charset="-122"/>
              </a:rPr>
              <a:t>Matlab</a:t>
            </a:r>
            <a:r>
              <a:rPr lang="zh-CN" altLang="en-US" sz="2000" dirty="0" smtClean="0">
                <a:latin typeface="华光淡古印_CNKI" pitchFamily="2" charset="-122"/>
                <a:ea typeface="华光淡古印_CNKI" pitchFamily="2" charset="-122"/>
              </a:rPr>
              <a:t>： 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  <a:hlinkClick r:id="rId4"/>
              </a:rPr>
              <a:t>https</a:t>
            </a:r>
            <a:r>
              <a:rPr lang="en-US" altLang="zh-CN" sz="2000" dirty="0">
                <a:latin typeface="华光淡古印_CNKI" pitchFamily="2" charset="-122"/>
                <a:ea typeface="华光淡古印_CNKI" pitchFamily="2" charset="-122"/>
                <a:hlinkClick r:id="rId4"/>
              </a:rPr>
              <a:t>://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  <a:hlinkClick r:id="rId4"/>
              </a:rPr>
              <a:t>www.ilovematlab.cn/thread-208358-1-1.html</a:t>
            </a:r>
            <a:endParaRPr lang="en-US" altLang="zh-CN" sz="2000" dirty="0" smtClean="0">
              <a:latin typeface="华光淡古印_CNKI" pitchFamily="2" charset="-122"/>
              <a:ea typeface="华光淡古印_CNKI" pitchFamily="2" charset="-122"/>
            </a:endParaRPr>
          </a:p>
          <a:p>
            <a:endParaRPr lang="en-US" altLang="zh-CN" sz="2000" dirty="0">
              <a:latin typeface="华光淡古印_CNKI" pitchFamily="2" charset="-122"/>
              <a:ea typeface="华光淡古印_CNKI" pitchFamily="2" charset="-122"/>
            </a:endParaRPr>
          </a:p>
          <a:p>
            <a:r>
              <a:rPr lang="en-US" altLang="zh-CN" sz="2000" dirty="0">
                <a:latin typeface="华光淡古印_CNKI" pitchFamily="2" charset="-122"/>
                <a:ea typeface="华光淡古印_CNKI" pitchFamily="2" charset="-122"/>
                <a:hlinkClick r:id="rId5"/>
              </a:rPr>
              <a:t>https://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  <a:hlinkClick r:id="rId5"/>
              </a:rPr>
              <a:t>www.mathworks.com/help/stats/hidden-markov-models-hmm.html</a:t>
            </a:r>
            <a:r>
              <a:rPr lang="en-US" altLang="zh-CN" sz="2000" dirty="0" smtClean="0">
                <a:latin typeface="华光淡古印_CNKI" pitchFamily="2" charset="-122"/>
                <a:ea typeface="华光淡古印_CNKI" pitchFamily="2" charset="-122"/>
              </a:rPr>
              <a:t> </a:t>
            </a:r>
            <a:endParaRPr lang="zh-CN" altLang="en-US" sz="2000" dirty="0">
              <a:latin typeface="华光淡古印_CNKI" pitchFamily="2" charset="-122"/>
              <a:ea typeface="华光淡古印_CNKI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952" y="3867894"/>
            <a:ext cx="8259216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光淡古印_CNKI" pitchFamily="2" charset="-122"/>
                <a:ea typeface="华光淡古印_CNKI" pitchFamily="2" charset="-122"/>
              </a:rPr>
              <a:t>黄冉，硕士论文，基于隐马尔科夫模型的股票价格预测分析</a:t>
            </a:r>
            <a:endParaRPr lang="en-US" altLang="zh-CN" sz="2000" dirty="0" smtClean="0">
              <a:latin typeface="华光淡古印_CNKI" pitchFamily="2" charset="-122"/>
              <a:ea typeface="华光淡古印_CNKI" pitchFamily="2" charset="-122"/>
            </a:endParaRPr>
          </a:p>
          <a:p>
            <a:r>
              <a:rPr lang="zh-CN" altLang="en-US" sz="2000" dirty="0">
                <a:latin typeface="华光淡古印_CNKI" pitchFamily="2" charset="-122"/>
                <a:ea typeface="华光淡古印_CNKI" pitchFamily="2" charset="-122"/>
              </a:rPr>
              <a:t>王</a:t>
            </a:r>
            <a:r>
              <a:rPr lang="zh-CN" altLang="en-US" sz="2000" dirty="0" smtClean="0">
                <a:latin typeface="华光淡古印_CNKI" pitchFamily="2" charset="-122"/>
                <a:ea typeface="华光淡古印_CNKI" pitchFamily="2" charset="-122"/>
              </a:rPr>
              <a:t>晨，硕士论文，基于隐马尔科夫模型的股票价格指数预测</a:t>
            </a:r>
            <a:endParaRPr lang="zh-CN" altLang="en-US" sz="2000" dirty="0">
              <a:latin typeface="华光淡古印_CNKI" pitchFamily="2" charset="-122"/>
              <a:ea typeface="华光淡古印_CNK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0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" y="1366159"/>
            <a:ext cx="59055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3518"/>
            <a:ext cx="5397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2719188" y="483518"/>
            <a:ext cx="401633" cy="51742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下箭头 3"/>
          <p:cNvSpPr/>
          <p:nvPr/>
        </p:nvSpPr>
        <p:spPr>
          <a:xfrm>
            <a:off x="2846085" y="1035968"/>
            <a:ext cx="139828" cy="311646"/>
          </a:xfrm>
          <a:prstGeom prst="up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2" y="1995685"/>
            <a:ext cx="815087" cy="50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971600" y="1995686"/>
            <a:ext cx="144016" cy="57606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9772" y="20486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拉格朗日条件极值</a:t>
            </a:r>
            <a:endParaRPr lang="zh-CN" altLang="en-US" sz="1600" dirty="0">
              <a:latin typeface="华光行楷_CNKI" pitchFamily="2" charset="-122"/>
              <a:ea typeface="华光行楷_CNKI" pitchFamily="2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" y="2571750"/>
            <a:ext cx="398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" y="3219822"/>
            <a:ext cx="22415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88" y="3230993"/>
            <a:ext cx="1549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下箭头 15"/>
          <p:cNvSpPr/>
          <p:nvPr/>
        </p:nvSpPr>
        <p:spPr>
          <a:xfrm>
            <a:off x="2483768" y="3219822"/>
            <a:ext cx="144016" cy="57606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3" y="3939902"/>
            <a:ext cx="2070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13" y="3939902"/>
            <a:ext cx="1644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63" y="3939902"/>
            <a:ext cx="1003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39" y="3404554"/>
            <a:ext cx="31369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15" y="3946407"/>
            <a:ext cx="1887335" cy="3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39" y="4333230"/>
            <a:ext cx="1739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H="1" flipV="1">
            <a:off x="4874563" y="4227934"/>
            <a:ext cx="77747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6062013" y="3939902"/>
            <a:ext cx="166171" cy="393328"/>
          </a:xfrm>
          <a:prstGeom prst="down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98" y="-3349"/>
            <a:ext cx="2982420" cy="1018687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17070"/>
            <a:ext cx="1346200" cy="10604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50" y="2074077"/>
            <a:ext cx="2203366" cy="120537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/>
        </p:nvSpPr>
        <p:spPr>
          <a:xfrm>
            <a:off x="4949613" y="483518"/>
            <a:ext cx="401633" cy="51742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793378" y="470152"/>
            <a:ext cx="475210" cy="51742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16416" y="4714230"/>
            <a:ext cx="700833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仿宋" pitchFamily="49" charset="-122"/>
                <a:ea typeface="仿宋" pitchFamily="49" charset="-122"/>
                <a:hlinkClick r:id="rId17" action="ppaction://hlinksldjump"/>
              </a:rPr>
              <a:t>返回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9" grpId="0"/>
      <p:bldP spid="16" grpId="0" animBg="1"/>
      <p:bldP spid="12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395536" y="177484"/>
            <a:ext cx="8229600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sz="3300" dirty="0" smtClean="0"/>
              <a:t>马尔科夫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92" y="703804"/>
            <a:ext cx="1296144" cy="151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853950" y="2191965"/>
            <a:ext cx="2290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CN" sz="1400" dirty="0"/>
              <a:t>Андрей Андреевич Марков</a:t>
            </a:r>
            <a:endParaRPr lang="zh-CN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59" y="3038598"/>
            <a:ext cx="1059432" cy="14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875558" y="4526999"/>
            <a:ext cx="22684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zh-CN" sz="1200" dirty="0"/>
              <a:t>Пафну́тий Льво́вич Чебышёв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496273" y="17320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马尔科夫</a:t>
            </a:r>
            <a:endParaRPr lang="zh-CN" altLang="en-US" sz="1600" b="1" dirty="0">
              <a:solidFill>
                <a:schemeClr val="bg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3288" y="4145933"/>
            <a:ext cx="1011815" cy="3385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切比雪夫</a:t>
            </a:r>
            <a:endParaRPr lang="zh-CN" altLang="en-US" sz="1600" b="1" dirty="0">
              <a:solidFill>
                <a:schemeClr val="bg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下箭头 4"/>
          <p:cNvSpPr/>
          <p:nvPr/>
        </p:nvSpPr>
        <p:spPr>
          <a:xfrm rot="10800000">
            <a:off x="7885179" y="2477620"/>
            <a:ext cx="288032" cy="504056"/>
          </a:xfrm>
          <a:prstGeom prst="downArrow">
            <a:avLst>
              <a:gd name="adj1" fmla="val 3975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504" y="4665498"/>
            <a:ext cx="5904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参考：</a:t>
            </a:r>
            <a:r>
              <a:rPr lang="en-US" altLang="zh-CN" sz="1600" dirty="0" smtClean="0"/>
              <a:t>https</a:t>
            </a:r>
            <a:r>
              <a:rPr lang="en-US" altLang="zh-CN" sz="1600" dirty="0"/>
              <a:t>://blog.csdn.net/bitcarmanlee/article/details/82819860</a:t>
            </a:r>
            <a:endParaRPr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4104456" cy="34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31590"/>
            <a:ext cx="3960440" cy="41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1644664"/>
            <a:ext cx="545435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光行书_CNKI" pitchFamily="2" charset="-122"/>
                <a:ea typeface="华光行书_CNKI" pitchFamily="2" charset="-122"/>
              </a:rPr>
              <a:t>某一时刻状态转移的概率只依赖于它的前一个状态</a:t>
            </a:r>
          </a:p>
        </p:txBody>
      </p:sp>
      <p:sp>
        <p:nvSpPr>
          <p:cNvPr id="9" name="爆炸形 1 8"/>
          <p:cNvSpPr/>
          <p:nvPr/>
        </p:nvSpPr>
        <p:spPr>
          <a:xfrm>
            <a:off x="6030232" y="339502"/>
            <a:ext cx="1298759" cy="1008112"/>
          </a:xfrm>
          <a:prstGeom prst="irregularSeal1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rPr>
              <a:t>无记忆性</a:t>
            </a:r>
            <a:endParaRPr lang="zh-CN" altLang="en-US" b="1" dirty="0">
              <a:solidFill>
                <a:srgbClr val="0000FF"/>
              </a:solidFill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03648" y="2324498"/>
            <a:ext cx="936104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牛市</a:t>
            </a:r>
            <a:endParaRPr lang="en-US" altLang="zh-CN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0</a:t>
            </a:r>
            <a:endParaRPr lang="zh-CN" altLang="en-US" b="1" dirty="0">
              <a:solidFill>
                <a:srgbClr val="00B05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9552" y="3616237"/>
            <a:ext cx="936104" cy="6989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熊市</a:t>
            </a:r>
            <a:endParaRPr lang="en-US" altLang="zh-CN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1</a:t>
            </a:r>
            <a:endParaRPr lang="zh-CN" altLang="en-US" b="1" dirty="0">
              <a:solidFill>
                <a:srgbClr val="00B05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39752" y="3606478"/>
            <a:ext cx="936104" cy="718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横盘</a:t>
            </a:r>
            <a:endParaRPr lang="en-US" altLang="zh-CN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098003" y="2964426"/>
            <a:ext cx="376836" cy="656303"/>
          </a:xfrm>
          <a:custGeom>
            <a:avLst/>
            <a:gdLst>
              <a:gd name="connsiteX0" fmla="*/ 376836 w 376836"/>
              <a:gd name="connsiteY0" fmla="*/ 0 h 656303"/>
              <a:gd name="connsiteX1" fmla="*/ 52371 w 376836"/>
              <a:gd name="connsiteY1" fmla="*/ 176980 h 656303"/>
              <a:gd name="connsiteX2" fmla="*/ 752 w 376836"/>
              <a:gd name="connsiteY2" fmla="*/ 656303 h 656303"/>
              <a:gd name="connsiteX3" fmla="*/ 752 w 376836"/>
              <a:gd name="connsiteY3" fmla="*/ 656303 h 656303"/>
              <a:gd name="connsiteX4" fmla="*/ 752 w 376836"/>
              <a:gd name="connsiteY4" fmla="*/ 656303 h 656303"/>
              <a:gd name="connsiteX5" fmla="*/ 752 w 376836"/>
              <a:gd name="connsiteY5" fmla="*/ 656303 h 6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36" h="656303">
                <a:moveTo>
                  <a:pt x="376836" y="0"/>
                </a:moveTo>
                <a:cubicBezTo>
                  <a:pt x="245944" y="33798"/>
                  <a:pt x="115052" y="67596"/>
                  <a:pt x="52371" y="176980"/>
                </a:cubicBezTo>
                <a:cubicBezTo>
                  <a:pt x="-10310" y="286364"/>
                  <a:pt x="752" y="656303"/>
                  <a:pt x="752" y="656303"/>
                </a:cubicBezTo>
                <a:lnTo>
                  <a:pt x="752" y="656303"/>
                </a:lnTo>
                <a:lnTo>
                  <a:pt x="752" y="656303"/>
                </a:lnTo>
                <a:lnTo>
                  <a:pt x="752" y="656303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544" y="3200077"/>
                <a:ext cx="721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𝟎𝟕𝟓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00077"/>
                <a:ext cx="72115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20"/>
          <p:cNvSpPr/>
          <p:nvPr/>
        </p:nvSpPr>
        <p:spPr>
          <a:xfrm rot="12149632">
            <a:off x="1417525" y="3047749"/>
            <a:ext cx="217609" cy="715300"/>
          </a:xfrm>
          <a:custGeom>
            <a:avLst/>
            <a:gdLst>
              <a:gd name="connsiteX0" fmla="*/ 376836 w 376836"/>
              <a:gd name="connsiteY0" fmla="*/ 0 h 656303"/>
              <a:gd name="connsiteX1" fmla="*/ 52371 w 376836"/>
              <a:gd name="connsiteY1" fmla="*/ 176980 h 656303"/>
              <a:gd name="connsiteX2" fmla="*/ 752 w 376836"/>
              <a:gd name="connsiteY2" fmla="*/ 656303 h 656303"/>
              <a:gd name="connsiteX3" fmla="*/ 752 w 376836"/>
              <a:gd name="connsiteY3" fmla="*/ 656303 h 656303"/>
              <a:gd name="connsiteX4" fmla="*/ 752 w 376836"/>
              <a:gd name="connsiteY4" fmla="*/ 656303 h 656303"/>
              <a:gd name="connsiteX5" fmla="*/ 752 w 376836"/>
              <a:gd name="connsiteY5" fmla="*/ 656303 h 6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36" h="656303">
                <a:moveTo>
                  <a:pt x="376836" y="0"/>
                </a:moveTo>
                <a:cubicBezTo>
                  <a:pt x="245944" y="33798"/>
                  <a:pt x="115052" y="67596"/>
                  <a:pt x="52371" y="176980"/>
                </a:cubicBezTo>
                <a:cubicBezTo>
                  <a:pt x="-10310" y="286364"/>
                  <a:pt x="752" y="656303"/>
                  <a:pt x="752" y="656303"/>
                </a:cubicBezTo>
                <a:lnTo>
                  <a:pt x="752" y="656303"/>
                </a:lnTo>
                <a:lnTo>
                  <a:pt x="752" y="656303"/>
                </a:lnTo>
                <a:lnTo>
                  <a:pt x="752" y="656303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49930" y="3219822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30" y="3219822"/>
                <a:ext cx="61375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任意多边形 22"/>
          <p:cNvSpPr/>
          <p:nvPr/>
        </p:nvSpPr>
        <p:spPr>
          <a:xfrm rot="8827307">
            <a:off x="2462364" y="2832490"/>
            <a:ext cx="111050" cy="828105"/>
          </a:xfrm>
          <a:custGeom>
            <a:avLst/>
            <a:gdLst>
              <a:gd name="connsiteX0" fmla="*/ 376836 w 376836"/>
              <a:gd name="connsiteY0" fmla="*/ 0 h 656303"/>
              <a:gd name="connsiteX1" fmla="*/ 52371 w 376836"/>
              <a:gd name="connsiteY1" fmla="*/ 176980 h 656303"/>
              <a:gd name="connsiteX2" fmla="*/ 752 w 376836"/>
              <a:gd name="connsiteY2" fmla="*/ 656303 h 656303"/>
              <a:gd name="connsiteX3" fmla="*/ 752 w 376836"/>
              <a:gd name="connsiteY3" fmla="*/ 656303 h 656303"/>
              <a:gd name="connsiteX4" fmla="*/ 752 w 376836"/>
              <a:gd name="connsiteY4" fmla="*/ 656303 h 656303"/>
              <a:gd name="connsiteX5" fmla="*/ 752 w 376836"/>
              <a:gd name="connsiteY5" fmla="*/ 656303 h 6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36" h="656303">
                <a:moveTo>
                  <a:pt x="376836" y="0"/>
                </a:moveTo>
                <a:cubicBezTo>
                  <a:pt x="245944" y="33798"/>
                  <a:pt x="115052" y="67596"/>
                  <a:pt x="52371" y="176980"/>
                </a:cubicBezTo>
                <a:cubicBezTo>
                  <a:pt x="-10310" y="286364"/>
                  <a:pt x="752" y="656303"/>
                  <a:pt x="752" y="656303"/>
                </a:cubicBezTo>
                <a:lnTo>
                  <a:pt x="752" y="656303"/>
                </a:lnTo>
                <a:lnTo>
                  <a:pt x="752" y="656303"/>
                </a:lnTo>
                <a:lnTo>
                  <a:pt x="752" y="656303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55776" y="3128069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28069"/>
                <a:ext cx="61375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任意多边形 24"/>
          <p:cNvSpPr/>
          <p:nvPr/>
        </p:nvSpPr>
        <p:spPr>
          <a:xfrm rot="10038920" flipH="1">
            <a:off x="2201647" y="3016465"/>
            <a:ext cx="268971" cy="716843"/>
          </a:xfrm>
          <a:custGeom>
            <a:avLst/>
            <a:gdLst>
              <a:gd name="connsiteX0" fmla="*/ 376836 w 376836"/>
              <a:gd name="connsiteY0" fmla="*/ 0 h 656303"/>
              <a:gd name="connsiteX1" fmla="*/ 52371 w 376836"/>
              <a:gd name="connsiteY1" fmla="*/ 176980 h 656303"/>
              <a:gd name="connsiteX2" fmla="*/ 752 w 376836"/>
              <a:gd name="connsiteY2" fmla="*/ 656303 h 656303"/>
              <a:gd name="connsiteX3" fmla="*/ 752 w 376836"/>
              <a:gd name="connsiteY3" fmla="*/ 656303 h 656303"/>
              <a:gd name="connsiteX4" fmla="*/ 752 w 376836"/>
              <a:gd name="connsiteY4" fmla="*/ 656303 h 656303"/>
              <a:gd name="connsiteX5" fmla="*/ 752 w 376836"/>
              <a:gd name="connsiteY5" fmla="*/ 656303 h 6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36" h="656303">
                <a:moveTo>
                  <a:pt x="376836" y="0"/>
                </a:moveTo>
                <a:cubicBezTo>
                  <a:pt x="245944" y="33798"/>
                  <a:pt x="115052" y="67596"/>
                  <a:pt x="52371" y="176980"/>
                </a:cubicBezTo>
                <a:cubicBezTo>
                  <a:pt x="-10310" y="286364"/>
                  <a:pt x="752" y="656303"/>
                  <a:pt x="752" y="656303"/>
                </a:cubicBezTo>
                <a:lnTo>
                  <a:pt x="752" y="656303"/>
                </a:lnTo>
                <a:lnTo>
                  <a:pt x="752" y="656303"/>
                </a:lnTo>
                <a:lnTo>
                  <a:pt x="752" y="656303"/>
                </a:lnTo>
              </a:path>
            </a:pathLst>
          </a:cu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19672" y="3344093"/>
                <a:ext cx="721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𝟎𝟐𝟓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344093"/>
                <a:ext cx="721159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任意多边形 26"/>
          <p:cNvSpPr/>
          <p:nvPr/>
        </p:nvSpPr>
        <p:spPr>
          <a:xfrm rot="15704865">
            <a:off x="1831707" y="3643937"/>
            <a:ext cx="151994" cy="996615"/>
          </a:xfrm>
          <a:custGeom>
            <a:avLst/>
            <a:gdLst>
              <a:gd name="connsiteX0" fmla="*/ 376836 w 376836"/>
              <a:gd name="connsiteY0" fmla="*/ 0 h 656303"/>
              <a:gd name="connsiteX1" fmla="*/ 52371 w 376836"/>
              <a:gd name="connsiteY1" fmla="*/ 176980 h 656303"/>
              <a:gd name="connsiteX2" fmla="*/ 752 w 376836"/>
              <a:gd name="connsiteY2" fmla="*/ 656303 h 656303"/>
              <a:gd name="connsiteX3" fmla="*/ 752 w 376836"/>
              <a:gd name="connsiteY3" fmla="*/ 656303 h 656303"/>
              <a:gd name="connsiteX4" fmla="*/ 752 w 376836"/>
              <a:gd name="connsiteY4" fmla="*/ 656303 h 656303"/>
              <a:gd name="connsiteX5" fmla="*/ 752 w 376836"/>
              <a:gd name="connsiteY5" fmla="*/ 656303 h 6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36" h="656303">
                <a:moveTo>
                  <a:pt x="376836" y="0"/>
                </a:moveTo>
                <a:cubicBezTo>
                  <a:pt x="245944" y="33798"/>
                  <a:pt x="115052" y="67596"/>
                  <a:pt x="52371" y="176980"/>
                </a:cubicBezTo>
                <a:cubicBezTo>
                  <a:pt x="-10310" y="286364"/>
                  <a:pt x="752" y="656303"/>
                  <a:pt x="752" y="656303"/>
                </a:cubicBezTo>
                <a:lnTo>
                  <a:pt x="752" y="656303"/>
                </a:lnTo>
                <a:lnTo>
                  <a:pt x="752" y="656303"/>
                </a:lnTo>
                <a:lnTo>
                  <a:pt x="752" y="656303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45974" y="4219222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74" y="4219222"/>
                <a:ext cx="61375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任意多边形 28"/>
          <p:cNvSpPr/>
          <p:nvPr/>
        </p:nvSpPr>
        <p:spPr>
          <a:xfrm rot="2989875">
            <a:off x="1648141" y="3646141"/>
            <a:ext cx="516368" cy="689047"/>
          </a:xfrm>
          <a:custGeom>
            <a:avLst/>
            <a:gdLst>
              <a:gd name="connsiteX0" fmla="*/ 376836 w 376836"/>
              <a:gd name="connsiteY0" fmla="*/ 0 h 656303"/>
              <a:gd name="connsiteX1" fmla="*/ 52371 w 376836"/>
              <a:gd name="connsiteY1" fmla="*/ 176980 h 656303"/>
              <a:gd name="connsiteX2" fmla="*/ 752 w 376836"/>
              <a:gd name="connsiteY2" fmla="*/ 656303 h 656303"/>
              <a:gd name="connsiteX3" fmla="*/ 752 w 376836"/>
              <a:gd name="connsiteY3" fmla="*/ 656303 h 656303"/>
              <a:gd name="connsiteX4" fmla="*/ 752 w 376836"/>
              <a:gd name="connsiteY4" fmla="*/ 656303 h 656303"/>
              <a:gd name="connsiteX5" fmla="*/ 752 w 376836"/>
              <a:gd name="connsiteY5" fmla="*/ 656303 h 6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36" h="656303">
                <a:moveTo>
                  <a:pt x="376836" y="0"/>
                </a:moveTo>
                <a:cubicBezTo>
                  <a:pt x="245944" y="33798"/>
                  <a:pt x="115052" y="67596"/>
                  <a:pt x="52371" y="176980"/>
                </a:cubicBezTo>
                <a:cubicBezTo>
                  <a:pt x="-10310" y="286364"/>
                  <a:pt x="752" y="656303"/>
                  <a:pt x="752" y="656303"/>
                </a:cubicBezTo>
                <a:lnTo>
                  <a:pt x="752" y="656303"/>
                </a:lnTo>
                <a:lnTo>
                  <a:pt x="752" y="656303"/>
                </a:lnTo>
                <a:lnTo>
                  <a:pt x="752" y="656303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97583" y="3811834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83" y="3811834"/>
                <a:ext cx="61375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任意多边形 14"/>
          <p:cNvSpPr/>
          <p:nvPr/>
        </p:nvSpPr>
        <p:spPr>
          <a:xfrm>
            <a:off x="1136416" y="2192037"/>
            <a:ext cx="626016" cy="447924"/>
          </a:xfrm>
          <a:custGeom>
            <a:avLst/>
            <a:gdLst>
              <a:gd name="connsiteX0" fmla="*/ 626016 w 626016"/>
              <a:gd name="connsiteY0" fmla="*/ 108711 h 447924"/>
              <a:gd name="connsiteX1" fmla="*/ 13958 w 626016"/>
              <a:gd name="connsiteY1" fmla="*/ 20221 h 447924"/>
              <a:gd name="connsiteX2" fmla="*/ 257307 w 626016"/>
              <a:gd name="connsiteY2" fmla="*/ 447924 h 44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016" h="447924">
                <a:moveTo>
                  <a:pt x="626016" y="108711"/>
                </a:moveTo>
                <a:cubicBezTo>
                  <a:pt x="350712" y="36198"/>
                  <a:pt x="75409" y="-36314"/>
                  <a:pt x="13958" y="20221"/>
                </a:cubicBezTo>
                <a:cubicBezTo>
                  <a:pt x="-47493" y="76756"/>
                  <a:pt x="104907" y="262340"/>
                  <a:pt x="257307" y="447924"/>
                </a:cubicBezTo>
              </a:path>
            </a:pathLst>
          </a:cu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0421" y="2407989"/>
                <a:ext cx="506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1" y="2407989"/>
                <a:ext cx="50635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多边形 32"/>
          <p:cNvSpPr/>
          <p:nvPr/>
        </p:nvSpPr>
        <p:spPr>
          <a:xfrm rot="10455024">
            <a:off x="2937715" y="3945302"/>
            <a:ext cx="626016" cy="447924"/>
          </a:xfrm>
          <a:custGeom>
            <a:avLst/>
            <a:gdLst>
              <a:gd name="connsiteX0" fmla="*/ 626016 w 626016"/>
              <a:gd name="connsiteY0" fmla="*/ 108711 h 447924"/>
              <a:gd name="connsiteX1" fmla="*/ 13958 w 626016"/>
              <a:gd name="connsiteY1" fmla="*/ 20221 h 447924"/>
              <a:gd name="connsiteX2" fmla="*/ 257307 w 626016"/>
              <a:gd name="connsiteY2" fmla="*/ 447924 h 44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016" h="447924">
                <a:moveTo>
                  <a:pt x="626016" y="108711"/>
                </a:moveTo>
                <a:cubicBezTo>
                  <a:pt x="350712" y="36198"/>
                  <a:pt x="75409" y="-36314"/>
                  <a:pt x="13958" y="20221"/>
                </a:cubicBezTo>
                <a:cubicBezTo>
                  <a:pt x="-47493" y="76756"/>
                  <a:pt x="104907" y="262340"/>
                  <a:pt x="257307" y="447924"/>
                </a:cubicBezTo>
              </a:path>
            </a:pathLst>
          </a:cu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43678" y="4430207"/>
                <a:ext cx="506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78" y="4430207"/>
                <a:ext cx="50635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任意多边形 34"/>
          <p:cNvSpPr/>
          <p:nvPr/>
        </p:nvSpPr>
        <p:spPr>
          <a:xfrm rot="16973181">
            <a:off x="296439" y="3925254"/>
            <a:ext cx="626016" cy="447924"/>
          </a:xfrm>
          <a:custGeom>
            <a:avLst/>
            <a:gdLst>
              <a:gd name="connsiteX0" fmla="*/ 626016 w 626016"/>
              <a:gd name="connsiteY0" fmla="*/ 108711 h 447924"/>
              <a:gd name="connsiteX1" fmla="*/ 13958 w 626016"/>
              <a:gd name="connsiteY1" fmla="*/ 20221 h 447924"/>
              <a:gd name="connsiteX2" fmla="*/ 257307 w 626016"/>
              <a:gd name="connsiteY2" fmla="*/ 447924 h 44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016" h="447924">
                <a:moveTo>
                  <a:pt x="626016" y="108711"/>
                </a:moveTo>
                <a:cubicBezTo>
                  <a:pt x="350712" y="36198"/>
                  <a:pt x="75409" y="-36314"/>
                  <a:pt x="13958" y="20221"/>
                </a:cubicBezTo>
                <a:cubicBezTo>
                  <a:pt x="-47493" y="76756"/>
                  <a:pt x="104907" y="262340"/>
                  <a:pt x="257307" y="447924"/>
                </a:cubicBezTo>
              </a:path>
            </a:pathLst>
          </a:cu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6156" y="4398284"/>
                <a:ext cx="506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56" y="4398284"/>
                <a:ext cx="506357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9107" y="2129927"/>
            <a:ext cx="6463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股市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1236" y="2213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光隶书_CNKI" pitchFamily="2" charset="-122"/>
                <a:ea typeface="华光隶书_CNKI" pitchFamily="2" charset="-122"/>
              </a:rPr>
              <a:t>牛市</a:t>
            </a:r>
            <a:endParaRPr lang="zh-CN" altLang="en-US" dirty="0"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3247" y="2210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光隶书_CNKI" pitchFamily="2" charset="-122"/>
                <a:ea typeface="华光隶书_CNKI" pitchFamily="2" charset="-122"/>
              </a:rPr>
              <a:t>熊</a:t>
            </a:r>
            <a:r>
              <a:rPr lang="zh-CN" altLang="en-US" dirty="0" smtClean="0">
                <a:latin typeface="华光隶书_CNKI" pitchFamily="2" charset="-122"/>
                <a:ea typeface="华光隶书_CNKI" pitchFamily="2" charset="-122"/>
              </a:rPr>
              <a:t>市</a:t>
            </a:r>
            <a:endParaRPr lang="zh-CN" altLang="en-US" dirty="0"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9087" y="2206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光隶书_CNKI" pitchFamily="2" charset="-122"/>
                <a:ea typeface="华光隶书_CNKI" pitchFamily="2" charset="-122"/>
              </a:rPr>
              <a:t>横盘</a:t>
            </a:r>
            <a:endParaRPr lang="zh-CN" altLang="en-US" dirty="0">
              <a:latin typeface="华光隶书_CNKI" pitchFamily="2" charset="-122"/>
              <a:ea typeface="华光隶书_CNKI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31159" y="2575759"/>
                <a:ext cx="506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59" y="2575759"/>
                <a:ext cx="50635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85832" y="2585271"/>
                <a:ext cx="721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𝟎𝟕𝟓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32" y="2585271"/>
                <a:ext cx="721159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939073" y="2566653"/>
                <a:ext cx="721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𝟎𝟐𝟓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73" y="2566653"/>
                <a:ext cx="721159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31159" y="2894321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59" y="2894321"/>
                <a:ext cx="613758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85832" y="2898995"/>
                <a:ext cx="506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32" y="2898995"/>
                <a:ext cx="506357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39073" y="2885215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73" y="2885215"/>
                <a:ext cx="61375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231159" y="3228928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59" y="3228928"/>
                <a:ext cx="613758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85832" y="3233602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32" y="3233602"/>
                <a:ext cx="61375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39073" y="3219822"/>
                <a:ext cx="506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73" y="3219822"/>
                <a:ext cx="50635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任意多边形 19"/>
          <p:cNvSpPr/>
          <p:nvPr/>
        </p:nvSpPr>
        <p:spPr>
          <a:xfrm>
            <a:off x="4058481" y="2566653"/>
            <a:ext cx="261491" cy="979452"/>
          </a:xfrm>
          <a:custGeom>
            <a:avLst/>
            <a:gdLst>
              <a:gd name="connsiteX0" fmla="*/ 199366 w 261491"/>
              <a:gd name="connsiteY0" fmla="*/ 0 h 979452"/>
              <a:gd name="connsiteX1" fmla="*/ 262 w 261491"/>
              <a:gd name="connsiteY1" fmla="*/ 516193 h 979452"/>
              <a:gd name="connsiteX2" fmla="*/ 236237 w 261491"/>
              <a:gd name="connsiteY2" fmla="*/ 936522 h 979452"/>
              <a:gd name="connsiteX3" fmla="*/ 243611 w 261491"/>
              <a:gd name="connsiteY3" fmla="*/ 943896 h 97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91" h="979452">
                <a:moveTo>
                  <a:pt x="199366" y="0"/>
                </a:moveTo>
                <a:cubicBezTo>
                  <a:pt x="96741" y="180053"/>
                  <a:pt x="-5883" y="360106"/>
                  <a:pt x="262" y="516193"/>
                </a:cubicBezTo>
                <a:cubicBezTo>
                  <a:pt x="6407" y="672280"/>
                  <a:pt x="195679" y="865238"/>
                  <a:pt x="236237" y="936522"/>
                </a:cubicBezTo>
                <a:cubicBezTo>
                  <a:pt x="276795" y="1007806"/>
                  <a:pt x="260203" y="975851"/>
                  <a:pt x="243611" y="94389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11474389">
            <a:off x="6468458" y="2610934"/>
            <a:ext cx="261491" cy="979452"/>
          </a:xfrm>
          <a:custGeom>
            <a:avLst/>
            <a:gdLst>
              <a:gd name="connsiteX0" fmla="*/ 199366 w 261491"/>
              <a:gd name="connsiteY0" fmla="*/ 0 h 979452"/>
              <a:gd name="connsiteX1" fmla="*/ 262 w 261491"/>
              <a:gd name="connsiteY1" fmla="*/ 516193 h 979452"/>
              <a:gd name="connsiteX2" fmla="*/ 236237 w 261491"/>
              <a:gd name="connsiteY2" fmla="*/ 936522 h 979452"/>
              <a:gd name="connsiteX3" fmla="*/ 243611 w 261491"/>
              <a:gd name="connsiteY3" fmla="*/ 943896 h 97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91" h="979452">
                <a:moveTo>
                  <a:pt x="199366" y="0"/>
                </a:moveTo>
                <a:cubicBezTo>
                  <a:pt x="96741" y="180053"/>
                  <a:pt x="-5883" y="360106"/>
                  <a:pt x="262" y="516193"/>
                </a:cubicBezTo>
                <a:cubicBezTo>
                  <a:pt x="6407" y="672280"/>
                  <a:pt x="195679" y="865238"/>
                  <a:pt x="236237" y="936522"/>
                </a:cubicBezTo>
                <a:cubicBezTo>
                  <a:pt x="276795" y="1007806"/>
                  <a:pt x="260203" y="975851"/>
                  <a:pt x="243611" y="94389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75856" y="2808043"/>
                <a:ext cx="779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808043"/>
                <a:ext cx="779893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513955" y="3731169"/>
            <a:ext cx="173316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华光行书_CNKI" pitchFamily="2" charset="-122"/>
                <a:ea typeface="华光行书_CNKI" pitchFamily="2" charset="-122"/>
              </a:rPr>
              <a:t>状态转移矩阵</a:t>
            </a:r>
            <a:endParaRPr lang="zh-CN" altLang="en-US" sz="2000" b="1" dirty="0">
              <a:solidFill>
                <a:srgbClr val="00B05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80361" y="2868668"/>
            <a:ext cx="1437225" cy="1734115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华光行书_CNKI" pitchFamily="2" charset="-122"/>
                <a:ea typeface="华光行书_CNKI" pitchFamily="2" charset="-122"/>
              </a:rPr>
              <a:t>性质：</a:t>
            </a:r>
            <a:endParaRPr lang="en-US" altLang="zh-CN" b="1" dirty="0" smtClean="0">
              <a:solidFill>
                <a:schemeClr val="tx1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华光行书_CNKI" pitchFamily="2" charset="-122"/>
                <a:ea typeface="华光行书_CNKI" pitchFamily="2" charset="-122"/>
              </a:rPr>
              <a:t>不可约性</a:t>
            </a:r>
            <a:endParaRPr lang="en-US" altLang="zh-CN" b="1" dirty="0" smtClean="0">
              <a:solidFill>
                <a:schemeClr val="tx1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华光行书_CNKI" pitchFamily="2" charset="-122"/>
                <a:ea typeface="华光行书_CNKI" pitchFamily="2" charset="-122"/>
              </a:rPr>
              <a:t>重现</a:t>
            </a:r>
            <a:r>
              <a:rPr lang="zh-CN" altLang="en-US" b="1" dirty="0" smtClean="0">
                <a:solidFill>
                  <a:schemeClr val="tx1"/>
                </a:solidFill>
                <a:latin typeface="华光行书_CNKI" pitchFamily="2" charset="-122"/>
                <a:ea typeface="华光行书_CNKI" pitchFamily="2" charset="-122"/>
              </a:rPr>
              <a:t>性</a:t>
            </a:r>
            <a:endParaRPr lang="en-US" altLang="zh-CN" b="1" dirty="0" smtClean="0">
              <a:solidFill>
                <a:schemeClr val="tx1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华光行书_CNKI" pitchFamily="2" charset="-122"/>
                <a:ea typeface="华光行书_CNKI" pitchFamily="2" charset="-122"/>
              </a:rPr>
              <a:t>周期性</a:t>
            </a:r>
            <a:endParaRPr lang="en-US" altLang="zh-CN" b="1" dirty="0" smtClean="0">
              <a:solidFill>
                <a:schemeClr val="tx1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华光行书_CNKI" pitchFamily="2" charset="-122"/>
                <a:ea typeface="华光行书_CNKI" pitchFamily="2" charset="-122"/>
              </a:rPr>
              <a:t>遍历性</a:t>
            </a:r>
            <a:endParaRPr lang="en-US" altLang="zh-CN" b="1" dirty="0" smtClean="0">
              <a:solidFill>
                <a:schemeClr val="tx1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>
                <a:solidFill>
                  <a:srgbClr val="00B050"/>
                </a:solidFill>
                <a:latin typeface="华光行书_CNKI" pitchFamily="2" charset="-122"/>
                <a:ea typeface="华光行书_CNKI" pitchFamily="2" charset="-122"/>
              </a:rPr>
              <a:t>细致平衡</a:t>
            </a:r>
          </a:p>
        </p:txBody>
      </p:sp>
    </p:spTree>
    <p:extLst>
      <p:ext uri="{BB962C8B-B14F-4D97-AF65-F5344CB8AC3E}">
        <p14:creationId xmlns:p14="http://schemas.microsoft.com/office/powerpoint/2010/main" val="177665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5" grpId="0" animBg="1"/>
      <p:bldP spid="7" grpId="0" animBg="1"/>
      <p:bldP spid="9" grpId="0" animBg="1"/>
      <p:bldP spid="10" grpId="0" animBg="1"/>
      <p:bldP spid="16" grpId="0" animBg="1"/>
      <p:bldP spid="17" grpId="0" animBg="1"/>
      <p:bldP spid="12" grpId="0" animBg="1"/>
      <p:bldP spid="14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15" grpId="0" animBg="1"/>
      <p:bldP spid="32" grpId="0"/>
      <p:bldP spid="33" grpId="0" animBg="1"/>
      <p:bldP spid="34" grpId="0"/>
      <p:bldP spid="35" grpId="0" animBg="1"/>
      <p:bldP spid="36" grpId="0"/>
      <p:bldP spid="18" grpId="0" animBg="1"/>
      <p:bldP spid="19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20" grpId="0" animBg="1"/>
      <p:bldP spid="51" grpId="0" animBg="1"/>
      <p:bldP spid="31" grpId="0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177484"/>
            <a:ext cx="8229600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隐</a:t>
            </a:r>
            <a:r>
              <a:rPr lang="zh-CN" altLang="en-US" sz="3300" dirty="0" smtClean="0"/>
              <a:t>马尔科夫</a:t>
            </a:r>
            <a:r>
              <a:rPr lang="zh-CN" altLang="en-US" dirty="0"/>
              <a:t>模型</a:t>
            </a:r>
          </a:p>
        </p:txBody>
      </p:sp>
      <p:sp>
        <p:nvSpPr>
          <p:cNvPr id="9" name="矩形 8"/>
          <p:cNvSpPr/>
          <p:nvPr/>
        </p:nvSpPr>
        <p:spPr>
          <a:xfrm>
            <a:off x="105292" y="690250"/>
            <a:ext cx="756305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光行书_CNKI" pitchFamily="2" charset="-122"/>
                <a:ea typeface="华光行书_CNKI" pitchFamily="2" charset="-122"/>
              </a:rPr>
              <a:t>隐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马尔科夫模型</a:t>
            </a:r>
            <a:r>
              <a:rPr lang="en-US" altLang="zh-CN" b="1" dirty="0" smtClean="0">
                <a:latin typeface="华光行书_CNKI" pitchFamily="2" charset="-122"/>
                <a:ea typeface="华光行书_CNKI" pitchFamily="2" charset="-122"/>
              </a:rPr>
              <a:t>Hidden Markov Model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，</a:t>
            </a:r>
            <a:r>
              <a:rPr lang="en-US" altLang="zh-CN" b="1" dirty="0" smtClean="0">
                <a:latin typeface="华光行书_CNKI" pitchFamily="2" charset="-122"/>
                <a:ea typeface="华光行书_CNKI" pitchFamily="2" charset="-122"/>
              </a:rPr>
              <a:t>HMM: 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马尔科夫链</a:t>
            </a:r>
            <a:r>
              <a:rPr lang="en-US" altLang="zh-CN" b="1" dirty="0" smtClean="0">
                <a:latin typeface="华光行书_CNKI" pitchFamily="2" charset="-122"/>
                <a:ea typeface="华光行书_CNKI" pitchFamily="2" charset="-122"/>
              </a:rPr>
              <a:t>+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一般随机过程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60984" y="1648120"/>
            <a:ext cx="936104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牛市</a:t>
            </a:r>
            <a:endParaRPr lang="en-US" altLang="zh-CN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0</a:t>
            </a:r>
            <a:endParaRPr lang="zh-CN" altLang="en-US" b="1" dirty="0">
              <a:solidFill>
                <a:srgbClr val="00B05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60984" y="3653461"/>
            <a:ext cx="936104" cy="718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横盘</a:t>
            </a:r>
            <a:endParaRPr lang="en-US" altLang="zh-CN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2</a:t>
            </a:r>
            <a:endParaRPr lang="zh-CN" altLang="en-US" b="1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60984" y="2726649"/>
            <a:ext cx="936104" cy="6989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熊市</a:t>
            </a:r>
            <a:endParaRPr lang="en-US" altLang="zh-CN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1</a:t>
            </a:r>
            <a:endParaRPr lang="zh-CN" altLang="en-US" b="1" dirty="0">
              <a:solidFill>
                <a:srgbClr val="00B05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5038" y="1102094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光隶书_CNKI" pitchFamily="2" charset="-122"/>
                <a:ea typeface="华光隶书_CNKI" pitchFamily="2" charset="-122"/>
              </a:rPr>
              <a:t>股市</a:t>
            </a:r>
            <a:r>
              <a:rPr lang="zh-CN" altLang="en-US" dirty="0" smtClean="0">
                <a:latin typeface="华光隶书_CNKI" pitchFamily="2" charset="-122"/>
                <a:ea typeface="华光隶书_CNKI" pitchFamily="2" charset="-122"/>
              </a:rPr>
              <a:t>状态</a:t>
            </a:r>
            <a:endParaRPr lang="zh-CN" altLang="en-US" dirty="0"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9948" y="1102094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光隶书_CNKI" pitchFamily="2" charset="-122"/>
                <a:ea typeface="华光隶书_CNKI" pitchFamily="2" charset="-122"/>
              </a:rPr>
              <a:t>观测状态</a:t>
            </a:r>
            <a:endParaRPr lang="zh-CN" altLang="en-US" dirty="0"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69947" y="1756927"/>
            <a:ext cx="1097997" cy="5744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上涨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0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69947" y="2788898"/>
            <a:ext cx="1097997" cy="5744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下跌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69947" y="3725469"/>
            <a:ext cx="1097997" cy="5744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不变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2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5" name="直接箭头连接符 14"/>
          <p:cNvCxnSpPr>
            <a:stCxn id="10" idx="6"/>
            <a:endCxn id="16" idx="2"/>
          </p:cNvCxnSpPr>
          <p:nvPr/>
        </p:nvCxnSpPr>
        <p:spPr>
          <a:xfrm>
            <a:off x="2297088" y="2044164"/>
            <a:ext cx="6728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6"/>
            <a:endCxn id="17" idx="2"/>
          </p:cNvCxnSpPr>
          <p:nvPr/>
        </p:nvCxnSpPr>
        <p:spPr>
          <a:xfrm>
            <a:off x="2297088" y="2044164"/>
            <a:ext cx="672859" cy="103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6"/>
            <a:endCxn id="18" idx="2"/>
          </p:cNvCxnSpPr>
          <p:nvPr/>
        </p:nvCxnSpPr>
        <p:spPr>
          <a:xfrm>
            <a:off x="2297088" y="2044164"/>
            <a:ext cx="672859" cy="1968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6"/>
            <a:endCxn id="17" idx="2"/>
          </p:cNvCxnSpPr>
          <p:nvPr/>
        </p:nvCxnSpPr>
        <p:spPr>
          <a:xfrm flipV="1">
            <a:off x="2297088" y="3076135"/>
            <a:ext cx="6728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6"/>
            <a:endCxn id="16" idx="2"/>
          </p:cNvCxnSpPr>
          <p:nvPr/>
        </p:nvCxnSpPr>
        <p:spPr>
          <a:xfrm flipV="1">
            <a:off x="2297088" y="2044164"/>
            <a:ext cx="672859" cy="103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6"/>
            <a:endCxn id="18" idx="2"/>
          </p:cNvCxnSpPr>
          <p:nvPr/>
        </p:nvCxnSpPr>
        <p:spPr>
          <a:xfrm>
            <a:off x="2297088" y="3076136"/>
            <a:ext cx="672859" cy="93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6"/>
            <a:endCxn id="18" idx="2"/>
          </p:cNvCxnSpPr>
          <p:nvPr/>
        </p:nvCxnSpPr>
        <p:spPr>
          <a:xfrm>
            <a:off x="2297088" y="4012706"/>
            <a:ext cx="6728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6"/>
            <a:endCxn id="17" idx="2"/>
          </p:cNvCxnSpPr>
          <p:nvPr/>
        </p:nvCxnSpPr>
        <p:spPr>
          <a:xfrm flipV="1">
            <a:off x="2297088" y="3076135"/>
            <a:ext cx="672859" cy="93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6"/>
            <a:endCxn id="16" idx="2"/>
          </p:cNvCxnSpPr>
          <p:nvPr/>
        </p:nvCxnSpPr>
        <p:spPr>
          <a:xfrm flipV="1">
            <a:off x="2297088" y="2044164"/>
            <a:ext cx="672859" cy="1968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60984" y="4443958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隐状态</a:t>
            </a:r>
            <a:endParaRPr lang="en-US" altLang="zh-CN" b="1" dirty="0" smtClean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Q</a:t>
            </a:r>
            <a:endParaRPr lang="zh-CN" altLang="en-US" b="1" dirty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53536" y="4443958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可观测态</a:t>
            </a:r>
            <a:endParaRPr lang="en-US" altLang="zh-CN" b="1" dirty="0" smtClean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V</a:t>
            </a:r>
            <a:endParaRPr lang="zh-CN" altLang="en-US" b="1" dirty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3312" y="1708084"/>
                <a:ext cx="674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12" y="1708084"/>
                <a:ext cx="67460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910568">
                <a:off x="2315345" y="2086905"/>
                <a:ext cx="674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10568">
                <a:off x="2315345" y="2086905"/>
                <a:ext cx="674607" cy="307777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4162809">
                <a:off x="1984513" y="2346449"/>
                <a:ext cx="674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162809">
                <a:off x="1984513" y="2346449"/>
                <a:ext cx="674607" cy="307777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362681" y="3053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光隶书_CNKI" pitchFamily="2" charset="-122"/>
                <a:ea typeface="华光隶书_CNKI" pitchFamily="2" charset="-122"/>
              </a:rPr>
              <a:t>上涨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14692" y="30503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光隶书_CNKI" pitchFamily="2" charset="-122"/>
                <a:ea typeface="华光隶书_CNKI" pitchFamily="2" charset="-122"/>
              </a:rPr>
              <a:t>下跌</a:t>
            </a:r>
            <a:endParaRPr lang="zh-CN" altLang="en-US" dirty="0">
              <a:solidFill>
                <a:srgbClr val="FF0000"/>
              </a:solidFill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0532" y="3046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光隶书_CNKI" pitchFamily="2" charset="-122"/>
                <a:ea typeface="华光隶书_CNKI" pitchFamily="2" charset="-122"/>
              </a:rPr>
              <a:t>不变</a:t>
            </a:r>
            <a:endParaRPr lang="zh-CN" altLang="en-US" dirty="0">
              <a:solidFill>
                <a:srgbClr val="FF0000"/>
              </a:solidFill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5249926" y="3406658"/>
            <a:ext cx="261491" cy="979452"/>
          </a:xfrm>
          <a:custGeom>
            <a:avLst/>
            <a:gdLst>
              <a:gd name="connsiteX0" fmla="*/ 199366 w 261491"/>
              <a:gd name="connsiteY0" fmla="*/ 0 h 979452"/>
              <a:gd name="connsiteX1" fmla="*/ 262 w 261491"/>
              <a:gd name="connsiteY1" fmla="*/ 516193 h 979452"/>
              <a:gd name="connsiteX2" fmla="*/ 236237 w 261491"/>
              <a:gd name="connsiteY2" fmla="*/ 936522 h 979452"/>
              <a:gd name="connsiteX3" fmla="*/ 243611 w 261491"/>
              <a:gd name="connsiteY3" fmla="*/ 943896 h 97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91" h="979452">
                <a:moveTo>
                  <a:pt x="199366" y="0"/>
                </a:moveTo>
                <a:cubicBezTo>
                  <a:pt x="96741" y="180053"/>
                  <a:pt x="-5883" y="360106"/>
                  <a:pt x="262" y="516193"/>
                </a:cubicBezTo>
                <a:cubicBezTo>
                  <a:pt x="6407" y="672280"/>
                  <a:pt x="195679" y="865238"/>
                  <a:pt x="236237" y="936522"/>
                </a:cubicBezTo>
                <a:cubicBezTo>
                  <a:pt x="276795" y="1007806"/>
                  <a:pt x="260203" y="975851"/>
                  <a:pt x="243611" y="94389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1474389">
            <a:off x="7659903" y="3450939"/>
            <a:ext cx="261491" cy="979452"/>
          </a:xfrm>
          <a:custGeom>
            <a:avLst/>
            <a:gdLst>
              <a:gd name="connsiteX0" fmla="*/ 199366 w 261491"/>
              <a:gd name="connsiteY0" fmla="*/ 0 h 979452"/>
              <a:gd name="connsiteX1" fmla="*/ 262 w 261491"/>
              <a:gd name="connsiteY1" fmla="*/ 516193 h 979452"/>
              <a:gd name="connsiteX2" fmla="*/ 236237 w 261491"/>
              <a:gd name="connsiteY2" fmla="*/ 936522 h 979452"/>
              <a:gd name="connsiteX3" fmla="*/ 243611 w 261491"/>
              <a:gd name="connsiteY3" fmla="*/ 943896 h 97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91" h="979452">
                <a:moveTo>
                  <a:pt x="199366" y="0"/>
                </a:moveTo>
                <a:cubicBezTo>
                  <a:pt x="96741" y="180053"/>
                  <a:pt x="-5883" y="360106"/>
                  <a:pt x="262" y="516193"/>
                </a:cubicBezTo>
                <a:cubicBezTo>
                  <a:pt x="6407" y="672280"/>
                  <a:pt x="195679" y="865238"/>
                  <a:pt x="236237" y="936522"/>
                </a:cubicBezTo>
                <a:cubicBezTo>
                  <a:pt x="276795" y="1007806"/>
                  <a:pt x="260203" y="975851"/>
                  <a:pt x="243611" y="94389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67301" y="3648048"/>
                <a:ext cx="791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01" y="3648048"/>
                <a:ext cx="791114" cy="461665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958117" y="3354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rPr>
              <a:t>牛市</a:t>
            </a:r>
            <a:endParaRPr lang="zh-CN" altLang="en-US" dirty="0">
              <a:solidFill>
                <a:srgbClr val="0000FF"/>
              </a:solidFill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58117" y="3720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rPr>
              <a:t>熊</a:t>
            </a:r>
            <a:r>
              <a:rPr lang="zh-CN" altLang="en-US" dirty="0" smtClean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rPr>
              <a:t>市</a:t>
            </a:r>
            <a:endParaRPr lang="zh-CN" altLang="en-US" dirty="0">
              <a:solidFill>
                <a:srgbClr val="0000FF"/>
              </a:solidFill>
              <a:latin typeface="华光隶书_CNKI" pitchFamily="2" charset="-122"/>
              <a:ea typeface="华光隶书_CNKI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57673" y="4077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rPr>
              <a:t>横盘</a:t>
            </a:r>
            <a:endParaRPr lang="zh-CN" altLang="en-US" dirty="0">
              <a:solidFill>
                <a:srgbClr val="0000FF"/>
              </a:solidFill>
              <a:latin typeface="华光隶书_CNKI" pitchFamily="2" charset="-122"/>
              <a:ea typeface="华光隶书_CNKI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392179" y="3415764"/>
                <a:ext cx="674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179" y="3415764"/>
                <a:ext cx="674607" cy="307777"/>
              </a:xfrm>
              <a:prstGeom prst="rect">
                <a:avLst/>
              </a:prstGeom>
              <a:blipFill rotWithShape="1">
                <a:blip r:embed="rId3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186416" y="3434847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16" y="3434847"/>
                <a:ext cx="674608" cy="307777"/>
              </a:xfrm>
              <a:prstGeom prst="rect">
                <a:avLst/>
              </a:prstGeom>
              <a:blipFill rotWithShape="1">
                <a:blip r:embed="rId3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032256" y="3411933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56" y="3411933"/>
                <a:ext cx="674608" cy="307777"/>
              </a:xfrm>
              <a:prstGeom prst="rect">
                <a:avLst/>
              </a:prstGeom>
              <a:blipFill rotWithShape="1">
                <a:blip r:embed="rId3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383040" y="3767693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40" y="3767693"/>
                <a:ext cx="674608" cy="307777"/>
              </a:xfrm>
              <a:prstGeom prst="rect">
                <a:avLst/>
              </a:prstGeom>
              <a:blipFill rotWithShape="1">
                <a:blip r:embed="rId3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177277" y="3786776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77" y="3786776"/>
                <a:ext cx="674608" cy="307777"/>
              </a:xfrm>
              <a:prstGeom prst="rect">
                <a:avLst/>
              </a:prstGeom>
              <a:blipFill rotWithShape="1">
                <a:blip r:embed="rId4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23117" y="3763862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117" y="3763862"/>
                <a:ext cx="674608" cy="307777"/>
              </a:xfrm>
              <a:prstGeom prst="rect">
                <a:avLst/>
              </a:prstGeom>
              <a:blipFill rotWithShape="1">
                <a:blip r:embed="rId4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392179" y="4108398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179" y="4108398"/>
                <a:ext cx="674608" cy="307777"/>
              </a:xfrm>
              <a:prstGeom prst="rect">
                <a:avLst/>
              </a:prstGeom>
              <a:blipFill rotWithShape="1">
                <a:blip r:embed="rId4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186416" y="4127481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16" y="4127481"/>
                <a:ext cx="674608" cy="307777"/>
              </a:xfrm>
              <a:prstGeom prst="rect">
                <a:avLst/>
              </a:prstGeom>
              <a:blipFill rotWithShape="1">
                <a:blip r:embed="rId4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32256" y="4104567"/>
                <a:ext cx="674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56" y="4104567"/>
                <a:ext cx="674608" cy="307777"/>
              </a:xfrm>
              <a:prstGeom prst="rect">
                <a:avLst/>
              </a:prstGeom>
              <a:blipFill rotWithShape="1">
                <a:blip r:embed="rId4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4499992" y="1203598"/>
            <a:ext cx="4154312" cy="1402013"/>
            <a:chOff x="4625359" y="1419622"/>
            <a:chExt cx="4154312" cy="1402013"/>
          </a:xfrm>
        </p:grpSpPr>
        <p:sp>
          <p:nvSpPr>
            <p:cNvPr id="79" name="TextBox 78"/>
            <p:cNvSpPr txBox="1"/>
            <p:nvPr/>
          </p:nvSpPr>
          <p:spPr>
            <a:xfrm>
              <a:off x="5520739" y="14264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牛市</a:t>
              </a:r>
              <a:endParaRPr lang="zh-CN" altLang="en-US" dirty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72750" y="14233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熊</a:t>
              </a:r>
              <a:r>
                <a:rPr lang="zh-CN" altLang="en-US" dirty="0" smtClean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市</a:t>
              </a:r>
              <a:endParaRPr lang="zh-CN" altLang="en-US" dirty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18590" y="14196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横盘</a:t>
              </a:r>
              <a:endParaRPr lang="zh-CN" altLang="en-US" dirty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580662" y="1788767"/>
                  <a:ext cx="5063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662" y="1788767"/>
                  <a:ext cx="506357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335335" y="1798279"/>
                  <a:ext cx="7211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𝟎𝟕𝟓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335" y="1798279"/>
                  <a:ext cx="721159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288576" y="1779661"/>
                  <a:ext cx="7211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𝟎𝟐𝟓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576" y="1779661"/>
                  <a:ext cx="721159" cy="3077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580662" y="2107329"/>
                  <a:ext cx="6137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𝟏𝟓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662" y="2107329"/>
                  <a:ext cx="61375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335335" y="2112003"/>
                  <a:ext cx="5063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335" y="2112003"/>
                  <a:ext cx="506357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288576" y="2098223"/>
                  <a:ext cx="6137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𝟎𝟓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576" y="2098223"/>
                  <a:ext cx="61375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580662" y="2441936"/>
                  <a:ext cx="6137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662" y="2441936"/>
                  <a:ext cx="61375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6335335" y="2446610"/>
                  <a:ext cx="6137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335" y="2446610"/>
                  <a:ext cx="613758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288576" y="2432830"/>
                  <a:ext cx="5063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1400" b="1" i="1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576" y="2432830"/>
                  <a:ext cx="506356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任意多边形 90"/>
            <p:cNvSpPr/>
            <p:nvPr/>
          </p:nvSpPr>
          <p:spPr>
            <a:xfrm>
              <a:off x="5407984" y="1779661"/>
              <a:ext cx="261491" cy="979452"/>
            </a:xfrm>
            <a:custGeom>
              <a:avLst/>
              <a:gdLst>
                <a:gd name="connsiteX0" fmla="*/ 199366 w 261491"/>
                <a:gd name="connsiteY0" fmla="*/ 0 h 979452"/>
                <a:gd name="connsiteX1" fmla="*/ 262 w 261491"/>
                <a:gd name="connsiteY1" fmla="*/ 516193 h 979452"/>
                <a:gd name="connsiteX2" fmla="*/ 236237 w 261491"/>
                <a:gd name="connsiteY2" fmla="*/ 936522 h 979452"/>
                <a:gd name="connsiteX3" fmla="*/ 243611 w 261491"/>
                <a:gd name="connsiteY3" fmla="*/ 943896 h 97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491" h="979452">
                  <a:moveTo>
                    <a:pt x="199366" y="0"/>
                  </a:moveTo>
                  <a:cubicBezTo>
                    <a:pt x="96741" y="180053"/>
                    <a:pt x="-5883" y="360106"/>
                    <a:pt x="262" y="516193"/>
                  </a:cubicBezTo>
                  <a:cubicBezTo>
                    <a:pt x="6407" y="672280"/>
                    <a:pt x="195679" y="865238"/>
                    <a:pt x="236237" y="936522"/>
                  </a:cubicBezTo>
                  <a:cubicBezTo>
                    <a:pt x="276795" y="1007806"/>
                    <a:pt x="260203" y="975851"/>
                    <a:pt x="243611" y="94389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>
            <a:xfrm rot="11474389">
              <a:off x="7817961" y="1823942"/>
              <a:ext cx="261491" cy="979452"/>
            </a:xfrm>
            <a:custGeom>
              <a:avLst/>
              <a:gdLst>
                <a:gd name="connsiteX0" fmla="*/ 199366 w 261491"/>
                <a:gd name="connsiteY0" fmla="*/ 0 h 979452"/>
                <a:gd name="connsiteX1" fmla="*/ 262 w 261491"/>
                <a:gd name="connsiteY1" fmla="*/ 516193 h 979452"/>
                <a:gd name="connsiteX2" fmla="*/ 236237 w 261491"/>
                <a:gd name="connsiteY2" fmla="*/ 936522 h 979452"/>
                <a:gd name="connsiteX3" fmla="*/ 243611 w 261491"/>
                <a:gd name="connsiteY3" fmla="*/ 943896 h 97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491" h="979452">
                  <a:moveTo>
                    <a:pt x="199366" y="0"/>
                  </a:moveTo>
                  <a:cubicBezTo>
                    <a:pt x="96741" y="180053"/>
                    <a:pt x="-5883" y="360106"/>
                    <a:pt x="262" y="516193"/>
                  </a:cubicBezTo>
                  <a:cubicBezTo>
                    <a:pt x="6407" y="672280"/>
                    <a:pt x="195679" y="865238"/>
                    <a:pt x="236237" y="936522"/>
                  </a:cubicBezTo>
                  <a:cubicBezTo>
                    <a:pt x="276795" y="1007806"/>
                    <a:pt x="260203" y="975851"/>
                    <a:pt x="243611" y="94389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625359" y="2021051"/>
                  <a:ext cx="7798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359" y="2021051"/>
                  <a:ext cx="779893" cy="461665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TextBox 94"/>
            <p:cNvSpPr txBox="1"/>
            <p:nvPr/>
          </p:nvSpPr>
          <p:spPr>
            <a:xfrm>
              <a:off x="8133340" y="17288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牛市</a:t>
              </a:r>
              <a:endParaRPr lang="zh-CN" altLang="en-US" dirty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133340" y="20947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熊</a:t>
              </a:r>
              <a:r>
                <a:rPr lang="zh-CN" altLang="en-US" dirty="0" smtClean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市</a:t>
              </a:r>
              <a:endParaRPr lang="zh-CN" altLang="en-US" dirty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32896" y="24523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华光隶书_CNKI" pitchFamily="2" charset="-122"/>
                  <a:ea typeface="华光隶书_CNKI" pitchFamily="2" charset="-122"/>
                </a:rPr>
                <a:t>横盘</a:t>
              </a:r>
              <a:endParaRPr lang="zh-CN" altLang="en-US" dirty="0">
                <a:solidFill>
                  <a:srgbClr val="0000FF"/>
                </a:solidFill>
                <a:latin typeface="华光隶书_CNKI" pitchFamily="2" charset="-122"/>
                <a:ea typeface="华光隶书_CNKI" pitchFamily="2" charset="-122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462665" y="4619912"/>
            <a:ext cx="224933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华光行书_CNKI" pitchFamily="2" charset="-122"/>
                <a:ea typeface="华光行书_CNKI" pitchFamily="2" charset="-122"/>
              </a:rPr>
              <a:t>观测状态生成矩阵</a:t>
            </a:r>
            <a:endParaRPr lang="zh-CN" altLang="en-US" sz="2000" b="1" dirty="0">
              <a:solidFill>
                <a:srgbClr val="00B05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cxnSp>
        <p:nvCxnSpPr>
          <p:cNvPr id="2048" name="直接连接符 2047"/>
          <p:cNvCxnSpPr>
            <a:stCxn id="10" idx="4"/>
            <a:endCxn id="12" idx="0"/>
          </p:cNvCxnSpPr>
          <p:nvPr/>
        </p:nvCxnSpPr>
        <p:spPr>
          <a:xfrm>
            <a:off x="1829036" y="2440208"/>
            <a:ext cx="0" cy="286441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829036" y="3399740"/>
            <a:ext cx="0" cy="286441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任意多边形 2050"/>
          <p:cNvSpPr/>
          <p:nvPr/>
        </p:nvSpPr>
        <p:spPr>
          <a:xfrm>
            <a:off x="1004992" y="1987167"/>
            <a:ext cx="359234" cy="2020529"/>
          </a:xfrm>
          <a:custGeom>
            <a:avLst/>
            <a:gdLst>
              <a:gd name="connsiteX0" fmla="*/ 359234 w 359234"/>
              <a:gd name="connsiteY0" fmla="*/ 0 h 2020529"/>
              <a:gd name="connsiteX1" fmla="*/ 56892 w 359234"/>
              <a:gd name="connsiteY1" fmla="*/ 789039 h 2020529"/>
              <a:gd name="connsiteX2" fmla="*/ 27395 w 359234"/>
              <a:gd name="connsiteY2" fmla="*/ 1496961 h 2020529"/>
              <a:gd name="connsiteX3" fmla="*/ 359234 w 359234"/>
              <a:gd name="connsiteY3" fmla="*/ 2020529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34" h="2020529">
                <a:moveTo>
                  <a:pt x="359234" y="0"/>
                </a:moveTo>
                <a:cubicBezTo>
                  <a:pt x="235716" y="269773"/>
                  <a:pt x="112198" y="539546"/>
                  <a:pt x="56892" y="789039"/>
                </a:cubicBezTo>
                <a:cubicBezTo>
                  <a:pt x="1585" y="1038533"/>
                  <a:pt x="-22995" y="1291713"/>
                  <a:pt x="27395" y="1496961"/>
                </a:cubicBezTo>
                <a:cubicBezTo>
                  <a:pt x="77785" y="1702209"/>
                  <a:pt x="218509" y="1861369"/>
                  <a:pt x="359234" y="2020529"/>
                </a:cubicBezTo>
              </a:path>
            </a:pathLst>
          </a:cu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2" name="任意多边形 2051"/>
          <p:cNvSpPr/>
          <p:nvPr/>
        </p:nvSpPr>
        <p:spPr>
          <a:xfrm>
            <a:off x="1673942" y="1471427"/>
            <a:ext cx="385057" cy="226106"/>
          </a:xfrm>
          <a:custGeom>
            <a:avLst/>
            <a:gdLst>
              <a:gd name="connsiteX0" fmla="*/ 0 w 269018"/>
              <a:gd name="connsiteY0" fmla="*/ 148419 h 148419"/>
              <a:gd name="connsiteX1" fmla="*/ 66368 w 269018"/>
              <a:gd name="connsiteY1" fmla="*/ 15683 h 148419"/>
              <a:gd name="connsiteX2" fmla="*/ 258097 w 269018"/>
              <a:gd name="connsiteY2" fmla="*/ 15683 h 148419"/>
              <a:gd name="connsiteX3" fmla="*/ 228600 w 269018"/>
              <a:gd name="connsiteY3" fmla="*/ 133670 h 14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18" h="148419">
                <a:moveTo>
                  <a:pt x="0" y="148419"/>
                </a:moveTo>
                <a:cubicBezTo>
                  <a:pt x="11676" y="93112"/>
                  <a:pt x="23352" y="37806"/>
                  <a:pt x="66368" y="15683"/>
                </a:cubicBezTo>
                <a:cubicBezTo>
                  <a:pt x="109384" y="-6440"/>
                  <a:pt x="231058" y="-3981"/>
                  <a:pt x="258097" y="15683"/>
                </a:cubicBezTo>
                <a:cubicBezTo>
                  <a:pt x="285136" y="35347"/>
                  <a:pt x="256868" y="84508"/>
                  <a:pt x="228600" y="133670"/>
                </a:cubicBezTo>
              </a:path>
            </a:pathLst>
          </a:cu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 106"/>
          <p:cNvSpPr/>
          <p:nvPr/>
        </p:nvSpPr>
        <p:spPr>
          <a:xfrm flipV="1">
            <a:off x="1633813" y="4299942"/>
            <a:ext cx="489915" cy="216024"/>
          </a:xfrm>
          <a:custGeom>
            <a:avLst/>
            <a:gdLst>
              <a:gd name="connsiteX0" fmla="*/ 0 w 269018"/>
              <a:gd name="connsiteY0" fmla="*/ 148419 h 148419"/>
              <a:gd name="connsiteX1" fmla="*/ 66368 w 269018"/>
              <a:gd name="connsiteY1" fmla="*/ 15683 h 148419"/>
              <a:gd name="connsiteX2" fmla="*/ 258097 w 269018"/>
              <a:gd name="connsiteY2" fmla="*/ 15683 h 148419"/>
              <a:gd name="connsiteX3" fmla="*/ 228600 w 269018"/>
              <a:gd name="connsiteY3" fmla="*/ 133670 h 14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18" h="148419">
                <a:moveTo>
                  <a:pt x="0" y="148419"/>
                </a:moveTo>
                <a:cubicBezTo>
                  <a:pt x="11676" y="93112"/>
                  <a:pt x="23352" y="37806"/>
                  <a:pt x="66368" y="15683"/>
                </a:cubicBezTo>
                <a:cubicBezTo>
                  <a:pt x="109384" y="-6440"/>
                  <a:pt x="231058" y="-3981"/>
                  <a:pt x="258097" y="15683"/>
                </a:cubicBezTo>
                <a:cubicBezTo>
                  <a:pt x="285136" y="35347"/>
                  <a:pt x="256868" y="84508"/>
                  <a:pt x="228600" y="133670"/>
                </a:cubicBezTo>
              </a:path>
            </a:pathLst>
          </a:cu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 rot="16376793">
            <a:off x="1131584" y="2950253"/>
            <a:ext cx="385057" cy="226106"/>
          </a:xfrm>
          <a:custGeom>
            <a:avLst/>
            <a:gdLst>
              <a:gd name="connsiteX0" fmla="*/ 0 w 269018"/>
              <a:gd name="connsiteY0" fmla="*/ 148419 h 148419"/>
              <a:gd name="connsiteX1" fmla="*/ 66368 w 269018"/>
              <a:gd name="connsiteY1" fmla="*/ 15683 h 148419"/>
              <a:gd name="connsiteX2" fmla="*/ 258097 w 269018"/>
              <a:gd name="connsiteY2" fmla="*/ 15683 h 148419"/>
              <a:gd name="connsiteX3" fmla="*/ 228600 w 269018"/>
              <a:gd name="connsiteY3" fmla="*/ 133670 h 14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18" h="148419">
                <a:moveTo>
                  <a:pt x="0" y="148419"/>
                </a:moveTo>
                <a:cubicBezTo>
                  <a:pt x="11676" y="93112"/>
                  <a:pt x="23352" y="37806"/>
                  <a:pt x="66368" y="15683"/>
                </a:cubicBezTo>
                <a:cubicBezTo>
                  <a:pt x="109384" y="-6440"/>
                  <a:pt x="231058" y="-3981"/>
                  <a:pt x="258097" y="15683"/>
                </a:cubicBezTo>
                <a:cubicBezTo>
                  <a:pt x="285136" y="35347"/>
                  <a:pt x="256868" y="84508"/>
                  <a:pt x="228600" y="133670"/>
                </a:cubicBezTo>
              </a:path>
            </a:pathLst>
          </a:cu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3" name="TextBox 2052"/>
          <p:cNvSpPr txBox="1"/>
          <p:nvPr/>
        </p:nvSpPr>
        <p:spPr>
          <a:xfrm>
            <a:off x="179512" y="2097644"/>
            <a:ext cx="553998" cy="151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初始状态</a:t>
            </a:r>
            <a:endParaRPr lang="zh-CN" altLang="en-US" sz="2400" b="1" dirty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44247" y="2571750"/>
            <a:ext cx="173316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华光行书_CNKI" pitchFamily="2" charset="-122"/>
                <a:ea typeface="华光行书_CNKI" pitchFamily="2" charset="-122"/>
              </a:rPr>
              <a:t>状态转移矩阵</a:t>
            </a:r>
            <a:endParaRPr lang="zh-CN" altLang="en-US" sz="2000" b="1" dirty="0">
              <a:solidFill>
                <a:srgbClr val="00B05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0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43" grpId="0"/>
      <p:bldP spid="46" grpId="0"/>
      <p:bldP spid="44" grpId="0"/>
      <p:bldP spid="48" grpId="0"/>
      <p:bldP spid="49" grpId="0"/>
      <p:bldP spid="51" grpId="0"/>
      <p:bldP spid="52" grpId="0"/>
      <p:bldP spid="53" grpId="0"/>
      <p:bldP spid="63" grpId="0" animBg="1"/>
      <p:bldP spid="64" grpId="0" animBg="1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99" grpId="0" animBg="1"/>
      <p:bldP spid="2051" grpId="0" animBg="1"/>
      <p:bldP spid="2052" grpId="0" animBg="1"/>
      <p:bldP spid="107" grpId="0" animBg="1"/>
      <p:bldP spid="108" grpId="0" animBg="1"/>
      <p:bldP spid="2053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隐马尔科夫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31556"/>
            <a:ext cx="3142306" cy="37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9315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定义：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3294" y="62753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隐状态集合</a:t>
            </a:r>
            <a:endParaRPr lang="en-US" altLang="zh-CN" b="1" dirty="0" smtClean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63021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可观测态集合</a:t>
            </a:r>
            <a:endParaRPr lang="en-US" altLang="zh-CN" b="1" dirty="0" smtClean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5646"/>
            <a:ext cx="3142306" cy="41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0258" y="13326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状态序列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0732" y="133536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观测态序列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04" y="2180250"/>
            <a:ext cx="1121678" cy="41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504" y="2202418"/>
            <a:ext cx="15792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状态转移矩阵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80" y="2859782"/>
            <a:ext cx="129614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4396" y="2720766"/>
            <a:ext cx="11144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观测状态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生成矩阵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43" y="2248144"/>
            <a:ext cx="1860681" cy="26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32931"/>
            <a:ext cx="1644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1960" y="3558374"/>
            <a:ext cx="13468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隐状态初始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概率分布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88" y="3683762"/>
            <a:ext cx="1093411" cy="47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82" y="3787945"/>
            <a:ext cx="1294012" cy="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1960" y="444395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光行书_CNKI" pitchFamily="2" charset="-122"/>
                <a:ea typeface="华光行书_CNKI" pitchFamily="2" charset="-122"/>
              </a:rPr>
              <a:t>HMM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模型： 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79" y="4443958"/>
            <a:ext cx="1219020" cy="3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90933" y="84678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光行书_CNKI" pitchFamily="2" charset="-122"/>
                <a:ea typeface="华光行书_CNKI" pitchFamily="2" charset="-122"/>
              </a:rPr>
              <a:t>三个基本问题</a:t>
            </a:r>
            <a:endParaRPr lang="zh-CN" altLang="en-US" sz="2000" b="1" dirty="0"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1787" y="1413086"/>
            <a:ext cx="11144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观测序列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概率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27" y="1448840"/>
            <a:ext cx="933617" cy="26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33" y="1790743"/>
            <a:ext cx="12827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>
          <a:xfrm>
            <a:off x="7408076" y="1579688"/>
            <a:ext cx="216024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73" y="1503294"/>
            <a:ext cx="727681" cy="36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853370" y="2393661"/>
            <a:ext cx="11144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模型参数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  <a:p>
            <a:pPr algn="ctr"/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学习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33" y="2606856"/>
            <a:ext cx="12827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13" y="2570623"/>
            <a:ext cx="1187342" cy="3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右箭头 30"/>
          <p:cNvSpPr/>
          <p:nvPr/>
        </p:nvSpPr>
        <p:spPr>
          <a:xfrm>
            <a:off x="7452463" y="2631503"/>
            <a:ext cx="216024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781637" y="3437587"/>
            <a:ext cx="12747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预测</a:t>
            </a:r>
            <a:r>
              <a:rPr lang="en-US" altLang="zh-CN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解码</a:t>
            </a:r>
            <a:r>
              <a:rPr lang="en-US" altLang="zh-CN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)</a:t>
            </a: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问题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58" y="3477780"/>
            <a:ext cx="933617" cy="26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64" y="3819683"/>
            <a:ext cx="12827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右箭头 34"/>
          <p:cNvSpPr/>
          <p:nvPr/>
        </p:nvSpPr>
        <p:spPr>
          <a:xfrm>
            <a:off x="7336068" y="3623065"/>
            <a:ext cx="216024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98" y="3586003"/>
            <a:ext cx="1528619" cy="28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34667" y="4660792"/>
            <a:ext cx="450475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华光报宋_CNKI" pitchFamily="2" charset="-122"/>
                <a:ea typeface="华光报宋_CNKI" pitchFamily="2" charset="-122"/>
              </a:rPr>
              <a:t>参考：</a:t>
            </a:r>
            <a:r>
              <a:rPr lang="en-US" altLang="zh-CN" sz="1400" b="1" dirty="0">
                <a:latin typeface="华光报宋_CNKI" pitchFamily="2" charset="-122"/>
                <a:ea typeface="华光报宋_CNKI" pitchFamily="2" charset="-122"/>
              </a:rPr>
              <a:t>https://www.cnblogs.com/pinard/p/6945257.html</a:t>
            </a:r>
            <a:endParaRPr lang="zh-CN" altLang="en-US" sz="1400" b="1" dirty="0">
              <a:latin typeface="华光报宋_CNKI" pitchFamily="2" charset="-122"/>
              <a:ea typeface="华光报宋_CNK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6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 animBg="1"/>
      <p:bldP spid="14" grpId="0" animBg="1"/>
      <p:bldP spid="17" grpId="0" animBg="1"/>
      <p:bldP spid="20" grpId="0"/>
      <p:bldP spid="22" grpId="0"/>
      <p:bldP spid="23" grpId="0" animBg="1"/>
      <p:bldP spid="8" grpId="0" animBg="1"/>
      <p:bldP spid="28" grpId="0" animBg="1"/>
      <p:bldP spid="31" grpId="0" animBg="1"/>
      <p:bldP spid="32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隐马尔科夫模型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9502"/>
            <a:ext cx="727681" cy="36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07" y="2146729"/>
            <a:ext cx="2345369" cy="3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61632"/>
            <a:ext cx="1584176" cy="40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54131" y="747376"/>
            <a:ext cx="1115616" cy="4574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牛市</a:t>
            </a:r>
            <a:r>
              <a:rPr lang="en-US" altLang="zh-CN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0</a:t>
            </a:r>
          </a:p>
        </p:txBody>
      </p:sp>
      <p:sp>
        <p:nvSpPr>
          <p:cNvPr id="8" name="椭圆 7"/>
          <p:cNvSpPr/>
          <p:nvPr/>
        </p:nvSpPr>
        <p:spPr>
          <a:xfrm>
            <a:off x="54131" y="1997277"/>
            <a:ext cx="1115616" cy="5024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横盘</a:t>
            </a:r>
            <a:r>
              <a:rPr lang="en-US" altLang="zh-CN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54131" y="1338612"/>
            <a:ext cx="1115616" cy="5428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熊市</a:t>
            </a:r>
            <a:r>
              <a:rPr lang="en-US" altLang="zh-CN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1</a:t>
            </a:r>
          </a:p>
        </p:txBody>
      </p:sp>
      <p:sp>
        <p:nvSpPr>
          <p:cNvPr id="10" name="椭圆 9"/>
          <p:cNvSpPr/>
          <p:nvPr/>
        </p:nvSpPr>
        <p:spPr>
          <a:xfrm>
            <a:off x="1673803" y="1316496"/>
            <a:ext cx="1097997" cy="5744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上涨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0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1" name="直接箭头连接符 10"/>
          <p:cNvCxnSpPr>
            <a:stCxn id="7" idx="6"/>
            <a:endCxn id="10" idx="2"/>
          </p:cNvCxnSpPr>
          <p:nvPr/>
        </p:nvCxnSpPr>
        <p:spPr>
          <a:xfrm>
            <a:off x="1169747" y="976115"/>
            <a:ext cx="504056" cy="627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6"/>
            <a:endCxn id="10" idx="2"/>
          </p:cNvCxnSpPr>
          <p:nvPr/>
        </p:nvCxnSpPr>
        <p:spPr>
          <a:xfrm flipV="1">
            <a:off x="1169747" y="1603733"/>
            <a:ext cx="504056" cy="6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10" idx="2"/>
          </p:cNvCxnSpPr>
          <p:nvPr/>
        </p:nvCxnSpPr>
        <p:spPr>
          <a:xfrm flipV="1">
            <a:off x="1169747" y="1603733"/>
            <a:ext cx="504056" cy="644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6594" y="80075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观测态序列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83" y="846967"/>
            <a:ext cx="1552302" cy="27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3960" y="800750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𝑶</m:t>
                      </m:r>
                      <m:r>
                        <a:rPr lang="en-US" altLang="zh-CN" b="1" i="1" smtClean="0">
                          <a:latin typeface="Cambria Math"/>
                        </a:rPr>
                        <m:t>={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960" y="800750"/>
                <a:ext cx="10246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74" y="841287"/>
            <a:ext cx="1008112" cy="28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156176" y="79144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模型参数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067944" y="1606880"/>
            <a:ext cx="576064" cy="31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9662"/>
            <a:ext cx="792088" cy="25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779662"/>
            <a:ext cx="1364799" cy="25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26" y="1779662"/>
            <a:ext cx="2945206" cy="25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直接连接符 35"/>
          <p:cNvCxnSpPr/>
          <p:nvPr/>
        </p:nvCxnSpPr>
        <p:spPr>
          <a:xfrm flipV="1">
            <a:off x="3923928" y="2049460"/>
            <a:ext cx="439510" cy="314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80" y="2173786"/>
            <a:ext cx="2623352" cy="2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直接连接符 38"/>
          <p:cNvCxnSpPr/>
          <p:nvPr/>
        </p:nvCxnSpPr>
        <p:spPr>
          <a:xfrm>
            <a:off x="4499992" y="2052608"/>
            <a:ext cx="58352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77905" y="402218"/>
                <a:ext cx="668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𝑰</m:t>
                      </m:r>
                      <m:r>
                        <a:rPr lang="en-US" altLang="zh-CN" b="1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5" y="402218"/>
                <a:ext cx="66806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23" y="1260698"/>
            <a:ext cx="3256321" cy="405263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83768" y="2571750"/>
            <a:ext cx="622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光行书_CNKI" pitchFamily="2" charset="-122"/>
                <a:ea typeface="华光行书_CNKI" pitchFamily="2" charset="-122"/>
              </a:rPr>
              <a:t>PS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：穷举方法直接有效，但当隐藏态较多时，复杂度较大</a:t>
            </a:r>
            <a:r>
              <a:rPr lang="en-US" altLang="zh-CN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×</a:t>
            </a:r>
            <a:endParaRPr lang="zh-CN" altLang="en-US" b="1" dirty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25" y="2971994"/>
            <a:ext cx="157927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前向</a:t>
            </a:r>
            <a:r>
              <a:rPr lang="zh-CN" altLang="en-US" b="1" dirty="0" smtClean="0">
                <a:solidFill>
                  <a:srgbClr val="00B050"/>
                </a:solidFill>
                <a:latin typeface="华光行书_CNKI" pitchFamily="2" charset="-122"/>
                <a:ea typeface="华光行书_CNKI" pitchFamily="2" charset="-122"/>
              </a:rPr>
              <a:t>后向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算法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5" y="343584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前向概率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30" y="3494255"/>
            <a:ext cx="2286655" cy="2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64" y="3326230"/>
            <a:ext cx="2354036" cy="51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右箭头 49"/>
          <p:cNvSpPr/>
          <p:nvPr/>
        </p:nvSpPr>
        <p:spPr>
          <a:xfrm>
            <a:off x="3582003" y="3494255"/>
            <a:ext cx="341923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1542" y="2965902"/>
                <a:ext cx="77771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42" y="2965902"/>
                <a:ext cx="777712" cy="381515"/>
              </a:xfrm>
              <a:prstGeom prst="rect">
                <a:avLst/>
              </a:prstGeom>
              <a:blipFill rotWithShape="1"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51"/>
          <p:cNvCxnSpPr/>
          <p:nvPr/>
        </p:nvCxnSpPr>
        <p:spPr>
          <a:xfrm>
            <a:off x="4791755" y="3850892"/>
            <a:ext cx="100438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35428"/>
            <a:ext cx="1590923" cy="129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88" y="3956020"/>
            <a:ext cx="759876" cy="59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81" y="4081059"/>
            <a:ext cx="809965" cy="33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右箭头 56"/>
          <p:cNvSpPr/>
          <p:nvPr/>
        </p:nvSpPr>
        <p:spPr>
          <a:xfrm rot="5400000">
            <a:off x="2240267" y="3841440"/>
            <a:ext cx="341923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3" y="3810634"/>
            <a:ext cx="1962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直接箭头连接符 37"/>
          <p:cNvCxnSpPr>
            <a:endCxn id="1037" idx="3"/>
          </p:cNvCxnSpPr>
          <p:nvPr/>
        </p:nvCxnSpPr>
        <p:spPr>
          <a:xfrm flipH="1">
            <a:off x="3347864" y="3705310"/>
            <a:ext cx="1008112" cy="54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4525" y="45841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光行书_CNKI" pitchFamily="2" charset="-122"/>
                <a:ea typeface="华光行书_CNKI" pitchFamily="2" charset="-122"/>
              </a:rPr>
              <a:t>后</a:t>
            </a:r>
            <a:r>
              <a:rPr lang="zh-CN" altLang="en-US" b="1" dirty="0" smtClean="0">
                <a:solidFill>
                  <a:srgbClr val="00B050"/>
                </a:solidFill>
                <a:latin typeface="华光行书_CNKI" pitchFamily="2" charset="-122"/>
                <a:ea typeface="华光行书_CNKI" pitchFamily="2" charset="-122"/>
              </a:rPr>
              <a:t>向概率</a:t>
            </a:r>
            <a:endParaRPr lang="en-US" altLang="zh-CN" b="1" dirty="0" smtClean="0">
              <a:solidFill>
                <a:srgbClr val="00B05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85" y="4641147"/>
            <a:ext cx="2402618" cy="23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79" y="4524955"/>
            <a:ext cx="1943906" cy="48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右箭头 63"/>
          <p:cNvSpPr/>
          <p:nvPr/>
        </p:nvSpPr>
        <p:spPr>
          <a:xfrm>
            <a:off x="3599344" y="4663274"/>
            <a:ext cx="341923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26" y="4522691"/>
            <a:ext cx="1967701" cy="49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右箭头 65"/>
          <p:cNvSpPr/>
          <p:nvPr/>
        </p:nvSpPr>
        <p:spPr>
          <a:xfrm>
            <a:off x="5959107" y="4663274"/>
            <a:ext cx="341923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7" grpId="0"/>
      <p:bldP spid="50" grpId="0" animBg="1"/>
      <p:bldP spid="34" grpId="0"/>
      <p:bldP spid="57" grpId="0" animBg="1"/>
      <p:bldP spid="61" grpId="0"/>
      <p:bldP spid="64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前向算法求解实例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96" y="4731990"/>
            <a:ext cx="48125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华光报宋_CNKI" pitchFamily="2" charset="-122"/>
                <a:ea typeface="华光报宋_CNKI" pitchFamily="2" charset="-122"/>
              </a:rPr>
              <a:t>参考：</a:t>
            </a:r>
            <a:r>
              <a:rPr lang="en-US" altLang="zh-CN" sz="1400" b="1" dirty="0">
                <a:latin typeface="华光报宋_CNKI" pitchFamily="2" charset="-122"/>
                <a:ea typeface="华光报宋_CNKI" pitchFamily="2" charset="-122"/>
              </a:rPr>
              <a:t>https://www.cnblogs.com/pinard/p/6955871.html</a:t>
            </a:r>
            <a:endParaRPr lang="zh-CN" altLang="en-US" sz="1400" b="1" dirty="0">
              <a:latin typeface="华光报宋_CNKI" pitchFamily="2" charset="-122"/>
              <a:ea typeface="华光报宋_CNKI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59904" y="856568"/>
            <a:ext cx="936104" cy="720080"/>
            <a:chOff x="539552" y="987574"/>
            <a:chExt cx="936104" cy="720080"/>
          </a:xfrm>
        </p:grpSpPr>
        <p:sp>
          <p:nvSpPr>
            <p:cNvPr id="5" name="矩形 4"/>
            <p:cNvSpPr/>
            <p:nvPr/>
          </p:nvSpPr>
          <p:spPr>
            <a:xfrm>
              <a:off x="539552" y="987574"/>
              <a:ext cx="936104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11560" y="105958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99592" y="108302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27584" y="12916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32347" y="1301505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37263" y="150769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51992" y="123542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41489" y="106423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81423" y="12756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99243" y="149159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241489" y="152381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376875" y="856568"/>
            <a:ext cx="936104" cy="720080"/>
            <a:chOff x="2722632" y="995927"/>
            <a:chExt cx="936104" cy="720080"/>
          </a:xfrm>
        </p:grpSpPr>
        <p:sp>
          <p:nvSpPr>
            <p:cNvPr id="41" name="矩形 40"/>
            <p:cNvSpPr/>
            <p:nvPr/>
          </p:nvSpPr>
          <p:spPr>
            <a:xfrm>
              <a:off x="2722632" y="995927"/>
              <a:ext cx="936104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794640" y="1067935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082672" y="109137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10664" y="130002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815427" y="130985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820343" y="151605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235072" y="124377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424569" y="10725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464503" y="128395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182323" y="1499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424569" y="15321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330540" y="848215"/>
            <a:ext cx="936104" cy="720080"/>
            <a:chOff x="1633789" y="987574"/>
            <a:chExt cx="936104" cy="720080"/>
          </a:xfrm>
        </p:grpSpPr>
        <p:sp>
          <p:nvSpPr>
            <p:cNvPr id="18" name="矩形 17"/>
            <p:cNvSpPr/>
            <p:nvPr/>
          </p:nvSpPr>
          <p:spPr>
            <a:xfrm>
              <a:off x="1633789" y="987574"/>
              <a:ext cx="936104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705797" y="105958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93829" y="108302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726584" y="1301505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731500" y="150769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146229" y="123542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335726" y="106423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375660" y="12756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93480" y="149159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335726" y="152381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961346" y="1325201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86735" y="54879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GDY_CNKI" pitchFamily="2" charset="-122"/>
                <a:ea typeface="HGDY_CNKI" pitchFamily="2" charset="-122"/>
              </a:rPr>
              <a:t>Box 1</a:t>
            </a:r>
            <a:endParaRPr lang="zh-CN" altLang="en-US" sz="1400" dirty="0">
              <a:latin typeface="HGDY_CNKI" pitchFamily="2" charset="-122"/>
              <a:ea typeface="HGDY_CNKI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6507" y="56061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GDY_CNKI" pitchFamily="2" charset="-122"/>
                <a:ea typeface="HGDY_CNKI" pitchFamily="2" charset="-122"/>
              </a:rPr>
              <a:t>Box 2</a:t>
            </a:r>
            <a:endParaRPr lang="zh-CN" altLang="en-US" sz="1400" dirty="0">
              <a:latin typeface="HGDY_CNKI" pitchFamily="2" charset="-122"/>
              <a:ea typeface="HGDY_CNKI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046" y="564700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GDY_CNKI" pitchFamily="2" charset="-122"/>
                <a:ea typeface="HGDY_CNKI" pitchFamily="2" charset="-122"/>
              </a:rPr>
              <a:t>Box 3</a:t>
            </a:r>
            <a:endParaRPr lang="zh-CN" altLang="en-US" sz="1400" dirty="0">
              <a:latin typeface="HGDY_CNKI" pitchFamily="2" charset="-122"/>
              <a:ea typeface="HGDY_CNKI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02" y="1255544"/>
            <a:ext cx="13779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02" y="835436"/>
            <a:ext cx="21082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344644" y="118384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观测态</a:t>
            </a:r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合集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55486" y="79874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隐藏</a:t>
            </a:r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态合</a:t>
            </a:r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集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92" y="430906"/>
            <a:ext cx="12192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17" y="787232"/>
            <a:ext cx="142875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67" y="1530102"/>
            <a:ext cx="1136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左大括号 58"/>
          <p:cNvSpPr/>
          <p:nvPr/>
        </p:nvSpPr>
        <p:spPr>
          <a:xfrm>
            <a:off x="7158960" y="459156"/>
            <a:ext cx="216024" cy="1680546"/>
          </a:xfrm>
          <a:prstGeom prst="leftBrace">
            <a:avLst>
              <a:gd name="adj1" fmla="val 9025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732240" y="1096224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/>
                        </a:rPr>
                        <m:t>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096224"/>
                <a:ext cx="42672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02"/>
          <a:stretch/>
        </p:blipFill>
        <p:spPr bwMode="auto">
          <a:xfrm>
            <a:off x="4664602" y="1661456"/>
            <a:ext cx="1377950" cy="22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3344644" y="157664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观测序列：</a:t>
            </a:r>
            <a:endParaRPr lang="en-US" altLang="zh-CN" b="1" dirty="0" smtClean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0" b="18603"/>
          <a:stretch/>
        </p:blipFill>
        <p:spPr bwMode="auto">
          <a:xfrm>
            <a:off x="2376875" y="2255215"/>
            <a:ext cx="2228850" cy="17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25" y="2432338"/>
            <a:ext cx="2292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01" y="2718088"/>
            <a:ext cx="22733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25660" y="1779662"/>
            <a:ext cx="11144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前向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算法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996" y="2377212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(1) t=1,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红色球来自</a:t>
            </a:r>
            <a:endParaRPr lang="en-US" altLang="zh-CN" sz="1600" dirty="0" smtClean="0">
              <a:latin typeface="华光行楷_CNKI" pitchFamily="2" charset="-122"/>
              <a:ea typeface="华光行楷_CNKI" pitchFamily="2" charset="-122"/>
            </a:endParaRPr>
          </a:p>
          <a:p>
            <a:r>
              <a:rPr lang="en-US" altLang="zh-CN" sz="1600" dirty="0">
                <a:latin typeface="华光行楷_CNKI" pitchFamily="2" charset="-122"/>
                <a:ea typeface="华光行楷_CNKI" pitchFamily="2" charset="-122"/>
              </a:rPr>
              <a:t> 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   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盒子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1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、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2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、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3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的概率</a:t>
            </a:r>
            <a:endParaRPr lang="zh-CN" altLang="en-US" sz="1600" dirty="0">
              <a:latin typeface="华光行楷_CNKI" pitchFamily="2" charset="-122"/>
              <a:ea typeface="华光行楷_CNKI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995" y="3365429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(2) t=2,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白色球来自</a:t>
            </a:r>
            <a:endParaRPr lang="en-US" altLang="zh-CN" sz="1600" dirty="0" smtClean="0">
              <a:latin typeface="华光行楷_CNKI" pitchFamily="2" charset="-122"/>
              <a:ea typeface="华光行楷_CNKI" pitchFamily="2" charset="-122"/>
            </a:endParaRPr>
          </a:p>
          <a:p>
            <a:r>
              <a:rPr lang="en-US" altLang="zh-CN" sz="1600" dirty="0">
                <a:latin typeface="华光行楷_CNKI" pitchFamily="2" charset="-122"/>
                <a:ea typeface="华光行楷_CNKI" pitchFamily="2" charset="-122"/>
              </a:rPr>
              <a:t> 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   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盒子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1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、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2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、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3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的概率</a:t>
            </a:r>
            <a:endParaRPr lang="zh-CN" altLang="en-US" sz="1600" dirty="0">
              <a:latin typeface="华光行楷_CNKI" pitchFamily="2" charset="-122"/>
              <a:ea typeface="华光行楷_CNKI" pitchFamily="2" charset="-122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25" y="3041867"/>
            <a:ext cx="49974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25" y="3448267"/>
            <a:ext cx="5073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25" y="3867367"/>
            <a:ext cx="5067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195740" y="2401829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(3) t=3,</a:t>
            </a:r>
            <a:r>
              <a:rPr lang="zh-CN" altLang="en-US" sz="1600" dirty="0">
                <a:latin typeface="华光行楷_CNKI" pitchFamily="2" charset="-122"/>
                <a:ea typeface="华光行楷_CNKI" pitchFamily="2" charset="-122"/>
              </a:rPr>
              <a:t>红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色球来自</a:t>
            </a:r>
            <a:endParaRPr lang="en-US" altLang="zh-CN" sz="1600" dirty="0" smtClean="0">
              <a:latin typeface="华光行楷_CNKI" pitchFamily="2" charset="-122"/>
              <a:ea typeface="华光行楷_CNKI" pitchFamily="2" charset="-122"/>
            </a:endParaRPr>
          </a:p>
          <a:p>
            <a:r>
              <a:rPr lang="en-US" altLang="zh-CN" sz="1600" dirty="0">
                <a:latin typeface="华光行楷_CNKI" pitchFamily="2" charset="-122"/>
                <a:ea typeface="华光行楷_CNKI" pitchFamily="2" charset="-122"/>
              </a:rPr>
              <a:t> 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   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盒子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1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、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2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、</a:t>
            </a:r>
            <a:r>
              <a:rPr lang="en-US" altLang="zh-CN" sz="1600" dirty="0" smtClean="0">
                <a:latin typeface="华光行楷_CNKI" pitchFamily="2" charset="-122"/>
                <a:ea typeface="华光行楷_CNKI" pitchFamily="2" charset="-122"/>
              </a:rPr>
              <a:t>3</a:t>
            </a:r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的概率</a:t>
            </a:r>
            <a:endParaRPr lang="zh-CN" altLang="en-US" sz="1600" dirty="0">
              <a:latin typeface="华光行楷_CNKI" pitchFamily="2" charset="-122"/>
              <a:ea typeface="华光行楷_CNKI" pitchFamily="2" charset="-122"/>
            </a:endParaRPr>
          </a:p>
        </p:txBody>
      </p:sp>
      <p:grpSp>
        <p:nvGrpSpPr>
          <p:cNvPr id="2069" name="组合 2068"/>
          <p:cNvGrpSpPr/>
          <p:nvPr/>
        </p:nvGrpSpPr>
        <p:grpSpPr>
          <a:xfrm>
            <a:off x="7484187" y="2283718"/>
            <a:ext cx="1290074" cy="864096"/>
            <a:chOff x="7484187" y="2355726"/>
            <a:chExt cx="1080360" cy="767557"/>
          </a:xfrm>
        </p:grpSpPr>
        <p:grpSp>
          <p:nvGrpSpPr>
            <p:cNvPr id="2068" name="组合 2067"/>
            <p:cNvGrpSpPr/>
            <p:nvPr/>
          </p:nvGrpSpPr>
          <p:grpSpPr>
            <a:xfrm>
              <a:off x="7511848" y="2355726"/>
              <a:ext cx="1052699" cy="222250"/>
              <a:chOff x="7491563" y="2471966"/>
              <a:chExt cx="1052699" cy="22225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1563" y="2471966"/>
                <a:ext cx="520700" cy="222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6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7212" y="2495318"/>
                <a:ext cx="527050" cy="146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48" name="组合 2047"/>
            <p:cNvGrpSpPr/>
            <p:nvPr/>
          </p:nvGrpSpPr>
          <p:grpSpPr>
            <a:xfrm>
              <a:off x="7484187" y="2619882"/>
              <a:ext cx="1043448" cy="203200"/>
              <a:chOff x="8715634" y="2471966"/>
              <a:chExt cx="1043448" cy="203200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7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5634" y="2471966"/>
                <a:ext cx="539750" cy="203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5" name="Picture 17"/>
              <p:cNvPicPr>
                <a:picLocks noChangeAspect="1" noChangeArrowheads="1"/>
              </p:cNvPicPr>
              <p:nvPr/>
            </p:nvPicPr>
            <p:blipFill>
              <a:blip r:embed="rId18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0132" y="2494889"/>
                <a:ext cx="488950" cy="171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49" name="组合 2048"/>
            <p:cNvGrpSpPr/>
            <p:nvPr/>
          </p:nvGrpSpPr>
          <p:grpSpPr>
            <a:xfrm>
              <a:off x="7489241" y="2915884"/>
              <a:ext cx="1041096" cy="207399"/>
              <a:chOff x="7492402" y="2779205"/>
              <a:chExt cx="1041096" cy="207399"/>
            </a:xfrm>
          </p:grpSpPr>
          <p:pic>
            <p:nvPicPr>
              <p:cNvPr id="2066" name="Picture 18"/>
              <p:cNvPicPr>
                <a:picLocks noChangeAspect="1" noChangeArrowheads="1"/>
              </p:cNvPicPr>
              <p:nvPr/>
            </p:nvPicPr>
            <p:blipFill>
              <a:blip r:embed="rId19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2402" y="2789754"/>
                <a:ext cx="539750" cy="196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7" name="Picture 19"/>
              <p:cNvPicPr>
                <a:picLocks noChangeAspect="1" noChangeArrowheads="1"/>
              </p:cNvPicPr>
              <p:nvPr/>
            </p:nvPicPr>
            <p:blipFill>
              <a:blip r:embed="rId20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8198" y="2779205"/>
                <a:ext cx="495300" cy="203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0" name="右箭头 89"/>
          <p:cNvSpPr/>
          <p:nvPr/>
        </p:nvSpPr>
        <p:spPr>
          <a:xfrm rot="5400000">
            <a:off x="7483057" y="3644464"/>
            <a:ext cx="1111050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0" name="Picture 2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60322"/>
            <a:ext cx="2369683" cy="57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/>
          <p:cNvPicPr>
            <a:picLocks noChangeAspect="1" noChangeArrowheads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4" y="4305517"/>
            <a:ext cx="1511068" cy="3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8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3" grpId="0" animBg="1"/>
      <p:bldP spid="63" grpId="0"/>
      <p:bldP spid="75" grpId="0"/>
      <p:bldP spid="79" grpId="0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隐马尔科夫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学习问题</a:t>
            </a:r>
            <a:endParaRPr lang="zh-CN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12827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92" y="807325"/>
            <a:ext cx="1187342" cy="3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1582842" y="868205"/>
            <a:ext cx="216024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275856" y="98144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6010" y="7967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光行楷_CNKI" pitchFamily="2" charset="-122"/>
                <a:ea typeface="华光行楷_CNKI" pitchFamily="2" charset="-122"/>
              </a:rPr>
              <a:t>鲍姆</a:t>
            </a:r>
            <a:r>
              <a:rPr lang="en-US" altLang="zh-CN" b="1" dirty="0">
                <a:latin typeface="华光行楷_CNKI" pitchFamily="2" charset="-122"/>
                <a:ea typeface="华光行楷_CNKI" pitchFamily="2" charset="-122"/>
              </a:rPr>
              <a:t>-</a:t>
            </a:r>
            <a:r>
              <a:rPr lang="zh-CN" altLang="en-US" b="1" dirty="0">
                <a:latin typeface="华光行楷_CNKI" pitchFamily="2" charset="-122"/>
                <a:ea typeface="华光行楷_CNKI" pitchFamily="2" charset="-122"/>
              </a:rPr>
              <a:t>韦尔</a:t>
            </a:r>
            <a:r>
              <a:rPr lang="zh-CN" altLang="en-US" b="1" dirty="0" smtClean="0">
                <a:latin typeface="华光行楷_CNKI" pitchFamily="2" charset="-122"/>
                <a:ea typeface="华光行楷_CNKI" pitchFamily="2" charset="-122"/>
              </a:rPr>
              <a:t>奇算法</a:t>
            </a:r>
            <a:endParaRPr lang="zh-CN" altLang="en-US" b="1" dirty="0">
              <a:latin typeface="华光行楷_CNKI" pitchFamily="2" charset="-122"/>
              <a:ea typeface="华光行楷_CNKI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532211" y="963499"/>
            <a:ext cx="3571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7192" y="789067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光行楷_CNKI" pitchFamily="2" charset="-122"/>
                <a:ea typeface="华光行楷_CNKI" pitchFamily="2" charset="-122"/>
              </a:rPr>
              <a:t>Expectation-Maximum</a:t>
            </a:r>
            <a:r>
              <a:rPr lang="zh-CN" altLang="en-US" b="1" dirty="0" smtClean="0">
                <a:latin typeface="华光行楷_CNKI" pitchFamily="2" charset="-122"/>
                <a:ea typeface="华光行楷_CNKI" pitchFamily="2" charset="-122"/>
              </a:rPr>
              <a:t>算法</a:t>
            </a:r>
            <a:endParaRPr lang="zh-CN" altLang="en-US" b="1" dirty="0">
              <a:latin typeface="华光行楷_CNKI" pitchFamily="2" charset="-122"/>
              <a:ea typeface="华光行楷_CNKI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71304"/>
            <a:ext cx="1714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53019" y="111681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观测数据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32" y="1563637"/>
            <a:ext cx="1789504" cy="30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55954"/>
            <a:ext cx="2918798" cy="47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7236296" y="1103908"/>
            <a:ext cx="0" cy="793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8184" y="1528459"/>
            <a:ext cx="6367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光淡古印_CNKI" pitchFamily="2" charset="-122"/>
                <a:ea typeface="华光淡古印_CNKI" pitchFamily="2" charset="-122"/>
              </a:rPr>
              <a:t>E</a:t>
            </a:r>
            <a:r>
              <a:rPr lang="zh-CN" altLang="en-US" b="1" dirty="0" smtClean="0">
                <a:latin typeface="华光淡古印_CNKI" pitchFamily="2" charset="-122"/>
                <a:ea typeface="华光淡古印_CNKI" pitchFamily="2" charset="-122"/>
              </a:rPr>
              <a:t>步</a:t>
            </a:r>
            <a:r>
              <a:rPr lang="en-US" altLang="zh-CN" b="1" dirty="0" smtClean="0">
                <a:latin typeface="华光淡古印_CNKI" pitchFamily="2" charset="-122"/>
                <a:ea typeface="华光淡古印_CNKI" pitchFamily="2" charset="-122"/>
              </a:rPr>
              <a:t>:</a:t>
            </a:r>
            <a:endParaRPr lang="zh-CN" altLang="en-US" b="1" dirty="0">
              <a:latin typeface="华光淡古印_CNKI" pitchFamily="2" charset="-122"/>
              <a:ea typeface="华光淡古印_CNKI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3" y="2563155"/>
            <a:ext cx="6960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光淡古印_CNKI" pitchFamily="2" charset="-122"/>
                <a:ea typeface="华光淡古印_CNKI" pitchFamily="2" charset="-122"/>
              </a:rPr>
              <a:t>M</a:t>
            </a:r>
            <a:r>
              <a:rPr lang="zh-CN" altLang="en-US" b="1" dirty="0" smtClean="0">
                <a:latin typeface="华光淡古印_CNKI" pitchFamily="2" charset="-122"/>
                <a:ea typeface="华光淡古印_CNKI" pitchFamily="2" charset="-122"/>
              </a:rPr>
              <a:t>步</a:t>
            </a:r>
            <a:r>
              <a:rPr lang="en-US" altLang="zh-CN" b="1" dirty="0" smtClean="0">
                <a:latin typeface="华光淡古印_CNKI" pitchFamily="2" charset="-122"/>
                <a:ea typeface="华光淡古印_CNKI" pitchFamily="2" charset="-122"/>
              </a:rPr>
              <a:t>:</a:t>
            </a:r>
            <a:endParaRPr lang="zh-CN" altLang="en-US" b="1" dirty="0">
              <a:latin typeface="华光淡古印_CNKI" pitchFamily="2" charset="-122"/>
              <a:ea typeface="华光淡古印_CNKI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236296" y="2430974"/>
            <a:ext cx="0" cy="572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011172"/>
            <a:ext cx="18097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任意多边形 22"/>
          <p:cNvSpPr/>
          <p:nvPr/>
        </p:nvSpPr>
        <p:spPr>
          <a:xfrm>
            <a:off x="7425813" y="2485103"/>
            <a:ext cx="898832" cy="759542"/>
          </a:xfrm>
          <a:custGeom>
            <a:avLst/>
            <a:gdLst>
              <a:gd name="connsiteX0" fmla="*/ 604684 w 898832"/>
              <a:gd name="connsiteY0" fmla="*/ 759542 h 759542"/>
              <a:gd name="connsiteX1" fmla="*/ 870155 w 898832"/>
              <a:gd name="connsiteY1" fmla="*/ 501445 h 759542"/>
              <a:gd name="connsiteX2" fmla="*/ 0 w 898832"/>
              <a:gd name="connsiteY2" fmla="*/ 0 h 7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832" h="759542">
                <a:moveTo>
                  <a:pt x="604684" y="759542"/>
                </a:moveTo>
                <a:cubicBezTo>
                  <a:pt x="787810" y="693788"/>
                  <a:pt x="970936" y="628035"/>
                  <a:pt x="870155" y="501445"/>
                </a:cubicBezTo>
                <a:cubicBezTo>
                  <a:pt x="769374" y="374855"/>
                  <a:pt x="384687" y="187427"/>
                  <a:pt x="0" y="0"/>
                </a:cubicBezTo>
              </a:path>
            </a:pathLst>
          </a:cu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12360" y="24997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光行楷_CNKI" pitchFamily="2" charset="-122"/>
                <a:ea typeface="华光行楷_CNKI" pitchFamily="2" charset="-122"/>
              </a:rPr>
              <a:t>迭代至收敛</a:t>
            </a:r>
            <a:endParaRPr lang="zh-CN" altLang="en-US" b="1" dirty="0">
              <a:latin typeface="华光行楷_CNKI" pitchFamily="2" charset="-122"/>
              <a:ea typeface="华光行楷_CNKI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6" y="1258089"/>
            <a:ext cx="2349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5496" y="120359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训练集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38169" y="1518439"/>
            <a:ext cx="59367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835004" y="1518439"/>
            <a:ext cx="0" cy="324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77" y="1572930"/>
            <a:ext cx="1686515" cy="30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02" y="1585630"/>
            <a:ext cx="1657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549878" y="15739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光行楷_CNKI" pitchFamily="2" charset="-122"/>
                <a:ea typeface="华光行楷_CNKI" pitchFamily="2" charset="-122"/>
              </a:rPr>
              <a:t>未知</a:t>
            </a:r>
            <a:endParaRPr lang="zh-CN" altLang="en-US" sz="1600" dirty="0">
              <a:latin typeface="华光行楷_CNKI" pitchFamily="2" charset="-122"/>
              <a:ea typeface="华光行楷_CNKI" pitchFamily="2" charset="-122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28" y="2335206"/>
            <a:ext cx="4216375" cy="51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67" y="1880239"/>
            <a:ext cx="27368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5" y="3295359"/>
            <a:ext cx="5092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肘形连接符 33"/>
          <p:cNvCxnSpPr>
            <a:stCxn id="3084" idx="1"/>
          </p:cNvCxnSpPr>
          <p:nvPr/>
        </p:nvCxnSpPr>
        <p:spPr>
          <a:xfrm rot="10800000" flipH="1" flipV="1">
            <a:off x="1331366" y="2099313"/>
            <a:ext cx="228129" cy="785687"/>
          </a:xfrm>
          <a:prstGeom prst="bentConnector4">
            <a:avLst>
              <a:gd name="adj1" fmla="val -100206"/>
              <a:gd name="adj2" fmla="val 6394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6362"/>
            <a:ext cx="3048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2523420" y="3273237"/>
            <a:ext cx="401633" cy="51742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554011" y="3273237"/>
            <a:ext cx="514205" cy="51742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731391" y="3250952"/>
            <a:ext cx="531193" cy="51742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" y="4227934"/>
            <a:ext cx="1276350" cy="679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53309"/>
            <a:ext cx="1701800" cy="10287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08" y="4015209"/>
            <a:ext cx="2082800" cy="1104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箭头连接符 36"/>
          <p:cNvCxnSpPr>
            <a:stCxn id="35" idx="2"/>
            <a:endCxn id="3087" idx="0"/>
          </p:cNvCxnSpPr>
          <p:nvPr/>
        </p:nvCxnSpPr>
        <p:spPr>
          <a:xfrm flipH="1">
            <a:off x="807255" y="3531948"/>
            <a:ext cx="1716165" cy="6959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3"/>
            <a:endCxn id="3088" idx="0"/>
          </p:cNvCxnSpPr>
          <p:nvPr/>
        </p:nvCxnSpPr>
        <p:spPr>
          <a:xfrm flipH="1">
            <a:off x="2614588" y="3714884"/>
            <a:ext cx="1014727" cy="33842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0" idx="4"/>
            <a:endCxn id="3089" idx="0"/>
          </p:cNvCxnSpPr>
          <p:nvPr/>
        </p:nvCxnSpPr>
        <p:spPr>
          <a:xfrm flipH="1">
            <a:off x="4894008" y="3768374"/>
            <a:ext cx="102980" cy="24683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21" y="3622248"/>
            <a:ext cx="1451962" cy="6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4382826"/>
            <a:ext cx="2815687" cy="72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766141" y="3644533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前向后向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概率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44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  <p:bldP spid="20" grpId="0" animBg="1"/>
      <p:bldP spid="24" grpId="0" animBg="1"/>
      <p:bldP spid="23" grpId="0" animBg="1"/>
      <p:bldP spid="26" grpId="0"/>
      <p:bldP spid="32" grpId="0"/>
      <p:bldP spid="31" grpId="0"/>
      <p:bldP spid="35" grpId="0" animBg="1"/>
      <p:bldP spid="49" grpId="0" animBg="1"/>
      <p:bldP spid="50" grpId="0" animBg="1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594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隐马尔科夫模型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解码问题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8" y="745361"/>
            <a:ext cx="933617" cy="26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7264"/>
            <a:ext cx="12827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1365808" y="890646"/>
            <a:ext cx="216024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38" y="853584"/>
            <a:ext cx="1528619" cy="28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061222" y="824524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华光行楷_CNKI" pitchFamily="2" charset="-122"/>
                <a:ea typeface="华光行楷_CNKI" pitchFamily="2" charset="-122"/>
              </a:rPr>
              <a:t>维特比</a:t>
            </a:r>
            <a:r>
              <a:rPr lang="en-US" altLang="zh-CN" sz="2000" b="1" dirty="0" smtClean="0">
                <a:solidFill>
                  <a:srgbClr val="FF0000"/>
                </a:solidFill>
                <a:latin typeface="华光行楷_CNKI" pitchFamily="2" charset="-122"/>
                <a:ea typeface="华光行楷_CNKI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华光行楷_CNKI" pitchFamily="2" charset="-122"/>
                <a:ea typeface="华光行楷_CNKI" pitchFamily="2" charset="-122"/>
              </a:rPr>
              <a:t>viterbi</a:t>
            </a:r>
            <a:r>
              <a:rPr lang="en-US" altLang="zh-CN" sz="2000" b="1" dirty="0" smtClean="0">
                <a:solidFill>
                  <a:srgbClr val="FF0000"/>
                </a:solidFill>
                <a:latin typeface="华光行楷_CNKI" pitchFamily="2" charset="-122"/>
                <a:ea typeface="华光行楷_CNKI" pitchFamily="2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华光行楷_CNKI" pitchFamily="2" charset="-122"/>
                <a:ea typeface="华光行楷_CNKI" pitchFamily="2" charset="-122"/>
              </a:rPr>
              <a:t>算法</a:t>
            </a:r>
            <a:endParaRPr lang="en-US" altLang="zh-CN" sz="2000" b="1" dirty="0">
              <a:solidFill>
                <a:srgbClr val="FF0000"/>
              </a:solidFill>
              <a:latin typeface="华光行楷_CNKI" pitchFamily="2" charset="-122"/>
              <a:ea typeface="华光行楷_CNKI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69134" y="100705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746" y="383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光淡古印_CNKI" pitchFamily="2" charset="-122"/>
                <a:ea typeface="华光淡古印_CNKI" pitchFamily="2" charset="-122"/>
              </a:rPr>
              <a:t>输入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3299" y="4835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光淡古印_CNKI" pitchFamily="2" charset="-122"/>
                <a:ea typeface="华光淡古印_CNKI" pitchFamily="2" charset="-122"/>
              </a:rPr>
              <a:t>输出</a:t>
            </a:r>
            <a:endParaRPr lang="zh-CN" altLang="en-US" b="1" dirty="0">
              <a:latin typeface="华光淡古印_CNKI" pitchFamily="2" charset="-122"/>
              <a:ea typeface="华光淡古印_CNKI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756834" y="95999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34" y="959996"/>
                <a:ext cx="288032" cy="288032"/>
              </a:xfrm>
              <a:prstGeom prst="rect">
                <a:avLst/>
              </a:prstGeom>
              <a:blipFill rotWithShape="1">
                <a:blip r:embed="rId5"/>
                <a:stretch>
                  <a:fillRect l="-13462" b="-7692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756834" y="140042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34" y="1400428"/>
                <a:ext cx="288032" cy="288032"/>
              </a:xfrm>
              <a:prstGeom prst="rect">
                <a:avLst/>
              </a:prstGeom>
              <a:blipFill rotWithShape="1">
                <a:blip r:embed="rId6"/>
                <a:stretch>
                  <a:fillRect l="-13462" b="-784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756834" y="18388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34" y="1838840"/>
                <a:ext cx="288032" cy="288032"/>
              </a:xfrm>
              <a:prstGeom prst="rect">
                <a:avLst/>
              </a:prstGeom>
              <a:blipFill rotWithShape="1">
                <a:blip r:embed="rId7"/>
                <a:stretch>
                  <a:fillRect l="-17308" b="-784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8764946" y="140042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946" y="1400428"/>
                <a:ext cx="288032" cy="288032"/>
              </a:xfrm>
              <a:prstGeom prst="ellipse">
                <a:avLst/>
              </a:prstGeom>
              <a:blipFill rotWithShape="1">
                <a:blip r:embed="rId8"/>
                <a:stretch>
                  <a:fillRect l="-19608" b="-156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>
            <a:stCxn id="14" idx="3"/>
            <a:endCxn id="17" idx="2"/>
          </p:cNvCxnSpPr>
          <p:nvPr/>
        </p:nvCxnSpPr>
        <p:spPr>
          <a:xfrm>
            <a:off x="8044866" y="1104012"/>
            <a:ext cx="720080" cy="4404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  <a:endCxn id="17" idx="2"/>
          </p:cNvCxnSpPr>
          <p:nvPr/>
        </p:nvCxnSpPr>
        <p:spPr>
          <a:xfrm>
            <a:off x="8044866" y="1544444"/>
            <a:ext cx="72008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3"/>
          </p:cNvCxnSpPr>
          <p:nvPr/>
        </p:nvCxnSpPr>
        <p:spPr>
          <a:xfrm flipV="1">
            <a:off x="8044866" y="1544444"/>
            <a:ext cx="720080" cy="43841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709420" y="878696"/>
                <a:ext cx="39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420" y="878696"/>
                <a:ext cx="39908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588136" y="555526"/>
                <a:ext cx="625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136" y="555526"/>
                <a:ext cx="62542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108762" y="9683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62" y="968380"/>
                <a:ext cx="288032" cy="288032"/>
              </a:xfrm>
              <a:prstGeom prst="rect">
                <a:avLst/>
              </a:prstGeom>
              <a:blipFill rotWithShape="1">
                <a:blip r:embed="rId11"/>
                <a:stretch>
                  <a:fillRect l="-15686" b="-784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108762" y="14088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62" y="1408812"/>
                <a:ext cx="288032" cy="288032"/>
              </a:xfrm>
              <a:prstGeom prst="rect">
                <a:avLst/>
              </a:prstGeom>
              <a:blipFill rotWithShape="1">
                <a:blip r:embed="rId12"/>
                <a:stretch>
                  <a:fillRect l="-15686" b="-784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108762" y="184722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62" y="1847224"/>
                <a:ext cx="288032" cy="288032"/>
              </a:xfrm>
              <a:prstGeom prst="rect">
                <a:avLst/>
              </a:prstGeom>
              <a:blipFill rotWithShape="1">
                <a:blip r:embed="rId13"/>
                <a:stretch>
                  <a:fillRect l="-17647" b="-784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40064" y="560695"/>
                <a:ext cx="625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64" y="560695"/>
                <a:ext cx="62542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>
            <a:stCxn id="32" idx="3"/>
            <a:endCxn id="14" idx="1"/>
          </p:cNvCxnSpPr>
          <p:nvPr/>
        </p:nvCxnSpPr>
        <p:spPr>
          <a:xfrm flipV="1">
            <a:off x="7396794" y="1104012"/>
            <a:ext cx="360040" cy="838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3"/>
            <a:endCxn id="18" idx="1"/>
          </p:cNvCxnSpPr>
          <p:nvPr/>
        </p:nvCxnSpPr>
        <p:spPr>
          <a:xfrm>
            <a:off x="7396794" y="1112396"/>
            <a:ext cx="360040" cy="4320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3"/>
            <a:endCxn id="19" idx="1"/>
          </p:cNvCxnSpPr>
          <p:nvPr/>
        </p:nvCxnSpPr>
        <p:spPr>
          <a:xfrm>
            <a:off x="7396794" y="1112396"/>
            <a:ext cx="360040" cy="87046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3"/>
            <a:endCxn id="19" idx="1"/>
          </p:cNvCxnSpPr>
          <p:nvPr/>
        </p:nvCxnSpPr>
        <p:spPr>
          <a:xfrm flipV="1">
            <a:off x="7396794" y="1982856"/>
            <a:ext cx="360040" cy="838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2" idx="1"/>
          </p:cNvCxnSpPr>
          <p:nvPr/>
        </p:nvCxnSpPr>
        <p:spPr>
          <a:xfrm>
            <a:off x="6660232" y="1112396"/>
            <a:ext cx="44853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661" y="1838840"/>
            <a:ext cx="4191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9" y="1432489"/>
            <a:ext cx="532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106" y="1412248"/>
            <a:ext cx="649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定义</a:t>
            </a:r>
            <a:endParaRPr lang="en-US" altLang="zh-CN" b="1" dirty="0" smtClean="0">
              <a:latin typeface="华光行书_CNKI" pitchFamily="2" charset="-122"/>
              <a:ea typeface="华光行书_CNKI" pitchFamily="2" charset="-122"/>
            </a:endParaRPr>
          </a:p>
          <a:p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局部</a:t>
            </a:r>
            <a:endParaRPr lang="en-US" altLang="zh-CN" b="1" dirty="0" smtClean="0">
              <a:latin typeface="华光行书_CNKI" pitchFamily="2" charset="-122"/>
              <a:ea typeface="华光行书_CNKI" pitchFamily="2" charset="-122"/>
            </a:endParaRPr>
          </a:p>
          <a:p>
            <a:r>
              <a:rPr lang="zh-CN" altLang="en-US" b="1" dirty="0">
                <a:latin typeface="华光行书_CNKI" pitchFamily="2" charset="-122"/>
                <a:ea typeface="华光行书_CNKI" pitchFamily="2" charset="-122"/>
              </a:rPr>
              <a:t>状</a:t>
            </a:r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态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91" y="2265827"/>
            <a:ext cx="418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26" y="2278732"/>
            <a:ext cx="18669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2" y="1961832"/>
            <a:ext cx="226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右箭头 56"/>
          <p:cNvSpPr/>
          <p:nvPr/>
        </p:nvSpPr>
        <p:spPr>
          <a:xfrm rot="5400000">
            <a:off x="4511246" y="1914638"/>
            <a:ext cx="476577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74" y="2643758"/>
            <a:ext cx="2228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871" y="279992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光行书_CNKI" pitchFamily="2" charset="-122"/>
                <a:ea typeface="华光行书_CNKI" pitchFamily="2" charset="-122"/>
              </a:rPr>
              <a:t>初始化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74" y="3433783"/>
            <a:ext cx="3346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5106" y="353924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计算</a:t>
            </a:r>
            <a:endParaRPr lang="en-US" altLang="zh-CN" b="1" dirty="0" smtClean="0">
              <a:latin typeface="华光行书_CNKI" pitchFamily="2" charset="-122"/>
              <a:ea typeface="华光行书_CNKI" pitchFamily="2" charset="-122"/>
            </a:endParaRPr>
          </a:p>
          <a:p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局部态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82" y="3433783"/>
            <a:ext cx="13398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42" y="3908295"/>
            <a:ext cx="17081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42" y="4657919"/>
            <a:ext cx="1219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14" y="4646466"/>
            <a:ext cx="1422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右箭头 65"/>
          <p:cNvSpPr/>
          <p:nvPr/>
        </p:nvSpPr>
        <p:spPr>
          <a:xfrm>
            <a:off x="4302403" y="3515580"/>
            <a:ext cx="447466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4302068" y="3974518"/>
            <a:ext cx="447466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5400000">
            <a:off x="5287952" y="4361338"/>
            <a:ext cx="382108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10800000">
            <a:off x="2573566" y="4766695"/>
            <a:ext cx="2160239" cy="106297"/>
          </a:xfrm>
          <a:prstGeom prst="rightArrow">
            <a:avLst>
              <a:gd name="adj1" fmla="val 50000"/>
              <a:gd name="adj2" fmla="val 913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228184" y="3459525"/>
            <a:ext cx="28777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>
                <a:solidFill>
                  <a:srgbClr val="0000FF"/>
                </a:solidFill>
                <a:latin typeface="华光行草_CNKI" pitchFamily="2" charset="-122"/>
                <a:ea typeface="华光行草_CNKI" pitchFamily="2" charset="-122"/>
              </a:rPr>
              <a:t>最可能隐藏状态序列出现的概率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06010" y="3934037"/>
            <a:ext cx="20553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dirty="0" smtClean="0">
                <a:solidFill>
                  <a:srgbClr val="0000FF"/>
                </a:solidFill>
                <a:latin typeface="华光行草_CNKI" pitchFamily="2" charset="-122"/>
                <a:ea typeface="华光行草_CNKI" pitchFamily="2" charset="-122"/>
              </a:rPr>
              <a:t>时刻</a:t>
            </a:r>
            <a:r>
              <a:rPr lang="en-US" altLang="zh-CN" sz="1500" b="1" dirty="0" smtClean="0">
                <a:solidFill>
                  <a:srgbClr val="0000FF"/>
                </a:solidFill>
                <a:latin typeface="华光行草_CNKI" pitchFamily="2" charset="-122"/>
                <a:ea typeface="华光行草_CNKI" pitchFamily="2" charset="-122"/>
              </a:rPr>
              <a:t>T</a:t>
            </a:r>
            <a:r>
              <a:rPr lang="zh-CN" altLang="en-US" sz="1500" b="1" dirty="0" smtClean="0">
                <a:solidFill>
                  <a:srgbClr val="0000FF"/>
                </a:solidFill>
                <a:latin typeface="华光行草_CNKI" pitchFamily="2" charset="-122"/>
                <a:ea typeface="华光行草_CNKI" pitchFamily="2" charset="-122"/>
              </a:rPr>
              <a:t>最可能的隐藏态</a:t>
            </a:r>
            <a:endParaRPr lang="zh-CN" altLang="en-US" sz="1500" b="1" dirty="0">
              <a:solidFill>
                <a:srgbClr val="0000FF"/>
              </a:solidFill>
              <a:latin typeface="华光行草_CNKI" pitchFamily="2" charset="-122"/>
              <a:ea typeface="华光行草_CNKI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06" y="4466865"/>
            <a:ext cx="111440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最可能隐</a:t>
            </a:r>
            <a:endParaRPr lang="en-US" altLang="zh-CN" b="1" dirty="0" smtClean="0">
              <a:latin typeface="华光行书_CNKI" pitchFamily="2" charset="-122"/>
              <a:ea typeface="华光行书_CNKI" pitchFamily="2" charset="-122"/>
            </a:endParaRPr>
          </a:p>
          <a:p>
            <a:r>
              <a:rPr lang="zh-CN" altLang="en-US" b="1" dirty="0" smtClean="0">
                <a:latin typeface="华光行书_CNKI" pitchFamily="2" charset="-122"/>
                <a:ea typeface="华光行书_CNKI" pitchFamily="2" charset="-122"/>
              </a:rPr>
              <a:t>藏态序列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03194" y="4397363"/>
            <a:ext cx="2234414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华光报宋_CNKI" pitchFamily="2" charset="-122"/>
                <a:ea typeface="华光报宋_CNKI" pitchFamily="2" charset="-122"/>
              </a:rPr>
              <a:t>参考：</a:t>
            </a:r>
            <a:r>
              <a:rPr lang="en-US" altLang="zh-CN" sz="1400" b="1" dirty="0">
                <a:latin typeface="华光报宋_CNKI" pitchFamily="2" charset="-122"/>
                <a:ea typeface="华光报宋_CNKI" pitchFamily="2" charset="-122"/>
              </a:rPr>
              <a:t>https://www.cnblogs.com/pinard/p/6991852.html</a:t>
            </a:r>
            <a:endParaRPr lang="zh-CN" altLang="en-US" sz="1400" b="1" dirty="0">
              <a:latin typeface="华光报宋_CNKI" pitchFamily="2" charset="-122"/>
              <a:ea typeface="华光报宋_CNK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4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3" grpId="0"/>
      <p:bldP spid="57" grpId="0" animBg="1"/>
      <p:bldP spid="59" grpId="0"/>
      <p:bldP spid="61" grpId="0"/>
      <p:bldP spid="66" grpId="0" animBg="1"/>
      <p:bldP spid="67" grpId="0" animBg="1"/>
      <p:bldP spid="68" grpId="0" animBg="1"/>
      <p:bldP spid="69" grpId="0" animBg="1"/>
      <p:bldP spid="50" grpId="0"/>
      <p:bldP spid="71" grpId="0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594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解码问题实例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59904" y="765164"/>
            <a:ext cx="936104" cy="720080"/>
            <a:chOff x="539552" y="987574"/>
            <a:chExt cx="936104" cy="720080"/>
          </a:xfrm>
        </p:grpSpPr>
        <p:sp>
          <p:nvSpPr>
            <p:cNvPr id="52" name="矩形 51"/>
            <p:cNvSpPr/>
            <p:nvPr/>
          </p:nvSpPr>
          <p:spPr>
            <a:xfrm>
              <a:off x="539552" y="987574"/>
              <a:ext cx="936104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1560" y="105958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99592" y="108302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27584" y="12916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32347" y="1301505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37263" y="150769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51992" y="123542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241489" y="106423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281423" y="12756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99243" y="149159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41489" y="152381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376875" y="765164"/>
            <a:ext cx="936104" cy="720080"/>
            <a:chOff x="2722632" y="995927"/>
            <a:chExt cx="936104" cy="720080"/>
          </a:xfrm>
        </p:grpSpPr>
        <p:sp>
          <p:nvSpPr>
            <p:cNvPr id="74" name="矩形 73"/>
            <p:cNvSpPr/>
            <p:nvPr/>
          </p:nvSpPr>
          <p:spPr>
            <a:xfrm>
              <a:off x="2722632" y="995927"/>
              <a:ext cx="936104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794640" y="1067935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3082672" y="109137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010664" y="130002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2815427" y="130985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2820343" y="151605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235072" y="124377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424569" y="10725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464503" y="128395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82323" y="1499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424569" y="15321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330540" y="756811"/>
            <a:ext cx="936104" cy="720080"/>
            <a:chOff x="1633789" y="987574"/>
            <a:chExt cx="936104" cy="720080"/>
          </a:xfrm>
        </p:grpSpPr>
        <p:sp>
          <p:nvSpPr>
            <p:cNvPr id="86" name="矩形 85"/>
            <p:cNvSpPr/>
            <p:nvPr/>
          </p:nvSpPr>
          <p:spPr>
            <a:xfrm>
              <a:off x="1633789" y="987574"/>
              <a:ext cx="936104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705797" y="105958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993829" y="108302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726584" y="1301505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31500" y="150769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146229" y="123542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335726" y="106423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375660" y="12756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093480" y="1491599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335726" y="1523813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1961346" y="1325201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86735" y="45738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GDY_CNKI" pitchFamily="2" charset="-122"/>
                <a:ea typeface="HGDY_CNKI" pitchFamily="2" charset="-122"/>
              </a:rPr>
              <a:t>Box 1</a:t>
            </a:r>
            <a:endParaRPr lang="zh-CN" altLang="en-US" sz="1400" dirty="0">
              <a:latin typeface="HGDY_CNKI" pitchFamily="2" charset="-122"/>
              <a:ea typeface="HGDY_CNKI" pitchFamily="2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46507" y="46921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GDY_CNKI" pitchFamily="2" charset="-122"/>
                <a:ea typeface="HGDY_CNKI" pitchFamily="2" charset="-122"/>
              </a:rPr>
              <a:t>Box 2</a:t>
            </a:r>
            <a:endParaRPr lang="zh-CN" altLang="en-US" sz="1400" dirty="0">
              <a:latin typeface="HGDY_CNKI" pitchFamily="2" charset="-122"/>
              <a:ea typeface="HGDY_CNKI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54046" y="47329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HGDY_CNKI" pitchFamily="2" charset="-122"/>
                <a:ea typeface="HGDY_CNKI" pitchFamily="2" charset="-122"/>
              </a:rPr>
              <a:t>Box 3</a:t>
            </a:r>
            <a:endParaRPr lang="zh-CN" altLang="en-US" sz="1400" dirty="0">
              <a:latin typeface="HGDY_CNKI" pitchFamily="2" charset="-122"/>
              <a:ea typeface="HGDY_CNKI" pitchFamily="2" charset="-122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92" y="339502"/>
            <a:ext cx="12192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30" y="695828"/>
            <a:ext cx="142875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438698"/>
            <a:ext cx="1136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左大括号 102"/>
          <p:cNvSpPr/>
          <p:nvPr/>
        </p:nvSpPr>
        <p:spPr>
          <a:xfrm>
            <a:off x="7158960" y="367752"/>
            <a:ext cx="216024" cy="1680546"/>
          </a:xfrm>
          <a:prstGeom prst="leftBrace">
            <a:avLst>
              <a:gd name="adj1" fmla="val 9025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732240" y="1004820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/>
                        </a:rPr>
                        <m:t>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004820"/>
                <a:ext cx="42672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56" y="992934"/>
            <a:ext cx="13779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56" y="572826"/>
            <a:ext cx="21082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448098" y="92123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观测态</a:t>
            </a:r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合集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58940" y="53613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隐藏</a:t>
            </a:r>
            <a:r>
              <a:rPr lang="zh-CN" altLang="en-US" b="1" dirty="0" smtClean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态合</a:t>
            </a:r>
            <a:r>
              <a:rPr lang="zh-CN" altLang="en-US" b="1" dirty="0">
                <a:solidFill>
                  <a:srgbClr val="0000FF"/>
                </a:solidFill>
                <a:latin typeface="华光行书_CNKI" pitchFamily="2" charset="-122"/>
                <a:ea typeface="华光行书_CNKI" pitchFamily="2" charset="-122"/>
              </a:rPr>
              <a:t>集</a:t>
            </a:r>
            <a:endParaRPr lang="en-US" altLang="zh-CN" b="1" dirty="0" smtClean="0">
              <a:solidFill>
                <a:srgbClr val="0000FF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109" name="Picture 7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02"/>
          <a:stretch/>
        </p:blipFill>
        <p:spPr bwMode="auto">
          <a:xfrm>
            <a:off x="4768056" y="1398846"/>
            <a:ext cx="1377950" cy="22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3448098" y="13140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光行书_CNKI" pitchFamily="2" charset="-122"/>
                <a:ea typeface="华光行书_CNKI" pitchFamily="2" charset="-122"/>
              </a:rPr>
              <a:t>观测序列：</a:t>
            </a:r>
            <a:endParaRPr lang="en-US" altLang="zh-CN" b="1" dirty="0" smtClean="0">
              <a:solidFill>
                <a:srgbClr val="FF0000"/>
              </a:solidFill>
              <a:latin typeface="华光行书_CNKI" pitchFamily="2" charset="-122"/>
              <a:ea typeface="华光行书_CNKI" pitchFamily="2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254" y="20303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光行书_CNKI" pitchFamily="2" charset="-122"/>
                <a:ea typeface="华光行书_CNKI" pitchFamily="2" charset="-122"/>
              </a:rPr>
              <a:t>初始化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50" y="1697512"/>
            <a:ext cx="276225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75337"/>
            <a:ext cx="21209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143219" y="309809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光行书_CNKI" pitchFamily="2" charset="-122"/>
                <a:ea typeface="华光行书_CNKI" pitchFamily="2" charset="-122"/>
              </a:rPr>
              <a:t>t</a:t>
            </a:r>
            <a:r>
              <a:rPr lang="en-US" altLang="zh-CN" b="1" dirty="0" smtClean="0">
                <a:latin typeface="华光行书_CNKI" pitchFamily="2" charset="-122"/>
                <a:ea typeface="华光行书_CNKI" pitchFamily="2" charset="-122"/>
              </a:rPr>
              <a:t>=2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50" y="2760414"/>
            <a:ext cx="6235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61" y="3140844"/>
            <a:ext cx="6261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8" y="3489756"/>
            <a:ext cx="6241141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0" y="2760414"/>
            <a:ext cx="850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56" y="3149409"/>
            <a:ext cx="8318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56" y="3540224"/>
            <a:ext cx="8064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148135" y="418829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华光行书_CNKI" pitchFamily="2" charset="-122"/>
                <a:ea typeface="华光行书_CNKI" pitchFamily="2" charset="-122"/>
              </a:rPr>
              <a:t>t=3</a:t>
            </a:r>
            <a:endParaRPr lang="zh-CN" altLang="en-US" b="1" dirty="0">
              <a:latin typeface="华光行书_CNKI" pitchFamily="2" charset="-122"/>
              <a:ea typeface="华光行书_CNKI" pitchFamily="2" charset="-122"/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8" y="3972272"/>
            <a:ext cx="2305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57" y="4001768"/>
            <a:ext cx="603250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6" y="4296122"/>
            <a:ext cx="2108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2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76" y="4318347"/>
            <a:ext cx="812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2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1" y="4639022"/>
            <a:ext cx="2165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72" y="4689822"/>
            <a:ext cx="685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2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94" y="3997672"/>
            <a:ext cx="8318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2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64372"/>
            <a:ext cx="882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20" y="4662884"/>
            <a:ext cx="7937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2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43" y="4123104"/>
            <a:ext cx="587375" cy="36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65" y="4437169"/>
            <a:ext cx="669785" cy="40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2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56" y="4437169"/>
            <a:ext cx="647807" cy="40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2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92" y="4409609"/>
            <a:ext cx="965895" cy="34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肘形连接符 3"/>
          <p:cNvCxnSpPr>
            <a:stCxn id="6159" idx="3"/>
            <a:endCxn id="6163" idx="1"/>
          </p:cNvCxnSpPr>
          <p:nvPr/>
        </p:nvCxnSpPr>
        <p:spPr>
          <a:xfrm flipV="1">
            <a:off x="3821872" y="4307708"/>
            <a:ext cx="1341471" cy="521814"/>
          </a:xfrm>
          <a:prstGeom prst="bentConnector3">
            <a:avLst>
              <a:gd name="adj1" fmla="val 11853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6162" idx="3"/>
            <a:endCxn id="6164" idx="1"/>
          </p:cNvCxnSpPr>
          <p:nvPr/>
        </p:nvCxnSpPr>
        <p:spPr>
          <a:xfrm flipV="1">
            <a:off x="4916770" y="4639022"/>
            <a:ext cx="1119295" cy="182612"/>
          </a:xfrm>
          <a:prstGeom prst="bentConnector3">
            <a:avLst>
              <a:gd name="adj1" fmla="val 50000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6153" idx="2"/>
            <a:endCxn id="6165" idx="0"/>
          </p:cNvCxnSpPr>
          <p:nvPr/>
        </p:nvCxnSpPr>
        <p:spPr>
          <a:xfrm rot="5400000">
            <a:off x="7196499" y="3743986"/>
            <a:ext cx="655645" cy="730721"/>
          </a:xfrm>
          <a:prstGeom prst="bentConnector3">
            <a:avLst>
              <a:gd name="adj1" fmla="val 50000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右箭头 115"/>
          <p:cNvSpPr/>
          <p:nvPr/>
        </p:nvSpPr>
        <p:spPr>
          <a:xfrm>
            <a:off x="7573179" y="4478342"/>
            <a:ext cx="447466" cy="2110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245521" y="2732562"/>
            <a:ext cx="982663" cy="36553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1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  <p:bldP spid="114" grpId="0"/>
      <p:bldP spid="116" grpId="0" animBg="1"/>
      <p:bldP spid="3" grpId="0" animBg="1"/>
    </p:bldLst>
  </p:timing>
</p:sld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1493</TotalTime>
  <Words>698</Words>
  <Application>Microsoft Office PowerPoint</Application>
  <PresentationFormat>全屏显示(16:9)</PresentationFormat>
  <Paragraphs>212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演示文稿2</vt:lpstr>
      <vt:lpstr>隐马尔科夫模型 Hidden Markov Model （HMM）</vt:lpstr>
      <vt:lpstr>PowerPoint 演示文稿</vt:lpstr>
      <vt:lpstr>PowerPoint 演示文稿</vt:lpstr>
      <vt:lpstr>隐马尔科夫模型</vt:lpstr>
      <vt:lpstr>隐马尔科夫模型</vt:lpstr>
      <vt:lpstr>前向算法求解实例</vt:lpstr>
      <vt:lpstr>隐马尔科夫模型-学习问题</vt:lpstr>
      <vt:lpstr>隐马尔科夫模型-解码问题</vt:lpstr>
      <vt:lpstr>解码问题实例</vt:lpstr>
      <vt:lpstr>代码实现及参考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zyy-asia</dc:creator>
  <cp:lastModifiedBy>Asia</cp:lastModifiedBy>
  <cp:revision>79</cp:revision>
  <dcterms:created xsi:type="dcterms:W3CDTF">2020-04-24T08:45:35Z</dcterms:created>
  <dcterms:modified xsi:type="dcterms:W3CDTF">2020-05-14T04:00:48Z</dcterms:modified>
</cp:coreProperties>
</file>