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08" r:id="rId2"/>
    <p:sldId id="309" r:id="rId3"/>
    <p:sldId id="272" r:id="rId4"/>
    <p:sldId id="311" r:id="rId5"/>
    <p:sldId id="312" r:id="rId6"/>
    <p:sldId id="275" r:id="rId7"/>
    <p:sldId id="315" r:id="rId8"/>
    <p:sldId id="313" r:id="rId9"/>
    <p:sldId id="279" r:id="rId10"/>
    <p:sldId id="271" r:id="rId11"/>
    <p:sldId id="287" r:id="rId12"/>
    <p:sldId id="356" r:id="rId13"/>
    <p:sldId id="357" r:id="rId14"/>
    <p:sldId id="317" r:id="rId15"/>
    <p:sldId id="358" r:id="rId16"/>
    <p:sldId id="318" r:id="rId17"/>
    <p:sldId id="319" r:id="rId18"/>
    <p:sldId id="320" r:id="rId19"/>
    <p:sldId id="328" r:id="rId20"/>
    <p:sldId id="345" r:id="rId21"/>
    <p:sldId id="346" r:id="rId22"/>
    <p:sldId id="347" r:id="rId23"/>
    <p:sldId id="348" r:id="rId24"/>
    <p:sldId id="350" r:id="rId25"/>
    <p:sldId id="351" r:id="rId26"/>
    <p:sldId id="352" r:id="rId27"/>
    <p:sldId id="353" r:id="rId28"/>
    <p:sldId id="355" r:id="rId29"/>
    <p:sldId id="29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3744539A-830E-47CC-9D95-51DF34123DFC}">
          <p14:sldIdLst>
            <p14:sldId id="308"/>
            <p14:sldId id="309"/>
            <p14:sldId id="272"/>
            <p14:sldId id="311"/>
            <p14:sldId id="312"/>
            <p14:sldId id="275"/>
            <p14:sldId id="315"/>
            <p14:sldId id="313"/>
            <p14:sldId id="279"/>
            <p14:sldId id="271"/>
            <p14:sldId id="287"/>
            <p14:sldId id="356"/>
            <p14:sldId id="357"/>
            <p14:sldId id="317"/>
            <p14:sldId id="358"/>
            <p14:sldId id="318"/>
            <p14:sldId id="319"/>
            <p14:sldId id="320"/>
            <p14:sldId id="328"/>
            <p14:sldId id="345"/>
            <p14:sldId id="346"/>
            <p14:sldId id="347"/>
            <p14:sldId id="348"/>
            <p14:sldId id="350"/>
            <p14:sldId id="351"/>
            <p14:sldId id="352"/>
            <p14:sldId id="353"/>
            <p14:sldId id="355"/>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87860" autoAdjust="0"/>
  </p:normalViewPr>
  <p:slideViewPr>
    <p:cSldViewPr>
      <p:cViewPr varScale="1">
        <p:scale>
          <a:sx n="75" d="100"/>
          <a:sy n="75" d="100"/>
        </p:scale>
        <p:origin x="157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2C3ABD-4EBD-4888-ACCF-8175B850502B}" type="datetimeFigureOut">
              <a:rPr lang="zh-CN" altLang="en-US" smtClean="0"/>
              <a:t>2020/8/25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F02E1-66A2-4692-9827-CD6C8668BA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9F02E1-66A2-4692-9827-CD6C8668BA4F}" type="slidenum">
              <a:rPr lang="zh-CN" altLang="en-US" smtClean="0"/>
              <a:t>1</a:t>
            </a:fld>
            <a:endParaRPr lang="zh-CN" altLang="en-US"/>
          </a:p>
        </p:txBody>
      </p:sp>
    </p:spTree>
    <p:extLst>
      <p:ext uri="{BB962C8B-B14F-4D97-AF65-F5344CB8AC3E}">
        <p14:creationId xmlns:p14="http://schemas.microsoft.com/office/powerpoint/2010/main" val="163816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789A37-28E2-4FB3-8255-B209F824D042}"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789A37-28E2-4FB3-8255-B209F824D042}"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789A37-28E2-4FB3-8255-B209F824D042}"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8789A37-28E2-4FB3-8255-B209F824D04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789A37-28E2-4FB3-8255-B209F824D042}"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09CB7F5-A8DB-4FA5-AE76-8B4019B83B8F}" type="datetimeFigureOut">
              <a:rPr lang="zh-CN" altLang="en-US" smtClean="0"/>
              <a:t>2020/8/25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789A37-28E2-4FB3-8255-B209F824D042}"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09CB7F5-A8DB-4FA5-AE76-8B4019B83B8F}" type="datetimeFigureOut">
              <a:rPr lang="zh-CN" altLang="en-US" smtClean="0"/>
              <a:t>2020/8/25</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8789A37-28E2-4FB3-8255-B209F824D042}"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12776"/>
            <a:ext cx="7772400" cy="1679500"/>
          </a:xfrm>
        </p:spPr>
        <p:txBody>
          <a:bodyPr anchor="ctr">
            <a:normAutofit/>
          </a:bodyPr>
          <a:lstStyle/>
          <a:p>
            <a:r>
              <a:rPr lang="zh-CN" altLang="en-US" dirty="0">
                <a:latin typeface="+mj-ea"/>
              </a:rPr>
              <a:t>重庆市</a:t>
            </a:r>
            <a:r>
              <a:rPr lang="zh-CN" altLang="zh-CN" dirty="0">
                <a:latin typeface="+mj-ea"/>
              </a:rPr>
              <a:t>国土空间</a:t>
            </a:r>
            <a:r>
              <a:rPr lang="zh-CN" altLang="zh-CN">
                <a:latin typeface="+mj-ea"/>
              </a:rPr>
              <a:t>应用系统</a:t>
            </a:r>
            <a:endParaRPr lang="zh-CN" altLang="en-US" dirty="0">
              <a:latin typeface="+mj-ea"/>
            </a:endParaRPr>
          </a:p>
        </p:txBody>
      </p:sp>
      <p:sp>
        <p:nvSpPr>
          <p:cNvPr id="3" name="副标题 2"/>
          <p:cNvSpPr>
            <a:spLocks noGrp="1"/>
          </p:cNvSpPr>
          <p:nvPr>
            <p:ph type="subTitle" idx="1"/>
          </p:nvPr>
        </p:nvSpPr>
        <p:spPr>
          <a:xfrm>
            <a:off x="1475656" y="3140968"/>
            <a:ext cx="6400800" cy="1473200"/>
          </a:xfrm>
        </p:spPr>
        <p:txBody>
          <a:bodyPr>
            <a:normAutofit/>
          </a:bodyPr>
          <a:lstStyle/>
          <a:p>
            <a:r>
              <a:rPr lang="zh-CN" altLang="en-US" sz="3600" dirty="0">
                <a:latin typeface="微软雅黑" panose="020B0503020204020204" pitchFamily="34" charset="-122"/>
                <a:ea typeface="微软雅黑" panose="020B0503020204020204" pitchFamily="34" charset="-122"/>
              </a:rPr>
              <a:t>开发初验功能介绍</a:t>
            </a:r>
          </a:p>
        </p:txBody>
      </p:sp>
      <p:sp>
        <p:nvSpPr>
          <p:cNvPr id="4" name="TextBox 3"/>
          <p:cNvSpPr txBox="1"/>
          <p:nvPr/>
        </p:nvSpPr>
        <p:spPr>
          <a:xfrm>
            <a:off x="5076056" y="5453943"/>
            <a:ext cx="3456384" cy="369332"/>
          </a:xfrm>
          <a:prstGeom prst="rect">
            <a:avLst/>
          </a:prstGeom>
          <a:noFill/>
        </p:spPr>
        <p:txBody>
          <a:bodyPr wrap="square" rtlCol="0">
            <a:spAutoFit/>
          </a:bodyPr>
          <a:lstStyle/>
          <a:p>
            <a:r>
              <a:rPr lang="zh-CN" altLang="en-US" dirty="0"/>
              <a:t>重庆易联数码科技服务有限公司</a:t>
            </a:r>
          </a:p>
        </p:txBody>
      </p:sp>
      <p:sp>
        <p:nvSpPr>
          <p:cNvPr id="5" name="TextBox 4"/>
          <p:cNvSpPr txBox="1"/>
          <p:nvPr/>
        </p:nvSpPr>
        <p:spPr>
          <a:xfrm>
            <a:off x="6300192" y="5823275"/>
            <a:ext cx="1296144" cy="369332"/>
          </a:xfrm>
          <a:prstGeom prst="rect">
            <a:avLst/>
          </a:prstGeom>
          <a:noFill/>
        </p:spPr>
        <p:txBody>
          <a:bodyPr wrap="square" rtlCol="0">
            <a:spAutoFit/>
          </a:bodyPr>
          <a:lstStyle/>
          <a:p>
            <a:r>
              <a:rPr lang="en-US" altLang="zh-CN" dirty="0"/>
              <a:t>2020</a:t>
            </a:r>
            <a:r>
              <a:rPr lang="zh-CN" altLang="en-US" dirty="0"/>
              <a:t>年</a:t>
            </a:r>
            <a:r>
              <a:rPr lang="en-US" altLang="zh-CN"/>
              <a:t>8</a:t>
            </a:r>
            <a:r>
              <a:rPr lang="zh-CN" altLang="en-US"/>
              <a:t>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27584" y="1228110"/>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一、项目背景</a:t>
            </a:r>
          </a:p>
        </p:txBody>
      </p:sp>
      <p:sp>
        <p:nvSpPr>
          <p:cNvPr id="27" name="TextBox 26"/>
          <p:cNvSpPr txBox="1"/>
          <p:nvPr/>
        </p:nvSpPr>
        <p:spPr>
          <a:xfrm>
            <a:off x="835968" y="220486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二、建设方案</a:t>
            </a:r>
          </a:p>
        </p:txBody>
      </p:sp>
      <p:sp>
        <p:nvSpPr>
          <p:cNvPr id="28" name="TextBox 27"/>
          <p:cNvSpPr txBox="1"/>
          <p:nvPr/>
        </p:nvSpPr>
        <p:spPr>
          <a:xfrm>
            <a:off x="835968" y="3212976"/>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三、重点流程和功能</a:t>
            </a:r>
          </a:p>
        </p:txBody>
      </p:sp>
      <p:sp>
        <p:nvSpPr>
          <p:cNvPr id="29" name="TextBox 28"/>
          <p:cNvSpPr txBox="1"/>
          <p:nvPr/>
        </p:nvSpPr>
        <p:spPr>
          <a:xfrm>
            <a:off x="871151" y="420192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四、界面介绍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3456384"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已完成功能汇总（一）</a:t>
            </a:r>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a:extLst>
              <a:ext uri="{FF2B5EF4-FFF2-40B4-BE49-F238E27FC236}">
                <a16:creationId xmlns:a16="http://schemas.microsoft.com/office/drawing/2014/main" id="{6AEE94AA-3FDE-4B36-AE46-A2D732579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809490"/>
            <a:ext cx="4023709" cy="60279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3456384"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已完成功能汇总（二）</a:t>
            </a:r>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a:extLst>
              <a:ext uri="{FF2B5EF4-FFF2-40B4-BE49-F238E27FC236}">
                <a16:creationId xmlns:a16="http://schemas.microsoft.com/office/drawing/2014/main" id="{43B2550E-299C-4467-99BB-650C1199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847375"/>
            <a:ext cx="5829805" cy="5624047"/>
          </a:xfrm>
          <a:prstGeom prst="rect">
            <a:avLst/>
          </a:prstGeom>
        </p:spPr>
      </p:pic>
    </p:spTree>
    <p:extLst>
      <p:ext uri="{BB962C8B-B14F-4D97-AF65-F5344CB8AC3E}">
        <p14:creationId xmlns:p14="http://schemas.microsoft.com/office/powerpoint/2010/main" val="191434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3456384"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已完成功能汇总（三）</a:t>
            </a:r>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a:extLst>
              <a:ext uri="{FF2B5EF4-FFF2-40B4-BE49-F238E27FC236}">
                <a16:creationId xmlns:a16="http://schemas.microsoft.com/office/drawing/2014/main" id="{769BCDDD-F56A-4369-8D43-C042E9735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764704"/>
            <a:ext cx="4392488" cy="6093296"/>
          </a:xfrm>
          <a:prstGeom prst="rect">
            <a:avLst/>
          </a:prstGeom>
        </p:spPr>
      </p:pic>
    </p:spTree>
    <p:extLst>
      <p:ext uri="{BB962C8B-B14F-4D97-AF65-F5344CB8AC3E}">
        <p14:creationId xmlns:p14="http://schemas.microsoft.com/office/powerpoint/2010/main" val="145159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3810114"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正在做的功能</a:t>
            </a:r>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a:extLst>
              <a:ext uri="{FF2B5EF4-FFF2-40B4-BE49-F238E27FC236}">
                <a16:creationId xmlns:a16="http://schemas.microsoft.com/office/drawing/2014/main" id="{A101C609-D59D-4492-9F59-695787E8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029" y="1844823"/>
            <a:ext cx="5333251" cy="28803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3810114"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待启动的功能</a:t>
            </a:r>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a:extLst>
              <a:ext uri="{FF2B5EF4-FFF2-40B4-BE49-F238E27FC236}">
                <a16:creationId xmlns:a16="http://schemas.microsoft.com/office/drawing/2014/main" id="{A4EF3655-82FB-44C8-9D42-75890106A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08" y="1988846"/>
            <a:ext cx="6301535" cy="2831400"/>
          </a:xfrm>
          <a:prstGeom prst="rect">
            <a:avLst/>
          </a:prstGeom>
        </p:spPr>
      </p:pic>
    </p:spTree>
    <p:extLst>
      <p:ext uri="{BB962C8B-B14F-4D97-AF65-F5344CB8AC3E}">
        <p14:creationId xmlns:p14="http://schemas.microsoft.com/office/powerpoint/2010/main" val="254532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24155"/>
            <a:ext cx="5760640" cy="954107"/>
          </a:xfrm>
          <a:prstGeom prst="rect">
            <a:avLst/>
          </a:prstGeom>
          <a:noFill/>
        </p:spPr>
        <p:txBody>
          <a:bodyPr wrap="square" rtlCol="0">
            <a:spAutoFit/>
          </a:bodyPr>
          <a:lstStyle/>
          <a:p>
            <a:r>
              <a:rPr lang="zh-CN" altLang="zh-CN" sz="2800" b="1" dirty="0">
                <a:solidFill>
                  <a:srgbClr val="002060"/>
                </a:solidFill>
                <a:latin typeface="微软雅黑" panose="020B0503020204020204" pitchFamily="34" charset="-122"/>
                <a:ea typeface="微软雅黑" panose="020B0503020204020204" pitchFamily="34" charset="-122"/>
              </a:rPr>
              <a:t>功能配置</a:t>
            </a:r>
            <a:endParaRPr lang="en-US" altLang="zh-CN" sz="2800" b="1" dirty="0">
              <a:solidFill>
                <a:srgbClr val="002060"/>
              </a:solidFill>
              <a:latin typeface="微软雅黑" panose="020B0503020204020204" pitchFamily="34" charset="-122"/>
              <a:ea typeface="微软雅黑" panose="020B0503020204020204" pitchFamily="34" charset="-122"/>
            </a:endParaRPr>
          </a:p>
          <a:p>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宋体" panose="02010600030101010101" pitchFamily="2" charset="-122"/>
                <a:ea typeface="宋体" panose="02010600030101010101" pitchFamily="2" charset="-122"/>
              </a:rPr>
              <a:t>用于配置功能菜单树，提供功能的增删改查</a:t>
            </a:r>
            <a:endParaRPr lang="zh-CN" altLang="zh-CN" dirty="0">
              <a:solidFill>
                <a:srgbClr val="002060"/>
              </a:solidFill>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stretch>
            <a:fillRect/>
          </a:stretch>
        </p:blipFill>
        <p:spPr>
          <a:xfrm>
            <a:off x="251520" y="1278262"/>
            <a:ext cx="8784976" cy="5255576"/>
          </a:xfrm>
          <a:prstGeom prst="rect">
            <a:avLst/>
          </a:prstGeom>
          <a:noFill/>
          <a:ln>
            <a:noFill/>
          </a:ln>
        </p:spPr>
      </p:pic>
      <p:pic>
        <p:nvPicPr>
          <p:cNvPr id="3" name="图片 2"/>
          <p:cNvPicPr>
            <a:picLocks noChangeAspect="1"/>
          </p:cNvPicPr>
          <p:nvPr/>
        </p:nvPicPr>
        <p:blipFill>
          <a:blip r:embed="rId3"/>
          <a:stretch>
            <a:fillRect/>
          </a:stretch>
        </p:blipFill>
        <p:spPr>
          <a:xfrm>
            <a:off x="743585" y="2339975"/>
            <a:ext cx="7800975" cy="3807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324162"/>
            <a:ext cx="5760640" cy="1231106"/>
          </a:xfrm>
          <a:prstGeom prst="rect">
            <a:avLst/>
          </a:prstGeom>
          <a:noFill/>
        </p:spPr>
        <p:txBody>
          <a:bodyPr wrap="square" rtlCol="0">
            <a:spAutoFit/>
          </a:bodyPr>
          <a:lstStyle/>
          <a:p>
            <a:pPr algn="just"/>
            <a:r>
              <a:rPr lang="zh-CN" altLang="en-US" sz="2800" b="1" dirty="0">
                <a:solidFill>
                  <a:srgbClr val="002060"/>
                </a:solidFill>
                <a:latin typeface="微软雅黑" panose="020B0503020204020204" pitchFamily="34" charset="-122"/>
                <a:ea typeface="微软雅黑" panose="020B0503020204020204" pitchFamily="34" charset="-122"/>
              </a:rPr>
              <a:t>服务</a:t>
            </a:r>
            <a:r>
              <a:rPr lang="zh-CN" altLang="zh-CN" sz="2800" b="1" dirty="0">
                <a:solidFill>
                  <a:srgbClr val="002060"/>
                </a:solidFill>
                <a:latin typeface="微软雅黑" panose="020B0503020204020204" pitchFamily="34" charset="-122"/>
                <a:ea typeface="微软雅黑" panose="020B0503020204020204" pitchFamily="34" charset="-122"/>
              </a:rPr>
              <a:t>接口富文本框添加</a:t>
            </a:r>
            <a:endParaRPr lang="en-US" altLang="zh-CN" sz="2800" b="1" dirty="0">
              <a:solidFill>
                <a:srgbClr val="002060"/>
              </a:solidFill>
              <a:latin typeface="微软雅黑" panose="020B0503020204020204" pitchFamily="34" charset="-122"/>
              <a:ea typeface="微软雅黑" panose="020B0503020204020204" pitchFamily="34" charset="-122"/>
            </a:endParaRPr>
          </a:p>
          <a:p>
            <a:pPr algn="just"/>
            <a:r>
              <a:rPr lang="zh-CN" altLang="en-US" dirty="0">
                <a:solidFill>
                  <a:srgbClr val="002060"/>
                </a:solidFill>
                <a:latin typeface="宋体" panose="02010600030101010101" pitchFamily="2" charset="-122"/>
                <a:ea typeface="宋体" panose="02010600030101010101" pitchFamily="2" charset="-122"/>
              </a:rPr>
              <a:t>用于对接口调用和回调参数进行规范和显示</a:t>
            </a:r>
            <a:endParaRPr lang="zh-CN" altLang="zh-CN" dirty="0">
              <a:solidFill>
                <a:srgbClr val="002060"/>
              </a:solidFill>
              <a:latin typeface="宋体" panose="02010600030101010101" pitchFamily="2" charset="-122"/>
              <a:ea typeface="宋体" panose="02010600030101010101" pitchFamily="2" charset="-122"/>
            </a:endParaRPr>
          </a:p>
          <a:p>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p:nvPr/>
        </p:nvPicPr>
        <p:blipFill>
          <a:blip r:embed="rId2"/>
          <a:stretch>
            <a:fillRect/>
          </a:stretch>
        </p:blipFill>
        <p:spPr>
          <a:xfrm>
            <a:off x="467544" y="1268760"/>
            <a:ext cx="8352928" cy="48245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7456" y="287656"/>
            <a:ext cx="5760640" cy="1231106"/>
          </a:xfrm>
          <a:prstGeom prst="rect">
            <a:avLst/>
          </a:prstGeom>
          <a:noFill/>
        </p:spPr>
        <p:txBody>
          <a:bodyPr wrap="square" rtlCol="0">
            <a:spAutoFit/>
          </a:bodyPr>
          <a:lstStyle/>
          <a:p>
            <a:pPr algn="just"/>
            <a:r>
              <a:rPr lang="zh-CN" altLang="zh-CN" sz="2800" b="1" kern="100" dirty="0">
                <a:solidFill>
                  <a:srgbClr val="000000"/>
                </a:solidFill>
                <a:latin typeface="微软雅黑" panose="020B0503020204020204" pitchFamily="34" charset="-122"/>
                <a:ea typeface="微软雅黑" panose="020B0503020204020204" pitchFamily="34" charset="-122"/>
              </a:rPr>
              <a:t>应用中心，应用导入导出功能</a:t>
            </a:r>
            <a:endParaRPr lang="en-US" altLang="zh-CN" sz="2800" b="1" kern="100" dirty="0">
              <a:solidFill>
                <a:srgbClr val="000000"/>
              </a:solidFill>
              <a:latin typeface="微软雅黑" panose="020B0503020204020204" pitchFamily="34" charset="-122"/>
              <a:ea typeface="微软雅黑" panose="020B0503020204020204" pitchFamily="34" charset="-122"/>
            </a:endParaRPr>
          </a:p>
          <a:p>
            <a:pPr algn="just"/>
            <a:r>
              <a:rPr lang="zh-CN" altLang="en-US" kern="100" dirty="0">
                <a:solidFill>
                  <a:srgbClr val="000000"/>
                </a:solidFill>
                <a:latin typeface="宋体" panose="02010600030101010101" pitchFamily="2" charset="-122"/>
                <a:ea typeface="宋体" panose="02010600030101010101" pitchFamily="2" charset="-122"/>
              </a:rPr>
              <a:t>对于一些应用实现导入导出功能</a:t>
            </a:r>
            <a:endParaRPr lang="zh-CN" altLang="zh-CN" kern="100" dirty="0">
              <a:solidFill>
                <a:srgbClr val="000000"/>
              </a:solidFill>
              <a:latin typeface="宋体" panose="02010600030101010101" pitchFamily="2" charset="-122"/>
              <a:ea typeface="宋体" panose="02010600030101010101" pitchFamily="2" charset="-122"/>
            </a:endParaRPr>
          </a:p>
          <a:p>
            <a:endParaRPr lang="en-US" altLang="zh-CN" sz="2800" b="1" dirty="0">
              <a:solidFill>
                <a:srgbClr val="002060"/>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2"/>
          <a:stretch>
            <a:fillRect/>
          </a:stretch>
        </p:blipFill>
        <p:spPr>
          <a:xfrm>
            <a:off x="1416050" y="1196751"/>
            <a:ext cx="5537835" cy="52110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260164"/>
            <a:ext cx="6984776" cy="800219"/>
          </a:xfrm>
          <a:prstGeom prst="rect">
            <a:avLst/>
          </a:prstGeom>
          <a:noFill/>
        </p:spPr>
        <p:txBody>
          <a:bodyPr wrap="square" rtlCol="0">
            <a:spAutoFit/>
          </a:bodyPr>
          <a:lstStyle/>
          <a:p>
            <a:pPr algn="just"/>
            <a:r>
              <a:rPr lang="zh-CN" altLang="zh-CN" sz="2800" b="1" kern="100" dirty="0">
                <a:solidFill>
                  <a:srgbClr val="000000"/>
                </a:solidFill>
                <a:latin typeface="微软雅黑" panose="020B0503020204020204" pitchFamily="34" charset="-122"/>
                <a:ea typeface="微软雅黑" panose="020B0503020204020204" pitchFamily="34" charset="-122"/>
              </a:rPr>
              <a:t>应用详情服务接口系统参数</a:t>
            </a:r>
            <a:r>
              <a:rPr lang="zh-CN" altLang="en-US" sz="2800" b="1" kern="100" dirty="0">
                <a:solidFill>
                  <a:srgbClr val="000000"/>
                </a:solidFill>
                <a:latin typeface="微软雅黑" panose="020B0503020204020204" pitchFamily="34" charset="-122"/>
                <a:ea typeface="微软雅黑" panose="020B0503020204020204" pitchFamily="34" charset="-122"/>
              </a:rPr>
              <a:t>回显</a:t>
            </a:r>
            <a:endParaRPr lang="en-US" altLang="zh-CN" sz="2800" b="1" kern="100" dirty="0">
              <a:solidFill>
                <a:srgbClr val="000000"/>
              </a:solidFill>
              <a:latin typeface="微软雅黑" panose="020B0503020204020204" pitchFamily="34" charset="-122"/>
              <a:ea typeface="微软雅黑" panose="020B0503020204020204" pitchFamily="34" charset="-122"/>
            </a:endParaRPr>
          </a:p>
          <a:p>
            <a:pPr algn="just"/>
            <a:r>
              <a:rPr lang="zh-CN" altLang="en-US" kern="100" dirty="0">
                <a:solidFill>
                  <a:srgbClr val="000000"/>
                </a:solidFill>
                <a:latin typeface="宋体" panose="02010600030101010101" pitchFamily="2" charset="-122"/>
                <a:ea typeface="宋体" panose="02010600030101010101" pitchFamily="2" charset="-122"/>
              </a:rPr>
              <a:t>对于应用详情服务类接口实现参数回显和功能的编辑查看删除</a:t>
            </a:r>
            <a:endParaRPr lang="en-US" altLang="zh-CN" kern="100" dirty="0">
              <a:solidFill>
                <a:srgbClr val="000000"/>
              </a:solidFill>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p:nvPr/>
        </p:nvPicPr>
        <p:blipFill>
          <a:blip r:embed="rId2"/>
          <a:stretch>
            <a:fillRect/>
          </a:stretch>
        </p:blipFill>
        <p:spPr>
          <a:xfrm>
            <a:off x="539552" y="1268763"/>
            <a:ext cx="8496944" cy="53290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27584" y="1228110"/>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一、项目背景</a:t>
            </a:r>
          </a:p>
        </p:txBody>
      </p:sp>
      <p:sp>
        <p:nvSpPr>
          <p:cNvPr id="27" name="TextBox 26"/>
          <p:cNvSpPr txBox="1"/>
          <p:nvPr/>
        </p:nvSpPr>
        <p:spPr>
          <a:xfrm>
            <a:off x="835968" y="220486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二、建设方案</a:t>
            </a:r>
          </a:p>
        </p:txBody>
      </p:sp>
      <p:sp>
        <p:nvSpPr>
          <p:cNvPr id="28" name="TextBox 27"/>
          <p:cNvSpPr txBox="1"/>
          <p:nvPr/>
        </p:nvSpPr>
        <p:spPr>
          <a:xfrm>
            <a:off x="835968" y="3212976"/>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三、重点流程和功能</a:t>
            </a:r>
          </a:p>
        </p:txBody>
      </p:sp>
      <p:sp>
        <p:nvSpPr>
          <p:cNvPr id="29" name="TextBox 28"/>
          <p:cNvSpPr txBox="1"/>
          <p:nvPr/>
        </p:nvSpPr>
        <p:spPr>
          <a:xfrm>
            <a:off x="871151" y="420192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四、界面介绍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54965" y="1600955"/>
            <a:ext cx="8101330" cy="4609346"/>
          </a:xfrm>
          <a:prstGeom prst="rect">
            <a:avLst/>
          </a:prstGeom>
        </p:spPr>
      </p:pic>
      <p:sp>
        <p:nvSpPr>
          <p:cNvPr id="6" name="文本框 5"/>
          <p:cNvSpPr txBox="1"/>
          <p:nvPr/>
        </p:nvSpPr>
        <p:spPr>
          <a:xfrm>
            <a:off x="1371600" y="800735"/>
            <a:ext cx="3903633" cy="800219"/>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图标预览</a:t>
            </a:r>
            <a:endParaRPr lang="en-US" altLang="zh-CN" sz="2800" b="1"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对图标的预览，展示详情和储存编辑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6900" y="1484784"/>
            <a:ext cx="7780655" cy="4574386"/>
          </a:xfrm>
          <a:prstGeom prst="rect">
            <a:avLst/>
          </a:prstGeom>
        </p:spPr>
      </p:pic>
      <p:sp>
        <p:nvSpPr>
          <p:cNvPr id="3" name="文本框 2"/>
          <p:cNvSpPr txBox="1"/>
          <p:nvPr/>
        </p:nvSpPr>
        <p:spPr>
          <a:xfrm>
            <a:off x="467544" y="398720"/>
            <a:ext cx="4801314" cy="800219"/>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计数器</a:t>
            </a:r>
            <a:endParaRPr lang="en-US" altLang="zh-CN" sz="2800" b="1"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实现计数器的功能新增，编辑删除和计算功能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ln/>
                <a:solidFill>
                  <a:schemeClr val="tx1"/>
                </a:solidFill>
                <a:effectLst>
                  <a:outerShdw blurRad="38100" dist="19050" dir="2700000" algn="tl" rotWithShape="0">
                    <a:schemeClr val="dk1">
                      <a:alpha val="40000"/>
                    </a:schemeClr>
                  </a:outerShdw>
                </a:effectLst>
              </a:rPr>
              <a:t>角色资源刷新</a:t>
            </a:r>
            <a:br>
              <a:rPr lang="en-US" altLang="zh-CN" sz="3600" dirty="0">
                <a:ln/>
                <a:solidFill>
                  <a:schemeClr val="tx1"/>
                </a:solidFill>
                <a:effectLst>
                  <a:outerShdw blurRad="38100" dist="19050" dir="2700000" algn="tl" rotWithShape="0">
                    <a:schemeClr val="dk1">
                      <a:alpha val="40000"/>
                    </a:schemeClr>
                  </a:outerShdw>
                </a:effectLst>
              </a:rPr>
            </a:br>
            <a:r>
              <a:rPr lang="zh-CN" altLang="en-US" sz="1800"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对角色和资源进行刷新和取消跟新操作</a:t>
            </a:r>
          </a:p>
        </p:txBody>
      </p:sp>
      <p:pic>
        <p:nvPicPr>
          <p:cNvPr id="3" name="图片 2"/>
          <p:cNvPicPr>
            <a:picLocks noChangeAspect="1"/>
          </p:cNvPicPr>
          <p:nvPr/>
        </p:nvPicPr>
        <p:blipFill>
          <a:blip r:embed="rId2"/>
          <a:stretch>
            <a:fillRect/>
          </a:stretch>
        </p:blipFill>
        <p:spPr>
          <a:xfrm>
            <a:off x="581025" y="1591057"/>
            <a:ext cx="7982585" cy="45862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4488" y="1167189"/>
            <a:ext cx="8296275" cy="2405827"/>
          </a:xfrm>
          <a:prstGeom prst="rect">
            <a:avLst/>
          </a:prstGeom>
        </p:spPr>
      </p:pic>
      <p:sp>
        <p:nvSpPr>
          <p:cNvPr id="4" name="文本框 3"/>
          <p:cNvSpPr txBox="1"/>
          <p:nvPr/>
        </p:nvSpPr>
        <p:spPr>
          <a:xfrm>
            <a:off x="323528" y="356175"/>
            <a:ext cx="4575562" cy="800219"/>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首页展示块</a:t>
            </a:r>
            <a:endParaRPr lang="en-US" altLang="zh-CN" sz="2800"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实现首页展示块的新增，编辑，和删除功能</a:t>
            </a:r>
          </a:p>
        </p:txBody>
      </p:sp>
      <p:pic>
        <p:nvPicPr>
          <p:cNvPr id="5" name="图片 4"/>
          <p:cNvPicPr>
            <a:picLocks noChangeAspect="1"/>
          </p:cNvPicPr>
          <p:nvPr/>
        </p:nvPicPr>
        <p:blipFill>
          <a:blip r:embed="rId3"/>
          <a:stretch>
            <a:fillRect/>
          </a:stretch>
        </p:blipFill>
        <p:spPr>
          <a:xfrm>
            <a:off x="539552" y="3717032"/>
            <a:ext cx="8496944" cy="31409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0826" y="260649"/>
            <a:ext cx="6995934" cy="800219"/>
          </a:xfrm>
          <a:prstGeom prst="rect">
            <a:avLst/>
          </a:prstGeom>
          <a:noFill/>
        </p:spPr>
        <p:txBody>
          <a:bodyPr wrap="square" rtlCol="0">
            <a:spAutoFit/>
          </a:bodyPr>
          <a:lstStyle/>
          <a:p>
            <a:pPr algn="l"/>
            <a:r>
              <a:rPr lang="zh-CN" altLang="en-US" sz="2800" b="1" dirty="0">
                <a:latin typeface="微软雅黑" panose="020B0503020204020204" pitchFamily="34" charset="-122"/>
                <a:ea typeface="微软雅黑" panose="020B0503020204020204" pitchFamily="34" charset="-122"/>
              </a:rPr>
              <a:t>页面配置</a:t>
            </a:r>
            <a:endParaRPr lang="en-US" altLang="zh-CN" sz="2800" b="1" dirty="0">
              <a:latin typeface="微软雅黑" panose="020B0503020204020204" pitchFamily="34" charset="-122"/>
              <a:ea typeface="微软雅黑" panose="020B0503020204020204" pitchFamily="34" charset="-122"/>
            </a:endParaRPr>
          </a:p>
          <a:p>
            <a:pPr algn="l"/>
            <a:r>
              <a:rPr lang="zh-CN" altLang="en-US" dirty="0">
                <a:latin typeface="宋体" panose="02010600030101010101" pitchFamily="2" charset="-122"/>
                <a:ea typeface="宋体" panose="02010600030101010101" pitchFamily="2" charset="-122"/>
              </a:rPr>
              <a:t>实现页面配置的新增，修改，展示，删除，权限关联等功能</a:t>
            </a:r>
          </a:p>
        </p:txBody>
      </p:sp>
      <p:pic>
        <p:nvPicPr>
          <p:cNvPr id="4" name="图片 3"/>
          <p:cNvPicPr>
            <a:picLocks noChangeAspect="1"/>
          </p:cNvPicPr>
          <p:nvPr/>
        </p:nvPicPr>
        <p:blipFill>
          <a:blip r:embed="rId2"/>
          <a:stretch>
            <a:fillRect/>
          </a:stretch>
        </p:blipFill>
        <p:spPr>
          <a:xfrm>
            <a:off x="250825" y="1196753"/>
            <a:ext cx="8893175" cy="51456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46100" y="1124744"/>
            <a:ext cx="7658100" cy="5123021"/>
          </a:xfrm>
          <a:prstGeom prst="rect">
            <a:avLst/>
          </a:prstGeom>
        </p:spPr>
      </p:pic>
      <p:sp>
        <p:nvSpPr>
          <p:cNvPr id="3" name="文本框 2"/>
          <p:cNvSpPr txBox="1"/>
          <p:nvPr/>
        </p:nvSpPr>
        <p:spPr>
          <a:xfrm>
            <a:off x="323528" y="210125"/>
            <a:ext cx="5724644" cy="800219"/>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消息配置</a:t>
            </a:r>
            <a:endParaRPr lang="en-US" altLang="zh-CN" sz="2800"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提供消息配置的新增，修改，删除，和页面展示的功能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504" y="188640"/>
            <a:ext cx="7802136" cy="800219"/>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业务模型</a:t>
            </a:r>
            <a:endParaRPr lang="en-US" altLang="zh-CN" sz="2800" b="1"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提供业务子节点的功能，状态，表单，打印报表，工作流等页面的增删改查</a:t>
            </a:r>
          </a:p>
        </p:txBody>
      </p:sp>
      <p:pic>
        <p:nvPicPr>
          <p:cNvPr id="4" name="图片 3"/>
          <p:cNvPicPr>
            <a:picLocks noChangeAspect="1"/>
          </p:cNvPicPr>
          <p:nvPr/>
        </p:nvPicPr>
        <p:blipFill>
          <a:blip r:embed="rId2"/>
          <a:stretch>
            <a:fillRect/>
          </a:stretch>
        </p:blipFill>
        <p:spPr>
          <a:xfrm>
            <a:off x="138697" y="1196752"/>
            <a:ext cx="8733523" cy="42623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504" y="116633"/>
            <a:ext cx="6446758" cy="800219"/>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功能应用树</a:t>
            </a:r>
            <a:endParaRPr lang="en-US" altLang="zh-CN" sz="2800" b="1"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功能应用树界面开发，功能新增，修改，删除，关联</a:t>
            </a:r>
          </a:p>
        </p:txBody>
      </p:sp>
      <p:pic>
        <p:nvPicPr>
          <p:cNvPr id="4" name="图片 3"/>
          <p:cNvPicPr>
            <a:picLocks noChangeAspect="1"/>
          </p:cNvPicPr>
          <p:nvPr/>
        </p:nvPicPr>
        <p:blipFill>
          <a:blip r:embed="rId2"/>
          <a:stretch>
            <a:fillRect/>
          </a:stretch>
        </p:blipFill>
        <p:spPr>
          <a:xfrm>
            <a:off x="523875" y="1124744"/>
            <a:ext cx="8096250" cy="43534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2275" y="980729"/>
            <a:ext cx="8086725" cy="4904452"/>
          </a:xfrm>
          <a:prstGeom prst="rect">
            <a:avLst/>
          </a:prstGeom>
        </p:spPr>
      </p:pic>
      <p:sp>
        <p:nvSpPr>
          <p:cNvPr id="3" name="文本框 2"/>
          <p:cNvSpPr txBox="1"/>
          <p:nvPr/>
        </p:nvSpPr>
        <p:spPr>
          <a:xfrm>
            <a:off x="35496" y="44624"/>
            <a:ext cx="4140591" cy="800219"/>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应用新增</a:t>
            </a:r>
            <a:endParaRPr lang="en-US" altLang="zh-CN" sz="2800" b="1" dirty="0">
              <a:latin typeface="微软雅黑" panose="020B0503020204020204" pitchFamily="34" charset="-122"/>
              <a:ea typeface="微软雅黑" panose="020B0503020204020204" pitchFamily="34" charset="-122"/>
            </a:endParaRPr>
          </a:p>
          <a:p>
            <a:r>
              <a:rPr lang="zh-CN" altLang="en-US" dirty="0">
                <a:latin typeface="宋体" panose="02010600030101010101" pitchFamily="2" charset="-122"/>
                <a:ea typeface="宋体" panose="02010600030101010101" pitchFamily="2" charset="-122"/>
              </a:rPr>
              <a:t>提供新增应用，导出应用功能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93551"/>
            <a:ext cx="8928992" cy="63018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332656"/>
            <a:ext cx="6012668"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项目背景</a:t>
            </a:r>
          </a:p>
        </p:txBody>
      </p:sp>
      <p:sp>
        <p:nvSpPr>
          <p:cNvPr id="2" name="TextBox 1"/>
          <p:cNvSpPr txBox="1"/>
          <p:nvPr/>
        </p:nvSpPr>
        <p:spPr>
          <a:xfrm>
            <a:off x="467545" y="1412776"/>
            <a:ext cx="7992887" cy="1692771"/>
          </a:xfrm>
          <a:prstGeom prst="rect">
            <a:avLst/>
          </a:prstGeom>
          <a:noFill/>
        </p:spPr>
        <p:txBody>
          <a:bodyPr wrap="square" rtlCol="0">
            <a:spAutoFit/>
          </a:bodyPr>
          <a:lstStyle/>
          <a:p>
            <a:r>
              <a:rPr lang="zh-CN" altLang="en-US" sz="2400" b="1" dirty="0">
                <a:latin typeface="黑体" panose="02010609060101010101" pitchFamily="2" charset="-122"/>
                <a:ea typeface="黑体" panose="02010609060101010101" pitchFamily="2" charset="-122"/>
              </a:rPr>
              <a:t>现状分析</a:t>
            </a:r>
            <a:endParaRPr lang="en-US" altLang="zh-CN" sz="2400" b="1" dirty="0">
              <a:latin typeface="黑体" panose="02010609060101010101" pitchFamily="2" charset="-122"/>
              <a:ea typeface="黑体" panose="02010609060101010101" pitchFamily="2" charset="-122"/>
            </a:endParaRPr>
          </a:p>
          <a:p>
            <a:pPr lvl="1">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重庆市国土空间应用系统原有的功能不足以支撑日常工作</a:t>
            </a:r>
            <a:endParaRPr lang="en-US" altLang="zh-CN" sz="2000" dirty="0">
              <a:latin typeface="华文楷体" panose="02010600040101010101" pitchFamily="2" charset="-122"/>
              <a:ea typeface="华文楷体" panose="02010600040101010101" pitchFamily="2" charset="-122"/>
            </a:endParaRPr>
          </a:p>
          <a:p>
            <a:pPr lvl="1">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原系统接口服务的功能文档不全需要补充</a:t>
            </a:r>
            <a:endParaRPr lang="en-US" altLang="zh-CN" sz="2000" dirty="0">
              <a:latin typeface="华文楷体" panose="02010600040101010101" pitchFamily="2" charset="-122"/>
              <a:ea typeface="华文楷体" panose="02010600040101010101" pitchFamily="2" charset="-122"/>
            </a:endParaRPr>
          </a:p>
          <a:p>
            <a:pPr lvl="1">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新增的功能需要定制化开发</a:t>
            </a:r>
            <a:endParaRPr lang="en-US" altLang="zh-CN" sz="2000" dirty="0">
              <a:latin typeface="华文楷体" panose="02010600040101010101" pitchFamily="2" charset="-122"/>
              <a:ea typeface="华文楷体" panose="02010600040101010101" pitchFamily="2" charset="-122"/>
            </a:endParaRPr>
          </a:p>
          <a:p>
            <a:pPr lvl="1">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运维节点的安全性需要重新设计并开发</a:t>
            </a:r>
            <a:endParaRPr lang="en-US" altLang="zh-CN" sz="2000" dirty="0">
              <a:latin typeface="华文楷体" panose="02010600040101010101" pitchFamily="2" charset="-122"/>
              <a:ea typeface="华文楷体" panose="02010600040101010101" pitchFamily="2" charset="-122"/>
            </a:endParaRPr>
          </a:p>
        </p:txBody>
      </p:sp>
      <p:sp>
        <p:nvSpPr>
          <p:cNvPr id="5" name="TextBox 4"/>
          <p:cNvSpPr txBox="1"/>
          <p:nvPr/>
        </p:nvSpPr>
        <p:spPr>
          <a:xfrm>
            <a:off x="428596" y="3286124"/>
            <a:ext cx="7992887" cy="1877437"/>
          </a:xfrm>
          <a:prstGeom prst="rect">
            <a:avLst/>
          </a:prstGeom>
          <a:noFill/>
        </p:spPr>
        <p:txBody>
          <a:bodyPr wrap="square" rtlCol="0">
            <a:spAutoFit/>
          </a:bodyPr>
          <a:lstStyle/>
          <a:p>
            <a:endParaRPr lang="en-US" altLang="zh-CN" sz="2000" dirty="0">
              <a:latin typeface="华文楷体" panose="02010600040101010101" pitchFamily="2" charset="-122"/>
              <a:ea typeface="华文楷体" panose="02010600040101010101" pitchFamily="2" charset="-122"/>
            </a:endParaRPr>
          </a:p>
          <a:p>
            <a:r>
              <a:rPr lang="zh-CN" altLang="en-US" sz="2400" b="1" dirty="0">
                <a:latin typeface="黑体" panose="02010609060101010101" pitchFamily="2" charset="-122"/>
                <a:ea typeface="黑体" panose="02010609060101010101" pitchFamily="2" charset="-122"/>
              </a:rPr>
              <a:t>建设目标</a:t>
            </a:r>
            <a:endParaRPr lang="en-US" altLang="zh-CN" sz="2400" b="1" dirty="0">
              <a:latin typeface="黑体" panose="02010609060101010101" pitchFamily="2" charset="-122"/>
              <a:ea typeface="黑体" panose="02010609060101010101" pitchFamily="2" charset="-122"/>
            </a:endParaRPr>
          </a:p>
          <a:p>
            <a:r>
              <a:rPr lang="zh-CN" altLang="zh-CN" dirty="0"/>
              <a:t>完成应用中心界面与相关服务接口的开发工作。</a:t>
            </a:r>
          </a:p>
          <a:p>
            <a:r>
              <a:rPr lang="zh-CN" altLang="zh-CN" dirty="0"/>
              <a:t>参与国土空间应用系统的需求分析以及业务梳理。</a:t>
            </a:r>
          </a:p>
          <a:p>
            <a:r>
              <a:rPr lang="zh-CN" altLang="zh-CN" dirty="0"/>
              <a:t>按照信息中心的代码编写要求和规范在对国土空间应用系统进行软件开发。</a:t>
            </a:r>
          </a:p>
          <a:p>
            <a:r>
              <a:rPr lang="zh-CN" altLang="zh-CN" dirty="0"/>
              <a:t>提交系统完整程序代码以及相关的开发文档</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27584" y="1228110"/>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一、项目背景</a:t>
            </a:r>
          </a:p>
        </p:txBody>
      </p:sp>
      <p:sp>
        <p:nvSpPr>
          <p:cNvPr id="27" name="TextBox 26"/>
          <p:cNvSpPr txBox="1"/>
          <p:nvPr/>
        </p:nvSpPr>
        <p:spPr>
          <a:xfrm>
            <a:off x="835968" y="220486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二、建设方案</a:t>
            </a:r>
          </a:p>
        </p:txBody>
      </p:sp>
      <p:sp>
        <p:nvSpPr>
          <p:cNvPr id="28" name="TextBox 27"/>
          <p:cNvSpPr txBox="1"/>
          <p:nvPr/>
        </p:nvSpPr>
        <p:spPr>
          <a:xfrm>
            <a:off x="835968" y="3212976"/>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三、重点流程和功能</a:t>
            </a:r>
          </a:p>
        </p:txBody>
      </p:sp>
      <p:sp>
        <p:nvSpPr>
          <p:cNvPr id="29" name="TextBox 28"/>
          <p:cNvSpPr txBox="1"/>
          <p:nvPr/>
        </p:nvSpPr>
        <p:spPr>
          <a:xfrm>
            <a:off x="871151" y="420192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四、界面介绍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332656"/>
            <a:ext cx="6012668"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开发平台和技术</a:t>
            </a:r>
          </a:p>
        </p:txBody>
      </p:sp>
      <p:sp>
        <p:nvSpPr>
          <p:cNvPr id="2" name="TextBox 1"/>
          <p:cNvSpPr txBox="1"/>
          <p:nvPr/>
        </p:nvSpPr>
        <p:spPr>
          <a:xfrm>
            <a:off x="467544" y="1772816"/>
            <a:ext cx="7992887" cy="2031325"/>
          </a:xfrm>
          <a:prstGeom prst="rect">
            <a:avLst/>
          </a:prstGeom>
          <a:noFill/>
        </p:spPr>
        <p:txBody>
          <a:bodyPr wrap="square" rtlCol="0">
            <a:spAutoFit/>
          </a:bodyPr>
          <a:lstStyle/>
          <a:p>
            <a:r>
              <a:rPr lang="zh-CN" altLang="en-US" sz="2400" b="1" dirty="0"/>
              <a:t>开发平台：</a:t>
            </a:r>
            <a:r>
              <a:rPr lang="en-US" altLang="zh-CN" sz="2400" b="1" dirty="0">
                <a:latin typeface="+mn-ea"/>
              </a:rPr>
              <a:t>Ideal BS </a:t>
            </a:r>
          </a:p>
          <a:p>
            <a:endParaRPr lang="en-US" altLang="zh-CN" dirty="0"/>
          </a:p>
          <a:p>
            <a:r>
              <a:rPr lang="zh-CN" altLang="en-US" sz="2400" b="1" dirty="0"/>
              <a:t>开发语言：</a:t>
            </a:r>
            <a:r>
              <a:rPr lang="en-US" altLang="zh-CN" sz="2400" b="1" dirty="0"/>
              <a:t>JAVA</a:t>
            </a:r>
          </a:p>
          <a:p>
            <a:endParaRPr lang="en-US" altLang="zh-CN" dirty="0"/>
          </a:p>
          <a:p>
            <a:r>
              <a:rPr lang="zh-CN" altLang="en-US" sz="2400" b="1" dirty="0">
                <a:latin typeface="+mn-ea"/>
              </a:rPr>
              <a:t>数据库平台：</a:t>
            </a:r>
            <a:r>
              <a:rPr lang="en-US" altLang="zh-CN" sz="2400" b="1" dirty="0" err="1">
                <a:latin typeface="+mn-ea"/>
              </a:rPr>
              <a:t>MySql</a:t>
            </a:r>
            <a:endParaRPr lang="zh-CN" altLang="zh-CN" sz="2400" b="1" dirty="0">
              <a:latin typeface="+mn-ea"/>
            </a:endParaRPr>
          </a:p>
          <a:p>
            <a:endParaRPr lang="zh-CN" altLang="zh-CN" dirty="0"/>
          </a:p>
        </p:txBody>
      </p:sp>
      <p:sp>
        <p:nvSpPr>
          <p:cNvPr id="3" name="文本框 2"/>
          <p:cNvSpPr txBox="1"/>
          <p:nvPr/>
        </p:nvSpPr>
        <p:spPr>
          <a:xfrm>
            <a:off x="1782445" y="4597400"/>
            <a:ext cx="2710815" cy="368300"/>
          </a:xfrm>
          <a:prstGeom prst="rect">
            <a:avLst/>
          </a:prstGeom>
          <a:noFill/>
        </p:spPr>
        <p:txBody>
          <a:bodyPr wrap="none" rtlCol="0">
            <a:spAutoFit/>
          </a:bodyPr>
          <a:lstStyle/>
          <a:p>
            <a:r>
              <a:rPr lang="zh-CN" altLang="en-US"/>
              <a:t>数据库不是</a:t>
            </a:r>
            <a:r>
              <a:rPr lang="en-US" altLang="zh-CN"/>
              <a:t>sql server</a:t>
            </a:r>
            <a:r>
              <a:rPr lang="zh-CN" altLang="en-US"/>
              <a:t>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332656"/>
            <a:ext cx="6012668"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系统结构图</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34" y="1052736"/>
            <a:ext cx="7756332" cy="5805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332656"/>
            <a:ext cx="6012668"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系统架构图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20" y="1222819"/>
            <a:ext cx="7140559" cy="44123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27584" y="1228110"/>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一、项目背景</a:t>
            </a:r>
          </a:p>
        </p:txBody>
      </p:sp>
      <p:sp>
        <p:nvSpPr>
          <p:cNvPr id="27" name="TextBox 26"/>
          <p:cNvSpPr txBox="1"/>
          <p:nvPr/>
        </p:nvSpPr>
        <p:spPr>
          <a:xfrm>
            <a:off x="835968" y="220486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二、建设方案</a:t>
            </a:r>
          </a:p>
        </p:txBody>
      </p:sp>
      <p:sp>
        <p:nvSpPr>
          <p:cNvPr id="28" name="TextBox 27"/>
          <p:cNvSpPr txBox="1"/>
          <p:nvPr/>
        </p:nvSpPr>
        <p:spPr>
          <a:xfrm>
            <a:off x="835968" y="3212976"/>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三、重点流程和功能</a:t>
            </a:r>
          </a:p>
        </p:txBody>
      </p:sp>
      <p:sp>
        <p:nvSpPr>
          <p:cNvPr id="29" name="TextBox 28"/>
          <p:cNvSpPr txBox="1"/>
          <p:nvPr/>
        </p:nvSpPr>
        <p:spPr>
          <a:xfrm>
            <a:off x="871151" y="4201924"/>
            <a:ext cx="3672408"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b="1" dirty="0"/>
              <a:t>四、界面介绍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2656"/>
            <a:ext cx="6012668" cy="523220"/>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功能模块图</a:t>
            </a:r>
          </a:p>
        </p:txBody>
      </p:sp>
      <p:pic>
        <p:nvPicPr>
          <p:cNvPr id="6" name="图片 5"/>
          <p:cNvPicPr>
            <a:picLocks noChangeAspect="1"/>
          </p:cNvPicPr>
          <p:nvPr/>
        </p:nvPicPr>
        <p:blipFill>
          <a:blip r:embed="rId2"/>
          <a:stretch>
            <a:fillRect/>
          </a:stretch>
        </p:blipFill>
        <p:spPr>
          <a:xfrm>
            <a:off x="4262476" y="3338524"/>
            <a:ext cx="619048" cy="180952"/>
          </a:xfrm>
          <a:prstGeom prst="rect">
            <a:avLst/>
          </a:prstGeom>
        </p:spPr>
      </p:pic>
      <p:pic>
        <p:nvPicPr>
          <p:cNvPr id="7" name="图片 6"/>
          <p:cNvPicPr>
            <a:picLocks noChangeAspect="1"/>
          </p:cNvPicPr>
          <p:nvPr/>
        </p:nvPicPr>
        <p:blipFill>
          <a:blip r:embed="rId2"/>
          <a:stretch>
            <a:fillRect/>
          </a:stretch>
        </p:blipFill>
        <p:spPr>
          <a:xfrm>
            <a:off x="4414876" y="3490924"/>
            <a:ext cx="619048" cy="180952"/>
          </a:xfrm>
          <a:prstGeom prst="rect">
            <a:avLst/>
          </a:prstGeom>
        </p:spPr>
      </p:pic>
      <p:pic>
        <p:nvPicPr>
          <p:cNvPr id="8" name="图片 7">
            <a:extLst>
              <a:ext uri="{FF2B5EF4-FFF2-40B4-BE49-F238E27FC236}">
                <a16:creationId xmlns:a16="http://schemas.microsoft.com/office/drawing/2014/main" id="{2A254017-6235-4882-95D6-2F1428077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871" y="1104698"/>
            <a:ext cx="4816257" cy="498859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107</TotalTime>
  <Words>461</Words>
  <Application>Microsoft Office PowerPoint</Application>
  <PresentationFormat>全屏显示(4:3)</PresentationFormat>
  <Paragraphs>73</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华文楷体</vt:lpstr>
      <vt:lpstr>华文新魏</vt:lpstr>
      <vt:lpstr>宋体</vt:lpstr>
      <vt:lpstr>微软雅黑</vt:lpstr>
      <vt:lpstr>Arial</vt:lpstr>
      <vt:lpstr>Calibri</vt:lpstr>
      <vt:lpstr>Candara</vt:lpstr>
      <vt:lpstr>Symbol</vt:lpstr>
      <vt:lpstr>波形</vt:lpstr>
      <vt:lpstr>重庆市国土空间应用系统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角色资源刷新 对角色和资源进行刷新和取消跟新操作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wws</dc:creator>
  <cp:lastModifiedBy>启超 肖</cp:lastModifiedBy>
  <cp:revision>130</cp:revision>
  <dcterms:created xsi:type="dcterms:W3CDTF">2012-11-12T03:13:00Z</dcterms:created>
  <dcterms:modified xsi:type="dcterms:W3CDTF">2020-08-25T08:56:22Z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