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3" r:id="rId13"/>
    <p:sldId id="274" r:id="rId14"/>
    <p:sldId id="276" r:id="rId15"/>
    <p:sldId id="278" r:id="rId16"/>
    <p:sldId id="304" r:id="rId17"/>
  </p:sldIdLst>
  <p:sldSz cx="12192000" cy="6858000"/>
  <p:notesSz cx="12192000" cy="6858000"/>
  <p:custDataLst>
    <p:tags r:id="rId2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2977" y="1832305"/>
            <a:ext cx="387477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8773" y="1165606"/>
            <a:ext cx="285445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1148" y="2330092"/>
            <a:ext cx="8029702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33238" y="6421307"/>
            <a:ext cx="152654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4173" y="6421307"/>
            <a:ext cx="257175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ava-latte.blogspot.com/2013/11/serialization-in-java.html" TargetMode="Externa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911350"/>
          </a:xfrm>
          <a:custGeom>
            <a:avLst/>
            <a:gdLst/>
            <a:ahLst/>
            <a:cxnLst/>
            <a:rect l="l" t="t" r="r" b="b"/>
            <a:pathLst>
              <a:path w="12192000" h="1911350">
                <a:moveTo>
                  <a:pt x="12192000" y="0"/>
                </a:moveTo>
                <a:lnTo>
                  <a:pt x="0" y="0"/>
                </a:lnTo>
                <a:lnTo>
                  <a:pt x="0" y="1911096"/>
                </a:lnTo>
                <a:lnTo>
                  <a:pt x="12192000" y="19110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81070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FFFFFF"/>
                </a:solidFill>
              </a:rPr>
              <a:t>Data</a:t>
            </a:r>
            <a:r>
              <a:rPr sz="4600" spc="-15" dirty="0">
                <a:solidFill>
                  <a:srgbClr val="FFFFFF"/>
                </a:solidFill>
              </a:rPr>
              <a:t> </a:t>
            </a:r>
            <a:r>
              <a:rPr sz="4600" spc="-25" dirty="0">
                <a:solidFill>
                  <a:srgbClr val="FFFFFF"/>
                </a:solidFill>
              </a:rPr>
              <a:t>Persistence</a:t>
            </a:r>
            <a:r>
              <a:rPr sz="4600" spc="25" dirty="0">
                <a:solidFill>
                  <a:srgbClr val="FFFFFF"/>
                </a:solidFill>
              </a:rPr>
              <a:t> </a:t>
            </a:r>
            <a:r>
              <a:rPr sz="4600" spc="-15" dirty="0">
                <a:solidFill>
                  <a:srgbClr val="FFFFFF"/>
                </a:solidFill>
              </a:rPr>
              <a:t>(</a:t>
            </a:r>
            <a:r>
              <a:rPr sz="4600" spc="-5" dirty="0">
                <a:solidFill>
                  <a:srgbClr val="FFFFFF"/>
                </a:solidFill>
              </a:rPr>
              <a:t>数据持久</a:t>
            </a:r>
            <a:r>
              <a:rPr sz="4600" spc="-15" dirty="0">
                <a:solidFill>
                  <a:srgbClr val="FFFFFF"/>
                </a:solidFill>
              </a:rPr>
              <a:t>化</a:t>
            </a:r>
            <a:r>
              <a:rPr sz="4600" spc="-5" dirty="0">
                <a:solidFill>
                  <a:srgbClr val="FFFFFF"/>
                </a:solidFill>
              </a:rPr>
              <a:t>)</a:t>
            </a:r>
            <a:endParaRPr sz="4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4343" y="6421307"/>
            <a:ext cx="165735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418714"/>
            <a:ext cx="9921240" cy="28460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374015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Objects </a:t>
            </a:r>
            <a:r>
              <a:rPr sz="2600" spc="-10" dirty="0">
                <a:latin typeface="微软雅黑" panose="020B0503020204020204" charset="-122"/>
                <a:cs typeface="微软雅黑" panose="020B0503020204020204" charset="-122"/>
              </a:rPr>
              <a:t>created </a:t>
            </a: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600" spc="-20" dirty="0">
                <a:latin typeface="微软雅黑" panose="020B0503020204020204" charset="-122"/>
                <a:cs typeface="微软雅黑" panose="020B0503020204020204" charset="-122"/>
              </a:rPr>
              <a:t>Java </a:t>
            </a: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programs live in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memory；they </a:t>
            </a:r>
            <a:r>
              <a:rPr sz="2600" spc="-10" dirty="0">
                <a:latin typeface="微软雅黑" panose="020B0503020204020204" charset="-122"/>
                <a:cs typeface="微软雅黑" panose="020B0503020204020204" charset="-122"/>
              </a:rPr>
              <a:t>are </a:t>
            </a:r>
            <a:r>
              <a:rPr sz="2600" spc="-7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10" dirty="0">
                <a:latin typeface="微软雅黑" panose="020B0503020204020204" charset="-122"/>
                <a:cs typeface="微软雅黑" panose="020B0503020204020204" charset="-122"/>
              </a:rPr>
              <a:t>removed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by the </a:t>
            </a: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garbage collector </a:t>
            </a:r>
            <a:r>
              <a:rPr sz="2600" spc="5" dirty="0">
                <a:latin typeface="微软雅黑" panose="020B0503020204020204" charset="-122"/>
                <a:cs typeface="微软雅黑" panose="020B0503020204020204" charset="-122"/>
              </a:rPr>
              <a:t>once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they </a:t>
            </a:r>
            <a:r>
              <a:rPr sz="2600" spc="-10" dirty="0">
                <a:latin typeface="微软雅黑" panose="020B0503020204020204" charset="-122"/>
                <a:cs typeface="微软雅黑" panose="020B0503020204020204" charset="-122"/>
              </a:rPr>
              <a:t>are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not </a:t>
            </a: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used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anymore</a:t>
            </a:r>
            <a:endParaRPr sz="26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What</a:t>
            </a: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 if </a:t>
            </a:r>
            <a:r>
              <a:rPr sz="2600" spc="-10" dirty="0">
                <a:latin typeface="微软雅黑" panose="020B0503020204020204" charset="-122"/>
                <a:cs typeface="微软雅黑" panose="020B0503020204020204" charset="-122"/>
              </a:rPr>
              <a:t>we</a:t>
            </a:r>
            <a:r>
              <a:rPr sz="2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want</a:t>
            </a:r>
            <a:r>
              <a:rPr sz="2600" spc="-10" dirty="0">
                <a:latin typeface="微软雅黑" panose="020B0503020204020204" charset="-122"/>
                <a:cs typeface="微软雅黑" panose="020B0503020204020204" charset="-122"/>
              </a:rPr>
              <a:t> to </a:t>
            </a:r>
            <a:r>
              <a:rPr sz="2600" spc="5" dirty="0">
                <a:latin typeface="微软雅黑" panose="020B0503020204020204" charset="-122"/>
                <a:cs typeface="微软雅黑" panose="020B0503020204020204" charset="-122"/>
              </a:rPr>
              <a:t>persist</a:t>
            </a:r>
            <a:r>
              <a:rPr sz="2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dirty="0">
                <a:latin typeface="微软雅黑" panose="020B0503020204020204" charset="-122"/>
                <a:cs typeface="微软雅黑" panose="020B0503020204020204" charset="-122"/>
              </a:rPr>
              <a:t>objects?</a:t>
            </a:r>
            <a:endParaRPr sz="2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39700">
              <a:lnSpc>
                <a:spcPct val="100000"/>
              </a:lnSpc>
            </a:pP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Data</a:t>
            </a:r>
            <a:r>
              <a:rPr sz="2800" spc="3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survives</a:t>
            </a:r>
            <a:r>
              <a:rPr sz="2800" spc="3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after</a:t>
            </a:r>
            <a:r>
              <a:rPr sz="2800" spc="3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the</a:t>
            </a:r>
            <a:r>
              <a:rPr sz="2800" spc="1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process</a:t>
            </a:r>
            <a:r>
              <a:rPr sz="2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that</a:t>
            </a:r>
            <a:r>
              <a:rPr sz="2800" spc="2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created</a:t>
            </a:r>
            <a:r>
              <a:rPr sz="2800" spc="3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it</a:t>
            </a:r>
            <a:r>
              <a:rPr sz="2800" spc="1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has</a:t>
            </a:r>
            <a:r>
              <a:rPr sz="2800" spc="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ended.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139700">
              <a:lnSpc>
                <a:spcPct val="100000"/>
              </a:lnSpc>
              <a:spcBef>
                <a:spcPts val="55"/>
              </a:spcBef>
            </a:pP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Reuse</a:t>
            </a:r>
            <a:r>
              <a:rPr sz="1800" spc="-1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the </a:t>
            </a: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data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without</a:t>
            </a: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having</a:t>
            </a:r>
            <a:r>
              <a:rPr sz="1800" spc="-3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1800" spc="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executing</a:t>
            </a:r>
            <a:r>
              <a:rPr sz="1800" spc="-1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the</a:t>
            </a:r>
            <a:r>
              <a:rPr sz="1800" spc="-1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program</a:t>
            </a: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all</a:t>
            </a:r>
            <a:r>
              <a:rPr sz="1800" spc="-1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over</a:t>
            </a:r>
            <a:r>
              <a:rPr sz="1800" spc="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again</a:t>
            </a:r>
            <a:r>
              <a:rPr sz="1800" spc="-2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reach</a:t>
            </a:r>
            <a:r>
              <a:rPr sz="1800" spc="-15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that</a:t>
            </a:r>
            <a:r>
              <a:rPr sz="1800" spc="-1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0794B"/>
                </a:solidFill>
                <a:latin typeface="Comic Sans MS" panose="030F0702030302020204"/>
                <a:cs typeface="Comic Sans MS" panose="030F0702030302020204"/>
              </a:rPr>
              <a:t>state.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1492"/>
            <a:ext cx="945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15" dirty="0"/>
              <a:t> </a:t>
            </a:r>
            <a:r>
              <a:rPr sz="4000" spc="-40" dirty="0"/>
              <a:t>of</a:t>
            </a:r>
            <a:r>
              <a:rPr sz="4000" spc="-20" dirty="0"/>
              <a:t> </a:t>
            </a:r>
            <a:r>
              <a:rPr sz="4000" spc="-5" dirty="0"/>
              <a:t>Customized</a:t>
            </a:r>
            <a:r>
              <a:rPr sz="4000" spc="5" dirty="0"/>
              <a:t> </a:t>
            </a:r>
            <a:r>
              <a:rPr sz="4000" spc="-5" dirty="0"/>
              <a:t>Deserialization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9542780" cy="8407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5080" indent="-228600">
              <a:lnSpc>
                <a:spcPts val="306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Suppose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we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serialized</a:t>
            </a:r>
            <a:r>
              <a:rPr sz="28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Period</a:t>
            </a:r>
            <a:r>
              <a:rPr sz="2800" spc="-71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class,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which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describing </a:t>
            </a:r>
            <a:r>
              <a:rPr sz="2800" spc="-8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valid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time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ranges,</a:t>
            </a:r>
            <a:r>
              <a:rPr sz="28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 byte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stream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9787" y="3022092"/>
            <a:ext cx="4477512" cy="2511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8513" y="5659018"/>
            <a:ext cx="774763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A</a:t>
            </a:r>
            <a:r>
              <a:rPr sz="2000" b="1" spc="-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bad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guy</a:t>
            </a:r>
            <a:r>
              <a:rPr sz="2000" b="1" spc="-20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modifies</a:t>
            </a:r>
            <a:r>
              <a:rPr sz="2000" b="1" spc="-30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the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byte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 stream;</a:t>
            </a:r>
            <a:r>
              <a:rPr sz="2000" b="1" spc="-10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So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after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we</a:t>
            </a:r>
            <a:r>
              <a:rPr sz="2000" b="1" spc="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deserialize</a:t>
            </a:r>
            <a:r>
              <a:rPr sz="2000" b="1" spc="-40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it,</a:t>
            </a:r>
            <a:r>
              <a:rPr sz="2000" b="1" spc="10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we’ll</a:t>
            </a:r>
            <a:endParaRPr sz="2000">
              <a:latin typeface="Yu Gothic UI" panose="020B0500000000000000" charset="-128"/>
              <a:cs typeface="Yu Gothic UI" panose="020B0500000000000000" charset="-128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get</a:t>
            </a:r>
            <a:r>
              <a:rPr sz="2000" b="1" spc="-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an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invalid</a:t>
            </a:r>
            <a:r>
              <a:rPr sz="2000" b="1" spc="-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time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 period</a:t>
            </a:r>
            <a:r>
              <a:rPr sz="2000" b="1" spc="-2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(e.g.,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 Fri.</a:t>
            </a:r>
            <a:r>
              <a:rPr sz="2000" b="1" spc="-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Jan </a:t>
            </a:r>
            <a:r>
              <a:rPr sz="2000" b="1" spc="305" dirty="0">
                <a:latin typeface="Yu Gothic UI" panose="020B0500000000000000" charset="-128"/>
                <a:cs typeface="Yu Gothic UI" panose="020B0500000000000000" charset="-128"/>
              </a:rPr>
              <a:t>1</a:t>
            </a:r>
            <a:r>
              <a:rPr sz="2000" b="1" spc="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75" dirty="0">
                <a:latin typeface="Yu Gothic UI" panose="020B0500000000000000" charset="-128"/>
                <a:cs typeface="Yu Gothic UI" panose="020B0500000000000000" charset="-128"/>
              </a:rPr>
              <a:t>2021</a:t>
            </a:r>
            <a:r>
              <a:rPr sz="2000" b="1" spc="-20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to</a:t>
            </a:r>
            <a:r>
              <a:rPr sz="2000" b="1" spc="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Sun</a:t>
            </a:r>
            <a:r>
              <a:rPr sz="2000" b="1" spc="-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-5" dirty="0">
                <a:latin typeface="Yu Gothic UI" panose="020B0500000000000000" charset="-128"/>
                <a:cs typeface="Yu Gothic UI" panose="020B0500000000000000" charset="-128"/>
              </a:rPr>
              <a:t>Jan.</a:t>
            </a:r>
            <a:r>
              <a:rPr sz="2000" b="1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305" dirty="0">
                <a:latin typeface="Yu Gothic UI" panose="020B0500000000000000" charset="-128"/>
                <a:cs typeface="Yu Gothic UI" panose="020B0500000000000000" charset="-128"/>
              </a:rPr>
              <a:t>1</a:t>
            </a:r>
            <a:r>
              <a:rPr sz="2000" b="1" spc="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000" b="1" spc="60" dirty="0">
                <a:latin typeface="Yu Gothic UI" panose="020B0500000000000000" charset="-128"/>
                <a:cs typeface="Yu Gothic UI" panose="020B0500000000000000" charset="-128"/>
              </a:rPr>
              <a:t>2021)</a:t>
            </a:r>
            <a:endParaRPr sz="2000">
              <a:latin typeface="Yu Gothic UI" panose="020B0500000000000000" charset="-128"/>
              <a:cs typeface="Yu Gothic UI" panose="020B0500000000000000" charset="-128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7171" y="3307079"/>
            <a:ext cx="6445952" cy="16785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11490" y="6182664"/>
            <a:ext cx="3930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 panose="020B0604030504040204"/>
                <a:cs typeface="Tahoma" panose="020B0604030504040204"/>
              </a:rPr>
              <a:t>Example</a:t>
            </a:r>
            <a:r>
              <a:rPr sz="1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fro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m</a:t>
            </a:r>
            <a:r>
              <a:rPr sz="1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14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ffecti</a:t>
            </a:r>
            <a:r>
              <a:rPr sz="1800" spc="-40" dirty="0">
                <a:latin typeface="Tahoma" panose="020B0604030504040204"/>
                <a:cs typeface="Tahoma" panose="020B0604030504040204"/>
              </a:rPr>
              <a:t>v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00" dirty="0">
                <a:latin typeface="Tahoma" panose="020B0604030504040204"/>
                <a:cs typeface="Tahoma" panose="020B0604030504040204"/>
              </a:rPr>
              <a:t>Java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,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latin typeface="Tahoma" panose="020B0604030504040204"/>
                <a:cs typeface="Tahoma" panose="020B0604030504040204"/>
              </a:rPr>
              <a:t>C</a:t>
            </a:r>
            <a:r>
              <a:rPr sz="1800" spc="15" dirty="0">
                <a:latin typeface="Tahoma" panose="020B0604030504040204"/>
                <a:cs typeface="Tahoma" panose="020B0604030504040204"/>
              </a:rPr>
              <a:t>h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apter</a:t>
            </a:r>
            <a:r>
              <a:rPr sz="1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12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5" dirty="0"/>
              <a:t> Y</a:t>
            </a:r>
            <a:r>
              <a:rPr dirty="0"/>
              <a:t>ida</a:t>
            </a:r>
            <a:r>
              <a:rPr spc="-5" dirty="0"/>
              <a:t>@S</a:t>
            </a:r>
            <a:r>
              <a:rPr spc="5" dirty="0"/>
              <a:t>U</a:t>
            </a:r>
            <a:r>
              <a:rPr spc="-5" dirty="0"/>
              <a:t>STECH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069573" y="6421307"/>
            <a:ext cx="206375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spc="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14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1212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P</a:t>
            </a:r>
            <a:r>
              <a:rPr dirty="0"/>
              <a:t>ath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9860915" cy="17310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5080" indent="-228600">
              <a:lnSpc>
                <a:spcPts val="306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2800" spc="-70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instance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contains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information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used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specify </a:t>
            </a:r>
            <a:r>
              <a:rPr sz="2800" spc="-8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location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file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or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directory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337185" indent="-228600">
              <a:lnSpc>
                <a:spcPts val="302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65" dirty="0"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ou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an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eas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28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ea</a:t>
            </a:r>
            <a:r>
              <a:rPr sz="2800" spc="-2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Pat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h</a:t>
            </a:r>
            <a:r>
              <a:rPr sz="2800" spc="-7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object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by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usi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one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7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 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following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get</a:t>
            </a:r>
            <a:r>
              <a:rPr sz="2800" spc="-70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methods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from</a:t>
            </a:r>
            <a:r>
              <a:rPr sz="28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8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Paths</a:t>
            </a:r>
            <a:r>
              <a:rPr sz="2800" spc="-71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helper</a:t>
            </a:r>
            <a:r>
              <a:rPr sz="28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latin typeface="微软雅黑" panose="020B0503020204020204" charset="-122"/>
                <a:cs typeface="微软雅黑" panose="020B0503020204020204" charset="-122"/>
              </a:rPr>
              <a:t>class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238" y="6430162"/>
            <a:ext cx="152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spc="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9573" y="6430162"/>
            <a:ext cx="20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19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504" y="4002023"/>
            <a:ext cx="7708900" cy="147701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469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Path p1</a:t>
            </a:r>
            <a:r>
              <a:rPr sz="1800" spc="-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 Paths.</a:t>
            </a:r>
            <a:r>
              <a:rPr sz="18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6A8658"/>
                </a:solidFill>
                <a:latin typeface="Arial MT"/>
                <a:cs typeface="Arial MT"/>
              </a:rPr>
              <a:t>"resources"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Path p2</a:t>
            </a:r>
            <a:r>
              <a:rPr sz="1800" spc="-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Paths.</a:t>
            </a:r>
            <a:r>
              <a:rPr sz="18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(args[</a:t>
            </a:r>
            <a:r>
              <a:rPr sz="1800" spc="-5" dirty="0">
                <a:solidFill>
                  <a:srgbClr val="6896BA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])</a:t>
            </a:r>
            <a:r>
              <a:rPr sz="1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Path</a:t>
            </a:r>
            <a:r>
              <a:rPr sz="1800" spc="2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p3</a:t>
            </a:r>
            <a:r>
              <a:rPr sz="1800" spc="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800" spc="2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Paths.</a:t>
            </a:r>
            <a:r>
              <a:rPr sz="18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(URI.</a:t>
            </a:r>
            <a:r>
              <a:rPr sz="18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6A8658"/>
                </a:solidFill>
                <a:latin typeface="Arial MT"/>
                <a:cs typeface="Arial MT"/>
              </a:rPr>
              <a:t>"file:///D:/CS209A/sample.txt"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))</a:t>
            </a:r>
            <a:r>
              <a:rPr sz="1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5476" y="681227"/>
            <a:ext cx="4270375" cy="64643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CC7831"/>
                </a:solidFill>
                <a:latin typeface="Arial MT"/>
                <a:cs typeface="Arial MT"/>
              </a:rPr>
              <a:t>import</a:t>
            </a:r>
            <a:r>
              <a:rPr sz="1800" spc="-2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java.nio.file.Path</a:t>
            </a:r>
            <a:r>
              <a:rPr sz="1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Arial MT"/>
                <a:cs typeface="Arial MT"/>
              </a:rPr>
              <a:t>import</a:t>
            </a:r>
            <a:r>
              <a:rPr sz="1800" spc="-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Arial MT"/>
                <a:cs typeface="Arial MT"/>
              </a:rPr>
              <a:t>java.nio.file.Paths</a:t>
            </a:r>
            <a:r>
              <a:rPr sz="1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803" y="5948883"/>
            <a:ext cx="568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ahoma" panose="020B0604030504040204"/>
                <a:cs typeface="Tahoma" panose="020B0604030504040204"/>
              </a:rPr>
              <a:t>https://docs.oracle.com/javase/tutorial/essential/io/pathOps.html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963" y="1064717"/>
            <a:ext cx="1211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P</a:t>
            </a:r>
            <a:r>
              <a:rPr dirty="0"/>
              <a:t>ath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738" y="1969135"/>
            <a:ext cx="5681345" cy="42056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98170" marR="494030" indent="-228600">
              <a:lnSpc>
                <a:spcPts val="2180"/>
              </a:lnSpc>
              <a:spcBef>
                <a:spcPts val="360"/>
              </a:spcBef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200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2000" spc="-5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these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me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element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as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 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sequence.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055370" marR="1160780" lvl="1" indent="-228600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1055370" algn="l"/>
                <a:tab pos="105600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highest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element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in the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directory</a:t>
            </a:r>
            <a:r>
              <a:rPr sz="20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structure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would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be </a:t>
            </a:r>
            <a:r>
              <a:rPr sz="2000" spc="-5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located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index 0.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055370" marR="633730" lvl="1" indent="-228600">
              <a:lnSpc>
                <a:spcPct val="90000"/>
              </a:lnSpc>
              <a:spcBef>
                <a:spcPts val="470"/>
              </a:spcBef>
              <a:buFont typeface="Arial MT"/>
              <a:buChar char="•"/>
              <a:tabLst>
                <a:tab pos="1055370" algn="l"/>
                <a:tab pos="105600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lowest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element in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the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directory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structure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would be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located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at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index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[n-1],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where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n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is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number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of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name elements in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Path.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98170" indent="-229235">
              <a:lnSpc>
                <a:spcPts val="2340"/>
              </a:lnSpc>
              <a:spcBef>
                <a:spcPts val="655"/>
              </a:spcBef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path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that 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starts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with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root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is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spc="-50" dirty="0">
                <a:latin typeface="微软雅黑" panose="020B0503020204020204" charset="-122"/>
                <a:cs typeface="微软雅黑" panose="020B0503020204020204" charset="-122"/>
              </a:rPr>
              <a:t>absolute</a:t>
            </a:r>
            <a:r>
              <a:rPr sz="2000" spc="-50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98170">
              <a:lnSpc>
                <a:spcPts val="2340"/>
              </a:lnSpc>
            </a:pP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otherwise,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it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is </a:t>
            </a:r>
            <a:r>
              <a:rPr sz="2100" spc="-50" dirty="0">
                <a:latin typeface="微软雅黑" panose="020B0503020204020204" charset="-122"/>
                <a:cs typeface="微软雅黑" panose="020B0503020204020204" charset="-122"/>
              </a:rPr>
              <a:t>relative</a:t>
            </a:r>
            <a:endParaRPr sz="21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Tahoma" panose="020B0604030504040204"/>
                <a:cs typeface="Tahoma" panose="020B0604030504040204"/>
              </a:rPr>
              <a:t>https://docs.oracle.com/javase/tutorial/essential/io/pathOps.html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30111" y="0"/>
            <a:ext cx="5962015" cy="6858000"/>
            <a:chOff x="6230111" y="0"/>
            <a:chExt cx="5962015" cy="6858000"/>
          </a:xfrm>
        </p:grpSpPr>
        <p:sp>
          <p:nvSpPr>
            <p:cNvPr id="5" name="object 5"/>
            <p:cNvSpPr/>
            <p:nvPr/>
          </p:nvSpPr>
          <p:spPr>
            <a:xfrm>
              <a:off x="6230111" y="0"/>
              <a:ext cx="5962015" cy="6858000"/>
            </a:xfrm>
            <a:custGeom>
              <a:avLst/>
              <a:gdLst/>
              <a:ahLst/>
              <a:cxnLst/>
              <a:rect l="l" t="t" r="r" b="b"/>
              <a:pathLst>
                <a:path w="5962015" h="6858000">
                  <a:moveTo>
                    <a:pt x="596188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61888" y="6858000"/>
                  </a:lnTo>
                  <a:lnTo>
                    <a:pt x="5961888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65975" y="438912"/>
              <a:ext cx="4969764" cy="28681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983" y="484631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484632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4846320" y="2743200"/>
                  </a:lnTo>
                  <a:lnTo>
                    <a:pt x="4846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29983" y="484631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0" y="2743200"/>
                  </a:moveTo>
                  <a:lnTo>
                    <a:pt x="4846320" y="2743200"/>
                  </a:lnTo>
                  <a:lnTo>
                    <a:pt x="484632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1707" y="603504"/>
              <a:ext cx="1726692" cy="24140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65975" y="3465576"/>
              <a:ext cx="4969764" cy="28681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29983" y="3511296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4846320" y="0"/>
                  </a:moveTo>
                  <a:lnTo>
                    <a:pt x="0" y="0"/>
                  </a:lnTo>
                  <a:lnTo>
                    <a:pt x="0" y="2743199"/>
                  </a:lnTo>
                  <a:lnTo>
                    <a:pt x="4846320" y="2743199"/>
                  </a:lnTo>
                  <a:lnTo>
                    <a:pt x="4846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29983" y="3511296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0" y="2743199"/>
                  </a:moveTo>
                  <a:lnTo>
                    <a:pt x="4846320" y="2743199"/>
                  </a:lnTo>
                  <a:lnTo>
                    <a:pt x="4846320" y="0"/>
                  </a:lnTo>
                  <a:lnTo>
                    <a:pt x="0" y="0"/>
                  </a:lnTo>
                  <a:lnTo>
                    <a:pt x="0" y="2743199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3300" y="3624071"/>
              <a:ext cx="3715511" cy="25176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01200" y="576529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7963" y="6420087"/>
            <a:ext cx="1526540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spc="-1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200" spc="-2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 Y</a:t>
            </a:r>
            <a:r>
              <a:rPr sz="1200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ida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@S</a:t>
            </a:r>
            <a:r>
              <a:rPr sz="1200" spc="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200" spc="-5" dirty="0">
                <a:solidFill>
                  <a:srgbClr val="888888"/>
                </a:solidFill>
                <a:latin typeface="微软雅黑" panose="020B0503020204020204" charset="-122"/>
                <a:cs typeface="微软雅黑" panose="020B0503020204020204" charset="-122"/>
              </a:rPr>
              <a:t>STECH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4213" y="6420087"/>
            <a:ext cx="256540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20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5" dirty="0"/>
              <a:t> Y</a:t>
            </a:r>
            <a:r>
              <a:rPr dirty="0"/>
              <a:t>ida</a:t>
            </a:r>
            <a:r>
              <a:rPr spc="-5" dirty="0"/>
              <a:t>@S</a:t>
            </a:r>
            <a:r>
              <a:rPr spc="5" dirty="0"/>
              <a:t>U</a:t>
            </a:r>
            <a:r>
              <a:rPr spc="-5" dirty="0"/>
              <a:t>STECH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22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3714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Dot</a:t>
            </a:r>
            <a:r>
              <a:rPr spc="-70" dirty="0"/>
              <a:t> </a:t>
            </a:r>
            <a:r>
              <a:rPr spc="-5" dirty="0"/>
              <a:t>notations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8"/>
            <a:ext cx="10695940" cy="2296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4925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When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working</a:t>
            </a:r>
            <a:r>
              <a:rPr sz="24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with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relative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paths,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you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may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use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two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special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notations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inside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path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string: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  <a:tab pos="9525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.	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(current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directory)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  <a:tab pos="102616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..	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(parent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directory)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225" dirty="0"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ou may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se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normalize()</a:t>
            </a:r>
            <a:r>
              <a:rPr sz="2400" spc="-55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thod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edu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danci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40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om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9216" y="4287011"/>
            <a:ext cx="7248525" cy="116903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Path</a:t>
            </a:r>
            <a:r>
              <a:rPr sz="14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rp1</a:t>
            </a:r>
            <a:r>
              <a:rPr sz="14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Paths.</a:t>
            </a:r>
            <a:r>
              <a:rPr sz="14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"C: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Users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admin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CS209A_Lectures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."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Path</a:t>
            </a:r>
            <a:r>
              <a:rPr sz="1400" spc="-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rp2</a:t>
            </a:r>
            <a:r>
              <a:rPr sz="14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Paths.</a:t>
            </a:r>
            <a:r>
              <a:rPr sz="1400" i="1" spc="-5" dirty="0">
                <a:solidFill>
                  <a:srgbClr val="A9B7C5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"C: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Users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admin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test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..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\\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CS209A_Lectures"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System.</a:t>
            </a:r>
            <a:r>
              <a:rPr sz="1400" i="1" spc="-5" dirty="0">
                <a:solidFill>
                  <a:srgbClr val="9776A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.format(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"rp1</a:t>
            </a:r>
            <a:r>
              <a:rPr sz="1400" spc="-25" dirty="0">
                <a:solidFill>
                  <a:srgbClr val="6A86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normalize:</a:t>
            </a:r>
            <a:r>
              <a:rPr sz="1400" spc="-15" dirty="0">
                <a:solidFill>
                  <a:srgbClr val="6A86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%s%n"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,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rp1.normalize())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System.</a:t>
            </a:r>
            <a:r>
              <a:rPr sz="1400" i="1" spc="-5" dirty="0">
                <a:solidFill>
                  <a:srgbClr val="9776A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.format(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"rp2</a:t>
            </a:r>
            <a:r>
              <a:rPr sz="1400" spc="-30" dirty="0">
                <a:solidFill>
                  <a:srgbClr val="6A86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normalize:</a:t>
            </a:r>
            <a:r>
              <a:rPr sz="1400" spc="-25" dirty="0">
                <a:solidFill>
                  <a:srgbClr val="6A86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%s%n"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14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rp2.normalize())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591" y="5610555"/>
            <a:ext cx="536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ahoma" panose="020B0604030504040204"/>
                <a:cs typeface="Tahoma" panose="020B0604030504040204"/>
              </a:rPr>
              <a:t>Both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5" dirty="0">
                <a:latin typeface="Tahoma" panose="020B0604030504040204"/>
                <a:cs typeface="Tahoma" panose="020B0604030504040204"/>
              </a:rPr>
              <a:t>normalizes</a:t>
            </a:r>
            <a:r>
              <a:rPr sz="1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latin typeface="Tahoma" panose="020B0604030504040204"/>
                <a:cs typeface="Tahoma" panose="020B0604030504040204"/>
              </a:rPr>
              <a:t>to</a:t>
            </a:r>
            <a:r>
              <a:rPr sz="1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45" dirty="0">
                <a:latin typeface="Tahoma" panose="020B0604030504040204"/>
                <a:cs typeface="Tahoma" panose="020B0604030504040204"/>
              </a:rPr>
              <a:t>“C:\Users\admin\CS209A_Lectures”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5" dirty="0"/>
              <a:t> Y</a:t>
            </a:r>
            <a:r>
              <a:rPr dirty="0"/>
              <a:t>ida</a:t>
            </a:r>
            <a:r>
              <a:rPr spc="-5" dirty="0"/>
              <a:t>@S</a:t>
            </a:r>
            <a:r>
              <a:rPr spc="5" dirty="0"/>
              <a:t>U</a:t>
            </a:r>
            <a:r>
              <a:rPr spc="-5" dirty="0"/>
              <a:t>STECH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24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4825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Converting</a:t>
            </a:r>
            <a:r>
              <a:rPr spc="-5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35" dirty="0"/>
              <a:t>Path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831850" y="2006854"/>
            <a:ext cx="4926330" cy="67437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2636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95"/>
              </a:spcBef>
            </a:pPr>
            <a:r>
              <a:rPr sz="23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toAbsolutePath()</a:t>
            </a:r>
            <a:endParaRPr sz="23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850" y="2680970"/>
            <a:ext cx="4926330" cy="3314700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vert="horz" wrap="square" lIns="0" tIns="73025" rIns="0" bIns="0" rtlCol="0">
            <a:spAutoFit/>
          </a:bodyPr>
          <a:lstStyle/>
          <a:p>
            <a:pPr marL="357505" marR="701040" indent="-228600">
              <a:lnSpc>
                <a:spcPct val="102000"/>
              </a:lnSpc>
              <a:spcBef>
                <a:spcPts val="575"/>
              </a:spcBef>
              <a:buChar char="•"/>
              <a:tabLst>
                <a:tab pos="358140" algn="l"/>
              </a:tabLst>
            </a:pPr>
            <a:r>
              <a:rPr sz="2300" spc="-30" dirty="0">
                <a:latin typeface="Tahoma" panose="020B0604030504040204"/>
                <a:cs typeface="Tahoma" panose="020B0604030504040204"/>
              </a:rPr>
              <a:t>Converts</a:t>
            </a:r>
            <a:r>
              <a:rPr sz="23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path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3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an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absolute </a:t>
            </a:r>
            <a:r>
              <a:rPr sz="2300" spc="-7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0" dirty="0">
                <a:latin typeface="Tahoma" panose="020B0604030504040204"/>
                <a:cs typeface="Tahoma" panose="020B0604030504040204"/>
              </a:rPr>
              <a:t>path.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90" dirty="0">
                <a:latin typeface="Tahoma" panose="020B0604030504040204"/>
                <a:cs typeface="Tahoma" panose="020B0604030504040204"/>
              </a:rPr>
              <a:t>I</a:t>
            </a:r>
            <a:r>
              <a:rPr sz="2300" spc="-160" dirty="0">
                <a:latin typeface="Tahoma" panose="020B0604030504040204"/>
                <a:cs typeface="Tahoma" panose="020B0604030504040204"/>
              </a:rPr>
              <a:t>f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passe</a:t>
            </a:r>
            <a:r>
              <a:rPr sz="2300" spc="-45" dirty="0">
                <a:latin typeface="Tahoma" panose="020B0604030504040204"/>
                <a:cs typeface="Tahoma" panose="020B0604030504040204"/>
              </a:rPr>
              <a:t>d</a:t>
            </a:r>
            <a:r>
              <a:rPr sz="2300" spc="315" dirty="0">
                <a:latin typeface="Tahoma" panose="020B0604030504040204"/>
                <a:cs typeface="Tahoma" panose="020B0604030504040204"/>
              </a:rPr>
              <a:t>-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in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path</a:t>
            </a:r>
            <a:r>
              <a:rPr sz="23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0" dirty="0">
                <a:latin typeface="Tahoma" panose="020B0604030504040204"/>
                <a:cs typeface="Tahoma" panose="020B0604030504040204"/>
              </a:rPr>
              <a:t>is 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already 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absolute, </a:t>
            </a:r>
            <a:r>
              <a:rPr sz="2300" spc="-25" dirty="0">
                <a:latin typeface="Tahoma" panose="020B0604030504040204"/>
                <a:cs typeface="Tahoma" panose="020B0604030504040204"/>
              </a:rPr>
              <a:t>it </a:t>
            </a:r>
            <a:r>
              <a:rPr sz="2300" spc="-40" dirty="0">
                <a:latin typeface="Tahoma" panose="020B0604030504040204"/>
                <a:cs typeface="Tahoma" panose="020B0604030504040204"/>
              </a:rPr>
              <a:t>returns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the </a:t>
            </a:r>
            <a:r>
              <a:rPr sz="2300" spc="-7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45" dirty="0">
                <a:latin typeface="Tahoma" panose="020B0604030504040204"/>
                <a:cs typeface="Tahoma" panose="020B0604030504040204"/>
              </a:rPr>
              <a:t>same</a:t>
            </a:r>
            <a:r>
              <a:rPr sz="23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25" dirty="0">
                <a:latin typeface="Tahoma" panose="020B0604030504040204"/>
                <a:cs typeface="Tahoma" panose="020B0604030504040204"/>
              </a:rPr>
              <a:t>Path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45" dirty="0">
                <a:latin typeface="Tahoma" panose="020B0604030504040204"/>
                <a:cs typeface="Tahoma" panose="020B0604030504040204"/>
              </a:rPr>
              <a:t>object.</a:t>
            </a:r>
            <a:endParaRPr sz="2300">
              <a:latin typeface="Tahoma" panose="020B0604030504040204"/>
              <a:cs typeface="Tahoma" panose="020B0604030504040204"/>
            </a:endParaRPr>
          </a:p>
          <a:p>
            <a:pPr marL="357505" marR="350520" indent="-228600">
              <a:lnSpc>
                <a:spcPct val="102000"/>
              </a:lnSpc>
              <a:spcBef>
                <a:spcPts val="455"/>
              </a:spcBef>
              <a:buChar char="•"/>
              <a:tabLst>
                <a:tab pos="358140" algn="l"/>
              </a:tabLst>
            </a:pPr>
            <a:r>
              <a:rPr sz="2300" spc="-65" dirty="0">
                <a:latin typeface="Tahoma" panose="020B0604030504040204"/>
                <a:cs typeface="Tahoma" panose="020B0604030504040204"/>
              </a:rPr>
              <a:t>The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file</a:t>
            </a:r>
            <a:r>
              <a:rPr sz="23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" dirty="0">
                <a:latin typeface="Tahoma" panose="020B0604030504040204"/>
                <a:cs typeface="Tahoma" panose="020B0604030504040204"/>
              </a:rPr>
              <a:t>does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dirty="0">
                <a:latin typeface="Tahoma" panose="020B0604030504040204"/>
                <a:cs typeface="Tahoma" panose="020B0604030504040204"/>
              </a:rPr>
              <a:t>not</a:t>
            </a:r>
            <a:r>
              <a:rPr sz="23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" dirty="0">
                <a:latin typeface="Tahoma" panose="020B0604030504040204"/>
                <a:cs typeface="Tahoma" panose="020B0604030504040204"/>
              </a:rPr>
              <a:t>need</a:t>
            </a:r>
            <a:r>
              <a:rPr sz="23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3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60" dirty="0">
                <a:latin typeface="Tahoma" panose="020B0604030504040204"/>
                <a:cs typeface="Tahoma" panose="020B0604030504040204"/>
              </a:rPr>
              <a:t>exist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for </a:t>
            </a:r>
            <a:r>
              <a:rPr sz="2300" spc="-7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40" dirty="0">
                <a:latin typeface="Tahoma" panose="020B0604030504040204"/>
                <a:cs typeface="Tahoma" panose="020B0604030504040204"/>
              </a:rPr>
              <a:t>this</a:t>
            </a:r>
            <a:r>
              <a:rPr sz="23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5" dirty="0">
                <a:latin typeface="Tahoma" panose="020B0604030504040204"/>
                <a:cs typeface="Tahoma" panose="020B0604030504040204"/>
              </a:rPr>
              <a:t>method</a:t>
            </a:r>
            <a:r>
              <a:rPr sz="23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70" dirty="0">
                <a:latin typeface="Tahoma" panose="020B0604030504040204"/>
                <a:cs typeface="Tahoma" panose="020B0604030504040204"/>
              </a:rPr>
              <a:t>work.</a:t>
            </a:r>
            <a:endParaRPr sz="23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073" y="2006854"/>
            <a:ext cx="4926330" cy="67437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95"/>
              </a:spcBef>
            </a:pPr>
            <a:r>
              <a:rPr sz="23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toRealPath()</a:t>
            </a:r>
            <a:endParaRPr sz="23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073" y="2680970"/>
            <a:ext cx="4926330" cy="3314700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vert="horz" wrap="square" lIns="0" tIns="73660" rIns="0" bIns="0" rtlCol="0">
            <a:spAutoFit/>
          </a:bodyPr>
          <a:lstStyle/>
          <a:p>
            <a:pPr marL="358140" marR="375920" indent="-228600">
              <a:lnSpc>
                <a:spcPct val="101000"/>
              </a:lnSpc>
              <a:spcBef>
                <a:spcPts val="580"/>
              </a:spcBef>
              <a:buChar char="•"/>
              <a:tabLst>
                <a:tab pos="358140" algn="l"/>
              </a:tabLst>
            </a:pPr>
            <a:r>
              <a:rPr sz="2300" spc="-190" dirty="0">
                <a:latin typeface="Tahoma" panose="020B0604030504040204"/>
                <a:cs typeface="Tahoma" panose="020B0604030504040204"/>
              </a:rPr>
              <a:t>I</a:t>
            </a:r>
            <a:r>
              <a:rPr sz="2300" spc="-160" dirty="0">
                <a:latin typeface="Tahoma" panose="020B0604030504040204"/>
                <a:cs typeface="Tahoma" panose="020B0604030504040204"/>
              </a:rPr>
              <a:t>f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P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a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th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5" dirty="0">
                <a:latin typeface="Tahoma" panose="020B0604030504040204"/>
                <a:cs typeface="Tahoma" panose="020B0604030504040204"/>
              </a:rPr>
              <a:t>is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40" dirty="0">
                <a:latin typeface="Tahoma" panose="020B0604030504040204"/>
                <a:cs typeface="Tahoma" panose="020B0604030504040204"/>
              </a:rPr>
              <a:t>re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lati</a:t>
            </a:r>
            <a:r>
              <a:rPr sz="2300" spc="-65" dirty="0">
                <a:latin typeface="Tahoma" panose="020B0604030504040204"/>
                <a:cs typeface="Tahoma" panose="020B0604030504040204"/>
              </a:rPr>
              <a:t>v</a:t>
            </a:r>
            <a:r>
              <a:rPr sz="2300" spc="-110" dirty="0">
                <a:latin typeface="Tahoma" panose="020B0604030504040204"/>
                <a:cs typeface="Tahoma" panose="020B0604030504040204"/>
              </a:rPr>
              <a:t>e,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25" dirty="0">
                <a:latin typeface="Tahoma" panose="020B0604030504040204"/>
                <a:cs typeface="Tahoma" panose="020B0604030504040204"/>
              </a:rPr>
              <a:t>it</a:t>
            </a:r>
            <a:r>
              <a:rPr sz="23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retur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n</a:t>
            </a:r>
            <a:r>
              <a:rPr sz="2300" spc="-95" dirty="0">
                <a:latin typeface="Tahoma" panose="020B0604030504040204"/>
                <a:cs typeface="Tahoma" panose="020B0604030504040204"/>
              </a:rPr>
              <a:t>s</a:t>
            </a:r>
            <a:r>
              <a:rPr sz="23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an 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absolute</a:t>
            </a:r>
            <a:r>
              <a:rPr sz="23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0" dirty="0">
                <a:latin typeface="Tahoma" panose="020B0604030504040204"/>
                <a:cs typeface="Tahoma" panose="020B0604030504040204"/>
              </a:rPr>
              <a:t>path.</a:t>
            </a:r>
            <a:endParaRPr sz="2300">
              <a:latin typeface="Tahoma" panose="020B0604030504040204"/>
              <a:cs typeface="Tahoma" panose="020B0604030504040204"/>
            </a:endParaRPr>
          </a:p>
          <a:p>
            <a:pPr marL="358140" marR="238125" indent="-228600">
              <a:lnSpc>
                <a:spcPct val="102000"/>
              </a:lnSpc>
              <a:spcBef>
                <a:spcPts val="475"/>
              </a:spcBef>
              <a:buChar char="•"/>
              <a:tabLst>
                <a:tab pos="358140" algn="l"/>
              </a:tabLst>
            </a:pPr>
            <a:r>
              <a:rPr sz="2300" spc="-190" dirty="0">
                <a:latin typeface="Tahoma" panose="020B0604030504040204"/>
                <a:cs typeface="Tahoma" panose="020B0604030504040204"/>
              </a:rPr>
              <a:t>I</a:t>
            </a:r>
            <a:r>
              <a:rPr sz="2300" spc="-160" dirty="0">
                <a:latin typeface="Tahoma" panose="020B0604030504040204"/>
                <a:cs typeface="Tahoma" panose="020B0604030504040204"/>
              </a:rPr>
              <a:t>f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P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a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th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25" dirty="0">
                <a:latin typeface="Tahoma" panose="020B0604030504040204"/>
                <a:cs typeface="Tahoma" panose="020B0604030504040204"/>
              </a:rPr>
              <a:t>contains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45" dirty="0">
                <a:latin typeface="Tahoma" panose="020B0604030504040204"/>
                <a:cs typeface="Tahoma" panose="020B0604030504040204"/>
              </a:rPr>
              <a:t>any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redundant  </a:t>
            </a:r>
            <a:r>
              <a:rPr sz="2300" spc="-20" dirty="0">
                <a:latin typeface="Tahoma" panose="020B0604030504040204"/>
                <a:cs typeface="Tahoma" panose="020B0604030504040204"/>
              </a:rPr>
              <a:t>el</a:t>
            </a:r>
            <a:r>
              <a:rPr sz="23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2300" spc="-20" dirty="0">
                <a:latin typeface="Tahoma" panose="020B0604030504040204"/>
                <a:cs typeface="Tahoma" panose="020B0604030504040204"/>
              </a:rPr>
              <a:t>m</a:t>
            </a:r>
            <a:r>
              <a:rPr sz="2300" spc="-5" dirty="0">
                <a:latin typeface="Tahoma" panose="020B0604030504040204"/>
                <a:cs typeface="Tahoma" panose="020B0604030504040204"/>
              </a:rPr>
              <a:t>e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nts</a:t>
            </a:r>
            <a:r>
              <a:rPr sz="2300" spc="-65" dirty="0">
                <a:latin typeface="Tahoma" panose="020B0604030504040204"/>
                <a:cs typeface="Tahoma" panose="020B0604030504040204"/>
              </a:rPr>
              <a:t>,</a:t>
            </a:r>
            <a:r>
              <a:rPr sz="23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25" dirty="0">
                <a:latin typeface="Tahoma" panose="020B0604030504040204"/>
                <a:cs typeface="Tahoma" panose="020B0604030504040204"/>
              </a:rPr>
              <a:t>it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ret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u</a:t>
            </a:r>
            <a:r>
              <a:rPr sz="2300" spc="-55" dirty="0">
                <a:latin typeface="Tahoma" panose="020B0604030504040204"/>
                <a:cs typeface="Tahoma" panose="020B0604030504040204"/>
              </a:rPr>
              <a:t>rns</a:t>
            </a:r>
            <a:r>
              <a:rPr sz="23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path</a:t>
            </a:r>
            <a:r>
              <a:rPr sz="2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w</a:t>
            </a:r>
            <a:r>
              <a:rPr sz="2300" spc="-20" dirty="0">
                <a:latin typeface="Tahoma" panose="020B0604030504040204"/>
                <a:cs typeface="Tahoma" panose="020B0604030504040204"/>
              </a:rPr>
              <a:t>ith  </a:t>
            </a:r>
            <a:r>
              <a:rPr sz="2300" spc="-20" dirty="0">
                <a:latin typeface="Tahoma" panose="020B0604030504040204"/>
                <a:cs typeface="Tahoma" panose="020B0604030504040204"/>
              </a:rPr>
              <a:t>those</a:t>
            </a:r>
            <a:r>
              <a:rPr sz="23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elements</a:t>
            </a:r>
            <a:r>
              <a:rPr sz="23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removed.</a:t>
            </a:r>
            <a:endParaRPr sz="2300">
              <a:latin typeface="Tahoma" panose="020B0604030504040204"/>
              <a:cs typeface="Tahoma" panose="020B0604030504040204"/>
            </a:endParaRPr>
          </a:p>
          <a:p>
            <a:pPr marL="358140" marR="812165" indent="-228600">
              <a:lnSpc>
                <a:spcPct val="102000"/>
              </a:lnSpc>
              <a:spcBef>
                <a:spcPts val="470"/>
              </a:spcBef>
              <a:buChar char="•"/>
              <a:tabLst>
                <a:tab pos="358140" algn="l"/>
              </a:tabLst>
            </a:pPr>
            <a:r>
              <a:rPr sz="2300" spc="-55" dirty="0">
                <a:latin typeface="Tahoma" panose="020B0604030504040204"/>
                <a:cs typeface="Tahoma" panose="020B0604030504040204"/>
              </a:rPr>
              <a:t>Throws</a:t>
            </a:r>
            <a:r>
              <a:rPr sz="23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an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15" dirty="0">
                <a:latin typeface="Tahoma" panose="020B0604030504040204"/>
                <a:cs typeface="Tahoma" panose="020B0604030504040204"/>
              </a:rPr>
              <a:t>exception</a:t>
            </a:r>
            <a:r>
              <a:rPr sz="23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if</a:t>
            </a:r>
            <a:r>
              <a:rPr sz="23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3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35" dirty="0">
                <a:latin typeface="Tahoma" panose="020B0604030504040204"/>
                <a:cs typeface="Tahoma" panose="020B0604030504040204"/>
              </a:rPr>
              <a:t>file </a:t>
            </a:r>
            <a:r>
              <a:rPr sz="2300" spc="-70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" dirty="0">
                <a:latin typeface="Tahoma" panose="020B0604030504040204"/>
                <a:cs typeface="Tahoma" panose="020B0604030504040204"/>
              </a:rPr>
              <a:t>does </a:t>
            </a:r>
            <a:r>
              <a:rPr sz="2300" dirty="0">
                <a:latin typeface="Tahoma" panose="020B0604030504040204"/>
                <a:cs typeface="Tahoma" panose="020B0604030504040204"/>
              </a:rPr>
              <a:t>not </a:t>
            </a:r>
            <a:r>
              <a:rPr sz="2300" spc="-60" dirty="0">
                <a:latin typeface="Tahoma" panose="020B0604030504040204"/>
                <a:cs typeface="Tahoma" panose="020B0604030504040204"/>
              </a:rPr>
              <a:t>exist </a:t>
            </a:r>
            <a:r>
              <a:rPr sz="2300" spc="10" dirty="0">
                <a:latin typeface="Tahoma" panose="020B0604030504040204"/>
                <a:cs typeface="Tahoma" panose="020B0604030504040204"/>
              </a:rPr>
              <a:t>or </a:t>
            </a:r>
            <a:r>
              <a:rPr sz="2300" spc="-10" dirty="0">
                <a:latin typeface="Tahoma" panose="020B0604030504040204"/>
                <a:cs typeface="Tahoma" panose="020B0604030504040204"/>
              </a:rPr>
              <a:t>cannot </a:t>
            </a:r>
            <a:r>
              <a:rPr sz="2300" spc="10" dirty="0">
                <a:latin typeface="Tahoma" panose="020B0604030504040204"/>
                <a:cs typeface="Tahoma" panose="020B0604030504040204"/>
              </a:rPr>
              <a:t>be </a:t>
            </a:r>
            <a:r>
              <a:rPr sz="23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2300" spc="-55" dirty="0">
                <a:latin typeface="Tahoma" panose="020B0604030504040204"/>
                <a:cs typeface="Tahoma" panose="020B0604030504040204"/>
              </a:rPr>
              <a:t>accessed.</a:t>
            </a:r>
            <a:endParaRPr sz="2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804" y="1574291"/>
            <a:ext cx="3499485" cy="3333115"/>
          </a:xfrm>
          <a:custGeom>
            <a:avLst/>
            <a:gdLst/>
            <a:ahLst/>
            <a:cxnLst/>
            <a:rect l="l" t="t" r="r" b="b"/>
            <a:pathLst>
              <a:path w="3499485" h="3333115">
                <a:moveTo>
                  <a:pt x="2972943" y="0"/>
                </a:moveTo>
                <a:lnTo>
                  <a:pt x="0" y="0"/>
                </a:lnTo>
                <a:lnTo>
                  <a:pt x="0" y="3332988"/>
                </a:lnTo>
                <a:lnTo>
                  <a:pt x="2972943" y="3332988"/>
                </a:lnTo>
                <a:lnTo>
                  <a:pt x="3499104" y="1666494"/>
                </a:lnTo>
                <a:lnTo>
                  <a:pt x="297294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9036" y="2155952"/>
            <a:ext cx="1807845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530"/>
              </a:spcBef>
            </a:pPr>
            <a:r>
              <a:rPr sz="3600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Where</a:t>
            </a:r>
            <a:r>
              <a:rPr sz="3600" spc="-125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sz="3600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to </a:t>
            </a:r>
            <a:r>
              <a:rPr sz="3600" spc="-969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sz="3600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throw, </a:t>
            </a:r>
            <a:r>
              <a:rPr sz="3600" spc="5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sz="3600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where </a:t>
            </a:r>
            <a:r>
              <a:rPr sz="3600" spc="-10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to </a:t>
            </a:r>
            <a:r>
              <a:rPr sz="3600" spc="-975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sz="3600" dirty="0">
                <a:solidFill>
                  <a:srgbClr val="FFFFFF"/>
                </a:solidFill>
                <a:latin typeface="Yu Gothic UI Light" panose="020B0300000000000000" charset="-128"/>
                <a:cs typeface="Yu Gothic UI Light" panose="020B0300000000000000" charset="-128"/>
              </a:rPr>
              <a:t>catch?</a:t>
            </a:r>
            <a:endParaRPr sz="3600">
              <a:latin typeface="Yu Gothic UI Light" panose="020B0300000000000000" charset="-128"/>
              <a:cs typeface="Yu Gothic UI Light" panose="020B0300000000000000" charset="-128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11020" y="739347"/>
            <a:ext cx="6094011" cy="54724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6239" y="685292"/>
            <a:ext cx="5662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latin typeface="Times New Roman" panose="02020603050405020304"/>
                <a:cs typeface="Times New Roman" panose="02020603050405020304"/>
              </a:rPr>
              <a:t>Y.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Li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et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al.,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"EH-Recommender: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Recommending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Exception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Handling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Context,"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2018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(ICECCS)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5" dirty="0"/>
              <a:t> Y</a:t>
            </a:r>
            <a:r>
              <a:rPr dirty="0"/>
              <a:t>ida</a:t>
            </a:r>
            <a:r>
              <a:rPr spc="-5" dirty="0"/>
              <a:t>@S</a:t>
            </a:r>
            <a:r>
              <a:rPr spc="5" dirty="0"/>
              <a:t>U</a:t>
            </a:r>
            <a:r>
              <a:rPr spc="-5" dirty="0"/>
              <a:t>STECH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/>
              <a:t>51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69948" y="1662683"/>
            <a:ext cx="8346263" cy="34356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1141" y="4765294"/>
            <a:ext cx="43332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Yu Gothic UI" panose="020B0500000000000000" charset="-128"/>
                <a:cs typeface="Yu Gothic UI" panose="020B0500000000000000" charset="-128"/>
              </a:rPr>
              <a:t>Serialization</a:t>
            </a:r>
            <a:r>
              <a:rPr sz="2400" b="1" spc="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400" b="1" dirty="0">
                <a:latin typeface="Yu Gothic UI" panose="020B0500000000000000" charset="-128"/>
                <a:cs typeface="Yu Gothic UI" panose="020B0500000000000000" charset="-128"/>
              </a:rPr>
              <a:t>(序列化) </a:t>
            </a:r>
            <a:r>
              <a:rPr sz="2400" b="1" spc="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Converting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state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of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an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object </a:t>
            </a:r>
            <a:r>
              <a:rPr sz="2400" spc="-7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into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byte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stream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4343" y="6421307"/>
            <a:ext cx="165735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2929" y="4765294"/>
            <a:ext cx="440245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Yu Gothic UI" panose="020B0500000000000000" charset="-128"/>
                <a:cs typeface="Yu Gothic UI" panose="020B0500000000000000" charset="-128"/>
              </a:rPr>
              <a:t>Deserialization</a:t>
            </a:r>
            <a:r>
              <a:rPr sz="2400" b="1" spc="1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400" b="1" dirty="0">
                <a:latin typeface="Yu Gothic UI" panose="020B0500000000000000" charset="-128"/>
                <a:cs typeface="Yu Gothic UI" panose="020B0500000000000000" charset="-128"/>
              </a:rPr>
              <a:t>(</a:t>
            </a:r>
            <a:r>
              <a:rPr lang="zh-CN" sz="2400" b="1" dirty="0">
                <a:latin typeface="Yu Gothic UI" panose="020B0500000000000000" charset="-128"/>
                <a:cs typeface="Yu Gothic UI" panose="020B0500000000000000" charset="-128"/>
              </a:rPr>
              <a:t>反</a:t>
            </a:r>
            <a:r>
              <a:rPr sz="2400" b="1" dirty="0">
                <a:latin typeface="Yu Gothic UI" panose="020B0500000000000000" charset="-128"/>
                <a:cs typeface="Yu Gothic UI" panose="020B0500000000000000" charset="-128"/>
              </a:rPr>
              <a:t>序列化)</a:t>
            </a:r>
            <a:endParaRPr sz="2400">
              <a:latin typeface="Yu Gothic UI" panose="020B0500000000000000" charset="-128"/>
              <a:cs typeface="Yu Gothic UI" panose="020B0500000000000000" charset="-128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latin typeface="Tahoma" panose="020B0604030504040204"/>
                <a:cs typeface="Tahoma" panose="020B0604030504040204"/>
              </a:rPr>
              <a:t>Using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byte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stream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recreate </a:t>
            </a:r>
            <a:r>
              <a:rPr sz="2400" spc="-7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object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in</a:t>
            </a:r>
            <a:r>
              <a:rPr sz="24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same</a:t>
            </a:r>
            <a:r>
              <a:rPr sz="24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state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5202" y="217678"/>
            <a:ext cx="2992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Yu Gothic UI" panose="020B0500000000000000" charset="-128"/>
                <a:cs typeface="Yu Gothic UI" panose="020B0500000000000000" charset="-128"/>
              </a:rPr>
              <a:t>Data</a:t>
            </a:r>
            <a:r>
              <a:rPr sz="2400" b="1" spc="7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400" b="1" spc="-5" dirty="0">
                <a:latin typeface="Yu Gothic UI" panose="020B0500000000000000" charset="-128"/>
                <a:cs typeface="Yu Gothic UI" panose="020B0500000000000000" charset="-128"/>
              </a:rPr>
              <a:t>persistence </a:t>
            </a:r>
            <a:r>
              <a:rPr sz="2400" b="1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Store</a:t>
            </a:r>
            <a:r>
              <a:rPr sz="24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it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25" dirty="0">
                <a:latin typeface="Tahoma" panose="020B0604030504040204"/>
                <a:cs typeface="Tahoma" panose="020B0604030504040204"/>
              </a:rPr>
              <a:t>on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70" dirty="0">
                <a:latin typeface="Tahoma" panose="020B0604030504040204"/>
                <a:cs typeface="Tahoma" panose="020B0604030504040204"/>
              </a:rPr>
              <a:t>disk,</a:t>
            </a:r>
            <a:r>
              <a:rPr sz="24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send </a:t>
            </a:r>
            <a:r>
              <a:rPr sz="2400" spc="-7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it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over</a:t>
            </a:r>
            <a:r>
              <a:rPr sz="24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network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4343" y="6421307"/>
            <a:ext cx="165735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772"/>
            <a:ext cx="739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</a:t>
            </a:r>
            <a:r>
              <a:rPr dirty="0"/>
              <a:t>e</a:t>
            </a:r>
            <a:r>
              <a:rPr dirty="0"/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Serializable</a:t>
            </a:r>
            <a:r>
              <a:rPr spc="-1110" dirty="0">
                <a:latin typeface="Consolas" panose="020B0609020204030204"/>
                <a:cs typeface="Consolas" panose="020B0609020204030204"/>
              </a:rPr>
              <a:t> </a:t>
            </a:r>
            <a:r>
              <a:rPr dirty="0"/>
              <a:t>In</a:t>
            </a:r>
            <a:r>
              <a:rPr spc="-35" dirty="0"/>
              <a:t>t</a:t>
            </a:r>
            <a:r>
              <a:rPr spc="-5" dirty="0"/>
              <a:t>e</a:t>
            </a:r>
            <a:r>
              <a:rPr spc="70" dirty="0"/>
              <a:t>r</a:t>
            </a:r>
            <a:r>
              <a:rPr dirty="0"/>
              <a:t>face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0844" y="1674952"/>
            <a:ext cx="6120765" cy="41776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Classes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need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implement</a:t>
            </a:r>
            <a:r>
              <a:rPr sz="24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serializable</a:t>
            </a:r>
            <a:r>
              <a:rPr sz="2400" spc="-55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spc="3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face</a:t>
            </a:r>
            <a:r>
              <a:rPr sz="24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their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instances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serialized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or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deserialized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5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8890" indent="-228600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serializable</a:t>
            </a:r>
            <a:r>
              <a:rPr sz="2400" spc="-54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spc="3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face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calle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  </a:t>
            </a:r>
            <a:r>
              <a:rPr sz="2500" spc="-70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marker</a:t>
            </a:r>
            <a:r>
              <a:rPr sz="2500" spc="-30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interface</a:t>
            </a:r>
            <a:r>
              <a:rPr sz="2400" spc="15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or</a:t>
            </a:r>
            <a:r>
              <a:rPr sz="2400" spc="10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spc="-55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tagging</a:t>
            </a:r>
            <a:r>
              <a:rPr sz="2500" spc="-35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interface</a:t>
            </a:r>
            <a:r>
              <a:rPr sz="24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(like </a:t>
            </a:r>
            <a:r>
              <a:rPr sz="1600" spc="-45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putting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tag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on the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class, so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compiler</a:t>
            </a:r>
            <a:r>
              <a:rPr sz="16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JVM,</a:t>
            </a:r>
            <a:r>
              <a:rPr sz="16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when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seeing</a:t>
            </a:r>
            <a:r>
              <a:rPr sz="16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tag,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knows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object</a:t>
            </a:r>
            <a:r>
              <a:rPr sz="16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could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be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serialized)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95630" lvl="1" indent="-228600">
              <a:lnSpc>
                <a:spcPts val="2200"/>
              </a:lnSpc>
              <a:spcBef>
                <a:spcPts val="4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serializa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b</a:t>
            </a:r>
            <a:r>
              <a:rPr sz="2000" dirty="0">
                <a:latin typeface="Consolas" panose="020B0609020204030204"/>
                <a:cs typeface="Consolas" panose="020B0609020204030204"/>
              </a:rPr>
              <a:t>le</a:t>
            </a:r>
            <a:r>
              <a:rPr sz="2000" spc="-54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spc="3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face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a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n </a:t>
            </a:r>
            <a:r>
              <a:rPr sz="2000" spc="-5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empty  </a:t>
            </a:r>
            <a:r>
              <a:rPr sz="2000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interface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without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any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or field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123190" lvl="1" indent="-228600">
              <a:lnSpc>
                <a:spcPts val="2180"/>
              </a:lnSpc>
              <a:spcBef>
                <a:spcPts val="4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Cla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ses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plement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serializa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b</a:t>
            </a:r>
            <a:r>
              <a:rPr sz="2000" dirty="0">
                <a:latin typeface="Consolas" panose="020B0609020204030204"/>
                <a:cs typeface="Consolas" panose="020B0609020204030204"/>
              </a:rPr>
              <a:t>le</a:t>
            </a:r>
            <a:r>
              <a:rPr sz="2000" spc="-54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do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not 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have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implement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any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methods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1309116"/>
            <a:ext cx="4312920" cy="504761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641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class</a:t>
            </a:r>
            <a:r>
              <a:rPr sz="1400" spc="-2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Student</a:t>
            </a:r>
            <a:r>
              <a:rPr sz="1400" spc="-4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implements</a:t>
            </a:r>
            <a:r>
              <a:rPr sz="1400" spc="-5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Serializable</a:t>
            </a:r>
            <a:r>
              <a:rPr sz="1400" spc="-3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290195" marR="3007995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String</a:t>
            </a:r>
            <a:r>
              <a:rPr sz="1400" spc="-9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776AA"/>
                </a:solidFill>
                <a:latin typeface="Arial MT"/>
                <a:cs typeface="Arial MT"/>
              </a:rPr>
              <a:t>name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400" spc="-3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String </a:t>
            </a:r>
            <a:r>
              <a:rPr sz="1400" spc="-5" dirty="0">
                <a:solidFill>
                  <a:srgbClr val="9776AA"/>
                </a:solidFill>
                <a:latin typeface="Arial MT"/>
                <a:cs typeface="Arial MT"/>
              </a:rPr>
              <a:t>dept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 int</a:t>
            </a:r>
            <a:r>
              <a:rPr sz="1400" spc="-3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776AA"/>
                </a:solidFill>
                <a:latin typeface="Arial MT"/>
                <a:cs typeface="Arial MT"/>
              </a:rPr>
              <a:t>age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87045" marR="2044700" indent="-196850">
              <a:lnSpc>
                <a:spcPct val="100000"/>
              </a:lnSpc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public</a:t>
            </a:r>
            <a:r>
              <a:rPr sz="1400" spc="-4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String</a:t>
            </a:r>
            <a:r>
              <a:rPr sz="1400" spc="-4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C56C"/>
                </a:solidFill>
                <a:latin typeface="Arial MT"/>
                <a:cs typeface="Arial MT"/>
              </a:rPr>
              <a:t>getName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()</a:t>
            </a:r>
            <a:r>
              <a:rPr sz="1400" spc="-5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{ </a:t>
            </a:r>
            <a:r>
              <a:rPr sz="1400" spc="-37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1400" spc="-5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776AA"/>
                </a:solidFill>
                <a:latin typeface="Arial MT"/>
                <a:cs typeface="Arial MT"/>
              </a:rPr>
              <a:t>name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90195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87045" marR="2142490" indent="-196850">
              <a:lnSpc>
                <a:spcPct val="100000"/>
              </a:lnSpc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public</a:t>
            </a:r>
            <a:r>
              <a:rPr sz="1400" spc="-5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String</a:t>
            </a:r>
            <a:r>
              <a:rPr sz="1400" spc="-5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C56C"/>
                </a:solidFill>
                <a:latin typeface="Arial MT"/>
                <a:cs typeface="Arial MT"/>
              </a:rPr>
              <a:t>getDept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()</a:t>
            </a:r>
            <a:r>
              <a:rPr sz="1400" spc="-7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{ </a:t>
            </a:r>
            <a:r>
              <a:rPr sz="1400" spc="-37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1400" spc="-5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776AA"/>
                </a:solidFill>
                <a:latin typeface="Arial MT"/>
                <a:cs typeface="Arial MT"/>
              </a:rPr>
              <a:t>dept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90195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290195">
              <a:lnSpc>
                <a:spcPct val="100000"/>
              </a:lnSpc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public</a:t>
            </a:r>
            <a:r>
              <a:rPr sz="1400" spc="-5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1400" spc="-2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C56C"/>
                </a:solidFill>
                <a:latin typeface="Arial MT"/>
                <a:cs typeface="Arial MT"/>
              </a:rPr>
              <a:t>getAge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()</a:t>
            </a:r>
            <a:r>
              <a:rPr sz="1400" spc="-5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487045">
              <a:lnSpc>
                <a:spcPct val="100000"/>
              </a:lnSpc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1400" spc="-8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776AA"/>
                </a:solidFill>
                <a:latin typeface="Arial MT"/>
                <a:cs typeface="Arial MT"/>
              </a:rPr>
              <a:t>age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90195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87045" marR="122555" indent="-196850">
              <a:lnSpc>
                <a:spcPct val="100000"/>
              </a:lnSpc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public</a:t>
            </a:r>
            <a:r>
              <a:rPr sz="1400" spc="-3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C56C"/>
                </a:solidFill>
                <a:latin typeface="Arial MT"/>
                <a:cs typeface="Arial MT"/>
              </a:rPr>
              <a:t>Student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(String</a:t>
            </a:r>
            <a:r>
              <a:rPr sz="1400" spc="-5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name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1400" spc="-3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String</a:t>
            </a:r>
            <a:r>
              <a:rPr sz="1400" spc="-4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dept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1400" spc="-4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1400" spc="-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age)</a:t>
            </a:r>
            <a:r>
              <a:rPr sz="1400" spc="-3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{ </a:t>
            </a:r>
            <a:r>
              <a:rPr sz="1400" spc="-37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this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.</a:t>
            </a:r>
            <a:r>
              <a:rPr sz="1400" dirty="0">
                <a:solidFill>
                  <a:srgbClr val="9776AA"/>
                </a:solidFill>
                <a:latin typeface="Arial MT"/>
                <a:cs typeface="Arial MT"/>
              </a:rPr>
              <a:t>name</a:t>
            </a:r>
            <a:r>
              <a:rPr sz="1400" spc="-45" dirty="0">
                <a:solidFill>
                  <a:srgbClr val="9776A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name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487045">
              <a:lnSpc>
                <a:spcPct val="100000"/>
              </a:lnSpc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this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.</a:t>
            </a:r>
            <a:r>
              <a:rPr sz="1400" dirty="0">
                <a:solidFill>
                  <a:srgbClr val="9776AA"/>
                </a:solidFill>
                <a:latin typeface="Arial MT"/>
                <a:cs typeface="Arial MT"/>
              </a:rPr>
              <a:t>dept</a:t>
            </a:r>
            <a:r>
              <a:rPr sz="1400" spc="-75" dirty="0">
                <a:solidFill>
                  <a:srgbClr val="9776A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-3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dept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487045">
              <a:lnSpc>
                <a:spcPct val="100000"/>
              </a:lnSpc>
            </a:pP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this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.</a:t>
            </a:r>
            <a:r>
              <a:rPr sz="1400" dirty="0">
                <a:solidFill>
                  <a:srgbClr val="9776AA"/>
                </a:solidFill>
                <a:latin typeface="Arial MT"/>
                <a:cs typeface="Arial MT"/>
              </a:rPr>
              <a:t>age</a:t>
            </a:r>
            <a:r>
              <a:rPr sz="1400" spc="-70" dirty="0">
                <a:solidFill>
                  <a:srgbClr val="9776A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-4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age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90195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5150" y="161840"/>
            <a:ext cx="6119495" cy="6574790"/>
            <a:chOff x="5025150" y="161840"/>
            <a:chExt cx="6119495" cy="65747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25150" y="161840"/>
              <a:ext cx="6119107" cy="65747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97340" y="1356360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6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516" y="1318387"/>
            <a:ext cx="429450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/>
              <a:t>Using Object </a:t>
            </a:r>
            <a:r>
              <a:rPr sz="3200" spc="5" dirty="0"/>
              <a:t> </a:t>
            </a:r>
            <a:r>
              <a:rPr sz="3200" dirty="0"/>
              <a:t>Input/Output</a:t>
            </a:r>
            <a:r>
              <a:rPr sz="3200" spc="-100" dirty="0"/>
              <a:t> </a:t>
            </a:r>
            <a:r>
              <a:rPr sz="3200" spc="-25" dirty="0"/>
              <a:t>Streams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096000" y="2910839"/>
            <a:ext cx="1229995" cy="3403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255"/>
              </a:spcBef>
            </a:pPr>
            <a:r>
              <a:rPr sz="1600" spc="-35" dirty="0">
                <a:latin typeface="Tahoma" panose="020B0604030504040204"/>
                <a:cs typeface="Tahoma" panose="020B0604030504040204"/>
              </a:rPr>
              <a:t>Scanner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3015" y="308914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3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96000" y="3710940"/>
            <a:ext cx="1229995" cy="3384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250"/>
              </a:spcBef>
            </a:pPr>
            <a:r>
              <a:rPr sz="1600" spc="-45" dirty="0">
                <a:latin typeface="Tahoma" panose="020B0604030504040204"/>
                <a:cs typeface="Tahoma" panose="020B0604030504040204"/>
              </a:rPr>
              <a:t>System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43015" y="1659382"/>
            <a:ext cx="3517900" cy="2232025"/>
            <a:chOff x="5843015" y="1659382"/>
            <a:chExt cx="3517900" cy="2232025"/>
          </a:xfrm>
        </p:grpSpPr>
        <p:sp>
          <p:nvSpPr>
            <p:cNvPr id="10" name="object 10"/>
            <p:cNvSpPr/>
            <p:nvPr/>
          </p:nvSpPr>
          <p:spPr>
            <a:xfrm>
              <a:off x="5843015" y="3887724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73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72399" y="3206496"/>
              <a:ext cx="1582420" cy="530860"/>
            </a:xfrm>
            <a:custGeom>
              <a:avLst/>
              <a:gdLst/>
              <a:ahLst/>
              <a:cxnLst/>
              <a:rect l="l" t="t" r="r" b="b"/>
              <a:pathLst>
                <a:path w="1582420" h="530860">
                  <a:moveTo>
                    <a:pt x="1581911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581911" y="530351"/>
                  </a:lnTo>
                  <a:lnTo>
                    <a:pt x="1581911" y="0"/>
                  </a:lnTo>
                  <a:close/>
                </a:path>
              </a:pathLst>
            </a:custGeom>
            <a:solidFill>
              <a:srgbClr val="001F5F">
                <a:alpha val="2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772399" y="3206496"/>
              <a:ext cx="1582420" cy="530860"/>
            </a:xfrm>
            <a:custGeom>
              <a:avLst/>
              <a:gdLst/>
              <a:ahLst/>
              <a:cxnLst/>
              <a:rect l="l" t="t" r="r" b="b"/>
              <a:pathLst>
                <a:path w="1582420" h="530860">
                  <a:moveTo>
                    <a:pt x="0" y="530351"/>
                  </a:moveTo>
                  <a:lnTo>
                    <a:pt x="1581911" y="530351"/>
                  </a:lnTo>
                  <a:lnTo>
                    <a:pt x="1581911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ln w="127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72399" y="1665732"/>
              <a:ext cx="1582420" cy="530860"/>
            </a:xfrm>
            <a:custGeom>
              <a:avLst/>
              <a:gdLst/>
              <a:ahLst/>
              <a:cxnLst/>
              <a:rect l="l" t="t" r="r" b="b"/>
              <a:pathLst>
                <a:path w="1582420" h="530860">
                  <a:moveTo>
                    <a:pt x="1581911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581911" y="530351"/>
                  </a:lnTo>
                  <a:lnTo>
                    <a:pt x="1581911" y="0"/>
                  </a:lnTo>
                  <a:close/>
                </a:path>
              </a:pathLst>
            </a:custGeom>
            <a:solidFill>
              <a:srgbClr val="001F5F">
                <a:alpha val="27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72399" y="1665732"/>
              <a:ext cx="1582420" cy="530860"/>
            </a:xfrm>
            <a:custGeom>
              <a:avLst/>
              <a:gdLst/>
              <a:ahLst/>
              <a:cxnLst/>
              <a:rect l="l" t="t" r="r" b="b"/>
              <a:pathLst>
                <a:path w="1582420" h="530860">
                  <a:moveTo>
                    <a:pt x="0" y="530351"/>
                  </a:moveTo>
                  <a:lnTo>
                    <a:pt x="1581911" y="530351"/>
                  </a:lnTo>
                  <a:lnTo>
                    <a:pt x="1581911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ln w="127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99059" y="2561970"/>
            <a:ext cx="32480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 panose="020B0609020204030204"/>
                <a:cs typeface="Consolas" panose="020B0609020204030204"/>
              </a:rPr>
              <a:t>ObjectOutp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u</a:t>
            </a:r>
            <a:r>
              <a:rPr sz="2000" dirty="0">
                <a:latin typeface="Consolas" panose="020B0609020204030204"/>
                <a:cs typeface="Consolas" panose="020B0609020204030204"/>
              </a:rPr>
              <a:t>tS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t</a:t>
            </a:r>
            <a:r>
              <a:rPr sz="2000" dirty="0">
                <a:latin typeface="Consolas" panose="020B0609020204030204"/>
                <a:cs typeface="Consolas" panose="020B0609020204030204"/>
              </a:rPr>
              <a:t>re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a</a:t>
            </a:r>
            <a:r>
              <a:rPr sz="2000" dirty="0">
                <a:latin typeface="Consolas" panose="020B0609020204030204"/>
                <a:cs typeface="Consolas" panose="020B0609020204030204"/>
              </a:rPr>
              <a:t>m</a:t>
            </a:r>
            <a:r>
              <a:rPr sz="2000" spc="-58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45" dirty="0">
                <a:latin typeface="Tahoma" panose="020B0604030504040204"/>
                <a:cs typeface="Tahoma" panose="020B0604030504040204"/>
              </a:rPr>
              <a:t>writes  </a:t>
            </a:r>
            <a:r>
              <a:rPr sz="2000" spc="-20" dirty="0">
                <a:latin typeface="Tahoma" panose="020B0604030504040204"/>
                <a:cs typeface="Tahoma" panose="020B0604030504040204"/>
              </a:rPr>
              <a:t>primitive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data 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types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and </a:t>
            </a:r>
            <a:r>
              <a:rPr sz="2000" spc="-80" dirty="0">
                <a:latin typeface="Tahoma" panose="020B0604030504040204"/>
                <a:cs typeface="Tahoma" panose="020B0604030504040204"/>
              </a:rPr>
              <a:t>Java </a:t>
            </a:r>
            <a:r>
              <a:rPr sz="2000" spc="-6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objects</a:t>
            </a:r>
            <a:r>
              <a:rPr sz="20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15" dirty="0">
                <a:latin typeface="Tahoma" panose="020B0604030504040204"/>
                <a:cs typeface="Tahoma" panose="020B0604030504040204"/>
              </a:rPr>
              <a:t>to</a:t>
            </a:r>
            <a:r>
              <a:rPr sz="20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15" dirty="0">
                <a:latin typeface="Consolas" panose="020B0609020204030204"/>
                <a:cs typeface="Consolas" panose="020B0609020204030204"/>
              </a:rPr>
              <a:t>OutputStream</a:t>
            </a:r>
            <a:r>
              <a:rPr sz="2000" spc="-15" dirty="0">
                <a:latin typeface="Tahoma" panose="020B0604030504040204"/>
                <a:cs typeface="Tahoma" panose="020B0604030504040204"/>
              </a:rPr>
              <a:t>, </a:t>
            </a:r>
            <a:r>
              <a:rPr sz="2000" spc="-6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15" dirty="0">
                <a:latin typeface="Tahoma" panose="020B0604030504040204"/>
                <a:cs typeface="Tahoma" panose="020B0604030504040204"/>
              </a:rPr>
              <a:t>using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writeXXX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34343" y="6421307"/>
            <a:ext cx="165735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059" y="4337430"/>
            <a:ext cx="345757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 panose="020B0609020204030204"/>
                <a:cs typeface="Consolas" panose="020B0609020204030204"/>
              </a:rPr>
              <a:t>ObjectIutputStream 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deserializes </a:t>
            </a:r>
            <a:r>
              <a:rPr sz="2000" spc="-20" dirty="0">
                <a:latin typeface="Tahoma" panose="020B0604030504040204"/>
                <a:cs typeface="Tahoma" panose="020B0604030504040204"/>
              </a:rPr>
              <a:t>primitive </a:t>
            </a:r>
            <a:r>
              <a:rPr sz="2000" spc="-25" dirty="0">
                <a:latin typeface="Tahoma" panose="020B0604030504040204"/>
                <a:cs typeface="Tahoma" panose="020B0604030504040204"/>
              </a:rPr>
              <a:t>data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and </a:t>
            </a:r>
            <a:r>
              <a:rPr sz="2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objects</a:t>
            </a:r>
            <a:r>
              <a:rPr sz="20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20" dirty="0">
                <a:latin typeface="Tahoma" panose="020B0604030504040204"/>
                <a:cs typeface="Tahoma" panose="020B0604030504040204"/>
              </a:rPr>
              <a:t>previously</a:t>
            </a:r>
            <a:r>
              <a:rPr sz="20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5" dirty="0">
                <a:latin typeface="Tahoma" panose="020B0604030504040204"/>
                <a:cs typeface="Tahoma" panose="020B0604030504040204"/>
              </a:rPr>
              <a:t>written</a:t>
            </a:r>
            <a:r>
              <a:rPr sz="20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15" dirty="0">
                <a:latin typeface="Tahoma" panose="020B0604030504040204"/>
                <a:cs typeface="Tahoma" panose="020B0604030504040204"/>
              </a:rPr>
              <a:t>using </a:t>
            </a:r>
            <a:r>
              <a:rPr sz="2000" spc="-6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3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ObjectOutputStream</a:t>
            </a:r>
            <a:r>
              <a:rPr sz="2000" spc="-10" dirty="0">
                <a:latin typeface="Tahoma" panose="020B0604030504040204"/>
                <a:cs typeface="Tahoma" panose="020B0604030504040204"/>
              </a:rPr>
              <a:t>.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Tahoma" panose="020B0604030504040204"/>
                <a:cs typeface="Tahoma" panose="020B0604030504040204"/>
              </a:rPr>
              <a:t>Using</a:t>
            </a:r>
            <a:r>
              <a:rPr sz="20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readXXX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2275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296" y="2071018"/>
            <a:ext cx="5511587" cy="28697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96000" y="1254252"/>
            <a:ext cx="5629910" cy="4832985"/>
          </a:xfrm>
          <a:custGeom>
            <a:avLst/>
            <a:gdLst/>
            <a:ahLst/>
            <a:cxnLst/>
            <a:rect l="l" t="t" r="r" b="b"/>
            <a:pathLst>
              <a:path w="5629909" h="4832985">
                <a:moveTo>
                  <a:pt x="5629656" y="0"/>
                </a:moveTo>
                <a:lnTo>
                  <a:pt x="0" y="0"/>
                </a:lnTo>
                <a:lnTo>
                  <a:pt x="0" y="4832604"/>
                </a:lnTo>
                <a:lnTo>
                  <a:pt x="5629656" y="4832604"/>
                </a:lnTo>
                <a:lnTo>
                  <a:pt x="5629656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75628" y="1304925"/>
            <a:ext cx="5420995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Student</a:t>
            </a:r>
            <a:r>
              <a:rPr sz="1400" spc="-4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student</a:t>
            </a:r>
            <a:r>
              <a:rPr sz="1400" spc="-4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-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new</a:t>
            </a:r>
            <a:r>
              <a:rPr sz="1400" spc="-2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Student(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"Alice"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1400" spc="-5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"CS"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896BA"/>
                </a:solidFill>
                <a:latin typeface="Arial MT"/>
                <a:cs typeface="Arial MT"/>
              </a:rPr>
              <a:t>20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14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Setup</a:t>
            </a:r>
            <a:r>
              <a:rPr sz="1400" spc="-3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store</a:t>
            </a:r>
            <a:r>
              <a:rPr sz="1400" spc="-3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byte</a:t>
            </a:r>
            <a:r>
              <a:rPr sz="1400" spc="-1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stream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FileOutputStream</a:t>
            </a:r>
            <a:r>
              <a:rPr sz="1400" spc="-4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fos</a:t>
            </a:r>
            <a:r>
              <a:rPr sz="1400" spc="-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1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new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FileOutputStream(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"student.ser"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ObjectOutputStream</a:t>
            </a:r>
            <a:r>
              <a:rPr sz="1400" spc="-5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oos</a:t>
            </a:r>
            <a:r>
              <a:rPr sz="1400" spc="-2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new</a:t>
            </a:r>
            <a:r>
              <a:rPr sz="1400" spc="-3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ObjectOutputStream(fos)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3425825">
              <a:lnSpc>
                <a:spcPct val="100000"/>
              </a:lnSpc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// serialization </a:t>
            </a:r>
            <a:r>
              <a:rPr sz="1400" spc="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oos.writeObject(student)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//Setup</a:t>
            </a:r>
            <a:r>
              <a:rPr sz="1400" spc="-5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read</a:t>
            </a:r>
            <a:r>
              <a:rPr sz="14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byte</a:t>
            </a:r>
            <a:r>
              <a:rPr sz="1400" spc="-1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stream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FileInputStream</a:t>
            </a:r>
            <a:r>
              <a:rPr sz="1400" spc="-5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fis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new</a:t>
            </a:r>
            <a:r>
              <a:rPr sz="1400" spc="-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FileInputStream(</a:t>
            </a:r>
            <a:r>
              <a:rPr sz="1400" spc="-5" dirty="0">
                <a:solidFill>
                  <a:srgbClr val="6A8658"/>
                </a:solidFill>
                <a:latin typeface="Arial MT"/>
                <a:cs typeface="Arial MT"/>
              </a:rPr>
              <a:t>"student.ser"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ObjectInputStream</a:t>
            </a:r>
            <a:r>
              <a:rPr sz="1400" spc="-4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ois =</a:t>
            </a:r>
            <a:r>
              <a:rPr sz="1400" spc="1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new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ObjectInputStream(fis)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14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Arial MT"/>
                <a:cs typeface="Arial MT"/>
              </a:rPr>
              <a:t>deserialization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Student</a:t>
            </a:r>
            <a:r>
              <a:rPr sz="1400" spc="-4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student2</a:t>
            </a:r>
            <a:r>
              <a:rPr sz="1400" spc="-50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=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(Student)</a:t>
            </a:r>
            <a:r>
              <a:rPr sz="1400" spc="-3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ois.readObject()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r>
              <a:rPr sz="1400" spc="-4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14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down-casting</a:t>
            </a:r>
            <a:r>
              <a:rPr sz="1400" spc="-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8080"/>
                </a:solidFill>
                <a:latin typeface="Arial MT"/>
                <a:cs typeface="Arial MT"/>
              </a:rPr>
              <a:t>object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>
                <a:solidFill>
                  <a:srgbClr val="FFFFFF"/>
                </a:solidFill>
              </a:rPr>
              <a:t>T</a:t>
            </a:r>
            <a:r>
              <a:rPr spc="-2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 Y</a:t>
            </a:r>
            <a:r>
              <a:rPr dirty="0">
                <a:solidFill>
                  <a:srgbClr val="FFFFFF"/>
                </a:solidFill>
              </a:rPr>
              <a:t>ida</a:t>
            </a:r>
            <a:r>
              <a:rPr spc="-5" dirty="0">
                <a:solidFill>
                  <a:srgbClr val="FFFFFF"/>
                </a:solidFill>
              </a:rPr>
              <a:t>@S</a:t>
            </a:r>
            <a:r>
              <a:rPr spc="5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STECH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34343" y="6421307"/>
            <a:ext cx="165735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</a:fld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628" y="4719320"/>
            <a:ext cx="522859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System.</a:t>
            </a:r>
            <a:r>
              <a:rPr sz="1400" i="1" spc="-5" dirty="0">
                <a:solidFill>
                  <a:srgbClr val="9776A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.println(student.getName()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+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" "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+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student2.getName())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400" spc="-3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System.</a:t>
            </a:r>
            <a:r>
              <a:rPr sz="1400" i="1" spc="-5" dirty="0">
                <a:solidFill>
                  <a:srgbClr val="9776A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.println(student.getDept()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+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" "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+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student2.getDept())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System.</a:t>
            </a:r>
            <a:r>
              <a:rPr sz="1400" i="1" spc="-5" dirty="0">
                <a:solidFill>
                  <a:srgbClr val="9776A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.println(student.getAge()</a:t>
            </a:r>
            <a:r>
              <a:rPr sz="1400" spc="-55" dirty="0">
                <a:solidFill>
                  <a:srgbClr val="A9B7C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+ </a:t>
            </a:r>
            <a:r>
              <a:rPr sz="1400" dirty="0">
                <a:solidFill>
                  <a:srgbClr val="6A8658"/>
                </a:solidFill>
                <a:latin typeface="Arial MT"/>
                <a:cs typeface="Arial MT"/>
              </a:rPr>
              <a:t>" "</a:t>
            </a:r>
            <a:r>
              <a:rPr sz="1400" spc="5" dirty="0">
                <a:solidFill>
                  <a:srgbClr val="6A86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+</a:t>
            </a: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 student2.getAge())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5573064"/>
            <a:ext cx="946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oos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.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c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lo</a:t>
            </a:r>
            <a:r>
              <a:rPr sz="1400" spc="-10" dirty="0">
                <a:solidFill>
                  <a:srgbClr val="A9B7C5"/>
                </a:solidFill>
                <a:latin typeface="Arial MT"/>
                <a:cs typeface="Arial MT"/>
              </a:rPr>
              <a:t>s</a:t>
            </a:r>
            <a:r>
              <a:rPr sz="1400" dirty="0">
                <a:solidFill>
                  <a:srgbClr val="A9B7C5"/>
                </a:solidFill>
                <a:latin typeface="Arial MT"/>
                <a:cs typeface="Arial MT"/>
              </a:rPr>
              <a:t>e</a:t>
            </a:r>
            <a:r>
              <a:rPr sz="1400" spc="-15" dirty="0">
                <a:solidFill>
                  <a:srgbClr val="A9B7C5"/>
                </a:solidFill>
                <a:latin typeface="Arial MT"/>
                <a:cs typeface="Arial MT"/>
              </a:rPr>
              <a:t>(</a:t>
            </a:r>
            <a:r>
              <a:rPr sz="1400" spc="5" dirty="0">
                <a:solidFill>
                  <a:srgbClr val="A9B7C5"/>
                </a:solidFill>
                <a:latin typeface="Arial MT"/>
                <a:cs typeface="Arial MT"/>
              </a:rPr>
              <a:t>)</a:t>
            </a:r>
            <a:r>
              <a:rPr sz="14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A9B7C5"/>
                </a:solidFill>
                <a:latin typeface="Arial MT"/>
                <a:cs typeface="Arial MT"/>
              </a:rPr>
              <a:t>ois.close()</a:t>
            </a:r>
            <a:r>
              <a:rPr sz="14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409" y="5110733"/>
            <a:ext cx="5683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ahoma" panose="020B0604030504040204"/>
                <a:cs typeface="Tahoma" panose="020B0604030504040204"/>
                <a:hlinkClick r:id="rId2"/>
              </a:rPr>
              <a:t>http://java-latte.blogspot.com/2013/11/serialization-in-java.html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578053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825" y="2227833"/>
            <a:ext cx="3719195" cy="21602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705"/>
              </a:spcBef>
            </a:pPr>
            <a:r>
              <a:rPr sz="5000" dirty="0">
                <a:solidFill>
                  <a:srgbClr val="FFFFFF"/>
                </a:solidFill>
              </a:rPr>
              <a:t>Default </a:t>
            </a:r>
            <a:r>
              <a:rPr sz="5000" spc="5" dirty="0">
                <a:solidFill>
                  <a:srgbClr val="FFFFFF"/>
                </a:solidFill>
              </a:rPr>
              <a:t> </a:t>
            </a:r>
            <a:r>
              <a:rPr sz="5000" spc="-5" dirty="0">
                <a:solidFill>
                  <a:srgbClr val="FFFFFF"/>
                </a:solidFill>
              </a:rPr>
              <a:t>Serialization  </a:t>
            </a:r>
            <a:r>
              <a:rPr sz="5000" spc="-5" dirty="0">
                <a:solidFill>
                  <a:srgbClr val="FFFFFF"/>
                </a:solidFill>
              </a:rPr>
              <a:t>Mechanism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14172" y="554736"/>
            <a:ext cx="574675" cy="1076325"/>
            <a:chOff x="614172" y="554736"/>
            <a:chExt cx="574675" cy="1076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" y="554736"/>
              <a:ext cx="172212" cy="1706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836676"/>
              <a:ext cx="112775" cy="112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172" y="1472183"/>
              <a:ext cx="156972" cy="15849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402196" y="1964944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40131" y="0"/>
                </a:moveTo>
                <a:lnTo>
                  <a:pt x="22860" y="0"/>
                </a:lnTo>
                <a:lnTo>
                  <a:pt x="15493" y="3047"/>
                </a:lnTo>
                <a:lnTo>
                  <a:pt x="3048" y="15239"/>
                </a:lnTo>
                <a:lnTo>
                  <a:pt x="0" y="22732"/>
                </a:lnTo>
                <a:lnTo>
                  <a:pt x="0" y="31368"/>
                </a:lnTo>
                <a:lnTo>
                  <a:pt x="0" y="40131"/>
                </a:lnTo>
                <a:lnTo>
                  <a:pt x="3048" y="47497"/>
                </a:lnTo>
                <a:lnTo>
                  <a:pt x="15493" y="59943"/>
                </a:lnTo>
                <a:lnTo>
                  <a:pt x="22860" y="62991"/>
                </a:lnTo>
                <a:lnTo>
                  <a:pt x="40131" y="62991"/>
                </a:lnTo>
                <a:lnTo>
                  <a:pt x="47625" y="59943"/>
                </a:lnTo>
                <a:lnTo>
                  <a:pt x="59943" y="47497"/>
                </a:lnTo>
                <a:lnTo>
                  <a:pt x="62991" y="40131"/>
                </a:lnTo>
                <a:lnTo>
                  <a:pt x="62991" y="22732"/>
                </a:lnTo>
                <a:lnTo>
                  <a:pt x="59943" y="15239"/>
                </a:lnTo>
                <a:lnTo>
                  <a:pt x="47625" y="3047"/>
                </a:lnTo>
                <a:lnTo>
                  <a:pt x="40131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6620129" y="1882139"/>
            <a:ext cx="4283075" cy="758825"/>
            <a:chOff x="6620129" y="1882139"/>
            <a:chExt cx="4283075" cy="758825"/>
          </a:xfrm>
        </p:grpSpPr>
        <p:sp>
          <p:nvSpPr>
            <p:cNvPr id="10" name="object 10"/>
            <p:cNvSpPr/>
            <p:nvPr/>
          </p:nvSpPr>
          <p:spPr>
            <a:xfrm>
              <a:off x="6620129" y="1882139"/>
              <a:ext cx="4283075" cy="207010"/>
            </a:xfrm>
            <a:custGeom>
              <a:avLst/>
              <a:gdLst/>
              <a:ahLst/>
              <a:cxnLst/>
              <a:rect l="l" t="t" r="r" b="b"/>
              <a:pathLst>
                <a:path w="4283075" h="207010">
                  <a:moveTo>
                    <a:pt x="173228" y="203454"/>
                  </a:moveTo>
                  <a:lnTo>
                    <a:pt x="153162" y="150749"/>
                  </a:lnTo>
                  <a:lnTo>
                    <a:pt x="144894" y="129032"/>
                  </a:lnTo>
                  <a:lnTo>
                    <a:pt x="118491" y="59664"/>
                  </a:lnTo>
                  <a:lnTo>
                    <a:pt x="118491" y="129032"/>
                  </a:lnTo>
                  <a:lnTo>
                    <a:pt x="53848" y="129032"/>
                  </a:lnTo>
                  <a:lnTo>
                    <a:pt x="83820" y="45847"/>
                  </a:lnTo>
                  <a:lnTo>
                    <a:pt x="84836" y="41402"/>
                  </a:lnTo>
                  <a:lnTo>
                    <a:pt x="85725" y="35560"/>
                  </a:lnTo>
                  <a:lnTo>
                    <a:pt x="86360" y="35560"/>
                  </a:lnTo>
                  <a:lnTo>
                    <a:pt x="87503" y="41910"/>
                  </a:lnTo>
                  <a:lnTo>
                    <a:pt x="88392" y="46355"/>
                  </a:lnTo>
                  <a:lnTo>
                    <a:pt x="89408" y="49022"/>
                  </a:lnTo>
                  <a:lnTo>
                    <a:pt x="118491" y="129032"/>
                  </a:lnTo>
                  <a:lnTo>
                    <a:pt x="118491" y="59664"/>
                  </a:lnTo>
                  <a:lnTo>
                    <a:pt x="109321" y="35560"/>
                  </a:lnTo>
                  <a:lnTo>
                    <a:pt x="99949" y="10922"/>
                  </a:lnTo>
                  <a:lnTo>
                    <a:pt x="73279" y="10922"/>
                  </a:lnTo>
                  <a:lnTo>
                    <a:pt x="0" y="203454"/>
                  </a:lnTo>
                  <a:lnTo>
                    <a:pt x="27419" y="203454"/>
                  </a:lnTo>
                  <a:lnTo>
                    <a:pt x="45974" y="150749"/>
                  </a:lnTo>
                  <a:lnTo>
                    <a:pt x="126111" y="150749"/>
                  </a:lnTo>
                  <a:lnTo>
                    <a:pt x="145796" y="203454"/>
                  </a:lnTo>
                  <a:lnTo>
                    <a:pt x="173228" y="203454"/>
                  </a:lnTo>
                  <a:close/>
                </a:path>
                <a:path w="4283075" h="207010">
                  <a:moveTo>
                    <a:pt x="314960" y="119380"/>
                  </a:moveTo>
                  <a:lnTo>
                    <a:pt x="303149" y="77216"/>
                  </a:lnTo>
                  <a:lnTo>
                    <a:pt x="268732" y="62738"/>
                  </a:lnTo>
                  <a:lnTo>
                    <a:pt x="254762" y="64363"/>
                  </a:lnTo>
                  <a:lnTo>
                    <a:pt x="242595" y="69240"/>
                  </a:lnTo>
                  <a:lnTo>
                    <a:pt x="232181" y="77368"/>
                  </a:lnTo>
                  <a:lnTo>
                    <a:pt x="223520" y="88773"/>
                  </a:lnTo>
                  <a:lnTo>
                    <a:pt x="223139" y="88773"/>
                  </a:lnTo>
                  <a:lnTo>
                    <a:pt x="223139" y="66040"/>
                  </a:lnTo>
                  <a:lnTo>
                    <a:pt x="198755" y="66040"/>
                  </a:lnTo>
                  <a:lnTo>
                    <a:pt x="198755" y="203454"/>
                  </a:lnTo>
                  <a:lnTo>
                    <a:pt x="223139" y="203454"/>
                  </a:lnTo>
                  <a:lnTo>
                    <a:pt x="223139" y="124968"/>
                  </a:lnTo>
                  <a:lnTo>
                    <a:pt x="223774" y="116293"/>
                  </a:lnTo>
                  <a:lnTo>
                    <a:pt x="252069" y="83680"/>
                  </a:lnTo>
                  <a:lnTo>
                    <a:pt x="259715" y="82931"/>
                  </a:lnTo>
                  <a:lnTo>
                    <a:pt x="273278" y="85585"/>
                  </a:lnTo>
                  <a:lnTo>
                    <a:pt x="282968" y="93510"/>
                  </a:lnTo>
                  <a:lnTo>
                    <a:pt x="288759" y="106730"/>
                  </a:lnTo>
                  <a:lnTo>
                    <a:pt x="290664" y="124968"/>
                  </a:lnTo>
                  <a:lnTo>
                    <a:pt x="290703" y="203454"/>
                  </a:lnTo>
                  <a:lnTo>
                    <a:pt x="314960" y="203454"/>
                  </a:lnTo>
                  <a:lnTo>
                    <a:pt x="314960" y="119380"/>
                  </a:lnTo>
                  <a:close/>
                </a:path>
                <a:path w="4283075" h="207010">
                  <a:moveTo>
                    <a:pt x="3043936" y="0"/>
                  </a:moveTo>
                  <a:lnTo>
                    <a:pt x="3019552" y="0"/>
                  </a:lnTo>
                  <a:lnTo>
                    <a:pt x="3019552" y="203454"/>
                  </a:lnTo>
                  <a:lnTo>
                    <a:pt x="3043936" y="203454"/>
                  </a:lnTo>
                  <a:lnTo>
                    <a:pt x="3043936" y="0"/>
                  </a:lnTo>
                  <a:close/>
                </a:path>
                <a:path w="4283075" h="207010">
                  <a:moveTo>
                    <a:pt x="3214243" y="134112"/>
                  </a:moveTo>
                  <a:lnTo>
                    <a:pt x="3213138" y="118275"/>
                  </a:lnTo>
                  <a:lnTo>
                    <a:pt x="3209836" y="104267"/>
                  </a:lnTo>
                  <a:lnTo>
                    <a:pt x="3204324" y="92075"/>
                  </a:lnTo>
                  <a:lnTo>
                    <a:pt x="3197529" y="82931"/>
                  </a:lnTo>
                  <a:lnTo>
                    <a:pt x="3196590" y="81661"/>
                  </a:lnTo>
                  <a:lnTo>
                    <a:pt x="3189300" y="75399"/>
                  </a:lnTo>
                  <a:lnTo>
                    <a:pt x="3189300" y="134112"/>
                  </a:lnTo>
                  <a:lnTo>
                    <a:pt x="3189262" y="136271"/>
                  </a:lnTo>
                  <a:lnTo>
                    <a:pt x="3178429" y="173228"/>
                  </a:lnTo>
                  <a:lnTo>
                    <a:pt x="3146552" y="186563"/>
                  </a:lnTo>
                  <a:lnTo>
                    <a:pt x="3136950" y="185712"/>
                  </a:lnTo>
                  <a:lnTo>
                    <a:pt x="3105366" y="156654"/>
                  </a:lnTo>
                  <a:lnTo>
                    <a:pt x="3102406" y="136271"/>
                  </a:lnTo>
                  <a:lnTo>
                    <a:pt x="3102432" y="134112"/>
                  </a:lnTo>
                  <a:lnTo>
                    <a:pt x="3114167" y="96901"/>
                  </a:lnTo>
                  <a:lnTo>
                    <a:pt x="3146552" y="82931"/>
                  </a:lnTo>
                  <a:lnTo>
                    <a:pt x="3156381" y="83769"/>
                  </a:lnTo>
                  <a:lnTo>
                    <a:pt x="3186595" y="112674"/>
                  </a:lnTo>
                  <a:lnTo>
                    <a:pt x="3189300" y="134112"/>
                  </a:lnTo>
                  <a:lnTo>
                    <a:pt x="3189300" y="75399"/>
                  </a:lnTo>
                  <a:lnTo>
                    <a:pt x="3186988" y="73406"/>
                  </a:lnTo>
                  <a:lnTo>
                    <a:pt x="3175711" y="67487"/>
                  </a:lnTo>
                  <a:lnTo>
                    <a:pt x="3162744" y="63931"/>
                  </a:lnTo>
                  <a:lnTo>
                    <a:pt x="3148076" y="62738"/>
                  </a:lnTo>
                  <a:lnTo>
                    <a:pt x="3132632" y="63982"/>
                  </a:lnTo>
                  <a:lnTo>
                    <a:pt x="3096514" y="82423"/>
                  </a:lnTo>
                  <a:lnTo>
                    <a:pt x="3078645" y="120129"/>
                  </a:lnTo>
                  <a:lnTo>
                    <a:pt x="3077464" y="136271"/>
                  </a:lnTo>
                  <a:lnTo>
                    <a:pt x="3078619" y="151320"/>
                  </a:lnTo>
                  <a:lnTo>
                    <a:pt x="3095879" y="187325"/>
                  </a:lnTo>
                  <a:lnTo>
                    <a:pt x="3130499" y="205422"/>
                  </a:lnTo>
                  <a:lnTo>
                    <a:pt x="3145155" y="206629"/>
                  </a:lnTo>
                  <a:lnTo>
                    <a:pt x="3160077" y="205397"/>
                  </a:lnTo>
                  <a:lnTo>
                    <a:pt x="3173438" y="201663"/>
                  </a:lnTo>
                  <a:lnTo>
                    <a:pt x="3185223" y="195440"/>
                  </a:lnTo>
                  <a:lnTo>
                    <a:pt x="3195447" y="186690"/>
                  </a:lnTo>
                  <a:lnTo>
                    <a:pt x="3195536" y="186563"/>
                  </a:lnTo>
                  <a:lnTo>
                    <a:pt x="3203625" y="175907"/>
                  </a:lnTo>
                  <a:lnTo>
                    <a:pt x="3209506" y="163550"/>
                  </a:lnTo>
                  <a:lnTo>
                    <a:pt x="3213049" y="149618"/>
                  </a:lnTo>
                  <a:lnTo>
                    <a:pt x="3214243" y="134112"/>
                  </a:lnTo>
                  <a:close/>
                </a:path>
                <a:path w="4283075" h="207010">
                  <a:moveTo>
                    <a:pt x="3375787" y="134112"/>
                  </a:moveTo>
                  <a:lnTo>
                    <a:pt x="3374682" y="118275"/>
                  </a:lnTo>
                  <a:lnTo>
                    <a:pt x="3371380" y="104267"/>
                  </a:lnTo>
                  <a:lnTo>
                    <a:pt x="3365868" y="92075"/>
                  </a:lnTo>
                  <a:lnTo>
                    <a:pt x="3359073" y="82931"/>
                  </a:lnTo>
                  <a:lnTo>
                    <a:pt x="3358134" y="81661"/>
                  </a:lnTo>
                  <a:lnTo>
                    <a:pt x="3350844" y="75399"/>
                  </a:lnTo>
                  <a:lnTo>
                    <a:pt x="3350844" y="134112"/>
                  </a:lnTo>
                  <a:lnTo>
                    <a:pt x="3350806" y="136271"/>
                  </a:lnTo>
                  <a:lnTo>
                    <a:pt x="3339973" y="173228"/>
                  </a:lnTo>
                  <a:lnTo>
                    <a:pt x="3308096" y="186563"/>
                  </a:lnTo>
                  <a:lnTo>
                    <a:pt x="3298494" y="185712"/>
                  </a:lnTo>
                  <a:lnTo>
                    <a:pt x="3266910" y="156654"/>
                  </a:lnTo>
                  <a:lnTo>
                    <a:pt x="3263950" y="136271"/>
                  </a:lnTo>
                  <a:lnTo>
                    <a:pt x="3263976" y="134112"/>
                  </a:lnTo>
                  <a:lnTo>
                    <a:pt x="3275711" y="96901"/>
                  </a:lnTo>
                  <a:lnTo>
                    <a:pt x="3308096" y="82931"/>
                  </a:lnTo>
                  <a:lnTo>
                    <a:pt x="3317925" y="83769"/>
                  </a:lnTo>
                  <a:lnTo>
                    <a:pt x="3348139" y="112674"/>
                  </a:lnTo>
                  <a:lnTo>
                    <a:pt x="3350844" y="134112"/>
                  </a:lnTo>
                  <a:lnTo>
                    <a:pt x="3350844" y="75399"/>
                  </a:lnTo>
                  <a:lnTo>
                    <a:pt x="3348532" y="73406"/>
                  </a:lnTo>
                  <a:lnTo>
                    <a:pt x="3337255" y="67487"/>
                  </a:lnTo>
                  <a:lnTo>
                    <a:pt x="3324288" y="63931"/>
                  </a:lnTo>
                  <a:lnTo>
                    <a:pt x="3309620" y="62738"/>
                  </a:lnTo>
                  <a:lnTo>
                    <a:pt x="3294176" y="63982"/>
                  </a:lnTo>
                  <a:lnTo>
                    <a:pt x="3258058" y="82423"/>
                  </a:lnTo>
                  <a:lnTo>
                    <a:pt x="3240189" y="120129"/>
                  </a:lnTo>
                  <a:lnTo>
                    <a:pt x="3239008" y="136271"/>
                  </a:lnTo>
                  <a:lnTo>
                    <a:pt x="3240163" y="151320"/>
                  </a:lnTo>
                  <a:lnTo>
                    <a:pt x="3257423" y="187325"/>
                  </a:lnTo>
                  <a:lnTo>
                    <a:pt x="3292043" y="205422"/>
                  </a:lnTo>
                  <a:lnTo>
                    <a:pt x="3306699" y="206629"/>
                  </a:lnTo>
                  <a:lnTo>
                    <a:pt x="3321621" y="205397"/>
                  </a:lnTo>
                  <a:lnTo>
                    <a:pt x="3334982" y="201663"/>
                  </a:lnTo>
                  <a:lnTo>
                    <a:pt x="3346767" y="195440"/>
                  </a:lnTo>
                  <a:lnTo>
                    <a:pt x="3356991" y="186690"/>
                  </a:lnTo>
                  <a:lnTo>
                    <a:pt x="3357080" y="186563"/>
                  </a:lnTo>
                  <a:lnTo>
                    <a:pt x="3365169" y="175907"/>
                  </a:lnTo>
                  <a:lnTo>
                    <a:pt x="3371050" y="163550"/>
                  </a:lnTo>
                  <a:lnTo>
                    <a:pt x="3374593" y="149618"/>
                  </a:lnTo>
                  <a:lnTo>
                    <a:pt x="3375787" y="134112"/>
                  </a:lnTo>
                  <a:close/>
                </a:path>
                <a:path w="4283075" h="207010">
                  <a:moveTo>
                    <a:pt x="3526663" y="203454"/>
                  </a:moveTo>
                  <a:lnTo>
                    <a:pt x="3464369" y="137160"/>
                  </a:lnTo>
                  <a:lnTo>
                    <a:pt x="3459607" y="132080"/>
                  </a:lnTo>
                  <a:lnTo>
                    <a:pt x="3462464" y="129032"/>
                  </a:lnTo>
                  <a:lnTo>
                    <a:pt x="3521710" y="66040"/>
                  </a:lnTo>
                  <a:lnTo>
                    <a:pt x="3490468" y="66040"/>
                  </a:lnTo>
                  <a:lnTo>
                    <a:pt x="3434588" y="129032"/>
                  </a:lnTo>
                  <a:lnTo>
                    <a:pt x="3434207" y="129032"/>
                  </a:lnTo>
                  <a:lnTo>
                    <a:pt x="3434207" y="0"/>
                  </a:lnTo>
                  <a:lnTo>
                    <a:pt x="3409823" y="0"/>
                  </a:lnTo>
                  <a:lnTo>
                    <a:pt x="3409823" y="203454"/>
                  </a:lnTo>
                  <a:lnTo>
                    <a:pt x="3434207" y="203454"/>
                  </a:lnTo>
                  <a:lnTo>
                    <a:pt x="3434207" y="137160"/>
                  </a:lnTo>
                  <a:lnTo>
                    <a:pt x="3434588" y="137160"/>
                  </a:lnTo>
                  <a:lnTo>
                    <a:pt x="3493389" y="203454"/>
                  </a:lnTo>
                  <a:lnTo>
                    <a:pt x="3526663" y="203454"/>
                  </a:lnTo>
                  <a:close/>
                </a:path>
                <a:path w="4283075" h="207010">
                  <a:moveTo>
                    <a:pt x="3633597" y="156972"/>
                  </a:moveTo>
                  <a:lnTo>
                    <a:pt x="3604996" y="129819"/>
                  </a:lnTo>
                  <a:lnTo>
                    <a:pt x="3586213" y="122097"/>
                  </a:lnTo>
                  <a:lnTo>
                    <a:pt x="3579533" y="118999"/>
                  </a:lnTo>
                  <a:lnTo>
                    <a:pt x="3574453" y="116192"/>
                  </a:lnTo>
                  <a:lnTo>
                    <a:pt x="3570986" y="113665"/>
                  </a:lnTo>
                  <a:lnTo>
                    <a:pt x="3567557" y="110617"/>
                  </a:lnTo>
                  <a:lnTo>
                    <a:pt x="3565779" y="106426"/>
                  </a:lnTo>
                  <a:lnTo>
                    <a:pt x="3565779" y="95377"/>
                  </a:lnTo>
                  <a:lnTo>
                    <a:pt x="3568192" y="90932"/>
                  </a:lnTo>
                  <a:lnTo>
                    <a:pt x="3573018" y="87503"/>
                  </a:lnTo>
                  <a:lnTo>
                    <a:pt x="3577971" y="84074"/>
                  </a:lnTo>
                  <a:lnTo>
                    <a:pt x="3584321" y="82423"/>
                  </a:lnTo>
                  <a:lnTo>
                    <a:pt x="3592068" y="82423"/>
                  </a:lnTo>
                  <a:lnTo>
                    <a:pt x="3601593" y="83045"/>
                  </a:lnTo>
                  <a:lnTo>
                    <a:pt x="3610572" y="84899"/>
                  </a:lnTo>
                  <a:lnTo>
                    <a:pt x="3619030" y="87998"/>
                  </a:lnTo>
                  <a:lnTo>
                    <a:pt x="3626993" y="92329"/>
                  </a:lnTo>
                  <a:lnTo>
                    <a:pt x="3626993" y="82423"/>
                  </a:lnTo>
                  <a:lnTo>
                    <a:pt x="3626993" y="68834"/>
                  </a:lnTo>
                  <a:lnTo>
                    <a:pt x="3619322" y="66179"/>
                  </a:lnTo>
                  <a:lnTo>
                    <a:pt x="3611346" y="64274"/>
                  </a:lnTo>
                  <a:lnTo>
                    <a:pt x="3603079" y="63119"/>
                  </a:lnTo>
                  <a:lnTo>
                    <a:pt x="3594481" y="62738"/>
                  </a:lnTo>
                  <a:lnTo>
                    <a:pt x="3583597" y="63436"/>
                  </a:lnTo>
                  <a:lnTo>
                    <a:pt x="3544773" y="86588"/>
                  </a:lnTo>
                  <a:lnTo>
                    <a:pt x="3540887" y="102997"/>
                  </a:lnTo>
                  <a:lnTo>
                    <a:pt x="3540887" y="111506"/>
                  </a:lnTo>
                  <a:lnTo>
                    <a:pt x="3577463" y="143002"/>
                  </a:lnTo>
                  <a:lnTo>
                    <a:pt x="3586175" y="146481"/>
                  </a:lnTo>
                  <a:lnTo>
                    <a:pt x="3593274" y="149694"/>
                  </a:lnTo>
                  <a:lnTo>
                    <a:pt x="3598748" y="152628"/>
                  </a:lnTo>
                  <a:lnTo>
                    <a:pt x="3602609" y="155321"/>
                  </a:lnTo>
                  <a:lnTo>
                    <a:pt x="3606800" y="158750"/>
                  </a:lnTo>
                  <a:lnTo>
                    <a:pt x="3608832" y="163068"/>
                  </a:lnTo>
                  <a:lnTo>
                    <a:pt x="3608832" y="168402"/>
                  </a:lnTo>
                  <a:lnTo>
                    <a:pt x="3607054" y="176580"/>
                  </a:lnTo>
                  <a:lnTo>
                    <a:pt x="3601745" y="182410"/>
                  </a:lnTo>
                  <a:lnTo>
                    <a:pt x="3592855" y="185915"/>
                  </a:lnTo>
                  <a:lnTo>
                    <a:pt x="3580384" y="187071"/>
                  </a:lnTo>
                  <a:lnTo>
                    <a:pt x="3569970" y="186245"/>
                  </a:lnTo>
                  <a:lnTo>
                    <a:pt x="3559899" y="183743"/>
                  </a:lnTo>
                  <a:lnTo>
                    <a:pt x="3550158" y="179578"/>
                  </a:lnTo>
                  <a:lnTo>
                    <a:pt x="3540760" y="173736"/>
                  </a:lnTo>
                  <a:lnTo>
                    <a:pt x="3540760" y="198628"/>
                  </a:lnTo>
                  <a:lnTo>
                    <a:pt x="3549065" y="202133"/>
                  </a:lnTo>
                  <a:lnTo>
                    <a:pt x="3558044" y="204635"/>
                  </a:lnTo>
                  <a:lnTo>
                    <a:pt x="3567709" y="206133"/>
                  </a:lnTo>
                  <a:lnTo>
                    <a:pt x="3578098" y="206629"/>
                  </a:lnTo>
                  <a:lnTo>
                    <a:pt x="3589807" y="205968"/>
                  </a:lnTo>
                  <a:lnTo>
                    <a:pt x="3624859" y="189903"/>
                  </a:lnTo>
                  <a:lnTo>
                    <a:pt x="3626828" y="187071"/>
                  </a:lnTo>
                  <a:lnTo>
                    <a:pt x="3629698" y="182968"/>
                  </a:lnTo>
                  <a:lnTo>
                    <a:pt x="3632619" y="174993"/>
                  </a:lnTo>
                  <a:lnTo>
                    <a:pt x="3633597" y="165989"/>
                  </a:lnTo>
                  <a:lnTo>
                    <a:pt x="3633597" y="156972"/>
                  </a:lnTo>
                  <a:close/>
                </a:path>
                <a:path w="4283075" h="207010">
                  <a:moveTo>
                    <a:pt x="3842258" y="114935"/>
                  </a:moveTo>
                  <a:lnTo>
                    <a:pt x="3829850" y="75793"/>
                  </a:lnTo>
                  <a:lnTo>
                    <a:pt x="3792601" y="62738"/>
                  </a:lnTo>
                  <a:lnTo>
                    <a:pt x="3779570" y="63550"/>
                  </a:lnTo>
                  <a:lnTo>
                    <a:pt x="3767340" y="65963"/>
                  </a:lnTo>
                  <a:lnTo>
                    <a:pt x="3755898" y="69977"/>
                  </a:lnTo>
                  <a:lnTo>
                    <a:pt x="3745230" y="75565"/>
                  </a:lnTo>
                  <a:lnTo>
                    <a:pt x="3745230" y="99060"/>
                  </a:lnTo>
                  <a:lnTo>
                    <a:pt x="3755694" y="91808"/>
                  </a:lnTo>
                  <a:lnTo>
                    <a:pt x="3766718" y="86601"/>
                  </a:lnTo>
                  <a:lnTo>
                    <a:pt x="3778262" y="83477"/>
                  </a:lnTo>
                  <a:lnTo>
                    <a:pt x="3790315" y="82423"/>
                  </a:lnTo>
                  <a:lnTo>
                    <a:pt x="3802545" y="84531"/>
                  </a:lnTo>
                  <a:lnTo>
                    <a:pt x="3811282" y="90830"/>
                  </a:lnTo>
                  <a:lnTo>
                    <a:pt x="3816502" y="101346"/>
                  </a:lnTo>
                  <a:lnTo>
                    <a:pt x="3818255" y="116078"/>
                  </a:lnTo>
                  <a:lnTo>
                    <a:pt x="3818255" y="134493"/>
                  </a:lnTo>
                  <a:lnTo>
                    <a:pt x="3818255" y="147701"/>
                  </a:lnTo>
                  <a:lnTo>
                    <a:pt x="3796131" y="184124"/>
                  </a:lnTo>
                  <a:lnTo>
                    <a:pt x="3781679" y="186944"/>
                  </a:lnTo>
                  <a:lnTo>
                    <a:pt x="3774059" y="186944"/>
                  </a:lnTo>
                  <a:lnTo>
                    <a:pt x="3767963" y="184785"/>
                  </a:lnTo>
                  <a:lnTo>
                    <a:pt x="3763149" y="180632"/>
                  </a:lnTo>
                  <a:lnTo>
                    <a:pt x="3758692" y="176530"/>
                  </a:lnTo>
                  <a:lnTo>
                    <a:pt x="3756279" y="171196"/>
                  </a:lnTo>
                  <a:lnTo>
                    <a:pt x="3756279" y="157226"/>
                  </a:lnTo>
                  <a:lnTo>
                    <a:pt x="3758438" y="151384"/>
                  </a:lnTo>
                  <a:lnTo>
                    <a:pt x="3762756" y="147320"/>
                  </a:lnTo>
                  <a:lnTo>
                    <a:pt x="3766947" y="143129"/>
                  </a:lnTo>
                  <a:lnTo>
                    <a:pt x="3774694" y="140335"/>
                  </a:lnTo>
                  <a:lnTo>
                    <a:pt x="3818255" y="134493"/>
                  </a:lnTo>
                  <a:lnTo>
                    <a:pt x="3818255" y="116078"/>
                  </a:lnTo>
                  <a:lnTo>
                    <a:pt x="3777488" y="121793"/>
                  </a:lnTo>
                  <a:lnTo>
                    <a:pt x="3734727" y="149390"/>
                  </a:lnTo>
                  <a:lnTo>
                    <a:pt x="3731895" y="166624"/>
                  </a:lnTo>
                  <a:lnTo>
                    <a:pt x="3732606" y="175374"/>
                  </a:lnTo>
                  <a:lnTo>
                    <a:pt x="3765956" y="205968"/>
                  </a:lnTo>
                  <a:lnTo>
                    <a:pt x="3775456" y="206629"/>
                  </a:lnTo>
                  <a:lnTo>
                    <a:pt x="3788524" y="205105"/>
                  </a:lnTo>
                  <a:lnTo>
                    <a:pt x="3799916" y="200533"/>
                  </a:lnTo>
                  <a:lnTo>
                    <a:pt x="3809619" y="192913"/>
                  </a:lnTo>
                  <a:lnTo>
                    <a:pt x="3814089" y="186944"/>
                  </a:lnTo>
                  <a:lnTo>
                    <a:pt x="3817620" y="182245"/>
                  </a:lnTo>
                  <a:lnTo>
                    <a:pt x="3818255" y="182245"/>
                  </a:lnTo>
                  <a:lnTo>
                    <a:pt x="3818255" y="203454"/>
                  </a:lnTo>
                  <a:lnTo>
                    <a:pt x="3842258" y="203454"/>
                  </a:lnTo>
                  <a:lnTo>
                    <a:pt x="3842258" y="182245"/>
                  </a:lnTo>
                  <a:lnTo>
                    <a:pt x="3842258" y="134493"/>
                  </a:lnTo>
                  <a:lnTo>
                    <a:pt x="3842258" y="114935"/>
                  </a:lnTo>
                  <a:close/>
                </a:path>
                <a:path w="4283075" h="207010">
                  <a:moveTo>
                    <a:pt x="3948176" y="66040"/>
                  </a:moveTo>
                  <a:lnTo>
                    <a:pt x="3914013" y="66040"/>
                  </a:lnTo>
                  <a:lnTo>
                    <a:pt x="3914013" y="25273"/>
                  </a:lnTo>
                  <a:lnTo>
                    <a:pt x="3889756" y="32893"/>
                  </a:lnTo>
                  <a:lnTo>
                    <a:pt x="3889756" y="66040"/>
                  </a:lnTo>
                  <a:lnTo>
                    <a:pt x="3866261" y="66040"/>
                  </a:lnTo>
                  <a:lnTo>
                    <a:pt x="3866261" y="86106"/>
                  </a:lnTo>
                  <a:lnTo>
                    <a:pt x="3889756" y="86106"/>
                  </a:lnTo>
                  <a:lnTo>
                    <a:pt x="3889756" y="165481"/>
                  </a:lnTo>
                  <a:lnTo>
                    <a:pt x="3892054" y="183400"/>
                  </a:lnTo>
                  <a:lnTo>
                    <a:pt x="3898989" y="196176"/>
                  </a:lnTo>
                  <a:lnTo>
                    <a:pt x="3910533" y="203835"/>
                  </a:lnTo>
                  <a:lnTo>
                    <a:pt x="3926713" y="206375"/>
                  </a:lnTo>
                  <a:lnTo>
                    <a:pt x="3935730" y="206375"/>
                  </a:lnTo>
                  <a:lnTo>
                    <a:pt x="3942969" y="204978"/>
                  </a:lnTo>
                  <a:lnTo>
                    <a:pt x="3948176" y="202057"/>
                  </a:lnTo>
                  <a:lnTo>
                    <a:pt x="3948176" y="186436"/>
                  </a:lnTo>
                  <a:lnTo>
                    <a:pt x="3948176" y="181864"/>
                  </a:lnTo>
                  <a:lnTo>
                    <a:pt x="3944112" y="184912"/>
                  </a:lnTo>
                  <a:lnTo>
                    <a:pt x="3939413" y="186436"/>
                  </a:lnTo>
                  <a:lnTo>
                    <a:pt x="3926840" y="186436"/>
                  </a:lnTo>
                  <a:lnTo>
                    <a:pt x="3921760" y="184531"/>
                  </a:lnTo>
                  <a:lnTo>
                    <a:pt x="3918585" y="180594"/>
                  </a:lnTo>
                  <a:lnTo>
                    <a:pt x="3915537" y="176657"/>
                  </a:lnTo>
                  <a:lnTo>
                    <a:pt x="3914013" y="170180"/>
                  </a:lnTo>
                  <a:lnTo>
                    <a:pt x="3914013" y="86106"/>
                  </a:lnTo>
                  <a:lnTo>
                    <a:pt x="3948176" y="86106"/>
                  </a:lnTo>
                  <a:lnTo>
                    <a:pt x="3948176" y="66040"/>
                  </a:lnTo>
                  <a:close/>
                </a:path>
                <a:path w="4283075" h="207010">
                  <a:moveTo>
                    <a:pt x="4151630" y="114935"/>
                  </a:moveTo>
                  <a:lnTo>
                    <a:pt x="4139222" y="75793"/>
                  </a:lnTo>
                  <a:lnTo>
                    <a:pt x="4101973" y="62738"/>
                  </a:lnTo>
                  <a:lnTo>
                    <a:pt x="4088942" y="63550"/>
                  </a:lnTo>
                  <a:lnTo>
                    <a:pt x="4076712" y="65963"/>
                  </a:lnTo>
                  <a:lnTo>
                    <a:pt x="4065270" y="69977"/>
                  </a:lnTo>
                  <a:lnTo>
                    <a:pt x="4054602" y="75565"/>
                  </a:lnTo>
                  <a:lnTo>
                    <a:pt x="4054602" y="99060"/>
                  </a:lnTo>
                  <a:lnTo>
                    <a:pt x="4065066" y="91808"/>
                  </a:lnTo>
                  <a:lnTo>
                    <a:pt x="4076090" y="86601"/>
                  </a:lnTo>
                  <a:lnTo>
                    <a:pt x="4087634" y="83477"/>
                  </a:lnTo>
                  <a:lnTo>
                    <a:pt x="4099687" y="82423"/>
                  </a:lnTo>
                  <a:lnTo>
                    <a:pt x="4111917" y="84531"/>
                  </a:lnTo>
                  <a:lnTo>
                    <a:pt x="4120654" y="90830"/>
                  </a:lnTo>
                  <a:lnTo>
                    <a:pt x="4125874" y="101346"/>
                  </a:lnTo>
                  <a:lnTo>
                    <a:pt x="4127627" y="116078"/>
                  </a:lnTo>
                  <a:lnTo>
                    <a:pt x="4127627" y="134493"/>
                  </a:lnTo>
                  <a:lnTo>
                    <a:pt x="4127627" y="147701"/>
                  </a:lnTo>
                  <a:lnTo>
                    <a:pt x="4105503" y="184124"/>
                  </a:lnTo>
                  <a:lnTo>
                    <a:pt x="4091051" y="186944"/>
                  </a:lnTo>
                  <a:lnTo>
                    <a:pt x="4083431" y="186944"/>
                  </a:lnTo>
                  <a:lnTo>
                    <a:pt x="4077335" y="184785"/>
                  </a:lnTo>
                  <a:lnTo>
                    <a:pt x="4072521" y="180632"/>
                  </a:lnTo>
                  <a:lnTo>
                    <a:pt x="4068064" y="176530"/>
                  </a:lnTo>
                  <a:lnTo>
                    <a:pt x="4065651" y="171196"/>
                  </a:lnTo>
                  <a:lnTo>
                    <a:pt x="4065651" y="157226"/>
                  </a:lnTo>
                  <a:lnTo>
                    <a:pt x="4067810" y="151384"/>
                  </a:lnTo>
                  <a:lnTo>
                    <a:pt x="4072128" y="147320"/>
                  </a:lnTo>
                  <a:lnTo>
                    <a:pt x="4076319" y="143129"/>
                  </a:lnTo>
                  <a:lnTo>
                    <a:pt x="4084066" y="140335"/>
                  </a:lnTo>
                  <a:lnTo>
                    <a:pt x="4127627" y="134493"/>
                  </a:lnTo>
                  <a:lnTo>
                    <a:pt x="4127627" y="116078"/>
                  </a:lnTo>
                  <a:lnTo>
                    <a:pt x="4086860" y="121793"/>
                  </a:lnTo>
                  <a:lnTo>
                    <a:pt x="4044099" y="149390"/>
                  </a:lnTo>
                  <a:lnTo>
                    <a:pt x="4041267" y="166624"/>
                  </a:lnTo>
                  <a:lnTo>
                    <a:pt x="4041978" y="175374"/>
                  </a:lnTo>
                  <a:lnTo>
                    <a:pt x="4075328" y="205968"/>
                  </a:lnTo>
                  <a:lnTo>
                    <a:pt x="4084828" y="206629"/>
                  </a:lnTo>
                  <a:lnTo>
                    <a:pt x="4097896" y="205105"/>
                  </a:lnTo>
                  <a:lnTo>
                    <a:pt x="4109288" y="200533"/>
                  </a:lnTo>
                  <a:lnTo>
                    <a:pt x="4118991" y="192913"/>
                  </a:lnTo>
                  <a:lnTo>
                    <a:pt x="4123461" y="186944"/>
                  </a:lnTo>
                  <a:lnTo>
                    <a:pt x="4126992" y="182245"/>
                  </a:lnTo>
                  <a:lnTo>
                    <a:pt x="4127627" y="182245"/>
                  </a:lnTo>
                  <a:lnTo>
                    <a:pt x="4127627" y="203454"/>
                  </a:lnTo>
                  <a:lnTo>
                    <a:pt x="4151630" y="203454"/>
                  </a:lnTo>
                  <a:lnTo>
                    <a:pt x="4151630" y="182245"/>
                  </a:lnTo>
                  <a:lnTo>
                    <a:pt x="4151630" y="134493"/>
                  </a:lnTo>
                  <a:lnTo>
                    <a:pt x="4151630" y="114935"/>
                  </a:lnTo>
                  <a:close/>
                </a:path>
                <a:path w="4283075" h="207010">
                  <a:moveTo>
                    <a:pt x="4215892" y="0"/>
                  </a:moveTo>
                  <a:lnTo>
                    <a:pt x="4191508" y="0"/>
                  </a:lnTo>
                  <a:lnTo>
                    <a:pt x="4191508" y="203454"/>
                  </a:lnTo>
                  <a:lnTo>
                    <a:pt x="4215892" y="203454"/>
                  </a:lnTo>
                  <a:lnTo>
                    <a:pt x="4215892" y="0"/>
                  </a:lnTo>
                  <a:close/>
                </a:path>
                <a:path w="4283075" h="207010">
                  <a:moveTo>
                    <a:pt x="4282948" y="0"/>
                  </a:moveTo>
                  <a:lnTo>
                    <a:pt x="4258564" y="0"/>
                  </a:lnTo>
                  <a:lnTo>
                    <a:pt x="4258564" y="203454"/>
                  </a:lnTo>
                  <a:lnTo>
                    <a:pt x="4282948" y="203454"/>
                  </a:lnTo>
                  <a:lnTo>
                    <a:pt x="428294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3050" y="1908555"/>
              <a:ext cx="3986656" cy="73190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6402196" y="291896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40131" y="0"/>
                </a:moveTo>
                <a:lnTo>
                  <a:pt x="22860" y="0"/>
                </a:lnTo>
                <a:lnTo>
                  <a:pt x="15493" y="3048"/>
                </a:lnTo>
                <a:lnTo>
                  <a:pt x="3048" y="15240"/>
                </a:lnTo>
                <a:lnTo>
                  <a:pt x="0" y="22733"/>
                </a:lnTo>
                <a:lnTo>
                  <a:pt x="0" y="31369"/>
                </a:lnTo>
                <a:lnTo>
                  <a:pt x="0" y="40132"/>
                </a:lnTo>
                <a:lnTo>
                  <a:pt x="3048" y="47498"/>
                </a:lnTo>
                <a:lnTo>
                  <a:pt x="15493" y="59944"/>
                </a:lnTo>
                <a:lnTo>
                  <a:pt x="22860" y="62992"/>
                </a:lnTo>
                <a:lnTo>
                  <a:pt x="40131" y="62992"/>
                </a:lnTo>
                <a:lnTo>
                  <a:pt x="47625" y="59944"/>
                </a:lnTo>
                <a:lnTo>
                  <a:pt x="59943" y="47498"/>
                </a:lnTo>
                <a:lnTo>
                  <a:pt x="62991" y="40132"/>
                </a:lnTo>
                <a:lnTo>
                  <a:pt x="62991" y="22733"/>
                </a:lnTo>
                <a:lnTo>
                  <a:pt x="59943" y="15240"/>
                </a:lnTo>
                <a:lnTo>
                  <a:pt x="47625" y="3048"/>
                </a:lnTo>
                <a:lnTo>
                  <a:pt x="40131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2668" y="2833242"/>
            <a:ext cx="4102861" cy="2095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3050" y="3107563"/>
            <a:ext cx="4184904" cy="2711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402196" y="359410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40131" y="0"/>
                </a:moveTo>
                <a:lnTo>
                  <a:pt x="22860" y="0"/>
                </a:lnTo>
                <a:lnTo>
                  <a:pt x="15493" y="3048"/>
                </a:lnTo>
                <a:lnTo>
                  <a:pt x="3048" y="15239"/>
                </a:lnTo>
                <a:lnTo>
                  <a:pt x="0" y="22732"/>
                </a:lnTo>
                <a:lnTo>
                  <a:pt x="0" y="31368"/>
                </a:lnTo>
                <a:lnTo>
                  <a:pt x="0" y="40131"/>
                </a:lnTo>
                <a:lnTo>
                  <a:pt x="3048" y="47498"/>
                </a:lnTo>
                <a:lnTo>
                  <a:pt x="15493" y="59943"/>
                </a:lnTo>
                <a:lnTo>
                  <a:pt x="22860" y="62992"/>
                </a:lnTo>
                <a:lnTo>
                  <a:pt x="40131" y="62992"/>
                </a:lnTo>
                <a:lnTo>
                  <a:pt x="47625" y="59943"/>
                </a:lnTo>
                <a:lnTo>
                  <a:pt x="59943" y="47498"/>
                </a:lnTo>
                <a:lnTo>
                  <a:pt x="62991" y="40131"/>
                </a:lnTo>
                <a:lnTo>
                  <a:pt x="62991" y="22732"/>
                </a:lnTo>
                <a:lnTo>
                  <a:pt x="59943" y="15239"/>
                </a:lnTo>
                <a:lnTo>
                  <a:pt x="47625" y="3048"/>
                </a:lnTo>
                <a:lnTo>
                  <a:pt x="40131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39052" y="3511296"/>
            <a:ext cx="3680332" cy="48094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02196" y="426923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40131" y="0"/>
                </a:moveTo>
                <a:lnTo>
                  <a:pt x="22860" y="0"/>
                </a:lnTo>
                <a:lnTo>
                  <a:pt x="15493" y="3048"/>
                </a:lnTo>
                <a:lnTo>
                  <a:pt x="3048" y="15240"/>
                </a:lnTo>
                <a:lnTo>
                  <a:pt x="0" y="22733"/>
                </a:lnTo>
                <a:lnTo>
                  <a:pt x="0" y="31369"/>
                </a:lnTo>
                <a:lnTo>
                  <a:pt x="0" y="40132"/>
                </a:lnTo>
                <a:lnTo>
                  <a:pt x="3048" y="47498"/>
                </a:lnTo>
                <a:lnTo>
                  <a:pt x="15493" y="59944"/>
                </a:lnTo>
                <a:lnTo>
                  <a:pt x="22860" y="62992"/>
                </a:lnTo>
                <a:lnTo>
                  <a:pt x="40131" y="62992"/>
                </a:lnTo>
                <a:lnTo>
                  <a:pt x="47625" y="59944"/>
                </a:lnTo>
                <a:lnTo>
                  <a:pt x="59943" y="47498"/>
                </a:lnTo>
                <a:lnTo>
                  <a:pt x="62991" y="40132"/>
                </a:lnTo>
                <a:lnTo>
                  <a:pt x="62991" y="22733"/>
                </a:lnTo>
                <a:lnTo>
                  <a:pt x="59943" y="15240"/>
                </a:lnTo>
                <a:lnTo>
                  <a:pt x="47625" y="3048"/>
                </a:lnTo>
                <a:lnTo>
                  <a:pt x="40131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23050" y="4183507"/>
            <a:ext cx="4163441" cy="7581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19154" y="1038097"/>
            <a:ext cx="136959" cy="148348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178173" y="6476568"/>
            <a:ext cx="74788" cy="11906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573509" y="3598417"/>
            <a:ext cx="25400" cy="3259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916"/>
            <a:ext cx="2275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7072" y="1921764"/>
            <a:ext cx="5138928" cy="33482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7876" y="757427"/>
            <a:ext cx="5029200" cy="45003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4051" y="5484063"/>
            <a:ext cx="366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Yu Gothic UI" panose="020B0500000000000000" charset="-128"/>
                <a:cs typeface="Yu Gothic UI" panose="020B0500000000000000" charset="-128"/>
              </a:rPr>
              <a:t>Reference:</a:t>
            </a:r>
            <a:r>
              <a:rPr sz="1800" b="1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1800" b="1" spc="-5" dirty="0">
                <a:latin typeface="Yu Gothic UI" panose="020B0500000000000000" charset="-128"/>
                <a:cs typeface="Yu Gothic UI" panose="020B0500000000000000" charset="-128"/>
              </a:rPr>
              <a:t>Core</a:t>
            </a:r>
            <a:r>
              <a:rPr sz="1800" b="1" spc="-10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1800" b="1" spc="-5" dirty="0">
                <a:latin typeface="Yu Gothic UI" panose="020B0500000000000000" charset="-128"/>
                <a:cs typeface="Yu Gothic UI" panose="020B0500000000000000" charset="-128"/>
              </a:rPr>
              <a:t>Java Volume</a:t>
            </a:r>
            <a:r>
              <a:rPr sz="1800" b="1" spc="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1800" b="1" dirty="0">
                <a:latin typeface="Yu Gothic UI" panose="020B0500000000000000" charset="-128"/>
                <a:cs typeface="Yu Gothic UI" panose="020B0500000000000000" charset="-128"/>
              </a:rPr>
              <a:t>II,</a:t>
            </a:r>
            <a:r>
              <a:rPr sz="1800" b="1" spc="-5" dirty="0">
                <a:latin typeface="Yu Gothic UI" panose="020B0500000000000000" charset="-128"/>
                <a:cs typeface="Yu Gothic UI" panose="020B0500000000000000" charset="-128"/>
              </a:rPr>
              <a:t> </a:t>
            </a:r>
            <a:r>
              <a:rPr sz="1800" b="1" spc="-20" dirty="0">
                <a:latin typeface="Yu Gothic UI" panose="020B0500000000000000" charset="-128"/>
                <a:cs typeface="Yu Gothic UI" panose="020B0500000000000000" charset="-128"/>
              </a:rPr>
              <a:t>2.4</a:t>
            </a:r>
            <a:endParaRPr sz="1800">
              <a:latin typeface="Yu Gothic UI" panose="020B0500000000000000" charset="-128"/>
              <a:cs typeface="Yu Gothic UI" panose="020B0500000000000000" charset="-12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5" dirty="0"/>
              <a:t> Y</a:t>
            </a:r>
            <a:r>
              <a:rPr dirty="0"/>
              <a:t>ida</a:t>
            </a:r>
            <a:r>
              <a:rPr spc="-5" dirty="0"/>
              <a:t>@S</a:t>
            </a:r>
            <a:r>
              <a:rPr spc="5" dirty="0"/>
              <a:t>U</a:t>
            </a:r>
            <a:r>
              <a:rPr spc="-5" dirty="0"/>
              <a:t>STECH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4675"/>
            <a:ext cx="9721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spc="-50" dirty="0"/>
              <a:t>of</a:t>
            </a:r>
            <a:r>
              <a:rPr spc="5" dirty="0"/>
              <a:t> </a:t>
            </a:r>
            <a:r>
              <a:rPr spc="-5" dirty="0"/>
              <a:t>Customized</a:t>
            </a:r>
            <a:r>
              <a:rPr spc="-20" dirty="0"/>
              <a:t> </a:t>
            </a:r>
            <a:r>
              <a:rPr spc="-5" dirty="0"/>
              <a:t>Serialization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12456" y="2636011"/>
            <a:ext cx="4130040" cy="32575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4500" marR="197485" indent="-2286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444500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default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serialization </a:t>
            </a:r>
            <a:r>
              <a:rPr sz="2400" spc="-6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behavior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will serialize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10" dirty="0">
                <a:latin typeface="微软雅黑" panose="020B0503020204020204" charset="-122"/>
                <a:cs typeface="微软雅黑" panose="020B0503020204020204" charset="-122"/>
              </a:rPr>
              <a:t>every </a:t>
            </a:r>
            <a:r>
              <a:rPr sz="2400" spc="15" dirty="0">
                <a:latin typeface="微软雅黑" panose="020B0503020204020204" charset="-122"/>
                <a:cs typeface="微软雅黑" panose="020B0503020204020204" charset="-122"/>
              </a:rPr>
              <a:t>entry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and all the </a:t>
            </a:r>
            <a:r>
              <a:rPr sz="24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links between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them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both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directions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444500" indent="-229235">
              <a:lnSpc>
                <a:spcPts val="2740"/>
              </a:lnSpc>
              <a:spcBef>
                <a:spcPts val="720"/>
              </a:spcBef>
              <a:buFont typeface="Arial MT"/>
              <a:buChar char="•"/>
              <a:tabLst>
                <a:tab pos="444500" algn="l"/>
              </a:tabLst>
            </a:pPr>
            <a:r>
              <a:rPr sz="2400" spc="-80" dirty="0">
                <a:latin typeface="微软雅黑" panose="020B0503020204020204" charset="-122"/>
                <a:cs typeface="微软雅黑" panose="020B0503020204020204" charset="-122"/>
              </a:rPr>
              <a:t>Take</a:t>
            </a:r>
            <a:r>
              <a:rPr sz="24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long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time</a:t>
            </a:r>
            <a:r>
              <a:rPr sz="24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444500">
              <a:lnSpc>
                <a:spcPts val="2740"/>
              </a:lnSpc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consume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excessive</a:t>
            </a:r>
            <a:r>
              <a:rPr sz="24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space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30" dirty="0">
                <a:latin typeface="Tahoma" panose="020B0604030504040204"/>
                <a:cs typeface="Tahoma" panose="020B0604030504040204"/>
              </a:rPr>
              <a:t>xampl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fro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m</a:t>
            </a:r>
            <a:r>
              <a:rPr sz="1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14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40" dirty="0">
                <a:latin typeface="Tahoma" panose="020B0604030504040204"/>
                <a:cs typeface="Tahoma" panose="020B0604030504040204"/>
              </a:rPr>
              <a:t>ffecti</a:t>
            </a:r>
            <a:r>
              <a:rPr sz="1800" spc="-45" dirty="0">
                <a:latin typeface="Tahoma" panose="020B0604030504040204"/>
                <a:cs typeface="Tahoma" panose="020B0604030504040204"/>
              </a:rPr>
              <a:t>v</a:t>
            </a:r>
            <a:r>
              <a:rPr sz="1800" spc="-25" dirty="0">
                <a:latin typeface="Tahoma" panose="020B0604030504040204"/>
                <a:cs typeface="Tahoma" panose="020B0604030504040204"/>
              </a:rPr>
              <a:t>e</a:t>
            </a:r>
            <a:r>
              <a:rPr sz="1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100" dirty="0">
                <a:latin typeface="Tahoma" panose="020B0604030504040204"/>
                <a:cs typeface="Tahoma" panose="020B0604030504040204"/>
              </a:rPr>
              <a:t>Java</a:t>
            </a:r>
            <a:r>
              <a:rPr sz="1800" spc="-60" dirty="0">
                <a:latin typeface="Tahoma" panose="020B0604030504040204"/>
                <a:cs typeface="Tahoma" panose="020B0604030504040204"/>
              </a:rPr>
              <a:t>,</a:t>
            </a:r>
            <a:r>
              <a:rPr sz="1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20" dirty="0">
                <a:latin typeface="Tahoma" panose="020B0604030504040204"/>
                <a:cs typeface="Tahoma" panose="020B0604030504040204"/>
              </a:rPr>
              <a:t>Chapte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r</a:t>
            </a:r>
            <a:r>
              <a:rPr sz="1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latin typeface="Tahoma" panose="020B0604030504040204"/>
                <a:cs typeface="Tahoma" panose="020B0604030504040204"/>
              </a:rPr>
              <a:t>12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696" y="1891968"/>
            <a:ext cx="6700177" cy="3123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890" y="5370708"/>
            <a:ext cx="6176100" cy="6718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72944" y="6227775"/>
            <a:ext cx="185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omic Sans MS" panose="030F0702030302020204"/>
                <a:cs typeface="Comic Sans MS" panose="030F0702030302020204"/>
              </a:rPr>
              <a:t>Doubly</a:t>
            </a:r>
            <a:r>
              <a:rPr sz="1800" spc="-50" dirty="0">
                <a:solidFill>
                  <a:srgbClr val="00AF5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00AF50"/>
                </a:solidFill>
                <a:latin typeface="Comic Sans MS" panose="030F0702030302020204"/>
                <a:cs typeface="Comic Sans MS" panose="030F0702030302020204"/>
              </a:rPr>
              <a:t>linked</a:t>
            </a:r>
            <a:r>
              <a:rPr sz="1800" spc="-55" dirty="0">
                <a:solidFill>
                  <a:srgbClr val="00AF5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00AF50"/>
                </a:solidFill>
                <a:latin typeface="Comic Sans MS" panose="030F0702030302020204"/>
                <a:cs typeface="Comic Sans MS" panose="030F0702030302020204"/>
              </a:rPr>
              <a:t>list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5" dirty="0"/>
              <a:t> Y</a:t>
            </a:r>
            <a:r>
              <a:rPr dirty="0"/>
              <a:t>ida</a:t>
            </a:r>
            <a:r>
              <a:rPr spc="-5" dirty="0"/>
              <a:t>@S</a:t>
            </a:r>
            <a:r>
              <a:rPr spc="5" dirty="0"/>
              <a:t>U</a:t>
            </a:r>
            <a:r>
              <a:rPr spc="-5" dirty="0"/>
              <a:t>STECH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9327" y="1353951"/>
            <a:ext cx="5217160" cy="5325745"/>
            <a:chOff x="959327" y="1353951"/>
            <a:chExt cx="5217160" cy="53257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9327" y="1353951"/>
              <a:ext cx="5217130" cy="53253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27631" y="5905500"/>
              <a:ext cx="2259330" cy="673735"/>
            </a:xfrm>
            <a:custGeom>
              <a:avLst/>
              <a:gdLst/>
              <a:ahLst/>
              <a:cxnLst/>
              <a:rect l="l" t="t" r="r" b="b"/>
              <a:pathLst>
                <a:path w="2259329" h="673734">
                  <a:moveTo>
                    <a:pt x="0" y="0"/>
                  </a:moveTo>
                  <a:lnTo>
                    <a:pt x="1471422" y="0"/>
                  </a:lnTo>
                </a:path>
                <a:path w="2259329" h="673734">
                  <a:moveTo>
                    <a:pt x="254507" y="673608"/>
                  </a:moveTo>
                  <a:lnTo>
                    <a:pt x="2259330" y="673608"/>
                  </a:lnTo>
                </a:path>
              </a:pathLst>
            </a:custGeom>
            <a:ln w="57150">
              <a:solidFill>
                <a:srgbClr val="EE61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574675"/>
            <a:ext cx="9721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spc="-50" dirty="0"/>
              <a:t>of</a:t>
            </a:r>
            <a:r>
              <a:rPr spc="5" dirty="0"/>
              <a:t> </a:t>
            </a:r>
            <a:r>
              <a:rPr spc="-5" dirty="0"/>
              <a:t>Customized</a:t>
            </a:r>
            <a:r>
              <a:rPr spc="-20" dirty="0"/>
              <a:t> </a:t>
            </a:r>
            <a:r>
              <a:rPr spc="-5" dirty="0"/>
              <a:t>Serialization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T</a:t>
            </a:r>
            <a:r>
              <a:rPr spc="-20" dirty="0"/>
              <a:t>A</a:t>
            </a:r>
            <a:r>
              <a:rPr dirty="0"/>
              <a:t>O</a:t>
            </a:r>
            <a:r>
              <a:rPr spc="-5" dirty="0"/>
              <a:t> Y</a:t>
            </a:r>
            <a:r>
              <a:rPr dirty="0"/>
              <a:t>ida</a:t>
            </a:r>
            <a:r>
              <a:rPr spc="-5" dirty="0"/>
              <a:t>@S</a:t>
            </a:r>
            <a:r>
              <a:rPr spc="5" dirty="0"/>
              <a:t>U</a:t>
            </a:r>
            <a:r>
              <a:rPr spc="-5" dirty="0"/>
              <a:t>STECH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048502" y="1407414"/>
            <a:ext cx="5735320" cy="487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“Serialize</a:t>
            </a:r>
            <a:r>
              <a:rPr sz="2400" spc="-3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an</a:t>
            </a:r>
            <a:r>
              <a:rPr sz="2400" spc="-2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object’s</a:t>
            </a:r>
            <a:r>
              <a:rPr sz="2400" spc="-2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logic</a:t>
            </a:r>
            <a:r>
              <a:rPr sz="2400" spc="-1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data</a:t>
            </a:r>
            <a:r>
              <a:rPr sz="2400" spc="-2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rather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than</a:t>
            </a:r>
            <a:r>
              <a:rPr sz="2400" spc="-3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its</a:t>
            </a:r>
            <a:r>
              <a:rPr sz="2400" spc="-4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physical</a:t>
            </a:r>
            <a:r>
              <a:rPr sz="2400" spc="-2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9E3C7D"/>
                </a:solidFill>
                <a:latin typeface="Comic Sans MS" panose="030F0702030302020204"/>
                <a:cs typeface="Comic Sans MS" panose="030F0702030302020204"/>
              </a:rPr>
              <a:t>implementation”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41300" indent="-228600">
              <a:lnSpc>
                <a:spcPts val="2270"/>
              </a:lnSpc>
              <a:spcBef>
                <a:spcPts val="28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We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only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care</a:t>
            </a:r>
            <a:r>
              <a:rPr sz="20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about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of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>
              <a:lnSpc>
                <a:spcPts val="2270"/>
              </a:lnSpc>
            </a:pPr>
            <a:r>
              <a:rPr sz="2000" dirty="0">
                <a:latin typeface="Consolas" panose="020B0609020204030204"/>
                <a:cs typeface="Consolas" panose="020B0609020204030204"/>
              </a:rPr>
              <a:t>StringList</a:t>
            </a:r>
            <a:r>
              <a:rPr sz="2000" spc="-55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data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4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each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nt</a:t>
            </a:r>
            <a:r>
              <a:rPr sz="2000" spc="8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y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445770" indent="-228600">
              <a:lnSpc>
                <a:spcPct val="9100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Implement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customized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writeObject() 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inside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the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class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serialized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replace </a:t>
            </a:r>
            <a:r>
              <a:rPr sz="2000" spc="-5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the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default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behavior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defaultWriteObject():</a:t>
            </a:r>
            <a:r>
              <a:rPr sz="1600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special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ObjectOutputStream</a:t>
            </a:r>
            <a:r>
              <a:rPr sz="1600" spc="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that</a:t>
            </a:r>
            <a:r>
              <a:rPr sz="16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can only</a:t>
            </a:r>
            <a:r>
              <a:rPr sz="16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be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called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from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within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writeObject</a:t>
            </a:r>
            <a:r>
              <a:rPr sz="16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 a serializable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class.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This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method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writes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the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object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descriptor (e.g., </a:t>
            </a:r>
            <a:r>
              <a:rPr sz="1600" spc="-45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fingerprint</a:t>
            </a:r>
            <a:r>
              <a:rPr sz="1600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and the</a:t>
            </a:r>
            <a:r>
              <a:rPr sz="1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number</a:t>
            </a:r>
            <a:r>
              <a:rPr sz="1600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 fields)</a:t>
            </a:r>
            <a:r>
              <a:rPr sz="16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all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serializable</a:t>
            </a:r>
            <a:r>
              <a:rPr sz="1600" spc="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fields.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writeInt()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writeObject()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09f6246-0806-4a12-98c6-395cf013dc75"/>
  <p:tag name="COMMONDATA" val="eyJoZGlkIjoiMTAzODJjNWMwZDI2YWQ5MzliZmFkMjI5Y2NiNTlkNz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5766</Words>
  <Application>WPS 演示</Application>
  <PresentationFormat>On-screen Show (4:3)</PresentationFormat>
  <Paragraphs>229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MT</vt:lpstr>
      <vt:lpstr>Comic Sans MS</vt:lpstr>
      <vt:lpstr>Yu Gothic UI</vt:lpstr>
      <vt:lpstr>Tahoma</vt:lpstr>
      <vt:lpstr>Consolas</vt:lpstr>
      <vt:lpstr>Arial</vt:lpstr>
      <vt:lpstr>Calibri</vt:lpstr>
      <vt:lpstr>Arial Unicode MS</vt:lpstr>
      <vt:lpstr>Times New Roman</vt:lpstr>
      <vt:lpstr>Yu Gothic UI Light</vt:lpstr>
      <vt:lpstr>Office Theme</vt:lpstr>
      <vt:lpstr>Data Persistence (数据持久化)</vt:lpstr>
      <vt:lpstr>Data persistence  Store it on a disk, send  it over the network</vt:lpstr>
      <vt:lpstr>The Serializable Interface</vt:lpstr>
      <vt:lpstr>Using Object  Input/Output Streams</vt:lpstr>
      <vt:lpstr>Example</vt:lpstr>
      <vt:lpstr>Default  Serialization  Mechanism</vt:lpstr>
      <vt:lpstr>Example</vt:lpstr>
      <vt:lpstr>Example of Customized Serialization</vt:lpstr>
      <vt:lpstr>Example of Customized Serialization</vt:lpstr>
      <vt:lpstr>Example of Customized Deserialization</vt:lpstr>
      <vt:lpstr>Path</vt:lpstr>
      <vt:lpstr>Path</vt:lpstr>
      <vt:lpstr>Dot notations</vt:lpstr>
      <vt:lpstr>Converting a Path</vt:lpstr>
      <vt:lpstr>Where to  throw,  where to  catch?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Persistence (数据持久化)</dc:title>
  <dc:creator>Yida Tao</dc:creator>
  <cp:lastModifiedBy>Enfriado alto</cp:lastModifiedBy>
  <cp:revision>1</cp:revision>
  <dcterms:created xsi:type="dcterms:W3CDTF">2023-01-12T06:46:17Z</dcterms:created>
  <dcterms:modified xsi:type="dcterms:W3CDTF">2023-01-12T06:46:17Z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2022-10-17T08:00:00Z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2023-01-12T08:00:00Z</vt:filetime>
  </property>
  <property fmtid="{D5CDD505-2E9C-101B-9397-08002B2CF9AE}" pid="5" name="ICV">
    <vt:lpwstr>4D00ACF4E22C4AD69733BB0653FA722A</vt:lpwstr>
  </property>
  <property fmtid="{D5CDD505-2E9C-101B-9397-08002B2CF9AE}" pid="6" name="KSOProductBuildVer">
    <vt:lpwstr>2052-11.1.0.13703</vt:lpwstr>
  </property>
</Properties>
</file>