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2" r:id="rId4"/>
    <p:sldId id="263" r:id="rId5"/>
    <p:sldId id="265" r:id="rId6"/>
    <p:sldId id="275" r:id="rId7"/>
    <p:sldId id="276" r:id="rId8"/>
    <p:sldId id="280" r:id="rId9"/>
    <p:sldId id="281" r:id="rId10"/>
    <p:sldId id="283" r:id="rId11"/>
    <p:sldId id="284" r:id="rId12"/>
    <p:sldId id="287" r:id="rId13"/>
    <p:sldId id="288" r:id="rId14"/>
    <p:sldId id="289" r:id="rId15"/>
    <p:sldId id="293" r:id="rId16"/>
    <p:sldId id="294" r:id="rId17"/>
    <p:sldId id="295" r:id="rId18"/>
    <p:sldId id="298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</p:sldIdLst>
  <p:sldSz cx="12192000" cy="6858000"/>
  <p:notesSz cx="12192000" cy="6858000"/>
  <p:custDataLst>
    <p:tags r:id="rId5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gs" Target="tags/tag1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>
                <a:solidFill>
                  <a:srgbClr val="FFFFFF"/>
                </a:solidFill>
              </a:rPr>
              <a:t>T</a:t>
            </a:r>
            <a:r>
              <a:rPr spc="-20" dirty="0">
                <a:solidFill>
                  <a:srgbClr val="FFFFFF"/>
                </a:solidFill>
              </a:rPr>
              <a:t>A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Y</a:t>
            </a:r>
            <a:r>
              <a:rPr dirty="0">
                <a:solidFill>
                  <a:srgbClr val="FFFFFF"/>
                </a:solidFill>
              </a:rPr>
              <a:t>id</a:t>
            </a:r>
            <a:r>
              <a:rPr spc="-10"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@S</a:t>
            </a:r>
            <a:r>
              <a:rPr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STE</a:t>
            </a:r>
            <a:r>
              <a:rPr dirty="0">
                <a:solidFill>
                  <a:srgbClr val="FFFFFF"/>
                </a:solidFill>
              </a:rPr>
              <a:t>CH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E7E6E6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>
                <a:solidFill>
                  <a:srgbClr val="FFFFFF"/>
                </a:solidFill>
              </a:rPr>
              <a:t>T</a:t>
            </a:r>
            <a:r>
              <a:rPr spc="-20" dirty="0">
                <a:solidFill>
                  <a:srgbClr val="FFFFFF"/>
                </a:solidFill>
              </a:rPr>
              <a:t>A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Y</a:t>
            </a:r>
            <a:r>
              <a:rPr dirty="0">
                <a:solidFill>
                  <a:srgbClr val="FFFFFF"/>
                </a:solidFill>
              </a:rPr>
              <a:t>id</a:t>
            </a:r>
            <a:r>
              <a:rPr spc="-10"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@S</a:t>
            </a:r>
            <a:r>
              <a:rPr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STE</a:t>
            </a:r>
            <a:r>
              <a:rPr dirty="0">
                <a:solidFill>
                  <a:srgbClr val="FFFFFF"/>
                </a:solidFill>
              </a:rPr>
              <a:t>CH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>
                <a:solidFill>
                  <a:srgbClr val="FFFFFF"/>
                </a:solidFill>
              </a:rPr>
              <a:t>T</a:t>
            </a:r>
            <a:r>
              <a:rPr spc="-20" dirty="0">
                <a:solidFill>
                  <a:srgbClr val="FFFFFF"/>
                </a:solidFill>
              </a:rPr>
              <a:t>A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Y</a:t>
            </a:r>
            <a:r>
              <a:rPr dirty="0">
                <a:solidFill>
                  <a:srgbClr val="FFFFFF"/>
                </a:solidFill>
              </a:rPr>
              <a:t>id</a:t>
            </a:r>
            <a:r>
              <a:rPr spc="-10"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@S</a:t>
            </a:r>
            <a:r>
              <a:rPr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STE</a:t>
            </a:r>
            <a:r>
              <a:rPr dirty="0">
                <a:solidFill>
                  <a:srgbClr val="FFFFFF"/>
                </a:solidFill>
              </a:rPr>
              <a:t>CH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>
                <a:solidFill>
                  <a:srgbClr val="FFFFFF"/>
                </a:solidFill>
              </a:rPr>
              <a:t>T</a:t>
            </a:r>
            <a:r>
              <a:rPr spc="-20" dirty="0">
                <a:solidFill>
                  <a:srgbClr val="FFFFFF"/>
                </a:solidFill>
              </a:rPr>
              <a:t>A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Y</a:t>
            </a:r>
            <a:r>
              <a:rPr dirty="0">
                <a:solidFill>
                  <a:srgbClr val="FFFFFF"/>
                </a:solidFill>
              </a:rPr>
              <a:t>id</a:t>
            </a:r>
            <a:r>
              <a:rPr spc="-10"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@S</a:t>
            </a:r>
            <a:r>
              <a:rPr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STE</a:t>
            </a:r>
            <a:r>
              <a:rPr dirty="0">
                <a:solidFill>
                  <a:srgbClr val="FFFFFF"/>
                </a:solidFill>
              </a:rPr>
              <a:t>CH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>
                <a:solidFill>
                  <a:srgbClr val="FFFFFF"/>
                </a:solidFill>
              </a:rPr>
              <a:t>T</a:t>
            </a:r>
            <a:r>
              <a:rPr spc="-20" dirty="0">
                <a:solidFill>
                  <a:srgbClr val="FFFFFF"/>
                </a:solidFill>
              </a:rPr>
              <a:t>A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Y</a:t>
            </a:r>
            <a:r>
              <a:rPr dirty="0">
                <a:solidFill>
                  <a:srgbClr val="FFFFFF"/>
                </a:solidFill>
              </a:rPr>
              <a:t>id</a:t>
            </a:r>
            <a:r>
              <a:rPr spc="-10"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@S</a:t>
            </a:r>
            <a:r>
              <a:rPr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STE</a:t>
            </a:r>
            <a:r>
              <a:rPr dirty="0">
                <a:solidFill>
                  <a:srgbClr val="FFFFFF"/>
                </a:solidFill>
              </a:rPr>
              <a:t>CH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66868" y="1165606"/>
            <a:ext cx="285826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0118" y="2330376"/>
            <a:ext cx="9271762" cy="2289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E7E6E6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33491" y="6420984"/>
            <a:ext cx="1527175" cy="227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>
                <a:solidFill>
                  <a:srgbClr val="FFFFFF"/>
                </a:solidFill>
              </a:rPr>
              <a:t>T</a:t>
            </a:r>
            <a:r>
              <a:rPr spc="-20" dirty="0">
                <a:solidFill>
                  <a:srgbClr val="FFFFFF"/>
                </a:solidFill>
              </a:rPr>
              <a:t>A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Y</a:t>
            </a:r>
            <a:r>
              <a:rPr dirty="0">
                <a:solidFill>
                  <a:srgbClr val="FFFFFF"/>
                </a:solidFill>
              </a:rPr>
              <a:t>id</a:t>
            </a:r>
            <a:r>
              <a:rPr spc="-10"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@S</a:t>
            </a:r>
            <a:r>
              <a:rPr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STE</a:t>
            </a:r>
            <a:r>
              <a:rPr dirty="0">
                <a:solidFill>
                  <a:srgbClr val="FFFFFF"/>
                </a:solidFill>
              </a:rPr>
              <a:t>CH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44428" y="6420984"/>
            <a:ext cx="256540" cy="227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image" Target="../media/image3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2.jpeg"/><Relationship Id="rId1" Type="http://schemas.openxmlformats.org/officeDocument/2006/relationships/image" Target="../media/image41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1" Type="http://schemas.openxmlformats.org/officeDocument/2006/relationships/image" Target="../media/image4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programcreek.com/wp-" TargetMode="Externa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codejava.net/java-core/collections/understanding-" TargetMode="External"/><Relationship Id="rId1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://www.cnblogs.com/chengxiao/p/6881974.html" TargetMode="External"/><Relationship Id="rId1" Type="http://schemas.openxmlformats.org/officeDocument/2006/relationships/image" Target="../media/image5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codejava.net/java-core/concurrency/java-concurrent-collection-copyonwritearraylist-examples" TargetMode="External"/><Relationship Id="rId1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jpeg"/><Relationship Id="rId1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4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916"/>
            <a:ext cx="4693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JVM</a:t>
            </a:r>
            <a:r>
              <a:rPr spc="-55" dirty="0"/>
              <a:t> </a:t>
            </a:r>
            <a:r>
              <a:rPr spc="5" dirty="0"/>
              <a:t>&amp;</a:t>
            </a:r>
            <a:r>
              <a:rPr spc="-40" dirty="0"/>
              <a:t> </a:t>
            </a:r>
            <a:r>
              <a:rPr spc="-10" dirty="0"/>
              <a:t>Threading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24468" y="1812003"/>
            <a:ext cx="3481070" cy="4281170"/>
            <a:chOff x="824468" y="1812003"/>
            <a:chExt cx="3481070" cy="428117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24468" y="1812003"/>
              <a:ext cx="3480847" cy="42809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1825751"/>
              <a:ext cx="3403600" cy="4203700"/>
            </a:xfrm>
            <a:custGeom>
              <a:avLst/>
              <a:gdLst/>
              <a:ahLst/>
              <a:cxnLst/>
              <a:rect l="l" t="t" r="r" b="b"/>
              <a:pathLst>
                <a:path w="3403600" h="4203700">
                  <a:moveTo>
                    <a:pt x="3403091" y="0"/>
                  </a:moveTo>
                  <a:lnTo>
                    <a:pt x="0" y="0"/>
                  </a:lnTo>
                  <a:lnTo>
                    <a:pt x="0" y="4203192"/>
                  </a:lnTo>
                  <a:lnTo>
                    <a:pt x="3403091" y="4203192"/>
                  </a:lnTo>
                  <a:lnTo>
                    <a:pt x="3403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8200" y="1825751"/>
              <a:ext cx="3403600" cy="4203700"/>
            </a:xfrm>
            <a:custGeom>
              <a:avLst/>
              <a:gdLst/>
              <a:ahLst/>
              <a:cxnLst/>
              <a:rect l="l" t="t" r="r" b="b"/>
              <a:pathLst>
                <a:path w="3403600" h="4203700">
                  <a:moveTo>
                    <a:pt x="0" y="4203192"/>
                  </a:moveTo>
                  <a:lnTo>
                    <a:pt x="3403091" y="4203192"/>
                  </a:lnTo>
                  <a:lnTo>
                    <a:pt x="3403091" y="0"/>
                  </a:lnTo>
                  <a:lnTo>
                    <a:pt x="0" y="0"/>
                  </a:lnTo>
                  <a:lnTo>
                    <a:pt x="0" y="4203192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06830" y="1950212"/>
            <a:ext cx="2256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Tahoma" panose="020B0604030504040204"/>
                <a:cs typeface="Tahoma" panose="020B0604030504040204"/>
              </a:rPr>
              <a:t>J</a:t>
            </a:r>
            <a:r>
              <a:rPr sz="2000" spc="-110" dirty="0">
                <a:latin typeface="Tahoma" panose="020B0604030504040204"/>
                <a:cs typeface="Tahoma" panose="020B0604030504040204"/>
              </a:rPr>
              <a:t>a</a:t>
            </a:r>
            <a:r>
              <a:rPr sz="2000" spc="-5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10" dirty="0">
                <a:latin typeface="Tahoma" panose="020B0604030504040204"/>
                <a:cs typeface="Tahoma" panose="020B0604030504040204"/>
              </a:rPr>
              <a:t>V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i</a:t>
            </a:r>
            <a:r>
              <a:rPr sz="2000" spc="-35" dirty="0">
                <a:latin typeface="Tahoma" panose="020B0604030504040204"/>
                <a:cs typeface="Tahoma" panose="020B0604030504040204"/>
              </a:rPr>
              <a:t>rtu</a:t>
            </a:r>
            <a:r>
              <a:rPr sz="2000" spc="-35" dirty="0">
                <a:latin typeface="Tahoma" panose="020B0604030504040204"/>
                <a:cs typeface="Tahoma" panose="020B0604030504040204"/>
              </a:rPr>
              <a:t>a</a:t>
            </a:r>
            <a:r>
              <a:rPr sz="2000" spc="-10" dirty="0">
                <a:latin typeface="Tahoma" panose="020B0604030504040204"/>
                <a:cs typeface="Tahoma" panose="020B0604030504040204"/>
              </a:rPr>
              <a:t>l</a:t>
            </a:r>
            <a:r>
              <a:rPr sz="20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5" dirty="0">
                <a:latin typeface="Tahoma" panose="020B0604030504040204"/>
                <a:cs typeface="Tahoma" panose="020B0604030504040204"/>
              </a:rPr>
              <a:t>Machine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63167" y="2753880"/>
            <a:ext cx="3202305" cy="765175"/>
            <a:chOff x="963167" y="2753880"/>
            <a:chExt cx="3202305" cy="7651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7" y="2753880"/>
              <a:ext cx="3201924" cy="76503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0911" y="2878848"/>
              <a:ext cx="2723388" cy="58215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95171" y="2785872"/>
              <a:ext cx="3088005" cy="650875"/>
            </a:xfrm>
            <a:custGeom>
              <a:avLst/>
              <a:gdLst/>
              <a:ahLst/>
              <a:cxnLst/>
              <a:rect l="l" t="t" r="r" b="b"/>
              <a:pathLst>
                <a:path w="3088004" h="650875">
                  <a:moveTo>
                    <a:pt x="3087624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087624" y="650748"/>
                  </a:lnTo>
                  <a:lnTo>
                    <a:pt x="3087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95172" y="2785872"/>
            <a:ext cx="3088005" cy="650875"/>
          </a:xfrm>
          <a:prstGeom prst="rect">
            <a:avLst/>
          </a:prstGeom>
          <a:ln w="12700">
            <a:solidFill>
              <a:srgbClr val="7E7E7E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1370"/>
              </a:spcBef>
            </a:pPr>
            <a:r>
              <a:rPr sz="1800" spc="-40" dirty="0">
                <a:latin typeface="Tahoma" panose="020B0604030504040204"/>
                <a:cs typeface="Tahoma" panose="020B0604030504040204"/>
              </a:rPr>
              <a:t>Class</a:t>
            </a:r>
            <a:r>
              <a:rPr sz="1800" spc="-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20" dirty="0">
                <a:latin typeface="Tahoma" panose="020B0604030504040204"/>
                <a:cs typeface="Tahoma" panose="020B0604030504040204"/>
              </a:rPr>
              <a:t>Loader</a:t>
            </a:r>
            <a:r>
              <a:rPr sz="18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40" dirty="0">
                <a:latin typeface="Tahoma" panose="020B0604030504040204"/>
                <a:cs typeface="Tahoma" panose="020B0604030504040204"/>
              </a:rPr>
              <a:t>Subsystem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63167" y="3770388"/>
            <a:ext cx="3202305" cy="767080"/>
            <a:chOff x="963167" y="3770388"/>
            <a:chExt cx="3202305" cy="76708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3167" y="3770388"/>
              <a:ext cx="3201924" cy="76655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7799" y="3896880"/>
              <a:ext cx="2229612" cy="58215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95172" y="3802379"/>
            <a:ext cx="3088005" cy="652780"/>
          </a:xfrm>
          <a:prstGeom prst="rect">
            <a:avLst/>
          </a:prstGeom>
          <a:solidFill>
            <a:srgbClr val="FFC000"/>
          </a:solidFill>
          <a:ln w="12700">
            <a:solidFill>
              <a:srgbClr val="BEBEBE"/>
            </a:solidFill>
          </a:ln>
        </p:spPr>
        <p:txBody>
          <a:bodyPr vert="horz" wrap="square" lIns="0" tIns="175260" rIns="0" bIns="0" rtlCol="0">
            <a:spAutoFit/>
          </a:bodyPr>
          <a:lstStyle/>
          <a:p>
            <a:pPr marL="616585">
              <a:lnSpc>
                <a:spcPct val="100000"/>
              </a:lnSpc>
              <a:spcBef>
                <a:spcPts val="1380"/>
              </a:spcBef>
            </a:pPr>
            <a:r>
              <a:rPr sz="1800" spc="-90" dirty="0">
                <a:latin typeface="Tahoma" panose="020B0604030504040204"/>
                <a:cs typeface="Tahoma" panose="020B0604030504040204"/>
              </a:rPr>
              <a:t>R</a:t>
            </a:r>
            <a:r>
              <a:rPr sz="1800" spc="-15" dirty="0">
                <a:latin typeface="Tahoma" panose="020B0604030504040204"/>
                <a:cs typeface="Tahoma" panose="020B0604030504040204"/>
              </a:rPr>
              <a:t>u</a:t>
            </a:r>
            <a:r>
              <a:rPr sz="1800" spc="-10" dirty="0">
                <a:latin typeface="Tahoma" panose="020B0604030504040204"/>
                <a:cs typeface="Tahoma" panose="020B0604030504040204"/>
              </a:rPr>
              <a:t>n</a:t>
            </a:r>
            <a:r>
              <a:rPr sz="1800" spc="-25" dirty="0">
                <a:latin typeface="Tahoma" panose="020B0604030504040204"/>
                <a:cs typeface="Tahoma" panose="020B0604030504040204"/>
              </a:rPr>
              <a:t>t</a:t>
            </a:r>
            <a:r>
              <a:rPr sz="1800" spc="-15" dirty="0">
                <a:latin typeface="Tahoma" panose="020B0604030504040204"/>
                <a:cs typeface="Tahoma" panose="020B0604030504040204"/>
              </a:rPr>
              <a:t>i</a:t>
            </a:r>
            <a:r>
              <a:rPr sz="1800" spc="-20" dirty="0">
                <a:latin typeface="Tahoma" panose="020B0604030504040204"/>
                <a:cs typeface="Tahoma" panose="020B0604030504040204"/>
              </a:rPr>
              <a:t>m</a:t>
            </a:r>
            <a:r>
              <a:rPr sz="1800" spc="-10" dirty="0">
                <a:latin typeface="Tahoma" panose="020B0604030504040204"/>
                <a:cs typeface="Tahoma" panose="020B0604030504040204"/>
              </a:rPr>
              <a:t>e</a:t>
            </a:r>
            <a:r>
              <a:rPr sz="18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25" dirty="0">
                <a:latin typeface="Tahoma" panose="020B0604030504040204"/>
                <a:cs typeface="Tahoma" panose="020B0604030504040204"/>
              </a:rPr>
              <a:t>Data</a:t>
            </a:r>
            <a:r>
              <a:rPr sz="1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55" dirty="0">
                <a:latin typeface="Tahoma" panose="020B0604030504040204"/>
                <a:cs typeface="Tahoma" panose="020B0604030504040204"/>
              </a:rPr>
              <a:t>A</a:t>
            </a:r>
            <a:r>
              <a:rPr sz="1800" spc="-35" dirty="0">
                <a:latin typeface="Tahoma" panose="020B0604030504040204"/>
                <a:cs typeface="Tahoma" panose="020B0604030504040204"/>
              </a:rPr>
              <a:t>rea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63167" y="4788420"/>
            <a:ext cx="3202305" cy="767080"/>
            <a:chOff x="963167" y="4788420"/>
            <a:chExt cx="3202305" cy="76708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3167" y="4788420"/>
              <a:ext cx="3201924" cy="7665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9239" y="4913388"/>
              <a:ext cx="2046732" cy="58215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95172" y="4820411"/>
            <a:ext cx="3088005" cy="652780"/>
          </a:xfrm>
          <a:prstGeom prst="rect">
            <a:avLst/>
          </a:prstGeom>
          <a:solidFill>
            <a:srgbClr val="FFFFFF"/>
          </a:solidFill>
          <a:ln w="12700">
            <a:solidFill>
              <a:srgbClr val="7E7E7E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708025">
              <a:lnSpc>
                <a:spcPct val="100000"/>
              </a:lnSpc>
              <a:spcBef>
                <a:spcPts val="1375"/>
              </a:spcBef>
            </a:pPr>
            <a:r>
              <a:rPr sz="1800" spc="-114" dirty="0">
                <a:latin typeface="Tahoma" panose="020B0604030504040204"/>
                <a:cs typeface="Tahoma" panose="020B0604030504040204"/>
              </a:rPr>
              <a:t>E</a:t>
            </a:r>
            <a:r>
              <a:rPr sz="1800" spc="-45" dirty="0">
                <a:latin typeface="Tahoma" panose="020B0604030504040204"/>
                <a:cs typeface="Tahoma" panose="020B0604030504040204"/>
              </a:rPr>
              <a:t>xecu</a:t>
            </a:r>
            <a:r>
              <a:rPr sz="1800" spc="-30" dirty="0">
                <a:latin typeface="Tahoma" panose="020B0604030504040204"/>
                <a:cs typeface="Tahoma" panose="020B0604030504040204"/>
              </a:rPr>
              <a:t>t</a:t>
            </a:r>
            <a:r>
              <a:rPr sz="1800" spc="10" dirty="0">
                <a:latin typeface="Tahoma" panose="020B0604030504040204"/>
                <a:cs typeface="Tahoma" panose="020B0604030504040204"/>
              </a:rPr>
              <a:t>ion</a:t>
            </a:r>
            <a:r>
              <a:rPr sz="18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114" dirty="0">
                <a:latin typeface="Tahoma" panose="020B0604030504040204"/>
                <a:cs typeface="Tahoma" panose="020B0604030504040204"/>
              </a:rPr>
              <a:t>E</a:t>
            </a:r>
            <a:r>
              <a:rPr sz="1800" spc="-15" dirty="0">
                <a:latin typeface="Tahoma" panose="020B0604030504040204"/>
                <a:cs typeface="Tahoma" panose="020B0604030504040204"/>
              </a:rPr>
              <a:t>n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gi</a:t>
            </a:r>
            <a:r>
              <a:rPr sz="1800" spc="10" dirty="0">
                <a:latin typeface="Tahoma" panose="020B0604030504040204"/>
                <a:cs typeface="Tahoma" panose="020B0604030504040204"/>
              </a:rPr>
              <a:t>n</a:t>
            </a:r>
            <a:r>
              <a:rPr sz="1800" spc="-25" dirty="0">
                <a:latin typeface="Tahoma" panose="020B0604030504040204"/>
                <a:cs typeface="Tahoma" panose="020B0604030504040204"/>
              </a:rPr>
              <a:t>e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392426" y="2985443"/>
            <a:ext cx="9109710" cy="2268220"/>
            <a:chOff x="2392426" y="2985443"/>
            <a:chExt cx="9109710" cy="2268220"/>
          </a:xfrm>
        </p:grpSpPr>
        <p:sp>
          <p:nvSpPr>
            <p:cNvPr id="22" name="object 22"/>
            <p:cNvSpPr/>
            <p:nvPr/>
          </p:nvSpPr>
          <p:spPr>
            <a:xfrm>
              <a:off x="2398776" y="3512820"/>
              <a:ext cx="281940" cy="289560"/>
            </a:xfrm>
            <a:custGeom>
              <a:avLst/>
              <a:gdLst/>
              <a:ahLst/>
              <a:cxnLst/>
              <a:rect l="l" t="t" r="r" b="b"/>
              <a:pathLst>
                <a:path w="281939" h="289560">
                  <a:moveTo>
                    <a:pt x="211455" y="0"/>
                  </a:moveTo>
                  <a:lnTo>
                    <a:pt x="70485" y="0"/>
                  </a:lnTo>
                  <a:lnTo>
                    <a:pt x="70485" y="148589"/>
                  </a:lnTo>
                  <a:lnTo>
                    <a:pt x="0" y="148589"/>
                  </a:lnTo>
                  <a:lnTo>
                    <a:pt x="140969" y="289559"/>
                  </a:lnTo>
                  <a:lnTo>
                    <a:pt x="281940" y="148589"/>
                  </a:lnTo>
                  <a:lnTo>
                    <a:pt x="211455" y="148589"/>
                  </a:lnTo>
                  <a:lnTo>
                    <a:pt x="211455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398776" y="3512820"/>
              <a:ext cx="281940" cy="289560"/>
            </a:xfrm>
            <a:custGeom>
              <a:avLst/>
              <a:gdLst/>
              <a:ahLst/>
              <a:cxnLst/>
              <a:rect l="l" t="t" r="r" b="b"/>
              <a:pathLst>
                <a:path w="281939" h="289560">
                  <a:moveTo>
                    <a:pt x="211455" y="0"/>
                  </a:moveTo>
                  <a:lnTo>
                    <a:pt x="211455" y="148589"/>
                  </a:lnTo>
                  <a:lnTo>
                    <a:pt x="281940" y="148589"/>
                  </a:lnTo>
                  <a:lnTo>
                    <a:pt x="140969" y="289559"/>
                  </a:lnTo>
                  <a:lnTo>
                    <a:pt x="0" y="148589"/>
                  </a:lnTo>
                  <a:lnTo>
                    <a:pt x="70485" y="148589"/>
                  </a:lnTo>
                  <a:lnTo>
                    <a:pt x="70485" y="0"/>
                  </a:lnTo>
                  <a:lnTo>
                    <a:pt x="211455" y="0"/>
                  </a:lnTo>
                  <a:close/>
                </a:path>
              </a:pathLst>
            </a:custGeom>
            <a:ln w="126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409444" y="4520184"/>
              <a:ext cx="283845" cy="291465"/>
            </a:xfrm>
            <a:custGeom>
              <a:avLst/>
              <a:gdLst/>
              <a:ahLst/>
              <a:cxnLst/>
              <a:rect l="l" t="t" r="r" b="b"/>
              <a:pathLst>
                <a:path w="283844" h="291464">
                  <a:moveTo>
                    <a:pt x="212598" y="0"/>
                  </a:moveTo>
                  <a:lnTo>
                    <a:pt x="70866" y="0"/>
                  </a:lnTo>
                  <a:lnTo>
                    <a:pt x="70866" y="149352"/>
                  </a:lnTo>
                  <a:lnTo>
                    <a:pt x="0" y="149352"/>
                  </a:lnTo>
                  <a:lnTo>
                    <a:pt x="141731" y="291084"/>
                  </a:lnTo>
                  <a:lnTo>
                    <a:pt x="283463" y="149352"/>
                  </a:lnTo>
                  <a:lnTo>
                    <a:pt x="212598" y="149352"/>
                  </a:lnTo>
                  <a:lnTo>
                    <a:pt x="212598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409444" y="4520184"/>
              <a:ext cx="283845" cy="291465"/>
            </a:xfrm>
            <a:custGeom>
              <a:avLst/>
              <a:gdLst/>
              <a:ahLst/>
              <a:cxnLst/>
              <a:rect l="l" t="t" r="r" b="b"/>
              <a:pathLst>
                <a:path w="283844" h="291464">
                  <a:moveTo>
                    <a:pt x="212598" y="0"/>
                  </a:moveTo>
                  <a:lnTo>
                    <a:pt x="212598" y="149352"/>
                  </a:lnTo>
                  <a:lnTo>
                    <a:pt x="283463" y="149352"/>
                  </a:lnTo>
                  <a:lnTo>
                    <a:pt x="141731" y="291084"/>
                  </a:lnTo>
                  <a:lnTo>
                    <a:pt x="0" y="149352"/>
                  </a:lnTo>
                  <a:lnTo>
                    <a:pt x="70866" y="149352"/>
                  </a:lnTo>
                  <a:lnTo>
                    <a:pt x="70866" y="0"/>
                  </a:lnTo>
                  <a:lnTo>
                    <a:pt x="212598" y="0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57795" y="2985443"/>
              <a:ext cx="6243836" cy="226785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71516" y="2999232"/>
              <a:ext cx="6166485" cy="2190115"/>
            </a:xfrm>
            <a:custGeom>
              <a:avLst/>
              <a:gdLst/>
              <a:ahLst/>
              <a:cxnLst/>
              <a:rect l="l" t="t" r="r" b="b"/>
              <a:pathLst>
                <a:path w="6166484" h="2190115">
                  <a:moveTo>
                    <a:pt x="6166103" y="0"/>
                  </a:moveTo>
                  <a:lnTo>
                    <a:pt x="0" y="0"/>
                  </a:lnTo>
                  <a:lnTo>
                    <a:pt x="0" y="2189988"/>
                  </a:lnTo>
                  <a:lnTo>
                    <a:pt x="6166103" y="2189988"/>
                  </a:lnTo>
                  <a:lnTo>
                    <a:pt x="616610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26964" y="3185160"/>
              <a:ext cx="1080528" cy="14919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90388" y="3537216"/>
              <a:ext cx="1153680" cy="85647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458967" y="3217164"/>
            <a:ext cx="966469" cy="1377950"/>
          </a:xfrm>
          <a:prstGeom prst="rect">
            <a:avLst/>
          </a:prstGeom>
          <a:solidFill>
            <a:srgbClr val="FFFFFF"/>
          </a:solidFill>
          <a:ln w="12700">
            <a:solidFill>
              <a:srgbClr val="7E7E7E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" algn="ctr">
              <a:lnSpc>
                <a:spcPct val="100000"/>
              </a:lnSpc>
            </a:pPr>
            <a:r>
              <a:rPr sz="1800" spc="25" dirty="0">
                <a:latin typeface="Tahoma" panose="020B0604030504040204"/>
                <a:cs typeface="Tahoma" panose="020B0604030504040204"/>
              </a:rPr>
              <a:t>Method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2540" algn="ctr">
              <a:lnSpc>
                <a:spcPct val="100000"/>
              </a:lnSpc>
            </a:pPr>
            <a:r>
              <a:rPr sz="1800" spc="-15" dirty="0">
                <a:latin typeface="Tahoma" panose="020B0604030504040204"/>
                <a:cs typeface="Tahoma" panose="020B0604030504040204"/>
              </a:rPr>
              <a:t>Area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86144" y="3185160"/>
            <a:ext cx="1080528" cy="1491995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6518147" y="3217164"/>
            <a:ext cx="966469" cy="1377950"/>
          </a:xfrm>
          <a:prstGeom prst="rect">
            <a:avLst/>
          </a:prstGeom>
          <a:solidFill>
            <a:srgbClr val="FFFFFF"/>
          </a:solidFill>
          <a:ln w="12700">
            <a:solidFill>
              <a:srgbClr val="7E7E7E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222885">
              <a:lnSpc>
                <a:spcPct val="100000"/>
              </a:lnSpc>
            </a:pPr>
            <a:r>
              <a:rPr sz="1800" spc="-5" dirty="0">
                <a:latin typeface="Tahoma" panose="020B0604030504040204"/>
                <a:cs typeface="Tahoma" panose="020B0604030504040204"/>
              </a:rPr>
              <a:t>Heap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256540">
              <a:lnSpc>
                <a:spcPct val="100000"/>
              </a:lnSpc>
            </a:pPr>
            <a:r>
              <a:rPr sz="1800" spc="-15" dirty="0">
                <a:latin typeface="Tahoma" panose="020B0604030504040204"/>
                <a:cs typeface="Tahoma" panose="020B0604030504040204"/>
              </a:rPr>
              <a:t>Area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75447" y="3176016"/>
            <a:ext cx="1082052" cy="1491996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7807452" y="3208020"/>
            <a:ext cx="967740" cy="1377950"/>
          </a:xfrm>
          <a:prstGeom prst="rect">
            <a:avLst/>
          </a:prstGeom>
          <a:solidFill>
            <a:srgbClr val="FFFFFF"/>
          </a:solidFill>
          <a:ln w="12700">
            <a:solidFill>
              <a:srgbClr val="7E7E7E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258445" marR="217805" indent="-32385">
              <a:lnSpc>
                <a:spcPct val="100000"/>
              </a:lnSpc>
              <a:spcBef>
                <a:spcPts val="5"/>
              </a:spcBef>
            </a:pPr>
            <a:r>
              <a:rPr sz="1800" spc="-45" dirty="0">
                <a:latin typeface="Tahoma" panose="020B0604030504040204"/>
                <a:cs typeface="Tahoma" panose="020B0604030504040204"/>
              </a:rPr>
              <a:t>Stack  </a:t>
            </a:r>
            <a:r>
              <a:rPr sz="1800" spc="-15" dirty="0">
                <a:latin typeface="Tahoma" panose="020B0604030504040204"/>
                <a:cs typeface="Tahoma" panose="020B0604030504040204"/>
              </a:rPr>
              <a:t>Area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915400" y="3176016"/>
            <a:ext cx="1169035" cy="1492250"/>
            <a:chOff x="8915400" y="3176016"/>
            <a:chExt cx="1169035" cy="1492250"/>
          </a:xfrm>
        </p:grpSpPr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27591" y="3176016"/>
              <a:ext cx="1147572" cy="149199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400" y="3528072"/>
              <a:ext cx="1168895" cy="856475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8959595" y="3208020"/>
            <a:ext cx="1033780" cy="1377950"/>
          </a:xfrm>
          <a:prstGeom prst="rect">
            <a:avLst/>
          </a:prstGeom>
          <a:solidFill>
            <a:srgbClr val="FFFFFF"/>
          </a:solidFill>
          <a:ln w="12700">
            <a:solidFill>
              <a:srgbClr val="7E7E7E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15" dirty="0">
                <a:latin typeface="Tahoma" panose="020B0604030504040204"/>
                <a:cs typeface="Tahoma" panose="020B0604030504040204"/>
              </a:rPr>
              <a:t>PC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1800" spc="-35" dirty="0">
                <a:latin typeface="Tahoma" panose="020B0604030504040204"/>
                <a:cs typeface="Tahoma" panose="020B0604030504040204"/>
              </a:rPr>
              <a:t>Register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180319" y="3176016"/>
            <a:ext cx="1216660" cy="1492250"/>
            <a:chOff x="10180319" y="3176016"/>
            <a:chExt cx="1216660" cy="1492250"/>
          </a:xfrm>
        </p:grpSpPr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84891" y="3176016"/>
              <a:ext cx="1147572" cy="149199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80319" y="3390900"/>
              <a:ext cx="1216164" cy="1130808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0216895" y="3208020"/>
            <a:ext cx="1033780" cy="1377950"/>
          </a:xfrm>
          <a:prstGeom prst="rect">
            <a:avLst/>
          </a:prstGeom>
          <a:solidFill>
            <a:srgbClr val="FFFFFF"/>
          </a:solidFill>
          <a:ln w="12700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635" marR="120650" indent="1905" algn="ctr">
              <a:lnSpc>
                <a:spcPct val="100000"/>
              </a:lnSpc>
            </a:pPr>
            <a:r>
              <a:rPr sz="1800" spc="-10" dirty="0">
                <a:latin typeface="Tahoma" panose="020B0604030504040204"/>
                <a:cs typeface="Tahoma" panose="020B0604030504040204"/>
              </a:rPr>
              <a:t>Native 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40" dirty="0">
                <a:latin typeface="Tahoma" panose="020B0604030504040204"/>
                <a:cs typeface="Tahoma" panose="020B0604030504040204"/>
              </a:rPr>
              <a:t>Me</a:t>
            </a:r>
            <a:r>
              <a:rPr sz="1800" spc="20" dirty="0">
                <a:latin typeface="Tahoma" panose="020B0604030504040204"/>
                <a:cs typeface="Tahoma" panose="020B0604030504040204"/>
              </a:rPr>
              <a:t>t</a:t>
            </a:r>
            <a:r>
              <a:rPr sz="1800" spc="-15" dirty="0">
                <a:latin typeface="Tahoma" panose="020B0604030504040204"/>
                <a:cs typeface="Tahoma" panose="020B0604030504040204"/>
              </a:rPr>
              <a:t>h</a:t>
            </a:r>
            <a:r>
              <a:rPr sz="1800" spc="30" dirty="0">
                <a:latin typeface="Tahoma" panose="020B0604030504040204"/>
                <a:cs typeface="Tahoma" panose="020B0604030504040204"/>
              </a:rPr>
              <a:t>od  </a:t>
            </a:r>
            <a:r>
              <a:rPr sz="1800" spc="-50" dirty="0">
                <a:latin typeface="Tahoma" panose="020B0604030504040204"/>
                <a:cs typeface="Tahoma" panose="020B0604030504040204"/>
              </a:rPr>
              <a:t>Stack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71515" y="2999232"/>
            <a:ext cx="6166485" cy="2190115"/>
          </a:xfrm>
          <a:prstGeom prst="rect">
            <a:avLst/>
          </a:prstGeom>
          <a:ln w="12700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32080" algn="ctr">
              <a:lnSpc>
                <a:spcPct val="100000"/>
              </a:lnSpc>
            </a:pPr>
            <a:r>
              <a:rPr sz="1800" spc="-90" dirty="0">
                <a:latin typeface="Tahoma" panose="020B0604030504040204"/>
                <a:cs typeface="Tahoma" panose="020B0604030504040204"/>
              </a:rPr>
              <a:t>R</a:t>
            </a:r>
            <a:r>
              <a:rPr sz="1800" spc="-15" dirty="0">
                <a:latin typeface="Tahoma" panose="020B0604030504040204"/>
                <a:cs typeface="Tahoma" panose="020B0604030504040204"/>
              </a:rPr>
              <a:t>u</a:t>
            </a:r>
            <a:r>
              <a:rPr sz="1800" spc="-10" dirty="0">
                <a:latin typeface="Tahoma" panose="020B0604030504040204"/>
                <a:cs typeface="Tahoma" panose="020B0604030504040204"/>
              </a:rPr>
              <a:t>n</a:t>
            </a:r>
            <a:r>
              <a:rPr sz="1800" spc="-25" dirty="0">
                <a:latin typeface="Tahoma" panose="020B0604030504040204"/>
                <a:cs typeface="Tahoma" panose="020B0604030504040204"/>
              </a:rPr>
              <a:t>t</a:t>
            </a:r>
            <a:r>
              <a:rPr sz="1800" spc="-15" dirty="0">
                <a:latin typeface="Tahoma" panose="020B0604030504040204"/>
                <a:cs typeface="Tahoma" panose="020B0604030504040204"/>
              </a:rPr>
              <a:t>i</a:t>
            </a:r>
            <a:r>
              <a:rPr sz="1800" spc="-20" dirty="0">
                <a:latin typeface="Tahoma" panose="020B0604030504040204"/>
                <a:cs typeface="Tahoma" panose="020B0604030504040204"/>
              </a:rPr>
              <a:t>m</a:t>
            </a:r>
            <a:r>
              <a:rPr sz="1800" spc="-10" dirty="0">
                <a:latin typeface="Tahoma" panose="020B0604030504040204"/>
                <a:cs typeface="Tahoma" panose="020B0604030504040204"/>
              </a:rPr>
              <a:t>e</a:t>
            </a:r>
            <a:r>
              <a:rPr sz="18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25" dirty="0">
                <a:latin typeface="Tahoma" panose="020B0604030504040204"/>
                <a:cs typeface="Tahoma" panose="020B0604030504040204"/>
              </a:rPr>
              <a:t>Data</a:t>
            </a:r>
            <a:r>
              <a:rPr sz="1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55" dirty="0">
                <a:latin typeface="Tahoma" panose="020B0604030504040204"/>
                <a:cs typeface="Tahoma" panose="020B0604030504040204"/>
              </a:rPr>
              <a:t>A</a:t>
            </a:r>
            <a:r>
              <a:rPr sz="1800" spc="-35" dirty="0">
                <a:latin typeface="Tahoma" panose="020B0604030504040204"/>
                <a:cs typeface="Tahoma" panose="020B0604030504040204"/>
              </a:rPr>
              <a:t>rea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081271" y="3112007"/>
            <a:ext cx="1190625" cy="2007235"/>
          </a:xfrm>
          <a:custGeom>
            <a:avLst/>
            <a:gdLst/>
            <a:ahLst/>
            <a:cxnLst/>
            <a:rect l="l" t="t" r="r" b="b"/>
            <a:pathLst>
              <a:path w="1190625" h="2007235">
                <a:moveTo>
                  <a:pt x="1190243" y="0"/>
                </a:moveTo>
                <a:lnTo>
                  <a:pt x="0" y="736472"/>
                </a:lnTo>
                <a:lnTo>
                  <a:pt x="0" y="1270634"/>
                </a:lnTo>
                <a:lnTo>
                  <a:pt x="1190243" y="2007108"/>
                </a:lnTo>
                <a:lnTo>
                  <a:pt x="1190243" y="0"/>
                </a:lnTo>
                <a:close/>
              </a:path>
            </a:pathLst>
          </a:custGeom>
          <a:solidFill>
            <a:srgbClr val="FFC000">
              <a:alpha val="2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11134343" y="6420984"/>
            <a:ext cx="166370" cy="22732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7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916"/>
            <a:ext cx="68205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</a:t>
            </a:r>
            <a:r>
              <a:rPr spc="-15" dirty="0"/>
              <a:t> </a:t>
            </a:r>
            <a:r>
              <a:rPr spc="-10" dirty="0"/>
              <a:t>shared</a:t>
            </a:r>
            <a:r>
              <a:rPr spc="-35" dirty="0"/>
              <a:t> </a:t>
            </a:r>
            <a:r>
              <a:rPr spc="-20" dirty="0"/>
              <a:t>resource</a:t>
            </a:r>
            <a:endParaRPr spc="-2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83907" y="1531619"/>
            <a:ext cx="3829811" cy="4191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528572"/>
            <a:ext cx="3831336" cy="4191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9000" y="5872683"/>
            <a:ext cx="5058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b="1" spc="-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20" dirty="0">
                <a:latin typeface="Trebuchet MS" panose="020B0603020202020204"/>
                <a:cs typeface="Trebuchet MS" panose="020B0603020202020204"/>
              </a:rPr>
              <a:t>same</a:t>
            </a:r>
            <a:r>
              <a:rPr sz="1800" b="1" spc="-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dirty="0">
                <a:latin typeface="Trebuchet MS" panose="020B0603020202020204"/>
                <a:cs typeface="Trebuchet MS" panose="020B0603020202020204"/>
              </a:rPr>
              <a:t>bone</a:t>
            </a:r>
            <a:r>
              <a:rPr sz="1800" b="1" spc="-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20" dirty="0">
                <a:latin typeface="Trebuchet MS" panose="020B0603020202020204"/>
                <a:cs typeface="Trebuchet MS" panose="020B0603020202020204"/>
              </a:rPr>
              <a:t>has</a:t>
            </a:r>
            <a:r>
              <a:rPr sz="1800" b="1" spc="-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35" dirty="0">
                <a:latin typeface="Trebuchet MS" panose="020B0603020202020204"/>
                <a:cs typeface="Trebuchet MS" panose="020B0603020202020204"/>
              </a:rPr>
              <a:t>been </a:t>
            </a:r>
            <a:r>
              <a:rPr sz="1800" b="1" spc="-55" dirty="0">
                <a:latin typeface="Trebuchet MS" panose="020B0603020202020204"/>
                <a:cs typeface="Trebuchet MS" panose="020B0603020202020204"/>
              </a:rPr>
              <a:t>eaten</a:t>
            </a:r>
            <a:r>
              <a:rPr sz="1800" b="1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" dirty="0">
                <a:latin typeface="Trebuchet MS" panose="020B0603020202020204"/>
                <a:cs typeface="Trebuchet MS" panose="020B0603020202020204"/>
              </a:rPr>
              <a:t>by</a:t>
            </a:r>
            <a:r>
              <a:rPr sz="1800" b="1" spc="-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40" dirty="0">
                <a:latin typeface="Trebuchet MS" panose="020B0603020202020204"/>
                <a:cs typeface="Trebuchet MS" panose="020B0603020202020204"/>
              </a:rPr>
              <a:t>multiple</a:t>
            </a:r>
            <a:r>
              <a:rPr sz="1800" b="1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65" dirty="0">
                <a:latin typeface="Trebuchet MS" panose="020B0603020202020204"/>
                <a:cs typeface="Trebuchet MS" panose="020B0603020202020204"/>
              </a:rPr>
              <a:t>dogs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31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233409" y="5872683"/>
            <a:ext cx="961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0" dirty="0">
                <a:latin typeface="Trebuchet MS" panose="020B0603020202020204"/>
                <a:cs typeface="Trebuchet MS" panose="020B0603020202020204"/>
              </a:rPr>
              <a:t>-1</a:t>
            </a:r>
            <a:r>
              <a:rPr sz="1800" b="1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dirty="0">
                <a:latin typeface="Trebuchet MS" panose="020B0603020202020204"/>
                <a:cs typeface="Trebuchet MS" panose="020B0603020202020204"/>
              </a:rPr>
              <a:t>bone?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916"/>
            <a:ext cx="4004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Critical</a:t>
            </a:r>
            <a:r>
              <a:rPr spc="-90" dirty="0"/>
              <a:t> </a:t>
            </a:r>
            <a:r>
              <a:rPr dirty="0"/>
              <a:t>Section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392427"/>
            <a:ext cx="10029190" cy="126936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part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of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the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program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which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accesses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shared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resource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5080" indent="-229235">
              <a:lnSpc>
                <a:spcPts val="259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critical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section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is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executed</a:t>
            </a:r>
            <a:r>
              <a:rPr sz="24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by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multiple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threads,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and the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sequence </a:t>
            </a:r>
            <a:r>
              <a:rPr sz="2400" spc="-6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30" dirty="0">
                <a:latin typeface="微软雅黑" panose="020B0503020204020204" charset="-122"/>
                <a:cs typeface="微软雅黑" panose="020B0503020204020204" charset="-122"/>
              </a:rPr>
              <a:t>of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execution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for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threads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makes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difference</a:t>
            </a:r>
            <a:r>
              <a:rPr sz="24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in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the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result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3491" y="6429857"/>
            <a:ext cx="15271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200" spc="-2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1200" spc="-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id</a:t>
            </a:r>
            <a:r>
              <a:rPr sz="1200" spc="-1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spc="-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@S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200" spc="-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STE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CH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69828" y="6429857"/>
            <a:ext cx="2057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34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13889" y="3364738"/>
            <a:ext cx="8739505" cy="2473960"/>
            <a:chOff x="1913889" y="3364738"/>
            <a:chExt cx="8739505" cy="2473960"/>
          </a:xfrm>
        </p:grpSpPr>
        <p:sp>
          <p:nvSpPr>
            <p:cNvPr id="7" name="object 7"/>
            <p:cNvSpPr/>
            <p:nvPr/>
          </p:nvSpPr>
          <p:spPr>
            <a:xfrm>
              <a:off x="1920239" y="5335523"/>
              <a:ext cx="8726805" cy="497205"/>
            </a:xfrm>
            <a:custGeom>
              <a:avLst/>
              <a:gdLst/>
              <a:ahLst/>
              <a:cxnLst/>
              <a:rect l="l" t="t" r="r" b="b"/>
              <a:pathLst>
                <a:path w="8726805" h="497204">
                  <a:moveTo>
                    <a:pt x="0" y="82803"/>
                  </a:moveTo>
                  <a:lnTo>
                    <a:pt x="6508" y="50577"/>
                  </a:lnTo>
                  <a:lnTo>
                    <a:pt x="24256" y="24256"/>
                  </a:lnTo>
                  <a:lnTo>
                    <a:pt x="50577" y="6508"/>
                  </a:lnTo>
                  <a:lnTo>
                    <a:pt x="82804" y="0"/>
                  </a:lnTo>
                  <a:lnTo>
                    <a:pt x="8643619" y="0"/>
                  </a:lnTo>
                  <a:lnTo>
                    <a:pt x="8675846" y="6508"/>
                  </a:lnTo>
                  <a:lnTo>
                    <a:pt x="8702167" y="24256"/>
                  </a:lnTo>
                  <a:lnTo>
                    <a:pt x="8719915" y="50577"/>
                  </a:lnTo>
                  <a:lnTo>
                    <a:pt x="8726424" y="82803"/>
                  </a:lnTo>
                  <a:lnTo>
                    <a:pt x="8726424" y="414019"/>
                  </a:lnTo>
                  <a:lnTo>
                    <a:pt x="8719915" y="446251"/>
                  </a:lnTo>
                  <a:lnTo>
                    <a:pt x="8702167" y="472571"/>
                  </a:lnTo>
                  <a:lnTo>
                    <a:pt x="8675846" y="490317"/>
                  </a:lnTo>
                  <a:lnTo>
                    <a:pt x="8643619" y="496823"/>
                  </a:lnTo>
                  <a:lnTo>
                    <a:pt x="82804" y="496823"/>
                  </a:lnTo>
                  <a:lnTo>
                    <a:pt x="50577" y="490317"/>
                  </a:lnTo>
                  <a:lnTo>
                    <a:pt x="24257" y="472571"/>
                  </a:lnTo>
                  <a:lnTo>
                    <a:pt x="6508" y="446251"/>
                  </a:lnTo>
                  <a:lnTo>
                    <a:pt x="0" y="414019"/>
                  </a:lnTo>
                  <a:lnTo>
                    <a:pt x="0" y="8280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20239" y="4165092"/>
              <a:ext cx="8726805" cy="497205"/>
            </a:xfrm>
            <a:custGeom>
              <a:avLst/>
              <a:gdLst/>
              <a:ahLst/>
              <a:cxnLst/>
              <a:rect l="l" t="t" r="r" b="b"/>
              <a:pathLst>
                <a:path w="8726805" h="497204">
                  <a:moveTo>
                    <a:pt x="8643619" y="0"/>
                  </a:moveTo>
                  <a:lnTo>
                    <a:pt x="82804" y="0"/>
                  </a:lnTo>
                  <a:lnTo>
                    <a:pt x="50577" y="6508"/>
                  </a:lnTo>
                  <a:lnTo>
                    <a:pt x="24256" y="24256"/>
                  </a:lnTo>
                  <a:lnTo>
                    <a:pt x="6508" y="50577"/>
                  </a:lnTo>
                  <a:lnTo>
                    <a:pt x="0" y="82803"/>
                  </a:lnTo>
                  <a:lnTo>
                    <a:pt x="0" y="414019"/>
                  </a:lnTo>
                  <a:lnTo>
                    <a:pt x="6508" y="446246"/>
                  </a:lnTo>
                  <a:lnTo>
                    <a:pt x="24257" y="472566"/>
                  </a:lnTo>
                  <a:lnTo>
                    <a:pt x="50577" y="490315"/>
                  </a:lnTo>
                  <a:lnTo>
                    <a:pt x="82804" y="496823"/>
                  </a:lnTo>
                  <a:lnTo>
                    <a:pt x="8643619" y="496823"/>
                  </a:lnTo>
                  <a:lnTo>
                    <a:pt x="8675846" y="490315"/>
                  </a:lnTo>
                  <a:lnTo>
                    <a:pt x="8702167" y="472566"/>
                  </a:lnTo>
                  <a:lnTo>
                    <a:pt x="8719915" y="446246"/>
                  </a:lnTo>
                  <a:lnTo>
                    <a:pt x="8726424" y="414019"/>
                  </a:lnTo>
                  <a:lnTo>
                    <a:pt x="8726424" y="82803"/>
                  </a:lnTo>
                  <a:lnTo>
                    <a:pt x="8719915" y="50577"/>
                  </a:lnTo>
                  <a:lnTo>
                    <a:pt x="8702167" y="24256"/>
                  </a:lnTo>
                  <a:lnTo>
                    <a:pt x="8675846" y="6508"/>
                  </a:lnTo>
                  <a:lnTo>
                    <a:pt x="864361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20239" y="4165092"/>
              <a:ext cx="8726805" cy="497205"/>
            </a:xfrm>
            <a:custGeom>
              <a:avLst/>
              <a:gdLst/>
              <a:ahLst/>
              <a:cxnLst/>
              <a:rect l="l" t="t" r="r" b="b"/>
              <a:pathLst>
                <a:path w="8726805" h="497204">
                  <a:moveTo>
                    <a:pt x="0" y="82803"/>
                  </a:moveTo>
                  <a:lnTo>
                    <a:pt x="6508" y="50577"/>
                  </a:lnTo>
                  <a:lnTo>
                    <a:pt x="24256" y="24256"/>
                  </a:lnTo>
                  <a:lnTo>
                    <a:pt x="50577" y="6508"/>
                  </a:lnTo>
                  <a:lnTo>
                    <a:pt x="82804" y="0"/>
                  </a:lnTo>
                  <a:lnTo>
                    <a:pt x="8643619" y="0"/>
                  </a:lnTo>
                  <a:lnTo>
                    <a:pt x="8675846" y="6508"/>
                  </a:lnTo>
                  <a:lnTo>
                    <a:pt x="8702167" y="24256"/>
                  </a:lnTo>
                  <a:lnTo>
                    <a:pt x="8719915" y="50577"/>
                  </a:lnTo>
                  <a:lnTo>
                    <a:pt x="8726424" y="82803"/>
                  </a:lnTo>
                  <a:lnTo>
                    <a:pt x="8726424" y="414019"/>
                  </a:lnTo>
                  <a:lnTo>
                    <a:pt x="8719915" y="446246"/>
                  </a:lnTo>
                  <a:lnTo>
                    <a:pt x="8702167" y="472566"/>
                  </a:lnTo>
                  <a:lnTo>
                    <a:pt x="8675846" y="490315"/>
                  </a:lnTo>
                  <a:lnTo>
                    <a:pt x="8643619" y="496823"/>
                  </a:lnTo>
                  <a:lnTo>
                    <a:pt x="82804" y="496823"/>
                  </a:lnTo>
                  <a:lnTo>
                    <a:pt x="50577" y="490315"/>
                  </a:lnTo>
                  <a:lnTo>
                    <a:pt x="24257" y="472566"/>
                  </a:lnTo>
                  <a:lnTo>
                    <a:pt x="6508" y="446246"/>
                  </a:lnTo>
                  <a:lnTo>
                    <a:pt x="0" y="414019"/>
                  </a:lnTo>
                  <a:lnTo>
                    <a:pt x="0" y="8280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20239" y="3371088"/>
              <a:ext cx="8726805" cy="495300"/>
            </a:xfrm>
            <a:custGeom>
              <a:avLst/>
              <a:gdLst/>
              <a:ahLst/>
              <a:cxnLst/>
              <a:rect l="l" t="t" r="r" b="b"/>
              <a:pathLst>
                <a:path w="8726805" h="495300">
                  <a:moveTo>
                    <a:pt x="8643874" y="0"/>
                  </a:moveTo>
                  <a:lnTo>
                    <a:pt x="82550" y="0"/>
                  </a:lnTo>
                  <a:lnTo>
                    <a:pt x="50417" y="6486"/>
                  </a:lnTo>
                  <a:lnTo>
                    <a:pt x="24177" y="24177"/>
                  </a:lnTo>
                  <a:lnTo>
                    <a:pt x="6486" y="50417"/>
                  </a:lnTo>
                  <a:lnTo>
                    <a:pt x="0" y="82550"/>
                  </a:lnTo>
                  <a:lnTo>
                    <a:pt x="0" y="412750"/>
                  </a:lnTo>
                  <a:lnTo>
                    <a:pt x="6486" y="444882"/>
                  </a:lnTo>
                  <a:lnTo>
                    <a:pt x="24177" y="471122"/>
                  </a:lnTo>
                  <a:lnTo>
                    <a:pt x="50417" y="488813"/>
                  </a:lnTo>
                  <a:lnTo>
                    <a:pt x="82550" y="495300"/>
                  </a:lnTo>
                  <a:lnTo>
                    <a:pt x="8643874" y="495300"/>
                  </a:lnTo>
                  <a:lnTo>
                    <a:pt x="8676006" y="488813"/>
                  </a:lnTo>
                  <a:lnTo>
                    <a:pt x="8702246" y="471122"/>
                  </a:lnTo>
                  <a:lnTo>
                    <a:pt x="8719937" y="444882"/>
                  </a:lnTo>
                  <a:lnTo>
                    <a:pt x="8726424" y="412750"/>
                  </a:lnTo>
                  <a:lnTo>
                    <a:pt x="8726424" y="82550"/>
                  </a:lnTo>
                  <a:lnTo>
                    <a:pt x="8719937" y="50417"/>
                  </a:lnTo>
                  <a:lnTo>
                    <a:pt x="8702246" y="24177"/>
                  </a:lnTo>
                  <a:lnTo>
                    <a:pt x="8676006" y="6486"/>
                  </a:lnTo>
                  <a:lnTo>
                    <a:pt x="864387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20239" y="3371088"/>
              <a:ext cx="8726805" cy="495300"/>
            </a:xfrm>
            <a:custGeom>
              <a:avLst/>
              <a:gdLst/>
              <a:ahLst/>
              <a:cxnLst/>
              <a:rect l="l" t="t" r="r" b="b"/>
              <a:pathLst>
                <a:path w="8726805" h="495300">
                  <a:moveTo>
                    <a:pt x="0" y="82550"/>
                  </a:moveTo>
                  <a:lnTo>
                    <a:pt x="6486" y="50417"/>
                  </a:lnTo>
                  <a:lnTo>
                    <a:pt x="24177" y="24177"/>
                  </a:lnTo>
                  <a:lnTo>
                    <a:pt x="50417" y="6486"/>
                  </a:lnTo>
                  <a:lnTo>
                    <a:pt x="82550" y="0"/>
                  </a:lnTo>
                  <a:lnTo>
                    <a:pt x="8643874" y="0"/>
                  </a:lnTo>
                  <a:lnTo>
                    <a:pt x="8676006" y="6486"/>
                  </a:lnTo>
                  <a:lnTo>
                    <a:pt x="8702246" y="24177"/>
                  </a:lnTo>
                  <a:lnTo>
                    <a:pt x="8719937" y="50417"/>
                  </a:lnTo>
                  <a:lnTo>
                    <a:pt x="8726424" y="82550"/>
                  </a:lnTo>
                  <a:lnTo>
                    <a:pt x="8726424" y="412750"/>
                  </a:lnTo>
                  <a:lnTo>
                    <a:pt x="8719937" y="444882"/>
                  </a:lnTo>
                  <a:lnTo>
                    <a:pt x="8702246" y="471122"/>
                  </a:lnTo>
                  <a:lnTo>
                    <a:pt x="8676006" y="488813"/>
                  </a:lnTo>
                  <a:lnTo>
                    <a:pt x="8643874" y="495300"/>
                  </a:lnTo>
                  <a:lnTo>
                    <a:pt x="82550" y="495300"/>
                  </a:lnTo>
                  <a:lnTo>
                    <a:pt x="50417" y="488813"/>
                  </a:lnTo>
                  <a:lnTo>
                    <a:pt x="24177" y="471122"/>
                  </a:lnTo>
                  <a:lnTo>
                    <a:pt x="6486" y="444882"/>
                  </a:lnTo>
                  <a:lnTo>
                    <a:pt x="0" y="412750"/>
                  </a:lnTo>
                  <a:lnTo>
                    <a:pt x="0" y="825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72159" y="5318556"/>
            <a:ext cx="863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rebuchet MS" panose="020B0603020202020204"/>
                <a:cs typeface="Trebuchet MS" panose="020B0603020202020204"/>
              </a:rPr>
              <a:t>Bones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2159" y="4148454"/>
            <a:ext cx="8648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60" dirty="0">
                <a:latin typeface="Trebuchet MS" panose="020B0603020202020204"/>
                <a:cs typeface="Trebuchet MS" panose="020B0603020202020204"/>
              </a:rPr>
              <a:t>Dog</a:t>
            </a:r>
            <a:r>
              <a:rPr sz="2400" b="1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75" dirty="0">
                <a:latin typeface="Trebuchet MS" panose="020B0603020202020204"/>
                <a:cs typeface="Trebuchet MS" panose="020B0603020202020204"/>
              </a:rPr>
              <a:t>2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2159" y="3353561"/>
            <a:ext cx="8648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60" dirty="0">
                <a:latin typeface="Trebuchet MS" panose="020B0603020202020204"/>
                <a:cs typeface="Trebuchet MS" panose="020B0603020202020204"/>
              </a:rPr>
              <a:t>Dog</a:t>
            </a:r>
            <a:r>
              <a:rPr sz="2400" b="1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75" dirty="0">
                <a:latin typeface="Trebuchet MS" panose="020B0603020202020204"/>
                <a:cs typeface="Trebuchet MS" panose="020B0603020202020204"/>
              </a:rPr>
              <a:t>1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05252" y="5355132"/>
            <a:ext cx="363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0" dirty="0">
                <a:latin typeface="Trebuchet MS" panose="020B0603020202020204"/>
                <a:cs typeface="Trebuchet MS" panose="020B0603020202020204"/>
              </a:rPr>
              <a:t>10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10864" y="3406267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0" dirty="0">
                <a:latin typeface="Trebuchet MS" panose="020B0603020202020204"/>
                <a:cs typeface="Trebuchet MS" panose="020B0603020202020204"/>
              </a:rPr>
              <a:t>10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93135" y="3854196"/>
            <a:ext cx="704215" cy="1482090"/>
            <a:chOff x="2993135" y="3854196"/>
            <a:chExt cx="704215" cy="1482090"/>
          </a:xfrm>
        </p:grpSpPr>
        <p:sp>
          <p:nvSpPr>
            <p:cNvPr id="18" name="object 18"/>
            <p:cNvSpPr/>
            <p:nvPr/>
          </p:nvSpPr>
          <p:spPr>
            <a:xfrm>
              <a:off x="3241547" y="3854196"/>
              <a:ext cx="76200" cy="1482090"/>
            </a:xfrm>
            <a:custGeom>
              <a:avLst/>
              <a:gdLst/>
              <a:ahLst/>
              <a:cxnLst/>
              <a:rect l="l" t="t" r="r" b="b"/>
              <a:pathLst>
                <a:path w="76200" h="1482089">
                  <a:moveTo>
                    <a:pt x="44450" y="63499"/>
                  </a:moveTo>
                  <a:lnTo>
                    <a:pt x="31750" y="63499"/>
                  </a:lnTo>
                  <a:lnTo>
                    <a:pt x="31750" y="1481581"/>
                  </a:lnTo>
                  <a:lnTo>
                    <a:pt x="44450" y="1481581"/>
                  </a:lnTo>
                  <a:lnTo>
                    <a:pt x="44450" y="63499"/>
                  </a:lnTo>
                  <a:close/>
                </a:path>
                <a:path w="76200" h="1482089">
                  <a:moveTo>
                    <a:pt x="38100" y="0"/>
                  </a:moveTo>
                  <a:lnTo>
                    <a:pt x="0" y="76199"/>
                  </a:lnTo>
                  <a:lnTo>
                    <a:pt x="31750" y="76199"/>
                  </a:lnTo>
                  <a:lnTo>
                    <a:pt x="3175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1482089">
                  <a:moveTo>
                    <a:pt x="69850" y="63499"/>
                  </a:moveTo>
                  <a:lnTo>
                    <a:pt x="44450" y="63499"/>
                  </a:lnTo>
                  <a:lnTo>
                    <a:pt x="4445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993135" y="4703064"/>
              <a:ext cx="704215" cy="370840"/>
            </a:xfrm>
            <a:custGeom>
              <a:avLst/>
              <a:gdLst/>
              <a:ahLst/>
              <a:cxnLst/>
              <a:rect l="l" t="t" r="r" b="b"/>
              <a:pathLst>
                <a:path w="704214" h="370839">
                  <a:moveTo>
                    <a:pt x="704088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704088" y="370331"/>
                  </a:lnTo>
                  <a:lnTo>
                    <a:pt x="704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071622" y="4722621"/>
            <a:ext cx="466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ahoma" panose="020B0604030504040204"/>
                <a:cs typeface="Tahoma" panose="020B0604030504040204"/>
              </a:rPr>
              <a:t>read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65296" y="4172204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0" dirty="0">
                <a:latin typeface="Trebuchet MS" panose="020B0603020202020204"/>
                <a:cs typeface="Trebuchet MS" panose="020B0603020202020204"/>
              </a:rPr>
              <a:t>10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700271" y="4669535"/>
            <a:ext cx="706120" cy="666115"/>
            <a:chOff x="3700271" y="4669535"/>
            <a:chExt cx="706120" cy="666115"/>
          </a:xfrm>
        </p:grpSpPr>
        <p:sp>
          <p:nvSpPr>
            <p:cNvPr id="23" name="object 23"/>
            <p:cNvSpPr/>
            <p:nvPr/>
          </p:nvSpPr>
          <p:spPr>
            <a:xfrm>
              <a:off x="3934967" y="4669535"/>
              <a:ext cx="76200" cy="666115"/>
            </a:xfrm>
            <a:custGeom>
              <a:avLst/>
              <a:gdLst/>
              <a:ahLst/>
              <a:cxnLst/>
              <a:rect l="l" t="t" r="r" b="b"/>
              <a:pathLst>
                <a:path w="76200" h="66611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665607"/>
                  </a:lnTo>
                  <a:lnTo>
                    <a:pt x="44450" y="665607"/>
                  </a:lnTo>
                  <a:lnTo>
                    <a:pt x="44450" y="63500"/>
                  </a:lnTo>
                  <a:close/>
                </a:path>
                <a:path w="76200" h="66611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6611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700271" y="4788407"/>
              <a:ext cx="706120" cy="368935"/>
            </a:xfrm>
            <a:custGeom>
              <a:avLst/>
              <a:gdLst/>
              <a:ahLst/>
              <a:cxnLst/>
              <a:rect l="l" t="t" r="r" b="b"/>
              <a:pathLst>
                <a:path w="706120" h="368935">
                  <a:moveTo>
                    <a:pt x="705612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705612" y="368807"/>
                  </a:lnTo>
                  <a:lnTo>
                    <a:pt x="7056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779265" y="4806822"/>
            <a:ext cx="466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ahoma" panose="020B0604030504040204"/>
                <a:cs typeface="Tahoma" panose="020B0604030504040204"/>
              </a:rPr>
              <a:t>read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74690" y="3389503"/>
            <a:ext cx="1066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0" dirty="0">
                <a:latin typeface="Trebuchet MS" panose="020B0603020202020204"/>
                <a:cs typeface="Trebuchet MS" panose="020B0603020202020204"/>
              </a:rPr>
              <a:t>10-1=9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5497" y="4171315"/>
            <a:ext cx="1066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0" dirty="0">
                <a:latin typeface="Trebuchet MS" panose="020B0603020202020204"/>
                <a:cs typeface="Trebuchet MS" panose="020B0603020202020204"/>
              </a:rPr>
              <a:t>10-1=9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19441" y="534995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latin typeface="Trebuchet MS" panose="020B0603020202020204"/>
                <a:cs typeface="Trebuchet MS" panose="020B0603020202020204"/>
              </a:rPr>
              <a:t>9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10802" y="5343245"/>
            <a:ext cx="1949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latin typeface="Trebuchet MS" panose="020B0603020202020204"/>
                <a:cs typeface="Trebuchet MS" panose="020B0603020202020204"/>
              </a:rPr>
              <a:t>9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496556" y="3866388"/>
            <a:ext cx="706120" cy="1437640"/>
            <a:chOff x="7496556" y="3866388"/>
            <a:chExt cx="706120" cy="1437640"/>
          </a:xfrm>
        </p:grpSpPr>
        <p:sp>
          <p:nvSpPr>
            <p:cNvPr id="31" name="object 31"/>
            <p:cNvSpPr/>
            <p:nvPr/>
          </p:nvSpPr>
          <p:spPr>
            <a:xfrm>
              <a:off x="7773924" y="3866388"/>
              <a:ext cx="76200" cy="1437640"/>
            </a:xfrm>
            <a:custGeom>
              <a:avLst/>
              <a:gdLst/>
              <a:ahLst/>
              <a:cxnLst/>
              <a:rect l="l" t="t" r="r" b="b"/>
              <a:pathLst>
                <a:path w="76200" h="1437639">
                  <a:moveTo>
                    <a:pt x="31750" y="1361439"/>
                  </a:moveTo>
                  <a:lnTo>
                    <a:pt x="0" y="1361439"/>
                  </a:lnTo>
                  <a:lnTo>
                    <a:pt x="38100" y="1437640"/>
                  </a:lnTo>
                  <a:lnTo>
                    <a:pt x="69850" y="1374140"/>
                  </a:lnTo>
                  <a:lnTo>
                    <a:pt x="31750" y="1374140"/>
                  </a:lnTo>
                  <a:lnTo>
                    <a:pt x="31750" y="1361439"/>
                  </a:lnTo>
                  <a:close/>
                </a:path>
                <a:path w="76200" h="1437639">
                  <a:moveTo>
                    <a:pt x="44450" y="0"/>
                  </a:moveTo>
                  <a:lnTo>
                    <a:pt x="31750" y="0"/>
                  </a:lnTo>
                  <a:lnTo>
                    <a:pt x="31750" y="1374140"/>
                  </a:lnTo>
                  <a:lnTo>
                    <a:pt x="44450" y="1374140"/>
                  </a:lnTo>
                  <a:lnTo>
                    <a:pt x="44450" y="0"/>
                  </a:lnTo>
                  <a:close/>
                </a:path>
                <a:path w="76200" h="1437639">
                  <a:moveTo>
                    <a:pt x="76200" y="1361439"/>
                  </a:moveTo>
                  <a:lnTo>
                    <a:pt x="44450" y="1361439"/>
                  </a:lnTo>
                  <a:lnTo>
                    <a:pt x="44450" y="1374140"/>
                  </a:lnTo>
                  <a:lnTo>
                    <a:pt x="69850" y="1374140"/>
                  </a:lnTo>
                  <a:lnTo>
                    <a:pt x="76200" y="1361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496556" y="4788408"/>
              <a:ext cx="706120" cy="368935"/>
            </a:xfrm>
            <a:custGeom>
              <a:avLst/>
              <a:gdLst/>
              <a:ahLst/>
              <a:cxnLst/>
              <a:rect l="l" t="t" r="r" b="b"/>
              <a:pathLst>
                <a:path w="706120" h="368935">
                  <a:moveTo>
                    <a:pt x="705611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705611" y="368807"/>
                  </a:lnTo>
                  <a:lnTo>
                    <a:pt x="7056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576184" y="4807153"/>
            <a:ext cx="506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 panose="020B0604030504040204"/>
                <a:cs typeface="Tahoma" panose="020B0604030504040204"/>
              </a:rPr>
              <a:t>wri</a:t>
            </a:r>
            <a:r>
              <a:rPr sz="1800" spc="-30" dirty="0">
                <a:latin typeface="Tahoma" panose="020B0604030504040204"/>
                <a:cs typeface="Tahoma" panose="020B0604030504040204"/>
              </a:rPr>
              <a:t>t</a:t>
            </a:r>
            <a:r>
              <a:rPr sz="1800" spc="-25" dirty="0">
                <a:latin typeface="Tahoma" panose="020B0604030504040204"/>
                <a:cs typeface="Tahoma" panose="020B0604030504040204"/>
              </a:rPr>
              <a:t>e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936735" y="4657344"/>
            <a:ext cx="706120" cy="648335"/>
            <a:chOff x="8936735" y="4657344"/>
            <a:chExt cx="706120" cy="648335"/>
          </a:xfrm>
        </p:grpSpPr>
        <p:sp>
          <p:nvSpPr>
            <p:cNvPr id="35" name="object 35"/>
            <p:cNvSpPr/>
            <p:nvPr/>
          </p:nvSpPr>
          <p:spPr>
            <a:xfrm>
              <a:off x="9252203" y="4657344"/>
              <a:ext cx="76200" cy="648335"/>
            </a:xfrm>
            <a:custGeom>
              <a:avLst/>
              <a:gdLst/>
              <a:ahLst/>
              <a:cxnLst/>
              <a:rect l="l" t="t" r="r" b="b"/>
              <a:pathLst>
                <a:path w="76200" h="648335">
                  <a:moveTo>
                    <a:pt x="31750" y="571753"/>
                  </a:moveTo>
                  <a:lnTo>
                    <a:pt x="0" y="571753"/>
                  </a:lnTo>
                  <a:lnTo>
                    <a:pt x="38100" y="647953"/>
                  </a:lnTo>
                  <a:lnTo>
                    <a:pt x="69850" y="584453"/>
                  </a:lnTo>
                  <a:lnTo>
                    <a:pt x="31750" y="584453"/>
                  </a:lnTo>
                  <a:lnTo>
                    <a:pt x="31750" y="571753"/>
                  </a:lnTo>
                  <a:close/>
                </a:path>
                <a:path w="76200" h="648335">
                  <a:moveTo>
                    <a:pt x="44450" y="0"/>
                  </a:moveTo>
                  <a:lnTo>
                    <a:pt x="31750" y="0"/>
                  </a:lnTo>
                  <a:lnTo>
                    <a:pt x="31750" y="584453"/>
                  </a:lnTo>
                  <a:lnTo>
                    <a:pt x="44450" y="584453"/>
                  </a:lnTo>
                  <a:lnTo>
                    <a:pt x="44450" y="0"/>
                  </a:lnTo>
                  <a:close/>
                </a:path>
                <a:path w="76200" h="648335">
                  <a:moveTo>
                    <a:pt x="76200" y="571753"/>
                  </a:moveTo>
                  <a:lnTo>
                    <a:pt x="44450" y="571753"/>
                  </a:lnTo>
                  <a:lnTo>
                    <a:pt x="44450" y="584453"/>
                  </a:lnTo>
                  <a:lnTo>
                    <a:pt x="69850" y="584453"/>
                  </a:lnTo>
                  <a:lnTo>
                    <a:pt x="76200" y="5717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936735" y="4771644"/>
              <a:ext cx="706120" cy="370840"/>
            </a:xfrm>
            <a:custGeom>
              <a:avLst/>
              <a:gdLst/>
              <a:ahLst/>
              <a:cxnLst/>
              <a:rect l="l" t="t" r="r" b="b"/>
              <a:pathLst>
                <a:path w="706120" h="370839">
                  <a:moveTo>
                    <a:pt x="705612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705612" y="370331"/>
                  </a:lnTo>
                  <a:lnTo>
                    <a:pt x="7056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017000" y="4790947"/>
            <a:ext cx="506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ahoma" panose="020B0604030504040204"/>
                <a:cs typeface="Tahoma" panose="020B0604030504040204"/>
              </a:rPr>
              <a:t>w</a:t>
            </a:r>
            <a:r>
              <a:rPr sz="1800" spc="-35" dirty="0">
                <a:latin typeface="Tahoma" panose="020B0604030504040204"/>
                <a:cs typeface="Tahoma" panose="020B0604030504040204"/>
              </a:rPr>
              <a:t>r</a:t>
            </a:r>
            <a:r>
              <a:rPr sz="1800" spc="-20" dirty="0">
                <a:latin typeface="Tahoma" panose="020B0604030504040204"/>
                <a:cs typeface="Tahoma" panose="020B0604030504040204"/>
              </a:rPr>
              <a:t>i</a:t>
            </a:r>
            <a:r>
              <a:rPr sz="1800" spc="-20" dirty="0">
                <a:latin typeface="Tahoma" panose="020B0604030504040204"/>
                <a:cs typeface="Tahoma" panose="020B0604030504040204"/>
              </a:rPr>
              <a:t>t</a:t>
            </a:r>
            <a:r>
              <a:rPr sz="1800" spc="-25" dirty="0">
                <a:latin typeface="Tahoma" panose="020B0604030504040204"/>
                <a:cs typeface="Tahoma" panose="020B0604030504040204"/>
              </a:rPr>
              <a:t>e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921001" y="5928359"/>
            <a:ext cx="8974455" cy="462280"/>
            <a:chOff x="1921001" y="5928359"/>
            <a:chExt cx="8974455" cy="462280"/>
          </a:xfrm>
        </p:grpSpPr>
        <p:sp>
          <p:nvSpPr>
            <p:cNvPr id="39" name="object 39"/>
            <p:cNvSpPr/>
            <p:nvPr/>
          </p:nvSpPr>
          <p:spPr>
            <a:xfrm>
              <a:off x="1921001" y="6121907"/>
              <a:ext cx="8974455" cy="114300"/>
            </a:xfrm>
            <a:custGeom>
              <a:avLst/>
              <a:gdLst/>
              <a:ahLst/>
              <a:cxnLst/>
              <a:rect l="l" t="t" r="r" b="b"/>
              <a:pathLst>
                <a:path w="8974455" h="114300">
                  <a:moveTo>
                    <a:pt x="8859901" y="0"/>
                  </a:moveTo>
                  <a:lnTo>
                    <a:pt x="8859901" y="114299"/>
                  </a:lnTo>
                  <a:lnTo>
                    <a:pt x="8936101" y="76199"/>
                  </a:lnTo>
                  <a:lnTo>
                    <a:pt x="8878951" y="76199"/>
                  </a:lnTo>
                  <a:lnTo>
                    <a:pt x="8878951" y="38099"/>
                  </a:lnTo>
                  <a:lnTo>
                    <a:pt x="8936101" y="38099"/>
                  </a:lnTo>
                  <a:lnTo>
                    <a:pt x="8859901" y="0"/>
                  </a:lnTo>
                  <a:close/>
                </a:path>
                <a:path w="8974455" h="114300">
                  <a:moveTo>
                    <a:pt x="8859901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8859901" y="76199"/>
                  </a:lnTo>
                  <a:lnTo>
                    <a:pt x="8859901" y="38099"/>
                  </a:lnTo>
                  <a:close/>
                </a:path>
                <a:path w="8974455" h="114300">
                  <a:moveTo>
                    <a:pt x="8936101" y="38099"/>
                  </a:moveTo>
                  <a:lnTo>
                    <a:pt x="8878951" y="38099"/>
                  </a:lnTo>
                  <a:lnTo>
                    <a:pt x="8878951" y="76199"/>
                  </a:lnTo>
                  <a:lnTo>
                    <a:pt x="8936101" y="76199"/>
                  </a:lnTo>
                  <a:lnTo>
                    <a:pt x="8974201" y="57149"/>
                  </a:lnTo>
                  <a:lnTo>
                    <a:pt x="8936101" y="38099"/>
                  </a:lnTo>
                  <a:close/>
                </a:path>
              </a:pathLst>
            </a:custGeom>
            <a:solidFill>
              <a:srgbClr val="3EA9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556504" y="5928359"/>
              <a:ext cx="1447800" cy="462280"/>
            </a:xfrm>
            <a:custGeom>
              <a:avLst/>
              <a:gdLst/>
              <a:ahLst/>
              <a:cxnLst/>
              <a:rect l="l" t="t" r="r" b="b"/>
              <a:pathLst>
                <a:path w="1447800" h="462279">
                  <a:moveTo>
                    <a:pt x="1447800" y="0"/>
                  </a:moveTo>
                  <a:lnTo>
                    <a:pt x="0" y="0"/>
                  </a:lnTo>
                  <a:lnTo>
                    <a:pt x="0" y="461771"/>
                  </a:lnTo>
                  <a:lnTo>
                    <a:pt x="1447800" y="461771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5928486" y="5942787"/>
            <a:ext cx="704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Ti</a:t>
            </a:r>
            <a:r>
              <a:rPr sz="2400" b="1" spc="-9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spc="-10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821" y="1165606"/>
            <a:ext cx="6236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Synchronization</a:t>
            </a:r>
            <a:r>
              <a:rPr spc="-20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spc="-40" dirty="0"/>
              <a:t>Java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5044821" y="2423286"/>
            <a:ext cx="6927215" cy="30772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12192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synchronization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mechanism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ensures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that </a:t>
            </a:r>
            <a:r>
              <a:rPr sz="2400" spc="-6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only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one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thread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can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access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the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critical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section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(shared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resource)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at a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given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time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3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Java</a:t>
            </a:r>
            <a:r>
              <a:rPr sz="24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supports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4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solidFill>
                  <a:srgbClr val="6890B4"/>
                </a:solidFill>
                <a:latin typeface="Consolas" panose="020B0609020204030204"/>
                <a:cs typeface="Consolas" panose="020B0609020204030204"/>
              </a:rPr>
              <a:t>synchronized</a:t>
            </a:r>
            <a:r>
              <a:rPr sz="2400" spc="25" dirty="0">
                <a:solidFill>
                  <a:srgbClr val="6890B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20" dirty="0">
                <a:latin typeface="微软雅黑" panose="020B0503020204020204" charset="-122"/>
                <a:cs typeface="微软雅黑" panose="020B0503020204020204" charset="-122"/>
              </a:rPr>
              <a:t>keyword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marR="5080" lvl="1" indent="-228600">
              <a:lnSpc>
                <a:spcPts val="263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solidFill>
                  <a:srgbClr val="6890B4"/>
                </a:solidFill>
                <a:latin typeface="Consolas" panose="020B0609020204030204"/>
                <a:cs typeface="Consolas" panose="020B0609020204030204"/>
              </a:rPr>
              <a:t>Concurrency</a:t>
            </a:r>
            <a:r>
              <a:rPr sz="2400" spc="-590" dirty="0">
                <a:solidFill>
                  <a:srgbClr val="6890B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API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java.util.concurrent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), </a:t>
            </a:r>
            <a:r>
              <a:rPr sz="2400" spc="-6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introduced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in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20" dirty="0">
                <a:latin typeface="微软雅黑" panose="020B0503020204020204" charset="-122"/>
                <a:cs typeface="微软雅黑" panose="020B0503020204020204" charset="-122"/>
              </a:rPr>
              <a:t>Java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5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7" cy="685799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081778" y="2116073"/>
            <a:ext cx="6309360" cy="0"/>
          </a:xfrm>
          <a:custGeom>
            <a:avLst/>
            <a:gdLst/>
            <a:ahLst/>
            <a:cxnLst/>
            <a:rect l="l" t="t" r="r" b="b"/>
            <a:pathLst>
              <a:path w="6309359">
                <a:moveTo>
                  <a:pt x="0" y="0"/>
                </a:moveTo>
                <a:lnTo>
                  <a:pt x="6309360" y="0"/>
                </a:lnTo>
              </a:path>
            </a:pathLst>
          </a:custGeom>
          <a:ln w="19050">
            <a:solidFill>
              <a:srgbClr val="648E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44821" y="6429857"/>
            <a:ext cx="15271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200" spc="-2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1200" spc="-1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id</a:t>
            </a:r>
            <a:r>
              <a:rPr sz="1200" spc="-1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spc="-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@S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200" spc="-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STE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CH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0081" y="6429857"/>
            <a:ext cx="2057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35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709160" cy="6858000"/>
            <a:chOff x="0" y="0"/>
            <a:chExt cx="470916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709160" cy="6858000"/>
            </a:xfrm>
            <a:custGeom>
              <a:avLst/>
              <a:gdLst/>
              <a:ahLst/>
              <a:cxnLst/>
              <a:rect l="l" t="t" r="r" b="b"/>
              <a:pathLst>
                <a:path w="4709160" h="6858000">
                  <a:moveTo>
                    <a:pt x="470916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709160" y="6858000"/>
                  </a:lnTo>
                  <a:lnTo>
                    <a:pt x="4709160" y="0"/>
                  </a:lnTo>
                  <a:close/>
                </a:path>
              </a:pathLst>
            </a:custGeom>
            <a:solidFill>
              <a:srgbClr val="000000">
                <a:alpha val="8117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284220" cy="6858000"/>
            </a:xfrm>
            <a:custGeom>
              <a:avLst/>
              <a:gdLst/>
              <a:ahLst/>
              <a:cxnLst/>
              <a:rect l="l" t="t" r="r" b="b"/>
              <a:pathLst>
                <a:path w="3284220" h="6858000">
                  <a:moveTo>
                    <a:pt x="869061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3284220" y="6857999"/>
                  </a:lnTo>
                  <a:lnTo>
                    <a:pt x="869061" y="0"/>
                  </a:lnTo>
                  <a:close/>
                </a:path>
              </a:pathLst>
            </a:custGeom>
            <a:solidFill>
              <a:srgbClr val="000000">
                <a:alpha val="3490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83411" y="2490038"/>
            <a:ext cx="2882265" cy="14763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05"/>
              </a:spcBef>
            </a:pPr>
            <a:r>
              <a:rPr sz="34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Using the </a:t>
            </a:r>
            <a:r>
              <a:rPr sz="3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synchronized  </a:t>
            </a:r>
            <a:r>
              <a:rPr sz="3400" spc="-2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Keyword</a:t>
            </a:r>
            <a:endParaRPr sz="3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36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37759" y="1484502"/>
            <a:ext cx="5457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synchronized block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is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wrapped</a:t>
            </a:r>
            <a:r>
              <a:rPr sz="20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using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the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66613" y="1755470"/>
            <a:ext cx="28079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nsolas" panose="020B0609020204030204"/>
                <a:cs typeface="Consolas" panose="020B0609020204030204"/>
              </a:rPr>
              <a:t>synchroniz</a:t>
            </a:r>
            <a:r>
              <a:rPr sz="2000" spc="-15" dirty="0">
                <a:latin typeface="Consolas" panose="020B0609020204030204"/>
                <a:cs typeface="Consolas" panose="020B0609020204030204"/>
              </a:rPr>
              <a:t>e</a:t>
            </a:r>
            <a:r>
              <a:rPr sz="2000" dirty="0">
                <a:latin typeface="Consolas" panose="020B0609020204030204"/>
                <a:cs typeface="Consolas" panose="020B0609020204030204"/>
              </a:rPr>
              <a:t>d</a:t>
            </a:r>
            <a:r>
              <a:rPr sz="2000" spc="-55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spc="-50" dirty="0"/>
              <a:t>k</a:t>
            </a:r>
            <a:r>
              <a:rPr sz="2000" spc="-5" dirty="0"/>
              <a:t>eyw</a:t>
            </a:r>
            <a:r>
              <a:rPr sz="2000" spc="-10" dirty="0"/>
              <a:t>o</a:t>
            </a:r>
            <a:r>
              <a:rPr sz="2000" spc="-25" dirty="0"/>
              <a:t>r</a:t>
            </a:r>
            <a:r>
              <a:rPr sz="2000" dirty="0"/>
              <a:t>d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5213" y="2064486"/>
            <a:ext cx="5393690" cy="7023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 code</a:t>
            </a:r>
            <a:r>
              <a:rPr sz="20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block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inside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method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同步代码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块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method</a:t>
            </a: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同步方法)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7759" y="3175254"/>
            <a:ext cx="6363335" cy="18294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923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All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synchronized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blocks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synchronized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on the same </a:t>
            </a:r>
            <a:r>
              <a:rPr sz="2000" spc="-5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object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can only have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one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thread executing inside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them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the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same time.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330200" indent="-229235">
              <a:lnSpc>
                <a:spcPct val="9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All other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threads attempting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to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enter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the 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synchronized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block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are blocked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until</a:t>
            </a:r>
            <a:r>
              <a:rPr sz="20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thread </a:t>
            </a:r>
            <a:r>
              <a:rPr sz="2000" spc="-5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inside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the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synchronized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block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exits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the </a:t>
            </a:r>
            <a:r>
              <a:rPr sz="2000" spc="15" dirty="0">
                <a:latin typeface="微软雅黑" panose="020B0503020204020204" charset="-122"/>
                <a:cs typeface="微软雅黑" panose="020B0503020204020204" charset="-122"/>
              </a:rPr>
              <a:t>block.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40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772"/>
            <a:ext cx="94075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35" dirty="0"/>
              <a:t> </a:t>
            </a:r>
            <a:r>
              <a:rPr dirty="0">
                <a:latin typeface="Consolas" panose="020B0609020204030204"/>
                <a:cs typeface="Consolas" panose="020B0609020204030204"/>
              </a:rPr>
              <a:t>Lock</a:t>
            </a:r>
            <a:r>
              <a:rPr spc="-1110" dirty="0">
                <a:latin typeface="Consolas" panose="020B0609020204030204"/>
                <a:cs typeface="Consolas" panose="020B0609020204030204"/>
              </a:rPr>
              <a:t> </a:t>
            </a:r>
            <a:r>
              <a:rPr spc="-5" dirty="0"/>
              <a:t>i</a:t>
            </a:r>
            <a:r>
              <a:rPr dirty="0"/>
              <a:t>n</a:t>
            </a:r>
            <a:r>
              <a:rPr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>
                <a:latin typeface="Consolas" panose="020B0609020204030204"/>
                <a:cs typeface="Consolas" panose="020B0609020204030204"/>
              </a:rPr>
              <a:t>Concurrency</a:t>
            </a:r>
            <a:r>
              <a:rPr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dirty="0"/>
              <a:t>API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7761"/>
            <a:ext cx="10497185" cy="3395979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41300" marR="502920" indent="-229235">
              <a:lnSpc>
                <a:spcPct val="91000"/>
              </a:lnSpc>
              <a:spcBef>
                <a:spcPts val="41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30" dirty="0">
                <a:latin typeface="微软雅黑" panose="020B0503020204020204" charset="-122"/>
                <a:cs typeface="微软雅黑" panose="020B0503020204020204" charset="-122"/>
              </a:rPr>
              <a:t>Java</a:t>
            </a:r>
            <a:r>
              <a:rPr sz="28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5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added a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new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30" dirty="0">
                <a:latin typeface="微软雅黑" panose="020B0503020204020204" charset="-122"/>
                <a:cs typeface="微软雅黑" panose="020B0503020204020204" charset="-122"/>
              </a:rPr>
              <a:t>Java</a:t>
            </a:r>
            <a:r>
              <a:rPr sz="28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package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java.util.concurrent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, </a:t>
            </a:r>
            <a:r>
              <a:rPr sz="2800" spc="-8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which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contains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a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set </a:t>
            </a:r>
            <a:r>
              <a:rPr sz="2800" spc="-35" dirty="0">
                <a:latin typeface="微软雅黑" panose="020B0503020204020204" charset="-122"/>
                <a:cs typeface="微软雅黑" panose="020B0503020204020204" charset="-122"/>
              </a:rPr>
              <a:t>of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classes</a:t>
            </a:r>
            <a:r>
              <a:rPr sz="28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that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makes</a:t>
            </a:r>
            <a:r>
              <a:rPr sz="2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it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 easier</a:t>
            </a:r>
            <a:r>
              <a:rPr sz="2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to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 develop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concurrent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(multithreaded)</a:t>
            </a:r>
            <a:r>
              <a:rPr sz="28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applications</a:t>
            </a:r>
            <a:r>
              <a:rPr sz="28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in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30" dirty="0">
                <a:latin typeface="微软雅黑" panose="020B0503020204020204" charset="-122"/>
                <a:cs typeface="微软雅黑" panose="020B0503020204020204" charset="-122"/>
              </a:rPr>
              <a:t>Java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5080" indent="-229235">
              <a:lnSpc>
                <a:spcPct val="91000"/>
              </a:lnSpc>
              <a:spcBef>
                <a:spcPts val="9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30" dirty="0">
                <a:latin typeface="微软雅黑" panose="020B0503020204020204" charset="-122"/>
                <a:cs typeface="微软雅黑" panose="020B0503020204020204" charset="-122"/>
              </a:rPr>
              <a:t>Java</a:t>
            </a:r>
            <a:r>
              <a:rPr sz="2800" spc="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Lock</a:t>
            </a:r>
            <a:r>
              <a:rPr sz="2800" spc="-70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interface,</a:t>
            </a:r>
            <a:r>
              <a:rPr sz="2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java.util.concurrent.locks.Lock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, </a:t>
            </a:r>
            <a:r>
              <a:rPr sz="2800" spc="-8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represents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concurrent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lock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which</a:t>
            </a:r>
            <a:r>
              <a:rPr sz="28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can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be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used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 guard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against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race</a:t>
            </a:r>
            <a:r>
              <a:rPr sz="2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conditions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inside</a:t>
            </a:r>
            <a:r>
              <a:rPr sz="2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critical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sections.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9235">
              <a:lnSpc>
                <a:spcPts val="3195"/>
              </a:lnSpc>
              <a:spcBef>
                <a:spcPts val="62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Loc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k</a:t>
            </a:r>
            <a:r>
              <a:rPr sz="2800" spc="-71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in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800" spc="4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face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2800" spc="-4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ide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800" spc="-4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options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than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>
              <a:lnSpc>
                <a:spcPts val="3195"/>
              </a:lnSpc>
            </a:pPr>
            <a:r>
              <a:rPr sz="2800" spc="-10" dirty="0">
                <a:latin typeface="Consolas" panose="020B0609020204030204"/>
                <a:cs typeface="Consolas" panose="020B0609020204030204"/>
              </a:rPr>
              <a:t>synchronize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d</a:t>
            </a:r>
            <a:r>
              <a:rPr sz="2800" spc="-70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block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41934"/>
            <a:ext cx="1026223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/>
              <a:t>A</a:t>
            </a:r>
            <a:r>
              <a:rPr sz="3100" dirty="0"/>
              <a:t> </a:t>
            </a:r>
            <a:r>
              <a:rPr sz="3100" spc="-15" dirty="0"/>
              <a:t>more</a:t>
            </a:r>
            <a:r>
              <a:rPr sz="3100" spc="15" dirty="0"/>
              <a:t> </a:t>
            </a:r>
            <a:r>
              <a:rPr sz="3100" spc="-5" dirty="0"/>
              <a:t>practical</a:t>
            </a:r>
            <a:r>
              <a:rPr sz="3100" spc="-20" dirty="0"/>
              <a:t> </a:t>
            </a:r>
            <a:r>
              <a:rPr sz="3100" spc="-10" dirty="0"/>
              <a:t>problem:</a:t>
            </a:r>
            <a:r>
              <a:rPr sz="3100" spc="10" dirty="0"/>
              <a:t> </a:t>
            </a:r>
            <a:r>
              <a:rPr sz="3100" spc="-5" dirty="0"/>
              <a:t>Bank</a:t>
            </a:r>
            <a:r>
              <a:rPr sz="3100" spc="15" dirty="0"/>
              <a:t> </a:t>
            </a:r>
            <a:r>
              <a:rPr sz="3100" spc="-5" dirty="0"/>
              <a:t>Account Management</a:t>
            </a:r>
            <a:endParaRPr sz="31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6888" y="3243072"/>
            <a:ext cx="2790444" cy="1456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4344" y="1972055"/>
            <a:ext cx="3851148" cy="19994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0628" y="4219955"/>
            <a:ext cx="3860291" cy="17891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1711" y="1972055"/>
            <a:ext cx="4030979" cy="19994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01711" y="4219955"/>
            <a:ext cx="4030979" cy="178917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41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42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772"/>
            <a:ext cx="2948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100" dirty="0"/>
              <a:t> </a:t>
            </a:r>
            <a:r>
              <a:rPr dirty="0">
                <a:latin typeface="Consolas" panose="020B0609020204030204"/>
                <a:cs typeface="Consolas" panose="020B0609020204030204"/>
              </a:rPr>
              <a:t>Lock</a:t>
            </a:r>
            <a:endParaRPr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7761"/>
            <a:ext cx="10314940" cy="390779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5080" indent="-229235">
              <a:lnSpc>
                <a:spcPts val="3060"/>
              </a:lnSpc>
              <a:spcBef>
                <a:spcPts val="45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onsolas" panose="020B0609020204030204"/>
                <a:cs typeface="Consolas" panose="020B0609020204030204"/>
              </a:rPr>
              <a:t>Loc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k</a:t>
            </a:r>
            <a:r>
              <a:rPr sz="2800" spc="-71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use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30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cont</a:t>
            </a:r>
            <a:r>
              <a:rPr sz="2800" spc="-4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ol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2800" spc="-5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ead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that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want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30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manipula</a:t>
            </a:r>
            <a:r>
              <a:rPr sz="2800" spc="-30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e 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shared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resource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236220" indent="-229235">
              <a:lnSpc>
                <a:spcPct val="90000"/>
              </a:lnSpc>
              <a:spcBef>
                <a:spcPts val="91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Sinc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Loc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k</a:t>
            </a:r>
            <a:r>
              <a:rPr sz="2800" spc="-70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an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2800" spc="-30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800" spc="4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face,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ca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no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800" spc="-4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ea</a:t>
            </a:r>
            <a:r>
              <a:rPr sz="2800" spc="-30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an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sta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65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f  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Loc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k</a:t>
            </a:r>
            <a:r>
              <a:rPr sz="2800" spc="-71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di</a:t>
            </a:r>
            <a:r>
              <a:rPr sz="2800" spc="-4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ectly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h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ould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800" spc="-4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ea</a:t>
            </a:r>
            <a:r>
              <a:rPr sz="2800" spc="-35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an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insta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70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f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clas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that 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implem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nt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28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Loc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k</a:t>
            </a:r>
            <a:r>
              <a:rPr sz="2800" spc="-71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in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800" spc="4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face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2107565" indent="-229235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30" dirty="0">
                <a:latin typeface="微软雅黑" panose="020B0503020204020204" charset="-122"/>
                <a:cs typeface="微软雅黑" panose="020B0503020204020204" charset="-122"/>
              </a:rPr>
              <a:t>Java</a:t>
            </a:r>
            <a:r>
              <a:rPr sz="28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provides</a:t>
            </a:r>
            <a:r>
              <a:rPr sz="28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several</a:t>
            </a:r>
            <a:r>
              <a:rPr sz="28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implementations</a:t>
            </a:r>
            <a:r>
              <a:rPr sz="2800" spc="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35" dirty="0">
                <a:latin typeface="微软雅黑" panose="020B0503020204020204" charset="-122"/>
                <a:cs typeface="微软雅黑" panose="020B0503020204020204" charset="-122"/>
              </a:rPr>
              <a:t>of</a:t>
            </a:r>
            <a:r>
              <a:rPr sz="28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Lock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; </a:t>
            </a:r>
            <a:r>
              <a:rPr sz="2800" spc="-8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ReentrantLoc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k</a:t>
            </a:r>
            <a:r>
              <a:rPr sz="2800" spc="-70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st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use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one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R="614680" algn="ctr">
              <a:lnSpc>
                <a:spcPct val="100000"/>
              </a:lnSpc>
              <a:spcBef>
                <a:spcPts val="3175"/>
              </a:spcBef>
            </a:pPr>
            <a:r>
              <a:rPr sz="3200" dirty="0">
                <a:latin typeface="Consolas" panose="020B0609020204030204"/>
                <a:cs typeface="Consolas" panose="020B0609020204030204"/>
              </a:rPr>
              <a:t>Lock</a:t>
            </a:r>
            <a:r>
              <a:rPr sz="32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3200" dirty="0">
                <a:latin typeface="Consolas" panose="020B0609020204030204"/>
                <a:cs typeface="Consolas" panose="020B0609020204030204"/>
              </a:rPr>
              <a:t>lock</a:t>
            </a:r>
            <a:r>
              <a:rPr sz="32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3200" dirty="0">
                <a:latin typeface="Consolas" panose="020B0609020204030204"/>
                <a:cs typeface="Consolas" panose="020B0609020204030204"/>
              </a:rPr>
              <a:t>=</a:t>
            </a:r>
            <a:r>
              <a:rPr sz="3200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3200" dirty="0">
                <a:latin typeface="Consolas" panose="020B0609020204030204"/>
                <a:cs typeface="Consolas" panose="020B0609020204030204"/>
              </a:rPr>
              <a:t>new</a:t>
            </a:r>
            <a:r>
              <a:rPr sz="32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3200" dirty="0">
                <a:latin typeface="Consolas" panose="020B0609020204030204"/>
                <a:cs typeface="Consolas" panose="020B0609020204030204"/>
              </a:rPr>
              <a:t>ReentrantLock();</a:t>
            </a:r>
            <a:endParaRPr sz="32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8860" y="1290955"/>
            <a:ext cx="4014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Potential</a:t>
            </a:r>
            <a:r>
              <a:rPr spc="-90" dirty="0"/>
              <a:t> </a:t>
            </a:r>
            <a:r>
              <a:rPr dirty="0"/>
              <a:t>Flaw?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046988" y="2264664"/>
            <a:ext cx="10125075" cy="0"/>
          </a:xfrm>
          <a:custGeom>
            <a:avLst/>
            <a:gdLst/>
            <a:ahLst/>
            <a:cxnLst/>
            <a:rect l="l" t="t" r="r" b="b"/>
            <a:pathLst>
              <a:path w="10125075">
                <a:moveTo>
                  <a:pt x="0" y="0"/>
                </a:moveTo>
                <a:lnTo>
                  <a:pt x="10125075" y="0"/>
                </a:lnTo>
              </a:path>
            </a:pathLst>
          </a:custGeom>
          <a:ln w="15875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8219" y="3156204"/>
            <a:ext cx="3790488" cy="12636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34788" y="2667380"/>
            <a:ext cx="6633845" cy="183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2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What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will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happen</a:t>
            </a:r>
            <a:r>
              <a:rPr sz="24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if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the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code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between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>
              <a:lnSpc>
                <a:spcPts val="2720"/>
              </a:lnSpc>
            </a:pPr>
            <a:r>
              <a:rPr sz="2400" spc="-5" dirty="0">
                <a:latin typeface="Consolas" panose="020B0609020204030204"/>
                <a:cs typeface="Consolas" panose="020B0609020204030204"/>
              </a:rPr>
              <a:t>lock()</a:t>
            </a:r>
            <a:r>
              <a:rPr sz="2400" spc="3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and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unlock()</a:t>
            </a:r>
            <a:r>
              <a:rPr sz="2400" spc="-57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throws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an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exception?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cal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l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unlock()</a:t>
            </a:r>
            <a:r>
              <a:rPr sz="2400" spc="-56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ne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h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en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current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thread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continues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hold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the </a:t>
            </a:r>
            <a:r>
              <a:rPr sz="2400" spc="-6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15" dirty="0">
                <a:latin typeface="微软雅黑" panose="020B0503020204020204" charset="-122"/>
                <a:cs typeface="微软雅黑" panose="020B0503020204020204" charset="-122"/>
              </a:rPr>
              <a:t>lock,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and</a:t>
            </a:r>
            <a:r>
              <a:rPr sz="24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no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other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thread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can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acquire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it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6655" y="6291783"/>
            <a:ext cx="1526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200" spc="-20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1200" spc="-5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 Y</a:t>
            </a:r>
            <a:r>
              <a:rPr sz="1200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ida</a:t>
            </a:r>
            <a:r>
              <a:rPr sz="1200" spc="-5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@S</a:t>
            </a:r>
            <a:r>
              <a:rPr sz="1200" spc="5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200" spc="-5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STECH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61369" y="6291783"/>
            <a:ext cx="205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45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47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916"/>
            <a:ext cx="25292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Deadlock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02333"/>
            <a:ext cx="10155555" cy="37814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Thread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acquires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lock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and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then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waits</a:t>
            </a:r>
            <a:r>
              <a:rPr sz="2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for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thread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do </a:t>
            </a:r>
            <a:r>
              <a:rPr sz="2800" spc="-8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some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essential</a:t>
            </a:r>
            <a:r>
              <a:rPr sz="2800" spc="15" dirty="0">
                <a:latin typeface="微软雅黑" panose="020B0503020204020204" charset="-122"/>
                <a:cs typeface="微软雅黑" panose="020B0503020204020204" charset="-122"/>
              </a:rPr>
              <a:t> work.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391795" indent="-22923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Thread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B is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currently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waiting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to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acquire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same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lock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in </a:t>
            </a:r>
            <a:r>
              <a:rPr sz="2800" spc="-8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order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do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essential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work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微软雅黑" panose="020B0503020204020204" charset="-122"/>
              <a:cs typeface="微软雅黑" panose="020B0503020204020204" charset="-122"/>
            </a:endParaRPr>
          </a:p>
          <a:p>
            <a:pPr marL="864235" marR="317500">
              <a:lnSpc>
                <a:spcPct val="171000"/>
              </a:lnSpc>
              <a:spcBef>
                <a:spcPts val="5"/>
              </a:spcBef>
            </a:pPr>
            <a:r>
              <a:rPr sz="2800" b="1" spc="-114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Interviewer:</a:t>
            </a:r>
            <a:r>
              <a:rPr sz="2800" b="1" spc="-4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14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“Expla</a:t>
            </a:r>
            <a:r>
              <a:rPr sz="2800" b="1" spc="-7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800" b="1" spc="-2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800" b="1" spc="-6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3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deadlock</a:t>
            </a:r>
            <a:r>
              <a:rPr sz="2800" b="1" spc="-4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1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800" b="1" spc="-1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800" b="1" spc="-6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2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800" b="1" spc="-1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800" b="1" spc="-6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800" b="1" spc="-5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16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we’l</a:t>
            </a:r>
            <a:r>
              <a:rPr sz="2800" b="1" spc="-9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800" b="1" spc="-7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10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hir</a:t>
            </a:r>
            <a:r>
              <a:rPr sz="2800" b="1" spc="-13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800" b="1" spc="-6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15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you.”  </a:t>
            </a:r>
            <a:r>
              <a:rPr sz="2800" b="1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Me:</a:t>
            </a:r>
            <a:r>
              <a:rPr sz="2800" b="1" spc="-8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14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“Hire</a:t>
            </a:r>
            <a:r>
              <a:rPr sz="2800" b="1" spc="-4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3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me</a:t>
            </a:r>
            <a:r>
              <a:rPr sz="2800" b="1" spc="-7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800" b="1" spc="-7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12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I’ll</a:t>
            </a:r>
            <a:r>
              <a:rPr sz="2800" b="1" spc="-6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7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explain</a:t>
            </a:r>
            <a:r>
              <a:rPr sz="2800" b="1" spc="-5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10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2800" b="1" spc="-7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1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800" b="1" spc="-6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17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you.”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916"/>
            <a:ext cx="25292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Deadlock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02333"/>
            <a:ext cx="6207760" cy="383730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408305" indent="-229235">
              <a:lnSpc>
                <a:spcPct val="90000"/>
              </a:lnSpc>
              <a:spcBef>
                <a:spcPts val="4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60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disallow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negative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balance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during 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withdraw,</a:t>
            </a:r>
            <a:r>
              <a:rPr sz="28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we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can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wait for </a:t>
            </a:r>
            <a:r>
              <a:rPr sz="2800" spc="-8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other 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threads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deposit money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Can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we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use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sleep()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 wait?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marR="402590" lvl="1" indent="-228600">
              <a:lnSpc>
                <a:spcPts val="2590"/>
              </a:lnSpc>
              <a:spcBef>
                <a:spcPts val="55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Other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threads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calling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deposit()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are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blocked</a:t>
            </a:r>
            <a:r>
              <a:rPr sz="24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and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waiting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for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withdraw() </a:t>
            </a:r>
            <a:r>
              <a:rPr sz="2400" spc="-6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unlock()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the </a:t>
            </a:r>
            <a:r>
              <a:rPr sz="2400" spc="-20" dirty="0">
                <a:latin typeface="微软雅黑" panose="020B0503020204020204" charset="-122"/>
                <a:cs typeface="微软雅黑" panose="020B0503020204020204" charset="-122"/>
              </a:rPr>
              <a:t>resource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But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withdraw()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is waiting for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deposit() </a:t>
            </a:r>
            <a:r>
              <a:rPr sz="2400" spc="-7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execute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so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that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balance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becomes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enough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for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withdrawal.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541" y="1886804"/>
            <a:ext cx="3765028" cy="393787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48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916"/>
            <a:ext cx="66281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Shared</a:t>
            </a:r>
            <a:r>
              <a:rPr spc="-55" dirty="0"/>
              <a:t> </a:t>
            </a:r>
            <a:r>
              <a:rPr spc="-5" dirty="0"/>
              <a:t>between</a:t>
            </a:r>
            <a:r>
              <a:rPr spc="-35" dirty="0"/>
              <a:t> </a:t>
            </a:r>
            <a:r>
              <a:rPr spc="-10" dirty="0"/>
              <a:t>Threads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72817"/>
            <a:ext cx="9601200" cy="44424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Heap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where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all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class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instances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and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arrays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2400" dirty="0">
                <a:latin typeface="Consolas" panose="020B0609020204030204"/>
                <a:cs typeface="Consolas" panose="020B0609020204030204"/>
              </a:rPr>
              <a:t>new</a:t>
            </a:r>
            <a:r>
              <a:rPr sz="2400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XXX()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24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are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allocated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created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on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JVM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start-up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9235">
              <a:lnSpc>
                <a:spcPct val="100000"/>
              </a:lnSpc>
              <a:spcBef>
                <a:spcPts val="20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shared</a:t>
            </a:r>
            <a:r>
              <a:rPr sz="24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among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all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JVM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threads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9235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Method</a:t>
            </a:r>
            <a:r>
              <a:rPr sz="28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Area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marR="137795" lvl="1" indent="-228600">
              <a:lnSpc>
                <a:spcPts val="2590"/>
              </a:lnSpc>
              <a:spcBef>
                <a:spcPts val="55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stores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class-level info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such as the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class name, constant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pool, </a:t>
            </a:r>
            <a:r>
              <a:rPr sz="2400" spc="-7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static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fields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created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on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JVM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start-up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shared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among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all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JVM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threads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1600" spc="-30" dirty="0">
                <a:latin typeface="Tahoma" panose="020B0604030504040204"/>
                <a:cs typeface="Tahoma" panose="020B0604030504040204"/>
              </a:rPr>
              <a:t>https://docs.oracle.com/javase/specs/jvms/se8/html/jvms-2.html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600" spc="-30" dirty="0">
                <a:latin typeface="Tahoma" panose="020B0604030504040204"/>
                <a:cs typeface="Tahoma" panose="020B0604030504040204"/>
              </a:rPr>
              <a:t>https://blog.jamesdbloom.com/JVMInternals.html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895843" y="451104"/>
            <a:ext cx="3628644" cy="12847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34343" y="6420984"/>
            <a:ext cx="166370" cy="22732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8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" y="347472"/>
            <a:ext cx="11101070" cy="180149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511175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4025"/>
              </a:spcBef>
            </a:pPr>
            <a:r>
              <a:rPr spc="-15" dirty="0">
                <a:solidFill>
                  <a:srgbClr val="FFFFFF"/>
                </a:solidFill>
              </a:rPr>
              <a:t>Avoiding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Deadlocks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4878" y="2561335"/>
            <a:ext cx="4396740" cy="348487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167005" indent="-228600">
              <a:lnSpc>
                <a:spcPct val="90000"/>
              </a:lnSpc>
              <a:spcBef>
                <a:spcPts val="3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00" spc="-5" dirty="0"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2100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1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spc="-5" dirty="0">
                <a:latin typeface="Consolas" panose="020B0609020204030204"/>
                <a:cs typeface="Consolas" panose="020B0609020204030204"/>
              </a:rPr>
              <a:t>Conditio</a:t>
            </a:r>
            <a:r>
              <a:rPr sz="2100" dirty="0">
                <a:latin typeface="Consolas" panose="020B0609020204030204"/>
                <a:cs typeface="Consolas" panose="020B0609020204030204"/>
              </a:rPr>
              <a:t>n</a:t>
            </a:r>
            <a:r>
              <a:rPr sz="2100" spc="-545" dirty="0">
                <a:latin typeface="Consolas" panose="020B0609020204030204"/>
                <a:cs typeface="Consolas" panose="020B0609020204030204"/>
              </a:rPr>
              <a:t> </a:t>
            </a:r>
            <a:r>
              <a:rPr sz="2100" spc="-5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100" spc="5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2100" spc="-15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1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100" spc="4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100" dirty="0">
                <a:latin typeface="微软雅黑" panose="020B0503020204020204" charset="-122"/>
                <a:cs typeface="微软雅黑" panose="020B0503020204020204" charset="-122"/>
              </a:rPr>
              <a:t>fa</a:t>
            </a:r>
            <a:r>
              <a:rPr sz="2100" spc="5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100" dirty="0">
                <a:latin typeface="微软雅黑" panose="020B0503020204020204" charset="-122"/>
                <a:cs typeface="微软雅黑" panose="020B0503020204020204" charset="-122"/>
              </a:rPr>
              <a:t>e  </a:t>
            </a:r>
            <a:r>
              <a:rPr sz="2100" spc="-10" dirty="0"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2100" spc="-10" dirty="0">
                <a:latin typeface="Consolas" panose="020B0609020204030204"/>
                <a:cs typeface="Consolas" panose="020B0609020204030204"/>
              </a:rPr>
              <a:t>java.util.concurrent.locks</a:t>
            </a:r>
            <a:r>
              <a:rPr sz="2100" spc="-10" dirty="0">
                <a:latin typeface="微软雅黑" panose="020B0503020204020204" charset="-122"/>
                <a:cs typeface="微软雅黑" panose="020B0503020204020204" charset="-122"/>
              </a:rPr>
              <a:t>) </a:t>
            </a:r>
            <a:r>
              <a:rPr sz="2100" spc="-6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spc="-5" dirty="0">
                <a:latin typeface="微软雅黑" panose="020B0503020204020204" charset="-122"/>
                <a:cs typeface="微软雅黑" panose="020B0503020204020204" charset="-122"/>
              </a:rPr>
              <a:t>provides </a:t>
            </a:r>
            <a:r>
              <a:rPr sz="2100" dirty="0">
                <a:latin typeface="微软雅黑" panose="020B0503020204020204" charset="-122"/>
                <a:cs typeface="微软雅黑" panose="020B0503020204020204" charset="-122"/>
              </a:rPr>
              <a:t>a </a:t>
            </a:r>
            <a:r>
              <a:rPr sz="2100" spc="-5" dirty="0">
                <a:latin typeface="微软雅黑" panose="020B0503020204020204" charset="-122"/>
                <a:cs typeface="微软雅黑" panose="020B0503020204020204" charset="-122"/>
              </a:rPr>
              <a:t>thread </a:t>
            </a:r>
            <a:r>
              <a:rPr sz="2100" dirty="0">
                <a:latin typeface="微软雅黑" panose="020B0503020204020204" charset="-122"/>
                <a:cs typeface="微软雅黑" panose="020B0503020204020204" charset="-122"/>
              </a:rPr>
              <a:t>ability </a:t>
            </a:r>
            <a:r>
              <a:rPr sz="2100" spc="-10" dirty="0">
                <a:latin typeface="微软雅黑" panose="020B0503020204020204" charset="-122"/>
                <a:cs typeface="微软雅黑" panose="020B0503020204020204" charset="-122"/>
              </a:rPr>
              <a:t>to </a:t>
            </a:r>
            <a:r>
              <a:rPr sz="21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dirty="0">
                <a:latin typeface="微软雅黑" panose="020B0503020204020204" charset="-122"/>
                <a:cs typeface="微软雅黑" panose="020B0503020204020204" charset="-122"/>
              </a:rPr>
              <a:t>suspend</a:t>
            </a:r>
            <a:r>
              <a:rPr sz="21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dirty="0">
                <a:latin typeface="微软雅黑" panose="020B0503020204020204" charset="-122"/>
                <a:cs typeface="微软雅黑" panose="020B0503020204020204" charset="-122"/>
              </a:rPr>
              <a:t>its </a:t>
            </a:r>
            <a:r>
              <a:rPr sz="2100" spc="-10" dirty="0">
                <a:latin typeface="微软雅黑" panose="020B0503020204020204" charset="-122"/>
                <a:cs typeface="微软雅黑" panose="020B0503020204020204" charset="-122"/>
              </a:rPr>
              <a:t>execution,</a:t>
            </a:r>
            <a:r>
              <a:rPr sz="21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spc="-5" dirty="0">
                <a:latin typeface="微软雅黑" panose="020B0503020204020204" charset="-122"/>
                <a:cs typeface="微软雅黑" panose="020B0503020204020204" charset="-122"/>
              </a:rPr>
              <a:t>until</a:t>
            </a:r>
            <a:r>
              <a:rPr sz="21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dirty="0">
                <a:latin typeface="微软雅黑" panose="020B0503020204020204" charset="-122"/>
                <a:cs typeface="微软雅黑" panose="020B0503020204020204" charset="-122"/>
              </a:rPr>
              <a:t>the </a:t>
            </a:r>
            <a:r>
              <a:rPr sz="2100" spc="-60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spc="-5" dirty="0">
                <a:latin typeface="微软雅黑" panose="020B0503020204020204" charset="-122"/>
                <a:cs typeface="微软雅黑" panose="020B0503020204020204" charset="-122"/>
              </a:rPr>
              <a:t>given</a:t>
            </a:r>
            <a:r>
              <a:rPr sz="21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spc="-5" dirty="0">
                <a:latin typeface="微软雅黑" panose="020B0503020204020204" charset="-122"/>
                <a:cs typeface="微软雅黑" panose="020B0503020204020204" charset="-122"/>
              </a:rPr>
              <a:t>condition</a:t>
            </a:r>
            <a:r>
              <a:rPr sz="21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spc="-5" dirty="0">
                <a:latin typeface="微软雅黑" panose="020B0503020204020204" charset="-122"/>
                <a:cs typeface="微软雅黑" panose="020B0503020204020204" charset="-122"/>
              </a:rPr>
              <a:t>is</a:t>
            </a:r>
            <a:r>
              <a:rPr sz="21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dirty="0">
                <a:latin typeface="微软雅黑" panose="020B0503020204020204" charset="-122"/>
                <a:cs typeface="微软雅黑" panose="020B0503020204020204" charset="-122"/>
              </a:rPr>
              <a:t>true.</a:t>
            </a:r>
            <a:endParaRPr sz="21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00" dirty="0">
                <a:latin typeface="微软雅黑" panose="020B0503020204020204" charset="-122"/>
                <a:cs typeface="微软雅黑" panose="020B0503020204020204" charset="-122"/>
              </a:rPr>
              <a:t>Condition </a:t>
            </a:r>
            <a:r>
              <a:rPr sz="2100" spc="-5" dirty="0">
                <a:latin typeface="微软雅黑" panose="020B0503020204020204" charset="-122"/>
                <a:cs typeface="微软雅黑" panose="020B0503020204020204" charset="-122"/>
              </a:rPr>
              <a:t>allows </a:t>
            </a:r>
            <a:r>
              <a:rPr sz="21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1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spc="-10" dirty="0">
                <a:latin typeface="微软雅黑" panose="020B0503020204020204" charset="-122"/>
                <a:cs typeface="微软雅黑" panose="020B0503020204020204" charset="-122"/>
              </a:rPr>
              <a:t>thread</a:t>
            </a:r>
            <a:endParaRPr sz="21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marR="49530" lvl="1" indent="-228600">
              <a:lnSpc>
                <a:spcPts val="2270"/>
              </a:lnSpc>
              <a:spcBef>
                <a:spcPts val="52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100" spc="-120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1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spc="-5" dirty="0">
                <a:latin typeface="微软雅黑" panose="020B0503020204020204" charset="-122"/>
                <a:cs typeface="微软雅黑" panose="020B0503020204020204" charset="-122"/>
              </a:rPr>
              <a:t>temporarily</a:t>
            </a:r>
            <a:r>
              <a:rPr sz="21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spc="-10" dirty="0">
                <a:latin typeface="微软雅黑" panose="020B0503020204020204" charset="-122"/>
                <a:cs typeface="微软雅黑" panose="020B0503020204020204" charset="-122"/>
              </a:rPr>
              <a:t>release</a:t>
            </a:r>
            <a:r>
              <a:rPr sz="21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1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spc="-5" dirty="0">
                <a:latin typeface="微软雅黑" panose="020B0503020204020204" charset="-122"/>
                <a:cs typeface="微软雅黑" panose="020B0503020204020204" charset="-122"/>
              </a:rPr>
              <a:t>lock </a:t>
            </a:r>
            <a:r>
              <a:rPr sz="2100" spc="-60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dirty="0">
                <a:latin typeface="微软雅黑" panose="020B0503020204020204" charset="-122"/>
                <a:cs typeface="微软雅黑" panose="020B0503020204020204" charset="-122"/>
              </a:rPr>
              <a:t>so that another </a:t>
            </a:r>
            <a:r>
              <a:rPr sz="2100" spc="-10" dirty="0">
                <a:latin typeface="微软雅黑" panose="020B0503020204020204" charset="-122"/>
                <a:cs typeface="微软雅黑" panose="020B0503020204020204" charset="-122"/>
              </a:rPr>
              <a:t>thread </a:t>
            </a:r>
            <a:r>
              <a:rPr sz="2100" spc="-5" dirty="0">
                <a:latin typeface="微软雅黑" panose="020B0503020204020204" charset="-122"/>
                <a:cs typeface="微软雅黑" panose="020B0503020204020204" charset="-122"/>
              </a:rPr>
              <a:t>can </a:t>
            </a:r>
            <a:r>
              <a:rPr sz="21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spc="-10" dirty="0">
                <a:latin typeface="微软雅黑" panose="020B0503020204020204" charset="-122"/>
                <a:cs typeface="微软雅黑" panose="020B0503020204020204" charset="-122"/>
              </a:rPr>
              <a:t>proceed</a:t>
            </a:r>
            <a:endParaRPr sz="21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marR="5080" lvl="1" indent="-228600">
              <a:lnSpc>
                <a:spcPts val="2270"/>
              </a:lnSpc>
              <a:spcBef>
                <a:spcPts val="5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100" spc="-120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1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spc="-10" dirty="0">
                <a:latin typeface="微软雅黑" panose="020B0503020204020204" charset="-122"/>
                <a:cs typeface="微软雅黑" panose="020B0503020204020204" charset="-122"/>
              </a:rPr>
              <a:t>regain</a:t>
            </a:r>
            <a:r>
              <a:rPr sz="21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1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spc="-5" dirty="0">
                <a:latin typeface="微软雅黑" panose="020B0503020204020204" charset="-122"/>
                <a:cs typeface="微软雅黑" panose="020B0503020204020204" charset="-122"/>
              </a:rPr>
              <a:t>lock</a:t>
            </a:r>
            <a:r>
              <a:rPr sz="21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spc="-5" dirty="0">
                <a:latin typeface="微软雅黑" panose="020B0503020204020204" charset="-122"/>
                <a:cs typeface="微软雅黑" panose="020B0503020204020204" charset="-122"/>
              </a:rPr>
              <a:t>later</a:t>
            </a:r>
            <a:r>
              <a:rPr sz="21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dirty="0">
                <a:latin typeface="微软雅黑" panose="020B0503020204020204" charset="-122"/>
                <a:cs typeface="微软雅黑" panose="020B0503020204020204" charset="-122"/>
              </a:rPr>
              <a:t>when </a:t>
            </a:r>
            <a:r>
              <a:rPr sz="2100" spc="-60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100" spc="-5" dirty="0">
                <a:latin typeface="微软雅黑" panose="020B0503020204020204" charset="-122"/>
                <a:cs typeface="微软雅黑" panose="020B0503020204020204" charset="-122"/>
              </a:rPr>
              <a:t> condition</a:t>
            </a:r>
            <a:r>
              <a:rPr sz="21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spc="-5" dirty="0">
                <a:latin typeface="微软雅黑" panose="020B0503020204020204" charset="-122"/>
                <a:cs typeface="微软雅黑" panose="020B0503020204020204" charset="-122"/>
              </a:rPr>
              <a:t>is</a:t>
            </a:r>
            <a:r>
              <a:rPr sz="21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spc="-5" dirty="0">
                <a:latin typeface="微软雅黑" panose="020B0503020204020204" charset="-122"/>
                <a:cs typeface="微软雅黑" panose="020B0503020204020204" charset="-122"/>
              </a:rPr>
              <a:t>satisfied</a:t>
            </a:r>
            <a:endParaRPr sz="21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8640" y="2331720"/>
            <a:ext cx="6156959" cy="39700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49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772"/>
            <a:ext cx="44881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85" dirty="0"/>
              <a:t> </a:t>
            </a:r>
            <a:r>
              <a:rPr dirty="0">
                <a:latin typeface="Consolas" panose="020B0609020204030204"/>
                <a:cs typeface="Consolas" panose="020B0609020204030204"/>
              </a:rPr>
              <a:t>Condition</a:t>
            </a:r>
            <a:endParaRPr dirty="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03064" y="3429000"/>
            <a:ext cx="7411211" cy="26666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5193" y="1715985"/>
            <a:ext cx="10749915" cy="35839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803275" indent="-22987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803910" algn="l"/>
              </a:tabLst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Each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 condition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object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belongs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to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specific</a:t>
            </a:r>
            <a:r>
              <a:rPr sz="2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lock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object.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803275" indent="-229870">
              <a:lnSpc>
                <a:spcPts val="3170"/>
              </a:lnSpc>
              <a:spcBef>
                <a:spcPts val="675"/>
              </a:spcBef>
              <a:buFont typeface="Arial MT"/>
              <a:buChar char="•"/>
              <a:tabLst>
                <a:tab pos="803910" algn="l"/>
              </a:tabLst>
            </a:pPr>
            <a:r>
              <a:rPr sz="2800" spc="-45" dirty="0">
                <a:latin typeface="微软雅黑" panose="020B0503020204020204" charset="-122"/>
                <a:cs typeface="微软雅黑" panose="020B0503020204020204" charset="-122"/>
              </a:rPr>
              <a:t>We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could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obtain</a:t>
            </a:r>
            <a:r>
              <a:rPr sz="2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 condition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object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with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newCondition()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803275">
              <a:lnSpc>
                <a:spcPts val="3170"/>
              </a:lnSpc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met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h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od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70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f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Loc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k</a:t>
            </a:r>
            <a:r>
              <a:rPr sz="2800" spc="-71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in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800" spc="4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face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marR="6711950" indent="-287020">
              <a:lnSpc>
                <a:spcPct val="100000"/>
              </a:lnSpc>
              <a:spcBef>
                <a:spcPts val="257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7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000" b="1" spc="-7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Condition</a:t>
            </a:r>
            <a:r>
              <a:rPr sz="2000" b="1" spc="-8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6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r>
              <a:rPr sz="2000" b="1" spc="-8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4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000" b="1" spc="-6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necessarily </a:t>
            </a:r>
            <a:r>
              <a:rPr sz="2000" b="1" spc="-59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2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bound</a:t>
            </a:r>
            <a:r>
              <a:rPr sz="2000" b="1" spc="-8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000" b="1" spc="-6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2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000" b="1" spc="-5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4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Lock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299085" marR="671830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2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It </a:t>
            </a:r>
            <a:r>
              <a:rPr sz="2000" b="1" spc="-3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2000" b="1" spc="-3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customary </a:t>
            </a:r>
            <a:r>
              <a:rPr sz="2000" b="1" spc="-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000" b="1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give </a:t>
            </a:r>
            <a:r>
              <a:rPr sz="2000" b="1" spc="-6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b="1" spc="-6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8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000" b="1" spc="2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2000" b="1" spc="3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000" b="1" spc="-8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2000" b="1" spc="-6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000" b="1" spc="2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000" b="1" spc="2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000" b="1" spc="-7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4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000" b="1" spc="6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000" b="1" spc="-12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j</a:t>
            </a:r>
            <a:r>
              <a:rPr sz="2000" b="1" spc="-17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000" b="1" spc="-8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000" b="1" spc="-7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000" b="1" spc="-9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2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000" b="1" spc="-4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2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nam</a:t>
            </a:r>
            <a:r>
              <a:rPr sz="2000" b="1" spc="-1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000" b="1" spc="-6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4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that  </a:t>
            </a:r>
            <a:r>
              <a:rPr sz="2000" b="1" spc="-4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describes</a:t>
            </a:r>
            <a:r>
              <a:rPr sz="2000" b="1" spc="-10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6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b="1" spc="-6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2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condition</a:t>
            </a:r>
            <a:r>
              <a:rPr sz="2000" b="1" spc="-9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2000" b="1" spc="-5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you </a:t>
            </a:r>
            <a:r>
              <a:rPr sz="2000" b="1" spc="-58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4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want</a:t>
            </a:r>
            <a:r>
              <a:rPr sz="2000" b="1" spc="-5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000" b="1" spc="-5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6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test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50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772"/>
            <a:ext cx="6951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45" dirty="0"/>
              <a:t> </a:t>
            </a:r>
            <a:r>
              <a:rPr dirty="0">
                <a:latin typeface="Consolas" panose="020B0609020204030204"/>
                <a:cs typeface="Consolas" panose="020B0609020204030204"/>
              </a:rPr>
              <a:t>Condition</a:t>
            </a:r>
            <a:r>
              <a:rPr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</a:rPr>
              <a:t>await()</a:t>
            </a:r>
            <a:endParaRPr dirty="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10350" y="2274573"/>
            <a:ext cx="4219575" cy="36869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8360" y="1418081"/>
            <a:ext cx="10986770" cy="434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9715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When </a:t>
            </a:r>
            <a:r>
              <a:rPr sz="1600" b="1" spc="-2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calling </a:t>
            </a:r>
            <a:r>
              <a:rPr sz="1600" b="1" spc="-7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await, </a:t>
            </a:r>
            <a:r>
              <a:rPr sz="1600" b="1" spc="-5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600" b="1" spc="-6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current </a:t>
            </a:r>
            <a:r>
              <a:rPr sz="1600" b="1" spc="-4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thread </a:t>
            </a:r>
            <a:r>
              <a:rPr sz="1600" b="1" spc="-1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becomes </a:t>
            </a:r>
            <a:r>
              <a:rPr sz="1600" b="1" spc="-2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disabled </a:t>
            </a:r>
            <a:r>
              <a:rPr sz="1600" b="1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1600" b="1" spc="-47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5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lies </a:t>
            </a:r>
            <a:r>
              <a:rPr sz="1600" b="1" spc="-1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dormant </a:t>
            </a:r>
            <a:r>
              <a:rPr sz="1600" b="1" spc="-4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until </a:t>
            </a:r>
            <a:r>
              <a:rPr sz="1600" b="1" spc="-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some </a:t>
            </a:r>
            <a:r>
              <a:rPr sz="1600" b="1" spc="-4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other thread </a:t>
            </a:r>
            <a:r>
              <a:rPr sz="1600" b="1" spc="-3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invokes </a:t>
            </a:r>
            <a:r>
              <a:rPr sz="1600" b="1" spc="-5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600" b="1" spc="-2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signal() </a:t>
            </a:r>
            <a:r>
              <a:rPr sz="1600" b="1" spc="-3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or </a:t>
            </a:r>
            <a:r>
              <a:rPr sz="1600" b="1" spc="-2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2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signalAll()</a:t>
            </a:r>
            <a:r>
              <a:rPr sz="1600" b="1" spc="-3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1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method</a:t>
            </a:r>
            <a:r>
              <a:rPr sz="1600" b="1" spc="-4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3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600" b="1" spc="-5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1600" b="1" spc="-3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1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Condition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241300" marR="6343650" indent="-229235">
              <a:lnSpc>
                <a:spcPct val="90000"/>
              </a:lnSpc>
              <a:spcBef>
                <a:spcPts val="11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For</a:t>
            </a:r>
            <a:r>
              <a:rPr sz="22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condition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20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2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5" dirty="0">
                <a:latin typeface="微软雅黑" panose="020B0503020204020204" charset="-122"/>
                <a:cs typeface="微软雅黑" panose="020B0503020204020204" charset="-122"/>
              </a:rPr>
              <a:t>take</a:t>
            </a:r>
            <a:r>
              <a:rPr sz="22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effect,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5" dirty="0">
                <a:latin typeface="微软雅黑" panose="020B0503020204020204" charset="-122"/>
                <a:cs typeface="微软雅黑" panose="020B0503020204020204" charset="-122"/>
              </a:rPr>
              <a:t>we </a:t>
            </a:r>
            <a:r>
              <a:rPr sz="2200" spc="-6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need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20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implement</a:t>
            </a:r>
            <a:r>
              <a:rPr sz="2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an 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appropriate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5" dirty="0">
                <a:latin typeface="微软雅黑" panose="020B0503020204020204" charset="-122"/>
                <a:cs typeface="微软雅黑" panose="020B0503020204020204" charset="-122"/>
              </a:rPr>
              <a:t>test</a:t>
            </a:r>
            <a:r>
              <a:rPr sz="22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(i.e.,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 condition)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6407785" indent="-229235">
              <a:lnSpc>
                <a:spcPct val="9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For</a:t>
            </a:r>
            <a:r>
              <a:rPr sz="22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as</a:t>
            </a:r>
            <a:r>
              <a:rPr sz="22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long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as the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test/condition </a:t>
            </a:r>
            <a:r>
              <a:rPr sz="2200" spc="-6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is</a:t>
            </a:r>
            <a:r>
              <a:rPr sz="22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not</a:t>
            </a:r>
            <a:r>
              <a:rPr sz="2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fulfilled,</a:t>
            </a:r>
            <a:r>
              <a:rPr sz="2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call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2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Consolas" panose="020B0609020204030204"/>
                <a:cs typeface="Consolas" panose="020B0609020204030204"/>
              </a:rPr>
              <a:t>await() </a:t>
            </a:r>
            <a:r>
              <a:rPr sz="2200" dirty="0">
                <a:latin typeface="Consolas" panose="020B0609020204030204"/>
                <a:cs typeface="Consolas" panose="020B0609020204030204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method</a:t>
            </a:r>
            <a:r>
              <a:rPr sz="22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on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condition</a:t>
            </a:r>
            <a:r>
              <a:rPr sz="2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object </a:t>
            </a:r>
            <a:r>
              <a:rPr sz="2200" spc="-6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(hence the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loop)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6465570" indent="-229235">
              <a:lnSpc>
                <a:spcPct val="91000"/>
              </a:lnSpc>
              <a:spcBef>
                <a:spcPts val="9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200" spc="-1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ng</a:t>
            </a:r>
            <a:r>
              <a:rPr sz="2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Consolas" panose="020B0609020204030204"/>
                <a:cs typeface="Consolas" panose="020B0609020204030204"/>
              </a:rPr>
              <a:t>await()</a:t>
            </a:r>
            <a:r>
              <a:rPr sz="2200" spc="-545" dirty="0">
                <a:latin typeface="Consolas" panose="020B0609020204030204"/>
                <a:cs typeface="Consolas" panose="020B0609020204030204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on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ond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tion 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object </a:t>
            </a:r>
            <a:r>
              <a:rPr sz="2200" spc="-15" dirty="0">
                <a:latin typeface="微软雅黑" panose="020B0503020204020204" charset="-122"/>
                <a:cs typeface="微软雅黑" panose="020B0503020204020204" charset="-122"/>
              </a:rPr>
              <a:t>makes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the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current</a:t>
            </a:r>
            <a:r>
              <a:rPr sz="2200" spc="-15" dirty="0">
                <a:latin typeface="微软雅黑" panose="020B0503020204020204" charset="-122"/>
                <a:cs typeface="微软雅黑" panose="020B0503020204020204" charset="-122"/>
              </a:rPr>
              <a:t> thread </a:t>
            </a:r>
            <a:r>
              <a:rPr sz="2200" spc="-6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wait and allows another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thread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20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acquire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 the</a:t>
            </a:r>
            <a:r>
              <a:rPr sz="2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lock</a:t>
            </a:r>
            <a:r>
              <a:rPr sz="2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object.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51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772"/>
            <a:ext cx="81851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40" dirty="0"/>
              <a:t> </a:t>
            </a:r>
            <a:r>
              <a:rPr dirty="0">
                <a:latin typeface="Consolas" panose="020B0609020204030204"/>
                <a:cs typeface="Consolas" panose="020B0609020204030204"/>
              </a:rPr>
              <a:t>Condition</a:t>
            </a:r>
            <a:r>
              <a:rPr spc="5" dirty="0">
                <a:latin typeface="Consolas" panose="020B0609020204030204"/>
                <a:cs typeface="Consolas" panose="020B0609020204030204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</a:rPr>
              <a:t>signalAll()</a:t>
            </a:r>
            <a:endParaRPr dirty="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89232" y="2207698"/>
            <a:ext cx="5018141" cy="34679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8360" y="1385696"/>
            <a:ext cx="11044555" cy="437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7580" marR="508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b="1" spc="-4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6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call</a:t>
            </a:r>
            <a:r>
              <a:rPr sz="1800" b="1" spc="-4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1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b="1" spc="-2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2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signalAll()</a:t>
            </a:r>
            <a:r>
              <a:rPr sz="1800" b="1" spc="-1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4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notifies</a:t>
            </a:r>
            <a:r>
              <a:rPr sz="1800" b="1" spc="-3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all</a:t>
            </a:r>
            <a:r>
              <a:rPr sz="1800" b="1" spc="-3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6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b="1" spc="-4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2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waiting </a:t>
            </a:r>
            <a:r>
              <a:rPr sz="1800" b="1" spc="-4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threads </a:t>
            </a:r>
            <a:r>
              <a:rPr sz="1800" b="1" spc="-5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1800" b="1" spc="-3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sufficient</a:t>
            </a:r>
            <a:r>
              <a:rPr sz="1800" b="1" spc="-4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funds </a:t>
            </a:r>
            <a:r>
              <a:rPr sz="1800" b="1" spc="-52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u="heavy" spc="-10" dirty="0">
                <a:solidFill>
                  <a:srgbClr val="6890B4"/>
                </a:solidFill>
                <a:uFill>
                  <a:solidFill>
                    <a:srgbClr val="6890B4"/>
                  </a:solidFill>
                </a:uFill>
                <a:latin typeface="Trebuchet MS" panose="020B0603020202020204"/>
                <a:cs typeface="Trebuchet MS" panose="020B0603020202020204"/>
              </a:rPr>
              <a:t>may</a:t>
            </a:r>
            <a:r>
              <a:rPr sz="1800" b="1" u="heavy" spc="-50" dirty="0">
                <a:solidFill>
                  <a:srgbClr val="6890B4"/>
                </a:solidFill>
                <a:uFill>
                  <a:solidFill>
                    <a:srgbClr val="6890B4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u="heavy" spc="-25" dirty="0">
                <a:solidFill>
                  <a:srgbClr val="6890B4"/>
                </a:solidFill>
                <a:uFill>
                  <a:solidFill>
                    <a:srgbClr val="6890B4"/>
                  </a:solidFill>
                </a:uFill>
                <a:latin typeface="Trebuchet MS" panose="020B0603020202020204"/>
                <a:cs typeface="Trebuchet MS" panose="020B0603020202020204"/>
              </a:rPr>
              <a:t>be</a:t>
            </a:r>
            <a:r>
              <a:rPr sz="1800" b="1" u="heavy" spc="-35" dirty="0">
                <a:solidFill>
                  <a:srgbClr val="6890B4"/>
                </a:solidFill>
                <a:uFill>
                  <a:solidFill>
                    <a:srgbClr val="6890B4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6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available,</a:t>
            </a:r>
            <a:r>
              <a:rPr sz="1800" b="1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and</a:t>
            </a:r>
            <a:r>
              <a:rPr sz="1800" b="1" spc="-4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that </a:t>
            </a:r>
            <a:r>
              <a:rPr sz="1800" b="1" spc="-7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1800" b="1" spc="-3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4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is worth</a:t>
            </a:r>
            <a:r>
              <a:rPr sz="1800" b="1" spc="-5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2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testing</a:t>
            </a:r>
            <a:r>
              <a:rPr sz="1800" b="1" spc="-3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6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b="1" spc="-4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2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loop</a:t>
            </a:r>
            <a:r>
              <a:rPr sz="1800" b="1" spc="-5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2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condition</a:t>
            </a:r>
            <a:r>
              <a:rPr sz="1800" b="1" spc="-30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5" dirty="0">
                <a:solidFill>
                  <a:srgbClr val="6890B4"/>
                </a:solidFill>
                <a:latin typeface="Trebuchet MS" panose="020B0603020202020204"/>
                <a:cs typeface="Trebuchet MS" panose="020B0603020202020204"/>
              </a:rPr>
              <a:t>again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rebuchet MS" panose="020B0603020202020204"/>
              <a:cs typeface="Trebuchet MS" panose="020B0603020202020204"/>
            </a:endParaRPr>
          </a:p>
          <a:p>
            <a:pPr marL="241300" marR="6340475" indent="-229235">
              <a:lnSpc>
                <a:spcPct val="9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125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5" dirty="0">
                <a:latin typeface="微软雅黑" panose="020B0503020204020204" charset="-122"/>
                <a:cs typeface="微软雅黑" panose="020B0503020204020204" charset="-122"/>
              </a:rPr>
              <a:t>unblock,</a:t>
            </a:r>
            <a:r>
              <a:rPr sz="22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another</a:t>
            </a:r>
            <a:r>
              <a:rPr sz="2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thread</a:t>
            </a:r>
            <a:r>
              <a:rPr sz="2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must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5" dirty="0">
                <a:latin typeface="微软雅黑" panose="020B0503020204020204" charset="-122"/>
                <a:cs typeface="微软雅黑" panose="020B0503020204020204" charset="-122"/>
              </a:rPr>
              <a:t>execute</a:t>
            </a:r>
            <a:r>
              <a:rPr sz="2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2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Consolas" panose="020B0609020204030204"/>
                <a:cs typeface="Consolas" panose="020B0609020204030204"/>
              </a:rPr>
              <a:t>signalAll()</a:t>
            </a:r>
            <a:r>
              <a:rPr sz="2200" spc="-555" dirty="0">
                <a:latin typeface="Consolas" panose="020B0609020204030204"/>
                <a:cs typeface="Consolas" panose="020B0609020204030204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method </a:t>
            </a:r>
            <a:r>
              <a:rPr sz="2200" spc="-6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on the</a:t>
            </a:r>
            <a:r>
              <a:rPr sz="2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same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condition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object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6553835" indent="-229235">
              <a:lnSpc>
                <a:spcPct val="90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Consolas" panose="020B0609020204030204"/>
                <a:cs typeface="Consolas" panose="020B0609020204030204"/>
              </a:rPr>
              <a:t>signalAll()</a:t>
            </a:r>
            <a:r>
              <a:rPr sz="2200" spc="-545" dirty="0">
                <a:latin typeface="Consolas" panose="020B0609020204030204"/>
                <a:cs typeface="Consolas" panose="020B0609020204030204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meth</a:t>
            </a:r>
            <a:r>
              <a:rPr sz="2200" spc="-15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d 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unblocks all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threads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waiting on 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condition,</a:t>
            </a:r>
            <a:r>
              <a:rPr sz="2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which</a:t>
            </a:r>
            <a:r>
              <a:rPr sz="22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then 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5" dirty="0">
                <a:latin typeface="微软雅黑" panose="020B0503020204020204" charset="-122"/>
                <a:cs typeface="微软雅黑" panose="020B0503020204020204" charset="-122"/>
              </a:rPr>
              <a:t>compete</a:t>
            </a:r>
            <a:r>
              <a:rPr sz="22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with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each</a:t>
            </a:r>
            <a:r>
              <a:rPr sz="22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other</a:t>
            </a:r>
            <a:r>
              <a:rPr sz="2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that</a:t>
            </a:r>
            <a:r>
              <a:rPr sz="22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is </a:t>
            </a:r>
            <a:r>
              <a:rPr sz="2200" spc="-6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waiting</a:t>
            </a:r>
            <a:r>
              <a:rPr sz="22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for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lock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object.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6424295" indent="-229235" algn="just">
              <a:lnSpc>
                <a:spcPct val="89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200" spc="-20" dirty="0">
                <a:latin typeface="微软雅黑" panose="020B0503020204020204" charset="-122"/>
                <a:cs typeface="微软雅黑" panose="020B0503020204020204" charset="-122"/>
              </a:rPr>
              <a:t>Eventually,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one </a:t>
            </a:r>
            <a:r>
              <a:rPr sz="2200" spc="-30" dirty="0">
                <a:latin typeface="微软雅黑" panose="020B0503020204020204" charset="-122"/>
                <a:cs typeface="微软雅黑" panose="020B0503020204020204" charset="-122"/>
              </a:rPr>
              <a:t>of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them will gain </a:t>
            </a:r>
            <a:r>
              <a:rPr sz="2200" spc="-6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access </a:t>
            </a:r>
            <a:r>
              <a:rPr sz="2200" spc="-20" dirty="0">
                <a:latin typeface="微软雅黑" panose="020B0503020204020204" charset="-122"/>
                <a:cs typeface="微软雅黑" panose="020B0503020204020204" charset="-122"/>
              </a:rPr>
              <a:t>to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the </a:t>
            </a:r>
            <a:r>
              <a:rPr sz="2200" spc="15" dirty="0">
                <a:latin typeface="微软雅黑" panose="020B0503020204020204" charset="-122"/>
                <a:cs typeface="微软雅黑" panose="020B0503020204020204" charset="-122"/>
              </a:rPr>
              <a:t>lock,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and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it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will exit </a:t>
            </a:r>
            <a:r>
              <a:rPr sz="2200" spc="-6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f</a:t>
            </a:r>
            <a:r>
              <a:rPr sz="2200" spc="-5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om</a:t>
            </a:r>
            <a:r>
              <a:rPr sz="2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Consolas" panose="020B0609020204030204"/>
                <a:cs typeface="Consolas" panose="020B0609020204030204"/>
              </a:rPr>
              <a:t>await()</a:t>
            </a:r>
            <a:r>
              <a:rPr sz="2200" spc="-545" dirty="0">
                <a:latin typeface="Consolas" panose="020B0609020204030204"/>
                <a:cs typeface="Consolas" panose="020B0609020204030204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meth</a:t>
            </a:r>
            <a:r>
              <a:rPr sz="2200" spc="-15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d.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52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02589"/>
            <a:ext cx="544258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150" dirty="0">
                <a:latin typeface="Tahoma" panose="020B0604030504040204"/>
                <a:cs typeface="Tahoma" panose="020B0604030504040204"/>
              </a:rPr>
              <a:t>To</a:t>
            </a:r>
            <a:r>
              <a:rPr sz="5200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5200" spc="-114" dirty="0">
                <a:latin typeface="Tahoma" panose="020B0604030504040204"/>
                <a:cs typeface="Tahoma" panose="020B0604030504040204"/>
              </a:rPr>
              <a:t>Put</a:t>
            </a:r>
            <a:r>
              <a:rPr sz="5200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5200" spc="-155" dirty="0">
                <a:latin typeface="Tahoma" panose="020B0604030504040204"/>
                <a:cs typeface="Tahoma" panose="020B0604030504040204"/>
              </a:rPr>
              <a:t>it</a:t>
            </a:r>
            <a:r>
              <a:rPr sz="5200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5200" spc="-75" dirty="0">
                <a:latin typeface="Tahoma" panose="020B0604030504040204"/>
                <a:cs typeface="Tahoma" panose="020B0604030504040204"/>
              </a:rPr>
              <a:t>Altogether</a:t>
            </a:r>
            <a:endParaRPr sz="52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1355" y="2775204"/>
            <a:ext cx="5827776" cy="31181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2867" y="2805683"/>
            <a:ext cx="5827776" cy="30571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97500" y="6454290"/>
            <a:ext cx="1398270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200" spc="-2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TA</a:t>
            </a:r>
            <a:r>
              <a:rPr sz="1200" spc="6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200" spc="-5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Yi</a:t>
            </a:r>
            <a:r>
              <a:rPr sz="1200" spc="-2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200" spc="-1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a@</a:t>
            </a:r>
            <a:r>
              <a:rPr sz="1200" spc="-2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200" spc="-25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US</a:t>
            </a:r>
            <a:r>
              <a:rPr sz="1200" spc="-75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200" spc="-8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200" spc="15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CH</a:t>
            </a:r>
            <a:endParaRPr sz="1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ts val="1315"/>
              </a:lnSpc>
            </a:pPr>
            <a:r>
              <a:rPr spc="-25" dirty="0">
                <a:latin typeface="Tahoma" panose="020B0604030504040204"/>
                <a:cs typeface="Tahoma" panose="020B0604030504040204"/>
              </a:rPr>
              <a:t>53</a:t>
            </a:r>
            <a:endParaRPr spc="-25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02589"/>
            <a:ext cx="544258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150" dirty="0">
                <a:latin typeface="Tahoma" panose="020B0604030504040204"/>
                <a:cs typeface="Tahoma" panose="020B0604030504040204"/>
              </a:rPr>
              <a:t>To</a:t>
            </a:r>
            <a:r>
              <a:rPr sz="5200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5200" spc="-114" dirty="0">
                <a:latin typeface="Tahoma" panose="020B0604030504040204"/>
                <a:cs typeface="Tahoma" panose="020B0604030504040204"/>
              </a:rPr>
              <a:t>Put</a:t>
            </a:r>
            <a:r>
              <a:rPr sz="5200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5200" spc="-155" dirty="0">
                <a:latin typeface="Tahoma" panose="020B0604030504040204"/>
                <a:cs typeface="Tahoma" panose="020B0604030504040204"/>
              </a:rPr>
              <a:t>it</a:t>
            </a:r>
            <a:r>
              <a:rPr sz="5200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5200" spc="-75" dirty="0">
                <a:latin typeface="Tahoma" panose="020B0604030504040204"/>
                <a:cs typeface="Tahoma" panose="020B0604030504040204"/>
              </a:rPr>
              <a:t>Altogether</a:t>
            </a:r>
            <a:endParaRPr sz="52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292" y="2680716"/>
            <a:ext cx="5829300" cy="3307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5603" y="2680716"/>
            <a:ext cx="6213348" cy="33070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97500" y="6454290"/>
            <a:ext cx="1398270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200" spc="-2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TA</a:t>
            </a:r>
            <a:r>
              <a:rPr sz="1200" spc="6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200" spc="-5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Yi</a:t>
            </a:r>
            <a:r>
              <a:rPr sz="1200" spc="-2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200" spc="-1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a@</a:t>
            </a:r>
            <a:r>
              <a:rPr sz="1200" spc="-2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200" spc="-25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US</a:t>
            </a:r>
            <a:r>
              <a:rPr sz="1200" spc="-75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200" spc="-8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200" spc="15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CH</a:t>
            </a:r>
            <a:endParaRPr sz="1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ts val="1315"/>
              </a:lnSpc>
            </a:pPr>
            <a:r>
              <a:rPr spc="-25" dirty="0">
                <a:latin typeface="Tahoma" panose="020B0604030504040204"/>
                <a:cs typeface="Tahoma" panose="020B0604030504040204"/>
              </a:rPr>
              <a:t>54</a:t>
            </a:r>
            <a:endParaRPr spc="-25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02589"/>
            <a:ext cx="544258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150" dirty="0">
                <a:latin typeface="Tahoma" panose="020B0604030504040204"/>
                <a:cs typeface="Tahoma" panose="020B0604030504040204"/>
              </a:rPr>
              <a:t>To</a:t>
            </a:r>
            <a:r>
              <a:rPr sz="5200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5200" spc="-114" dirty="0">
                <a:latin typeface="Tahoma" panose="020B0604030504040204"/>
                <a:cs typeface="Tahoma" panose="020B0604030504040204"/>
              </a:rPr>
              <a:t>Put</a:t>
            </a:r>
            <a:r>
              <a:rPr sz="5200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5200" spc="-155" dirty="0">
                <a:latin typeface="Tahoma" panose="020B0604030504040204"/>
                <a:cs typeface="Tahoma" panose="020B0604030504040204"/>
              </a:rPr>
              <a:t>it</a:t>
            </a:r>
            <a:r>
              <a:rPr sz="5200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5200" spc="-75" dirty="0">
                <a:latin typeface="Tahoma" panose="020B0604030504040204"/>
                <a:cs typeface="Tahoma" panose="020B0604030504040204"/>
              </a:rPr>
              <a:t>Altogether</a:t>
            </a:r>
            <a:endParaRPr sz="52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3247" y="1984248"/>
            <a:ext cx="3849624" cy="19994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8008" y="4232147"/>
            <a:ext cx="3861816" cy="17891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9091" y="1985772"/>
            <a:ext cx="4032504" cy="19979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89091" y="4232147"/>
            <a:ext cx="4032504" cy="17891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97500" y="6454290"/>
            <a:ext cx="1398270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200" spc="-2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TA</a:t>
            </a:r>
            <a:r>
              <a:rPr sz="1200" spc="6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200" spc="-5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Yi</a:t>
            </a:r>
            <a:r>
              <a:rPr sz="1200" spc="-2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200" spc="-1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a@</a:t>
            </a:r>
            <a:r>
              <a:rPr sz="1200" spc="-2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200" spc="-25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US</a:t>
            </a:r>
            <a:r>
              <a:rPr sz="1200" spc="-75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200" spc="-8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200" spc="15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CH</a:t>
            </a:r>
            <a:endParaRPr sz="1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ts val="1315"/>
              </a:lnSpc>
            </a:pPr>
            <a:r>
              <a:rPr spc="-25" dirty="0">
                <a:latin typeface="Tahoma" panose="020B0604030504040204"/>
                <a:cs typeface="Tahoma" panose="020B0604030504040204"/>
              </a:rPr>
              <a:t>55</a:t>
            </a:r>
            <a:endParaRPr spc="-25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2563" y="1476755"/>
            <a:ext cx="5583936" cy="48173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8835" y="1476755"/>
            <a:ext cx="5093208" cy="48173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45388"/>
            <a:ext cx="544195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150" dirty="0">
                <a:latin typeface="Tahoma" panose="020B0604030504040204"/>
                <a:cs typeface="Tahoma" panose="020B0604030504040204"/>
              </a:rPr>
              <a:t>To</a:t>
            </a:r>
            <a:r>
              <a:rPr sz="5200" spc="-220" dirty="0">
                <a:latin typeface="Tahoma" panose="020B0604030504040204"/>
                <a:cs typeface="Tahoma" panose="020B0604030504040204"/>
              </a:rPr>
              <a:t> </a:t>
            </a:r>
            <a:r>
              <a:rPr sz="5200" spc="-120" dirty="0">
                <a:latin typeface="Tahoma" panose="020B0604030504040204"/>
                <a:cs typeface="Tahoma" panose="020B0604030504040204"/>
              </a:rPr>
              <a:t>Put</a:t>
            </a:r>
            <a:r>
              <a:rPr sz="5200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5200" spc="-165" dirty="0">
                <a:latin typeface="Tahoma" panose="020B0604030504040204"/>
                <a:cs typeface="Tahoma" panose="020B0604030504040204"/>
              </a:rPr>
              <a:t>it</a:t>
            </a:r>
            <a:r>
              <a:rPr sz="5200" spc="-220" dirty="0">
                <a:latin typeface="Tahoma" panose="020B0604030504040204"/>
                <a:cs typeface="Tahoma" panose="020B0604030504040204"/>
              </a:rPr>
              <a:t> </a:t>
            </a:r>
            <a:r>
              <a:rPr sz="5200" spc="-75" dirty="0">
                <a:latin typeface="Tahoma" panose="020B0604030504040204"/>
                <a:cs typeface="Tahoma" panose="020B0604030504040204"/>
              </a:rPr>
              <a:t>Altogether</a:t>
            </a:r>
            <a:endParaRPr sz="5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7500" y="6454290"/>
            <a:ext cx="1398270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200" spc="-2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TA</a:t>
            </a:r>
            <a:r>
              <a:rPr sz="1200" spc="6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200" spc="-5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Yi</a:t>
            </a:r>
            <a:r>
              <a:rPr sz="1200" spc="-2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200" spc="-1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a@</a:t>
            </a:r>
            <a:r>
              <a:rPr sz="1200" spc="-2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200" spc="-25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US</a:t>
            </a:r>
            <a:r>
              <a:rPr sz="1200" spc="-75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200" spc="-8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200" spc="15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CH</a:t>
            </a:r>
            <a:endParaRPr sz="1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ts val="1315"/>
              </a:lnSpc>
            </a:pPr>
            <a:r>
              <a:rPr spc="-25" dirty="0">
                <a:latin typeface="Tahoma" panose="020B0604030504040204"/>
                <a:cs typeface="Tahoma" panose="020B0604030504040204"/>
              </a:rPr>
              <a:t>56</a:t>
            </a:r>
            <a:endParaRPr spc="-25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" y="347472"/>
            <a:ext cx="11101070" cy="180149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511175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4025"/>
              </a:spcBef>
            </a:pPr>
            <a:r>
              <a:rPr spc="-15" dirty="0">
                <a:solidFill>
                  <a:srgbClr val="FFFFFF"/>
                </a:solidFill>
              </a:rPr>
              <a:t>Thread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-30" dirty="0">
                <a:solidFill>
                  <a:srgbClr val="FFFFFF"/>
                </a:solidFill>
              </a:rPr>
              <a:t>States</a:t>
            </a:r>
            <a:endParaRPr spc="-30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6477" y="2634233"/>
            <a:ext cx="3585210" cy="337375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70"/>
              </a:spcBef>
            </a:pP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A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thread can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be in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one </a:t>
            </a:r>
            <a:r>
              <a:rPr sz="2200" spc="-30" dirty="0">
                <a:latin typeface="微软雅黑" panose="020B0503020204020204" charset="-122"/>
                <a:cs typeface="微软雅黑" panose="020B0503020204020204" charset="-122"/>
              </a:rPr>
              <a:t>of </a:t>
            </a:r>
            <a:r>
              <a:rPr sz="22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following</a:t>
            </a:r>
            <a:r>
              <a:rPr sz="22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states</a:t>
            </a:r>
            <a:r>
              <a:rPr sz="2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(Enum </a:t>
            </a:r>
            <a:r>
              <a:rPr sz="2200" spc="-6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Consolas" panose="020B0609020204030204"/>
                <a:cs typeface="Consolas" panose="020B0609020204030204"/>
              </a:rPr>
              <a:t>Thread.State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):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923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10" dirty="0">
                <a:latin typeface="微软雅黑" panose="020B0503020204020204" charset="-122"/>
                <a:cs typeface="微软雅黑" panose="020B0503020204020204" charset="-122"/>
              </a:rPr>
              <a:t>NEW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RUNNABLE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BLOCKED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WAITING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TIMED_WAITING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TERMINATED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2693" y="2177795"/>
            <a:ext cx="6148166" cy="42227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1283" y="6380776"/>
            <a:ext cx="450532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latin typeface="Tahoma" panose="020B0604030504040204"/>
                <a:cs typeface="Tahoma" panose="020B0604030504040204"/>
              </a:rPr>
              <a:t>https://developpaper.com/six-states-and-switching-of-java-thread/</a:t>
            </a:r>
            <a:endParaRPr sz="1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58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" y="347472"/>
            <a:ext cx="11101070" cy="180149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511175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4025"/>
              </a:spcBef>
            </a:pPr>
            <a:r>
              <a:rPr spc="-15" dirty="0">
                <a:solidFill>
                  <a:srgbClr val="FFFFFF"/>
                </a:solidFill>
              </a:rPr>
              <a:t>Thread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-30" dirty="0">
                <a:solidFill>
                  <a:srgbClr val="FFFFFF"/>
                </a:solidFill>
              </a:rPr>
              <a:t>States</a:t>
            </a:r>
            <a:endParaRPr spc="-30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6477" y="3219724"/>
            <a:ext cx="3956685" cy="20955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200" spc="10" dirty="0">
                <a:latin typeface="微软雅黑" panose="020B0503020204020204" charset="-122"/>
                <a:cs typeface="微软雅黑" panose="020B0503020204020204" charset="-122"/>
              </a:rPr>
              <a:t>NEW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5080" indent="-229235">
              <a:lnSpc>
                <a:spcPct val="9000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When</a:t>
            </a:r>
            <a:r>
              <a:rPr sz="2000" spc="1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you</a:t>
            </a:r>
            <a:r>
              <a:rPr sz="2000" spc="1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create</a:t>
            </a:r>
            <a:r>
              <a:rPr sz="2000" spc="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000" spc="9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thread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wi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h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new</a:t>
            </a:r>
            <a:r>
              <a:rPr sz="2000" spc="-52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(e.g.,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new</a:t>
            </a:r>
            <a:r>
              <a:rPr sz="20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Thr</a:t>
            </a:r>
            <a:r>
              <a:rPr sz="2000" spc="5" dirty="0">
                <a:latin typeface="Consolas" panose="020B0609020204030204"/>
                <a:cs typeface="Consolas" panose="020B0609020204030204"/>
              </a:rPr>
              <a:t>e</a:t>
            </a:r>
            <a:r>
              <a:rPr sz="2000" dirty="0">
                <a:latin typeface="Consolas" panose="020B0609020204030204"/>
                <a:cs typeface="Consolas" panose="020B0609020204030204"/>
              </a:rPr>
              <a:t>ad(r</a:t>
            </a:r>
            <a:r>
              <a:rPr sz="2000" spc="-15" dirty="0">
                <a:latin typeface="Consolas" panose="020B0609020204030204"/>
                <a:cs typeface="Consolas" panose="020B0609020204030204"/>
              </a:rPr>
              <a:t>)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, 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it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enters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this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 initial</a:t>
            </a:r>
            <a:r>
              <a:rPr sz="20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15" dirty="0">
                <a:latin typeface="微软雅黑" panose="020B0503020204020204" charset="-122"/>
                <a:cs typeface="微软雅黑" panose="020B0503020204020204" charset="-122"/>
              </a:rPr>
              <a:t>NEW</a:t>
            </a:r>
            <a:r>
              <a:rPr sz="20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state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106045" indent="-229235">
              <a:lnSpc>
                <a:spcPts val="216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this state,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 program</a:t>
            </a:r>
            <a:r>
              <a:rPr sz="2000" spc="-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has </a:t>
            </a:r>
            <a:r>
              <a:rPr sz="2000" spc="-5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30" dirty="0">
                <a:latin typeface="微软雅黑" panose="020B0503020204020204" charset="-122"/>
                <a:cs typeface="微软雅黑" panose="020B0503020204020204" charset="-122"/>
              </a:rPr>
              <a:t>NOT</a:t>
            </a: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started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executing</a:t>
            </a:r>
            <a:r>
              <a:rPr sz="20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code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2693" y="2177795"/>
            <a:ext cx="6148705" cy="4222750"/>
            <a:chOff x="732693" y="2177795"/>
            <a:chExt cx="6148705" cy="422275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2693" y="2177795"/>
              <a:ext cx="6148166" cy="42227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80360" y="2606039"/>
              <a:ext cx="1348740" cy="469900"/>
            </a:xfrm>
            <a:custGeom>
              <a:avLst/>
              <a:gdLst/>
              <a:ahLst/>
              <a:cxnLst/>
              <a:rect l="l" t="t" r="r" b="b"/>
              <a:pathLst>
                <a:path w="1348739" h="469900">
                  <a:moveTo>
                    <a:pt x="1270507" y="0"/>
                  </a:moveTo>
                  <a:lnTo>
                    <a:pt x="78231" y="0"/>
                  </a:lnTo>
                  <a:lnTo>
                    <a:pt x="47791" y="6151"/>
                  </a:lnTo>
                  <a:lnTo>
                    <a:pt x="22923" y="22923"/>
                  </a:lnTo>
                  <a:lnTo>
                    <a:pt x="6151" y="47791"/>
                  </a:lnTo>
                  <a:lnTo>
                    <a:pt x="0" y="78232"/>
                  </a:lnTo>
                  <a:lnTo>
                    <a:pt x="0" y="391160"/>
                  </a:lnTo>
                  <a:lnTo>
                    <a:pt x="6151" y="421600"/>
                  </a:lnTo>
                  <a:lnTo>
                    <a:pt x="22923" y="446468"/>
                  </a:lnTo>
                  <a:lnTo>
                    <a:pt x="47791" y="463240"/>
                  </a:lnTo>
                  <a:lnTo>
                    <a:pt x="78231" y="469392"/>
                  </a:lnTo>
                  <a:lnTo>
                    <a:pt x="1270507" y="469392"/>
                  </a:lnTo>
                  <a:lnTo>
                    <a:pt x="1300948" y="463240"/>
                  </a:lnTo>
                  <a:lnTo>
                    <a:pt x="1325816" y="446468"/>
                  </a:lnTo>
                  <a:lnTo>
                    <a:pt x="1342588" y="421600"/>
                  </a:lnTo>
                  <a:lnTo>
                    <a:pt x="1348739" y="391160"/>
                  </a:lnTo>
                  <a:lnTo>
                    <a:pt x="1348739" y="78232"/>
                  </a:lnTo>
                  <a:lnTo>
                    <a:pt x="1342588" y="47791"/>
                  </a:lnTo>
                  <a:lnTo>
                    <a:pt x="1325816" y="22923"/>
                  </a:lnTo>
                  <a:lnTo>
                    <a:pt x="1300948" y="6151"/>
                  </a:lnTo>
                  <a:lnTo>
                    <a:pt x="1270507" y="0"/>
                  </a:lnTo>
                  <a:close/>
                </a:path>
              </a:pathLst>
            </a:custGeom>
            <a:solidFill>
              <a:srgbClr val="00AFEF">
                <a:alpha val="2196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80360" y="2606039"/>
              <a:ext cx="1348740" cy="469900"/>
            </a:xfrm>
            <a:custGeom>
              <a:avLst/>
              <a:gdLst/>
              <a:ahLst/>
              <a:cxnLst/>
              <a:rect l="l" t="t" r="r" b="b"/>
              <a:pathLst>
                <a:path w="1348739" h="469900">
                  <a:moveTo>
                    <a:pt x="0" y="78232"/>
                  </a:moveTo>
                  <a:lnTo>
                    <a:pt x="6151" y="47791"/>
                  </a:lnTo>
                  <a:lnTo>
                    <a:pt x="22923" y="22923"/>
                  </a:lnTo>
                  <a:lnTo>
                    <a:pt x="47791" y="6151"/>
                  </a:lnTo>
                  <a:lnTo>
                    <a:pt x="78231" y="0"/>
                  </a:lnTo>
                  <a:lnTo>
                    <a:pt x="1270507" y="0"/>
                  </a:lnTo>
                  <a:lnTo>
                    <a:pt x="1300948" y="6151"/>
                  </a:lnTo>
                  <a:lnTo>
                    <a:pt x="1325816" y="22923"/>
                  </a:lnTo>
                  <a:lnTo>
                    <a:pt x="1342588" y="47791"/>
                  </a:lnTo>
                  <a:lnTo>
                    <a:pt x="1348739" y="78232"/>
                  </a:lnTo>
                  <a:lnTo>
                    <a:pt x="1348739" y="391160"/>
                  </a:lnTo>
                  <a:lnTo>
                    <a:pt x="1342588" y="421600"/>
                  </a:lnTo>
                  <a:lnTo>
                    <a:pt x="1325816" y="446468"/>
                  </a:lnTo>
                  <a:lnTo>
                    <a:pt x="1300948" y="463240"/>
                  </a:lnTo>
                  <a:lnTo>
                    <a:pt x="1270507" y="469392"/>
                  </a:lnTo>
                  <a:lnTo>
                    <a:pt x="78231" y="469392"/>
                  </a:lnTo>
                  <a:lnTo>
                    <a:pt x="47791" y="463240"/>
                  </a:lnTo>
                  <a:lnTo>
                    <a:pt x="22923" y="446468"/>
                  </a:lnTo>
                  <a:lnTo>
                    <a:pt x="6151" y="421600"/>
                  </a:lnTo>
                  <a:lnTo>
                    <a:pt x="0" y="391160"/>
                  </a:lnTo>
                  <a:lnTo>
                    <a:pt x="0" y="78232"/>
                  </a:lnTo>
                  <a:close/>
                </a:path>
              </a:pathLst>
            </a:custGeom>
            <a:ln w="12700">
              <a:solidFill>
                <a:srgbClr val="3EA9F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21283" y="6380776"/>
            <a:ext cx="450532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latin typeface="Tahoma" panose="020B0604030504040204"/>
                <a:cs typeface="Tahoma" panose="020B0604030504040204"/>
              </a:rPr>
              <a:t>https://developpaper.com/six-states-and-switching-of-java-thread/</a:t>
            </a:r>
            <a:endParaRPr sz="1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59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60" y="966596"/>
            <a:ext cx="2895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Per</a:t>
            </a:r>
            <a:r>
              <a:rPr spc="-80" dirty="0"/>
              <a:t> </a:t>
            </a:r>
            <a:r>
              <a:rPr spc="-15" dirty="0"/>
              <a:t>Thread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359460" y="1962683"/>
            <a:ext cx="3858895" cy="43929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PC</a:t>
            </a:r>
            <a:r>
              <a:rPr sz="1600" b="1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registers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marR="49530" lvl="1" indent="-228600">
              <a:lnSpc>
                <a:spcPts val="1730"/>
              </a:lnSpc>
              <a:spcBef>
                <a:spcPts val="53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contains</a:t>
            </a:r>
            <a:r>
              <a:rPr sz="16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address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20" dirty="0">
                <a:latin typeface="微软雅黑" panose="020B0503020204020204" charset="-122"/>
                <a:cs typeface="微软雅黑" panose="020B0503020204020204" charset="-122"/>
              </a:rPr>
              <a:t>of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 the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20" dirty="0">
                <a:latin typeface="微软雅黑" panose="020B0503020204020204" charset="-122"/>
                <a:cs typeface="微软雅黑" panose="020B0503020204020204" charset="-122"/>
              </a:rPr>
              <a:t>Java </a:t>
            </a:r>
            <a:r>
              <a:rPr sz="1600" spc="-459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Virtual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Machine</a:t>
            </a:r>
            <a:r>
              <a:rPr sz="16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instruction 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currently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being</a:t>
            </a:r>
            <a:r>
              <a:rPr sz="16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executed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923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600" b="1" spc="-15" dirty="0">
                <a:latin typeface="微软雅黑" panose="020B0503020204020204" charset="-122"/>
                <a:cs typeface="微软雅黑" panose="020B0503020204020204" charset="-122"/>
              </a:rPr>
              <a:t>Stacks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marR="87630" lvl="1" indent="-228600">
              <a:lnSpc>
                <a:spcPts val="1730"/>
              </a:lnSpc>
              <a:spcBef>
                <a:spcPts val="53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Each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 thread</a:t>
            </a:r>
            <a:r>
              <a:rPr sz="16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has its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own 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stack, 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created</a:t>
            </a:r>
            <a:r>
              <a:rPr sz="16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same time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as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the </a:t>
            </a:r>
            <a:r>
              <a:rPr sz="1600" spc="-459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thread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marR="57150" lvl="1" indent="-228600">
              <a:lnSpc>
                <a:spcPts val="173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holds a frame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for</a:t>
            </a:r>
            <a:r>
              <a:rPr sz="16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each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method 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and contains local 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variables and </a:t>
            </a:r>
            <a:r>
              <a:rPr sz="1600" spc="-459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partial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results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923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Native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Method</a:t>
            </a:r>
            <a:r>
              <a:rPr sz="1600" b="1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15" dirty="0">
                <a:latin typeface="微软雅黑" panose="020B0503020204020204" charset="-122"/>
                <a:cs typeface="微软雅黑" panose="020B0503020204020204" charset="-122"/>
              </a:rPr>
              <a:t>Stacks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marR="5080" lvl="1" indent="-228600">
              <a:lnSpc>
                <a:spcPts val="1730"/>
              </a:lnSpc>
              <a:spcBef>
                <a:spcPts val="5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support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native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methods 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(methods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written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in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a 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language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 other</a:t>
            </a:r>
            <a:r>
              <a:rPr sz="16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than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5" dirty="0">
                <a:latin typeface="微软雅黑" panose="020B0503020204020204" charset="-122"/>
                <a:cs typeface="微软雅黑" panose="020B0503020204020204" charset="-122"/>
              </a:rPr>
              <a:t>Java,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such</a:t>
            </a:r>
            <a:r>
              <a:rPr sz="16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as C/C++).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marR="88900" lvl="1" indent="-228600">
              <a:lnSpc>
                <a:spcPts val="1730"/>
              </a:lnSpc>
              <a:spcBef>
                <a:spcPts val="4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allocated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per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thread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when</a:t>
            </a:r>
            <a:r>
              <a:rPr sz="16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each </a:t>
            </a:r>
            <a:r>
              <a:rPr sz="1600" spc="-459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thread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is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created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9055" y="0"/>
            <a:ext cx="7553325" cy="6858000"/>
            <a:chOff x="463905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905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7C9C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59679" y="512063"/>
              <a:ext cx="6707124" cy="58643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3687" y="557783"/>
              <a:ext cx="6583680" cy="5739765"/>
            </a:xfrm>
            <a:custGeom>
              <a:avLst/>
              <a:gdLst/>
              <a:ahLst/>
              <a:cxnLst/>
              <a:rect l="l" t="t" r="r" b="b"/>
              <a:pathLst>
                <a:path w="6583680" h="5739765">
                  <a:moveTo>
                    <a:pt x="6583679" y="0"/>
                  </a:moveTo>
                  <a:lnTo>
                    <a:pt x="0" y="0"/>
                  </a:lnTo>
                  <a:lnTo>
                    <a:pt x="0" y="5739384"/>
                  </a:lnTo>
                  <a:lnTo>
                    <a:pt x="6583679" y="5739384"/>
                  </a:lnTo>
                  <a:lnTo>
                    <a:pt x="6583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0323" y="1059180"/>
              <a:ext cx="5550408" cy="402488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23688" y="557783"/>
            <a:ext cx="6583680" cy="5739765"/>
          </a:xfrm>
          <a:prstGeom prst="rect">
            <a:avLst/>
          </a:prstGeom>
          <a:ln w="9525">
            <a:solidFill>
              <a:srgbClr val="C7C9C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L="608965">
              <a:lnSpc>
                <a:spcPct val="100000"/>
              </a:lnSpc>
            </a:pPr>
            <a:r>
              <a:rPr sz="1600" spc="-30" dirty="0">
                <a:latin typeface="Tahoma" panose="020B0604030504040204"/>
                <a:cs typeface="Tahoma" panose="020B0604030504040204"/>
              </a:rPr>
              <a:t>https:/</a:t>
            </a:r>
            <a:r>
              <a:rPr sz="1600" spc="-30" dirty="0">
                <a:latin typeface="Tahoma" panose="020B0604030504040204"/>
                <a:cs typeface="Tahoma" panose="020B0604030504040204"/>
                <a:hlinkClick r:id="rId3"/>
              </a:rPr>
              <a:t>/www.programcr</a:t>
            </a:r>
            <a:r>
              <a:rPr sz="1600" spc="-30" dirty="0">
                <a:latin typeface="Tahoma" panose="020B0604030504040204"/>
                <a:cs typeface="Tahoma" panose="020B0604030504040204"/>
              </a:rPr>
              <a:t>e</a:t>
            </a:r>
            <a:r>
              <a:rPr sz="1600" spc="-30" dirty="0">
                <a:latin typeface="Tahoma" panose="020B0604030504040204"/>
                <a:cs typeface="Tahoma" panose="020B0604030504040204"/>
                <a:hlinkClick r:id="rId3"/>
              </a:rPr>
              <a:t>ek.com/wp-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608965">
              <a:lnSpc>
                <a:spcPct val="100000"/>
              </a:lnSpc>
            </a:pPr>
            <a:r>
              <a:rPr sz="1600" spc="-5" dirty="0">
                <a:latin typeface="Tahoma" panose="020B0604030504040204"/>
                <a:cs typeface="Tahoma" panose="020B0604030504040204"/>
              </a:rPr>
              <a:t>content/uploads/2013/04/JVM-runtime-data-area.jpg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9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" y="347472"/>
            <a:ext cx="11101070" cy="180149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511175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4025"/>
              </a:spcBef>
            </a:pPr>
            <a:r>
              <a:rPr spc="-15" dirty="0">
                <a:solidFill>
                  <a:srgbClr val="FFFFFF"/>
                </a:solidFill>
              </a:rPr>
              <a:t>Thread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-30" dirty="0">
                <a:solidFill>
                  <a:srgbClr val="FFFFFF"/>
                </a:solidFill>
              </a:rPr>
              <a:t>States</a:t>
            </a:r>
            <a:endParaRPr spc="-30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6477" y="2812371"/>
            <a:ext cx="4012565" cy="29146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RUNNABLE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923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Ready</a:t>
            </a:r>
            <a:r>
              <a:rPr sz="2000" spc="-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run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2000" dirty="0">
                <a:latin typeface="Consolas" panose="020B0609020204030204"/>
                <a:cs typeface="Consolas" panose="020B0609020204030204"/>
              </a:rPr>
              <a:t>Thread.start()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151130" indent="-229235">
              <a:lnSpc>
                <a:spcPct val="900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Nothing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prevents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the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thread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 from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“running”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except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the 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availability 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of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 CPU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to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run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on </a:t>
            </a:r>
            <a:r>
              <a:rPr sz="2000" spc="-5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(or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in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other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words waiting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for </a:t>
            </a:r>
            <a:r>
              <a:rPr sz="2000" spc="-5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other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threads (currently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executing)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to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complete its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execution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and</a:t>
            </a:r>
            <a:r>
              <a:rPr sz="20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execute</a:t>
            </a:r>
            <a:r>
              <a:rPr sz="20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15" dirty="0">
                <a:latin typeface="微软雅黑" panose="020B0503020204020204" charset="-122"/>
                <a:cs typeface="微软雅黑" panose="020B0503020204020204" charset="-122"/>
              </a:rPr>
              <a:t>itself).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2693" y="2177795"/>
            <a:ext cx="6148705" cy="4222750"/>
            <a:chOff x="732693" y="2177795"/>
            <a:chExt cx="6148705" cy="422275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2693" y="2177795"/>
              <a:ext cx="6148166" cy="42227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6832" y="3314699"/>
              <a:ext cx="1405255" cy="1463040"/>
            </a:xfrm>
            <a:custGeom>
              <a:avLst/>
              <a:gdLst/>
              <a:ahLst/>
              <a:cxnLst/>
              <a:rect l="l" t="t" r="r" b="b"/>
              <a:pathLst>
                <a:path w="1405254" h="1463039">
                  <a:moveTo>
                    <a:pt x="1170940" y="0"/>
                  </a:moveTo>
                  <a:lnTo>
                    <a:pt x="234187" y="0"/>
                  </a:lnTo>
                  <a:lnTo>
                    <a:pt x="187006" y="4760"/>
                  </a:lnTo>
                  <a:lnTo>
                    <a:pt x="143053" y="18411"/>
                  </a:lnTo>
                  <a:lnTo>
                    <a:pt x="103274" y="40009"/>
                  </a:lnTo>
                  <a:lnTo>
                    <a:pt x="68611" y="68611"/>
                  </a:lnTo>
                  <a:lnTo>
                    <a:pt x="40009" y="103274"/>
                  </a:lnTo>
                  <a:lnTo>
                    <a:pt x="18411" y="143053"/>
                  </a:lnTo>
                  <a:lnTo>
                    <a:pt x="4760" y="187006"/>
                  </a:lnTo>
                  <a:lnTo>
                    <a:pt x="0" y="234187"/>
                  </a:lnTo>
                  <a:lnTo>
                    <a:pt x="0" y="1228852"/>
                  </a:lnTo>
                  <a:lnTo>
                    <a:pt x="4760" y="1276033"/>
                  </a:lnTo>
                  <a:lnTo>
                    <a:pt x="18411" y="1319986"/>
                  </a:lnTo>
                  <a:lnTo>
                    <a:pt x="40009" y="1359765"/>
                  </a:lnTo>
                  <a:lnTo>
                    <a:pt x="68611" y="1394428"/>
                  </a:lnTo>
                  <a:lnTo>
                    <a:pt x="103274" y="1423030"/>
                  </a:lnTo>
                  <a:lnTo>
                    <a:pt x="143053" y="1444628"/>
                  </a:lnTo>
                  <a:lnTo>
                    <a:pt x="187006" y="1458279"/>
                  </a:lnTo>
                  <a:lnTo>
                    <a:pt x="234187" y="1463039"/>
                  </a:lnTo>
                  <a:lnTo>
                    <a:pt x="1170940" y="1463039"/>
                  </a:lnTo>
                  <a:lnTo>
                    <a:pt x="1218121" y="1458279"/>
                  </a:lnTo>
                  <a:lnTo>
                    <a:pt x="1262074" y="1444628"/>
                  </a:lnTo>
                  <a:lnTo>
                    <a:pt x="1301853" y="1423030"/>
                  </a:lnTo>
                  <a:lnTo>
                    <a:pt x="1336516" y="1394428"/>
                  </a:lnTo>
                  <a:lnTo>
                    <a:pt x="1365118" y="1359765"/>
                  </a:lnTo>
                  <a:lnTo>
                    <a:pt x="1386716" y="1319986"/>
                  </a:lnTo>
                  <a:lnTo>
                    <a:pt x="1400367" y="1276033"/>
                  </a:lnTo>
                  <a:lnTo>
                    <a:pt x="1405128" y="1228852"/>
                  </a:lnTo>
                  <a:lnTo>
                    <a:pt x="1405128" y="234187"/>
                  </a:lnTo>
                  <a:lnTo>
                    <a:pt x="1400367" y="187006"/>
                  </a:lnTo>
                  <a:lnTo>
                    <a:pt x="1386716" y="143053"/>
                  </a:lnTo>
                  <a:lnTo>
                    <a:pt x="1365118" y="103274"/>
                  </a:lnTo>
                  <a:lnTo>
                    <a:pt x="1336516" y="68611"/>
                  </a:lnTo>
                  <a:lnTo>
                    <a:pt x="1301853" y="40009"/>
                  </a:lnTo>
                  <a:lnTo>
                    <a:pt x="1262074" y="18411"/>
                  </a:lnTo>
                  <a:lnTo>
                    <a:pt x="1218121" y="4760"/>
                  </a:lnTo>
                  <a:lnTo>
                    <a:pt x="1170940" y="0"/>
                  </a:lnTo>
                  <a:close/>
                </a:path>
              </a:pathLst>
            </a:custGeom>
            <a:solidFill>
              <a:srgbClr val="00AFEF">
                <a:alpha val="2196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46832" y="3314699"/>
              <a:ext cx="1405255" cy="1463040"/>
            </a:xfrm>
            <a:custGeom>
              <a:avLst/>
              <a:gdLst/>
              <a:ahLst/>
              <a:cxnLst/>
              <a:rect l="l" t="t" r="r" b="b"/>
              <a:pathLst>
                <a:path w="1405254" h="1463039">
                  <a:moveTo>
                    <a:pt x="0" y="234187"/>
                  </a:moveTo>
                  <a:lnTo>
                    <a:pt x="4760" y="187006"/>
                  </a:lnTo>
                  <a:lnTo>
                    <a:pt x="18411" y="143053"/>
                  </a:lnTo>
                  <a:lnTo>
                    <a:pt x="40009" y="103274"/>
                  </a:lnTo>
                  <a:lnTo>
                    <a:pt x="68611" y="68611"/>
                  </a:lnTo>
                  <a:lnTo>
                    <a:pt x="103274" y="40009"/>
                  </a:lnTo>
                  <a:lnTo>
                    <a:pt x="143053" y="18411"/>
                  </a:lnTo>
                  <a:lnTo>
                    <a:pt x="187006" y="4760"/>
                  </a:lnTo>
                  <a:lnTo>
                    <a:pt x="234187" y="0"/>
                  </a:lnTo>
                  <a:lnTo>
                    <a:pt x="1170940" y="0"/>
                  </a:lnTo>
                  <a:lnTo>
                    <a:pt x="1218121" y="4760"/>
                  </a:lnTo>
                  <a:lnTo>
                    <a:pt x="1262074" y="18411"/>
                  </a:lnTo>
                  <a:lnTo>
                    <a:pt x="1301853" y="40009"/>
                  </a:lnTo>
                  <a:lnTo>
                    <a:pt x="1336516" y="68611"/>
                  </a:lnTo>
                  <a:lnTo>
                    <a:pt x="1365118" y="103274"/>
                  </a:lnTo>
                  <a:lnTo>
                    <a:pt x="1386716" y="143053"/>
                  </a:lnTo>
                  <a:lnTo>
                    <a:pt x="1400367" y="187006"/>
                  </a:lnTo>
                  <a:lnTo>
                    <a:pt x="1405128" y="234187"/>
                  </a:lnTo>
                  <a:lnTo>
                    <a:pt x="1405128" y="1228852"/>
                  </a:lnTo>
                  <a:lnTo>
                    <a:pt x="1400367" y="1276033"/>
                  </a:lnTo>
                  <a:lnTo>
                    <a:pt x="1386716" y="1319986"/>
                  </a:lnTo>
                  <a:lnTo>
                    <a:pt x="1365118" y="1359765"/>
                  </a:lnTo>
                  <a:lnTo>
                    <a:pt x="1336516" y="1394428"/>
                  </a:lnTo>
                  <a:lnTo>
                    <a:pt x="1301853" y="1423030"/>
                  </a:lnTo>
                  <a:lnTo>
                    <a:pt x="1262074" y="1444628"/>
                  </a:lnTo>
                  <a:lnTo>
                    <a:pt x="1218121" y="1458279"/>
                  </a:lnTo>
                  <a:lnTo>
                    <a:pt x="1170940" y="1463039"/>
                  </a:lnTo>
                  <a:lnTo>
                    <a:pt x="234187" y="1463039"/>
                  </a:lnTo>
                  <a:lnTo>
                    <a:pt x="187006" y="1458279"/>
                  </a:lnTo>
                  <a:lnTo>
                    <a:pt x="143053" y="1444628"/>
                  </a:lnTo>
                  <a:lnTo>
                    <a:pt x="103274" y="1423030"/>
                  </a:lnTo>
                  <a:lnTo>
                    <a:pt x="68611" y="1394428"/>
                  </a:lnTo>
                  <a:lnTo>
                    <a:pt x="40009" y="1359765"/>
                  </a:lnTo>
                  <a:lnTo>
                    <a:pt x="18411" y="1319986"/>
                  </a:lnTo>
                  <a:lnTo>
                    <a:pt x="4760" y="1276033"/>
                  </a:lnTo>
                  <a:lnTo>
                    <a:pt x="0" y="1228852"/>
                  </a:lnTo>
                  <a:lnTo>
                    <a:pt x="0" y="234187"/>
                  </a:lnTo>
                  <a:close/>
                </a:path>
              </a:pathLst>
            </a:custGeom>
            <a:ln w="12699">
              <a:solidFill>
                <a:srgbClr val="3EA9F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21283" y="6380776"/>
            <a:ext cx="450532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latin typeface="Tahoma" panose="020B0604030504040204"/>
                <a:cs typeface="Tahoma" panose="020B0604030504040204"/>
              </a:rPr>
              <a:t>https://developpaper.com/six-states-and-switching-of-java-thread/</a:t>
            </a:r>
            <a:endParaRPr sz="1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60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" y="347472"/>
            <a:ext cx="11101070" cy="180149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511175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4025"/>
              </a:spcBef>
            </a:pPr>
            <a:r>
              <a:rPr spc="-15" dirty="0">
                <a:solidFill>
                  <a:srgbClr val="FFFFFF"/>
                </a:solidFill>
              </a:rPr>
              <a:t>Thread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-30" dirty="0">
                <a:solidFill>
                  <a:srgbClr val="FFFFFF"/>
                </a:solidFill>
              </a:rPr>
              <a:t>States</a:t>
            </a:r>
            <a:endParaRPr spc="-30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6477" y="2670552"/>
            <a:ext cx="3908425" cy="319341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2200" spc="-20" dirty="0">
                <a:latin typeface="微软雅黑" panose="020B0503020204020204" charset="-122"/>
                <a:cs typeface="微软雅黑" panose="020B0503020204020204" charset="-122"/>
              </a:rPr>
              <a:t>BLOCKED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207010" indent="-229235">
              <a:lnSpc>
                <a:spcPct val="9000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When a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thread tries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to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 acquire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an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intrinsic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object 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lock (synchronized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keyword) </a:t>
            </a:r>
            <a:r>
              <a:rPr sz="2000" spc="-5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that is currently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held by 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another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thread, it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becomes 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blocked.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5080" indent="-229235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The thread is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unblocked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when </a:t>
            </a:r>
            <a:r>
              <a:rPr sz="2000" spc="-5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all</a:t>
            </a:r>
            <a:r>
              <a:rPr sz="2000" spc="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other</a:t>
            </a:r>
            <a:r>
              <a:rPr sz="2000" spc="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threads</a:t>
            </a:r>
            <a:r>
              <a:rPr sz="20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have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released</a:t>
            </a:r>
            <a:r>
              <a:rPr sz="20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 lock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2693" y="2177795"/>
            <a:ext cx="6148705" cy="4222750"/>
            <a:chOff x="732693" y="2177795"/>
            <a:chExt cx="6148705" cy="422275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2693" y="2177795"/>
              <a:ext cx="6148166" cy="42227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20768" y="5315711"/>
              <a:ext cx="1260475" cy="544195"/>
            </a:xfrm>
            <a:custGeom>
              <a:avLst/>
              <a:gdLst/>
              <a:ahLst/>
              <a:cxnLst/>
              <a:rect l="l" t="t" r="r" b="b"/>
              <a:pathLst>
                <a:path w="1260475" h="544195">
                  <a:moveTo>
                    <a:pt x="1169670" y="0"/>
                  </a:moveTo>
                  <a:lnTo>
                    <a:pt x="90678" y="0"/>
                  </a:lnTo>
                  <a:lnTo>
                    <a:pt x="55399" y="7131"/>
                  </a:lnTo>
                  <a:lnTo>
                    <a:pt x="26574" y="26574"/>
                  </a:lnTo>
                  <a:lnTo>
                    <a:pt x="7131" y="55399"/>
                  </a:lnTo>
                  <a:lnTo>
                    <a:pt x="0" y="90678"/>
                  </a:lnTo>
                  <a:lnTo>
                    <a:pt x="0" y="453390"/>
                  </a:lnTo>
                  <a:lnTo>
                    <a:pt x="7131" y="488684"/>
                  </a:lnTo>
                  <a:lnTo>
                    <a:pt x="26574" y="517507"/>
                  </a:lnTo>
                  <a:lnTo>
                    <a:pt x="55399" y="536941"/>
                  </a:lnTo>
                  <a:lnTo>
                    <a:pt x="90678" y="544068"/>
                  </a:lnTo>
                  <a:lnTo>
                    <a:pt x="1169670" y="544068"/>
                  </a:lnTo>
                  <a:lnTo>
                    <a:pt x="1204948" y="536941"/>
                  </a:lnTo>
                  <a:lnTo>
                    <a:pt x="1233773" y="517507"/>
                  </a:lnTo>
                  <a:lnTo>
                    <a:pt x="1253216" y="488684"/>
                  </a:lnTo>
                  <a:lnTo>
                    <a:pt x="1260348" y="453390"/>
                  </a:lnTo>
                  <a:lnTo>
                    <a:pt x="1260348" y="90678"/>
                  </a:lnTo>
                  <a:lnTo>
                    <a:pt x="1253216" y="55399"/>
                  </a:lnTo>
                  <a:lnTo>
                    <a:pt x="1233773" y="26574"/>
                  </a:lnTo>
                  <a:lnTo>
                    <a:pt x="1204948" y="7131"/>
                  </a:lnTo>
                  <a:lnTo>
                    <a:pt x="1169670" y="0"/>
                  </a:lnTo>
                  <a:close/>
                </a:path>
              </a:pathLst>
            </a:custGeom>
            <a:solidFill>
              <a:srgbClr val="00AFEF">
                <a:alpha val="2196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620768" y="5315711"/>
              <a:ext cx="1260475" cy="544195"/>
            </a:xfrm>
            <a:custGeom>
              <a:avLst/>
              <a:gdLst/>
              <a:ahLst/>
              <a:cxnLst/>
              <a:rect l="l" t="t" r="r" b="b"/>
              <a:pathLst>
                <a:path w="1260475" h="544195">
                  <a:moveTo>
                    <a:pt x="0" y="90678"/>
                  </a:moveTo>
                  <a:lnTo>
                    <a:pt x="7131" y="55399"/>
                  </a:lnTo>
                  <a:lnTo>
                    <a:pt x="26574" y="26574"/>
                  </a:lnTo>
                  <a:lnTo>
                    <a:pt x="55399" y="7131"/>
                  </a:lnTo>
                  <a:lnTo>
                    <a:pt x="90678" y="0"/>
                  </a:lnTo>
                  <a:lnTo>
                    <a:pt x="1169670" y="0"/>
                  </a:lnTo>
                  <a:lnTo>
                    <a:pt x="1204948" y="7131"/>
                  </a:lnTo>
                  <a:lnTo>
                    <a:pt x="1233773" y="26574"/>
                  </a:lnTo>
                  <a:lnTo>
                    <a:pt x="1253216" y="55399"/>
                  </a:lnTo>
                  <a:lnTo>
                    <a:pt x="1260348" y="90678"/>
                  </a:lnTo>
                  <a:lnTo>
                    <a:pt x="1260348" y="453390"/>
                  </a:lnTo>
                  <a:lnTo>
                    <a:pt x="1253216" y="488684"/>
                  </a:lnTo>
                  <a:lnTo>
                    <a:pt x="1233773" y="517507"/>
                  </a:lnTo>
                  <a:lnTo>
                    <a:pt x="1204948" y="536941"/>
                  </a:lnTo>
                  <a:lnTo>
                    <a:pt x="1169670" y="544068"/>
                  </a:lnTo>
                  <a:lnTo>
                    <a:pt x="90678" y="544068"/>
                  </a:lnTo>
                  <a:lnTo>
                    <a:pt x="55399" y="536941"/>
                  </a:lnTo>
                  <a:lnTo>
                    <a:pt x="26574" y="517507"/>
                  </a:lnTo>
                  <a:lnTo>
                    <a:pt x="7131" y="488684"/>
                  </a:lnTo>
                  <a:lnTo>
                    <a:pt x="0" y="453390"/>
                  </a:lnTo>
                  <a:lnTo>
                    <a:pt x="0" y="90678"/>
                  </a:lnTo>
                  <a:close/>
                </a:path>
              </a:pathLst>
            </a:custGeom>
            <a:ln w="12700">
              <a:solidFill>
                <a:srgbClr val="3EA9F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21283" y="6380776"/>
            <a:ext cx="450532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latin typeface="Tahoma" panose="020B0604030504040204"/>
                <a:cs typeface="Tahoma" panose="020B0604030504040204"/>
              </a:rPr>
              <a:t>https://developpaper.com/six-states-and-switching-of-java-thread/</a:t>
            </a:r>
            <a:endParaRPr sz="1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61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" y="347472"/>
            <a:ext cx="11101070" cy="180149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511175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4025"/>
              </a:spcBef>
            </a:pPr>
            <a:r>
              <a:rPr spc="-15" dirty="0">
                <a:solidFill>
                  <a:srgbClr val="FFFFFF"/>
                </a:solidFill>
              </a:rPr>
              <a:t>Thread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-30" dirty="0">
                <a:solidFill>
                  <a:srgbClr val="FFFFFF"/>
                </a:solidFill>
              </a:rPr>
              <a:t>States</a:t>
            </a:r>
            <a:endParaRPr spc="-30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6477" y="2470297"/>
            <a:ext cx="3890645" cy="359092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200" spc="-15" dirty="0">
                <a:latin typeface="微软雅黑" panose="020B0503020204020204" charset="-122"/>
                <a:cs typeface="微软雅黑" panose="020B0503020204020204" charset="-122"/>
              </a:rPr>
              <a:t>WAITING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201930" indent="-229235">
              <a:lnSpc>
                <a:spcPts val="216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In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the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WAITING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state,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 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thread</a:t>
            </a:r>
            <a:r>
              <a:rPr sz="20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is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waiting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for</a:t>
            </a: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0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signal </a:t>
            </a:r>
            <a:r>
              <a:rPr sz="2000" spc="-5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from</a:t>
            </a:r>
            <a:r>
              <a:rPr sz="20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another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thread.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563245" indent="-229235" algn="just">
              <a:lnSpc>
                <a:spcPct val="89000"/>
              </a:lnSpc>
              <a:spcBef>
                <a:spcPts val="985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This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happens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typically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by </a:t>
            </a:r>
            <a:r>
              <a:rPr sz="2000" spc="-5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calling</a:t>
            </a:r>
            <a:r>
              <a:rPr sz="20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Object.wait()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2000" spc="-6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or </a:t>
            </a:r>
            <a:r>
              <a:rPr sz="2000" spc="-5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Thread.join()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5080" indent="-229235">
              <a:lnSpc>
                <a:spcPct val="9000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The thread will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then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remain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in </a:t>
            </a:r>
            <a:r>
              <a:rPr sz="2000" spc="-5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this state until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another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thread </a:t>
            </a:r>
            <a:r>
              <a:rPr sz="2000" spc="-5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calls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Object.notify()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, 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Object.notifyAll()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2000" spc="-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or</a:t>
            </a:r>
            <a:r>
              <a:rPr sz="20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dies.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6194" y="2177795"/>
            <a:ext cx="6344920" cy="4222750"/>
            <a:chOff x="536194" y="2177795"/>
            <a:chExt cx="6344920" cy="422275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2693" y="2177795"/>
              <a:ext cx="6148166" cy="42227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2544" y="3747515"/>
              <a:ext cx="1260475" cy="546100"/>
            </a:xfrm>
            <a:custGeom>
              <a:avLst/>
              <a:gdLst/>
              <a:ahLst/>
              <a:cxnLst/>
              <a:rect l="l" t="t" r="r" b="b"/>
              <a:pathLst>
                <a:path w="1260475" h="546100">
                  <a:moveTo>
                    <a:pt x="1169416" y="0"/>
                  </a:moveTo>
                  <a:lnTo>
                    <a:pt x="90932" y="0"/>
                  </a:lnTo>
                  <a:lnTo>
                    <a:pt x="55539" y="7153"/>
                  </a:lnTo>
                  <a:lnTo>
                    <a:pt x="26635" y="26654"/>
                  </a:lnTo>
                  <a:lnTo>
                    <a:pt x="7146" y="55560"/>
                  </a:lnTo>
                  <a:lnTo>
                    <a:pt x="0" y="90931"/>
                  </a:lnTo>
                  <a:lnTo>
                    <a:pt x="0" y="454659"/>
                  </a:lnTo>
                  <a:lnTo>
                    <a:pt x="7146" y="490031"/>
                  </a:lnTo>
                  <a:lnTo>
                    <a:pt x="26635" y="518937"/>
                  </a:lnTo>
                  <a:lnTo>
                    <a:pt x="55539" y="538438"/>
                  </a:lnTo>
                  <a:lnTo>
                    <a:pt x="90932" y="545591"/>
                  </a:lnTo>
                  <a:lnTo>
                    <a:pt x="1169416" y="545591"/>
                  </a:lnTo>
                  <a:lnTo>
                    <a:pt x="1204787" y="538438"/>
                  </a:lnTo>
                  <a:lnTo>
                    <a:pt x="1233693" y="518937"/>
                  </a:lnTo>
                  <a:lnTo>
                    <a:pt x="1253194" y="490031"/>
                  </a:lnTo>
                  <a:lnTo>
                    <a:pt x="1260348" y="454659"/>
                  </a:lnTo>
                  <a:lnTo>
                    <a:pt x="1260348" y="90931"/>
                  </a:lnTo>
                  <a:lnTo>
                    <a:pt x="1253194" y="55560"/>
                  </a:lnTo>
                  <a:lnTo>
                    <a:pt x="1233693" y="26654"/>
                  </a:lnTo>
                  <a:lnTo>
                    <a:pt x="1204787" y="7153"/>
                  </a:lnTo>
                  <a:lnTo>
                    <a:pt x="1169416" y="0"/>
                  </a:lnTo>
                  <a:close/>
                </a:path>
              </a:pathLst>
            </a:custGeom>
            <a:solidFill>
              <a:srgbClr val="00AFEF">
                <a:alpha val="2196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2544" y="3747515"/>
              <a:ext cx="1260475" cy="546100"/>
            </a:xfrm>
            <a:custGeom>
              <a:avLst/>
              <a:gdLst/>
              <a:ahLst/>
              <a:cxnLst/>
              <a:rect l="l" t="t" r="r" b="b"/>
              <a:pathLst>
                <a:path w="1260475" h="546100">
                  <a:moveTo>
                    <a:pt x="0" y="90931"/>
                  </a:moveTo>
                  <a:lnTo>
                    <a:pt x="7146" y="55560"/>
                  </a:lnTo>
                  <a:lnTo>
                    <a:pt x="26635" y="26654"/>
                  </a:lnTo>
                  <a:lnTo>
                    <a:pt x="55539" y="7153"/>
                  </a:lnTo>
                  <a:lnTo>
                    <a:pt x="90932" y="0"/>
                  </a:lnTo>
                  <a:lnTo>
                    <a:pt x="1169416" y="0"/>
                  </a:lnTo>
                  <a:lnTo>
                    <a:pt x="1204787" y="7153"/>
                  </a:lnTo>
                  <a:lnTo>
                    <a:pt x="1233693" y="26654"/>
                  </a:lnTo>
                  <a:lnTo>
                    <a:pt x="1253194" y="55560"/>
                  </a:lnTo>
                  <a:lnTo>
                    <a:pt x="1260348" y="90931"/>
                  </a:lnTo>
                  <a:lnTo>
                    <a:pt x="1260348" y="454659"/>
                  </a:lnTo>
                  <a:lnTo>
                    <a:pt x="1253194" y="490031"/>
                  </a:lnTo>
                  <a:lnTo>
                    <a:pt x="1233693" y="518937"/>
                  </a:lnTo>
                  <a:lnTo>
                    <a:pt x="1204787" y="538438"/>
                  </a:lnTo>
                  <a:lnTo>
                    <a:pt x="1169416" y="545591"/>
                  </a:lnTo>
                  <a:lnTo>
                    <a:pt x="90932" y="545591"/>
                  </a:lnTo>
                  <a:lnTo>
                    <a:pt x="55539" y="538438"/>
                  </a:lnTo>
                  <a:lnTo>
                    <a:pt x="26635" y="518937"/>
                  </a:lnTo>
                  <a:lnTo>
                    <a:pt x="7146" y="490031"/>
                  </a:lnTo>
                  <a:lnTo>
                    <a:pt x="0" y="454659"/>
                  </a:lnTo>
                  <a:lnTo>
                    <a:pt x="0" y="90931"/>
                  </a:lnTo>
                  <a:close/>
                </a:path>
              </a:pathLst>
            </a:custGeom>
            <a:ln w="12699">
              <a:solidFill>
                <a:srgbClr val="3EA9F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21283" y="6380776"/>
            <a:ext cx="450532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latin typeface="Tahoma" panose="020B0604030504040204"/>
                <a:cs typeface="Tahoma" panose="020B0604030504040204"/>
              </a:rPr>
              <a:t>https://developpaper.com/six-states-and-switching-of-java-thread/</a:t>
            </a:r>
            <a:endParaRPr sz="1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62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" y="347472"/>
            <a:ext cx="11101070" cy="180149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511175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4025"/>
              </a:spcBef>
            </a:pPr>
            <a:r>
              <a:rPr spc="-15" dirty="0">
                <a:solidFill>
                  <a:srgbClr val="FFFFFF"/>
                </a:solidFill>
              </a:rPr>
              <a:t>Thread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-30" dirty="0">
                <a:solidFill>
                  <a:srgbClr val="FFFFFF"/>
                </a:solidFill>
              </a:rPr>
              <a:t>States</a:t>
            </a:r>
            <a:endParaRPr spc="-30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6477" y="3219724"/>
            <a:ext cx="3312795" cy="20955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TIMED_WAITING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5080" indent="-229235">
              <a:lnSpc>
                <a:spcPts val="216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Several</a:t>
            </a:r>
            <a:r>
              <a:rPr sz="2000" spc="-6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methods</a:t>
            </a:r>
            <a:r>
              <a:rPr sz="20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10" dirty="0">
                <a:latin typeface="微软雅黑" panose="020B0503020204020204" charset="-122"/>
                <a:cs typeface="微软雅黑" panose="020B0503020204020204" charset="-122"/>
              </a:rPr>
              <a:t>support </a:t>
            </a:r>
            <a:r>
              <a:rPr sz="2000" spc="-5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timeout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171450" indent="-229235">
              <a:lnSpc>
                <a:spcPts val="216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Calling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them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causes</a:t>
            </a: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the </a:t>
            </a:r>
            <a:r>
              <a:rPr sz="2000" spc="-5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thread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to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enter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TIMED_WAITING</a:t>
            </a:r>
            <a:r>
              <a:rPr sz="2000" spc="-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state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2693" y="2177795"/>
            <a:ext cx="6155055" cy="4222750"/>
            <a:chOff x="732693" y="2177795"/>
            <a:chExt cx="6155055" cy="422275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2693" y="2177795"/>
              <a:ext cx="6148166" cy="42227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23331" y="3816095"/>
              <a:ext cx="1557655" cy="510540"/>
            </a:xfrm>
            <a:custGeom>
              <a:avLst/>
              <a:gdLst/>
              <a:ahLst/>
              <a:cxnLst/>
              <a:rect l="l" t="t" r="r" b="b"/>
              <a:pathLst>
                <a:path w="1557654" h="510539">
                  <a:moveTo>
                    <a:pt x="1472438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49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1472438" y="510539"/>
                  </a:lnTo>
                  <a:lnTo>
                    <a:pt x="1505557" y="503852"/>
                  </a:lnTo>
                  <a:lnTo>
                    <a:pt x="1532604" y="485616"/>
                  </a:lnTo>
                  <a:lnTo>
                    <a:pt x="1550840" y="458569"/>
                  </a:lnTo>
                  <a:lnTo>
                    <a:pt x="1557527" y="425449"/>
                  </a:lnTo>
                  <a:lnTo>
                    <a:pt x="1557527" y="85089"/>
                  </a:lnTo>
                  <a:lnTo>
                    <a:pt x="1550840" y="51970"/>
                  </a:lnTo>
                  <a:lnTo>
                    <a:pt x="1532604" y="24923"/>
                  </a:lnTo>
                  <a:lnTo>
                    <a:pt x="1505557" y="6687"/>
                  </a:lnTo>
                  <a:lnTo>
                    <a:pt x="1472438" y="0"/>
                  </a:lnTo>
                  <a:close/>
                </a:path>
              </a:pathLst>
            </a:custGeom>
            <a:solidFill>
              <a:srgbClr val="00AFEF">
                <a:alpha val="2196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323331" y="3816095"/>
              <a:ext cx="1557655" cy="510540"/>
            </a:xfrm>
            <a:custGeom>
              <a:avLst/>
              <a:gdLst/>
              <a:ahLst/>
              <a:cxnLst/>
              <a:rect l="l" t="t" r="r" b="b"/>
              <a:pathLst>
                <a:path w="1557654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1472438" y="0"/>
                  </a:lnTo>
                  <a:lnTo>
                    <a:pt x="1505557" y="6687"/>
                  </a:lnTo>
                  <a:lnTo>
                    <a:pt x="1532604" y="24923"/>
                  </a:lnTo>
                  <a:lnTo>
                    <a:pt x="1550840" y="51970"/>
                  </a:lnTo>
                  <a:lnTo>
                    <a:pt x="1557527" y="85089"/>
                  </a:lnTo>
                  <a:lnTo>
                    <a:pt x="1557527" y="425449"/>
                  </a:lnTo>
                  <a:lnTo>
                    <a:pt x="1550840" y="458569"/>
                  </a:lnTo>
                  <a:lnTo>
                    <a:pt x="1532604" y="485616"/>
                  </a:lnTo>
                  <a:lnTo>
                    <a:pt x="1505557" y="503852"/>
                  </a:lnTo>
                  <a:lnTo>
                    <a:pt x="1472438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49"/>
                  </a:lnTo>
                  <a:lnTo>
                    <a:pt x="0" y="85089"/>
                  </a:lnTo>
                  <a:close/>
                </a:path>
              </a:pathLst>
            </a:custGeom>
            <a:ln w="12699">
              <a:solidFill>
                <a:srgbClr val="3EA9F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21283" y="6380776"/>
            <a:ext cx="450532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latin typeface="Tahoma" panose="020B0604030504040204"/>
                <a:cs typeface="Tahoma" panose="020B0604030504040204"/>
              </a:rPr>
              <a:t>https://developpaper.com/six-states-and-switching-of-java-thread/</a:t>
            </a:r>
            <a:endParaRPr sz="1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63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" y="347472"/>
            <a:ext cx="11101070" cy="180149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511175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4025"/>
              </a:spcBef>
            </a:pPr>
            <a:r>
              <a:rPr spc="-15" dirty="0">
                <a:solidFill>
                  <a:srgbClr val="FFFFFF"/>
                </a:solidFill>
              </a:rPr>
              <a:t>Thread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-30" dirty="0">
                <a:solidFill>
                  <a:srgbClr val="FFFFFF"/>
                </a:solidFill>
              </a:rPr>
              <a:t>States</a:t>
            </a:r>
            <a:endParaRPr spc="-30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6477" y="3224734"/>
            <a:ext cx="3136900" cy="20904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200" spc="-25" dirty="0">
                <a:latin typeface="微软雅黑" panose="020B0503020204020204" charset="-122"/>
                <a:cs typeface="微软雅黑" panose="020B0503020204020204" charset="-122"/>
              </a:rPr>
              <a:t>TERMINATED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5080" indent="-229235" algn="just">
              <a:lnSpc>
                <a:spcPts val="2200"/>
              </a:lnSpc>
              <a:spcBef>
                <a:spcPts val="980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run()</a:t>
            </a:r>
            <a:r>
              <a:rPr sz="2000" spc="-53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meth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exits 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normally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66675" indent="-229235" algn="just">
              <a:lnSpc>
                <a:spcPct val="91000"/>
              </a:lnSpc>
              <a:spcBef>
                <a:spcPts val="905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run()</a:t>
            </a:r>
            <a:r>
              <a:rPr sz="2000" spc="-53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meth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es 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abruptly because 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of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an </a:t>
            </a:r>
            <a:r>
              <a:rPr sz="2000" spc="-5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uncaught</a:t>
            </a:r>
            <a:r>
              <a:rPr sz="20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exception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2693" y="2177795"/>
            <a:ext cx="6148705" cy="4222750"/>
            <a:chOff x="732693" y="2177795"/>
            <a:chExt cx="6148705" cy="422275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2693" y="2177795"/>
              <a:ext cx="6148166" cy="42227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75204" y="5358383"/>
              <a:ext cx="1556385" cy="510540"/>
            </a:xfrm>
            <a:custGeom>
              <a:avLst/>
              <a:gdLst/>
              <a:ahLst/>
              <a:cxnLst/>
              <a:rect l="l" t="t" r="r" b="b"/>
              <a:pathLst>
                <a:path w="1556385" h="510539">
                  <a:moveTo>
                    <a:pt x="1470913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49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39"/>
                  </a:lnTo>
                  <a:lnTo>
                    <a:pt x="1470913" y="510539"/>
                  </a:lnTo>
                  <a:lnTo>
                    <a:pt x="1504033" y="503852"/>
                  </a:lnTo>
                  <a:lnTo>
                    <a:pt x="1531080" y="485616"/>
                  </a:lnTo>
                  <a:lnTo>
                    <a:pt x="1549316" y="458569"/>
                  </a:lnTo>
                  <a:lnTo>
                    <a:pt x="1556004" y="425449"/>
                  </a:lnTo>
                  <a:lnTo>
                    <a:pt x="1556004" y="85089"/>
                  </a:lnTo>
                  <a:lnTo>
                    <a:pt x="1549316" y="51970"/>
                  </a:lnTo>
                  <a:lnTo>
                    <a:pt x="1531080" y="24923"/>
                  </a:lnTo>
                  <a:lnTo>
                    <a:pt x="1504033" y="6687"/>
                  </a:lnTo>
                  <a:lnTo>
                    <a:pt x="1470913" y="0"/>
                  </a:lnTo>
                  <a:close/>
                </a:path>
              </a:pathLst>
            </a:custGeom>
            <a:solidFill>
              <a:srgbClr val="00AFEF">
                <a:alpha val="2196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75204" y="5358383"/>
              <a:ext cx="1556385" cy="510540"/>
            </a:xfrm>
            <a:custGeom>
              <a:avLst/>
              <a:gdLst/>
              <a:ahLst/>
              <a:cxnLst/>
              <a:rect l="l" t="t" r="r" b="b"/>
              <a:pathLst>
                <a:path w="1556385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1470913" y="0"/>
                  </a:lnTo>
                  <a:lnTo>
                    <a:pt x="1504033" y="6687"/>
                  </a:lnTo>
                  <a:lnTo>
                    <a:pt x="1531080" y="24923"/>
                  </a:lnTo>
                  <a:lnTo>
                    <a:pt x="1549316" y="51970"/>
                  </a:lnTo>
                  <a:lnTo>
                    <a:pt x="1556004" y="85089"/>
                  </a:lnTo>
                  <a:lnTo>
                    <a:pt x="1556004" y="425449"/>
                  </a:lnTo>
                  <a:lnTo>
                    <a:pt x="1549316" y="458569"/>
                  </a:lnTo>
                  <a:lnTo>
                    <a:pt x="1531080" y="485616"/>
                  </a:lnTo>
                  <a:lnTo>
                    <a:pt x="1504033" y="503852"/>
                  </a:lnTo>
                  <a:lnTo>
                    <a:pt x="1470913" y="510539"/>
                  </a:lnTo>
                  <a:lnTo>
                    <a:pt x="85089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49"/>
                  </a:lnTo>
                  <a:lnTo>
                    <a:pt x="0" y="85089"/>
                  </a:lnTo>
                  <a:close/>
                </a:path>
              </a:pathLst>
            </a:custGeom>
            <a:ln w="12699">
              <a:solidFill>
                <a:srgbClr val="3EA9F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21283" y="6380776"/>
            <a:ext cx="450532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spc="-5" dirty="0">
                <a:latin typeface="Tahoma" panose="020B0604030504040204"/>
                <a:cs typeface="Tahoma" panose="020B0604030504040204"/>
              </a:rPr>
              <a:t>https://developpaper.com/six-states-and-switching-of-java-thread/</a:t>
            </a:r>
            <a:endParaRPr sz="1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64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Lecture</a:t>
            </a:r>
            <a:r>
              <a:rPr spc="-65" dirty="0"/>
              <a:t> </a:t>
            </a:r>
            <a:r>
              <a:rPr dirty="0"/>
              <a:t>7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825875" indent="-228600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3825875" algn="l"/>
              </a:tabLst>
            </a:pPr>
            <a:r>
              <a:rPr spc="-10" dirty="0"/>
              <a:t>Multithreading</a:t>
            </a:r>
            <a:r>
              <a:rPr spc="-20" dirty="0"/>
              <a:t> </a:t>
            </a:r>
            <a:r>
              <a:rPr spc="10" dirty="0"/>
              <a:t>Overview</a:t>
            </a:r>
            <a:endParaRPr spc="10" dirty="0"/>
          </a:p>
          <a:p>
            <a:pPr marL="3825875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825875" algn="l"/>
              </a:tabLst>
            </a:pPr>
            <a:r>
              <a:rPr spc="-10" dirty="0"/>
              <a:t>Creating</a:t>
            </a:r>
            <a:r>
              <a:rPr spc="-20" dirty="0"/>
              <a:t> </a:t>
            </a:r>
            <a:r>
              <a:rPr dirty="0"/>
              <a:t>&amp;</a:t>
            </a:r>
            <a:r>
              <a:rPr spc="-5" dirty="0"/>
              <a:t> Starting</a:t>
            </a:r>
            <a:r>
              <a:rPr dirty="0"/>
              <a:t> </a:t>
            </a:r>
            <a:r>
              <a:rPr spc="-15" dirty="0"/>
              <a:t>Threads</a:t>
            </a:r>
            <a:endParaRPr spc="-15" dirty="0"/>
          </a:p>
          <a:p>
            <a:pPr marL="3825875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3825875" algn="l"/>
              </a:tabLst>
            </a:pPr>
            <a:r>
              <a:rPr spc="-10" dirty="0"/>
              <a:t>Thread</a:t>
            </a:r>
            <a:r>
              <a:rPr spc="-45" dirty="0"/>
              <a:t> </a:t>
            </a:r>
            <a:r>
              <a:rPr spc="-5" dirty="0"/>
              <a:t>Safety</a:t>
            </a:r>
            <a:endParaRPr spc="-5" dirty="0"/>
          </a:p>
          <a:p>
            <a:pPr marL="3825875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825875" algn="l"/>
              </a:tabLst>
            </a:pPr>
            <a:r>
              <a:rPr spc="-5" dirty="0">
                <a:solidFill>
                  <a:srgbClr val="000000"/>
                </a:solidFill>
              </a:rPr>
              <a:t>Concurrent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Collections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6" cy="685799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081778" y="2116073"/>
            <a:ext cx="6309360" cy="0"/>
          </a:xfrm>
          <a:custGeom>
            <a:avLst/>
            <a:gdLst/>
            <a:ahLst/>
            <a:cxnLst/>
            <a:rect l="l" t="t" r="r" b="b"/>
            <a:pathLst>
              <a:path w="6309359">
                <a:moveTo>
                  <a:pt x="0" y="0"/>
                </a:moveTo>
                <a:lnTo>
                  <a:pt x="6309360" y="0"/>
                </a:lnTo>
              </a:path>
            </a:pathLst>
          </a:custGeom>
          <a:ln w="19050">
            <a:solidFill>
              <a:srgbClr val="5FA3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65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001" y="1408302"/>
            <a:ext cx="3380740" cy="190436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/>
              <a:t>Concur</a:t>
            </a:r>
            <a:r>
              <a:rPr spc="-70" dirty="0"/>
              <a:t>r</a:t>
            </a:r>
            <a:r>
              <a:rPr spc="-5" dirty="0"/>
              <a:t>ency  </a:t>
            </a:r>
            <a:r>
              <a:rPr dirty="0"/>
              <a:t>for </a:t>
            </a:r>
            <a:r>
              <a:rPr spc="-40" dirty="0"/>
              <a:t>Java </a:t>
            </a:r>
            <a:r>
              <a:rPr spc="-35" dirty="0"/>
              <a:t> </a:t>
            </a:r>
            <a:r>
              <a:rPr dirty="0"/>
              <a:t>Collection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423672" y="573023"/>
            <a:ext cx="11768455" cy="5956300"/>
            <a:chOff x="423672" y="573023"/>
            <a:chExt cx="11768455" cy="5956300"/>
          </a:xfrm>
        </p:grpSpPr>
        <p:sp>
          <p:nvSpPr>
            <p:cNvPr id="4" name="object 4"/>
            <p:cNvSpPr/>
            <p:nvPr/>
          </p:nvSpPr>
          <p:spPr>
            <a:xfrm>
              <a:off x="423672" y="4415027"/>
              <a:ext cx="11768455" cy="2087880"/>
            </a:xfrm>
            <a:custGeom>
              <a:avLst/>
              <a:gdLst/>
              <a:ahLst/>
              <a:cxnLst/>
              <a:rect l="l" t="t" r="r" b="b"/>
              <a:pathLst>
                <a:path w="11768455" h="2087879">
                  <a:moveTo>
                    <a:pt x="11768328" y="0"/>
                  </a:moveTo>
                  <a:lnTo>
                    <a:pt x="0" y="0"/>
                  </a:lnTo>
                  <a:lnTo>
                    <a:pt x="0" y="2087880"/>
                  </a:lnTo>
                  <a:lnTo>
                    <a:pt x="11768328" y="2087880"/>
                  </a:lnTo>
                  <a:lnTo>
                    <a:pt x="1176832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92624" y="573023"/>
              <a:ext cx="6778752" cy="59557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34356" y="588263"/>
              <a:ext cx="6504940" cy="5681980"/>
            </a:xfrm>
            <a:custGeom>
              <a:avLst/>
              <a:gdLst/>
              <a:ahLst/>
              <a:cxnLst/>
              <a:rect l="l" t="t" r="r" b="b"/>
              <a:pathLst>
                <a:path w="6504940" h="5681980">
                  <a:moveTo>
                    <a:pt x="6504432" y="0"/>
                  </a:moveTo>
                  <a:lnTo>
                    <a:pt x="0" y="0"/>
                  </a:lnTo>
                  <a:lnTo>
                    <a:pt x="0" y="5681472"/>
                  </a:lnTo>
                  <a:lnTo>
                    <a:pt x="6504432" y="5681472"/>
                  </a:lnTo>
                  <a:lnTo>
                    <a:pt x="6504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22173" y="4415790"/>
            <a:ext cx="177800" cy="2087880"/>
          </a:xfrm>
          <a:custGeom>
            <a:avLst/>
            <a:gdLst/>
            <a:ahLst/>
            <a:cxnLst/>
            <a:rect l="l" t="t" r="r" b="b"/>
            <a:pathLst>
              <a:path w="177800" h="2087879">
                <a:moveTo>
                  <a:pt x="0" y="2087791"/>
                </a:moveTo>
                <a:lnTo>
                  <a:pt x="177800" y="2087791"/>
                </a:lnTo>
                <a:lnTo>
                  <a:pt x="177800" y="0"/>
                </a:lnTo>
                <a:lnTo>
                  <a:pt x="0" y="0"/>
                </a:lnTo>
                <a:lnTo>
                  <a:pt x="0" y="208779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735828" y="1451813"/>
            <a:ext cx="5226050" cy="26657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238760" indent="-228600">
              <a:lnSpc>
                <a:spcPct val="90000"/>
              </a:lnSpc>
              <a:spcBef>
                <a:spcPts val="34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 MT"/>
                <a:cs typeface="Arial MT"/>
              </a:rPr>
              <a:t>All </a:t>
            </a:r>
            <a:r>
              <a:rPr sz="2000" dirty="0">
                <a:latin typeface="Arial MT"/>
                <a:cs typeface="Arial MT"/>
              </a:rPr>
              <a:t>collection classes (e.g.,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ArrayList, </a:t>
            </a:r>
            <a:r>
              <a:rPr sz="20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HashMap, HashSet, TreeSet</a:t>
            </a:r>
            <a:r>
              <a:rPr sz="2000" dirty="0">
                <a:latin typeface="Arial MT"/>
                <a:cs typeface="Arial MT"/>
              </a:rPr>
              <a:t>, etc.) in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java.util</a:t>
            </a:r>
            <a:r>
              <a:rPr sz="2000" spc="-58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threa</a:t>
            </a:r>
            <a:r>
              <a:rPr sz="2000" spc="10" dirty="0">
                <a:latin typeface="Arial MT"/>
                <a:cs typeface="Arial MT"/>
              </a:rPr>
              <a:t>d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5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f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(e</a:t>
            </a:r>
            <a:r>
              <a:rPr sz="2000" dirty="0">
                <a:latin typeface="Arial MT"/>
                <a:cs typeface="Arial MT"/>
              </a:rPr>
              <a:t>xcept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 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Vector</a:t>
            </a:r>
            <a:r>
              <a:rPr sz="2000" spc="-57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Hashtabl</a:t>
            </a:r>
            <a:r>
              <a:rPr sz="2000" spc="-15" dirty="0">
                <a:latin typeface="Consolas" panose="020B0609020204030204"/>
                <a:cs typeface="Consolas" panose="020B0609020204030204"/>
              </a:rPr>
              <a:t>e</a:t>
            </a:r>
            <a:r>
              <a:rPr sz="2000" dirty="0">
                <a:latin typeface="Arial MT"/>
                <a:cs typeface="Arial MT"/>
              </a:rPr>
              <a:t>)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Why?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Synchronization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expensive</a:t>
            </a:r>
            <a:endParaRPr sz="2000">
              <a:latin typeface="Arial MT"/>
              <a:cs typeface="Arial MT"/>
            </a:endParaRPr>
          </a:p>
          <a:p>
            <a:pPr marL="698500" marR="5080" lvl="1" indent="-228600">
              <a:lnSpc>
                <a:spcPts val="2050"/>
              </a:lnSpc>
              <a:spcBef>
                <a:spcPts val="5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900" spc="-30" dirty="0">
                <a:latin typeface="微软雅黑" panose="020B0503020204020204" charset="-122"/>
                <a:cs typeface="微软雅黑" panose="020B0503020204020204" charset="-122"/>
              </a:rPr>
              <a:t>Vector</a:t>
            </a:r>
            <a:r>
              <a:rPr sz="19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and</a:t>
            </a:r>
            <a:r>
              <a:rPr sz="19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Hashtable</a:t>
            </a:r>
            <a:r>
              <a:rPr sz="19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15" dirty="0">
                <a:latin typeface="微软雅黑" panose="020B0503020204020204" charset="-122"/>
                <a:cs typeface="微软雅黑" panose="020B0503020204020204" charset="-122"/>
              </a:rPr>
              <a:t>are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 the</a:t>
            </a:r>
            <a:r>
              <a:rPr sz="19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two </a:t>
            </a:r>
            <a:r>
              <a:rPr sz="19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collections</a:t>
            </a:r>
            <a:r>
              <a:rPr sz="19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exist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 early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 and</a:t>
            </a:r>
            <a:r>
              <a:rPr sz="19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15" dirty="0">
                <a:latin typeface="微软雅黑" panose="020B0503020204020204" charset="-122"/>
                <a:cs typeface="微软雅黑" panose="020B0503020204020204" charset="-122"/>
              </a:rPr>
              <a:t>are</a:t>
            </a:r>
            <a:r>
              <a:rPr sz="19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designed </a:t>
            </a:r>
            <a:r>
              <a:rPr sz="1900" spc="-55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for</a:t>
            </a:r>
            <a:r>
              <a:rPr sz="19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thread-safety</a:t>
            </a:r>
            <a:r>
              <a:rPr sz="19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15" dirty="0">
                <a:latin typeface="微软雅黑" panose="020B0503020204020204" charset="-122"/>
                <a:cs typeface="微软雅黑" panose="020B0503020204020204" charset="-122"/>
              </a:rPr>
              <a:t>from</a:t>
            </a:r>
            <a:r>
              <a:rPr sz="19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19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5" dirty="0">
                <a:latin typeface="微软雅黑" panose="020B0503020204020204" charset="-122"/>
                <a:cs typeface="微软雅黑" panose="020B0503020204020204" charset="-122"/>
              </a:rPr>
              <a:t>start. </a:t>
            </a:r>
            <a:r>
              <a:rPr sz="19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30" dirty="0">
                <a:latin typeface="微软雅黑" panose="020B0503020204020204" charset="-122"/>
                <a:cs typeface="微软雅黑" panose="020B0503020204020204" charset="-122"/>
              </a:rPr>
              <a:t>However,</a:t>
            </a:r>
            <a:r>
              <a:rPr sz="19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they</a:t>
            </a:r>
            <a:r>
              <a:rPr sz="19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quickly expose</a:t>
            </a:r>
            <a:r>
              <a:rPr sz="19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poor</a:t>
            </a:r>
            <a:endParaRPr sz="1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14796" y="4028084"/>
            <a:ext cx="5569585" cy="207581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819150">
              <a:lnSpc>
                <a:spcPct val="100000"/>
              </a:lnSpc>
              <a:spcBef>
                <a:spcPts val="375"/>
              </a:spcBef>
            </a:pP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performance</a:t>
            </a:r>
            <a:endParaRPr sz="1900">
              <a:latin typeface="微软雅黑" panose="020B0503020204020204" charset="-122"/>
              <a:cs typeface="微软雅黑" panose="020B0503020204020204" charset="-122"/>
            </a:endParaRPr>
          </a:p>
          <a:p>
            <a:pPr marL="819150" marR="671195" indent="-228600">
              <a:lnSpc>
                <a:spcPts val="2050"/>
              </a:lnSpc>
              <a:spcBef>
                <a:spcPts val="535"/>
              </a:spcBef>
              <a:buFont typeface="Arial MT"/>
              <a:buChar char="•"/>
              <a:tabLst>
                <a:tab pos="819150" algn="l"/>
                <a:tab pos="819785" algn="l"/>
              </a:tabLst>
            </a:pP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New</a:t>
            </a:r>
            <a:r>
              <a:rPr sz="19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collections</a:t>
            </a:r>
            <a:r>
              <a:rPr sz="19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(List,</a:t>
            </a:r>
            <a:r>
              <a:rPr sz="19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Set,</a:t>
            </a:r>
            <a:r>
              <a:rPr sz="19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Map,</a:t>
            </a:r>
            <a:r>
              <a:rPr sz="19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etc) </a:t>
            </a:r>
            <a:r>
              <a:rPr sz="1900" spc="-5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provide</a:t>
            </a:r>
            <a:r>
              <a:rPr sz="19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no</a:t>
            </a:r>
            <a:r>
              <a:rPr sz="19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15" dirty="0">
                <a:latin typeface="微软雅黑" panose="020B0503020204020204" charset="-122"/>
                <a:cs typeface="微软雅黑" panose="020B0503020204020204" charset="-122"/>
              </a:rPr>
              <a:t>concurrency</a:t>
            </a:r>
            <a:r>
              <a:rPr sz="19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15" dirty="0">
                <a:latin typeface="微软雅黑" panose="020B0503020204020204" charset="-122"/>
                <a:cs typeface="微软雅黑" panose="020B0503020204020204" charset="-122"/>
              </a:rPr>
              <a:t>control</a:t>
            </a:r>
            <a:r>
              <a:rPr sz="1900" spc="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to 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provide</a:t>
            </a:r>
            <a:r>
              <a:rPr sz="19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maximum</a:t>
            </a:r>
            <a:r>
              <a:rPr sz="19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performance</a:t>
            </a:r>
            <a:r>
              <a:rPr sz="19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in 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single-threaded</a:t>
            </a:r>
            <a:r>
              <a:rPr sz="19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applications</a:t>
            </a:r>
            <a:endParaRPr sz="19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sz="1600" spc="-25" dirty="0">
                <a:latin typeface="Tahoma" panose="020B0604030504040204"/>
                <a:cs typeface="Tahoma" panose="020B0604030504040204"/>
              </a:rPr>
              <a:t>https:/</a:t>
            </a:r>
            <a:r>
              <a:rPr sz="1600" spc="-25" dirty="0">
                <a:latin typeface="Tahoma" panose="020B0604030504040204"/>
                <a:cs typeface="Tahoma" panose="020B0604030504040204"/>
                <a:hlinkClick r:id="rId2"/>
              </a:rPr>
              <a:t>/www.c</a:t>
            </a:r>
            <a:r>
              <a:rPr sz="1600" spc="-25" dirty="0">
                <a:latin typeface="Tahoma" panose="020B0604030504040204"/>
                <a:cs typeface="Tahoma" panose="020B0604030504040204"/>
              </a:rPr>
              <a:t>o</a:t>
            </a:r>
            <a:r>
              <a:rPr sz="1600" spc="-25" dirty="0">
                <a:latin typeface="Tahoma" panose="020B0604030504040204"/>
                <a:cs typeface="Tahoma" panose="020B0604030504040204"/>
                <a:hlinkClick r:id="rId2"/>
              </a:rPr>
              <a:t>dejava.net/java-core/collections/understanding- </a:t>
            </a:r>
            <a:r>
              <a:rPr sz="1600" spc="-484" dirty="0">
                <a:latin typeface="Tahoma" panose="020B0604030504040204"/>
                <a:cs typeface="Tahoma" panose="020B0604030504040204"/>
              </a:rPr>
              <a:t> </a:t>
            </a:r>
            <a:r>
              <a:rPr sz="1600" spc="5" dirty="0">
                <a:latin typeface="Tahoma" panose="020B0604030504040204"/>
                <a:cs typeface="Tahoma" panose="020B0604030504040204"/>
              </a:rPr>
              <a:t>collections-and-thread-safety-in-java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3491" y="6565798"/>
            <a:ext cx="15271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200" spc="-2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1200" spc="-1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id</a:t>
            </a:r>
            <a:r>
              <a:rPr sz="1200" spc="-1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spc="-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@S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200" spc="-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STE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CH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69828" y="6565798"/>
            <a:ext cx="2057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66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916"/>
            <a:ext cx="69805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</a:t>
            </a:r>
            <a:r>
              <a:rPr spc="-20" dirty="0"/>
              <a:t> </a:t>
            </a:r>
            <a:r>
              <a:rPr dirty="0"/>
              <a:t>fail-fast</a:t>
            </a:r>
            <a:r>
              <a:rPr spc="-45" dirty="0"/>
              <a:t> </a:t>
            </a:r>
            <a:r>
              <a:rPr spc="-10" dirty="0"/>
              <a:t>iterators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8076" y="1650492"/>
            <a:ext cx="4796028" cy="16870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8152" y="1645920"/>
            <a:ext cx="6019800" cy="16870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076" y="3552444"/>
            <a:ext cx="5334000" cy="25877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9047" y="3547871"/>
            <a:ext cx="5708904" cy="259232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69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916"/>
            <a:ext cx="69805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</a:t>
            </a:r>
            <a:r>
              <a:rPr spc="-20" dirty="0"/>
              <a:t> </a:t>
            </a:r>
            <a:r>
              <a:rPr dirty="0"/>
              <a:t>fail-fast</a:t>
            </a:r>
            <a:r>
              <a:rPr spc="-45" dirty="0"/>
              <a:t> </a:t>
            </a:r>
            <a:r>
              <a:rPr spc="-10" dirty="0"/>
              <a:t>iterators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54024" y="3429000"/>
            <a:ext cx="6600444" cy="2212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66709" y="1708531"/>
            <a:ext cx="3552825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11239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Concurrent modification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may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lead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to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unexpected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behavior</a:t>
            </a:r>
            <a:r>
              <a:rPr sz="2000" spc="-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and</a:t>
            </a:r>
            <a:r>
              <a:rPr sz="2000" spc="-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inconsistent </a:t>
            </a:r>
            <a:r>
              <a:rPr sz="2000" spc="-5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results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marR="20320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Fail-fast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iterator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prevents </a:t>
            </a:r>
            <a:r>
              <a:rPr sz="2000" spc="-5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this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by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failing 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quickly,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so 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that we can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find and 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diagnose</a:t>
            </a: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bugs</a:t>
            </a: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early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We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should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not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rely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on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fail- </a:t>
            </a:r>
            <a:r>
              <a:rPr sz="2000" spc="-5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fast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iterator;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instead, we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should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avoid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dangerous 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concurrent</a:t>
            </a:r>
            <a:r>
              <a:rPr sz="20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operations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024" y="1685544"/>
            <a:ext cx="5058156" cy="153771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70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6152"/>
            <a:ext cx="196850" cy="673735"/>
          </a:xfrm>
          <a:custGeom>
            <a:avLst/>
            <a:gdLst/>
            <a:ahLst/>
            <a:cxnLst/>
            <a:rect l="l" t="t" r="r" b="b"/>
            <a:pathLst>
              <a:path w="196850" h="673735">
                <a:moveTo>
                  <a:pt x="196596" y="0"/>
                </a:moveTo>
                <a:lnTo>
                  <a:pt x="0" y="0"/>
                </a:lnTo>
                <a:lnTo>
                  <a:pt x="0" y="673608"/>
                </a:lnTo>
                <a:lnTo>
                  <a:pt x="196596" y="673608"/>
                </a:lnTo>
                <a:lnTo>
                  <a:pt x="19659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8224" y="1216152"/>
            <a:ext cx="195580" cy="673735"/>
          </a:xfrm>
          <a:custGeom>
            <a:avLst/>
            <a:gdLst/>
            <a:ahLst/>
            <a:cxnLst/>
            <a:rect l="l" t="t" r="r" b="b"/>
            <a:pathLst>
              <a:path w="195579" h="673735">
                <a:moveTo>
                  <a:pt x="195072" y="0"/>
                </a:moveTo>
                <a:lnTo>
                  <a:pt x="0" y="0"/>
                </a:lnTo>
                <a:lnTo>
                  <a:pt x="0" y="673608"/>
                </a:lnTo>
                <a:lnTo>
                  <a:pt x="195072" y="673608"/>
                </a:lnTo>
                <a:lnTo>
                  <a:pt x="19507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98348" y="598931"/>
            <a:ext cx="11181715" cy="2169160"/>
            <a:chOff x="498348" y="598931"/>
            <a:chExt cx="11181715" cy="2169160"/>
          </a:xfrm>
        </p:grpSpPr>
        <p:sp>
          <p:nvSpPr>
            <p:cNvPr id="5" name="object 5"/>
            <p:cNvSpPr/>
            <p:nvPr/>
          </p:nvSpPr>
          <p:spPr>
            <a:xfrm>
              <a:off x="534924" y="1216151"/>
              <a:ext cx="105410" cy="673735"/>
            </a:xfrm>
            <a:custGeom>
              <a:avLst/>
              <a:gdLst/>
              <a:ahLst/>
              <a:cxnLst/>
              <a:rect l="l" t="t" r="r" b="b"/>
              <a:pathLst>
                <a:path w="105409" h="673735">
                  <a:moveTo>
                    <a:pt x="0" y="673608"/>
                  </a:moveTo>
                  <a:lnTo>
                    <a:pt x="105156" y="673608"/>
                  </a:lnTo>
                  <a:lnTo>
                    <a:pt x="105156" y="0"/>
                  </a:lnTo>
                  <a:lnTo>
                    <a:pt x="0" y="0"/>
                  </a:lnTo>
                  <a:lnTo>
                    <a:pt x="0" y="67360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8348" y="598931"/>
              <a:ext cx="11181588" cy="216865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0080" y="614172"/>
            <a:ext cx="10907395" cy="189483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48005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4315"/>
              </a:spcBef>
            </a:pPr>
            <a:r>
              <a:rPr sz="4800" spc="-10" dirty="0"/>
              <a:t>Concurrent</a:t>
            </a:r>
            <a:r>
              <a:rPr sz="4800" spc="25" dirty="0"/>
              <a:t> </a:t>
            </a:r>
            <a:r>
              <a:rPr sz="4800" spc="-5" dirty="0"/>
              <a:t>Collections</a:t>
            </a:r>
            <a:r>
              <a:rPr sz="4800" spc="20" dirty="0"/>
              <a:t> </a:t>
            </a:r>
            <a:r>
              <a:rPr sz="4800" spc="-5" dirty="0"/>
              <a:t>in</a:t>
            </a:r>
            <a:r>
              <a:rPr sz="4800" spc="-10" dirty="0"/>
              <a:t> </a:t>
            </a:r>
            <a:r>
              <a:rPr sz="4800" spc="-45" dirty="0"/>
              <a:t>Java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123899" y="3240786"/>
            <a:ext cx="8301355" cy="212725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Introduced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in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Java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5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in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java.util.concurrent</a:t>
            </a:r>
            <a:r>
              <a:rPr sz="2400" spc="-54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package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categories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60" dirty="0">
                <a:latin typeface="微软雅黑" panose="020B0503020204020204" charset="-122"/>
                <a:cs typeface="微软雅黑" panose="020B0503020204020204" charset="-122"/>
              </a:rPr>
              <a:t>w.r.t.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thread-safety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mechanism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9235">
              <a:lnSpc>
                <a:spcPct val="100000"/>
              </a:lnSpc>
              <a:spcBef>
                <a:spcPts val="20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Copy-on-Write</a:t>
            </a:r>
            <a:r>
              <a:rPr sz="24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collections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Compare-and-Swap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collections (CAS)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Collections</a:t>
            </a:r>
            <a:r>
              <a:rPr sz="24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using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Lock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200" y="6484620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33491" y="6565798"/>
            <a:ext cx="15271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200" spc="-2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1200" spc="-1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id</a:t>
            </a:r>
            <a:r>
              <a:rPr sz="1200" spc="-1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spc="-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@S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200" spc="-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STE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CH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69828" y="6565798"/>
            <a:ext cx="2057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72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11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916"/>
            <a:ext cx="5955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Multithreading</a:t>
            </a:r>
            <a:r>
              <a:rPr spc="-7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spc="-35" dirty="0"/>
              <a:t>Java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2086"/>
            <a:ext cx="10245725" cy="193484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JVM 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runs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(mostly)</a:t>
            </a:r>
            <a:r>
              <a:rPr sz="28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as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single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process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631190" indent="-229235">
              <a:lnSpc>
                <a:spcPts val="3070"/>
              </a:lnSpc>
              <a:spcBef>
                <a:spcPts val="9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main</a:t>
            </a:r>
            <a:r>
              <a:rPr sz="2800" spc="-71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thread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is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created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automatically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when</a:t>
            </a:r>
            <a:r>
              <a:rPr sz="2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our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30" dirty="0">
                <a:latin typeface="微软雅黑" panose="020B0503020204020204" charset="-122"/>
                <a:cs typeface="微软雅黑" panose="020B0503020204020204" charset="-122"/>
              </a:rPr>
              <a:t>Java </a:t>
            </a:r>
            <a:r>
              <a:rPr sz="2800" spc="-8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program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is</a:t>
            </a:r>
            <a:r>
              <a:rPr sz="2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started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9235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mai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n</a:t>
            </a:r>
            <a:r>
              <a:rPr sz="2800" spc="-71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2800" spc="-5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ea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has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ability</a:t>
            </a:r>
            <a:r>
              <a:rPr sz="2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30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800" spc="-4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ea</a:t>
            </a:r>
            <a:r>
              <a:rPr sz="2800" spc="-35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ad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itiona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2800" spc="-5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eads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0358" y="4206062"/>
            <a:ext cx="76733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800" b="1" spc="-3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8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Concurrency</a:t>
            </a:r>
            <a:r>
              <a:rPr sz="18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1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51244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8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static void</a:t>
            </a:r>
            <a:r>
              <a:rPr sz="18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main(String[]</a:t>
            </a:r>
            <a:r>
              <a:rPr sz="18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1" spc="-10" dirty="0">
                <a:solidFill>
                  <a:srgbClr val="6A3D3D"/>
                </a:solidFill>
                <a:latin typeface="Consolas" panose="020B0609020204030204"/>
                <a:cs typeface="Consolas" panose="020B0609020204030204"/>
              </a:rPr>
              <a:t>args</a:t>
            </a:r>
            <a:r>
              <a:rPr sz="1800" b="1" spc="-10" dirty="0">
                <a:latin typeface="Consolas" panose="020B0609020204030204"/>
                <a:cs typeface="Consolas" panose="020B0609020204030204"/>
              </a:rPr>
              <a:t>){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015365">
              <a:lnSpc>
                <a:spcPct val="100000"/>
              </a:lnSpc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800" b="1" i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800" b="1" i="1" spc="-5" dirty="0">
                <a:latin typeface="Consolas" panose="020B0609020204030204"/>
                <a:cs typeface="Consolas" panose="020B0609020204030204"/>
              </a:rPr>
              <a:t>.println(Thread.currentThread().getName());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512445">
              <a:lnSpc>
                <a:spcPct val="100000"/>
              </a:lnSpc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8752" y="4712970"/>
            <a:ext cx="2001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A9F5"/>
                </a:solidFill>
                <a:latin typeface="Comic Sans MS" panose="030F0702030302020204"/>
                <a:cs typeface="Comic Sans MS" panose="030F0702030302020204"/>
              </a:rPr>
              <a:t>Output</a:t>
            </a:r>
            <a:r>
              <a:rPr sz="2400" spc="-90" dirty="0">
                <a:solidFill>
                  <a:srgbClr val="3EA9F5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3EA9F5"/>
                </a:solidFill>
                <a:latin typeface="Comic Sans MS" panose="030F0702030302020204"/>
                <a:cs typeface="Comic Sans MS" panose="030F0702030302020204"/>
              </a:rPr>
              <a:t>“main”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709160" cy="6858000"/>
            <a:chOff x="0" y="0"/>
            <a:chExt cx="470916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709160" cy="6858000"/>
            </a:xfrm>
            <a:custGeom>
              <a:avLst/>
              <a:gdLst/>
              <a:ahLst/>
              <a:cxnLst/>
              <a:rect l="l" t="t" r="r" b="b"/>
              <a:pathLst>
                <a:path w="4709160" h="6858000">
                  <a:moveTo>
                    <a:pt x="470916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709160" y="6858000"/>
                  </a:lnTo>
                  <a:lnTo>
                    <a:pt x="4709160" y="0"/>
                  </a:lnTo>
                  <a:close/>
                </a:path>
              </a:pathLst>
            </a:custGeom>
            <a:solidFill>
              <a:srgbClr val="000000">
                <a:alpha val="8117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284220" cy="6858000"/>
            </a:xfrm>
            <a:custGeom>
              <a:avLst/>
              <a:gdLst/>
              <a:ahLst/>
              <a:cxnLst/>
              <a:rect l="l" t="t" r="r" b="b"/>
              <a:pathLst>
                <a:path w="3284220" h="6858000">
                  <a:moveTo>
                    <a:pt x="869061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3284220" y="6857999"/>
                  </a:lnTo>
                  <a:lnTo>
                    <a:pt x="869061" y="0"/>
                  </a:lnTo>
                  <a:close/>
                </a:path>
              </a:pathLst>
            </a:custGeom>
            <a:solidFill>
              <a:srgbClr val="000000">
                <a:alpha val="3490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58800" y="2629280"/>
            <a:ext cx="3675379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Copy</a:t>
            </a:r>
            <a:r>
              <a:rPr sz="4000" spc="-1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40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4000" spc="-1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n-</a:t>
            </a:r>
            <a:r>
              <a:rPr sz="40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Wri</a:t>
            </a:r>
            <a:r>
              <a:rPr sz="4000" spc="-4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40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e  </a:t>
            </a:r>
            <a:r>
              <a:rPr sz="40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Collections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7759" y="869060"/>
            <a:ext cx="6088380" cy="47377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1163955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Behaviors: sequential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writes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and </a:t>
            </a:r>
            <a:r>
              <a:rPr sz="2400" spc="-6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concurrent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reads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0" dirty="0">
                <a:latin typeface="微软雅黑" panose="020B0503020204020204" charset="-122"/>
                <a:cs typeface="微软雅黑" panose="020B0503020204020204" charset="-122"/>
              </a:rPr>
              <a:t>Reads</a:t>
            </a:r>
            <a:r>
              <a:rPr sz="24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do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not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block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marR="250190" lvl="1" indent="-228600">
              <a:lnSpc>
                <a:spcPts val="2590"/>
              </a:lnSpc>
              <a:spcBef>
                <a:spcPts val="55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Writes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do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not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block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reads,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but only </a:t>
            </a:r>
            <a:r>
              <a:rPr sz="2400" spc="-7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one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write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can</a:t>
            </a:r>
            <a:r>
              <a:rPr sz="24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occur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at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once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5080" indent="-229235">
              <a:lnSpc>
                <a:spcPct val="90000"/>
              </a:lnSpc>
              <a:spcBef>
                <a:spcPts val="96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Under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the hood: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copy-on-write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collections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store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values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in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an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immutable </a:t>
            </a:r>
            <a:r>
              <a:rPr sz="2400" spc="-6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array;</a:t>
            </a:r>
            <a:r>
              <a:rPr sz="24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any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change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to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the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value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of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the 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collection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results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in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new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array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being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created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reflect</a:t>
            </a:r>
            <a:r>
              <a:rPr sz="2400" spc="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the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new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values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Example</a:t>
            </a:r>
            <a:r>
              <a:rPr sz="24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classes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onsolas" panose="020B0609020204030204"/>
                <a:cs typeface="Consolas" panose="020B0609020204030204"/>
              </a:rPr>
              <a:t>CopyOnWriteArrayList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onsolas" panose="020B0609020204030204"/>
                <a:cs typeface="Consolas" panose="020B0609020204030204"/>
              </a:rPr>
              <a:t>CopyOnWriteArraySet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3491" y="6429857"/>
            <a:ext cx="15271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200" spc="-2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1200" spc="-1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id</a:t>
            </a:r>
            <a:r>
              <a:rPr sz="1200" spc="-1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spc="-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@S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200" spc="-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STE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CH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69828" y="6429857"/>
            <a:ext cx="2057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73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191" y="6433684"/>
            <a:ext cx="1501775" cy="2019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1200" spc="-10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200" spc="-2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1200" spc="-1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id</a:t>
            </a:r>
            <a:r>
              <a:rPr sz="1200" spc="-1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spc="-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@S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200" spc="-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STE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CH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69828" y="6429857"/>
            <a:ext cx="2057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74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53894" y="514765"/>
            <a:ext cx="8796104" cy="59266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6542" y="3654044"/>
            <a:ext cx="33502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All modifications (add, </a:t>
            </a:r>
            <a:r>
              <a:rPr sz="1800" b="1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set, </a:t>
            </a:r>
            <a:r>
              <a:rPr sz="1800" b="1" spc="5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b="1" spc="-5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remove, etc) </a:t>
            </a:r>
            <a:r>
              <a:rPr sz="1800" b="1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are </a:t>
            </a:r>
            <a:r>
              <a:rPr sz="1800" b="1" spc="-5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implemented </a:t>
            </a:r>
            <a:r>
              <a:rPr sz="1800" b="1" spc="-770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b="1" spc="-5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by</a:t>
            </a:r>
            <a:r>
              <a:rPr sz="1800" b="1" spc="-25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b="1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making</a:t>
            </a:r>
            <a:r>
              <a:rPr sz="1800" b="1" spc="-25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b="1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a</a:t>
            </a:r>
            <a:r>
              <a:rPr sz="1800" b="1" spc="-15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b="1" spc="-5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fresh</a:t>
            </a:r>
            <a:r>
              <a:rPr sz="1800" b="1" spc="-20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b="1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copy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1166" y="3683634"/>
            <a:ext cx="34912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After</a:t>
            </a:r>
            <a:r>
              <a:rPr sz="1800" b="1" spc="-35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b="1" spc="-5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modification,</a:t>
            </a:r>
            <a:r>
              <a:rPr sz="1800" b="1" spc="-45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b="1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change</a:t>
            </a:r>
            <a:r>
              <a:rPr sz="1800" b="1" spc="-45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b="1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the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reference</a:t>
            </a:r>
            <a:r>
              <a:rPr sz="1800" b="1" spc="-10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b="1" spc="-5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to</a:t>
            </a:r>
            <a:r>
              <a:rPr sz="1800" b="1" spc="-10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b="1" spc="-5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the</a:t>
            </a:r>
            <a:r>
              <a:rPr sz="1800" b="1" spc="-15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b="1" spc="-5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new</a:t>
            </a:r>
            <a:r>
              <a:rPr sz="1800" b="1" spc="-20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b="1" spc="-5" dirty="0">
                <a:solidFill>
                  <a:srgbClr val="F87989"/>
                </a:solidFill>
                <a:latin typeface="Comic Sans MS" panose="030F0702030302020204"/>
                <a:cs typeface="Comic Sans MS" panose="030F0702030302020204"/>
              </a:rPr>
              <a:t>copy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647" y="5195773"/>
            <a:ext cx="4648835" cy="70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CopyOnWriteArrayList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600" spc="-35" dirty="0">
                <a:latin typeface="Tahoma" panose="020B0604030504040204"/>
                <a:cs typeface="Tahoma" panose="020B0604030504040204"/>
              </a:rPr>
              <a:t>https:/</a:t>
            </a:r>
            <a:r>
              <a:rPr sz="1600" spc="-35" dirty="0">
                <a:latin typeface="Tahoma" panose="020B0604030504040204"/>
                <a:cs typeface="Tahoma" panose="020B0604030504040204"/>
                <a:hlinkClick r:id="rId2"/>
              </a:rPr>
              <a:t>/www.cnblogs.com/chengxiao/p/6881974.html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1166" y="5075935"/>
            <a:ext cx="3493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C9CA"/>
                </a:solidFill>
                <a:latin typeface="Comic Sans MS" panose="030F0702030302020204"/>
                <a:cs typeface="Comic Sans MS" panose="030F0702030302020204"/>
              </a:rPr>
              <a:t>Think:</a:t>
            </a:r>
            <a:r>
              <a:rPr sz="2800" b="1" spc="-20" dirty="0">
                <a:solidFill>
                  <a:srgbClr val="00C9CA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b="1" spc="-5" dirty="0">
                <a:solidFill>
                  <a:srgbClr val="00C9CA"/>
                </a:solidFill>
                <a:latin typeface="Comic Sans MS" panose="030F0702030302020204"/>
                <a:cs typeface="Comic Sans MS" panose="030F0702030302020204"/>
              </a:rPr>
              <a:t>Pros</a:t>
            </a:r>
            <a:r>
              <a:rPr sz="2800" b="1" spc="-10" dirty="0">
                <a:solidFill>
                  <a:srgbClr val="00C9CA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b="1" spc="-5" dirty="0">
                <a:solidFill>
                  <a:srgbClr val="00C9CA"/>
                </a:solidFill>
                <a:latin typeface="Comic Sans MS" panose="030F0702030302020204"/>
                <a:cs typeface="Comic Sans MS" panose="030F0702030302020204"/>
              </a:rPr>
              <a:t>&amp;</a:t>
            </a:r>
            <a:r>
              <a:rPr sz="2800" b="1" spc="-10" dirty="0">
                <a:solidFill>
                  <a:srgbClr val="00C9CA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b="1" spc="-5" dirty="0">
                <a:solidFill>
                  <a:srgbClr val="00C9CA"/>
                </a:solidFill>
                <a:latin typeface="Comic Sans MS" panose="030F0702030302020204"/>
                <a:cs typeface="Comic Sans MS" panose="030F0702030302020204"/>
              </a:rPr>
              <a:t>Cons?</a:t>
            </a:r>
            <a:endParaRPr sz="2800">
              <a:latin typeface="Comic Sans MS" panose="030F0702030302020204"/>
              <a:cs typeface="Comic Sans MS" panose="030F070203030202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6152"/>
            <a:ext cx="196850" cy="673735"/>
          </a:xfrm>
          <a:custGeom>
            <a:avLst/>
            <a:gdLst/>
            <a:ahLst/>
            <a:cxnLst/>
            <a:rect l="l" t="t" r="r" b="b"/>
            <a:pathLst>
              <a:path w="196850" h="673735">
                <a:moveTo>
                  <a:pt x="196596" y="0"/>
                </a:moveTo>
                <a:lnTo>
                  <a:pt x="0" y="0"/>
                </a:lnTo>
                <a:lnTo>
                  <a:pt x="0" y="673608"/>
                </a:lnTo>
                <a:lnTo>
                  <a:pt x="196596" y="673608"/>
                </a:lnTo>
                <a:lnTo>
                  <a:pt x="19659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8224" y="1216152"/>
            <a:ext cx="195580" cy="673735"/>
          </a:xfrm>
          <a:custGeom>
            <a:avLst/>
            <a:gdLst/>
            <a:ahLst/>
            <a:cxnLst/>
            <a:rect l="l" t="t" r="r" b="b"/>
            <a:pathLst>
              <a:path w="195579" h="673735">
                <a:moveTo>
                  <a:pt x="195072" y="0"/>
                </a:moveTo>
                <a:lnTo>
                  <a:pt x="0" y="0"/>
                </a:lnTo>
                <a:lnTo>
                  <a:pt x="0" y="673608"/>
                </a:lnTo>
                <a:lnTo>
                  <a:pt x="195072" y="673608"/>
                </a:lnTo>
                <a:lnTo>
                  <a:pt x="19507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98348" y="598931"/>
            <a:ext cx="11181715" cy="2169160"/>
            <a:chOff x="498348" y="598931"/>
            <a:chExt cx="11181715" cy="2169160"/>
          </a:xfrm>
        </p:grpSpPr>
        <p:sp>
          <p:nvSpPr>
            <p:cNvPr id="5" name="object 5"/>
            <p:cNvSpPr/>
            <p:nvPr/>
          </p:nvSpPr>
          <p:spPr>
            <a:xfrm>
              <a:off x="534924" y="1216151"/>
              <a:ext cx="105410" cy="673735"/>
            </a:xfrm>
            <a:custGeom>
              <a:avLst/>
              <a:gdLst/>
              <a:ahLst/>
              <a:cxnLst/>
              <a:rect l="l" t="t" r="r" b="b"/>
              <a:pathLst>
                <a:path w="105409" h="673735">
                  <a:moveTo>
                    <a:pt x="0" y="673608"/>
                  </a:moveTo>
                  <a:lnTo>
                    <a:pt x="105156" y="673608"/>
                  </a:lnTo>
                  <a:lnTo>
                    <a:pt x="105156" y="0"/>
                  </a:lnTo>
                  <a:lnTo>
                    <a:pt x="0" y="0"/>
                  </a:lnTo>
                  <a:lnTo>
                    <a:pt x="0" y="67360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8348" y="598931"/>
              <a:ext cx="11181588" cy="216865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0080" y="614172"/>
            <a:ext cx="10907395" cy="189483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48005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4315"/>
              </a:spcBef>
            </a:pPr>
            <a:r>
              <a:rPr sz="4800" spc="-5" dirty="0"/>
              <a:t>CopyOnWriteArrayList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122680" y="3457447"/>
            <a:ext cx="9554210" cy="24206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19431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CopyOnWriteArrayList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implements</a:t>
            </a:r>
            <a:r>
              <a:rPr sz="2400" spc="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List</a:t>
            </a:r>
            <a:r>
              <a:rPr sz="24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interface</a:t>
            </a:r>
            <a:r>
              <a:rPr sz="24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(i.e., it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has </a:t>
            </a:r>
            <a:r>
              <a:rPr sz="2400" spc="-6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all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typical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behaviors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30" dirty="0">
                <a:latin typeface="微软雅黑" panose="020B0503020204020204" charset="-122"/>
                <a:cs typeface="微软雅黑" panose="020B0503020204020204" charset="-122"/>
              </a:rPr>
              <a:t>of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List)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5080" indent="-228600">
              <a:lnSpc>
                <a:spcPct val="96000"/>
              </a:lnSpc>
              <a:spcBef>
                <a:spcPts val="8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CopyOnWriteArrayList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is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considered</a:t>
            </a:r>
            <a:r>
              <a:rPr sz="24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as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thread-safe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alternative </a:t>
            </a:r>
            <a:r>
              <a:rPr sz="2400" spc="-6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ArrayList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with some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differences</a:t>
            </a:r>
            <a:r>
              <a:rPr sz="2400" spc="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checkout</a:t>
            </a: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official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  <a:hlinkClick r:id="rId2"/>
              </a:rPr>
              <a:t>documentation</a:t>
            </a:r>
            <a:r>
              <a:rPr sz="2000" spc="15" dirty="0">
                <a:latin typeface="微软雅黑" panose="020B0503020204020204" charset="-122"/>
                <a:cs typeface="微软雅黑" panose="020B0503020204020204" charset="-122"/>
                <a:hlinkClick r:id="rId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  <a:hlinkClick r:id="rId2"/>
              </a:rPr>
              <a:t>or</a:t>
            </a:r>
            <a:r>
              <a:rPr sz="2000" spc="130" dirty="0">
                <a:solidFill>
                  <a:srgbClr val="0462C1"/>
                </a:solidFill>
                <a:latin typeface="微软雅黑" panose="020B0503020204020204" charset="-122"/>
                <a:cs typeface="微软雅黑" panose="020B0503020204020204" charset="-122"/>
                <a:hlinkClick r:id="rId2"/>
              </a:rPr>
              <a:t> </a:t>
            </a:r>
            <a:r>
              <a:rPr sz="20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微软雅黑" panose="020B0503020204020204" charset="-122"/>
                <a:cs typeface="微软雅黑" panose="020B0503020204020204" charset="-122"/>
                <a:hlinkClick r:id="rId2"/>
              </a:rPr>
              <a:t>https://www.codejava.net/java-core/concurrency/java- </a:t>
            </a:r>
            <a:r>
              <a:rPr sz="2000" spc="-5" dirty="0">
                <a:solidFill>
                  <a:srgbClr val="0462C1"/>
                </a:solidFill>
                <a:latin typeface="微软雅黑" panose="020B0503020204020204" charset="-122"/>
                <a:cs typeface="微软雅黑" panose="020B0503020204020204" charset="-122"/>
                <a:hlinkClick r:id="rId2"/>
              </a:rPr>
              <a:t> </a:t>
            </a:r>
            <a:r>
              <a:rPr sz="20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微软雅黑" panose="020B0503020204020204" charset="-122"/>
                <a:cs typeface="微软雅黑" panose="020B0503020204020204" charset="-122"/>
                <a:hlinkClick r:id="rId2"/>
              </a:rPr>
              <a:t>concurrent-collection-copyonwritearraylist-examples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  <a:hlinkClick r:id="rId2"/>
              </a:rPr>
              <a:t>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Consolas" panose="020B0609020204030204"/>
                <a:cs typeface="Consolas" panose="020B0609020204030204"/>
              </a:rPr>
              <a:t>iterator()</a:t>
            </a:r>
            <a:r>
              <a:rPr sz="1800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is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non-fail</a:t>
            </a:r>
            <a:r>
              <a:rPr sz="18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fast</a:t>
            </a:r>
            <a:r>
              <a:rPr sz="1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fail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safe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200" y="6484620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33491" y="6565798"/>
            <a:ext cx="15271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200" spc="-2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1200" spc="-1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id</a:t>
            </a:r>
            <a:r>
              <a:rPr sz="1200" spc="-1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spc="-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@S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200" spc="-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STE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CH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69828" y="6565798"/>
            <a:ext cx="2057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75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38600" y="969263"/>
            <a:ext cx="7187183" cy="32278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4258055"/>
            <a:ext cx="7187183" cy="16245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161" y="1988947"/>
            <a:ext cx="2926892" cy="28829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2408" y="2819781"/>
            <a:ext cx="1567180" cy="1136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965"/>
              </a:lnSpc>
              <a:spcBef>
                <a:spcPts val="105"/>
              </a:spcBef>
            </a:pP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Fai</a:t>
            </a:r>
            <a:r>
              <a:rPr sz="26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600" spc="3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-</a:t>
            </a:r>
            <a:r>
              <a:rPr sz="2600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fast</a:t>
            </a:r>
            <a:r>
              <a:rPr sz="2600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2600" spc="-1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s.</a:t>
            </a:r>
            <a:endParaRPr sz="2600">
              <a:latin typeface="Tahoma" panose="020B0604030504040204"/>
              <a:cs typeface="Tahoma" panose="020B0604030504040204"/>
            </a:endParaRPr>
          </a:p>
          <a:p>
            <a:pPr marL="198120" marR="190500" algn="ctr">
              <a:lnSpc>
                <a:spcPts val="2810"/>
              </a:lnSpc>
              <a:spcBef>
                <a:spcPts val="195"/>
              </a:spcBef>
            </a:pP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Fai</a:t>
            </a:r>
            <a:r>
              <a:rPr sz="26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600" spc="3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-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safe  </a:t>
            </a:r>
            <a:r>
              <a:rPr sz="2600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Iterator</a:t>
            </a:r>
            <a:endParaRPr sz="2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7975" y="6454290"/>
            <a:ext cx="1398270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200" spc="-2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TA</a:t>
            </a:r>
            <a:r>
              <a:rPr sz="1200" spc="6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200" spc="-5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Yi</a:t>
            </a:r>
            <a:r>
              <a:rPr sz="1200" spc="-2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200" spc="-1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a@</a:t>
            </a:r>
            <a:r>
              <a:rPr sz="1200" spc="-2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200" spc="-25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US</a:t>
            </a:r>
            <a:r>
              <a:rPr sz="1200" spc="-75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200" spc="-8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200" spc="15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CH</a:t>
            </a:r>
            <a:endParaRPr sz="1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ts val="1315"/>
              </a:lnSpc>
            </a:pPr>
            <a:r>
              <a:rPr spc="-25" dirty="0">
                <a:latin typeface="Tahoma" panose="020B0604030504040204"/>
                <a:cs typeface="Tahoma" panose="020B0604030504040204"/>
              </a:rPr>
              <a:t>76</a:t>
            </a:r>
            <a:endParaRPr spc="-25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3161" y="1988947"/>
            <a:ext cx="2926892" cy="2882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2408" y="2819781"/>
            <a:ext cx="1567180" cy="1136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965"/>
              </a:lnSpc>
              <a:spcBef>
                <a:spcPts val="105"/>
              </a:spcBef>
            </a:pP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Fai</a:t>
            </a:r>
            <a:r>
              <a:rPr sz="26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600" spc="3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-</a:t>
            </a:r>
            <a:r>
              <a:rPr sz="2600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fast</a:t>
            </a:r>
            <a:r>
              <a:rPr sz="2600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2600" spc="-1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s.</a:t>
            </a:r>
            <a:endParaRPr sz="2600">
              <a:latin typeface="Tahoma" panose="020B0604030504040204"/>
              <a:cs typeface="Tahoma" panose="020B0604030504040204"/>
            </a:endParaRPr>
          </a:p>
          <a:p>
            <a:pPr marL="198120" marR="190500" algn="ctr">
              <a:lnSpc>
                <a:spcPts val="2810"/>
              </a:lnSpc>
              <a:spcBef>
                <a:spcPts val="195"/>
              </a:spcBef>
            </a:pP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Fai</a:t>
            </a:r>
            <a:r>
              <a:rPr sz="26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600" spc="3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-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safe  </a:t>
            </a:r>
            <a:r>
              <a:rPr sz="2600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Iterator</a:t>
            </a:r>
            <a:endParaRPr sz="26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7911" y="1741932"/>
            <a:ext cx="7580376" cy="33756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46397" y="5267325"/>
            <a:ext cx="1258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ahoma" panose="020B0604030504040204"/>
                <a:cs typeface="Tahoma" panose="020B0604030504040204"/>
              </a:rPr>
              <a:t>Pr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i</a:t>
            </a:r>
            <a:r>
              <a:rPr sz="1800" spc="-15" dirty="0">
                <a:latin typeface="Tahoma" panose="020B0604030504040204"/>
                <a:cs typeface="Tahoma" panose="020B0604030504040204"/>
              </a:rPr>
              <a:t>n</a:t>
            </a:r>
            <a:r>
              <a:rPr sz="1800" spc="-140" dirty="0">
                <a:latin typeface="Tahoma" panose="020B0604030504040204"/>
                <a:cs typeface="Tahoma" panose="020B0604030504040204"/>
              </a:rPr>
              <a:t>t:</a:t>
            </a:r>
            <a:r>
              <a:rPr sz="18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35" dirty="0">
                <a:latin typeface="Tahoma" panose="020B0604030504040204"/>
                <a:cs typeface="Tahoma" panose="020B0604030504040204"/>
              </a:rPr>
              <a:t>1</a:t>
            </a:r>
            <a:r>
              <a:rPr sz="1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35" dirty="0">
                <a:latin typeface="Tahoma" panose="020B0604030504040204"/>
                <a:cs typeface="Tahoma" panose="020B0604030504040204"/>
              </a:rPr>
              <a:t>2</a:t>
            </a:r>
            <a:r>
              <a:rPr sz="18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35" dirty="0">
                <a:latin typeface="Tahoma" panose="020B0604030504040204"/>
                <a:cs typeface="Tahoma" panose="020B0604030504040204"/>
              </a:rPr>
              <a:t>3</a:t>
            </a:r>
            <a:r>
              <a:rPr sz="1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35" dirty="0">
                <a:latin typeface="Tahoma" panose="020B0604030504040204"/>
                <a:cs typeface="Tahoma" panose="020B0604030504040204"/>
              </a:rPr>
              <a:t>4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7975" y="6454290"/>
            <a:ext cx="1398270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200" spc="-2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TA</a:t>
            </a:r>
            <a:r>
              <a:rPr sz="1200" spc="6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200" spc="-5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Yi</a:t>
            </a:r>
            <a:r>
              <a:rPr sz="1200" spc="-2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200" spc="-1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a@</a:t>
            </a:r>
            <a:r>
              <a:rPr sz="1200" spc="-2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200" spc="-25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US</a:t>
            </a:r>
            <a:r>
              <a:rPr sz="1200" spc="-75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200" spc="-80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200" spc="15" dirty="0">
                <a:solidFill>
                  <a:srgbClr val="888888"/>
                </a:solidFill>
                <a:latin typeface="Tahoma" panose="020B0604030504040204"/>
                <a:cs typeface="Tahoma" panose="020B0604030504040204"/>
              </a:rPr>
              <a:t>CH</a:t>
            </a:r>
            <a:endParaRPr sz="1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ts val="1315"/>
              </a:lnSpc>
            </a:pPr>
            <a:r>
              <a:rPr spc="-25" dirty="0">
                <a:latin typeface="Tahoma" panose="020B0604030504040204"/>
                <a:cs typeface="Tahoma" panose="020B0604030504040204"/>
              </a:rPr>
              <a:t>77</a:t>
            </a:r>
            <a:endParaRPr spc="-25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6397" y="888872"/>
            <a:ext cx="7340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0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"snapshot"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style</a:t>
            </a:r>
            <a:r>
              <a:rPr sz="20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iterator</a:t>
            </a:r>
            <a:r>
              <a:rPr sz="20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method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uses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reference</a:t>
            </a:r>
            <a:r>
              <a:rPr sz="2000" spc="-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0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46397" y="1162888"/>
            <a:ext cx="71672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state</a:t>
            </a:r>
            <a:r>
              <a:rPr sz="2000" dirty="0"/>
              <a:t> </a:t>
            </a:r>
            <a:r>
              <a:rPr sz="2000" spc="-20" dirty="0"/>
              <a:t>of</a:t>
            </a:r>
            <a:r>
              <a:rPr sz="2000" spc="-10" dirty="0"/>
              <a:t> </a:t>
            </a:r>
            <a:r>
              <a:rPr sz="2000" dirty="0"/>
              <a:t>the array</a:t>
            </a:r>
            <a:r>
              <a:rPr sz="2000" spc="-25" dirty="0"/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</a:rPr>
              <a:t>at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</a:rPr>
              <a:t>the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</a:rPr>
              <a:t>point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</a:rPr>
              <a:t>that the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</a:rPr>
              <a:t>iterator</a:t>
            </a:r>
            <a:r>
              <a:rPr sz="2000" u="heavy" dirty="0">
                <a:uFill>
                  <a:solidFill>
                    <a:srgbClr val="000000"/>
                  </a:solidFill>
                </a:uFill>
              </a:rPr>
              <a:t> was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</a:rPr>
              <a:t>created.</a:t>
            </a:r>
            <a:endParaRPr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61492"/>
            <a:ext cx="9269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Compare-And-Swap</a:t>
            </a:r>
            <a:r>
              <a:rPr sz="4000" spc="15" dirty="0"/>
              <a:t> </a:t>
            </a:r>
            <a:r>
              <a:rPr sz="4000" spc="-5" dirty="0"/>
              <a:t>(CAS)</a:t>
            </a:r>
            <a:r>
              <a:rPr sz="4000" spc="5" dirty="0"/>
              <a:t> </a:t>
            </a:r>
            <a:r>
              <a:rPr sz="4000" spc="-5" dirty="0"/>
              <a:t>Collections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802333"/>
            <a:ext cx="10721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CAS: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technique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used when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designing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concurrent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algorithms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489197"/>
            <a:ext cx="10542905" cy="2344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5095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Tahoma" panose="020B0604030504040204"/>
                <a:cs typeface="Tahoma" panose="020B0604030504040204"/>
              </a:rPr>
              <a:t>CAS</a:t>
            </a:r>
            <a:r>
              <a:rPr sz="28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65" dirty="0">
                <a:latin typeface="Tahoma" panose="020B0604030504040204"/>
                <a:cs typeface="Tahoma" panose="020B0604030504040204"/>
              </a:rPr>
              <a:t>(variable</a:t>
            </a:r>
            <a:r>
              <a:rPr sz="28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65" dirty="0">
                <a:latin typeface="Tahoma" panose="020B0604030504040204"/>
                <a:cs typeface="Tahoma" panose="020B0604030504040204"/>
              </a:rPr>
              <a:t>address,</a:t>
            </a:r>
            <a:r>
              <a:rPr sz="2800" spc="-12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35" dirty="0">
                <a:latin typeface="Tahoma" panose="020B0604030504040204"/>
                <a:cs typeface="Tahoma" panose="020B0604030504040204"/>
              </a:rPr>
              <a:t>old</a:t>
            </a:r>
            <a:r>
              <a:rPr sz="2800" spc="-12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80" dirty="0">
                <a:latin typeface="Tahoma" panose="020B0604030504040204"/>
                <a:cs typeface="Tahoma" panose="020B0604030504040204"/>
              </a:rPr>
              <a:t>value,</a:t>
            </a:r>
            <a:r>
              <a:rPr sz="28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65" dirty="0">
                <a:latin typeface="Tahoma" panose="020B0604030504040204"/>
                <a:cs typeface="Tahoma" panose="020B0604030504040204"/>
              </a:rPr>
              <a:t>new</a:t>
            </a:r>
            <a:r>
              <a:rPr sz="2800" spc="-12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85" dirty="0">
                <a:latin typeface="Tahoma" panose="020B0604030504040204"/>
                <a:cs typeface="Tahoma" panose="020B0604030504040204"/>
              </a:rPr>
              <a:t>value)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3504565" marR="934085">
              <a:lnSpc>
                <a:spcPct val="100000"/>
              </a:lnSpc>
              <a:spcBef>
                <a:spcPts val="1440"/>
              </a:spcBef>
            </a:pPr>
            <a:r>
              <a:rPr sz="2000" b="1" spc="-16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3. </a:t>
            </a:r>
            <a:r>
              <a:rPr sz="2000" b="1" spc="-4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Check </a:t>
            </a:r>
            <a:r>
              <a:rPr sz="2000" b="1" spc="-6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if </a:t>
            </a:r>
            <a:r>
              <a:rPr sz="2000" b="1" spc="-5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variable </a:t>
            </a:r>
            <a:r>
              <a:rPr sz="2000" b="1" spc="-3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equals </a:t>
            </a:r>
            <a:r>
              <a:rPr sz="2000" b="1" spc="-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000" b="1" spc="-6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b="1" spc="1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old </a:t>
            </a:r>
            <a:r>
              <a:rPr sz="2000" b="1" spc="-8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value. </a:t>
            </a:r>
            <a:r>
              <a:rPr sz="2000" b="1" spc="-6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if so, </a:t>
            </a:r>
            <a:r>
              <a:rPr sz="2000" b="1" spc="-6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2000" b="1" spc="-5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variable </a:t>
            </a:r>
            <a:r>
              <a:rPr sz="2000" b="1" spc="-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000" b="1" spc="-6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b="1" spc="-5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new </a:t>
            </a:r>
            <a:r>
              <a:rPr sz="2000" b="1" spc="-8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value; </a:t>
            </a:r>
            <a:r>
              <a:rPr sz="2000" b="1" spc="-7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otherwise, </a:t>
            </a:r>
            <a:r>
              <a:rPr sz="2000" b="1" spc="-9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retry </a:t>
            </a:r>
            <a:r>
              <a:rPr sz="2000" b="1" spc="-17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(i.e.,</a:t>
            </a:r>
            <a:r>
              <a:rPr sz="2000" b="1" spc="-16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6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b="1" spc="-6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variable</a:t>
            </a:r>
            <a:r>
              <a:rPr sz="2000" b="1" spc="-7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must</a:t>
            </a:r>
            <a:r>
              <a:rPr sz="2000" b="1" spc="-6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4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2000" b="1" spc="-5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3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been</a:t>
            </a:r>
            <a:r>
              <a:rPr sz="2000" b="1" spc="-8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changed</a:t>
            </a:r>
            <a:r>
              <a:rPr sz="2000" b="1" spc="-9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2000" b="1" spc="-5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4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another</a:t>
            </a:r>
            <a:r>
              <a:rPr sz="2000" b="1" spc="-5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 thread)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2500">
              <a:latin typeface="Trebuchet MS" panose="020B0603020202020204"/>
              <a:cs typeface="Trebuchet MS" panose="020B0603020202020204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Example</a:t>
            </a:r>
            <a:r>
              <a:rPr sz="28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classes:</a:t>
            </a:r>
            <a:r>
              <a:rPr sz="2800" spc="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ConcurrentLinkedQueue,</a:t>
            </a:r>
            <a:r>
              <a:rPr sz="2400" spc="9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ConcurrentSkipListMap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12105" y="2860801"/>
            <a:ext cx="1452880" cy="624205"/>
            <a:chOff x="4912105" y="2860801"/>
            <a:chExt cx="1452880" cy="624205"/>
          </a:xfrm>
        </p:grpSpPr>
        <p:sp>
          <p:nvSpPr>
            <p:cNvPr id="6" name="object 6"/>
            <p:cNvSpPr/>
            <p:nvPr/>
          </p:nvSpPr>
          <p:spPr>
            <a:xfrm>
              <a:off x="4918455" y="2867151"/>
              <a:ext cx="1440180" cy="611505"/>
            </a:xfrm>
            <a:custGeom>
              <a:avLst/>
              <a:gdLst/>
              <a:ahLst/>
              <a:cxnLst/>
              <a:rect l="l" t="t" r="r" b="b"/>
              <a:pathLst>
                <a:path w="1440179" h="611504">
                  <a:moveTo>
                    <a:pt x="698246" y="0"/>
                  </a:moveTo>
                  <a:lnTo>
                    <a:pt x="646126" y="1676"/>
                  </a:lnTo>
                  <a:lnTo>
                    <a:pt x="595048" y="6628"/>
                  </a:lnTo>
                  <a:lnTo>
                    <a:pt x="545147" y="14735"/>
                  </a:lnTo>
                  <a:lnTo>
                    <a:pt x="496558" y="25882"/>
                  </a:lnTo>
                  <a:lnTo>
                    <a:pt x="449415" y="39948"/>
                  </a:lnTo>
                  <a:lnTo>
                    <a:pt x="403853" y="56816"/>
                  </a:lnTo>
                  <a:lnTo>
                    <a:pt x="360007" y="76369"/>
                  </a:lnTo>
                  <a:lnTo>
                    <a:pt x="318013" y="98487"/>
                  </a:lnTo>
                  <a:lnTo>
                    <a:pt x="278005" y="123052"/>
                  </a:lnTo>
                  <a:lnTo>
                    <a:pt x="240117" y="149947"/>
                  </a:lnTo>
                  <a:lnTo>
                    <a:pt x="204485" y="179054"/>
                  </a:lnTo>
                  <a:lnTo>
                    <a:pt x="171244" y="210253"/>
                  </a:lnTo>
                  <a:lnTo>
                    <a:pt x="140529" y="243428"/>
                  </a:lnTo>
                  <a:lnTo>
                    <a:pt x="112474" y="278459"/>
                  </a:lnTo>
                  <a:lnTo>
                    <a:pt x="87214" y="315229"/>
                  </a:lnTo>
                  <a:lnTo>
                    <a:pt x="64885" y="353619"/>
                  </a:lnTo>
                  <a:lnTo>
                    <a:pt x="45621" y="393512"/>
                  </a:lnTo>
                  <a:lnTo>
                    <a:pt x="29557" y="434789"/>
                  </a:lnTo>
                  <a:lnTo>
                    <a:pt x="16828" y="477333"/>
                  </a:lnTo>
                  <a:lnTo>
                    <a:pt x="7569" y="521024"/>
                  </a:lnTo>
                  <a:lnTo>
                    <a:pt x="1914" y="565745"/>
                  </a:lnTo>
                  <a:lnTo>
                    <a:pt x="0" y="611377"/>
                  </a:lnTo>
                  <a:lnTo>
                    <a:pt x="174625" y="611377"/>
                  </a:lnTo>
                  <a:lnTo>
                    <a:pt x="177364" y="566681"/>
                  </a:lnTo>
                  <a:lnTo>
                    <a:pt x="185441" y="522973"/>
                  </a:lnTo>
                  <a:lnTo>
                    <a:pt x="198648" y="480537"/>
                  </a:lnTo>
                  <a:lnTo>
                    <a:pt x="216774" y="439657"/>
                  </a:lnTo>
                  <a:lnTo>
                    <a:pt x="239611" y="400615"/>
                  </a:lnTo>
                  <a:lnTo>
                    <a:pt x="266947" y="363696"/>
                  </a:lnTo>
                  <a:lnTo>
                    <a:pt x="298575" y="329182"/>
                  </a:lnTo>
                  <a:lnTo>
                    <a:pt x="334284" y="297358"/>
                  </a:lnTo>
                  <a:lnTo>
                    <a:pt x="373865" y="268506"/>
                  </a:lnTo>
                  <a:lnTo>
                    <a:pt x="417108" y="242910"/>
                  </a:lnTo>
                  <a:lnTo>
                    <a:pt x="463804" y="220852"/>
                  </a:lnTo>
                  <a:lnTo>
                    <a:pt x="509945" y="203815"/>
                  </a:lnTo>
                  <a:lnTo>
                    <a:pt x="556957" y="190749"/>
                  </a:lnTo>
                  <a:lnTo>
                    <a:pt x="604546" y="181572"/>
                  </a:lnTo>
                  <a:lnTo>
                    <a:pt x="652417" y="176203"/>
                  </a:lnTo>
                  <a:lnTo>
                    <a:pt x="700275" y="174560"/>
                  </a:lnTo>
                  <a:lnTo>
                    <a:pt x="747825" y="176562"/>
                  </a:lnTo>
                  <a:lnTo>
                    <a:pt x="794774" y="182127"/>
                  </a:lnTo>
                  <a:lnTo>
                    <a:pt x="840827" y="191173"/>
                  </a:lnTo>
                  <a:lnTo>
                    <a:pt x="885688" y="203620"/>
                  </a:lnTo>
                  <a:lnTo>
                    <a:pt x="929065" y="219384"/>
                  </a:lnTo>
                  <a:lnTo>
                    <a:pt x="970661" y="238386"/>
                  </a:lnTo>
                  <a:lnTo>
                    <a:pt x="1010183" y="260542"/>
                  </a:lnTo>
                  <a:lnTo>
                    <a:pt x="1047336" y="285772"/>
                  </a:lnTo>
                  <a:lnTo>
                    <a:pt x="1081826" y="313995"/>
                  </a:lnTo>
                  <a:lnTo>
                    <a:pt x="1113357" y="345127"/>
                  </a:lnTo>
                  <a:lnTo>
                    <a:pt x="1141636" y="379089"/>
                  </a:lnTo>
                  <a:lnTo>
                    <a:pt x="1166368" y="415798"/>
                  </a:lnTo>
                  <a:lnTo>
                    <a:pt x="1090295" y="415798"/>
                  </a:lnTo>
                  <a:lnTo>
                    <a:pt x="1309243" y="611377"/>
                  </a:lnTo>
                  <a:lnTo>
                    <a:pt x="1439672" y="415798"/>
                  </a:lnTo>
                  <a:lnTo>
                    <a:pt x="1359789" y="415798"/>
                  </a:lnTo>
                  <a:lnTo>
                    <a:pt x="1341149" y="372799"/>
                  </a:lnTo>
                  <a:lnTo>
                    <a:pt x="1319138" y="331593"/>
                  </a:lnTo>
                  <a:lnTo>
                    <a:pt x="1293923" y="292284"/>
                  </a:lnTo>
                  <a:lnTo>
                    <a:pt x="1265672" y="254978"/>
                  </a:lnTo>
                  <a:lnTo>
                    <a:pt x="1234552" y="219779"/>
                  </a:lnTo>
                  <a:lnTo>
                    <a:pt x="1200731" y="186793"/>
                  </a:lnTo>
                  <a:lnTo>
                    <a:pt x="1164375" y="156124"/>
                  </a:lnTo>
                  <a:lnTo>
                    <a:pt x="1125652" y="127878"/>
                  </a:lnTo>
                  <a:lnTo>
                    <a:pt x="1084729" y="102160"/>
                  </a:lnTo>
                  <a:lnTo>
                    <a:pt x="1041775" y="79073"/>
                  </a:lnTo>
                  <a:lnTo>
                    <a:pt x="996955" y="58725"/>
                  </a:lnTo>
                  <a:lnTo>
                    <a:pt x="950438" y="41218"/>
                  </a:lnTo>
                  <a:lnTo>
                    <a:pt x="902390" y="26660"/>
                  </a:lnTo>
                  <a:lnTo>
                    <a:pt x="852980" y="15153"/>
                  </a:lnTo>
                  <a:lnTo>
                    <a:pt x="802374" y="6805"/>
                  </a:lnTo>
                  <a:lnTo>
                    <a:pt x="750740" y="1718"/>
                  </a:lnTo>
                  <a:lnTo>
                    <a:pt x="698246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18455" y="2867151"/>
              <a:ext cx="1440180" cy="611505"/>
            </a:xfrm>
            <a:custGeom>
              <a:avLst/>
              <a:gdLst/>
              <a:ahLst/>
              <a:cxnLst/>
              <a:rect l="l" t="t" r="r" b="b"/>
              <a:pathLst>
                <a:path w="1440179" h="611504">
                  <a:moveTo>
                    <a:pt x="0" y="611377"/>
                  </a:moveTo>
                  <a:lnTo>
                    <a:pt x="1914" y="565745"/>
                  </a:lnTo>
                  <a:lnTo>
                    <a:pt x="7569" y="521024"/>
                  </a:lnTo>
                  <a:lnTo>
                    <a:pt x="16828" y="477333"/>
                  </a:lnTo>
                  <a:lnTo>
                    <a:pt x="29557" y="434789"/>
                  </a:lnTo>
                  <a:lnTo>
                    <a:pt x="45621" y="393512"/>
                  </a:lnTo>
                  <a:lnTo>
                    <a:pt x="64885" y="353619"/>
                  </a:lnTo>
                  <a:lnTo>
                    <a:pt x="87214" y="315229"/>
                  </a:lnTo>
                  <a:lnTo>
                    <a:pt x="112474" y="278459"/>
                  </a:lnTo>
                  <a:lnTo>
                    <a:pt x="140529" y="243428"/>
                  </a:lnTo>
                  <a:lnTo>
                    <a:pt x="171244" y="210253"/>
                  </a:lnTo>
                  <a:lnTo>
                    <a:pt x="204485" y="179054"/>
                  </a:lnTo>
                  <a:lnTo>
                    <a:pt x="240117" y="149947"/>
                  </a:lnTo>
                  <a:lnTo>
                    <a:pt x="278005" y="123052"/>
                  </a:lnTo>
                  <a:lnTo>
                    <a:pt x="318013" y="98487"/>
                  </a:lnTo>
                  <a:lnTo>
                    <a:pt x="360007" y="76369"/>
                  </a:lnTo>
                  <a:lnTo>
                    <a:pt x="403853" y="56816"/>
                  </a:lnTo>
                  <a:lnTo>
                    <a:pt x="449415" y="39948"/>
                  </a:lnTo>
                  <a:lnTo>
                    <a:pt x="496558" y="25882"/>
                  </a:lnTo>
                  <a:lnTo>
                    <a:pt x="545147" y="14735"/>
                  </a:lnTo>
                  <a:lnTo>
                    <a:pt x="595048" y="6628"/>
                  </a:lnTo>
                  <a:lnTo>
                    <a:pt x="646126" y="1676"/>
                  </a:lnTo>
                  <a:lnTo>
                    <a:pt x="698246" y="0"/>
                  </a:lnTo>
                  <a:lnTo>
                    <a:pt x="750740" y="1718"/>
                  </a:lnTo>
                  <a:lnTo>
                    <a:pt x="802374" y="6805"/>
                  </a:lnTo>
                  <a:lnTo>
                    <a:pt x="852980" y="15153"/>
                  </a:lnTo>
                  <a:lnTo>
                    <a:pt x="902390" y="26660"/>
                  </a:lnTo>
                  <a:lnTo>
                    <a:pt x="950438" y="41218"/>
                  </a:lnTo>
                  <a:lnTo>
                    <a:pt x="996955" y="58725"/>
                  </a:lnTo>
                  <a:lnTo>
                    <a:pt x="1041775" y="79073"/>
                  </a:lnTo>
                  <a:lnTo>
                    <a:pt x="1084729" y="102160"/>
                  </a:lnTo>
                  <a:lnTo>
                    <a:pt x="1125652" y="127878"/>
                  </a:lnTo>
                  <a:lnTo>
                    <a:pt x="1164375" y="156124"/>
                  </a:lnTo>
                  <a:lnTo>
                    <a:pt x="1200731" y="186793"/>
                  </a:lnTo>
                  <a:lnTo>
                    <a:pt x="1234552" y="219779"/>
                  </a:lnTo>
                  <a:lnTo>
                    <a:pt x="1265672" y="254978"/>
                  </a:lnTo>
                  <a:lnTo>
                    <a:pt x="1293923" y="292284"/>
                  </a:lnTo>
                  <a:lnTo>
                    <a:pt x="1319138" y="331593"/>
                  </a:lnTo>
                  <a:lnTo>
                    <a:pt x="1341149" y="372799"/>
                  </a:lnTo>
                  <a:lnTo>
                    <a:pt x="1359789" y="415798"/>
                  </a:lnTo>
                  <a:lnTo>
                    <a:pt x="1439672" y="415798"/>
                  </a:lnTo>
                  <a:lnTo>
                    <a:pt x="1309243" y="611377"/>
                  </a:lnTo>
                  <a:lnTo>
                    <a:pt x="1090295" y="415798"/>
                  </a:lnTo>
                  <a:lnTo>
                    <a:pt x="1166368" y="415798"/>
                  </a:lnTo>
                  <a:lnTo>
                    <a:pt x="1141636" y="379089"/>
                  </a:lnTo>
                  <a:lnTo>
                    <a:pt x="1113357" y="345127"/>
                  </a:lnTo>
                  <a:lnTo>
                    <a:pt x="1081826" y="313995"/>
                  </a:lnTo>
                  <a:lnTo>
                    <a:pt x="1047336" y="285772"/>
                  </a:lnTo>
                  <a:lnTo>
                    <a:pt x="1010183" y="260542"/>
                  </a:lnTo>
                  <a:lnTo>
                    <a:pt x="970661" y="238386"/>
                  </a:lnTo>
                  <a:lnTo>
                    <a:pt x="929065" y="219384"/>
                  </a:lnTo>
                  <a:lnTo>
                    <a:pt x="885688" y="203620"/>
                  </a:lnTo>
                  <a:lnTo>
                    <a:pt x="840827" y="191173"/>
                  </a:lnTo>
                  <a:lnTo>
                    <a:pt x="794774" y="182127"/>
                  </a:lnTo>
                  <a:lnTo>
                    <a:pt x="747825" y="176562"/>
                  </a:lnTo>
                  <a:lnTo>
                    <a:pt x="700275" y="174560"/>
                  </a:lnTo>
                  <a:lnTo>
                    <a:pt x="652417" y="176203"/>
                  </a:lnTo>
                  <a:lnTo>
                    <a:pt x="604546" y="181572"/>
                  </a:lnTo>
                  <a:lnTo>
                    <a:pt x="556957" y="190749"/>
                  </a:lnTo>
                  <a:lnTo>
                    <a:pt x="509945" y="203815"/>
                  </a:lnTo>
                  <a:lnTo>
                    <a:pt x="463804" y="220852"/>
                  </a:lnTo>
                  <a:lnTo>
                    <a:pt x="417108" y="242910"/>
                  </a:lnTo>
                  <a:lnTo>
                    <a:pt x="373865" y="268506"/>
                  </a:lnTo>
                  <a:lnTo>
                    <a:pt x="334284" y="297358"/>
                  </a:lnTo>
                  <a:lnTo>
                    <a:pt x="298575" y="329182"/>
                  </a:lnTo>
                  <a:lnTo>
                    <a:pt x="266947" y="363696"/>
                  </a:lnTo>
                  <a:lnTo>
                    <a:pt x="239611" y="400615"/>
                  </a:lnTo>
                  <a:lnTo>
                    <a:pt x="216774" y="439657"/>
                  </a:lnTo>
                  <a:lnTo>
                    <a:pt x="198648" y="480537"/>
                  </a:lnTo>
                  <a:lnTo>
                    <a:pt x="185441" y="522973"/>
                  </a:lnTo>
                  <a:lnTo>
                    <a:pt x="177364" y="566681"/>
                  </a:lnTo>
                  <a:lnTo>
                    <a:pt x="174625" y="611377"/>
                  </a:lnTo>
                  <a:lnTo>
                    <a:pt x="0" y="6113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684782" y="2615311"/>
            <a:ext cx="31203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20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2000" b="1" spc="-12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2000" b="1" spc="-5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4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Mak</a:t>
            </a:r>
            <a:r>
              <a:rPr sz="2000" b="1" spc="5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000" b="1" spc="-5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2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000" b="1" spc="-5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6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000" b="1" spc="-1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000" b="1" spc="-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000" b="1" spc="-4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2000" b="1" spc="-6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8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000" b="1" spc="4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000" b="1" spc="5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000" b="1" spc="-5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000" b="1" spc="-9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000" b="1" spc="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2000" b="1" spc="-6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the  </a:t>
            </a:r>
            <a:r>
              <a:rPr sz="2000" b="1" spc="-5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variable</a:t>
            </a:r>
            <a:r>
              <a:rPr sz="2000" b="1" spc="-8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r>
              <a:rPr sz="2000" b="1" spc="-8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(old</a:t>
            </a:r>
            <a:r>
              <a:rPr sz="2000" b="1" spc="-8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value)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79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862061" y="3044444"/>
            <a:ext cx="3018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2000" b="1" spc="-12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2000" b="1" spc="-5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3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Ca</a:t>
            </a:r>
            <a:r>
              <a:rPr sz="2000" b="1" spc="-1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000" b="1" spc="-8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000" b="1" spc="-5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ulat</a:t>
            </a:r>
            <a:r>
              <a:rPr sz="2000" b="1" spc="-6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000" b="1" spc="-7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6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th</a:t>
            </a:r>
            <a:r>
              <a:rPr sz="2000" b="1" spc="-6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000" b="1" spc="-6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ne</a:t>
            </a:r>
            <a:r>
              <a:rPr sz="2000" b="1" spc="-6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000" b="1" spc="-55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0" dirty="0">
                <a:solidFill>
                  <a:srgbClr val="3EA9F5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80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916"/>
            <a:ext cx="59804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Collections</a:t>
            </a:r>
            <a:r>
              <a:rPr spc="-35" dirty="0"/>
              <a:t> </a:t>
            </a:r>
            <a:r>
              <a:rPr spc="-5" dirty="0"/>
              <a:t>using</a:t>
            </a:r>
            <a:r>
              <a:rPr spc="-35" dirty="0"/>
              <a:t> </a:t>
            </a:r>
            <a:r>
              <a:rPr spc="-5" dirty="0"/>
              <a:t>Lock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02333"/>
            <a:ext cx="9914255" cy="26466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This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mechanism</a:t>
            </a:r>
            <a:r>
              <a:rPr sz="2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divides</a:t>
            </a:r>
            <a:r>
              <a:rPr sz="28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 collection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into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parts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that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can </a:t>
            </a:r>
            <a:r>
              <a:rPr sz="2800" spc="-8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be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separately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locked,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giving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improved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concurrency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5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Example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classes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9235">
              <a:lnSpc>
                <a:spcPct val="100000"/>
              </a:lnSpc>
              <a:spcBef>
                <a:spcPts val="23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Most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implementations</a:t>
            </a:r>
            <a:r>
              <a:rPr sz="24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of</a:t>
            </a:r>
            <a:r>
              <a:rPr sz="24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BlockingQueue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9235">
              <a:lnSpc>
                <a:spcPct val="100000"/>
              </a:lnSpc>
              <a:spcBef>
                <a:spcPts val="20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ConcurrentHashMap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911350"/>
          </a:xfrm>
          <a:custGeom>
            <a:avLst/>
            <a:gdLst/>
            <a:ahLst/>
            <a:cxnLst/>
            <a:rect l="l" t="t" r="r" b="b"/>
            <a:pathLst>
              <a:path w="12192000" h="1911350">
                <a:moveTo>
                  <a:pt x="12192000" y="0"/>
                </a:moveTo>
                <a:lnTo>
                  <a:pt x="0" y="0"/>
                </a:lnTo>
                <a:lnTo>
                  <a:pt x="0" y="1911096"/>
                </a:lnTo>
                <a:lnTo>
                  <a:pt x="12192000" y="19110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8152"/>
            <a:ext cx="42735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0" dirty="0">
                <a:solidFill>
                  <a:srgbClr val="FFFFFF"/>
                </a:solidFill>
              </a:rPr>
              <a:t>BlockingQueue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916939" y="2399255"/>
            <a:ext cx="10133965" cy="29476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blocking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queue</a:t>
            </a:r>
            <a:r>
              <a:rPr sz="18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causes</a:t>
            </a:r>
            <a:r>
              <a:rPr sz="18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a 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thread</a:t>
            </a:r>
            <a:r>
              <a:rPr sz="18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to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block</a:t>
            </a:r>
            <a:r>
              <a:rPr sz="1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when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Adding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an</a:t>
            </a:r>
            <a:r>
              <a:rPr sz="1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element</a:t>
            </a:r>
            <a:r>
              <a:rPr sz="1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to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queue</a:t>
            </a:r>
            <a:r>
              <a:rPr sz="1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that</a:t>
            </a:r>
            <a:r>
              <a:rPr sz="18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is full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5" dirty="0">
                <a:latin typeface="微软雅黑" panose="020B0503020204020204" charset="-122"/>
                <a:cs typeface="微软雅黑" panose="020B0503020204020204" charset="-122"/>
              </a:rPr>
              <a:t>Removing</a:t>
            </a:r>
            <a:r>
              <a:rPr sz="1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an</a:t>
            </a:r>
            <a:r>
              <a:rPr sz="1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element</a:t>
            </a:r>
            <a:r>
              <a:rPr sz="1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when</a:t>
            </a:r>
            <a:r>
              <a:rPr sz="18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1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queue</a:t>
            </a:r>
            <a:r>
              <a:rPr sz="18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is empty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9235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Blocking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queues</a:t>
            </a:r>
            <a:r>
              <a:rPr sz="18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are</a:t>
            </a:r>
            <a:r>
              <a:rPr sz="1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useful</a:t>
            </a:r>
            <a:r>
              <a:rPr sz="18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for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coordinating</a:t>
            </a:r>
            <a:r>
              <a:rPr sz="18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work</a:t>
            </a:r>
            <a:r>
              <a:rPr sz="1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25" dirty="0">
                <a:latin typeface="微软雅黑" panose="020B0503020204020204" charset="-122"/>
                <a:cs typeface="微软雅黑" panose="020B0503020204020204" charset="-122"/>
              </a:rPr>
              <a:t>of</a:t>
            </a:r>
            <a:r>
              <a:rPr sz="1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multiple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 threads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Producer</a:t>
            </a:r>
            <a:r>
              <a:rPr sz="18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threads</a:t>
            </a:r>
            <a:r>
              <a:rPr sz="18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can</a:t>
            </a:r>
            <a:r>
              <a:rPr sz="18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periodically</a:t>
            </a:r>
            <a:r>
              <a:rPr sz="1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deposit</a:t>
            </a:r>
            <a:r>
              <a:rPr sz="18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intermediate</a:t>
            </a:r>
            <a:r>
              <a:rPr sz="18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results</a:t>
            </a:r>
            <a:r>
              <a:rPr sz="18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into</a:t>
            </a:r>
            <a:r>
              <a:rPr sz="18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blocking</a:t>
            </a:r>
            <a:r>
              <a:rPr sz="1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queue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Consumers</a:t>
            </a:r>
            <a:r>
              <a:rPr sz="1800" spc="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threads</a:t>
            </a:r>
            <a:r>
              <a:rPr sz="18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can</a:t>
            </a:r>
            <a:r>
              <a:rPr sz="1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remove</a:t>
            </a:r>
            <a:r>
              <a:rPr sz="18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1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intermediate</a:t>
            </a:r>
            <a:r>
              <a:rPr sz="1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results</a:t>
            </a:r>
            <a:r>
              <a:rPr sz="18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and</a:t>
            </a:r>
            <a:r>
              <a:rPr sz="18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process</a:t>
            </a:r>
            <a:r>
              <a:rPr sz="18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them</a:t>
            </a:r>
            <a:r>
              <a:rPr sz="18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further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923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Blocking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queues</a:t>
            </a:r>
            <a:r>
              <a:rPr sz="18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automatically</a:t>
            </a:r>
            <a:r>
              <a:rPr sz="1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balances</a:t>
            </a:r>
            <a:r>
              <a:rPr sz="18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1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workload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If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producers</a:t>
            </a:r>
            <a:r>
              <a:rPr sz="18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run</a:t>
            </a:r>
            <a:r>
              <a:rPr sz="18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slower</a:t>
            </a:r>
            <a:r>
              <a:rPr sz="1800" spc="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than</a:t>
            </a:r>
            <a:r>
              <a:rPr sz="1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consumers,</a:t>
            </a:r>
            <a:r>
              <a:rPr sz="1800" spc="6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consumers</a:t>
            </a:r>
            <a:r>
              <a:rPr sz="1800" spc="5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block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while</a:t>
            </a:r>
            <a:r>
              <a:rPr sz="1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waiting</a:t>
            </a:r>
            <a:r>
              <a:rPr sz="1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for</a:t>
            </a:r>
            <a:r>
              <a:rPr sz="1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1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results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If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 producers</a:t>
            </a:r>
            <a:r>
              <a:rPr sz="1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run</a:t>
            </a:r>
            <a:r>
              <a:rPr sz="1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30" dirty="0">
                <a:latin typeface="微软雅黑" panose="020B0503020204020204" charset="-122"/>
                <a:cs typeface="微软雅黑" panose="020B0503020204020204" charset="-122"/>
              </a:rPr>
              <a:t>faster,</a:t>
            </a:r>
            <a:r>
              <a:rPr sz="1800" spc="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1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queue</a:t>
            </a:r>
            <a:r>
              <a:rPr sz="1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blocks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 until</a:t>
            </a:r>
            <a:r>
              <a:rPr sz="1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consumers</a:t>
            </a:r>
            <a:r>
              <a:rPr sz="1800" spc="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catch</a:t>
            </a:r>
            <a:r>
              <a:rPr sz="1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up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30211" y="137160"/>
            <a:ext cx="4011167" cy="1655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6939" y="5598058"/>
            <a:ext cx="3696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latin typeface="Tahoma" panose="020B0604030504040204"/>
                <a:cs typeface="Tahoma" panose="020B0604030504040204"/>
              </a:rPr>
              <a:t>Image resources: </a:t>
            </a:r>
            <a:r>
              <a:rPr sz="1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30" dirty="0">
                <a:latin typeface="Tahoma" panose="020B0604030504040204"/>
                <a:cs typeface="Tahoma" panose="020B0604030504040204"/>
              </a:rPr>
              <a:t>https://math.hws.edu/eck/cs124/javanotes7/c12/s3.html</a:t>
            </a:r>
            <a:endParaRPr sz="1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81</a:t>
            </a: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152" y="371856"/>
            <a:ext cx="4559935" cy="563118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685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40"/>
              </a:spcBef>
            </a:pPr>
            <a:r>
              <a:rPr sz="1000" spc="-10" dirty="0">
                <a:solidFill>
                  <a:srgbClr val="CC7831"/>
                </a:solidFill>
                <a:latin typeface="Arial MT"/>
                <a:cs typeface="Arial MT"/>
              </a:rPr>
              <a:t>public</a:t>
            </a:r>
            <a:r>
              <a:rPr sz="1000" spc="1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Arial MT"/>
                <a:cs typeface="Arial MT"/>
              </a:rPr>
              <a:t>static</a:t>
            </a:r>
            <a:r>
              <a:rPr sz="1000" spc="-10" dirty="0">
                <a:solidFill>
                  <a:srgbClr val="CC7831"/>
                </a:solidFill>
                <a:latin typeface="Arial MT"/>
                <a:cs typeface="Arial MT"/>
              </a:rPr>
              <a:t> void</a:t>
            </a:r>
            <a:r>
              <a:rPr sz="10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C56C"/>
                </a:solidFill>
                <a:latin typeface="Arial MT"/>
                <a:cs typeface="Arial MT"/>
              </a:rPr>
              <a:t>main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(String[] args)</a:t>
            </a:r>
            <a:r>
              <a:rPr sz="100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230505" marR="560705">
              <a:lnSpc>
                <a:spcPct val="100000"/>
              </a:lnSpc>
            </a:pP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BlockingQueue&lt;Integer&gt; queue = </a:t>
            </a:r>
            <a:r>
              <a:rPr sz="1000" spc="-5" dirty="0">
                <a:solidFill>
                  <a:srgbClr val="CC7831"/>
                </a:solidFill>
                <a:latin typeface="Arial MT"/>
                <a:cs typeface="Arial MT"/>
              </a:rPr>
              <a:t>new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LinkedBlockingQueue&lt;&gt;(</a:t>
            </a:r>
            <a:r>
              <a:rPr sz="1000" spc="-5" dirty="0">
                <a:solidFill>
                  <a:srgbClr val="6896BA"/>
                </a:solidFill>
                <a:latin typeface="Arial MT"/>
                <a:cs typeface="Arial MT"/>
              </a:rPr>
              <a:t>5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)</a:t>
            </a:r>
            <a:r>
              <a:rPr sz="1000" spc="-5" dirty="0">
                <a:solidFill>
                  <a:srgbClr val="CC7831"/>
                </a:solidFill>
                <a:latin typeface="Arial MT"/>
                <a:cs typeface="Arial MT"/>
              </a:rPr>
              <a:t>; </a:t>
            </a:r>
            <a:r>
              <a:rPr sz="1000" spc="-26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Random</a:t>
            </a:r>
            <a:r>
              <a:rPr sz="1000" spc="-1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random =</a:t>
            </a:r>
            <a:r>
              <a:rPr sz="1000" spc="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Arial MT"/>
                <a:cs typeface="Arial MT"/>
              </a:rPr>
              <a:t>new</a:t>
            </a:r>
            <a:r>
              <a:rPr sz="100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Random()</a:t>
            </a:r>
            <a:r>
              <a:rPr sz="10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230505">
              <a:lnSpc>
                <a:spcPct val="100000"/>
              </a:lnSpc>
            </a:pPr>
            <a:r>
              <a:rPr sz="1000" spc="-10" dirty="0">
                <a:solidFill>
                  <a:srgbClr val="A9B7C5"/>
                </a:solidFill>
                <a:latin typeface="Arial MT"/>
                <a:cs typeface="Arial MT"/>
              </a:rPr>
              <a:t>Runnable</a:t>
            </a:r>
            <a:r>
              <a:rPr sz="1000" spc="-1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producer</a:t>
            </a:r>
            <a:r>
              <a:rPr sz="1000" spc="-2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=</a:t>
            </a:r>
            <a:r>
              <a:rPr sz="1000" spc="-1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()-&gt;{</a:t>
            </a:r>
            <a:endParaRPr sz="1000">
              <a:latin typeface="Arial MT"/>
              <a:cs typeface="Arial MT"/>
            </a:endParaRPr>
          </a:p>
          <a:p>
            <a:pPr marL="509270" marR="3550920" indent="-140335">
              <a:lnSpc>
                <a:spcPct val="100000"/>
              </a:lnSpc>
              <a:spcBef>
                <a:spcPts val="5"/>
              </a:spcBef>
            </a:pPr>
            <a:r>
              <a:rPr sz="1000" spc="-20" dirty="0">
                <a:solidFill>
                  <a:srgbClr val="CC7831"/>
                </a:solidFill>
                <a:latin typeface="Arial MT"/>
                <a:cs typeface="Arial MT"/>
              </a:rPr>
              <a:t>w</a:t>
            </a:r>
            <a:r>
              <a:rPr sz="1000" spc="-5" dirty="0">
                <a:solidFill>
                  <a:srgbClr val="CC7831"/>
                </a:solidFill>
                <a:latin typeface="Arial MT"/>
                <a:cs typeface="Arial MT"/>
              </a:rPr>
              <a:t>h</a:t>
            </a:r>
            <a:r>
              <a:rPr sz="1000" spc="-15" dirty="0">
                <a:solidFill>
                  <a:srgbClr val="CC7831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CC7831"/>
                </a:solidFill>
                <a:latin typeface="Arial MT"/>
                <a:cs typeface="Arial MT"/>
              </a:rPr>
              <a:t>l</a:t>
            </a:r>
            <a:r>
              <a:rPr sz="1000" spc="-10" dirty="0">
                <a:solidFill>
                  <a:srgbClr val="CC7831"/>
                </a:solidFill>
                <a:latin typeface="Arial MT"/>
                <a:cs typeface="Arial MT"/>
              </a:rPr>
              <a:t>e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(</a:t>
            </a:r>
            <a:r>
              <a:rPr sz="1000" spc="-5" dirty="0">
                <a:solidFill>
                  <a:srgbClr val="CC7831"/>
                </a:solidFill>
                <a:latin typeface="Arial MT"/>
                <a:cs typeface="Arial MT"/>
              </a:rPr>
              <a:t>tr</a:t>
            </a:r>
            <a:r>
              <a:rPr sz="1000" spc="-5" dirty="0">
                <a:solidFill>
                  <a:srgbClr val="CC7831"/>
                </a:solidFill>
                <a:latin typeface="Arial MT"/>
                <a:cs typeface="Arial MT"/>
              </a:rPr>
              <a:t>u</a:t>
            </a:r>
            <a:r>
              <a:rPr sz="1000" spc="-10" dirty="0">
                <a:solidFill>
                  <a:srgbClr val="CC7831"/>
                </a:solidFill>
                <a:latin typeface="Arial MT"/>
                <a:cs typeface="Arial MT"/>
              </a:rPr>
              <a:t>e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){  </a:t>
            </a:r>
            <a:r>
              <a:rPr sz="1000" spc="-5" dirty="0">
                <a:solidFill>
                  <a:srgbClr val="CC7831"/>
                </a:solidFill>
                <a:latin typeface="Arial MT"/>
                <a:cs typeface="Arial MT"/>
              </a:rPr>
              <a:t>try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649605" marR="304546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Arial MT"/>
                <a:cs typeface="Arial MT"/>
              </a:rPr>
              <a:t>//queue.add(1); </a:t>
            </a:r>
            <a:r>
              <a:rPr sz="1000" spc="-26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B388C5"/>
                </a:solidFill>
                <a:latin typeface="Arial MT"/>
                <a:cs typeface="Arial MT"/>
              </a:rPr>
              <a:t>queue</a:t>
            </a:r>
            <a:r>
              <a:rPr sz="1000" spc="-10" dirty="0">
                <a:solidFill>
                  <a:srgbClr val="A9B7C5"/>
                </a:solidFill>
                <a:latin typeface="Arial MT"/>
                <a:cs typeface="Arial MT"/>
              </a:rPr>
              <a:t>.put(</a:t>
            </a:r>
            <a:r>
              <a:rPr sz="1000" spc="-10" dirty="0">
                <a:solidFill>
                  <a:srgbClr val="6896BA"/>
                </a:solidFill>
                <a:latin typeface="Arial MT"/>
                <a:cs typeface="Arial MT"/>
              </a:rPr>
              <a:t>1</a:t>
            </a:r>
            <a:r>
              <a:rPr sz="1000" spc="-10" dirty="0">
                <a:solidFill>
                  <a:srgbClr val="A9B7C5"/>
                </a:solidFill>
                <a:latin typeface="Arial MT"/>
                <a:cs typeface="Arial MT"/>
              </a:rPr>
              <a:t>)</a:t>
            </a:r>
            <a:r>
              <a:rPr sz="1000" spc="-10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000">
              <a:latin typeface="Arial MT"/>
              <a:cs typeface="Arial MT"/>
            </a:endParaRPr>
          </a:p>
          <a:p>
            <a:pPr marL="649605" marR="1822450">
              <a:lnSpc>
                <a:spcPct val="100000"/>
              </a:lnSpc>
            </a:pP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System.</a:t>
            </a:r>
            <a:r>
              <a:rPr sz="1000" i="1" spc="-5" dirty="0">
                <a:solidFill>
                  <a:srgbClr val="9776AA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.println(</a:t>
            </a:r>
            <a:r>
              <a:rPr sz="1000" spc="-5" dirty="0">
                <a:solidFill>
                  <a:srgbClr val="6A8658"/>
                </a:solidFill>
                <a:latin typeface="Arial MT"/>
                <a:cs typeface="Arial MT"/>
              </a:rPr>
              <a:t>"Put 1, "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+ </a:t>
            </a:r>
            <a:r>
              <a:rPr sz="1000" spc="-10" dirty="0">
                <a:solidFill>
                  <a:srgbClr val="B388C5"/>
                </a:solidFill>
                <a:latin typeface="Arial MT"/>
                <a:cs typeface="Arial MT"/>
              </a:rPr>
              <a:t>queue</a:t>
            </a:r>
            <a:r>
              <a:rPr sz="1000" spc="-10" dirty="0">
                <a:solidFill>
                  <a:srgbClr val="A9B7C5"/>
                </a:solidFill>
                <a:latin typeface="Arial MT"/>
                <a:cs typeface="Arial MT"/>
              </a:rPr>
              <a:t>)</a:t>
            </a:r>
            <a:r>
              <a:rPr sz="1000" spc="-10" dirty="0">
                <a:solidFill>
                  <a:srgbClr val="CC7831"/>
                </a:solidFill>
                <a:latin typeface="Arial MT"/>
                <a:cs typeface="Arial MT"/>
              </a:rPr>
              <a:t>; </a:t>
            </a:r>
            <a:r>
              <a:rPr sz="1000" spc="-26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Thread.</a:t>
            </a:r>
            <a:r>
              <a:rPr sz="1000" i="1" spc="-5" dirty="0">
                <a:solidFill>
                  <a:srgbClr val="A9B7C5"/>
                </a:solidFill>
                <a:latin typeface="Arial" panose="020B0604020202020204"/>
                <a:cs typeface="Arial" panose="020B0604020202020204"/>
              </a:rPr>
              <a:t>sleep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(</a:t>
            </a:r>
            <a:r>
              <a:rPr sz="1000" spc="-5" dirty="0">
                <a:solidFill>
                  <a:srgbClr val="B388C5"/>
                </a:solidFill>
                <a:latin typeface="Arial MT"/>
                <a:cs typeface="Arial MT"/>
              </a:rPr>
              <a:t>random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.nextInt(</a:t>
            </a:r>
            <a:r>
              <a:rPr sz="1000" spc="-5" dirty="0">
                <a:solidFill>
                  <a:srgbClr val="6896BA"/>
                </a:solidFill>
                <a:latin typeface="Arial MT"/>
                <a:cs typeface="Arial MT"/>
              </a:rPr>
              <a:t>100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))</a:t>
            </a:r>
            <a:r>
              <a:rPr sz="10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000">
              <a:latin typeface="Arial MT"/>
              <a:cs typeface="Arial MT"/>
            </a:endParaRPr>
          </a:p>
          <a:p>
            <a:pPr marL="649605" marR="2197735" indent="-140335">
              <a:lnSpc>
                <a:spcPct val="100000"/>
              </a:lnSpc>
            </a:pP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}</a:t>
            </a:r>
            <a:r>
              <a:rPr sz="1000" spc="-1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Arial MT"/>
                <a:cs typeface="Arial MT"/>
              </a:rPr>
              <a:t>catch</a:t>
            </a:r>
            <a:r>
              <a:rPr sz="1000" spc="-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(InterruptedException</a:t>
            </a:r>
            <a:r>
              <a:rPr sz="1000" spc="-3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e)</a:t>
            </a:r>
            <a:r>
              <a:rPr sz="1000" spc="-1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{ </a:t>
            </a:r>
            <a:r>
              <a:rPr sz="1000" spc="-26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e.printStackTrace()</a:t>
            </a:r>
            <a:r>
              <a:rPr sz="10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000">
              <a:latin typeface="Arial MT"/>
              <a:cs typeface="Arial MT"/>
            </a:endParaRPr>
          </a:p>
          <a:p>
            <a:pPr marL="509270">
              <a:lnSpc>
                <a:spcPct val="100000"/>
              </a:lnSpc>
            </a:pP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369570">
              <a:lnSpc>
                <a:spcPct val="100000"/>
              </a:lnSpc>
            </a:pP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230505">
              <a:lnSpc>
                <a:spcPct val="100000"/>
              </a:lnSpc>
            </a:pP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}</a:t>
            </a:r>
            <a:r>
              <a:rPr sz="10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369570" marR="2803525" indent="-139065">
              <a:lnSpc>
                <a:spcPct val="100000"/>
              </a:lnSpc>
            </a:pP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Runnable</a:t>
            </a:r>
            <a:r>
              <a:rPr sz="1000" spc="-2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consumer</a:t>
            </a:r>
            <a:r>
              <a:rPr sz="1000" spc="-5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=</a:t>
            </a:r>
            <a:r>
              <a:rPr sz="1000" spc="-1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()-&gt;{ </a:t>
            </a:r>
            <a:r>
              <a:rPr sz="1000" spc="-26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CC7831"/>
                </a:solidFill>
                <a:latin typeface="Arial MT"/>
                <a:cs typeface="Arial MT"/>
              </a:rPr>
              <a:t>while</a:t>
            </a:r>
            <a:r>
              <a:rPr sz="1000" spc="-10" dirty="0">
                <a:solidFill>
                  <a:srgbClr val="A9B7C5"/>
                </a:solidFill>
                <a:latin typeface="Arial MT"/>
                <a:cs typeface="Arial MT"/>
              </a:rPr>
              <a:t>(</a:t>
            </a:r>
            <a:r>
              <a:rPr sz="1000" spc="-10" dirty="0">
                <a:solidFill>
                  <a:srgbClr val="CC7831"/>
                </a:solidFill>
                <a:latin typeface="Arial MT"/>
                <a:cs typeface="Arial MT"/>
              </a:rPr>
              <a:t>true</a:t>
            </a:r>
            <a:r>
              <a:rPr sz="1000" spc="-10" dirty="0">
                <a:solidFill>
                  <a:srgbClr val="A9B7C5"/>
                </a:solidFill>
                <a:latin typeface="Arial MT"/>
                <a:cs typeface="Arial MT"/>
              </a:rPr>
              <a:t>){</a:t>
            </a:r>
            <a:endParaRPr sz="1000">
              <a:latin typeface="Arial MT"/>
              <a:cs typeface="Arial MT"/>
            </a:endParaRPr>
          </a:p>
          <a:p>
            <a:pPr marL="509270">
              <a:lnSpc>
                <a:spcPct val="100000"/>
              </a:lnSpc>
            </a:pPr>
            <a:r>
              <a:rPr sz="1000" spc="-5" dirty="0">
                <a:solidFill>
                  <a:srgbClr val="CC7831"/>
                </a:solidFill>
                <a:latin typeface="Arial MT"/>
                <a:cs typeface="Arial MT"/>
              </a:rPr>
              <a:t>try</a:t>
            </a:r>
            <a:r>
              <a:rPr sz="1000" spc="-3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649605">
              <a:lnSpc>
                <a:spcPct val="100000"/>
              </a:lnSpc>
            </a:pPr>
            <a:r>
              <a:rPr sz="1000" spc="-5" dirty="0">
                <a:solidFill>
                  <a:srgbClr val="808080"/>
                </a:solidFill>
                <a:latin typeface="Arial MT"/>
                <a:cs typeface="Arial MT"/>
              </a:rPr>
              <a:t>//queue.remove();</a:t>
            </a:r>
            <a:endParaRPr sz="1000">
              <a:latin typeface="Arial MT"/>
              <a:cs typeface="Arial MT"/>
            </a:endParaRPr>
          </a:p>
          <a:p>
            <a:pPr marL="64960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B388C5"/>
                </a:solidFill>
                <a:latin typeface="Arial MT"/>
                <a:cs typeface="Arial MT"/>
              </a:rPr>
              <a:t>queue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.take()</a:t>
            </a:r>
            <a:r>
              <a:rPr sz="10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000">
              <a:latin typeface="Arial MT"/>
              <a:cs typeface="Arial MT"/>
            </a:endParaRPr>
          </a:p>
          <a:p>
            <a:pPr marL="649605" marR="1731010">
              <a:lnSpc>
                <a:spcPct val="100000"/>
              </a:lnSpc>
            </a:pP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System.</a:t>
            </a:r>
            <a:r>
              <a:rPr sz="1000" i="1" spc="-5" dirty="0">
                <a:solidFill>
                  <a:srgbClr val="9776AA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.println(</a:t>
            </a:r>
            <a:r>
              <a:rPr sz="1000" spc="-5" dirty="0">
                <a:solidFill>
                  <a:srgbClr val="6A8658"/>
                </a:solidFill>
                <a:latin typeface="Arial MT"/>
                <a:cs typeface="Arial MT"/>
              </a:rPr>
              <a:t>"Take 1, "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+ </a:t>
            </a:r>
            <a:r>
              <a:rPr sz="1000" spc="-10" dirty="0">
                <a:solidFill>
                  <a:srgbClr val="B388C5"/>
                </a:solidFill>
                <a:latin typeface="Arial MT"/>
                <a:cs typeface="Arial MT"/>
              </a:rPr>
              <a:t>queue</a:t>
            </a:r>
            <a:r>
              <a:rPr sz="1000" spc="-10" dirty="0">
                <a:solidFill>
                  <a:srgbClr val="A9B7C5"/>
                </a:solidFill>
                <a:latin typeface="Arial MT"/>
                <a:cs typeface="Arial MT"/>
              </a:rPr>
              <a:t>)</a:t>
            </a:r>
            <a:r>
              <a:rPr sz="1000" spc="-10" dirty="0">
                <a:solidFill>
                  <a:srgbClr val="CC7831"/>
                </a:solidFill>
                <a:latin typeface="Arial MT"/>
                <a:cs typeface="Arial MT"/>
              </a:rPr>
              <a:t>; </a:t>
            </a:r>
            <a:r>
              <a:rPr sz="1000" spc="-26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Thread.</a:t>
            </a:r>
            <a:r>
              <a:rPr sz="1000" i="1" spc="-5" dirty="0">
                <a:solidFill>
                  <a:srgbClr val="A9B7C5"/>
                </a:solidFill>
                <a:latin typeface="Arial" panose="020B0604020202020204"/>
                <a:cs typeface="Arial" panose="020B0604020202020204"/>
              </a:rPr>
              <a:t>sleep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(</a:t>
            </a:r>
            <a:r>
              <a:rPr sz="1000" spc="-5" dirty="0">
                <a:solidFill>
                  <a:srgbClr val="B388C5"/>
                </a:solidFill>
                <a:latin typeface="Arial MT"/>
                <a:cs typeface="Arial MT"/>
              </a:rPr>
              <a:t>random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.nextInt(</a:t>
            </a:r>
            <a:r>
              <a:rPr sz="1000" spc="-5" dirty="0">
                <a:solidFill>
                  <a:srgbClr val="6896BA"/>
                </a:solidFill>
                <a:latin typeface="Arial MT"/>
                <a:cs typeface="Arial MT"/>
              </a:rPr>
              <a:t>100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))</a:t>
            </a:r>
            <a:r>
              <a:rPr sz="10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000">
              <a:latin typeface="Arial MT"/>
              <a:cs typeface="Arial MT"/>
            </a:endParaRPr>
          </a:p>
          <a:p>
            <a:pPr marL="649605" marR="2197735" indent="-140335">
              <a:lnSpc>
                <a:spcPct val="100000"/>
              </a:lnSpc>
            </a:pP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}</a:t>
            </a:r>
            <a:r>
              <a:rPr sz="1000" spc="-1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Arial MT"/>
                <a:cs typeface="Arial MT"/>
              </a:rPr>
              <a:t>catch</a:t>
            </a:r>
            <a:r>
              <a:rPr sz="1000" spc="-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(InterruptedException</a:t>
            </a:r>
            <a:r>
              <a:rPr sz="1000" spc="-3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e)</a:t>
            </a:r>
            <a:r>
              <a:rPr sz="1000" spc="-1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{ </a:t>
            </a:r>
            <a:r>
              <a:rPr sz="1000" spc="-26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e.printStackTrace()</a:t>
            </a:r>
            <a:r>
              <a:rPr sz="10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000">
              <a:latin typeface="Arial MT"/>
              <a:cs typeface="Arial MT"/>
            </a:endParaRPr>
          </a:p>
          <a:p>
            <a:pPr marL="509270">
              <a:lnSpc>
                <a:spcPct val="100000"/>
              </a:lnSpc>
            </a:pP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369570">
              <a:lnSpc>
                <a:spcPct val="100000"/>
              </a:lnSpc>
            </a:pP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230505">
              <a:lnSpc>
                <a:spcPct val="100000"/>
              </a:lnSpc>
            </a:pP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}</a:t>
            </a:r>
            <a:r>
              <a:rPr sz="10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230505" marR="2607310">
              <a:lnSpc>
                <a:spcPct val="100000"/>
              </a:lnSpc>
            </a:pPr>
            <a:r>
              <a:rPr sz="1000" spc="-5" dirty="0">
                <a:solidFill>
                  <a:srgbClr val="CC7831"/>
                </a:solidFill>
                <a:latin typeface="Arial MT"/>
                <a:cs typeface="Arial MT"/>
              </a:rPr>
              <a:t>new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Thread(producer).start()</a:t>
            </a:r>
            <a:r>
              <a:rPr sz="1000" spc="-5" dirty="0">
                <a:solidFill>
                  <a:srgbClr val="CC7831"/>
                </a:solidFill>
                <a:latin typeface="Arial MT"/>
                <a:cs typeface="Arial MT"/>
              </a:rPr>
              <a:t>; </a:t>
            </a:r>
            <a:r>
              <a:rPr sz="100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Arial MT"/>
                <a:cs typeface="Arial MT"/>
              </a:rPr>
              <a:t>new</a:t>
            </a:r>
            <a:r>
              <a:rPr sz="100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Thread(consumer).start()</a:t>
            </a:r>
            <a:r>
              <a:rPr sz="10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</a:pPr>
            <a:r>
              <a:rPr sz="1000" spc="-5" dirty="0">
                <a:solidFill>
                  <a:srgbClr val="A9B7C5"/>
                </a:solidFill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69279" y="1263396"/>
            <a:ext cx="1711452" cy="31927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8273" y="4652009"/>
            <a:ext cx="15798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 panose="020B0604030504040204"/>
                <a:cs typeface="Tahoma" panose="020B0604030504040204"/>
              </a:rPr>
              <a:t>Coordinate </a:t>
            </a:r>
            <a:r>
              <a:rPr sz="18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10" dirty="0">
                <a:latin typeface="Tahoma" panose="020B0604030504040204"/>
                <a:cs typeface="Tahoma" panose="020B0604030504040204"/>
              </a:rPr>
              <a:t>smoot</a:t>
            </a:r>
            <a:r>
              <a:rPr sz="1800" dirty="0">
                <a:latin typeface="Tahoma" panose="020B0604030504040204"/>
                <a:cs typeface="Tahoma" panose="020B0604030504040204"/>
              </a:rPr>
              <a:t>h</a:t>
            </a:r>
            <a:r>
              <a:rPr sz="1800" spc="-35" dirty="0">
                <a:latin typeface="Tahoma" panose="020B0604030504040204"/>
                <a:cs typeface="Tahoma" panose="020B0604030504040204"/>
              </a:rPr>
              <a:t>ly</a:t>
            </a:r>
            <a:r>
              <a:rPr sz="1800" spc="-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45" dirty="0">
                <a:latin typeface="Tahoma" panose="020B0604030504040204"/>
                <a:cs typeface="Tahoma" panose="020B0604030504040204"/>
              </a:rPr>
              <a:t>wi</a:t>
            </a:r>
            <a:r>
              <a:rPr sz="1800" spc="-25" dirty="0">
                <a:latin typeface="Tahoma" panose="020B0604030504040204"/>
                <a:cs typeface="Tahoma" panose="020B0604030504040204"/>
              </a:rPr>
              <a:t>t</a:t>
            </a:r>
            <a:r>
              <a:rPr sz="1800" spc="-15" dirty="0">
                <a:latin typeface="Tahoma" panose="020B0604030504040204"/>
                <a:cs typeface="Tahoma" panose="020B0604030504040204"/>
              </a:rPr>
              <a:t>h</a:t>
            </a:r>
            <a:r>
              <a:rPr sz="1800" spc="-10" dirty="0">
                <a:latin typeface="Tahoma" panose="020B0604030504040204"/>
                <a:cs typeface="Tahoma" panose="020B0604030504040204"/>
              </a:rPr>
              <a:t>in  </a:t>
            </a:r>
            <a:r>
              <a:rPr sz="1800" spc="-10" dirty="0">
                <a:latin typeface="Tahoma" panose="020B0604030504040204"/>
                <a:cs typeface="Tahoma" panose="020B0604030504040204"/>
              </a:rPr>
              <a:t>queue</a:t>
            </a:r>
            <a:r>
              <a:rPr sz="1800" spc="-12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25" dirty="0">
                <a:latin typeface="Tahoma" panose="020B0604030504040204"/>
                <a:cs typeface="Tahoma" panose="020B0604030504040204"/>
              </a:rPr>
              <a:t>capacity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82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073390" y="1884680"/>
            <a:ext cx="287718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8382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45" dirty="0">
                <a:latin typeface="Tahoma" panose="020B0604030504040204"/>
                <a:cs typeface="Tahoma" panose="020B0604030504040204"/>
              </a:rPr>
              <a:t>T</a:t>
            </a:r>
            <a:r>
              <a:rPr sz="2000" spc="-50" dirty="0">
                <a:latin typeface="Tahoma" panose="020B0604030504040204"/>
                <a:cs typeface="Tahoma" panose="020B0604030504040204"/>
              </a:rPr>
              <a:t>ry</a:t>
            </a:r>
            <a:r>
              <a:rPr sz="2000" spc="-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40" dirty="0">
                <a:latin typeface="Tahoma" panose="020B0604030504040204"/>
                <a:cs typeface="Tahoma" panose="020B0604030504040204"/>
              </a:rPr>
              <a:t>ma</a:t>
            </a:r>
            <a:r>
              <a:rPr sz="2000" spc="-20" dirty="0">
                <a:latin typeface="Tahoma" panose="020B0604030504040204"/>
                <a:cs typeface="Tahoma" panose="020B0604030504040204"/>
              </a:rPr>
              <a:t>k</a:t>
            </a:r>
            <a:r>
              <a:rPr sz="2000" spc="-25" dirty="0">
                <a:latin typeface="Tahoma" panose="020B0604030504040204"/>
                <a:cs typeface="Tahoma" panose="020B0604030504040204"/>
              </a:rPr>
              <a:t>e</a:t>
            </a:r>
            <a:r>
              <a:rPr sz="20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2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dirty="0">
                <a:latin typeface="Tahoma" panose="020B0604030504040204"/>
                <a:cs typeface="Tahoma" panose="020B0604030504040204"/>
              </a:rPr>
              <a:t>pr</a:t>
            </a:r>
            <a:r>
              <a:rPr sz="2000" spc="15" dirty="0">
                <a:latin typeface="Tahoma" panose="020B0604030504040204"/>
                <a:cs typeface="Tahoma" panose="020B0604030504040204"/>
              </a:rPr>
              <a:t>odu</a:t>
            </a:r>
            <a:r>
              <a:rPr sz="2000" spc="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spc="-30" dirty="0">
                <a:latin typeface="Tahoma" panose="020B0604030504040204"/>
                <a:cs typeface="Tahoma" panose="020B0604030504040204"/>
              </a:rPr>
              <a:t>er  </a:t>
            </a:r>
            <a:r>
              <a:rPr sz="2000" spc="-35" dirty="0">
                <a:latin typeface="Tahoma" panose="020B0604030504040204"/>
                <a:cs typeface="Tahoma" panose="020B0604030504040204"/>
              </a:rPr>
              <a:t>sleeps</a:t>
            </a:r>
            <a:r>
              <a:rPr sz="20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dirty="0">
                <a:latin typeface="Tahoma" panose="020B0604030504040204"/>
                <a:cs typeface="Tahoma" panose="020B0604030504040204"/>
              </a:rPr>
              <a:t>longer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spc="-50" dirty="0">
                <a:latin typeface="Tahoma" panose="020B0604030504040204"/>
                <a:cs typeface="Tahoma" panose="020B0604030504040204"/>
              </a:rPr>
              <a:t>ry</a:t>
            </a:r>
            <a:r>
              <a:rPr sz="20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35" dirty="0">
                <a:latin typeface="Tahoma" panose="020B0604030504040204"/>
                <a:cs typeface="Tahoma" panose="020B0604030504040204"/>
              </a:rPr>
              <a:t>mak</a:t>
            </a:r>
            <a:r>
              <a:rPr sz="2000" spc="-25" dirty="0">
                <a:latin typeface="Tahoma" panose="020B0604030504040204"/>
                <a:cs typeface="Tahoma" panose="020B0604030504040204"/>
              </a:rPr>
              <a:t>e</a:t>
            </a:r>
            <a:r>
              <a:rPr sz="20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2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15" dirty="0">
                <a:latin typeface="Tahoma" panose="020B0604030504040204"/>
                <a:cs typeface="Tahoma" panose="020B0604030504040204"/>
              </a:rPr>
              <a:t>con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s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u</a:t>
            </a:r>
            <a:r>
              <a:rPr sz="2000" spc="-15" dirty="0">
                <a:latin typeface="Tahoma" panose="020B0604030504040204"/>
                <a:cs typeface="Tahoma" panose="020B0604030504040204"/>
              </a:rPr>
              <a:t>m</a:t>
            </a:r>
            <a:r>
              <a:rPr sz="2000" spc="-35" dirty="0">
                <a:latin typeface="Tahoma" panose="020B0604030504040204"/>
                <a:cs typeface="Tahoma" panose="020B0604030504040204"/>
              </a:rPr>
              <a:t>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99085">
              <a:lnSpc>
                <a:spcPct val="100000"/>
              </a:lnSpc>
            </a:pPr>
            <a:r>
              <a:rPr sz="2000" spc="-35" dirty="0">
                <a:latin typeface="Tahoma" panose="020B0604030504040204"/>
                <a:cs typeface="Tahoma" panose="020B0604030504040204"/>
              </a:rPr>
              <a:t>sleep</a:t>
            </a:r>
            <a:r>
              <a:rPr sz="2000" spc="-30" dirty="0">
                <a:latin typeface="Tahoma" panose="020B0604030504040204"/>
                <a:cs typeface="Tahoma" panose="020B0604030504040204"/>
              </a:rPr>
              <a:t>s</a:t>
            </a:r>
            <a:r>
              <a:rPr sz="20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dirty="0">
                <a:latin typeface="Tahoma" panose="020B0604030504040204"/>
                <a:cs typeface="Tahoma" panose="020B0604030504040204"/>
              </a:rPr>
              <a:t>longer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99085" marR="26035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45" dirty="0">
                <a:latin typeface="Tahoma" panose="020B0604030504040204"/>
                <a:cs typeface="Tahoma" panose="020B0604030504040204"/>
              </a:rPr>
              <a:t>T</a:t>
            </a:r>
            <a:r>
              <a:rPr sz="2000" spc="-50" dirty="0">
                <a:latin typeface="Tahoma" panose="020B0604030504040204"/>
                <a:cs typeface="Tahoma" panose="020B0604030504040204"/>
              </a:rPr>
              <a:t>ry</a:t>
            </a:r>
            <a:r>
              <a:rPr sz="2000" spc="-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spc="-10" dirty="0">
                <a:latin typeface="Tahoma" panose="020B0604030504040204"/>
                <a:cs typeface="Tahoma" panose="020B0604030504040204"/>
              </a:rPr>
              <a:t>eplac</a:t>
            </a:r>
            <a:r>
              <a:rPr sz="2000" spc="-25" dirty="0">
                <a:latin typeface="Tahoma" panose="020B0604030504040204"/>
                <a:cs typeface="Tahoma" panose="020B0604030504040204"/>
              </a:rPr>
              <a:t>e</a:t>
            </a:r>
            <a:r>
              <a:rPr sz="2000" spc="-12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75" dirty="0">
                <a:latin typeface="Tahoma" panose="020B0604030504040204"/>
                <a:cs typeface="Tahoma" panose="020B0604030504040204"/>
              </a:rPr>
              <a:t>put()</a:t>
            </a:r>
            <a:r>
              <a:rPr sz="20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35" dirty="0">
                <a:latin typeface="Tahoma" panose="020B0604030504040204"/>
                <a:cs typeface="Tahoma" panose="020B0604030504040204"/>
              </a:rPr>
              <a:t>with  </a:t>
            </a:r>
            <a:r>
              <a:rPr sz="2000" spc="10" dirty="0">
                <a:latin typeface="Tahoma" panose="020B0604030504040204"/>
                <a:cs typeface="Tahoma" panose="020B0604030504040204"/>
              </a:rPr>
              <a:t>ad</a:t>
            </a:r>
            <a:r>
              <a:rPr sz="2000" spc="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spc="-180" dirty="0">
                <a:latin typeface="Tahoma" panose="020B0604030504040204"/>
                <a:cs typeface="Tahoma" panose="020B0604030504040204"/>
              </a:rPr>
              <a:t>(),</a:t>
            </a:r>
            <a:r>
              <a:rPr sz="20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35" dirty="0">
                <a:latin typeface="Tahoma" panose="020B0604030504040204"/>
                <a:cs typeface="Tahoma" panose="020B0604030504040204"/>
              </a:rPr>
              <a:t>re</a:t>
            </a:r>
            <a:r>
              <a:rPr sz="2000" spc="-10" dirty="0">
                <a:latin typeface="Tahoma" panose="020B0604030504040204"/>
                <a:cs typeface="Tahoma" panose="020B0604030504040204"/>
              </a:rPr>
              <a:t>place</a:t>
            </a:r>
            <a:r>
              <a:rPr sz="20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4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spc="-45" dirty="0">
                <a:latin typeface="Tahoma" panose="020B0604030504040204"/>
                <a:cs typeface="Tahoma" panose="020B0604030504040204"/>
              </a:rPr>
              <a:t>k</a:t>
            </a:r>
            <a:r>
              <a:rPr sz="2000" spc="-114" dirty="0">
                <a:latin typeface="Tahoma" panose="020B0604030504040204"/>
                <a:cs typeface="Tahoma" panose="020B0604030504040204"/>
              </a:rPr>
              <a:t>e()  </a:t>
            </a:r>
            <a:r>
              <a:rPr sz="2000" spc="-4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60" dirty="0">
                <a:latin typeface="Tahoma" panose="020B0604030504040204"/>
                <a:cs typeface="Tahoma" panose="020B0604030504040204"/>
              </a:rPr>
              <a:t>remove()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8181" y="4451096"/>
            <a:ext cx="1868170" cy="1876425"/>
          </a:xfrm>
          <a:custGeom>
            <a:avLst/>
            <a:gdLst/>
            <a:ahLst/>
            <a:cxnLst/>
            <a:rect l="l" t="t" r="r" b="b"/>
            <a:pathLst>
              <a:path w="1868170" h="1876425">
                <a:moveTo>
                  <a:pt x="1817877" y="0"/>
                </a:moveTo>
                <a:lnTo>
                  <a:pt x="1829504" y="46941"/>
                </a:lnTo>
                <a:lnTo>
                  <a:pt x="1839564" y="93900"/>
                </a:lnTo>
                <a:lnTo>
                  <a:pt x="1848072" y="140848"/>
                </a:lnTo>
                <a:lnTo>
                  <a:pt x="1855045" y="187757"/>
                </a:lnTo>
                <a:lnTo>
                  <a:pt x="1860501" y="234600"/>
                </a:lnTo>
                <a:lnTo>
                  <a:pt x="1864455" y="281346"/>
                </a:lnTo>
                <a:lnTo>
                  <a:pt x="1866924" y="327969"/>
                </a:lnTo>
                <a:lnTo>
                  <a:pt x="1867924" y="374439"/>
                </a:lnTo>
                <a:lnTo>
                  <a:pt x="1867472" y="420729"/>
                </a:lnTo>
                <a:lnTo>
                  <a:pt x="1865584" y="466810"/>
                </a:lnTo>
                <a:lnTo>
                  <a:pt x="1862278" y="512653"/>
                </a:lnTo>
                <a:lnTo>
                  <a:pt x="1857569" y="558231"/>
                </a:lnTo>
                <a:lnTo>
                  <a:pt x="1851473" y="603515"/>
                </a:lnTo>
                <a:lnTo>
                  <a:pt x="1844008" y="648477"/>
                </a:lnTo>
                <a:lnTo>
                  <a:pt x="1835190" y="693087"/>
                </a:lnTo>
                <a:lnTo>
                  <a:pt x="1825035" y="737319"/>
                </a:lnTo>
                <a:lnTo>
                  <a:pt x="1813559" y="781144"/>
                </a:lnTo>
                <a:lnTo>
                  <a:pt x="1800781" y="824532"/>
                </a:lnTo>
                <a:lnTo>
                  <a:pt x="1786715" y="867457"/>
                </a:lnTo>
                <a:lnTo>
                  <a:pt x="1771378" y="909889"/>
                </a:lnTo>
                <a:lnTo>
                  <a:pt x="1754787" y="951800"/>
                </a:lnTo>
                <a:lnTo>
                  <a:pt x="1736958" y="993162"/>
                </a:lnTo>
                <a:lnTo>
                  <a:pt x="1717908" y="1033947"/>
                </a:lnTo>
                <a:lnTo>
                  <a:pt x="1697654" y="1074126"/>
                </a:lnTo>
                <a:lnTo>
                  <a:pt x="1676211" y="1113671"/>
                </a:lnTo>
                <a:lnTo>
                  <a:pt x="1653596" y="1152553"/>
                </a:lnTo>
                <a:lnTo>
                  <a:pt x="1629826" y="1190745"/>
                </a:lnTo>
                <a:lnTo>
                  <a:pt x="1604918" y="1228217"/>
                </a:lnTo>
                <a:lnTo>
                  <a:pt x="1578887" y="1264942"/>
                </a:lnTo>
                <a:lnTo>
                  <a:pt x="1551750" y="1300891"/>
                </a:lnTo>
                <a:lnTo>
                  <a:pt x="1523524" y="1336035"/>
                </a:lnTo>
                <a:lnTo>
                  <a:pt x="1494225" y="1370347"/>
                </a:lnTo>
                <a:lnTo>
                  <a:pt x="1463870" y="1403798"/>
                </a:lnTo>
                <a:lnTo>
                  <a:pt x="1432475" y="1436360"/>
                </a:lnTo>
                <a:lnTo>
                  <a:pt x="1400057" y="1468004"/>
                </a:lnTo>
                <a:lnTo>
                  <a:pt x="1366631" y="1498703"/>
                </a:lnTo>
                <a:lnTo>
                  <a:pt x="1332216" y="1528427"/>
                </a:lnTo>
                <a:lnTo>
                  <a:pt x="1296827" y="1557148"/>
                </a:lnTo>
                <a:lnTo>
                  <a:pt x="1260480" y="1584838"/>
                </a:lnTo>
                <a:lnTo>
                  <a:pt x="1223192" y="1611469"/>
                </a:lnTo>
                <a:lnTo>
                  <a:pt x="1184981" y="1637012"/>
                </a:lnTo>
                <a:lnTo>
                  <a:pt x="1145861" y="1661440"/>
                </a:lnTo>
                <a:lnTo>
                  <a:pt x="1105850" y="1684723"/>
                </a:lnTo>
                <a:lnTo>
                  <a:pt x="1064964" y="1706833"/>
                </a:lnTo>
                <a:lnTo>
                  <a:pt x="1023219" y="1727742"/>
                </a:lnTo>
                <a:lnTo>
                  <a:pt x="980633" y="1747421"/>
                </a:lnTo>
                <a:lnTo>
                  <a:pt x="937221" y="1765843"/>
                </a:lnTo>
                <a:lnTo>
                  <a:pt x="893000" y="1782979"/>
                </a:lnTo>
                <a:lnTo>
                  <a:pt x="847987" y="1798801"/>
                </a:lnTo>
                <a:lnTo>
                  <a:pt x="802198" y="1813279"/>
                </a:lnTo>
                <a:lnTo>
                  <a:pt x="755650" y="1826386"/>
                </a:lnTo>
                <a:lnTo>
                  <a:pt x="705983" y="1838622"/>
                </a:lnTo>
                <a:lnTo>
                  <a:pt x="656022" y="1849132"/>
                </a:lnTo>
                <a:lnTo>
                  <a:pt x="605812" y="1857914"/>
                </a:lnTo>
                <a:lnTo>
                  <a:pt x="555396" y="1864971"/>
                </a:lnTo>
                <a:lnTo>
                  <a:pt x="504820" y="1870300"/>
                </a:lnTo>
                <a:lnTo>
                  <a:pt x="454127" y="1873903"/>
                </a:lnTo>
                <a:lnTo>
                  <a:pt x="403363" y="1875779"/>
                </a:lnTo>
                <a:lnTo>
                  <a:pt x="352571" y="1875927"/>
                </a:lnTo>
                <a:lnTo>
                  <a:pt x="301796" y="1874349"/>
                </a:lnTo>
                <a:lnTo>
                  <a:pt x="251083" y="1871043"/>
                </a:lnTo>
                <a:lnTo>
                  <a:pt x="200476" y="1866009"/>
                </a:lnTo>
                <a:lnTo>
                  <a:pt x="150020" y="1859248"/>
                </a:lnTo>
                <a:lnTo>
                  <a:pt x="99759" y="1850758"/>
                </a:lnTo>
                <a:lnTo>
                  <a:pt x="49737" y="1840541"/>
                </a:lnTo>
                <a:lnTo>
                  <a:pt x="0" y="1828596"/>
                </a:lnTo>
              </a:path>
            </a:pathLst>
          </a:custGeom>
          <a:ln w="127000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1024" y="687425"/>
            <a:ext cx="9075703" cy="19794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4125" y="2804287"/>
            <a:ext cx="10358755" cy="3455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AutoNum type="arabicPeriod"/>
              <a:tabLst>
                <a:tab pos="241300" algn="l"/>
              </a:tabLst>
            </a:pPr>
            <a:r>
              <a:rPr sz="2000" b="1" spc="5" dirty="0">
                <a:latin typeface="Arial" panose="020B0604020202020204"/>
                <a:cs typeface="Arial" panose="020B0604020202020204"/>
              </a:rPr>
              <a:t>Throws</a:t>
            </a:r>
            <a:r>
              <a:rPr sz="20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Exception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attempted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operation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possible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immediately,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exception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thrown.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AutoNum type="arabicPeriod" startAt="2"/>
              <a:tabLst>
                <a:tab pos="241300" algn="l"/>
              </a:tabLst>
            </a:pPr>
            <a:r>
              <a:rPr sz="2000" b="1" dirty="0">
                <a:latin typeface="Arial" panose="020B0604020202020204"/>
                <a:cs typeface="Arial" panose="020B0604020202020204"/>
              </a:rPr>
              <a:t>Special</a:t>
            </a:r>
            <a:r>
              <a:rPr sz="20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Value</a:t>
            </a:r>
            <a:r>
              <a:rPr sz="2000" spc="-2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If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attempted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operation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possible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immediately,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special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 returned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(often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true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/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false).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ts val="2280"/>
              </a:lnSpc>
              <a:spcBef>
                <a:spcPts val="765"/>
              </a:spcBef>
              <a:buAutoNum type="arabicPeriod" startAt="3"/>
              <a:tabLst>
                <a:tab pos="241300" algn="l"/>
              </a:tabLst>
            </a:pPr>
            <a:r>
              <a:rPr sz="2000" b="1" dirty="0">
                <a:latin typeface="Arial" panose="020B0604020202020204"/>
                <a:cs typeface="Arial" panose="020B0604020202020204"/>
              </a:rPr>
              <a:t>Blocks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attempted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operation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possible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immediately,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blocks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until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is.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AutoNum type="arabicPeriod" startAt="4"/>
              <a:tabLst>
                <a:tab pos="241300" algn="l"/>
              </a:tabLst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Times</a:t>
            </a:r>
            <a:r>
              <a:rPr sz="20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Out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  <a:p>
            <a:pPr marL="241300" marR="5080">
              <a:lnSpc>
                <a:spcPts val="2160"/>
              </a:lnSpc>
              <a:spcBef>
                <a:spcPts val="155"/>
              </a:spcBef>
            </a:pPr>
            <a:r>
              <a:rPr sz="2000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attempted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operation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possible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immediately,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 blocks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until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but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waits no longer than the given timeout. Returns a special value telling whether the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operation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succeeded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(typically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true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/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false).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83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4691" y="952500"/>
            <a:ext cx="10750550" cy="1355090"/>
          </a:xfrm>
          <a:custGeom>
            <a:avLst/>
            <a:gdLst/>
            <a:ahLst/>
            <a:cxnLst/>
            <a:rect l="l" t="t" r="r" b="b"/>
            <a:pathLst>
              <a:path w="10750550" h="1355089">
                <a:moveTo>
                  <a:pt x="10444353" y="0"/>
                </a:moveTo>
                <a:lnTo>
                  <a:pt x="0" y="0"/>
                </a:lnTo>
                <a:lnTo>
                  <a:pt x="0" y="1354836"/>
                </a:lnTo>
                <a:lnTo>
                  <a:pt x="10444353" y="1354836"/>
                </a:lnTo>
                <a:lnTo>
                  <a:pt x="10750296" y="677417"/>
                </a:lnTo>
                <a:lnTo>
                  <a:pt x="1044435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5885" y="1259281"/>
            <a:ext cx="5593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</a:rPr>
              <a:t>Th</a:t>
            </a:r>
            <a:r>
              <a:rPr sz="4000" spc="-5" dirty="0">
                <a:solidFill>
                  <a:srgbClr val="FFFFFF"/>
                </a:solidFill>
              </a:rPr>
              <a:t>e</a:t>
            </a:r>
            <a:r>
              <a:rPr sz="4000" spc="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Runnabl</a:t>
            </a:r>
            <a:r>
              <a:rPr sz="4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4000" spc="-97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In</a:t>
            </a:r>
            <a:r>
              <a:rPr sz="4000" spc="-45" dirty="0">
                <a:solidFill>
                  <a:srgbClr val="FFFFFF"/>
                </a:solidFill>
              </a:rPr>
              <a:t>t</a:t>
            </a:r>
            <a:r>
              <a:rPr sz="4000" spc="-10" dirty="0">
                <a:solidFill>
                  <a:srgbClr val="FFFFFF"/>
                </a:solidFill>
              </a:rPr>
              <a:t>e</a:t>
            </a:r>
            <a:r>
              <a:rPr sz="4000" spc="70" dirty="0">
                <a:solidFill>
                  <a:srgbClr val="FFFFFF"/>
                </a:solidFill>
              </a:rPr>
              <a:t>r</a:t>
            </a:r>
            <a:r>
              <a:rPr sz="4000" spc="-5" dirty="0">
                <a:solidFill>
                  <a:srgbClr val="FFFFFF"/>
                </a:solidFill>
              </a:rPr>
              <a:t>face</a:t>
            </a:r>
            <a:endParaRPr sz="4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041" y="2908554"/>
            <a:ext cx="4561205" cy="25996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350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Consolas" panose="020B0609020204030204"/>
                <a:cs typeface="Consolas" panose="020B0609020204030204"/>
              </a:rPr>
              <a:t>Runnable</a:t>
            </a:r>
            <a:r>
              <a:rPr sz="2200" spc="-545" dirty="0">
                <a:latin typeface="Consolas" panose="020B0609020204030204"/>
                <a:cs typeface="Consolas" panose="020B0609020204030204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2200" spc="-35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200" spc="4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f</a:t>
            </a:r>
            <a:r>
              <a:rPr sz="2200" spc="-1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shou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d 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be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implemented</a:t>
            </a:r>
            <a:r>
              <a:rPr sz="22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by any class 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whose instances </a:t>
            </a:r>
            <a:r>
              <a:rPr sz="2200" spc="-15" dirty="0">
                <a:latin typeface="微软雅黑" panose="020B0503020204020204" charset="-122"/>
                <a:cs typeface="微软雅黑" panose="020B0503020204020204" charset="-122"/>
              </a:rPr>
              <a:t>are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intended </a:t>
            </a:r>
            <a:r>
              <a:rPr sz="2200" spc="-20" dirty="0">
                <a:latin typeface="微软雅黑" panose="020B0503020204020204" charset="-122"/>
                <a:cs typeface="微软雅黑" panose="020B0503020204020204" charset="-122"/>
              </a:rPr>
              <a:t>to </a:t>
            </a:r>
            <a:r>
              <a:rPr sz="2200" spc="-6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be </a:t>
            </a:r>
            <a:r>
              <a:rPr sz="2200" spc="-15" dirty="0">
                <a:latin typeface="微软雅黑" panose="020B0503020204020204" charset="-122"/>
                <a:cs typeface="微软雅黑" panose="020B0503020204020204" charset="-122"/>
              </a:rPr>
              <a:t>executed</a:t>
            </a:r>
            <a:r>
              <a:rPr sz="22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by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a </a:t>
            </a:r>
            <a:r>
              <a:rPr sz="2200" spc="-15" dirty="0">
                <a:latin typeface="微软雅黑" panose="020B0503020204020204" charset="-122"/>
                <a:cs typeface="微软雅黑" panose="020B0503020204020204" charset="-122"/>
              </a:rPr>
              <a:t>thread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>
              <a:lnSpc>
                <a:spcPts val="2350"/>
              </a:lnSpc>
            </a:pP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2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Consolas" panose="020B0609020204030204"/>
                <a:cs typeface="Consolas" panose="020B0609020204030204"/>
              </a:rPr>
              <a:t>Thread</a:t>
            </a:r>
            <a:r>
              <a:rPr sz="2200" spc="-555" dirty="0">
                <a:latin typeface="Consolas" panose="020B0609020204030204"/>
                <a:cs typeface="Consolas" panose="020B0609020204030204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lass</a:t>
            </a:r>
            <a:r>
              <a:rPr sz="22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also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200" spc="-15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2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so)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149860" indent="-229235">
              <a:lnSpc>
                <a:spcPct val="90000"/>
              </a:lnSpc>
              <a:spcBef>
                <a:spcPts val="995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200" spc="-125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implement</a:t>
            </a:r>
            <a:r>
              <a:rPr sz="22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Consolas" panose="020B0609020204030204"/>
                <a:cs typeface="Consolas" panose="020B0609020204030204"/>
              </a:rPr>
              <a:t>Runnable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, a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class </a:t>
            </a:r>
            <a:r>
              <a:rPr sz="2200" spc="-6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must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10" dirty="0">
                <a:latin typeface="微软雅黑" panose="020B0503020204020204" charset="-122"/>
                <a:cs typeface="微软雅黑" panose="020B0503020204020204" charset="-122"/>
              </a:rPr>
              <a:t>implement</a:t>
            </a:r>
            <a:r>
              <a:rPr sz="22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abstract 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method</a:t>
            </a:r>
            <a:r>
              <a:rPr sz="2200" spc="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Consolas" panose="020B0609020204030204"/>
                <a:cs typeface="Consolas" panose="020B0609020204030204"/>
              </a:rPr>
              <a:t>run()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797296" y="3130295"/>
            <a:ext cx="6178296" cy="180746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22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916"/>
            <a:ext cx="5576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ConcurrentHashMap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8101"/>
            <a:ext cx="10245090" cy="127063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ConcurrentHashMap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added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one Segment</a:t>
            </a:r>
            <a:r>
              <a:rPr sz="24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Array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on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top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of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HashMap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5080" indent="-229235">
              <a:lnSpc>
                <a:spcPts val="2590"/>
              </a:lnSpc>
              <a:spcBef>
                <a:spcPts val="105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Each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index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of</a:t>
            </a:r>
            <a:r>
              <a:rPr sz="24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the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Segment</a:t>
            </a:r>
            <a:r>
              <a:rPr sz="24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array 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represents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complete</a:t>
            </a:r>
            <a:r>
              <a:rPr sz="24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HashMap, and </a:t>
            </a:r>
            <a:r>
              <a:rPr sz="2400" spc="-6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is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guarded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by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lock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for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put operation.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04705" y="3252627"/>
            <a:ext cx="8923922" cy="23949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5870549"/>
            <a:ext cx="10184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ahoma" panose="020B0604030504040204"/>
                <a:cs typeface="Tahoma" panose="020B0604030504040204"/>
              </a:rPr>
              <a:t>Image</a:t>
            </a:r>
            <a:r>
              <a:rPr sz="1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50" dirty="0">
                <a:latin typeface="Tahoma" panose="020B0604030504040204"/>
                <a:cs typeface="Tahoma" panose="020B0604030504040204"/>
              </a:rPr>
              <a:t>source:</a:t>
            </a:r>
            <a:r>
              <a:rPr sz="18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20" dirty="0">
                <a:latin typeface="Tahoma" panose="020B0604030504040204"/>
                <a:cs typeface="Tahoma" panose="020B0604030504040204"/>
              </a:rPr>
              <a:t>https://javabypatel.blogspot.com/2016/09/concurrenthashmap-interview-questions.html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84</a:t>
            </a: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7008" y="164522"/>
            <a:ext cx="12104991" cy="667615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069828" y="6429857"/>
            <a:ext cx="2057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85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3241" y="224154"/>
            <a:ext cx="4324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ahoma" panose="020B0604030504040204"/>
                <a:cs typeface="Tahoma" panose="020B0604030504040204"/>
              </a:rPr>
              <a:t>https://github.com/jaymoid/JavaConcurrent </a:t>
            </a:r>
            <a:r>
              <a:rPr sz="1800" spc="-55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10" dirty="0">
                <a:latin typeface="Tahoma" panose="020B0604030504040204"/>
                <a:cs typeface="Tahoma" panose="020B0604030504040204"/>
              </a:rPr>
              <a:t>CollectionsDiagram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4815840" cy="2479675"/>
            </a:xfrm>
            <a:custGeom>
              <a:avLst/>
              <a:gdLst/>
              <a:ahLst/>
              <a:cxnLst/>
              <a:rect l="l" t="t" r="r" b="b"/>
              <a:pathLst>
                <a:path w="4815840" h="2479675">
                  <a:moveTo>
                    <a:pt x="4815446" y="3022"/>
                  </a:moveTo>
                  <a:lnTo>
                    <a:pt x="4781943" y="3022"/>
                  </a:lnTo>
                  <a:lnTo>
                    <a:pt x="4774946" y="117322"/>
                  </a:lnTo>
                  <a:lnTo>
                    <a:pt x="4770869" y="142722"/>
                  </a:lnTo>
                  <a:lnTo>
                    <a:pt x="4765891" y="180822"/>
                  </a:lnTo>
                  <a:lnTo>
                    <a:pt x="4760011" y="206222"/>
                  </a:lnTo>
                  <a:lnTo>
                    <a:pt x="4753229" y="231622"/>
                  </a:lnTo>
                  <a:lnTo>
                    <a:pt x="4739906" y="282422"/>
                  </a:lnTo>
                  <a:lnTo>
                    <a:pt x="4724336" y="333222"/>
                  </a:lnTo>
                  <a:lnTo>
                    <a:pt x="4706442" y="371322"/>
                  </a:lnTo>
                  <a:lnTo>
                    <a:pt x="4686198" y="422122"/>
                  </a:lnTo>
                  <a:lnTo>
                    <a:pt x="4681512" y="430009"/>
                  </a:lnTo>
                  <a:lnTo>
                    <a:pt x="4689462" y="405409"/>
                  </a:lnTo>
                  <a:lnTo>
                    <a:pt x="4701006" y="380009"/>
                  </a:lnTo>
                  <a:lnTo>
                    <a:pt x="4711674" y="354609"/>
                  </a:lnTo>
                  <a:lnTo>
                    <a:pt x="4721352" y="316509"/>
                  </a:lnTo>
                  <a:lnTo>
                    <a:pt x="4725708" y="303809"/>
                  </a:lnTo>
                  <a:lnTo>
                    <a:pt x="4729988" y="291109"/>
                  </a:lnTo>
                  <a:lnTo>
                    <a:pt x="4734064" y="278409"/>
                  </a:lnTo>
                  <a:lnTo>
                    <a:pt x="4737862" y="265709"/>
                  </a:lnTo>
                  <a:lnTo>
                    <a:pt x="4745101" y="227609"/>
                  </a:lnTo>
                  <a:lnTo>
                    <a:pt x="4751070" y="202209"/>
                  </a:lnTo>
                  <a:lnTo>
                    <a:pt x="4756543" y="176809"/>
                  </a:lnTo>
                  <a:lnTo>
                    <a:pt x="4761192" y="138709"/>
                  </a:lnTo>
                  <a:lnTo>
                    <a:pt x="4765027" y="113309"/>
                  </a:lnTo>
                  <a:lnTo>
                    <a:pt x="4768088" y="75209"/>
                  </a:lnTo>
                  <a:lnTo>
                    <a:pt x="4771301" y="11709"/>
                  </a:lnTo>
                  <a:lnTo>
                    <a:pt x="4766195" y="11709"/>
                  </a:lnTo>
                  <a:lnTo>
                    <a:pt x="4766729" y="0"/>
                  </a:lnTo>
                  <a:lnTo>
                    <a:pt x="4209300" y="0"/>
                  </a:lnTo>
                  <a:lnTo>
                    <a:pt x="4098048" y="0"/>
                  </a:lnTo>
                  <a:lnTo>
                    <a:pt x="4094988" y="48006"/>
                  </a:lnTo>
                  <a:lnTo>
                    <a:pt x="4088015" y="87718"/>
                  </a:lnTo>
                  <a:lnTo>
                    <a:pt x="4078173" y="126187"/>
                  </a:lnTo>
                  <a:lnTo>
                    <a:pt x="4065422" y="163804"/>
                  </a:lnTo>
                  <a:lnTo>
                    <a:pt x="4049712" y="200926"/>
                  </a:lnTo>
                  <a:lnTo>
                    <a:pt x="4031005" y="237909"/>
                  </a:lnTo>
                  <a:lnTo>
                    <a:pt x="4009263" y="275132"/>
                  </a:lnTo>
                  <a:lnTo>
                    <a:pt x="3984409" y="312953"/>
                  </a:lnTo>
                  <a:lnTo>
                    <a:pt x="3956431" y="351739"/>
                  </a:lnTo>
                  <a:lnTo>
                    <a:pt x="3925278" y="391858"/>
                  </a:lnTo>
                  <a:lnTo>
                    <a:pt x="3890886" y="433666"/>
                  </a:lnTo>
                  <a:lnTo>
                    <a:pt x="3853230" y="477545"/>
                  </a:lnTo>
                  <a:lnTo>
                    <a:pt x="3812260" y="523862"/>
                  </a:lnTo>
                  <a:lnTo>
                    <a:pt x="3767937" y="572960"/>
                  </a:lnTo>
                  <a:lnTo>
                    <a:pt x="3687000" y="661466"/>
                  </a:lnTo>
                  <a:lnTo>
                    <a:pt x="3619525" y="735812"/>
                  </a:lnTo>
                  <a:lnTo>
                    <a:pt x="3585248" y="774217"/>
                  </a:lnTo>
                  <a:lnTo>
                    <a:pt x="3550602" y="813625"/>
                  </a:lnTo>
                  <a:lnTo>
                    <a:pt x="3478238" y="897369"/>
                  </a:lnTo>
                  <a:lnTo>
                    <a:pt x="3440760" y="939279"/>
                  </a:lnTo>
                  <a:lnTo>
                    <a:pt x="3403168" y="979932"/>
                  </a:lnTo>
                  <a:lnTo>
                    <a:pt x="3365449" y="1019352"/>
                  </a:lnTo>
                  <a:lnTo>
                    <a:pt x="3327590" y="1057541"/>
                  </a:lnTo>
                  <a:lnTo>
                    <a:pt x="3289566" y="1094498"/>
                  </a:lnTo>
                  <a:lnTo>
                    <a:pt x="3251390" y="1130249"/>
                  </a:lnTo>
                  <a:lnTo>
                    <a:pt x="3213036" y="1164793"/>
                  </a:lnTo>
                  <a:lnTo>
                    <a:pt x="3174504" y="1198143"/>
                  </a:lnTo>
                  <a:lnTo>
                    <a:pt x="3135769" y="1230299"/>
                  </a:lnTo>
                  <a:lnTo>
                    <a:pt x="3096818" y="1261287"/>
                  </a:lnTo>
                  <a:lnTo>
                    <a:pt x="3057652" y="1291094"/>
                  </a:lnTo>
                  <a:lnTo>
                    <a:pt x="3018256" y="1319758"/>
                  </a:lnTo>
                  <a:lnTo>
                    <a:pt x="2978620" y="1347254"/>
                  </a:lnTo>
                  <a:lnTo>
                    <a:pt x="2938729" y="1373606"/>
                  </a:lnTo>
                  <a:lnTo>
                    <a:pt x="2898571" y="1398841"/>
                  </a:lnTo>
                  <a:lnTo>
                    <a:pt x="2858135" y="1422933"/>
                  </a:lnTo>
                  <a:lnTo>
                    <a:pt x="2817418" y="1445920"/>
                  </a:lnTo>
                  <a:lnTo>
                    <a:pt x="2776397" y="1467789"/>
                  </a:lnTo>
                  <a:lnTo>
                    <a:pt x="2735072" y="1488567"/>
                  </a:lnTo>
                  <a:lnTo>
                    <a:pt x="2692920" y="1508506"/>
                  </a:lnTo>
                  <a:lnTo>
                    <a:pt x="2650172" y="1527429"/>
                  </a:lnTo>
                  <a:lnTo>
                    <a:pt x="2606827" y="1545374"/>
                  </a:lnTo>
                  <a:lnTo>
                    <a:pt x="2562860" y="1562315"/>
                  </a:lnTo>
                  <a:lnTo>
                    <a:pt x="2518257" y="1578267"/>
                  </a:lnTo>
                  <a:lnTo>
                    <a:pt x="2473007" y="1593227"/>
                  </a:lnTo>
                  <a:lnTo>
                    <a:pt x="2427109" y="1607210"/>
                  </a:lnTo>
                  <a:lnTo>
                    <a:pt x="2380551" y="1620215"/>
                  </a:lnTo>
                  <a:lnTo>
                    <a:pt x="2333307" y="1632229"/>
                  </a:lnTo>
                  <a:lnTo>
                    <a:pt x="2285365" y="1643278"/>
                  </a:lnTo>
                  <a:lnTo>
                    <a:pt x="2236724" y="1653349"/>
                  </a:lnTo>
                  <a:lnTo>
                    <a:pt x="2187371" y="1662442"/>
                  </a:lnTo>
                  <a:lnTo>
                    <a:pt x="2137283" y="1670570"/>
                  </a:lnTo>
                  <a:lnTo>
                    <a:pt x="2086457" y="1677733"/>
                  </a:lnTo>
                  <a:lnTo>
                    <a:pt x="2034870" y="1683931"/>
                  </a:lnTo>
                  <a:lnTo>
                    <a:pt x="1982533" y="1689176"/>
                  </a:lnTo>
                  <a:lnTo>
                    <a:pt x="1929409" y="1693456"/>
                  </a:lnTo>
                  <a:lnTo>
                    <a:pt x="1875497" y="1696783"/>
                  </a:lnTo>
                  <a:lnTo>
                    <a:pt x="1820786" y="1699145"/>
                  </a:lnTo>
                  <a:lnTo>
                    <a:pt x="1765261" y="1700568"/>
                  </a:lnTo>
                  <a:lnTo>
                    <a:pt x="1708912" y="1701038"/>
                  </a:lnTo>
                  <a:lnTo>
                    <a:pt x="1657146" y="1700276"/>
                  </a:lnTo>
                  <a:lnTo>
                    <a:pt x="1605864" y="1697977"/>
                  </a:lnTo>
                  <a:lnTo>
                    <a:pt x="1554962" y="1694103"/>
                  </a:lnTo>
                  <a:lnTo>
                    <a:pt x="1504365" y="1688668"/>
                  </a:lnTo>
                  <a:lnTo>
                    <a:pt x="1453984" y="1681619"/>
                  </a:lnTo>
                  <a:lnTo>
                    <a:pt x="1403756" y="1672971"/>
                  </a:lnTo>
                  <a:lnTo>
                    <a:pt x="1353566" y="1662696"/>
                  </a:lnTo>
                  <a:lnTo>
                    <a:pt x="1303350" y="1650771"/>
                  </a:lnTo>
                  <a:lnTo>
                    <a:pt x="1253020" y="1637169"/>
                  </a:lnTo>
                  <a:lnTo>
                    <a:pt x="1202486" y="1621891"/>
                  </a:lnTo>
                  <a:lnTo>
                    <a:pt x="1151674" y="1604924"/>
                  </a:lnTo>
                  <a:lnTo>
                    <a:pt x="1100493" y="1586217"/>
                  </a:lnTo>
                  <a:lnTo>
                    <a:pt x="1048880" y="1565783"/>
                  </a:lnTo>
                  <a:lnTo>
                    <a:pt x="1005611" y="1547495"/>
                  </a:lnTo>
                  <a:lnTo>
                    <a:pt x="962367" y="1528229"/>
                  </a:lnTo>
                  <a:lnTo>
                    <a:pt x="919086" y="1508010"/>
                  </a:lnTo>
                  <a:lnTo>
                    <a:pt x="875753" y="1486890"/>
                  </a:lnTo>
                  <a:lnTo>
                    <a:pt x="832307" y="1464881"/>
                  </a:lnTo>
                  <a:lnTo>
                    <a:pt x="788708" y="1442046"/>
                  </a:lnTo>
                  <a:lnTo>
                    <a:pt x="744931" y="1418399"/>
                  </a:lnTo>
                  <a:lnTo>
                    <a:pt x="700938" y="1393977"/>
                  </a:lnTo>
                  <a:lnTo>
                    <a:pt x="656666" y="1368818"/>
                  </a:lnTo>
                  <a:lnTo>
                    <a:pt x="612101" y="1342961"/>
                  </a:lnTo>
                  <a:lnTo>
                    <a:pt x="521881" y="1289278"/>
                  </a:lnTo>
                  <a:lnTo>
                    <a:pt x="0" y="967384"/>
                  </a:lnTo>
                  <a:lnTo>
                    <a:pt x="0" y="1079639"/>
                  </a:lnTo>
                  <a:lnTo>
                    <a:pt x="0" y="1933422"/>
                  </a:lnTo>
                  <a:lnTo>
                    <a:pt x="31635" y="1958822"/>
                  </a:lnTo>
                  <a:lnTo>
                    <a:pt x="114350" y="2009622"/>
                  </a:lnTo>
                  <a:lnTo>
                    <a:pt x="198907" y="2060422"/>
                  </a:lnTo>
                  <a:lnTo>
                    <a:pt x="285496" y="2111222"/>
                  </a:lnTo>
                  <a:lnTo>
                    <a:pt x="329476" y="2123922"/>
                  </a:lnTo>
                  <a:lnTo>
                    <a:pt x="419061" y="2174722"/>
                  </a:lnTo>
                  <a:lnTo>
                    <a:pt x="511225" y="2225522"/>
                  </a:lnTo>
                  <a:lnTo>
                    <a:pt x="558292" y="2238222"/>
                  </a:lnTo>
                  <a:lnTo>
                    <a:pt x="605929" y="2263622"/>
                  </a:lnTo>
                  <a:lnTo>
                    <a:pt x="654164" y="2276322"/>
                  </a:lnTo>
                  <a:lnTo>
                    <a:pt x="702995" y="2301722"/>
                  </a:lnTo>
                  <a:lnTo>
                    <a:pt x="752475" y="2314422"/>
                  </a:lnTo>
                  <a:lnTo>
                    <a:pt x="802614" y="2339822"/>
                  </a:lnTo>
                  <a:lnTo>
                    <a:pt x="849325" y="2352522"/>
                  </a:lnTo>
                  <a:lnTo>
                    <a:pt x="1239227" y="2454122"/>
                  </a:lnTo>
                  <a:lnTo>
                    <a:pt x="1289418" y="2454122"/>
                  </a:lnTo>
                  <a:lnTo>
                    <a:pt x="1339824" y="2466822"/>
                  </a:lnTo>
                  <a:lnTo>
                    <a:pt x="1390383" y="2466822"/>
                  </a:lnTo>
                  <a:lnTo>
                    <a:pt x="1441069" y="2479522"/>
                  </a:lnTo>
                  <a:lnTo>
                    <a:pt x="2010143" y="2479522"/>
                  </a:lnTo>
                  <a:lnTo>
                    <a:pt x="2050288" y="2466822"/>
                  </a:lnTo>
                  <a:lnTo>
                    <a:pt x="2143861" y="2466822"/>
                  </a:lnTo>
                  <a:lnTo>
                    <a:pt x="2197277" y="2454122"/>
                  </a:lnTo>
                  <a:lnTo>
                    <a:pt x="2250630" y="2454122"/>
                  </a:lnTo>
                  <a:lnTo>
                    <a:pt x="2357043" y="2428722"/>
                  </a:lnTo>
                  <a:lnTo>
                    <a:pt x="2410079" y="2428722"/>
                  </a:lnTo>
                  <a:lnTo>
                    <a:pt x="2722499" y="2352522"/>
                  </a:lnTo>
                  <a:lnTo>
                    <a:pt x="2773324" y="2327122"/>
                  </a:lnTo>
                  <a:lnTo>
                    <a:pt x="2873514" y="2301722"/>
                  </a:lnTo>
                  <a:lnTo>
                    <a:pt x="2922816" y="2276322"/>
                  </a:lnTo>
                  <a:lnTo>
                    <a:pt x="2971546" y="2263622"/>
                  </a:lnTo>
                  <a:lnTo>
                    <a:pt x="3066973" y="2212822"/>
                  </a:lnTo>
                  <a:lnTo>
                    <a:pt x="3113595" y="2200122"/>
                  </a:lnTo>
                  <a:lnTo>
                    <a:pt x="3204603" y="2149322"/>
                  </a:lnTo>
                  <a:lnTo>
                    <a:pt x="3248901" y="2123922"/>
                  </a:lnTo>
                  <a:lnTo>
                    <a:pt x="3292348" y="2098522"/>
                  </a:lnTo>
                  <a:lnTo>
                    <a:pt x="3338855" y="2073122"/>
                  </a:lnTo>
                  <a:lnTo>
                    <a:pt x="3384308" y="2035022"/>
                  </a:lnTo>
                  <a:lnTo>
                    <a:pt x="3428746" y="2009622"/>
                  </a:lnTo>
                  <a:lnTo>
                    <a:pt x="3472154" y="1971522"/>
                  </a:lnTo>
                  <a:lnTo>
                    <a:pt x="3514560" y="1946122"/>
                  </a:lnTo>
                  <a:lnTo>
                    <a:pt x="3555974" y="1908022"/>
                  </a:lnTo>
                  <a:lnTo>
                    <a:pt x="3596398" y="1882622"/>
                  </a:lnTo>
                  <a:lnTo>
                    <a:pt x="3635845" y="1844522"/>
                  </a:lnTo>
                  <a:lnTo>
                    <a:pt x="3674351" y="1806422"/>
                  </a:lnTo>
                  <a:lnTo>
                    <a:pt x="3711905" y="1781022"/>
                  </a:lnTo>
                  <a:lnTo>
                    <a:pt x="3748532" y="1742922"/>
                  </a:lnTo>
                  <a:lnTo>
                    <a:pt x="3787597" y="1704822"/>
                  </a:lnTo>
                  <a:lnTo>
                    <a:pt x="3825621" y="1666722"/>
                  </a:lnTo>
                  <a:lnTo>
                    <a:pt x="3862654" y="1615922"/>
                  </a:lnTo>
                  <a:lnTo>
                    <a:pt x="3898785" y="1577822"/>
                  </a:lnTo>
                  <a:lnTo>
                    <a:pt x="3934079" y="1539722"/>
                  </a:lnTo>
                  <a:lnTo>
                    <a:pt x="3968521" y="1501622"/>
                  </a:lnTo>
                  <a:lnTo>
                    <a:pt x="4002100" y="1450822"/>
                  </a:lnTo>
                  <a:lnTo>
                    <a:pt x="4034853" y="1412722"/>
                  </a:lnTo>
                  <a:lnTo>
                    <a:pt x="4066806" y="1374622"/>
                  </a:lnTo>
                  <a:lnTo>
                    <a:pt x="4098036" y="1323822"/>
                  </a:lnTo>
                  <a:lnTo>
                    <a:pt x="4117390" y="1298422"/>
                  </a:lnTo>
                  <a:lnTo>
                    <a:pt x="4155198" y="1247622"/>
                  </a:lnTo>
                  <a:lnTo>
                    <a:pt x="4194010" y="1196822"/>
                  </a:lnTo>
                  <a:lnTo>
                    <a:pt x="4233735" y="1146022"/>
                  </a:lnTo>
                  <a:lnTo>
                    <a:pt x="4440313" y="892022"/>
                  </a:lnTo>
                  <a:lnTo>
                    <a:pt x="4460722" y="866622"/>
                  </a:lnTo>
                  <a:lnTo>
                    <a:pt x="4480928" y="828522"/>
                  </a:lnTo>
                  <a:lnTo>
                    <a:pt x="4520704" y="777722"/>
                  </a:lnTo>
                  <a:lnTo>
                    <a:pt x="4540313" y="752322"/>
                  </a:lnTo>
                  <a:lnTo>
                    <a:pt x="4559528" y="726922"/>
                  </a:lnTo>
                  <a:lnTo>
                    <a:pt x="4578223" y="701522"/>
                  </a:lnTo>
                  <a:lnTo>
                    <a:pt x="4607115" y="663422"/>
                  </a:lnTo>
                  <a:lnTo>
                    <a:pt x="4634814" y="612622"/>
                  </a:lnTo>
                  <a:lnTo>
                    <a:pt x="4661078" y="574522"/>
                  </a:lnTo>
                  <a:lnTo>
                    <a:pt x="4685639" y="523722"/>
                  </a:lnTo>
                  <a:lnTo>
                    <a:pt x="4708271" y="472922"/>
                  </a:lnTo>
                  <a:lnTo>
                    <a:pt x="4729086" y="434822"/>
                  </a:lnTo>
                  <a:lnTo>
                    <a:pt x="4747679" y="384022"/>
                  </a:lnTo>
                  <a:lnTo>
                    <a:pt x="4764062" y="333222"/>
                  </a:lnTo>
                  <a:lnTo>
                    <a:pt x="4778260" y="282422"/>
                  </a:lnTo>
                  <a:lnTo>
                    <a:pt x="4790313" y="244322"/>
                  </a:lnTo>
                  <a:lnTo>
                    <a:pt x="4796434" y="206222"/>
                  </a:lnTo>
                  <a:lnTo>
                    <a:pt x="4801692" y="180822"/>
                  </a:lnTo>
                  <a:lnTo>
                    <a:pt x="4806112" y="142722"/>
                  </a:lnTo>
                  <a:lnTo>
                    <a:pt x="4809744" y="117322"/>
                  </a:lnTo>
                  <a:lnTo>
                    <a:pt x="4815446" y="3022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6848" y="1579245"/>
            <a:ext cx="279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4536A"/>
                </a:solidFill>
              </a:rPr>
              <a:t>Next</a:t>
            </a:r>
            <a:r>
              <a:rPr sz="3600" spc="-90" dirty="0">
                <a:solidFill>
                  <a:srgbClr val="44536A"/>
                </a:solidFill>
              </a:rPr>
              <a:t> </a:t>
            </a:r>
            <a:r>
              <a:rPr sz="3600" spc="-10" dirty="0">
                <a:solidFill>
                  <a:srgbClr val="44536A"/>
                </a:solidFill>
              </a:rPr>
              <a:t>Lecture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3129533" y="2956382"/>
            <a:ext cx="4161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44536A"/>
                </a:solidFill>
                <a:latin typeface="微软雅黑" panose="020B0503020204020204" charset="-122"/>
                <a:cs typeface="微软雅黑" panose="020B0503020204020204" charset="-122"/>
              </a:rPr>
              <a:t>Network</a:t>
            </a:r>
            <a:r>
              <a:rPr sz="2800" spc="-50" dirty="0">
                <a:solidFill>
                  <a:srgbClr val="44536A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4536A"/>
                </a:solidFill>
                <a:latin typeface="微软雅黑" panose="020B0503020204020204" charset="-122"/>
                <a:cs typeface="微软雅黑" panose="020B0503020204020204" charset="-122"/>
              </a:rPr>
              <a:t>Programming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58656" y="4148137"/>
            <a:ext cx="3133725" cy="2710180"/>
          </a:xfrm>
          <a:custGeom>
            <a:avLst/>
            <a:gdLst/>
            <a:ahLst/>
            <a:cxnLst/>
            <a:rect l="l" t="t" r="r" b="b"/>
            <a:pathLst>
              <a:path w="3133725" h="2710179">
                <a:moveTo>
                  <a:pt x="3133344" y="281787"/>
                </a:moveTo>
                <a:lnTo>
                  <a:pt x="3133331" y="281597"/>
                </a:lnTo>
                <a:lnTo>
                  <a:pt x="3133331" y="246951"/>
                </a:lnTo>
                <a:lnTo>
                  <a:pt x="3133331" y="0"/>
                </a:lnTo>
                <a:lnTo>
                  <a:pt x="2822829" y="45021"/>
                </a:lnTo>
                <a:lnTo>
                  <a:pt x="2772918" y="55156"/>
                </a:lnTo>
                <a:lnTo>
                  <a:pt x="2723197" y="66014"/>
                </a:lnTo>
                <a:lnTo>
                  <a:pt x="2673654" y="77571"/>
                </a:lnTo>
                <a:lnTo>
                  <a:pt x="2624315" y="89839"/>
                </a:lnTo>
                <a:lnTo>
                  <a:pt x="2575179" y="102806"/>
                </a:lnTo>
                <a:lnTo>
                  <a:pt x="2526258" y="116459"/>
                </a:lnTo>
                <a:lnTo>
                  <a:pt x="2477566" y="130810"/>
                </a:lnTo>
                <a:lnTo>
                  <a:pt x="2429103" y="145834"/>
                </a:lnTo>
                <a:lnTo>
                  <a:pt x="2380894" y="161518"/>
                </a:lnTo>
                <a:lnTo>
                  <a:pt x="2332952" y="177888"/>
                </a:lnTo>
                <a:lnTo>
                  <a:pt x="2285276" y="194906"/>
                </a:lnTo>
                <a:lnTo>
                  <a:pt x="2237867" y="212585"/>
                </a:lnTo>
                <a:lnTo>
                  <a:pt x="2190762" y="230911"/>
                </a:lnTo>
                <a:lnTo>
                  <a:pt x="2143950" y="249872"/>
                </a:lnTo>
                <a:lnTo>
                  <a:pt x="2097443" y="269468"/>
                </a:lnTo>
                <a:lnTo>
                  <a:pt x="2051265" y="289687"/>
                </a:lnTo>
                <a:lnTo>
                  <a:pt x="2005406" y="310540"/>
                </a:lnTo>
                <a:lnTo>
                  <a:pt x="1959902" y="332003"/>
                </a:lnTo>
                <a:lnTo>
                  <a:pt x="1914740" y="354076"/>
                </a:lnTo>
                <a:lnTo>
                  <a:pt x="1869948" y="376745"/>
                </a:lnTo>
                <a:lnTo>
                  <a:pt x="1824367" y="400583"/>
                </a:lnTo>
                <a:lnTo>
                  <a:pt x="1779168" y="425018"/>
                </a:lnTo>
                <a:lnTo>
                  <a:pt x="1734350" y="450037"/>
                </a:lnTo>
                <a:lnTo>
                  <a:pt x="1689912" y="475640"/>
                </a:lnTo>
                <a:lnTo>
                  <a:pt x="1645869" y="501827"/>
                </a:lnTo>
                <a:lnTo>
                  <a:pt x="1602244" y="528599"/>
                </a:lnTo>
                <a:lnTo>
                  <a:pt x="1559039" y="555942"/>
                </a:lnTo>
                <a:lnTo>
                  <a:pt x="1516265" y="583857"/>
                </a:lnTo>
                <a:lnTo>
                  <a:pt x="1473936" y="612343"/>
                </a:lnTo>
                <a:lnTo>
                  <a:pt x="1432052" y="641388"/>
                </a:lnTo>
                <a:lnTo>
                  <a:pt x="1390637" y="670979"/>
                </a:lnTo>
                <a:lnTo>
                  <a:pt x="1349692" y="701141"/>
                </a:lnTo>
                <a:lnTo>
                  <a:pt x="1309243" y="731837"/>
                </a:lnTo>
                <a:lnTo>
                  <a:pt x="1276769" y="757262"/>
                </a:lnTo>
                <a:lnTo>
                  <a:pt x="1244536" y="782891"/>
                </a:lnTo>
                <a:lnTo>
                  <a:pt x="1212583" y="808812"/>
                </a:lnTo>
                <a:lnTo>
                  <a:pt x="1165212" y="848233"/>
                </a:lnTo>
                <a:lnTo>
                  <a:pt x="1103426" y="902208"/>
                </a:lnTo>
                <a:lnTo>
                  <a:pt x="1073035" y="929678"/>
                </a:lnTo>
                <a:lnTo>
                  <a:pt x="1018070" y="980694"/>
                </a:lnTo>
                <a:lnTo>
                  <a:pt x="978814" y="1018425"/>
                </a:lnTo>
                <a:lnTo>
                  <a:pt x="940219" y="1056728"/>
                </a:lnTo>
                <a:lnTo>
                  <a:pt x="902258" y="1095540"/>
                </a:lnTo>
                <a:lnTo>
                  <a:pt x="864870" y="1134833"/>
                </a:lnTo>
                <a:lnTo>
                  <a:pt x="828040" y="1174559"/>
                </a:lnTo>
                <a:lnTo>
                  <a:pt x="794753" y="1211757"/>
                </a:lnTo>
                <a:lnTo>
                  <a:pt x="762025" y="1249349"/>
                </a:lnTo>
                <a:lnTo>
                  <a:pt x="729843" y="1287348"/>
                </a:lnTo>
                <a:lnTo>
                  <a:pt x="698220" y="1325727"/>
                </a:lnTo>
                <a:lnTo>
                  <a:pt x="667156" y="1364475"/>
                </a:lnTo>
                <a:lnTo>
                  <a:pt x="636638" y="1403578"/>
                </a:lnTo>
                <a:lnTo>
                  <a:pt x="606691" y="1443037"/>
                </a:lnTo>
                <a:lnTo>
                  <a:pt x="577291" y="1482839"/>
                </a:lnTo>
                <a:lnTo>
                  <a:pt x="548462" y="1522971"/>
                </a:lnTo>
                <a:lnTo>
                  <a:pt x="520192" y="1563433"/>
                </a:lnTo>
                <a:lnTo>
                  <a:pt x="492493" y="1604187"/>
                </a:lnTo>
                <a:lnTo>
                  <a:pt x="465353" y="1645246"/>
                </a:lnTo>
                <a:lnTo>
                  <a:pt x="438785" y="1686585"/>
                </a:lnTo>
                <a:lnTo>
                  <a:pt x="410730" y="1731746"/>
                </a:lnTo>
                <a:lnTo>
                  <a:pt x="383387" y="1777250"/>
                </a:lnTo>
                <a:lnTo>
                  <a:pt x="356768" y="1823097"/>
                </a:lnTo>
                <a:lnTo>
                  <a:pt x="330885" y="1869287"/>
                </a:lnTo>
                <a:lnTo>
                  <a:pt x="305765" y="1915820"/>
                </a:lnTo>
                <a:lnTo>
                  <a:pt x="281432" y="1962683"/>
                </a:lnTo>
                <a:lnTo>
                  <a:pt x="257556" y="2009749"/>
                </a:lnTo>
                <a:lnTo>
                  <a:pt x="234569" y="2057133"/>
                </a:lnTo>
                <a:lnTo>
                  <a:pt x="212369" y="2104821"/>
                </a:lnTo>
                <a:lnTo>
                  <a:pt x="190919" y="2152777"/>
                </a:lnTo>
                <a:lnTo>
                  <a:pt x="170141" y="2200948"/>
                </a:lnTo>
                <a:lnTo>
                  <a:pt x="149987" y="2249297"/>
                </a:lnTo>
                <a:lnTo>
                  <a:pt x="130556" y="2297900"/>
                </a:lnTo>
                <a:lnTo>
                  <a:pt x="111899" y="2346744"/>
                </a:lnTo>
                <a:lnTo>
                  <a:pt x="94030" y="2395804"/>
                </a:lnTo>
                <a:lnTo>
                  <a:pt x="76936" y="2445093"/>
                </a:lnTo>
                <a:lnTo>
                  <a:pt x="60629" y="2494584"/>
                </a:lnTo>
                <a:lnTo>
                  <a:pt x="45110" y="2544267"/>
                </a:lnTo>
                <a:lnTo>
                  <a:pt x="30378" y="2594140"/>
                </a:lnTo>
                <a:lnTo>
                  <a:pt x="16433" y="2644190"/>
                </a:lnTo>
                <a:lnTo>
                  <a:pt x="3302" y="2694406"/>
                </a:lnTo>
                <a:lnTo>
                  <a:pt x="0" y="2709862"/>
                </a:lnTo>
                <a:lnTo>
                  <a:pt x="16764" y="2709862"/>
                </a:lnTo>
                <a:lnTo>
                  <a:pt x="28905" y="2709862"/>
                </a:lnTo>
                <a:lnTo>
                  <a:pt x="774052" y="2709862"/>
                </a:lnTo>
                <a:lnTo>
                  <a:pt x="800481" y="2641549"/>
                </a:lnTo>
                <a:lnTo>
                  <a:pt x="819670" y="2599207"/>
                </a:lnTo>
                <a:lnTo>
                  <a:pt x="839914" y="2556992"/>
                </a:lnTo>
                <a:lnTo>
                  <a:pt x="861199" y="2514930"/>
                </a:lnTo>
                <a:lnTo>
                  <a:pt x="883539" y="2473007"/>
                </a:lnTo>
                <a:lnTo>
                  <a:pt x="906678" y="2431719"/>
                </a:lnTo>
                <a:lnTo>
                  <a:pt x="930884" y="2390635"/>
                </a:lnTo>
                <a:lnTo>
                  <a:pt x="956106" y="2349741"/>
                </a:lnTo>
                <a:lnTo>
                  <a:pt x="982345" y="2309101"/>
                </a:lnTo>
                <a:lnTo>
                  <a:pt x="1009573" y="2268702"/>
                </a:lnTo>
                <a:lnTo>
                  <a:pt x="1037793" y="2228583"/>
                </a:lnTo>
                <a:lnTo>
                  <a:pt x="1066965" y="2188743"/>
                </a:lnTo>
                <a:lnTo>
                  <a:pt x="1097089" y="2149221"/>
                </a:lnTo>
                <a:lnTo>
                  <a:pt x="1128141" y="2110041"/>
                </a:lnTo>
                <a:lnTo>
                  <a:pt x="1160106" y="2071192"/>
                </a:lnTo>
                <a:lnTo>
                  <a:pt x="1192974" y="2032723"/>
                </a:lnTo>
                <a:lnTo>
                  <a:pt x="1226718" y="1994636"/>
                </a:lnTo>
                <a:lnTo>
                  <a:pt x="1261414" y="1956879"/>
                </a:lnTo>
                <a:lnTo>
                  <a:pt x="1296797" y="1919719"/>
                </a:lnTo>
                <a:lnTo>
                  <a:pt x="1333080" y="1882914"/>
                </a:lnTo>
                <a:lnTo>
                  <a:pt x="1370190" y="1846580"/>
                </a:lnTo>
                <a:lnTo>
                  <a:pt x="1408112" y="1810740"/>
                </a:lnTo>
                <a:lnTo>
                  <a:pt x="1446796" y="1775396"/>
                </a:lnTo>
                <a:lnTo>
                  <a:pt x="1486268" y="1740573"/>
                </a:lnTo>
                <a:lnTo>
                  <a:pt x="1526476" y="1706308"/>
                </a:lnTo>
                <a:lnTo>
                  <a:pt x="1567434" y="1672590"/>
                </a:lnTo>
                <a:lnTo>
                  <a:pt x="1605483" y="1642275"/>
                </a:lnTo>
                <a:lnTo>
                  <a:pt x="1644154" y="1612430"/>
                </a:lnTo>
                <a:lnTo>
                  <a:pt x="1683397" y="1583067"/>
                </a:lnTo>
                <a:lnTo>
                  <a:pt x="1723199" y="1554200"/>
                </a:lnTo>
                <a:lnTo>
                  <a:pt x="1763560" y="1525828"/>
                </a:lnTo>
                <a:lnTo>
                  <a:pt x="1804454" y="1497977"/>
                </a:lnTo>
                <a:lnTo>
                  <a:pt x="1845843" y="1470660"/>
                </a:lnTo>
                <a:lnTo>
                  <a:pt x="1887728" y="1443875"/>
                </a:lnTo>
                <a:lnTo>
                  <a:pt x="1930082" y="1417637"/>
                </a:lnTo>
                <a:lnTo>
                  <a:pt x="1972906" y="1391958"/>
                </a:lnTo>
                <a:lnTo>
                  <a:pt x="2016150" y="1366837"/>
                </a:lnTo>
                <a:lnTo>
                  <a:pt x="2059813" y="1342301"/>
                </a:lnTo>
                <a:lnTo>
                  <a:pt x="2103882" y="1318361"/>
                </a:lnTo>
                <a:lnTo>
                  <a:pt x="2148319" y="1295019"/>
                </a:lnTo>
                <a:lnTo>
                  <a:pt x="2193125" y="1272273"/>
                </a:lnTo>
                <a:lnTo>
                  <a:pt x="2238273" y="1250162"/>
                </a:lnTo>
                <a:lnTo>
                  <a:pt x="2283739" y="1228674"/>
                </a:lnTo>
                <a:lnTo>
                  <a:pt x="2329523" y="1207833"/>
                </a:lnTo>
                <a:lnTo>
                  <a:pt x="2375585" y="1187640"/>
                </a:lnTo>
                <a:lnTo>
                  <a:pt x="2421915" y="1168107"/>
                </a:lnTo>
                <a:lnTo>
                  <a:pt x="2468499" y="1149261"/>
                </a:lnTo>
                <a:lnTo>
                  <a:pt x="2515324" y="1131087"/>
                </a:lnTo>
                <a:lnTo>
                  <a:pt x="2562352" y="1113599"/>
                </a:lnTo>
                <a:lnTo>
                  <a:pt x="2612313" y="1095883"/>
                </a:lnTo>
                <a:lnTo>
                  <a:pt x="2662504" y="1078928"/>
                </a:lnTo>
                <a:lnTo>
                  <a:pt x="2712897" y="1062761"/>
                </a:lnTo>
                <a:lnTo>
                  <a:pt x="2763482" y="1047394"/>
                </a:lnTo>
                <a:lnTo>
                  <a:pt x="2814231" y="1032814"/>
                </a:lnTo>
                <a:lnTo>
                  <a:pt x="2865107" y="1019022"/>
                </a:lnTo>
                <a:lnTo>
                  <a:pt x="2916097" y="1006043"/>
                </a:lnTo>
                <a:lnTo>
                  <a:pt x="2967190" y="993863"/>
                </a:lnTo>
                <a:lnTo>
                  <a:pt x="3018345" y="982497"/>
                </a:lnTo>
                <a:lnTo>
                  <a:pt x="3069539" y="971956"/>
                </a:lnTo>
                <a:lnTo>
                  <a:pt x="3120771" y="962215"/>
                </a:lnTo>
                <a:lnTo>
                  <a:pt x="3133344" y="960526"/>
                </a:lnTo>
                <a:lnTo>
                  <a:pt x="3133344" y="281787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33491" y="6429857"/>
            <a:ext cx="15271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200" spc="-2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1200" spc="-1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id</a:t>
            </a:r>
            <a:r>
              <a:rPr sz="1200" spc="-1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spc="-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@S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200" spc="-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STE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CH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69828" y="6429857"/>
            <a:ext cx="2057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87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916"/>
            <a:ext cx="6483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Implementing</a:t>
            </a:r>
            <a:r>
              <a:rPr spc="-45" dirty="0"/>
              <a:t> </a:t>
            </a:r>
            <a:r>
              <a:rPr dirty="0"/>
              <a:t>Runnable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4611" y="2561844"/>
            <a:ext cx="5056632" cy="13365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4006596"/>
            <a:ext cx="5056632" cy="3337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9611" y="2561844"/>
            <a:ext cx="5829299" cy="1778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611" y="5475732"/>
            <a:ext cx="11544300" cy="52730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11350" y="1806905"/>
            <a:ext cx="24155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65" dirty="0">
                <a:latin typeface="Tahoma" panose="020B0604030504040204"/>
                <a:cs typeface="Tahoma" panose="020B0604030504040204"/>
              </a:rPr>
              <a:t>1.</a:t>
            </a:r>
            <a:r>
              <a:rPr sz="3200" spc="-12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55" dirty="0">
                <a:latin typeface="Tahoma" panose="020B0604030504040204"/>
                <a:cs typeface="Tahoma" panose="020B0604030504040204"/>
              </a:rPr>
              <a:t>U</a:t>
            </a:r>
            <a:r>
              <a:rPr sz="3200" spc="-55" dirty="0">
                <a:latin typeface="Tahoma" panose="020B0604030504040204"/>
                <a:cs typeface="Tahoma" panose="020B0604030504040204"/>
              </a:rPr>
              <a:t>s</a:t>
            </a:r>
            <a:r>
              <a:rPr sz="3200" spc="10" dirty="0">
                <a:latin typeface="Tahoma" panose="020B0604030504040204"/>
                <a:cs typeface="Tahoma" panose="020B0604030504040204"/>
              </a:rPr>
              <a:t>ing</a:t>
            </a:r>
            <a:r>
              <a:rPr sz="3200" spc="-12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60" dirty="0">
                <a:latin typeface="Tahoma" panose="020B0604030504040204"/>
                <a:cs typeface="Tahoma" panose="020B0604030504040204"/>
              </a:rPr>
              <a:t>Class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23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552438" y="1840483"/>
            <a:ext cx="46164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65" dirty="0">
                <a:latin typeface="Tahoma" panose="020B0604030504040204"/>
                <a:cs typeface="Tahoma" panose="020B0604030504040204"/>
              </a:rPr>
              <a:t>2.</a:t>
            </a:r>
            <a:r>
              <a:rPr sz="3200" spc="-13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15" dirty="0">
                <a:latin typeface="Tahoma" panose="020B0604030504040204"/>
                <a:cs typeface="Tahoma" panose="020B0604030504040204"/>
              </a:rPr>
              <a:t>Usin</a:t>
            </a:r>
            <a:r>
              <a:rPr sz="3200" spc="-15" dirty="0">
                <a:latin typeface="Tahoma" panose="020B0604030504040204"/>
                <a:cs typeface="Tahoma" panose="020B0604030504040204"/>
              </a:rPr>
              <a:t>g</a:t>
            </a:r>
            <a:r>
              <a:rPr sz="3200" spc="-13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Anonymou</a:t>
            </a:r>
            <a:r>
              <a:rPr sz="3200" dirty="0">
                <a:latin typeface="Tahoma" panose="020B0604030504040204"/>
                <a:cs typeface="Tahoma" panose="020B0604030504040204"/>
              </a:rPr>
              <a:t>s</a:t>
            </a:r>
            <a:r>
              <a:rPr sz="3200" spc="-14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15" dirty="0">
                <a:latin typeface="Tahoma" panose="020B0604030504040204"/>
                <a:cs typeface="Tahoma" panose="020B0604030504040204"/>
              </a:rPr>
              <a:t>Cl</a:t>
            </a:r>
            <a:r>
              <a:rPr sz="3200" spc="-5" dirty="0">
                <a:latin typeface="Tahoma" panose="020B0604030504040204"/>
                <a:cs typeface="Tahoma" panose="020B0604030504040204"/>
              </a:rPr>
              <a:t>a</a:t>
            </a:r>
            <a:r>
              <a:rPr sz="3200" spc="-135" dirty="0">
                <a:latin typeface="Tahoma" panose="020B0604030504040204"/>
                <a:cs typeface="Tahoma" panose="020B0604030504040204"/>
              </a:rPr>
              <a:t>ss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1845" y="4787010"/>
            <a:ext cx="50526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5" dirty="0">
                <a:latin typeface="Tahoma" panose="020B0604030504040204"/>
                <a:cs typeface="Tahoma" panose="020B0604030504040204"/>
              </a:rPr>
              <a:t>3.</a:t>
            </a:r>
            <a:r>
              <a:rPr sz="3200" spc="-13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15" dirty="0">
                <a:latin typeface="Tahoma" panose="020B0604030504040204"/>
                <a:cs typeface="Tahoma" panose="020B0604030504040204"/>
              </a:rPr>
              <a:t>Usin</a:t>
            </a:r>
            <a:r>
              <a:rPr sz="3200" spc="-15" dirty="0">
                <a:latin typeface="Tahoma" panose="020B0604030504040204"/>
                <a:cs typeface="Tahoma" panose="020B0604030504040204"/>
              </a:rPr>
              <a:t>g</a:t>
            </a:r>
            <a:r>
              <a:rPr sz="3200" spc="-13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Lambd</a:t>
            </a:r>
            <a:r>
              <a:rPr sz="3200" spc="-20" dirty="0">
                <a:latin typeface="Tahoma" panose="020B0604030504040204"/>
                <a:cs typeface="Tahoma" panose="020B0604030504040204"/>
              </a:rPr>
              <a:t>a</a:t>
            </a:r>
            <a:r>
              <a:rPr sz="3200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90" dirty="0">
                <a:latin typeface="Tahoma" panose="020B0604030504040204"/>
                <a:cs typeface="Tahoma" panose="020B0604030504040204"/>
              </a:rPr>
              <a:t>Expre</a:t>
            </a:r>
            <a:r>
              <a:rPr sz="3200" spc="-95" dirty="0">
                <a:latin typeface="Tahoma" panose="020B0604030504040204"/>
                <a:cs typeface="Tahoma" panose="020B0604030504040204"/>
              </a:rPr>
              <a:t>s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sions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916"/>
            <a:ext cx="57264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Subclass</a:t>
            </a:r>
            <a:r>
              <a:rPr spc="-10" dirty="0"/>
              <a:t> </a:t>
            </a:r>
            <a:r>
              <a:rPr dirty="0"/>
              <a:t>vs</a:t>
            </a:r>
            <a:r>
              <a:rPr spc="-15" dirty="0"/>
              <a:t> </a:t>
            </a:r>
            <a:r>
              <a:rPr dirty="0"/>
              <a:t>Runnable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5218" y="2188815"/>
            <a:ext cx="5634563" cy="35053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053" y="2362149"/>
            <a:ext cx="4648835" cy="2651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0" dirty="0">
                <a:latin typeface="Trebuchet MS" panose="020B0603020202020204"/>
                <a:cs typeface="Trebuchet MS" panose="020B0603020202020204"/>
              </a:rPr>
              <a:t>Practical</a:t>
            </a:r>
            <a:r>
              <a:rPr sz="2800" b="1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55" dirty="0">
                <a:latin typeface="Trebuchet MS" panose="020B0603020202020204"/>
                <a:cs typeface="Trebuchet MS" panose="020B0603020202020204"/>
              </a:rPr>
              <a:t>POV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299085" marR="504825" indent="-28702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00" dirty="0">
                <a:latin typeface="Tahoma" panose="020B0604030504040204"/>
                <a:cs typeface="Tahoma" panose="020B0604030504040204"/>
              </a:rPr>
              <a:t>Jav</a:t>
            </a:r>
            <a:r>
              <a:rPr sz="2400" spc="-105" dirty="0">
                <a:latin typeface="Tahoma" panose="020B0604030504040204"/>
                <a:cs typeface="Tahoma" panose="020B0604030504040204"/>
              </a:rPr>
              <a:t>a</a:t>
            </a:r>
            <a:r>
              <a:rPr sz="24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15" dirty="0">
                <a:latin typeface="Tahoma" panose="020B0604030504040204"/>
                <a:cs typeface="Tahoma" panose="020B0604030504040204"/>
              </a:rPr>
              <a:t>doesn'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t</a:t>
            </a:r>
            <a:r>
              <a:rPr sz="24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5" dirty="0">
                <a:latin typeface="Tahoma" panose="020B0604030504040204"/>
                <a:cs typeface="Tahoma" panose="020B0604030504040204"/>
              </a:rPr>
              <a:t>supp</a:t>
            </a:r>
            <a:r>
              <a:rPr sz="2400" spc="15" dirty="0">
                <a:latin typeface="Tahoma" panose="020B0604030504040204"/>
                <a:cs typeface="Tahoma" panose="020B0604030504040204"/>
              </a:rPr>
              <a:t>o</a:t>
            </a:r>
            <a:r>
              <a:rPr sz="2400" spc="-50" dirty="0">
                <a:latin typeface="Tahoma" panose="020B0604030504040204"/>
                <a:cs typeface="Tahoma" panose="020B0604030504040204"/>
              </a:rPr>
              <a:t>rt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multi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p</a:t>
            </a:r>
            <a:r>
              <a:rPr sz="2400" spc="-20" dirty="0">
                <a:latin typeface="Tahoma" panose="020B0604030504040204"/>
                <a:cs typeface="Tahoma" panose="020B0604030504040204"/>
              </a:rPr>
              <a:t>le  </a:t>
            </a:r>
            <a:r>
              <a:rPr sz="2400" spc="-50" dirty="0">
                <a:latin typeface="Tahoma" panose="020B0604030504040204"/>
                <a:cs typeface="Tahoma" panose="020B0604030504040204"/>
              </a:rPr>
              <a:t>inheritances.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299085" marR="71310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200" dirty="0">
                <a:latin typeface="Tahoma" panose="020B0604030504040204"/>
                <a:cs typeface="Tahoma" panose="020B0604030504040204"/>
              </a:rPr>
              <a:t>I</a:t>
            </a:r>
            <a:r>
              <a:rPr sz="2400" spc="-170" dirty="0">
                <a:latin typeface="Tahoma" panose="020B0604030504040204"/>
                <a:cs typeface="Tahoma" panose="020B0604030504040204"/>
              </a:rPr>
              <a:t>f</a:t>
            </a:r>
            <a:r>
              <a:rPr sz="24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60" dirty="0">
                <a:latin typeface="Tahoma" panose="020B0604030504040204"/>
                <a:cs typeface="Tahoma" panose="020B0604030504040204"/>
              </a:rPr>
              <a:t>a</a:t>
            </a:r>
            <a:r>
              <a:rPr sz="24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c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l</a:t>
            </a:r>
            <a:r>
              <a:rPr sz="2400" spc="-85" dirty="0">
                <a:latin typeface="Tahoma" panose="020B0604030504040204"/>
                <a:cs typeface="Tahoma" panose="020B0604030504040204"/>
              </a:rPr>
              <a:t>ass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80" dirty="0">
                <a:latin typeface="Tahoma" panose="020B0604030504040204"/>
                <a:cs typeface="Tahoma" panose="020B0604030504040204"/>
              </a:rPr>
              <a:t>ex</a:t>
            </a:r>
            <a:r>
              <a:rPr sz="2400" spc="-45" dirty="0">
                <a:latin typeface="Tahoma" panose="020B0604030504040204"/>
                <a:cs typeface="Tahoma" panose="020B0604030504040204"/>
              </a:rPr>
              <a:t>t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ends</a:t>
            </a:r>
            <a:r>
              <a:rPr sz="2400" spc="-8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65" dirty="0">
                <a:latin typeface="Tahoma" panose="020B0604030504040204"/>
                <a:cs typeface="Tahoma" panose="020B0604030504040204"/>
              </a:rPr>
              <a:t>Thr</a:t>
            </a:r>
            <a:r>
              <a:rPr sz="2400" spc="-65" dirty="0">
                <a:latin typeface="Tahoma" panose="020B0604030504040204"/>
                <a:cs typeface="Tahoma" panose="020B0604030504040204"/>
              </a:rPr>
              <a:t>e</a:t>
            </a:r>
            <a:r>
              <a:rPr sz="2400" spc="-70" dirty="0">
                <a:latin typeface="Tahoma" panose="020B0604030504040204"/>
                <a:cs typeface="Tahoma" panose="020B0604030504040204"/>
              </a:rPr>
              <a:t>ad,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it  </a:t>
            </a:r>
            <a:r>
              <a:rPr sz="2400" spc="-15" dirty="0">
                <a:latin typeface="Tahoma" panose="020B0604030504040204"/>
                <a:cs typeface="Tahoma" panose="020B0604030504040204"/>
              </a:rPr>
              <a:t>cannot</a:t>
            </a:r>
            <a:r>
              <a:rPr sz="24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extend</a:t>
            </a:r>
            <a:r>
              <a:rPr sz="24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15" dirty="0">
                <a:latin typeface="Tahoma" panose="020B0604030504040204"/>
                <a:cs typeface="Tahoma" panose="020B0604030504040204"/>
              </a:rPr>
              <a:t>other</a:t>
            </a:r>
            <a:r>
              <a:rPr sz="24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60" dirty="0">
                <a:latin typeface="Tahoma" panose="020B0604030504040204"/>
                <a:cs typeface="Tahoma" panose="020B0604030504040204"/>
              </a:rPr>
              <a:t>classes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200" dirty="0">
                <a:latin typeface="Tahoma" panose="020B0604030504040204"/>
                <a:cs typeface="Tahoma" panose="020B0604030504040204"/>
              </a:rPr>
              <a:t>I</a:t>
            </a:r>
            <a:r>
              <a:rPr sz="2400" spc="-170" dirty="0">
                <a:latin typeface="Tahoma" panose="020B0604030504040204"/>
                <a:cs typeface="Tahoma" panose="020B0604030504040204"/>
              </a:rPr>
              <a:t>f</a:t>
            </a:r>
            <a:r>
              <a:rPr sz="24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60" dirty="0">
                <a:latin typeface="Tahoma" panose="020B0604030504040204"/>
                <a:cs typeface="Tahoma" panose="020B0604030504040204"/>
              </a:rPr>
              <a:t>a</a:t>
            </a:r>
            <a:r>
              <a:rPr sz="24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c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l</a:t>
            </a:r>
            <a:r>
              <a:rPr sz="2400" spc="-85" dirty="0">
                <a:latin typeface="Tahoma" panose="020B0604030504040204"/>
                <a:cs typeface="Tahoma" panose="020B0604030504040204"/>
              </a:rPr>
              <a:t>ass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impl</a:t>
            </a:r>
            <a:r>
              <a:rPr sz="2400" spc="5" dirty="0">
                <a:latin typeface="Tahoma" panose="020B0604030504040204"/>
                <a:cs typeface="Tahoma" panose="020B0604030504040204"/>
              </a:rPr>
              <a:t>e</a:t>
            </a:r>
            <a:r>
              <a:rPr sz="2400" spc="-45" dirty="0">
                <a:latin typeface="Tahoma" panose="020B0604030504040204"/>
                <a:cs typeface="Tahoma" panose="020B0604030504040204"/>
              </a:rPr>
              <a:t>ment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s</a:t>
            </a:r>
            <a:r>
              <a:rPr sz="2400" spc="-8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65" dirty="0">
                <a:latin typeface="Tahoma" panose="020B0604030504040204"/>
                <a:cs typeface="Tahoma" panose="020B0604030504040204"/>
              </a:rPr>
              <a:t>R</a:t>
            </a:r>
            <a:r>
              <a:rPr sz="2400" spc="-70" dirty="0">
                <a:latin typeface="Tahoma" panose="020B0604030504040204"/>
                <a:cs typeface="Tahoma" panose="020B0604030504040204"/>
              </a:rPr>
              <a:t>u</a:t>
            </a:r>
            <a:r>
              <a:rPr sz="2400" spc="-50" dirty="0">
                <a:latin typeface="Tahoma" panose="020B0604030504040204"/>
                <a:cs typeface="Tahoma" panose="020B0604030504040204"/>
              </a:rPr>
              <a:t>nnable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,</a:t>
            </a:r>
            <a:r>
              <a:rPr sz="24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it  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can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still</a:t>
            </a:r>
            <a:r>
              <a:rPr sz="24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extend</a:t>
            </a:r>
            <a:r>
              <a:rPr sz="24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20" dirty="0">
                <a:latin typeface="Tahoma" panose="020B0604030504040204"/>
                <a:cs typeface="Tahoma" panose="020B0604030504040204"/>
              </a:rPr>
              <a:t>other</a:t>
            </a:r>
            <a:r>
              <a:rPr sz="24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60" dirty="0">
                <a:latin typeface="Tahoma" panose="020B0604030504040204"/>
                <a:cs typeface="Tahoma" panose="020B0604030504040204"/>
              </a:rPr>
              <a:t>classes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27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916"/>
            <a:ext cx="57264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Subclass</a:t>
            </a:r>
            <a:r>
              <a:rPr spc="-10" dirty="0"/>
              <a:t> </a:t>
            </a:r>
            <a:r>
              <a:rPr dirty="0"/>
              <a:t>vs</a:t>
            </a:r>
            <a:r>
              <a:rPr spc="-15" dirty="0"/>
              <a:t> </a:t>
            </a:r>
            <a:r>
              <a:rPr dirty="0"/>
              <a:t>Runnable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5218" y="2188815"/>
            <a:ext cx="5634563" cy="35053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15506" y="2111501"/>
            <a:ext cx="5155565" cy="374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35" dirty="0">
                <a:latin typeface="Trebuchet MS" panose="020B0603020202020204"/>
                <a:cs typeface="Trebuchet MS" panose="020B0603020202020204"/>
              </a:rPr>
              <a:t>Design</a:t>
            </a:r>
            <a:r>
              <a:rPr sz="2800" b="1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55" dirty="0">
                <a:latin typeface="Trebuchet MS" panose="020B0603020202020204"/>
                <a:cs typeface="Trebuchet MS" panose="020B0603020202020204"/>
              </a:rPr>
              <a:t>POV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355600" marR="50800" indent="-343535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35" dirty="0">
                <a:latin typeface="Tahoma" panose="020B0604030504040204"/>
                <a:cs typeface="Tahoma" panose="020B0604030504040204"/>
              </a:rPr>
              <a:t>I</a:t>
            </a:r>
            <a:r>
              <a:rPr sz="2400" spc="-195" dirty="0">
                <a:latin typeface="Tahoma" panose="020B0604030504040204"/>
                <a:cs typeface="Tahoma" panose="020B0604030504040204"/>
              </a:rPr>
              <a:t>n</a:t>
            </a:r>
            <a:r>
              <a:rPr sz="24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110" dirty="0">
                <a:latin typeface="Tahoma" panose="020B0604030504040204"/>
                <a:cs typeface="Tahoma" panose="020B0604030504040204"/>
              </a:rPr>
              <a:t>O</a:t>
            </a:r>
            <a:r>
              <a:rPr sz="2400" spc="100" dirty="0">
                <a:latin typeface="Tahoma" panose="020B0604030504040204"/>
                <a:cs typeface="Tahoma" panose="020B0604030504040204"/>
              </a:rPr>
              <a:t>O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P,</a:t>
            </a:r>
            <a:r>
              <a:rPr sz="24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60" dirty="0">
                <a:latin typeface="Tahoma" panose="020B0604030504040204"/>
                <a:cs typeface="Tahoma" panose="020B0604030504040204"/>
              </a:rPr>
              <a:t>ext</a:t>
            </a:r>
            <a:r>
              <a:rPr sz="2400" spc="-60" dirty="0">
                <a:latin typeface="Tahoma" panose="020B0604030504040204"/>
                <a:cs typeface="Tahoma" panose="020B0604030504040204"/>
              </a:rPr>
              <a:t>e</a:t>
            </a:r>
            <a:r>
              <a:rPr sz="2400" spc="5" dirty="0">
                <a:latin typeface="Tahoma" panose="020B0604030504040204"/>
                <a:cs typeface="Tahoma" panose="020B0604030504040204"/>
              </a:rPr>
              <a:t>ndin</a:t>
            </a:r>
            <a:r>
              <a:rPr sz="2400" spc="10" dirty="0">
                <a:latin typeface="Tahoma" panose="020B0604030504040204"/>
                <a:cs typeface="Tahoma" panose="020B0604030504040204"/>
              </a:rPr>
              <a:t>g</a:t>
            </a:r>
            <a:r>
              <a:rPr sz="24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60" dirty="0">
                <a:latin typeface="Tahoma" panose="020B0604030504040204"/>
                <a:cs typeface="Tahoma" panose="020B0604030504040204"/>
              </a:rPr>
              <a:t>a</a:t>
            </a:r>
            <a:r>
              <a:rPr sz="24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60" dirty="0">
                <a:latin typeface="Tahoma" panose="020B0604030504040204"/>
                <a:cs typeface="Tahoma" panose="020B0604030504040204"/>
              </a:rPr>
              <a:t>class</a:t>
            </a:r>
            <a:r>
              <a:rPr sz="24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5" dirty="0">
                <a:latin typeface="Tahoma" panose="020B0604030504040204"/>
                <a:cs typeface="Tahoma" panose="020B0604030504040204"/>
              </a:rPr>
              <a:t>g</a:t>
            </a:r>
            <a:r>
              <a:rPr sz="2400" spc="10" dirty="0">
                <a:latin typeface="Tahoma" panose="020B0604030504040204"/>
                <a:cs typeface="Tahoma" panose="020B0604030504040204"/>
              </a:rPr>
              <a:t>e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neral</a:t>
            </a:r>
            <a:r>
              <a:rPr sz="2400" spc="-20" dirty="0">
                <a:latin typeface="Tahoma" panose="020B0604030504040204"/>
                <a:cs typeface="Tahoma" panose="020B0604030504040204"/>
              </a:rPr>
              <a:t>l</a:t>
            </a:r>
            <a:r>
              <a:rPr sz="2400" spc="-55" dirty="0">
                <a:latin typeface="Tahoma" panose="020B0604030504040204"/>
                <a:cs typeface="Tahoma" panose="020B0604030504040204"/>
              </a:rPr>
              <a:t>y  </a:t>
            </a:r>
            <a:r>
              <a:rPr sz="2400" spc="-45" dirty="0">
                <a:latin typeface="Tahoma" panose="020B0604030504040204"/>
                <a:cs typeface="Tahoma" panose="020B0604030504040204"/>
              </a:rPr>
              <a:t>means</a:t>
            </a:r>
            <a:r>
              <a:rPr sz="2400" spc="-8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10" dirty="0">
                <a:latin typeface="Tahoma" panose="020B0604030504040204"/>
                <a:cs typeface="Tahoma" panose="020B0604030504040204"/>
              </a:rPr>
              <a:t>adding</a:t>
            </a:r>
            <a:r>
              <a:rPr sz="24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5" dirty="0">
                <a:latin typeface="Tahoma" panose="020B0604030504040204"/>
                <a:cs typeface="Tahoma" panose="020B0604030504040204"/>
              </a:rPr>
              <a:t>new</a:t>
            </a:r>
            <a:r>
              <a:rPr sz="24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functionality</a:t>
            </a:r>
            <a:r>
              <a:rPr sz="24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and </a:t>
            </a:r>
            <a:r>
              <a:rPr sz="2400" spc="-73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modifying/improving</a:t>
            </a:r>
            <a:r>
              <a:rPr sz="24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behaviors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45" dirty="0">
                <a:latin typeface="Tahoma" panose="020B0604030504040204"/>
                <a:cs typeface="Tahoma" panose="020B0604030504040204"/>
              </a:rPr>
              <a:t>But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we’re</a:t>
            </a:r>
            <a:r>
              <a:rPr sz="24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not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really</a:t>
            </a:r>
            <a:r>
              <a:rPr sz="24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improving</a:t>
            </a:r>
            <a:r>
              <a:rPr sz="24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60" dirty="0">
                <a:latin typeface="Tahoma" panose="020B0604030504040204"/>
                <a:cs typeface="Tahoma" panose="020B0604030504040204"/>
              </a:rPr>
              <a:t>a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355600">
              <a:lnSpc>
                <a:spcPct val="100000"/>
              </a:lnSpc>
            </a:pPr>
            <a:r>
              <a:rPr sz="2400" spc="-30" dirty="0">
                <a:latin typeface="Tahoma" panose="020B0604030504040204"/>
                <a:cs typeface="Tahoma" panose="020B0604030504040204"/>
              </a:rPr>
              <a:t>thread’s</a:t>
            </a:r>
            <a:r>
              <a:rPr sz="24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behavior,</a:t>
            </a:r>
            <a:r>
              <a:rPr sz="24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we’re</a:t>
            </a:r>
            <a:r>
              <a:rPr sz="24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75" dirty="0">
                <a:latin typeface="Tahoma" panose="020B0604030504040204"/>
                <a:cs typeface="Tahoma" panose="020B0604030504040204"/>
              </a:rPr>
              <a:t>just</a:t>
            </a:r>
            <a:r>
              <a:rPr sz="24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giving</a:t>
            </a:r>
            <a:r>
              <a:rPr sz="24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it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355600">
              <a:lnSpc>
                <a:spcPct val="100000"/>
              </a:lnSpc>
            </a:pPr>
            <a:r>
              <a:rPr sz="2400" spc="-15" dirty="0">
                <a:latin typeface="Tahoma" panose="020B0604030504040204"/>
                <a:cs typeface="Tahoma" panose="020B0604030504040204"/>
              </a:rPr>
              <a:t>something</a:t>
            </a:r>
            <a:r>
              <a:rPr sz="24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15" dirty="0">
                <a:latin typeface="Tahoma" panose="020B0604030504040204"/>
                <a:cs typeface="Tahoma" panose="020B0604030504040204"/>
              </a:rPr>
              <a:t>to</a:t>
            </a:r>
            <a:r>
              <a:rPr sz="24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run</a:t>
            </a:r>
            <a:r>
              <a:rPr sz="24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120" dirty="0">
                <a:latin typeface="Tahoma" panose="020B0604030504040204"/>
                <a:cs typeface="Tahoma" panose="020B0604030504040204"/>
              </a:rPr>
              <a:t>(task)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355600" marR="6604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35" dirty="0">
                <a:latin typeface="Tahoma" panose="020B0604030504040204"/>
                <a:cs typeface="Tahoma" panose="020B0604030504040204"/>
              </a:rPr>
              <a:t>Implementing Runnable </a:t>
            </a:r>
            <a:r>
              <a:rPr sz="2400" spc="-55" dirty="0">
                <a:latin typeface="Tahoma" panose="020B0604030504040204"/>
                <a:cs typeface="Tahoma" panose="020B0604030504040204"/>
              </a:rPr>
              <a:t>separates </a:t>
            </a:r>
            <a:r>
              <a:rPr sz="24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the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65" dirty="0">
                <a:latin typeface="Tahoma" panose="020B0604030504040204"/>
                <a:cs typeface="Tahoma" panose="020B0604030504040204"/>
              </a:rPr>
              <a:t>task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15" dirty="0">
                <a:latin typeface="Tahoma" panose="020B0604030504040204"/>
                <a:cs typeface="Tahoma" panose="020B0604030504040204"/>
              </a:rPr>
              <a:t>from</a:t>
            </a:r>
            <a:r>
              <a:rPr sz="24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the</a:t>
            </a:r>
            <a:r>
              <a:rPr sz="24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45" dirty="0">
                <a:latin typeface="Tahoma" panose="020B0604030504040204"/>
                <a:cs typeface="Tahoma" panose="020B0604030504040204"/>
              </a:rPr>
              <a:t>Thread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object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that </a:t>
            </a:r>
            <a:r>
              <a:rPr sz="2400" spc="-73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0" dirty="0">
                <a:latin typeface="Tahoma" panose="020B0604030504040204"/>
                <a:cs typeface="Tahoma" panose="020B0604030504040204"/>
              </a:rPr>
              <a:t>executes</a:t>
            </a:r>
            <a:r>
              <a:rPr sz="24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the</a:t>
            </a:r>
            <a:r>
              <a:rPr sz="24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65" dirty="0">
                <a:latin typeface="Tahoma" panose="020B0604030504040204"/>
                <a:cs typeface="Tahoma" panose="020B0604030504040204"/>
              </a:rPr>
              <a:t>task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28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916"/>
            <a:ext cx="68205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</a:t>
            </a:r>
            <a:r>
              <a:rPr spc="-15" dirty="0"/>
              <a:t> </a:t>
            </a:r>
            <a:r>
              <a:rPr spc="-10" dirty="0"/>
              <a:t>shared</a:t>
            </a:r>
            <a:r>
              <a:rPr spc="-35" dirty="0"/>
              <a:t> </a:t>
            </a:r>
            <a:r>
              <a:rPr spc="-20" dirty="0"/>
              <a:t>resource</a:t>
            </a:r>
            <a:endParaRPr spc="-2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8200" y="1690116"/>
            <a:ext cx="6550152" cy="42169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4676" y="2267711"/>
            <a:ext cx="4114800" cy="15316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73416" y="1569542"/>
            <a:ext cx="24225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latin typeface="Trebuchet MS" panose="020B0603020202020204"/>
                <a:cs typeface="Trebuchet MS" panose="020B0603020202020204"/>
              </a:rPr>
              <a:t>Inside</a:t>
            </a:r>
            <a:r>
              <a:rPr sz="3200" b="1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60" dirty="0">
                <a:latin typeface="Trebuchet MS" panose="020B0603020202020204"/>
                <a:cs typeface="Trebuchet MS" panose="020B0603020202020204"/>
              </a:rPr>
              <a:t>main()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5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10" dirty="0"/>
              <a:t> </a:t>
            </a:r>
            <a:r>
              <a:rPr spc="-10" dirty="0"/>
              <a:t>Y</a:t>
            </a:r>
            <a:r>
              <a:rPr dirty="0"/>
              <a:t>id</a:t>
            </a:r>
            <a:r>
              <a:rPr spc="-10" dirty="0"/>
              <a:t>a</a:t>
            </a:r>
            <a:r>
              <a:rPr spc="-5" dirty="0"/>
              <a:t>@S</a:t>
            </a:r>
            <a:r>
              <a:rPr dirty="0"/>
              <a:t>U</a:t>
            </a:r>
            <a:r>
              <a:rPr spc="-5" dirty="0"/>
              <a:t>STE</a:t>
            </a:r>
            <a:r>
              <a:rPr dirty="0"/>
              <a:t>CH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30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643241" y="4266945"/>
            <a:ext cx="4207510" cy="153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98F8A"/>
                </a:solidFill>
                <a:latin typeface="Comic Sans MS" panose="030F0702030302020204"/>
                <a:cs typeface="Comic Sans MS" panose="030F0702030302020204"/>
              </a:rPr>
              <a:t>What</a:t>
            </a:r>
            <a:r>
              <a:rPr sz="2400" b="1" spc="-20" dirty="0">
                <a:solidFill>
                  <a:srgbClr val="F98F8A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b="1" spc="-5" dirty="0">
                <a:solidFill>
                  <a:srgbClr val="F98F8A"/>
                </a:solidFill>
                <a:latin typeface="Comic Sans MS" panose="030F0702030302020204"/>
                <a:cs typeface="Comic Sans MS" panose="030F0702030302020204"/>
              </a:rPr>
              <a:t>if</a:t>
            </a:r>
            <a:r>
              <a:rPr sz="2400" b="1" spc="-25" dirty="0">
                <a:solidFill>
                  <a:srgbClr val="F98F8A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b="1" spc="-5" dirty="0">
                <a:solidFill>
                  <a:srgbClr val="F98F8A"/>
                </a:solidFill>
                <a:latin typeface="Comic Sans MS" panose="030F0702030302020204"/>
                <a:cs typeface="Comic Sans MS" panose="030F0702030302020204"/>
              </a:rPr>
              <a:t>we</a:t>
            </a:r>
            <a:r>
              <a:rPr sz="2400" b="1" spc="-30" dirty="0">
                <a:solidFill>
                  <a:srgbClr val="F98F8A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b="1" spc="-5" dirty="0">
                <a:solidFill>
                  <a:srgbClr val="F98F8A"/>
                </a:solidFill>
                <a:latin typeface="Comic Sans MS" panose="030F0702030302020204"/>
                <a:cs typeface="Comic Sans MS" panose="030F0702030302020204"/>
              </a:rPr>
              <a:t>extend</a:t>
            </a:r>
            <a:r>
              <a:rPr sz="2400" b="1" spc="-40" dirty="0">
                <a:solidFill>
                  <a:srgbClr val="F98F8A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b="1" dirty="0">
                <a:solidFill>
                  <a:srgbClr val="F98F8A"/>
                </a:solidFill>
                <a:latin typeface="Comic Sans MS" panose="030F0702030302020204"/>
                <a:cs typeface="Comic Sans MS" panose="030F0702030302020204"/>
              </a:rPr>
              <a:t>Thread?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12700" marR="890905" algn="just">
              <a:lnSpc>
                <a:spcPct val="100000"/>
              </a:lnSpc>
              <a:spcBef>
                <a:spcPts val="2505"/>
              </a:spcBef>
            </a:pPr>
            <a:r>
              <a:rPr sz="1800" spc="-35" dirty="0">
                <a:latin typeface="Tahoma" panose="020B0604030504040204"/>
                <a:cs typeface="Tahoma" panose="020B0604030504040204"/>
              </a:rPr>
              <a:t>Thread</a:t>
            </a:r>
            <a:r>
              <a:rPr sz="1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15" dirty="0">
                <a:latin typeface="Tahoma" panose="020B0604030504040204"/>
                <a:cs typeface="Tahoma" panose="020B0604030504040204"/>
              </a:rPr>
              <a:t>dog1</a:t>
            </a:r>
            <a:r>
              <a:rPr sz="18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110" dirty="0">
                <a:latin typeface="Tahoma" panose="020B0604030504040204"/>
                <a:cs typeface="Tahoma" panose="020B0604030504040204"/>
              </a:rPr>
              <a:t>=</a:t>
            </a:r>
            <a:r>
              <a:rPr sz="18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40" dirty="0">
                <a:latin typeface="Tahoma" panose="020B0604030504040204"/>
                <a:cs typeface="Tahoma" panose="020B0604030504040204"/>
              </a:rPr>
              <a:t>new</a:t>
            </a:r>
            <a:r>
              <a:rPr sz="1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60" dirty="0">
                <a:latin typeface="Tahoma" panose="020B0604030504040204"/>
                <a:cs typeface="Tahoma" panose="020B0604030504040204"/>
              </a:rPr>
              <a:t>DogThread(); </a:t>
            </a:r>
            <a:r>
              <a:rPr sz="1800" spc="-555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35" dirty="0">
                <a:latin typeface="Tahoma" panose="020B0604030504040204"/>
                <a:cs typeface="Tahoma" panose="020B0604030504040204"/>
              </a:rPr>
              <a:t>Thread</a:t>
            </a:r>
            <a:r>
              <a:rPr sz="1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15" dirty="0">
                <a:latin typeface="Tahoma" panose="020B0604030504040204"/>
                <a:cs typeface="Tahoma" panose="020B0604030504040204"/>
              </a:rPr>
              <a:t>dog2</a:t>
            </a:r>
            <a:r>
              <a:rPr sz="18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110" dirty="0">
                <a:latin typeface="Tahoma" panose="020B0604030504040204"/>
                <a:cs typeface="Tahoma" panose="020B0604030504040204"/>
              </a:rPr>
              <a:t>=</a:t>
            </a:r>
            <a:r>
              <a:rPr sz="18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40" dirty="0">
                <a:latin typeface="Tahoma" panose="020B0604030504040204"/>
                <a:cs typeface="Tahoma" panose="020B0604030504040204"/>
              </a:rPr>
              <a:t>new</a:t>
            </a:r>
            <a:r>
              <a:rPr sz="1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60" dirty="0">
                <a:latin typeface="Tahoma" panose="020B0604030504040204"/>
                <a:cs typeface="Tahoma" panose="020B0604030504040204"/>
              </a:rPr>
              <a:t>DogThread(); </a:t>
            </a:r>
            <a:r>
              <a:rPr sz="1800" spc="-555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35" dirty="0">
                <a:latin typeface="Tahoma" panose="020B0604030504040204"/>
                <a:cs typeface="Tahoma" panose="020B0604030504040204"/>
              </a:rPr>
              <a:t>Thread</a:t>
            </a:r>
            <a:r>
              <a:rPr sz="1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15" dirty="0">
                <a:latin typeface="Tahoma" panose="020B0604030504040204"/>
                <a:cs typeface="Tahoma" panose="020B0604030504040204"/>
              </a:rPr>
              <a:t>dog3</a:t>
            </a:r>
            <a:r>
              <a:rPr sz="18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110" dirty="0">
                <a:latin typeface="Tahoma" panose="020B0604030504040204"/>
                <a:cs typeface="Tahoma" panose="020B0604030504040204"/>
              </a:rPr>
              <a:t>=</a:t>
            </a:r>
            <a:r>
              <a:rPr sz="18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40" dirty="0">
                <a:latin typeface="Tahoma" panose="020B0604030504040204"/>
                <a:cs typeface="Tahoma" panose="020B0604030504040204"/>
              </a:rPr>
              <a:t>new</a:t>
            </a:r>
            <a:r>
              <a:rPr sz="1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60" dirty="0">
                <a:latin typeface="Tahoma" panose="020B0604030504040204"/>
                <a:cs typeface="Tahoma" panose="020B0604030504040204"/>
              </a:rPr>
              <a:t>DogThread();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5705e6ce-c9ed-49f3-97da-99117935f8d6"/>
  <p:tag name="COMMONDATA" val="eyJoZGlkIjoiMTAzODJjNWMwZDI2YWQ5MzliZmFkMjI5Y2NiNTlkNz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14893</Words>
  <Application>WPS 演示</Application>
  <PresentationFormat>On-screen Show (4:3)</PresentationFormat>
  <Paragraphs>695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Arial</vt:lpstr>
      <vt:lpstr>宋体</vt:lpstr>
      <vt:lpstr>Wingdings</vt:lpstr>
      <vt:lpstr>微软雅黑</vt:lpstr>
      <vt:lpstr>Arial MT</vt:lpstr>
      <vt:lpstr>Tahoma</vt:lpstr>
      <vt:lpstr>Trebuchet MS</vt:lpstr>
      <vt:lpstr>Times New Roman</vt:lpstr>
      <vt:lpstr>Consolas</vt:lpstr>
      <vt:lpstr>Comic Sans MS</vt:lpstr>
      <vt:lpstr>Calibri</vt:lpstr>
      <vt:lpstr>Arial Unicode MS</vt:lpstr>
      <vt:lpstr>Arial</vt:lpstr>
      <vt:lpstr>Office Theme</vt:lpstr>
      <vt:lpstr>JVM &amp; Threading</vt:lpstr>
      <vt:lpstr>Shared between Threads</vt:lpstr>
      <vt:lpstr>Per Thread</vt:lpstr>
      <vt:lpstr>Multithreading in Java</vt:lpstr>
      <vt:lpstr>The Runnable Interface</vt:lpstr>
      <vt:lpstr>Implementing Runnable</vt:lpstr>
      <vt:lpstr>Subclass vs Runnable</vt:lpstr>
      <vt:lpstr>Subclass vs Runnable</vt:lpstr>
      <vt:lpstr>Example: shared resource</vt:lpstr>
      <vt:lpstr>Example: shared resource</vt:lpstr>
      <vt:lpstr>Critical Section</vt:lpstr>
      <vt:lpstr>Synchronization in Java</vt:lpstr>
      <vt:lpstr>synchronized keyword</vt:lpstr>
      <vt:lpstr>Using Lock in the Concurrency API</vt:lpstr>
      <vt:lpstr>A more practical problem: Bank Account Management</vt:lpstr>
      <vt:lpstr>Using Lock</vt:lpstr>
      <vt:lpstr>Potential Flaw?</vt:lpstr>
      <vt:lpstr>Deadlock</vt:lpstr>
      <vt:lpstr>Deadlock</vt:lpstr>
      <vt:lpstr>Avoiding Deadlocks</vt:lpstr>
      <vt:lpstr>Using Condition</vt:lpstr>
      <vt:lpstr>Using Condition await()</vt:lpstr>
      <vt:lpstr>Using Condition signalAll()</vt:lpstr>
      <vt:lpstr>To Put it Altogether</vt:lpstr>
      <vt:lpstr>To Put it Altogether</vt:lpstr>
      <vt:lpstr>To Put it Altogether</vt:lpstr>
      <vt:lpstr>To Put it Altogether</vt:lpstr>
      <vt:lpstr>Thread States</vt:lpstr>
      <vt:lpstr>Thread States</vt:lpstr>
      <vt:lpstr>Thread States</vt:lpstr>
      <vt:lpstr>Thread States</vt:lpstr>
      <vt:lpstr>Thread States</vt:lpstr>
      <vt:lpstr>Thread States</vt:lpstr>
      <vt:lpstr>Thread States</vt:lpstr>
      <vt:lpstr>Lecture 7</vt:lpstr>
      <vt:lpstr>Concurrency  for Java  Collection</vt:lpstr>
      <vt:lpstr>Example: fail-fast iterators</vt:lpstr>
      <vt:lpstr>Example: fail-fast iterators</vt:lpstr>
      <vt:lpstr>Concurrent Collections in Java</vt:lpstr>
      <vt:lpstr>PowerPoint 演示文稿</vt:lpstr>
      <vt:lpstr>PowerPoint 演示文稿</vt:lpstr>
      <vt:lpstr>CopyOnWriteArrayList</vt:lpstr>
      <vt:lpstr>Fail-safe  Iterator</vt:lpstr>
      <vt:lpstr>state of the array at the point that the iterator was created.</vt:lpstr>
      <vt:lpstr>Compare-And-Swap (CAS) Collections</vt:lpstr>
      <vt:lpstr>Collections using Lock</vt:lpstr>
      <vt:lpstr>BlockingQueue</vt:lpstr>
      <vt:lpstr>PowerPoint 演示文稿</vt:lpstr>
      <vt:lpstr>PowerPoint 演示文稿</vt:lpstr>
      <vt:lpstr>ConcurrentHashMap</vt:lpstr>
      <vt:lpstr>https://github.com/jaymoid/JavaConcurrent  CollectionsDiagram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 &amp; Threading</dc:title>
  <dc:creator>Yida Tao</dc:creator>
  <cp:lastModifiedBy>Enfriado alto</cp:lastModifiedBy>
  <cp:revision>1</cp:revision>
  <dcterms:created xsi:type="dcterms:W3CDTF">2023-01-16T04:25:18Z</dcterms:created>
  <dcterms:modified xsi:type="dcterms:W3CDTF">2023-01-16T04:25:18Z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2022-10-25T08:00:00Z</vt:filetime>
  </property>
  <property fmtid="{D5CDD505-2E9C-101B-9397-08002B2CF9AE}" pid="3" name="Creator">
    <vt:lpwstr>Microsoft® PowerPoint® 适用于 Microsoft 365</vt:lpwstr>
  </property>
  <property fmtid="{D5CDD505-2E9C-101B-9397-08002B2CF9AE}" pid="4" name="LastSaved">
    <vt:filetime>2023-01-12T08:00:00Z</vt:filetime>
  </property>
  <property fmtid="{D5CDD505-2E9C-101B-9397-08002B2CF9AE}" pid="5" name="ICV">
    <vt:lpwstr>8B1FCB8A95624543961F7F29A63E044C</vt:lpwstr>
  </property>
  <property fmtid="{D5CDD505-2E9C-101B-9397-08002B2CF9AE}" pid="6" name="KSOProductBuildVer">
    <vt:lpwstr>2052-11.1.0.13703</vt:lpwstr>
  </property>
</Properties>
</file>