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34"/>
  </p:notesMasterIdLst>
  <p:handoutMasterIdLst>
    <p:handoutMasterId r:id="rId35"/>
  </p:handoutMasterIdLst>
  <p:sldIdLst>
    <p:sldId id="1146" r:id="rId2"/>
    <p:sldId id="1131" r:id="rId3"/>
    <p:sldId id="1073" r:id="rId4"/>
    <p:sldId id="1144" r:id="rId5"/>
    <p:sldId id="1074" r:id="rId6"/>
    <p:sldId id="1075" r:id="rId7"/>
    <p:sldId id="1076" r:id="rId8"/>
    <p:sldId id="1077" r:id="rId9"/>
    <p:sldId id="1078" r:id="rId10"/>
    <p:sldId id="1136" r:id="rId11"/>
    <p:sldId id="1079" r:id="rId12"/>
    <p:sldId id="1080" r:id="rId13"/>
    <p:sldId id="1081" r:id="rId14"/>
    <p:sldId id="1139" r:id="rId15"/>
    <p:sldId id="1137" r:id="rId16"/>
    <p:sldId id="1153" r:id="rId17"/>
    <p:sldId id="1155" r:id="rId18"/>
    <p:sldId id="1152" r:id="rId19"/>
    <p:sldId id="1085" r:id="rId20"/>
    <p:sldId id="1084" r:id="rId21"/>
    <p:sldId id="1140" r:id="rId22"/>
    <p:sldId id="1091" r:id="rId23"/>
    <p:sldId id="1154" r:id="rId24"/>
    <p:sldId id="1092" r:id="rId25"/>
    <p:sldId id="1095" r:id="rId26"/>
    <p:sldId id="1093" r:id="rId27"/>
    <p:sldId id="1096" r:id="rId28"/>
    <p:sldId id="1097" r:id="rId29"/>
    <p:sldId id="1098" r:id="rId30"/>
    <p:sldId id="1099" r:id="rId31"/>
    <p:sldId id="1125" r:id="rId32"/>
    <p:sldId id="1147" r:id="rId33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Arial" panose="020B0604020202020204" pitchFamily="34" charset="0"/>
        <a:ea typeface="PMingLiU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Arial" panose="020B0604020202020204" pitchFamily="34" charset="0"/>
        <a:ea typeface="PMingLiU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Arial" panose="020B0604020202020204" pitchFamily="34" charset="0"/>
        <a:ea typeface="PMingLiU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Arial" panose="020B0604020202020204" pitchFamily="34" charset="0"/>
        <a:ea typeface="PMingLiU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Arial" panose="020B0604020202020204" pitchFamily="34" charset="0"/>
        <a:ea typeface="PMingLiU" pitchFamily="18" charset="-120"/>
        <a:cs typeface="+mn-cs"/>
      </a:defRPr>
    </a:lvl5pPr>
    <a:lvl6pPr marL="2286000" algn="l" defTabSz="914400" rtl="0" eaLnBrk="1" latinLnBrk="0" hangingPunct="1">
      <a:defRPr kumimoji="1" sz="3200" kern="1200">
        <a:solidFill>
          <a:schemeClr val="tx1"/>
        </a:solidFill>
        <a:latin typeface="Arial" panose="020B0604020202020204" pitchFamily="34" charset="0"/>
        <a:ea typeface="PMingLiU" pitchFamily="18" charset="-120"/>
        <a:cs typeface="+mn-cs"/>
      </a:defRPr>
    </a:lvl6pPr>
    <a:lvl7pPr marL="2743200" algn="l" defTabSz="914400" rtl="0" eaLnBrk="1" latinLnBrk="0" hangingPunct="1">
      <a:defRPr kumimoji="1" sz="3200" kern="1200">
        <a:solidFill>
          <a:schemeClr val="tx1"/>
        </a:solidFill>
        <a:latin typeface="Arial" panose="020B0604020202020204" pitchFamily="34" charset="0"/>
        <a:ea typeface="PMingLiU" pitchFamily="18" charset="-120"/>
        <a:cs typeface="+mn-cs"/>
      </a:defRPr>
    </a:lvl7pPr>
    <a:lvl8pPr marL="3200400" algn="l" defTabSz="914400" rtl="0" eaLnBrk="1" latinLnBrk="0" hangingPunct="1">
      <a:defRPr kumimoji="1" sz="3200" kern="1200">
        <a:solidFill>
          <a:schemeClr val="tx1"/>
        </a:solidFill>
        <a:latin typeface="Arial" panose="020B0604020202020204" pitchFamily="34" charset="0"/>
        <a:ea typeface="PMingLiU" pitchFamily="18" charset="-120"/>
        <a:cs typeface="+mn-cs"/>
      </a:defRPr>
    </a:lvl8pPr>
    <a:lvl9pPr marL="3657600" algn="l" defTabSz="914400" rtl="0" eaLnBrk="1" latinLnBrk="0" hangingPunct="1">
      <a:defRPr kumimoji="1" sz="3200" kern="1200">
        <a:solidFill>
          <a:schemeClr val="tx1"/>
        </a:solidFill>
        <a:latin typeface="Arial" panose="020B0604020202020204" pitchFamily="34" charset="0"/>
        <a:ea typeface="PMingLiU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2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CC0000"/>
    <a:srgbClr val="990000"/>
    <a:srgbClr val="660066"/>
    <a:srgbClr val="003366"/>
    <a:srgbClr val="003300"/>
    <a:srgbClr val="0066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02" autoAdjust="0"/>
    <p:restoredTop sz="83154" autoAdjust="0"/>
  </p:normalViewPr>
  <p:slideViewPr>
    <p:cSldViewPr snapToGrid="0">
      <p:cViewPr varScale="1">
        <p:scale>
          <a:sx n="71" d="100"/>
          <a:sy n="71" d="100"/>
        </p:scale>
        <p:origin x="1022" y="48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-1518" y="-108"/>
      </p:cViewPr>
      <p:guideLst>
        <p:guide orient="horz" pos="3222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29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54" tIns="47476" rIns="94954" bIns="47476" numCol="1" anchor="t" anchorCtr="0" compatLnSpc="1">
            <a:prstTxWarp prst="textNoShape">
              <a:avLst/>
            </a:prstTxWarp>
          </a:bodyPr>
          <a:lstStyle>
            <a:lvl1pPr defTabSz="949325" eaLnBrk="0" hangingPunct="0">
              <a:defRPr kumimoji="0" sz="1200">
                <a:latin typeface="Times New Roman" pitchFamily="18" charset="0"/>
                <a:ea typeface="Gulim" pitchFamily="34" charset="-127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06850" y="0"/>
            <a:ext cx="30829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54" tIns="47476" rIns="94954" bIns="47476" numCol="1" anchor="t" anchorCtr="0" compatLnSpc="1">
            <a:prstTxWarp prst="textNoShape">
              <a:avLst/>
            </a:prstTxWarp>
          </a:bodyPr>
          <a:lstStyle>
            <a:lvl1pPr algn="r" defTabSz="949325" eaLnBrk="0" hangingPunct="0">
              <a:defRPr kumimoji="0" sz="1200">
                <a:latin typeface="Times New Roman" pitchFamily="18" charset="0"/>
                <a:ea typeface="Gulim" pitchFamily="34" charset="-127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61538"/>
            <a:ext cx="308292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54" tIns="47476" rIns="94954" bIns="47476" numCol="1" anchor="b" anchorCtr="0" compatLnSpc="1">
            <a:prstTxWarp prst="textNoShape">
              <a:avLst/>
            </a:prstTxWarp>
          </a:bodyPr>
          <a:lstStyle>
            <a:lvl1pPr defTabSz="949325" eaLnBrk="0" hangingPunct="0">
              <a:defRPr kumimoji="0" sz="1200">
                <a:latin typeface="Times New Roman" pitchFamily="18" charset="0"/>
                <a:ea typeface="Gulim" pitchFamily="34" charset="-127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06850" y="9761538"/>
            <a:ext cx="308292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54" tIns="47476" rIns="94954" bIns="47476" numCol="1" anchor="b" anchorCtr="0" compatLnSpc="1">
            <a:prstTxWarp prst="textNoShape">
              <a:avLst/>
            </a:prstTxWarp>
          </a:bodyPr>
          <a:lstStyle>
            <a:lvl1pPr algn="r" defTabSz="949325" eaLnBrk="0" hangingPunct="0">
              <a:defRPr kumimoji="0" sz="1200">
                <a:latin typeface="Times New Roman" panose="02020603050405020304" pitchFamily="18" charset="0"/>
                <a:ea typeface="Gulim" pitchFamily="34" charset="-127"/>
              </a:defRPr>
            </a:lvl1pPr>
          </a:lstStyle>
          <a:p>
            <a:fld id="{372A2AD6-E601-419E-84BD-17EF10507A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0028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403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52" tIns="47526" rIns="95052" bIns="47526" numCol="1" anchor="t" anchorCtr="0" compatLnSpc="1">
            <a:prstTxWarp prst="textNoShape">
              <a:avLst/>
            </a:prstTxWarp>
          </a:bodyPr>
          <a:lstStyle>
            <a:lvl1pPr defTabSz="950913" eaLnBrk="0" hangingPunct="0">
              <a:defRPr kumimoji="0" sz="1200">
                <a:latin typeface="Times New Roman" pitchFamily="18" charset="0"/>
                <a:ea typeface="Gulim" pitchFamily="34" charset="-127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924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52" tIns="47526" rIns="95052" bIns="47526" numCol="1" anchor="t" anchorCtr="0" compatLnSpc="1">
            <a:prstTxWarp prst="textNoShape">
              <a:avLst/>
            </a:prstTxWarp>
          </a:bodyPr>
          <a:lstStyle>
            <a:lvl1pPr algn="r" defTabSz="950913" eaLnBrk="0" hangingPunct="0">
              <a:defRPr kumimoji="0" sz="1200">
                <a:latin typeface="Times New Roman" pitchFamily="18" charset="0"/>
                <a:ea typeface="Gulim" pitchFamily="34" charset="-127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1075" y="755650"/>
            <a:ext cx="5156200" cy="3867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8688" y="4875213"/>
            <a:ext cx="5257800" cy="462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52" tIns="47526" rIns="95052" bIns="475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48838"/>
            <a:ext cx="309403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52" tIns="47526" rIns="95052" bIns="47526" numCol="1" anchor="b" anchorCtr="0" compatLnSpc="1">
            <a:prstTxWarp prst="textNoShape">
              <a:avLst/>
            </a:prstTxWarp>
          </a:bodyPr>
          <a:lstStyle>
            <a:lvl1pPr defTabSz="950913" eaLnBrk="0" hangingPunct="0">
              <a:defRPr kumimoji="0" sz="1200">
                <a:latin typeface="Times New Roman" pitchFamily="18" charset="0"/>
                <a:ea typeface="Gulim" pitchFamily="34" charset="-127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48838"/>
            <a:ext cx="30924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52" tIns="47526" rIns="95052" bIns="47526" numCol="1" anchor="b" anchorCtr="0" compatLnSpc="1">
            <a:prstTxWarp prst="textNoShape">
              <a:avLst/>
            </a:prstTxWarp>
          </a:bodyPr>
          <a:lstStyle>
            <a:lvl1pPr algn="r" defTabSz="950913" eaLnBrk="0" hangingPunct="0">
              <a:defRPr kumimoji="0" sz="1200">
                <a:latin typeface="Times New Roman" panose="02020603050405020304" pitchFamily="18" charset="0"/>
                <a:ea typeface="Gulim" pitchFamily="34" charset="-127"/>
              </a:defRPr>
            </a:lvl1pPr>
          </a:lstStyle>
          <a:p>
            <a:fld id="{F1FB3EDA-2245-42ED-A8D6-76350D6DC60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42486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FB3EDA-2245-42ED-A8D6-76350D6DC60D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2932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FB3EDA-2245-42ED-A8D6-76350D6DC60D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0550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9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 userDrawn="1"/>
        </p:nvSpPr>
        <p:spPr bwMode="auto">
          <a:xfrm>
            <a:off x="38100" y="6583363"/>
            <a:ext cx="28844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GB" altLang="zh-CN" sz="1200" b="1">
                <a:solidFill>
                  <a:srgbClr val="800000"/>
                </a:solidFill>
                <a:ea typeface="SimSun" pitchFamily="2" charset="-122"/>
                <a:cs typeface="Arial" charset="0"/>
              </a:rPr>
              <a:t>Fourier Series</a:t>
            </a:r>
            <a:endParaRPr kumimoji="0" lang="en-AU" altLang="zh-CN" sz="1200" b="1">
              <a:solidFill>
                <a:srgbClr val="800000"/>
              </a:solidFill>
              <a:ea typeface="SimSun" pitchFamily="2" charset="-122"/>
              <a:cs typeface="Arial" charset="0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 userDrawn="1"/>
        </p:nvSpPr>
        <p:spPr bwMode="auto">
          <a:xfrm>
            <a:off x="3646488" y="6583363"/>
            <a:ext cx="1725612" cy="2746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sz="1200" dirty="0">
                <a:ea typeface="Gulim" pitchFamily="34" charset="-127"/>
                <a:cs typeface="Arial" charset="0"/>
              </a:rPr>
              <a:t>Signals and Systems</a:t>
            </a:r>
            <a:endParaRPr kumimoji="0" lang="en-AU" sz="1200" dirty="0">
              <a:ea typeface="Gulim" pitchFamily="34" charset="-127"/>
              <a:cs typeface="Times New Roman" pitchFamily="18" charset="0"/>
            </a:endParaRPr>
          </a:p>
        </p:txBody>
      </p:sp>
      <p:pic>
        <p:nvPicPr>
          <p:cNvPr id="6" name="Picture 1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0"/>
            <a:ext cx="5084763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39EDC44-2CEF-4E06-8D12-BDE10E85A3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887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1B401A-23E2-4E8F-A8C8-9DF127EEDE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31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397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397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225362-A80F-49F7-973E-0392617F324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407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025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25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57000E-CD0D-46EF-927A-74CF427DD17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302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36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070350"/>
            <a:ext cx="7772400" cy="1936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8BEE6F-29FC-47C8-82E7-4CE5C040E8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9935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25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025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FB7437-D0F7-4E2E-8B75-75DD6F5497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588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 userDrawn="1"/>
        </p:nvSpPr>
        <p:spPr bwMode="auto">
          <a:xfrm>
            <a:off x="38100" y="6583363"/>
            <a:ext cx="28844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GB" altLang="zh-CN" sz="1200" b="1">
                <a:solidFill>
                  <a:srgbClr val="800000"/>
                </a:solidFill>
                <a:ea typeface="SimSun" pitchFamily="2" charset="-122"/>
                <a:cs typeface="Arial" charset="0"/>
              </a:rPr>
              <a:t>Fourier Series</a:t>
            </a:r>
            <a:endParaRPr kumimoji="0" lang="en-AU" altLang="zh-CN" sz="1200" b="1">
              <a:solidFill>
                <a:srgbClr val="800000"/>
              </a:solidFill>
              <a:ea typeface="SimSun" pitchFamily="2" charset="-122"/>
              <a:cs typeface="Arial" charset="0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 userDrawn="1"/>
        </p:nvSpPr>
        <p:spPr bwMode="auto">
          <a:xfrm>
            <a:off x="3646488" y="6583363"/>
            <a:ext cx="1725612" cy="2746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sz="1200" dirty="0">
                <a:ea typeface="Gulim" pitchFamily="34" charset="-127"/>
                <a:cs typeface="Arial" charset="0"/>
              </a:rPr>
              <a:t>Signals and Systems</a:t>
            </a:r>
            <a:endParaRPr kumimoji="0" lang="en-AU" sz="1200" dirty="0">
              <a:ea typeface="Gulim" pitchFamily="34" charset="-127"/>
              <a:cs typeface="Times New Roman" pitchFamily="18" charset="0"/>
            </a:endParaRPr>
          </a:p>
        </p:txBody>
      </p:sp>
      <p:pic>
        <p:nvPicPr>
          <p:cNvPr id="6" name="Picture 1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800" y="6537325"/>
            <a:ext cx="2235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chemeClr val="accent5">
                  <a:lumMod val="25000"/>
                </a:schemeClr>
              </a:buClr>
              <a:defRPr/>
            </a:lvl1pPr>
            <a:lvl2pPr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E645B7E-B3BC-4453-A1E1-BAC39AED1C7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4380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BEC048-A863-4543-A79E-CC772A5DD7E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0188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2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2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9C6288-C53E-4922-A4ED-282903556E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4385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ACCF09-4A6D-4381-9D9F-51D38EFF5F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247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2FD60C-8E84-48ED-87FE-372C1C297C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6079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D1F2B7-A4D7-49AA-831B-77059260EE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678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5EBF8D-9CB5-49BE-BED9-0ECFCDB005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4356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CA6BB-423C-4B39-A404-67104E3F54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623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02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7004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Times New Roman" panose="02020603050405020304" pitchFamily="18" charset="0"/>
                <a:ea typeface="Gulim" pitchFamily="34" charset="-127"/>
              </a:defRPr>
            </a:lvl1pPr>
          </a:lstStyle>
          <a:p>
            <a:fld id="{A89B774C-4172-48B0-B94B-EE04F9C4045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Blip>
          <a:blip r:embed="rId16"/>
        </a:buBlip>
        <a:defRPr sz="24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0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16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5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1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5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Notes</a:t>
            </a:r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685800" y="1573213"/>
            <a:ext cx="7772400" cy="4025900"/>
          </a:xfrm>
        </p:spPr>
        <p:txBody>
          <a:bodyPr/>
          <a:lstStyle/>
          <a:p>
            <a:r>
              <a:rPr lang="en-US" altLang="zh-CN" sz="3200" dirty="0">
                <a:ea typeface="SimSun" panose="02010600030101010101" pitchFamily="2" charset="-122"/>
              </a:rPr>
              <a:t>Assignments</a:t>
            </a:r>
          </a:p>
          <a:p>
            <a:pPr lvl="1"/>
            <a:r>
              <a:rPr lang="en-US" altLang="zh-CN" sz="2800" dirty="0">
                <a:ea typeface="SimSun" panose="02010600030101010101" pitchFamily="2" charset="-122"/>
              </a:rPr>
              <a:t>3.2</a:t>
            </a:r>
          </a:p>
          <a:p>
            <a:pPr lvl="1"/>
            <a:r>
              <a:rPr lang="en-US" altLang="zh-CN" sz="2800" dirty="0">
                <a:ea typeface="SimSun" panose="02010600030101010101" pitchFamily="2" charset="-122"/>
              </a:rPr>
              <a:t>3.27</a:t>
            </a:r>
          </a:p>
          <a:p>
            <a:pPr lvl="1"/>
            <a:r>
              <a:rPr lang="en-US" altLang="zh-TW" sz="2800" dirty="0">
                <a:ea typeface="PMingLiU" panose="02020500000000000000" pitchFamily="18" charset="-120"/>
              </a:rPr>
              <a:t>3.36</a:t>
            </a:r>
          </a:p>
          <a:p>
            <a:pPr lvl="1"/>
            <a:r>
              <a:rPr lang="en-US" altLang="zh-CN" sz="2800" dirty="0">
                <a:ea typeface="SimSun" panose="02010600030101010101" pitchFamily="2" charset="-122"/>
              </a:rPr>
              <a:t>3.38</a:t>
            </a:r>
          </a:p>
          <a:p>
            <a:pPr lvl="1"/>
            <a:r>
              <a:rPr lang="en-US" altLang="zh-CN" sz="2800" dirty="0">
                <a:ea typeface="SimSun" panose="02010600030101010101" pitchFamily="2" charset="-122"/>
              </a:rPr>
              <a:t>3.50</a:t>
            </a:r>
          </a:p>
          <a:p>
            <a:r>
              <a:rPr lang="en-US" altLang="zh-CN" sz="2400" dirty="0">
                <a:ea typeface="SimSun" panose="02010600030101010101" pitchFamily="2" charset="-122"/>
              </a:rPr>
              <a:t>Tutorial problems</a:t>
            </a:r>
            <a:endParaRPr lang="en-US" altLang="zh-CN" sz="2400" b="0" dirty="0">
              <a:ea typeface="SimSun" panose="02010600030101010101" pitchFamily="2" charset="-122"/>
            </a:endParaRPr>
          </a:p>
          <a:p>
            <a:pPr lvl="1"/>
            <a:r>
              <a:rPr lang="en-US" altLang="zh-CN" sz="2000" dirty="0">
                <a:ea typeface="SimSun" panose="02010600030101010101" pitchFamily="2" charset="-122"/>
              </a:rPr>
              <a:t>Basic Problems wish Answers 3.11</a:t>
            </a:r>
            <a:endParaRPr lang="en-US" altLang="zh-CN" sz="2000" b="0" dirty="0">
              <a:ea typeface="SimSun" panose="02010600030101010101" pitchFamily="2" charset="-122"/>
            </a:endParaRPr>
          </a:p>
          <a:p>
            <a:pPr lvl="1"/>
            <a:r>
              <a:rPr lang="en-US" altLang="zh-CN" sz="2000" dirty="0">
                <a:ea typeface="SimSun" panose="02010600030101010101" pitchFamily="2" charset="-122"/>
              </a:rPr>
              <a:t>Basic Problems 3.30, 3.37</a:t>
            </a:r>
            <a:endParaRPr lang="en-US" altLang="zh-CN" sz="2000" b="0" dirty="0">
              <a:ea typeface="SimSun" panose="02010600030101010101" pitchFamily="2" charset="-122"/>
            </a:endParaRPr>
          </a:p>
          <a:p>
            <a:pPr lvl="1"/>
            <a:r>
              <a:rPr lang="en-US" altLang="zh-CN" sz="2000" dirty="0">
                <a:ea typeface="SimSun" panose="02010600030101010101" pitchFamily="2" charset="-122"/>
              </a:rPr>
              <a:t>Advanced Problems 3.49</a:t>
            </a:r>
            <a:endParaRPr lang="en-US" altLang="zh-CN" sz="2000" b="0" dirty="0">
              <a:ea typeface="SimSun" panose="02010600030101010101" pitchFamily="2" charset="-122"/>
            </a:endParaRPr>
          </a:p>
          <a:p>
            <a:endParaRPr lang="en-US" altLang="zh-CN" sz="3200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85800" y="26988"/>
            <a:ext cx="7772400" cy="1143000"/>
          </a:xfrm>
        </p:spPr>
        <p:txBody>
          <a:bodyPr/>
          <a:lstStyle/>
          <a:p>
            <a:r>
              <a:rPr lang="en-US" altLang="zh-TW">
                <a:ea typeface="PMingLiU" pitchFamily="18" charset="-120"/>
              </a:rPr>
              <a:t>Cont.</a:t>
            </a:r>
            <a:endParaRPr lang="zh-TW" altLang="en-US">
              <a:ea typeface="PMingLiU" pitchFamily="18" charset="-120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fld id="{83D807CA-8708-40C9-8FCB-4277197767F3}" type="slidenum">
              <a:rPr kumimoji="0" lang="en-US" altLang="zh-TW" sz="1400">
                <a:latin typeface="Times New Roman" panose="02020603050405020304" pitchFamily="18" charset="0"/>
                <a:ea typeface="Gulim" pitchFamily="34" charset="-127"/>
              </a:rPr>
              <a:pPr eaLnBrk="1" hangingPunct="1"/>
              <a:t>10</a:t>
            </a:fld>
            <a:endParaRPr kumimoji="0" lang="en-US" altLang="zh-TW" sz="1400">
              <a:latin typeface="Times New Roman" panose="02020603050405020304" pitchFamily="18" charset="0"/>
              <a:ea typeface="Gulim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6538" y="188811"/>
                <a:ext cx="8024812" cy="4025900"/>
              </a:xfrm>
            </p:spPr>
            <p:txBody>
              <a:bodyPr/>
              <a:lstStyle/>
              <a:p>
                <a:endParaRPr lang="en-GB" altLang="zh-TW" b="0" dirty="0">
                  <a:latin typeface="Times New Roman" panose="02020603050405020304" pitchFamily="18" charset="0"/>
                  <a:ea typeface="PMingLiU" pitchFamily="18" charset="-120"/>
                  <a:cs typeface="Times New Roman" panose="02020603050405020304" pitchFamily="18" charset="0"/>
                </a:endParaRPr>
              </a:p>
              <a:p>
                <a:endParaRPr lang="en-GB" altLang="zh-TW" b="0" dirty="0">
                  <a:latin typeface="Times New Roman" panose="02020603050405020304" pitchFamily="18" charset="0"/>
                  <a:ea typeface="PMingLiU" pitchFamily="18" charset="-120"/>
                  <a:cs typeface="Times New Roman" panose="02020603050405020304" pitchFamily="18" charset="0"/>
                </a:endParaRPr>
              </a:p>
              <a:p>
                <a:endParaRPr lang="en-GB" altLang="zh-TW" b="0" dirty="0">
                  <a:latin typeface="Times New Roman" panose="02020603050405020304" pitchFamily="18" charset="0"/>
                  <a:ea typeface="PMingLiU" pitchFamily="18" charset="-120"/>
                  <a:cs typeface="Times New Roman" panose="02020603050405020304" pitchFamily="18" charset="0"/>
                </a:endParaRPr>
              </a:p>
              <a:p>
                <a:endParaRPr lang="en-GB" altLang="zh-TW" b="0" dirty="0">
                  <a:latin typeface="Times New Roman" panose="02020603050405020304" pitchFamily="18" charset="0"/>
                  <a:ea typeface="PMingLiU" pitchFamily="18" charset="-120"/>
                  <a:cs typeface="Times New Roman" panose="02020603050405020304" pitchFamily="18" charset="0"/>
                </a:endParaRPr>
              </a:p>
              <a:p>
                <a:r>
                  <a:rPr lang="en-US" altLang="zh-TW" b="0" i="1" dirty="0" err="1">
                    <a:latin typeface="Times New Roman" panose="02020603050405020304" pitchFamily="18" charset="0"/>
                    <a:ea typeface="PMingLiU" pitchFamily="18" charset="-120"/>
                    <a:cs typeface="Times New Roman" panose="02020603050405020304" pitchFamily="18" charset="0"/>
                  </a:rPr>
                  <a:t>a</a:t>
                </a:r>
                <a:r>
                  <a:rPr lang="en-US" altLang="zh-TW" b="0" i="1" baseline="-25000" dirty="0" err="1">
                    <a:latin typeface="Times New Roman" panose="02020603050405020304" pitchFamily="18" charset="0"/>
                    <a:ea typeface="PMingLiU" pitchFamily="18" charset="-120"/>
                    <a:cs typeface="Times New Roman" panose="02020603050405020304" pitchFamily="18" charset="0"/>
                  </a:rPr>
                  <a:t>k</a:t>
                </a:r>
                <a:r>
                  <a:rPr lang="en-US" altLang="zh-TW" b="0" dirty="0">
                    <a:latin typeface="Times New Roman" panose="02020603050405020304" pitchFamily="18" charset="0"/>
                    <a:ea typeface="PMingLiU" pitchFamily="18" charset="-120"/>
                    <a:cs typeface="Times New Roman" panose="02020603050405020304" pitchFamily="18" charset="0"/>
                  </a:rPr>
                  <a:t> can be defined for all integers k, and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PMingLiU" pitchFamily="18" charset="-12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PMingLiU" pitchFamily="18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PMingLiU" pitchFamily="18" charset="-12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PMingLiU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PMingLiU" pitchFamily="18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PMingLiU" pitchFamily="18" charset="-12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PMingLiU" pitchFamily="18" charset="-12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PMingLiU" pitchFamily="18" charset="-12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PMingLiU" pitchFamily="18" charset="-12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PMingLiU" pitchFamily="18" charset="-12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PMingLiU" pitchFamily="18" charset="-12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PMingLiU" pitchFamily="18" charset="-120"/>
                                  <a:cs typeface="Times New Roman" panose="02020603050405020304" pitchFamily="18" charset="0"/>
                                </a:rPr>
                                <m:t>0×2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PMingLiU" pitchFamily="18" charset="-12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PMingLiU" pitchFamily="18" charset="-12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PMingLiU" pitchFamily="18" charset="-12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PMingLiU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b="0" i="1">
                              <a:latin typeface="Cambria Math" panose="02040503050406030204" pitchFamily="18" charset="0"/>
                              <a:ea typeface="PMingLiU" pitchFamily="18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>
                              <a:latin typeface="Cambria Math" panose="02040503050406030204" pitchFamily="18" charset="0"/>
                              <a:ea typeface="PMingLiU" pitchFamily="18" charset="-12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PMingLiU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TW" sz="2000" b="0" i="1">
                              <a:latin typeface="Cambria Math" panose="02040503050406030204" pitchFamily="18" charset="0"/>
                              <a:ea typeface="PMingLiU" pitchFamily="18" charset="-12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0" i="1">
                              <a:latin typeface="Cambria Math" panose="02040503050406030204" pitchFamily="18" charset="0"/>
                              <a:ea typeface="PMingLiU" pitchFamily="18" charset="-12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TW" sz="2000" b="0" i="1">
                                  <a:latin typeface="Cambria Math" panose="02040503050406030204" pitchFamily="18" charset="0"/>
                                  <a:ea typeface="PMingLiU" pitchFamily="18" charset="-12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000" b="0" i="1">
                                  <a:latin typeface="Cambria Math" panose="02040503050406030204" pitchFamily="18" charset="0"/>
                                  <a:ea typeface="PMingLiU" pitchFamily="18" charset="-12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PMingLiU" pitchFamily="18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TW" sz="2000" b="0" i="1">
                                  <a:latin typeface="Cambria Math" panose="02040503050406030204" pitchFamily="18" charset="0"/>
                                  <a:ea typeface="PMingLiU" pitchFamily="18" charset="-120"/>
                                  <a:cs typeface="Times New Roman" panose="02020603050405020304" pitchFamily="18" charset="0"/>
                                </a:rPr>
                                <m:t>×2</m:t>
                              </m:r>
                              <m:r>
                                <a:rPr lang="en-US" altLang="zh-TW" sz="2000" b="0" i="1">
                                  <a:latin typeface="Cambria Math" panose="02040503050406030204" pitchFamily="18" charset="0"/>
                                  <a:ea typeface="PMingLiU" pitchFamily="18" charset="-12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TW" sz="2000" b="0" i="1">
                                  <a:latin typeface="Cambria Math" panose="02040503050406030204" pitchFamily="18" charset="0"/>
                                  <a:ea typeface="PMingLiU" pitchFamily="18" charset="-12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altLang="zh-TW" sz="2000" b="0" i="1">
                              <a:latin typeface="Cambria Math" panose="02040503050406030204" pitchFamily="18" charset="0"/>
                              <a:ea typeface="PMingLiU" pitchFamily="18" charset="-12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PMingLiU" pitchFamily="18" charset="-120"/>
                          <a:cs typeface="Times New Roman" panose="020206030504050203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PMingLiU" pitchFamily="18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PMingLiU" pitchFamily="18" charset="-12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PMingLiU" pitchFamily="18" charset="-120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PMingLiU" pitchFamily="18" charset="-12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altLang="zh-TW" sz="2000" b="0" i="1">
                              <a:latin typeface="Cambria Math" panose="02040503050406030204" pitchFamily="18" charset="0"/>
                              <a:ea typeface="PMingLiU" pitchFamily="18" charset="-12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0" i="1">
                              <a:latin typeface="Cambria Math" panose="02040503050406030204" pitchFamily="18" charset="0"/>
                              <a:ea typeface="PMingLiU" pitchFamily="18" charset="-12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TW" sz="2000" b="0" i="1">
                                  <a:latin typeface="Cambria Math" panose="02040503050406030204" pitchFamily="18" charset="0"/>
                                  <a:ea typeface="PMingLiU" pitchFamily="18" charset="-12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000" b="0" i="1">
                                  <a:latin typeface="Cambria Math" panose="02040503050406030204" pitchFamily="18" charset="0"/>
                                  <a:ea typeface="PMingLiU" pitchFamily="18" charset="-12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PMingLiU" pitchFamily="18" charset="-12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PMingLiU" pitchFamily="18" charset="-12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PMingLiU" pitchFamily="18" charset="-120"/>
                                  <a:cs typeface="Times New Roman" panose="02020603050405020304" pitchFamily="18" charset="0"/>
                                </a:rPr>
                                <m:t>−1)×2</m:t>
                              </m:r>
                              <m:r>
                                <a:rPr lang="en-US" altLang="zh-TW" sz="2000" b="0" i="1">
                                  <a:latin typeface="Cambria Math" panose="02040503050406030204" pitchFamily="18" charset="0"/>
                                  <a:ea typeface="PMingLiU" pitchFamily="18" charset="-12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TW" sz="2000" b="0" i="1">
                                  <a:latin typeface="Cambria Math" panose="02040503050406030204" pitchFamily="18" charset="0"/>
                                  <a:ea typeface="PMingLiU" pitchFamily="18" charset="-12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altLang="zh-TW" sz="2000" b="0" i="1">
                              <a:latin typeface="Cambria Math" panose="02040503050406030204" pitchFamily="18" charset="0"/>
                              <a:ea typeface="PMingLiU" pitchFamily="18" charset="-12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TW" sz="2000" b="0" dirty="0">
                  <a:latin typeface="Times New Roman" panose="02020603050405020304" pitchFamily="18" charset="0"/>
                  <a:ea typeface="PMingLiU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000" b="0" dirty="0">
                    <a:ea typeface="PMingLiU" pitchFamily="18" charset="-120"/>
                    <a:cs typeface="Times New Roman" panose="02020603050405020304" pitchFamily="18" charset="0"/>
                  </a:rPr>
                  <a:t>                                  </a:t>
                </a:r>
                <a:endParaRPr lang="en-US" altLang="zh-TW" sz="2000" b="0" dirty="0">
                  <a:latin typeface="Times New Roman" panose="02020603050405020304" pitchFamily="18" charset="0"/>
                  <a:ea typeface="PMingLiU" pitchFamily="18" charset="-12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TW" b="0" dirty="0">
                  <a:latin typeface="Times New Roman" panose="02020603050405020304" pitchFamily="18" charset="0"/>
                  <a:ea typeface="PMingLiU" pitchFamily="18" charset="-12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PMingLiU" pitchFamily="18" charset="-12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TW" b="0" i="1" baseline="-25000" dirty="0" err="1">
                        <a:latin typeface="Cambria Math" panose="02040503050406030204" pitchFamily="18" charset="0"/>
                        <a:ea typeface="PMingLiU" pitchFamily="18" charset="-12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TW" b="0" i="1" dirty="0">
                        <a:latin typeface="Cambria Math" panose="02040503050406030204" pitchFamily="18" charset="0"/>
                        <a:ea typeface="PMingLiU" pitchFamily="18" charset="-12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b="0" dirty="0">
                    <a:latin typeface="Times New Roman" panose="02020603050405020304" pitchFamily="18" charset="0"/>
                    <a:ea typeface="PMingLiU" pitchFamily="18" charset="-120"/>
                    <a:cs typeface="Times New Roman" panose="02020603050405020304" pitchFamily="18" charset="0"/>
                  </a:rPr>
                  <a:t>is periodic w.r.t. k</a:t>
                </a:r>
              </a:p>
              <a:p>
                <a:pPr lvl="1"/>
                <a:r>
                  <a:rPr lang="en-US" altLang="zh-TW" b="0" dirty="0">
                    <a:latin typeface="Times New Roman" panose="02020603050405020304" pitchFamily="18" charset="0"/>
                    <a:ea typeface="PMingLiU" pitchFamily="18" charset="-120"/>
                    <a:cs typeface="Times New Roman" panose="02020603050405020304" pitchFamily="18" charset="0"/>
                  </a:rPr>
                  <a:t>CT is different</a:t>
                </a:r>
              </a:p>
              <a:p>
                <a:pPr lvl="1"/>
                <a:endParaRPr lang="zh-TW" altLang="en-US" b="0" dirty="0">
                  <a:latin typeface="Times New Roman" panose="02020603050405020304" pitchFamily="18" charset="0"/>
                  <a:ea typeface="PMingLiU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6538" y="188811"/>
                <a:ext cx="8024812" cy="4025900"/>
              </a:xfrm>
              <a:blipFill>
                <a:blip r:embed="rId3"/>
                <a:stretch>
                  <a:fillRect l="-912" b="-2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00" t="15105" r="7709" b="74306"/>
          <a:stretch>
            <a:fillRect/>
          </a:stretch>
        </p:blipFill>
        <p:spPr bwMode="auto">
          <a:xfrm>
            <a:off x="2222500" y="1252436"/>
            <a:ext cx="5502275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4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191541"/>
              </p:ext>
            </p:extLst>
          </p:nvPr>
        </p:nvGraphicFramePr>
        <p:xfrm>
          <a:off x="7656513" y="2192236"/>
          <a:ext cx="13303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04" name="Equation" r:id="rId5" imgW="596900" imgH="228600" progId="Equation.DSMT4">
                  <p:embed/>
                </p:oleObj>
              </mc:Choice>
              <mc:Fallback>
                <p:oleObj name="Equation" r:id="rId5" imgW="5969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6513" y="2192236"/>
                        <a:ext cx="13303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7" name="矩形 2"/>
          <p:cNvSpPr>
            <a:spLocks noChangeArrowheads="1"/>
          </p:cNvSpPr>
          <p:nvPr/>
        </p:nvSpPr>
        <p:spPr bwMode="auto">
          <a:xfrm>
            <a:off x="7648575" y="2198586"/>
            <a:ext cx="1422400" cy="522287"/>
          </a:xfrm>
          <a:prstGeom prst="rect">
            <a:avLst/>
          </a:prstGeom>
          <a:noFill/>
          <a:ln w="349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endParaRPr kumimoji="0" lang="zh-CN" altLang="zh-CN">
              <a:ea typeface="Gulim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8A6552B-9314-480C-9399-A67B62E9FD24}"/>
                  </a:ext>
                </a:extLst>
              </p:cNvPr>
              <p:cNvSpPr txBox="1"/>
              <p:nvPr/>
            </p:nvSpPr>
            <p:spPr>
              <a:xfrm>
                <a:off x="2500707" y="3161663"/>
                <a:ext cx="6297301" cy="560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1×2</m:t>
                              </m:r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altLang="zh-TW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TW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×2</m:t>
                              </m:r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</m:sSub>
                      <m:sSup>
                        <m:sSupPr>
                          <m:ctrlP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×2</m:t>
                              </m:r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kumimoji="0" lang="zh-CN" altLang="en-US" sz="2000" dirty="0">
                  <a:solidFill>
                    <a:schemeClr val="tx1"/>
                  </a:solidFill>
                  <a:ea typeface="Gulim" pitchFamily="34" charset="-127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8A6552B-9314-480C-9399-A67B62E9F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707" y="3161663"/>
                <a:ext cx="6297301" cy="5609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fld id="{75069711-8949-45C2-B21A-A2885D7ED1DE}" type="slidenum">
              <a:rPr kumimoji="0" lang="en-US" altLang="zh-TW" sz="1400">
                <a:latin typeface="Times New Roman" panose="02020603050405020304" pitchFamily="18" charset="0"/>
                <a:ea typeface="Gulim" pitchFamily="34" charset="-127"/>
              </a:rPr>
              <a:pPr eaLnBrk="1" hangingPunct="1"/>
              <a:t>11</a:t>
            </a:fld>
            <a:endParaRPr kumimoji="0" lang="en-US" altLang="zh-TW" sz="1400">
              <a:latin typeface="Times New Roman" panose="02020603050405020304" pitchFamily="18" charset="0"/>
              <a:ea typeface="Gulim" pitchFamily="34" charset="-127"/>
            </a:endParaRP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694"/>
          <a:stretch>
            <a:fillRect/>
          </a:stretch>
        </p:blipFill>
        <p:spPr bwMode="auto">
          <a:xfrm>
            <a:off x="12700" y="0"/>
            <a:ext cx="7466013" cy="168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597401" y="4611685"/>
            <a:ext cx="3197224" cy="1192216"/>
            <a:chOff x="4596869" y="4611547"/>
            <a:chExt cx="3198129" cy="1192024"/>
          </a:xfrm>
        </p:grpSpPr>
        <p:graphicFrame>
          <p:nvGraphicFramePr>
            <p:cNvPr id="20491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7939197"/>
                </p:ext>
              </p:extLst>
            </p:nvPr>
          </p:nvGraphicFramePr>
          <p:xfrm>
            <a:off x="4654924" y="4611547"/>
            <a:ext cx="3140074" cy="627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2" name="Equation" r:id="rId5" imgW="1943100" imgH="393700" progId="Equation.DSMT4">
                    <p:embed/>
                  </p:oleObj>
                </mc:Choice>
                <mc:Fallback>
                  <p:oleObj name="Equation" r:id="rId5" imgW="1943100" imgH="3937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4924" y="4611547"/>
                          <a:ext cx="3140074" cy="627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2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63181931"/>
                </p:ext>
              </p:extLst>
            </p:nvPr>
          </p:nvGraphicFramePr>
          <p:xfrm>
            <a:off x="4697335" y="5161312"/>
            <a:ext cx="3078162" cy="627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3" name="Equation" r:id="rId7" imgW="1905000" imgH="393700" progId="Equation.DSMT4">
                    <p:embed/>
                  </p:oleObj>
                </mc:Choice>
                <mc:Fallback>
                  <p:oleObj name="Equation" r:id="rId7" imgW="1905000" imgH="3937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7335" y="5161312"/>
                          <a:ext cx="3078162" cy="6270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Rectangle 5"/>
            <p:cNvSpPr/>
            <p:nvPr/>
          </p:nvSpPr>
          <p:spPr bwMode="auto">
            <a:xfrm>
              <a:off x="4596869" y="4657581"/>
              <a:ext cx="3193366" cy="1145990"/>
            </a:xfrm>
            <a:prstGeom prst="rect">
              <a:avLst/>
            </a:prstGeom>
            <a:noFill/>
            <a:ln w="222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kumimoji="0" lang="zh-TW" altLang="en-US">
                <a:latin typeface="Arial" charset="0"/>
                <a:ea typeface="Gulim" pitchFamily="34" charset="-127"/>
              </a:endParaRPr>
            </a:p>
          </p:txBody>
        </p:sp>
      </p:grp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70" t="43935" r="32721" b="31541"/>
          <a:stretch>
            <a:fillRect/>
          </a:stretch>
        </p:blipFill>
        <p:spPr bwMode="auto">
          <a:xfrm>
            <a:off x="4498975" y="2911475"/>
            <a:ext cx="755650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514975" y="1074738"/>
            <a:ext cx="2032000" cy="4206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 sz="240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?</a:t>
            </a:r>
            <a:endParaRPr kumimoji="0" lang="zh-TW" altLang="en-US" sz="2400"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34" b="54333"/>
          <a:stretch>
            <a:fillRect/>
          </a:stretch>
        </p:blipFill>
        <p:spPr bwMode="auto">
          <a:xfrm>
            <a:off x="427038" y="1597025"/>
            <a:ext cx="7466012" cy="128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43" r="77502"/>
          <a:stretch>
            <a:fillRect/>
          </a:stretch>
        </p:blipFill>
        <p:spPr bwMode="auto">
          <a:xfrm>
            <a:off x="657225" y="2817813"/>
            <a:ext cx="1679575" cy="357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7" t="42043" r="57562"/>
          <a:stretch>
            <a:fillRect/>
          </a:stretch>
        </p:blipFill>
        <p:spPr bwMode="auto">
          <a:xfrm>
            <a:off x="2322513" y="2840038"/>
            <a:ext cx="1611312" cy="357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81" t="43935" r="-565" b="32088"/>
          <a:stretch>
            <a:fillRect/>
          </a:stretch>
        </p:blipFill>
        <p:spPr bwMode="auto">
          <a:xfrm>
            <a:off x="5297488" y="2933700"/>
            <a:ext cx="249237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fld id="{53D412A6-39B2-481F-A0E1-536075BB1BFE}" type="slidenum">
              <a:rPr kumimoji="0" lang="en-US" altLang="zh-TW" sz="1400">
                <a:latin typeface="Times New Roman" panose="02020603050405020304" pitchFamily="18" charset="0"/>
                <a:ea typeface="Gulim" pitchFamily="34" charset="-127"/>
              </a:rPr>
              <a:pPr eaLnBrk="1" hangingPunct="1"/>
              <a:t>12</a:t>
            </a:fld>
            <a:endParaRPr kumimoji="0" lang="en-US" altLang="zh-TW" sz="1400">
              <a:latin typeface="Times New Roman" panose="02020603050405020304" pitchFamily="18" charset="0"/>
              <a:ea typeface="Gulim" pitchFamily="34" charset="-127"/>
            </a:endParaRP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488" y="0"/>
            <a:ext cx="78755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TextBox 3"/>
          <p:cNvSpPr txBox="1">
            <a:spLocks noChangeArrowheads="1"/>
          </p:cNvSpPr>
          <p:nvPr/>
        </p:nvSpPr>
        <p:spPr bwMode="auto">
          <a:xfrm>
            <a:off x="7767638" y="652463"/>
            <a:ext cx="12985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0D5D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Period=?</a:t>
            </a:r>
            <a:endParaRPr lang="zh-TW" altLang="en-US" sz="2400">
              <a:solidFill>
                <a:srgbClr val="0D5D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-80963" y="0"/>
            <a:ext cx="2628901" cy="7096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endParaRPr kumimoji="0" lang="zh-TW" altLang="en-US">
              <a:ea typeface="Gulim" pitchFamily="34" charset="-127"/>
            </a:endParaRP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-80963" y="0"/>
            <a:ext cx="2463801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u="sng">
                <a:latin typeface="Times New Roman" panose="02020603050405020304" pitchFamily="18" charset="0"/>
                <a:cs typeface="Times New Roman" panose="02020603050405020304" pitchFamily="18" charset="0"/>
              </a:rPr>
              <a:t>Example 3.12</a:t>
            </a:r>
            <a:endParaRPr lang="zh-TW" alt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3EBFBD4-E474-4E61-B8F2-53A54AB76969}"/>
              </a:ext>
            </a:extLst>
          </p:cNvPr>
          <p:cNvSpPr txBox="1"/>
          <p:nvPr/>
        </p:nvSpPr>
        <p:spPr>
          <a:xfrm>
            <a:off x="6408123" y="5031889"/>
            <a:ext cx="358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zh-CN" dirty="0">
                <a:ea typeface="Gulim" pitchFamily="34" charset="-127"/>
              </a:rPr>
              <a:t>-</a:t>
            </a:r>
            <a:endParaRPr kumimoji="0" lang="zh-CN" altLang="en-US" dirty="0"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fld id="{51BA1406-711F-434E-9EF0-E424C1140DA4}" type="slidenum">
              <a:rPr kumimoji="0" lang="en-US" altLang="zh-TW" sz="1400">
                <a:latin typeface="Times New Roman" panose="02020603050405020304" pitchFamily="18" charset="0"/>
                <a:ea typeface="Gulim" pitchFamily="34" charset="-127"/>
              </a:rPr>
              <a:pPr eaLnBrk="1" hangingPunct="1"/>
              <a:t>13</a:t>
            </a:fld>
            <a:endParaRPr kumimoji="0" lang="en-US" altLang="zh-TW" sz="1400">
              <a:latin typeface="Times New Roman" panose="02020603050405020304" pitchFamily="18" charset="0"/>
              <a:ea typeface="Gulim" pitchFamily="34" charset="-127"/>
            </a:endParaRP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7" y="315913"/>
            <a:ext cx="7426325" cy="602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469899" y="315913"/>
            <a:ext cx="2508250" cy="5984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endParaRPr kumimoji="0" lang="zh-TW" altLang="en-US"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fld id="{8957BF42-2DED-45CE-ABFD-672008C2BC8F}" type="slidenum">
              <a:rPr kumimoji="0" lang="en-US" altLang="zh-TW" sz="1400">
                <a:latin typeface="Times New Roman" panose="02020603050405020304" pitchFamily="18" charset="0"/>
                <a:ea typeface="Gulim" pitchFamily="34" charset="-127"/>
              </a:rPr>
              <a:pPr eaLnBrk="1" hangingPunct="1"/>
              <a:t>14</a:t>
            </a:fld>
            <a:endParaRPr kumimoji="0" lang="en-US" altLang="zh-TW" sz="1400">
              <a:latin typeface="Times New Roman" panose="02020603050405020304" pitchFamily="18" charset="0"/>
              <a:ea typeface="Gulim" pitchFamily="34" charset="-127"/>
            </a:endParaRPr>
          </a:p>
        </p:txBody>
      </p:sp>
      <p:pic>
        <p:nvPicPr>
          <p:cNvPr id="24579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153988"/>
            <a:ext cx="7418388" cy="670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矩形 5"/>
          <p:cNvSpPr>
            <a:spLocks noChangeArrowheads="1"/>
          </p:cNvSpPr>
          <p:nvPr/>
        </p:nvSpPr>
        <p:spPr bwMode="auto">
          <a:xfrm>
            <a:off x="0" y="0"/>
            <a:ext cx="2074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342900" indent="-3429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marL="0" lvl="1" algn="ctr" eaLnBrk="1" hangingPunct="1">
              <a:buSzPct val="70000"/>
            </a:pPr>
            <a:r>
              <a:rPr kumimoji="0" lang="en-US" altLang="zh-TW" sz="2400" b="1" u="sng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Figure. 3.18</a:t>
            </a:r>
          </a:p>
        </p:txBody>
      </p:sp>
      <p:grpSp>
        <p:nvGrpSpPr>
          <p:cNvPr id="25610" name="Group 10"/>
          <p:cNvGrpSpPr>
            <a:grpSpLocks/>
          </p:cNvGrpSpPr>
          <p:nvPr/>
        </p:nvGrpSpPr>
        <p:grpSpPr bwMode="auto">
          <a:xfrm>
            <a:off x="4891088" y="3322638"/>
            <a:ext cx="3859212" cy="2293937"/>
            <a:chOff x="3081" y="2093"/>
            <a:chExt cx="2431" cy="1445"/>
          </a:xfrm>
        </p:grpSpPr>
        <p:sp>
          <p:nvSpPr>
            <p:cNvPr id="24584" name="TextBox 6"/>
            <p:cNvSpPr txBox="1">
              <a:spLocks noChangeArrowheads="1"/>
            </p:cNvSpPr>
            <p:nvPr/>
          </p:nvSpPr>
          <p:spPr bwMode="auto">
            <a:xfrm>
              <a:off x="3686" y="2093"/>
              <a:ext cx="1826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lang="en-US" altLang="zh-TW" sz="2200">
                  <a:latin typeface="Times New Roman" panose="02020603050405020304" pitchFamily="18" charset="0"/>
                  <a:cs typeface="Times New Roman" panose="02020603050405020304" pitchFamily="18" charset="0"/>
                </a:rPr>
                <a:t>1) The same as original </a:t>
              </a:r>
            </a:p>
            <a:p>
              <a:pPr eaLnBrk="1" hangingPunct="1"/>
              <a:r>
                <a:rPr lang="en-US" altLang="zh-TW" sz="22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DT square wave</a:t>
              </a:r>
              <a:endParaRPr lang="zh-TW" altLang="en-US" sz="2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 bwMode="auto">
            <a:xfrm flipV="1">
              <a:off x="3081" y="2551"/>
              <a:ext cx="558" cy="98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4582" name="TextBox 11"/>
          <p:cNvSpPr txBox="1">
            <a:spLocks noChangeArrowheads="1"/>
          </p:cNvSpPr>
          <p:nvPr/>
        </p:nvSpPr>
        <p:spPr bwMode="auto">
          <a:xfrm>
            <a:off x="6457950" y="514350"/>
            <a:ext cx="1719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N=9, 2N</a:t>
            </a:r>
            <a:r>
              <a:rPr lang="en-US" altLang="zh-TW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+1=5</a:t>
            </a:r>
            <a:endParaRPr lang="zh-TW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5864225" y="4106863"/>
            <a:ext cx="33528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kumimoji="0" lang="it-IT" altLang="zh-TW" sz="220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kumimoji="0" lang="it-IT" altLang="zh-TW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kumimoji="0" lang="it-IT" altLang="zh-TW" sz="2200">
                <a:latin typeface="Times New Roman" panose="02020603050405020304" pitchFamily="18" charset="0"/>
                <a:cs typeface="Times New Roman" panose="02020603050405020304" pitchFamily="18" charset="0"/>
              </a:rPr>
              <a:t> Gibbs phenomenon, and </a:t>
            </a:r>
            <a:r>
              <a:rPr kumimoji="0" lang="it-IT" altLang="zh-TW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kumimoji="0" lang="it-IT" altLang="zh-TW" sz="2200">
                <a:latin typeface="Times New Roman" panose="02020603050405020304" pitchFamily="18" charset="0"/>
                <a:cs typeface="Times New Roman" panose="02020603050405020304" pitchFamily="18" charset="0"/>
              </a:rPr>
              <a:t> discontinuity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endParaRPr kumimoji="0" lang="en-GB" altLang="zh-TW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endParaRPr kumimoji="0" lang="en-GB" altLang="zh-TW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endParaRPr kumimoji="0" lang="zh-TW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724BB07-A1E0-4A85-98F4-F8657FE66C57}"/>
              </a:ext>
            </a:extLst>
          </p:cNvPr>
          <p:cNvSpPr txBox="1"/>
          <p:nvPr/>
        </p:nvSpPr>
        <p:spPr>
          <a:xfrm>
            <a:off x="229271" y="1549102"/>
            <a:ext cx="1116011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0" lang="en-US" altLang="zh-CN" sz="2000" dirty="0">
                <a:solidFill>
                  <a:srgbClr val="C00000"/>
                </a:solidFill>
                <a:ea typeface="Gulim" pitchFamily="34" charset="-127"/>
              </a:rPr>
              <a:t>k=-1,0,1</a:t>
            </a:r>
            <a:endParaRPr kumimoji="0" lang="zh-CN" altLang="en-US" sz="2000" dirty="0">
              <a:solidFill>
                <a:srgbClr val="C00000"/>
              </a:solidFill>
              <a:ea typeface="Gulim" pitchFamily="34" charset="-127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942BC9-2BC8-4519-B3FE-7F6DEB73DE6A}"/>
              </a:ext>
            </a:extLst>
          </p:cNvPr>
          <p:cNvSpPr txBox="1"/>
          <p:nvPr/>
        </p:nvSpPr>
        <p:spPr>
          <a:xfrm>
            <a:off x="229270" y="3259871"/>
            <a:ext cx="1627369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0" lang="en-US" altLang="zh-CN" sz="2000" dirty="0">
                <a:solidFill>
                  <a:srgbClr val="C00000"/>
                </a:solidFill>
                <a:ea typeface="Gulim" pitchFamily="34" charset="-127"/>
              </a:rPr>
              <a:t>k=-2,-1,0,1,2</a:t>
            </a:r>
            <a:endParaRPr kumimoji="0" lang="zh-CN" altLang="en-US" sz="2000" dirty="0">
              <a:solidFill>
                <a:srgbClr val="C00000"/>
              </a:solidFill>
              <a:ea typeface="Gulim" pitchFamily="34" charset="-127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DDE171F-D1BE-4A40-9B77-A5FBB00706F0}"/>
              </a:ext>
            </a:extLst>
          </p:cNvPr>
          <p:cNvSpPr txBox="1"/>
          <p:nvPr/>
        </p:nvSpPr>
        <p:spPr>
          <a:xfrm>
            <a:off x="241998" y="4938683"/>
            <a:ext cx="2138727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0" lang="en-US" altLang="zh-CN" sz="2000" dirty="0">
                <a:solidFill>
                  <a:srgbClr val="C00000"/>
                </a:solidFill>
                <a:ea typeface="Gulim" pitchFamily="34" charset="-127"/>
              </a:rPr>
              <a:t>k=-3,-4,-1,0,1,2,3</a:t>
            </a:r>
            <a:endParaRPr kumimoji="0" lang="zh-CN" altLang="en-US" sz="2000" dirty="0">
              <a:solidFill>
                <a:srgbClr val="C00000"/>
              </a:solidFill>
              <a:ea typeface="Gulim" pitchFamily="34" charset="-127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429651-75D0-4912-9DC0-0DEAA21DBB39}"/>
              </a:ext>
            </a:extLst>
          </p:cNvPr>
          <p:cNvSpPr txBox="1"/>
          <p:nvPr/>
        </p:nvSpPr>
        <p:spPr>
          <a:xfrm>
            <a:off x="229270" y="6457889"/>
            <a:ext cx="902811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0" lang="en-US" altLang="zh-CN" sz="2000" dirty="0">
                <a:solidFill>
                  <a:srgbClr val="C00000"/>
                </a:solidFill>
                <a:ea typeface="Gulim" pitchFamily="34" charset="-127"/>
              </a:rPr>
              <a:t>k=&lt;9&gt;</a:t>
            </a:r>
            <a:endParaRPr kumimoji="0" lang="zh-CN" altLang="en-US" sz="2000" dirty="0">
              <a:solidFill>
                <a:srgbClr val="C00000"/>
              </a:solidFill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fld id="{722F6956-854B-4B1C-AA83-72058647F9A5}" type="slidenum">
              <a:rPr kumimoji="0" lang="en-US" altLang="zh-TW" sz="1400">
                <a:latin typeface="Times New Roman" panose="02020603050405020304" pitchFamily="18" charset="0"/>
                <a:ea typeface="Gulim" pitchFamily="34" charset="-127"/>
              </a:rPr>
              <a:pPr eaLnBrk="1" hangingPunct="1"/>
              <a:t>15</a:t>
            </a:fld>
            <a:endParaRPr kumimoji="0" lang="en-US" altLang="zh-TW" sz="1400">
              <a:latin typeface="Times New Roman" panose="02020603050405020304" pitchFamily="18" charset="0"/>
              <a:ea typeface="Gulim" pitchFamily="34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0238" y="1206500"/>
                <a:ext cx="7820025" cy="4025900"/>
              </a:xfrm>
            </p:spPr>
            <p:txBody>
              <a:bodyPr/>
              <a:lstStyle/>
              <a:p>
                <a:r>
                  <a:rPr lang="en-GB" altLang="zh-TW" b="0" dirty="0">
                    <a:latin typeface="Times New Roman" panose="02020603050405020304" pitchFamily="18" charset="0"/>
                    <a:ea typeface="PMingLiU" pitchFamily="18" charset="-120"/>
                    <a:cs typeface="Times New Roman" panose="02020603050405020304" pitchFamily="18" charset="0"/>
                  </a:rPr>
                  <a:t>Strong similarities between the properties of DT and CT Fourier series  [Comparing Table 3.2 to Table 3.1.]</a:t>
                </a:r>
              </a:p>
              <a:p>
                <a:r>
                  <a:rPr lang="en-GB" altLang="zh-TW" b="0" dirty="0">
                    <a:latin typeface="Times New Roman" panose="02020603050405020304" pitchFamily="18" charset="0"/>
                    <a:ea typeface="PMingLiU" pitchFamily="18" charset="-120"/>
                    <a:cs typeface="Times New Roman" panose="02020603050405020304" pitchFamily="18" charset="0"/>
                  </a:rPr>
                  <a:t>For example</a:t>
                </a:r>
              </a:p>
              <a:p>
                <a:pPr lvl="1"/>
                <a:r>
                  <a:rPr lang="en-GB" altLang="zh-TW" b="0" dirty="0">
                    <a:latin typeface="Times New Roman" panose="02020603050405020304" pitchFamily="18" charset="0"/>
                    <a:ea typeface="PMingLiU" pitchFamily="18" charset="-120"/>
                    <a:cs typeface="Times New Roman" panose="02020603050405020304" pitchFamily="18" charset="0"/>
                  </a:rPr>
                  <a:t>Fourier series of </a:t>
                </a:r>
                <a14:m>
                  <m:oMath xmlns:m="http://schemas.openxmlformats.org/officeDocument/2006/math">
                    <m:r>
                      <a:rPr lang="en-GB" altLang="zh-TW" b="0" i="1" dirty="0" smtClean="0">
                        <a:latin typeface="Cambria Math" panose="02040503050406030204" pitchFamily="18" charset="0"/>
                        <a:ea typeface="PMingLiU" pitchFamily="18" charset="-12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GB" altLang="zh-TW" b="0" i="1" dirty="0" smtClean="0">
                            <a:latin typeface="Cambria Math" panose="02040503050406030204" pitchFamily="18" charset="0"/>
                            <a:ea typeface="PMingLiU" pitchFamily="18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altLang="zh-TW" b="0" i="1" dirty="0" smtClean="0">
                            <a:latin typeface="Cambria Math" panose="02040503050406030204" pitchFamily="18" charset="0"/>
                            <a:ea typeface="PMingLiU" pitchFamily="18" charset="-12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GB" altLang="zh-TW" b="0" i="1" dirty="0" smtClean="0">
                            <a:latin typeface="Cambria Math" panose="02040503050406030204" pitchFamily="18" charset="0"/>
                            <a:ea typeface="PMingLiU" pitchFamily="18" charset="-12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altLang="zh-TW" b="0" i="1" dirty="0" smtClean="0">
                                <a:latin typeface="Cambria Math" panose="02040503050406030204" pitchFamily="18" charset="0"/>
                                <a:ea typeface="PMingLiU" pitchFamily="18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TW" b="0" i="1" dirty="0" smtClean="0">
                                <a:latin typeface="Cambria Math" panose="02040503050406030204" pitchFamily="18" charset="0"/>
                                <a:ea typeface="PMingLiU" pitchFamily="18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altLang="zh-TW" b="0" i="1" dirty="0" smtClean="0">
                                <a:latin typeface="Cambria Math" panose="02040503050406030204" pitchFamily="18" charset="0"/>
                                <a:ea typeface="PMingLiU" pitchFamily="18" charset="-12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PMingLiU" pitchFamily="18" charset="-120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ea typeface="PMingLiU" pitchFamily="18" charset="-12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PMingLiU" pitchFamily="18" charset="-12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PMingLiU" pitchFamily="18" charset="-120"/>
                            <a:cs typeface="Times New Roman" panose="02020603050405020304" pitchFamily="18" charset="0"/>
                          </a:rPr>
                          <m:t>𝑗𝑚</m:t>
                        </m:r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  <a:ea typeface="PMingLiU" pitchFamily="18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  <a:ea typeface="PMingLiU" pitchFamily="18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  <a:ea typeface="PMingLiU" pitchFamily="18" charset="-12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PMingLiU" pitchFamily="18" charset="-12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PMingLiU" pitchFamily="18" charset="-12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PMingLiU" pitchFamily="18" charset="-12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PMingLiU" pitchFamily="18" charset="-12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PMingLiU" pitchFamily="18" charset="-12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GB" altLang="zh-TW" b="0" dirty="0">
                    <a:latin typeface="Times New Roman" panose="02020603050405020304" pitchFamily="18" charset="0"/>
                    <a:ea typeface="PMingLiU" pitchFamily="18" charset="-120"/>
                    <a:cs typeface="Times New Roman" panose="02020603050405020304" pitchFamily="18" charset="0"/>
                  </a:rPr>
                  <a:t> </a:t>
                </a:r>
              </a:p>
              <a:p>
                <a:pPr lvl="1"/>
                <a:r>
                  <a:rPr lang="en-GB" altLang="zh-TW" b="0" dirty="0">
                    <a:latin typeface="Times New Roman" panose="02020603050405020304" pitchFamily="18" charset="0"/>
                    <a:ea typeface="PMingLiU" pitchFamily="18" charset="-120"/>
                    <a:cs typeface="Times New Roman" panose="02020603050405020304" pitchFamily="18" charset="0"/>
                  </a:rPr>
                  <a:t>Fourier series properties for real signal</a:t>
                </a:r>
              </a:p>
              <a:p>
                <a:pPr lvl="1"/>
                <a:r>
                  <a:rPr lang="en-GB" altLang="zh-TW" b="0" dirty="0">
                    <a:latin typeface="Times New Roman" panose="02020603050405020304" pitchFamily="18" charset="0"/>
                    <a:ea typeface="PMingLiU" pitchFamily="18" charset="-120"/>
                    <a:cs typeface="Times New Roman" panose="02020603050405020304" pitchFamily="18" charset="0"/>
                  </a:rPr>
                  <a:t>Fourier series of the multiplication </a:t>
                </a:r>
              </a:p>
              <a:p>
                <a:pPr lvl="1"/>
                <a:endParaRPr lang="en-GB" altLang="zh-TW" b="0" dirty="0">
                  <a:latin typeface="Times New Roman" panose="02020603050405020304" pitchFamily="18" charset="0"/>
                  <a:ea typeface="PMingLiU" pitchFamily="18" charset="-120"/>
                  <a:cs typeface="Times New Roman" panose="02020603050405020304" pitchFamily="18" charset="0"/>
                </a:endParaRPr>
              </a:p>
              <a:p>
                <a:endParaRPr lang="zh-TW" altLang="en-US" b="0" dirty="0">
                  <a:latin typeface="Times New Roman" panose="02020603050405020304" pitchFamily="18" charset="0"/>
                  <a:ea typeface="PMingLiU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238" y="1206500"/>
                <a:ext cx="7820025" cy="4025900"/>
              </a:xfrm>
              <a:blipFill>
                <a:blip r:embed="rId2"/>
                <a:stretch>
                  <a:fillRect l="-857" t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04" name="Title 1"/>
          <p:cNvSpPr>
            <a:spLocks noGrp="1"/>
          </p:cNvSpPr>
          <p:nvPr>
            <p:ph type="title"/>
          </p:nvPr>
        </p:nvSpPr>
        <p:spPr>
          <a:xfrm>
            <a:off x="685800" y="68263"/>
            <a:ext cx="7772400" cy="1143000"/>
          </a:xfrm>
        </p:spPr>
        <p:txBody>
          <a:bodyPr/>
          <a:lstStyle/>
          <a:p>
            <a:r>
              <a:rPr lang="en-GB" altLang="zh-TW" dirty="0">
                <a:ea typeface="PMingLiU" pitchFamily="18" charset="-120"/>
              </a:rPr>
              <a:t>DT Fourier Series - Properties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338"/>
            <a:ext cx="7772400" cy="1143000"/>
          </a:xfrm>
        </p:spPr>
        <p:txBody>
          <a:bodyPr/>
          <a:lstStyle/>
          <a:p>
            <a:r>
              <a:rPr lang="en-US" altLang="zh-CN" dirty="0"/>
              <a:t>Two Important Properties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76313"/>
                <a:ext cx="7772400" cy="4025900"/>
              </a:xfrm>
            </p:spPr>
            <p:txBody>
              <a:bodyPr/>
              <a:lstStyle/>
              <a:p>
                <a:r>
                  <a:rPr lang="en-US" altLang="zh-CN" sz="2000" dirty="0"/>
                  <a:t>Periodic convolution:</a:t>
                </a:r>
              </a:p>
              <a:p>
                <a:pPr marL="357188" indent="-357188">
                  <a:buNone/>
                </a:pPr>
                <a:r>
                  <a:rPr lang="en-US" altLang="zh-CN" sz="2000" dirty="0"/>
                  <a:t>	Suppose x and y are two periodic signals with common period N, the periodic convolution between x and y is defined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⊛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𝒚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=&lt;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b>
                        <m:sup/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000" b="1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Suppose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 →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and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→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zh-CN" sz="2000" dirty="0"/>
                  <a:t>, then</a:t>
                </a:r>
              </a:p>
              <a:p>
                <a:endParaRPr lang="en-US" altLang="zh-C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⊛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𝒚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𝐍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</a:rPr>
                            <m:t>𝐤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</a:rPr>
                            <m:t>𝐤</m:t>
                          </m:r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sub>
                      </m:sSub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𝐚𝐧𝐝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𝒚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→  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⊛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 err="1"/>
                  <a:t>Parseval’s</a:t>
                </a:r>
                <a:r>
                  <a:rPr lang="en-US" altLang="zh-CN" sz="2000" dirty="0"/>
                  <a:t> Relation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=&lt;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=&lt;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&gt;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76313"/>
                <a:ext cx="7772400" cy="4025900"/>
              </a:xfrm>
              <a:blipFill>
                <a:blip r:embed="rId2"/>
                <a:stretch>
                  <a:fillRect l="-314" t="-605" b="-298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45B7E-B3BC-4453-A1E1-BAC39AED1C78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0491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77E10-8D1C-46B7-8B0C-50391C949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03" y="2478593"/>
            <a:ext cx="7772400" cy="1143000"/>
          </a:xfrm>
        </p:spPr>
        <p:txBody>
          <a:bodyPr/>
          <a:lstStyle/>
          <a:p>
            <a:r>
              <a:rPr lang="en-US" altLang="zh-CN" dirty="0"/>
              <a:t>Frequency Behavior of LTI Systems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D96BEE-5BB7-47AB-BDAD-88B0A41948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45B7E-B3BC-4453-A1E1-BAC39AED1C78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5233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03225" y="146050"/>
            <a:ext cx="8289925" cy="949325"/>
          </a:xfrm>
        </p:spPr>
        <p:txBody>
          <a:bodyPr/>
          <a:lstStyle/>
          <a:p>
            <a:r>
              <a:rPr lang="en-GB" altLang="zh-CN">
                <a:ea typeface="SimSun" panose="02010600030101010101" pitchFamily="2" charset="-122"/>
              </a:rPr>
              <a:t>System Functions </a:t>
            </a:r>
            <a:r>
              <a:rPr lang="en-GB" altLang="zh-CN" i="1">
                <a:ea typeface="SimSun" panose="02010600030101010101" pitchFamily="2" charset="-122"/>
              </a:rPr>
              <a:t>H</a:t>
            </a:r>
            <a:r>
              <a:rPr lang="en-GB" altLang="zh-CN">
                <a:ea typeface="SimSun" panose="02010600030101010101" pitchFamily="2" charset="-122"/>
              </a:rPr>
              <a:t>(</a:t>
            </a:r>
            <a:r>
              <a:rPr lang="en-GB" altLang="zh-CN" i="1">
                <a:ea typeface="SimSun" panose="02010600030101010101" pitchFamily="2" charset="-122"/>
              </a:rPr>
              <a:t>s</a:t>
            </a:r>
            <a:r>
              <a:rPr lang="en-GB" altLang="zh-CN">
                <a:ea typeface="SimSun" panose="02010600030101010101" pitchFamily="2" charset="-122"/>
              </a:rPr>
              <a:t>) or </a:t>
            </a:r>
            <a:r>
              <a:rPr lang="en-GB" altLang="zh-CN" i="1">
                <a:ea typeface="SimSun" panose="02010600030101010101" pitchFamily="2" charset="-122"/>
              </a:rPr>
              <a:t>H</a:t>
            </a:r>
            <a:r>
              <a:rPr lang="en-GB" altLang="zh-CN">
                <a:ea typeface="SimSun" panose="02010600030101010101" pitchFamily="2" charset="-122"/>
              </a:rPr>
              <a:t>(</a:t>
            </a:r>
            <a:r>
              <a:rPr lang="en-GB" altLang="zh-CN" i="1">
                <a:ea typeface="SimSun" panose="02010600030101010101" pitchFamily="2" charset="-122"/>
              </a:rPr>
              <a:t>z</a:t>
            </a:r>
            <a:r>
              <a:rPr lang="en-GB" altLang="zh-CN">
                <a:ea typeface="SimSun" panose="02010600030101010101" pitchFamily="2" charset="-122"/>
              </a:rPr>
              <a:t>)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/>
            <a:fld id="{E2FE7CB9-0837-434B-9191-4CF96B50C1F0}" type="slidenum">
              <a:rPr lang="zh-CN" altLang="en-US" sz="1400">
                <a:latin typeface="Times New Roman" panose="02020603050405020304" pitchFamily="18" charset="0"/>
              </a:rPr>
              <a:pPr eaLnBrk="1" hangingPunct="1"/>
              <a:t>18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728"/>
          <a:stretch>
            <a:fillRect/>
          </a:stretch>
        </p:blipFill>
        <p:spPr bwMode="auto">
          <a:xfrm>
            <a:off x="501650" y="1217613"/>
            <a:ext cx="779462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554038" y="4044950"/>
            <a:ext cx="7794625" cy="282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Right Arrow 7"/>
          <p:cNvSpPr>
            <a:spLocks noChangeArrowheads="1"/>
          </p:cNvSpPr>
          <p:nvPr/>
        </p:nvSpPr>
        <p:spPr bwMode="auto">
          <a:xfrm>
            <a:off x="-7938" y="1497013"/>
            <a:ext cx="450851" cy="406400"/>
          </a:xfrm>
          <a:prstGeom prst="rightArrow">
            <a:avLst>
              <a:gd name="adj1" fmla="val 50000"/>
              <a:gd name="adj2" fmla="val 204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/>
            <a:endParaRPr lang="zh-TW" altLang="en-US" sz="3200"/>
          </a:p>
        </p:txBody>
      </p:sp>
      <p:sp>
        <p:nvSpPr>
          <p:cNvPr id="7" name="Right Arrow 7"/>
          <p:cNvSpPr>
            <a:spLocks noChangeArrowheads="1"/>
          </p:cNvSpPr>
          <p:nvPr/>
        </p:nvSpPr>
        <p:spPr bwMode="auto">
          <a:xfrm>
            <a:off x="-1588" y="4583113"/>
            <a:ext cx="452438" cy="406400"/>
          </a:xfrm>
          <a:prstGeom prst="rightArrow">
            <a:avLst>
              <a:gd name="adj1" fmla="val 50000"/>
              <a:gd name="adj2" fmla="val 20472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/>
            <a:endParaRPr lang="zh-TW" altLang="en-US" sz="3200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0" y="0"/>
            <a:ext cx="1698625" cy="347663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ctr"/>
          <a:lstStyle/>
          <a:p>
            <a:pPr eaLnBrk="0" hangingPunct="0">
              <a:defRPr/>
            </a:pPr>
            <a:r>
              <a:rPr kumimoji="0" lang="en-GB" sz="2800" kern="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Review</a:t>
            </a:r>
            <a:endParaRPr kumimoji="0" lang="en-GB" kern="0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82512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257175" y="184150"/>
            <a:ext cx="8655050" cy="652463"/>
          </a:xfrm>
        </p:spPr>
        <p:txBody>
          <a:bodyPr/>
          <a:lstStyle/>
          <a:p>
            <a:r>
              <a:rPr lang="en-GB" altLang="zh-TW" dirty="0">
                <a:solidFill>
                  <a:srgbClr val="C00000"/>
                </a:solidFill>
                <a:ea typeface="PMingLiU" pitchFamily="18" charset="-120"/>
              </a:rPr>
              <a:t>Frequency Response </a:t>
            </a:r>
            <a:r>
              <a:rPr lang="en-GB" altLang="zh-TW" dirty="0">
                <a:ea typeface="PMingLiU" pitchFamily="18" charset="-120"/>
              </a:rPr>
              <a:t>of an LTI System 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fld id="{43E93F26-7E01-43DD-AE2C-F8DF1231D4B2}" type="slidenum">
              <a:rPr kumimoji="0" lang="en-US" altLang="zh-TW" sz="1400">
                <a:latin typeface="Times New Roman" panose="02020603050405020304" pitchFamily="18" charset="0"/>
                <a:ea typeface="Gulim" pitchFamily="34" charset="-127"/>
              </a:rPr>
              <a:pPr eaLnBrk="1" hangingPunct="1"/>
              <a:t>19</a:t>
            </a:fld>
            <a:endParaRPr kumimoji="0" lang="en-US" altLang="zh-TW" sz="1400">
              <a:latin typeface="Times New Roman" panose="02020603050405020304" pitchFamily="18" charset="0"/>
              <a:ea typeface="Gulim" pitchFamily="34" charset="-127"/>
            </a:endParaRPr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852488"/>
            <a:ext cx="6735762" cy="562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4953000" y="5575300"/>
            <a:ext cx="3060700" cy="850900"/>
          </a:xfrm>
          <a:prstGeom prst="rect">
            <a:avLst/>
          </a:prstGeom>
          <a:noFill/>
          <a:ln w="349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endParaRPr kumimoji="0" lang="zh-TW" altLang="en-US">
              <a:ea typeface="Gulim" pitchFamily="34" charset="-127"/>
            </a:endParaRPr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4914900" y="2654300"/>
            <a:ext cx="3060700" cy="850900"/>
          </a:xfrm>
          <a:prstGeom prst="rect">
            <a:avLst/>
          </a:prstGeom>
          <a:noFill/>
          <a:ln w="349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endParaRPr kumimoji="0" lang="zh-TW" altLang="en-US">
              <a:ea typeface="Gulim" pitchFamily="34" charset="-127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C055CB-83EE-477C-B7CF-BD83A502CA73}"/>
              </a:ext>
            </a:extLst>
          </p:cNvPr>
          <p:cNvSpPr txBox="1"/>
          <p:nvPr/>
        </p:nvSpPr>
        <p:spPr>
          <a:xfrm>
            <a:off x="8060116" y="5871589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2000" dirty="0">
                <a:solidFill>
                  <a:srgbClr val="0070C0"/>
                </a:solidFill>
                <a:ea typeface="Gulim" pitchFamily="34" charset="-127"/>
              </a:rPr>
              <a:t>Periodic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fld id="{9891AB12-A97E-4D88-8525-0AC8DF4F5661}" type="slidenum">
              <a:rPr kumimoji="0" lang="en-US" altLang="zh-TW" sz="1400">
                <a:latin typeface="Times New Roman" panose="02020603050405020304" pitchFamily="18" charset="0"/>
                <a:ea typeface="Gulim" pitchFamily="34" charset="-127"/>
              </a:rPr>
              <a:pPr eaLnBrk="1" hangingPunct="1"/>
              <a:t>2</a:t>
            </a:fld>
            <a:endParaRPr kumimoji="0" lang="en-US" altLang="zh-TW" sz="1400">
              <a:latin typeface="Times New Roman" panose="02020603050405020304" pitchFamily="18" charset="0"/>
              <a:ea typeface="Gulim" pitchFamily="34" charset="-127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98500" y="506413"/>
            <a:ext cx="7772400" cy="369887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kumimoji="0" lang="en-GB" b="1" kern="0" dirty="0">
                <a:solidFill>
                  <a:srgbClr val="000066"/>
                </a:solidFill>
                <a:latin typeface="+mj-lt"/>
                <a:ea typeface="+mj-ea"/>
                <a:cs typeface="+mj-cs"/>
              </a:rPr>
              <a:t>CT Fourier Series Pairs</a:t>
            </a:r>
          </a:p>
        </p:txBody>
      </p:sp>
      <p:sp>
        <p:nvSpPr>
          <p:cNvPr id="5124" name="Slide Number Placeholder 3"/>
          <p:cNvSpPr txBox="1">
            <a:spLocks/>
          </p:cNvSpPr>
          <p:nvPr/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algn="r" eaLnBrk="1" hangingPunct="1"/>
            <a:fld id="{700D4B6E-986F-499B-B50F-EDADED31E88C}" type="slidenum">
              <a:rPr kumimoji="0" lang="zh-CN" altLang="en-US" sz="1400">
                <a:latin typeface="Times New Roman" panose="02020603050405020304" pitchFamily="18" charset="0"/>
                <a:ea typeface="Gulim" pitchFamily="34" charset="-127"/>
              </a:rPr>
              <a:pPr algn="r" eaLnBrk="1" hangingPunct="1"/>
              <a:t>2</a:t>
            </a:fld>
            <a:endParaRPr kumimoji="0" lang="en-US" altLang="zh-CN" sz="1400">
              <a:latin typeface="Times New Roman" panose="02020603050405020304" pitchFamily="18" charset="0"/>
              <a:ea typeface="Gulim" pitchFamily="34" charset="-127"/>
            </a:endParaRPr>
          </a:p>
        </p:txBody>
      </p:sp>
      <p:grpSp>
        <p:nvGrpSpPr>
          <p:cNvPr id="5125" name="Group 13"/>
          <p:cNvGrpSpPr>
            <a:grpSpLocks/>
          </p:cNvGrpSpPr>
          <p:nvPr/>
        </p:nvGrpSpPr>
        <p:grpSpPr bwMode="auto">
          <a:xfrm>
            <a:off x="1506071" y="1124469"/>
            <a:ext cx="6471374" cy="3249320"/>
            <a:chOff x="986971" y="1857829"/>
            <a:chExt cx="5675775" cy="3053896"/>
          </a:xfrm>
        </p:grpSpPr>
        <p:pic>
          <p:nvPicPr>
            <p:cNvPr id="513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45" t="18079" r="11964" b="24181"/>
            <a:stretch>
              <a:fillRect/>
            </a:stretch>
          </p:blipFill>
          <p:spPr bwMode="auto">
            <a:xfrm>
              <a:off x="986971" y="1857829"/>
              <a:ext cx="5646058" cy="3053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7" name="Rectangle 6"/>
            <p:cNvSpPr>
              <a:spLocks noChangeArrowheads="1"/>
            </p:cNvSpPr>
            <p:nvPr/>
          </p:nvSpPr>
          <p:spPr bwMode="auto">
            <a:xfrm>
              <a:off x="1000133" y="1970088"/>
              <a:ext cx="5662613" cy="2901950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 eaLnBrk="1" hangingPunct="1"/>
              <a:endParaRPr kumimoji="0" lang="zh-TW" altLang="en-US">
                <a:ea typeface="Gulim" pitchFamily="34" charset="-127"/>
              </a:endParaRPr>
            </a:p>
          </p:txBody>
        </p:sp>
      </p:grpSp>
      <p:sp>
        <p:nvSpPr>
          <p:cNvPr id="12" name="Title 1"/>
          <p:cNvSpPr txBox="1">
            <a:spLocks/>
          </p:cNvSpPr>
          <p:nvPr/>
        </p:nvSpPr>
        <p:spPr bwMode="auto">
          <a:xfrm>
            <a:off x="0" y="0"/>
            <a:ext cx="1698625" cy="347663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ctr"/>
          <a:lstStyle/>
          <a:p>
            <a:pPr eaLnBrk="0" hangingPunct="0">
              <a:defRPr/>
            </a:pPr>
            <a:r>
              <a:rPr kumimoji="0" lang="en-GB" sz="2800" kern="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Review</a:t>
            </a:r>
            <a:endParaRPr kumimoji="0" lang="en-GB" kern="0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FDECC91A-8C4A-411D-A7A9-425209912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425" y="4451005"/>
            <a:ext cx="8810513" cy="2014341"/>
          </a:xfrm>
        </p:spPr>
        <p:txBody>
          <a:bodyPr>
            <a:normAutofit/>
          </a:bodyPr>
          <a:lstStyle/>
          <a:p>
            <a:r>
              <a:rPr lang="en-US" altLang="zh-CN" sz="2400" b="0" dirty="0">
                <a:ea typeface="SimSun" panose="02010600030101010101" pitchFamily="2" charset="-122"/>
              </a:rPr>
              <a:t>Frequency components are harmonically related</a:t>
            </a:r>
          </a:p>
          <a:p>
            <a:r>
              <a:rPr lang="en-US" altLang="zh-CN" sz="2400" b="0" dirty="0">
                <a:ea typeface="SimSun" panose="02010600030101010101" pitchFamily="2" charset="-122"/>
              </a:rPr>
              <a:t>There exists a convergence issue on the synthesis equation</a:t>
            </a:r>
          </a:p>
          <a:p>
            <a:pPr algn="just"/>
            <a:r>
              <a:rPr lang="en-US" altLang="zh-CN" sz="2400" b="0" dirty="0">
                <a:ea typeface="SimSun" panose="02010600030101010101" pitchFamily="2" charset="-122"/>
              </a:rPr>
              <a:t>Analysis equation is a projection on the bases of periodic signal space</a:t>
            </a:r>
          </a:p>
          <a:p>
            <a:endParaRPr lang="en-US" altLang="zh-CN" sz="2400" b="0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685800" y="219075"/>
            <a:ext cx="7772400" cy="773113"/>
          </a:xfrm>
        </p:spPr>
        <p:txBody>
          <a:bodyPr/>
          <a:lstStyle/>
          <a:p>
            <a:r>
              <a:rPr lang="en-GB" altLang="zh-TW">
                <a:ea typeface="PMingLiU" pitchFamily="18" charset="-120"/>
              </a:rPr>
              <a:t>Fourier Series and LTI Systems 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fld id="{3823686C-D00C-4442-97C3-A9A5940B9E7C}" type="slidenum">
              <a:rPr kumimoji="0" lang="en-US" altLang="zh-TW" sz="1400">
                <a:latin typeface="Times New Roman" panose="02020603050405020304" pitchFamily="18" charset="0"/>
                <a:ea typeface="Gulim" pitchFamily="34" charset="-127"/>
              </a:rPr>
              <a:pPr eaLnBrk="1" hangingPunct="1"/>
              <a:t>20</a:t>
            </a:fld>
            <a:endParaRPr kumimoji="0" lang="en-US" altLang="zh-TW" sz="1400">
              <a:latin typeface="Times New Roman" panose="02020603050405020304" pitchFamily="18" charset="0"/>
              <a:ea typeface="Gulim" pitchFamily="34" charset="-127"/>
            </a:endParaRP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830263"/>
            <a:ext cx="7050088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0" y="5802313"/>
            <a:ext cx="9144000" cy="1055687"/>
            <a:chOff x="0" y="5801710"/>
            <a:chExt cx="9144000" cy="1056290"/>
          </a:xfrm>
        </p:grpSpPr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0" y="5801710"/>
              <a:ext cx="9144000" cy="1056290"/>
            </a:xfrm>
            <a:prstGeom prst="rect">
              <a:avLst/>
            </a:prstGeom>
            <a:solidFill>
              <a:schemeClr val="bg1"/>
            </a:solidFill>
            <a:ln w="349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 eaLnBrk="1" hangingPunct="1"/>
              <a:endParaRPr kumimoji="0" lang="zh-TW" altLang="en-US">
                <a:ea typeface="Gulim" pitchFamily="34" charset="-127"/>
              </a:endParaRPr>
            </a:p>
          </p:txBody>
        </p:sp>
        <p:sp>
          <p:nvSpPr>
            <p:cNvPr id="29703" name="Rectangle 6"/>
            <p:cNvSpPr>
              <a:spLocks noChangeArrowheads="1"/>
            </p:cNvSpPr>
            <p:nvPr/>
          </p:nvSpPr>
          <p:spPr bwMode="auto">
            <a:xfrm>
              <a:off x="174625" y="5876365"/>
              <a:ext cx="8969375" cy="830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r>
                <a:rPr lang="en-US" altLang="zh-HK" sz="2400">
                  <a:solidFill>
                    <a:srgbClr val="0D5D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effect of the LTI system is to modify each </a:t>
              </a:r>
              <a:r>
                <a:rPr lang="en-US" altLang="zh-HK" sz="2400" i="1">
                  <a:solidFill>
                    <a:srgbClr val="0D5D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HK" sz="2400" i="1" baseline="-25000">
                  <a:solidFill>
                    <a:srgbClr val="0D5D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HK" sz="2400">
                  <a:solidFill>
                    <a:srgbClr val="0D5D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through multiplication by the value of the frequency response at the corresponding frequency.</a:t>
              </a:r>
              <a:endParaRPr lang="en-US" altLang="zh-HK" sz="5400">
                <a:solidFill>
                  <a:srgbClr val="0D5D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C5DA25B-E129-4D71-A41F-849716FB0948}"/>
                  </a:ext>
                </a:extLst>
              </p:cNvPr>
              <p:cNvSpPr txBox="1"/>
              <p:nvPr/>
            </p:nvSpPr>
            <p:spPr>
              <a:xfrm>
                <a:off x="1185705" y="2009671"/>
                <a:ext cx="14032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b="0" i="1" smtClean="0">
                          <a:latin typeface="Cambria Math" panose="02040503050406030204" pitchFamily="18" charset="0"/>
                          <a:ea typeface="Gulim" pitchFamily="34" charset="-127"/>
                        </a:rPr>
                        <m:t>𝐻</m:t>
                      </m:r>
                      <m:r>
                        <a:rPr kumimoji="0" lang="en-US" altLang="zh-CN" b="0" i="1" smtClean="0">
                          <a:latin typeface="Cambria Math" panose="02040503050406030204" pitchFamily="18" charset="0"/>
                          <a:ea typeface="Gulim" pitchFamily="34" charset="-127"/>
                        </a:rPr>
                        <m:t>(</m:t>
                      </m:r>
                      <m:r>
                        <a:rPr kumimoji="0" lang="en-US" altLang="zh-CN" b="0" i="1" smtClean="0">
                          <a:latin typeface="Cambria Math" panose="02040503050406030204" pitchFamily="18" charset="0"/>
                          <a:ea typeface="Gulim" pitchFamily="34" charset="-127"/>
                        </a:rPr>
                        <m:t>𝑗</m:t>
                      </m:r>
                      <m:r>
                        <a:rPr kumimoji="0" lang="en-US" altLang="zh-CN" b="0" i="1" smtClean="0">
                          <a:latin typeface="Cambria Math" panose="02040503050406030204" pitchFamily="18" charset="0"/>
                          <a:ea typeface="Gulim" pitchFamily="34" charset="-127"/>
                        </a:rPr>
                        <m:t>𝜔</m:t>
                      </m:r>
                      <m:r>
                        <a:rPr kumimoji="0" lang="en-US" altLang="zh-CN" b="0" i="1" smtClean="0">
                          <a:latin typeface="Cambria Math" panose="02040503050406030204" pitchFamily="18" charset="0"/>
                          <a:ea typeface="Gulim" pitchFamily="34" charset="-127"/>
                        </a:rPr>
                        <m:t>)</m:t>
                      </m:r>
                    </m:oMath>
                  </m:oMathPara>
                </a14:m>
                <a:endParaRPr kumimoji="0" lang="zh-CN" altLang="en-US" dirty="0">
                  <a:ea typeface="Gulim" pitchFamily="34" charset="-127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C5DA25B-E129-4D71-A41F-849716FB0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705" y="2009671"/>
                <a:ext cx="140320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C897B32-1562-4933-8404-11BCC1A64036}"/>
                  </a:ext>
                </a:extLst>
              </p:cNvPr>
              <p:cNvSpPr txBox="1"/>
              <p:nvPr/>
            </p:nvSpPr>
            <p:spPr>
              <a:xfrm>
                <a:off x="1097796" y="4483241"/>
                <a:ext cx="1579022" cy="600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b="0" i="1" smtClean="0">
                          <a:latin typeface="Cambria Math" panose="02040503050406030204" pitchFamily="18" charset="0"/>
                          <a:ea typeface="Gulim" pitchFamily="34" charset="-127"/>
                        </a:rPr>
                        <m:t>𝐻</m:t>
                      </m:r>
                      <m:r>
                        <a:rPr kumimoji="0" lang="en-US" altLang="zh-CN" b="0" i="1" smtClean="0">
                          <a:latin typeface="Cambria Math" panose="02040503050406030204" pitchFamily="18" charset="0"/>
                          <a:ea typeface="Gulim" pitchFamily="34" charset="-127"/>
                        </a:rPr>
                        <m:t>(</m:t>
                      </m:r>
                      <m:sSup>
                        <m:sSupPr>
                          <m:ctrlPr>
                            <a:rPr kumimoji="0" lang="en-US" altLang="zh-CN" b="0" i="1" smtClean="0">
                              <a:latin typeface="Cambria Math" panose="02040503050406030204" pitchFamily="18" charset="0"/>
                              <a:ea typeface="Gulim" pitchFamily="34" charset="-127"/>
                            </a:rPr>
                          </m:ctrlPr>
                        </m:sSupPr>
                        <m:e>
                          <m:r>
                            <a:rPr kumimoji="0" lang="en-US" altLang="zh-CN" b="0" i="1" smtClean="0">
                              <a:latin typeface="Cambria Math" panose="02040503050406030204" pitchFamily="18" charset="0"/>
                              <a:ea typeface="Gulim" pitchFamily="34" charset="-127"/>
                            </a:rPr>
                            <m:t>𝑒</m:t>
                          </m:r>
                        </m:e>
                        <m:sup>
                          <m:r>
                            <a:rPr kumimoji="0" lang="en-US" altLang="zh-CN" b="0" i="1" smtClean="0">
                              <a:latin typeface="Cambria Math" panose="02040503050406030204" pitchFamily="18" charset="0"/>
                              <a:ea typeface="Gulim" pitchFamily="34" charset="-127"/>
                            </a:rPr>
                            <m:t>𝑗</m:t>
                          </m:r>
                          <m:r>
                            <a:rPr kumimoji="0" lang="en-US" altLang="zh-CN" b="0" i="1" smtClean="0">
                              <a:latin typeface="Cambria Math" panose="02040503050406030204" pitchFamily="18" charset="0"/>
                              <a:ea typeface="Gulim" pitchFamily="34" charset="-127"/>
                            </a:rPr>
                            <m:t>𝜔</m:t>
                          </m:r>
                        </m:sup>
                      </m:sSup>
                      <m:r>
                        <a:rPr kumimoji="0" lang="en-US" altLang="zh-CN" b="0" i="1" smtClean="0">
                          <a:latin typeface="Cambria Math" panose="02040503050406030204" pitchFamily="18" charset="0"/>
                          <a:ea typeface="Gulim" pitchFamily="34" charset="-127"/>
                        </a:rPr>
                        <m:t>)</m:t>
                      </m:r>
                    </m:oMath>
                  </m:oMathPara>
                </a14:m>
                <a:endParaRPr kumimoji="0" lang="zh-CN" altLang="en-US" dirty="0">
                  <a:ea typeface="Gulim" pitchFamily="34" charset="-127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C897B32-1562-4933-8404-11BCC1A64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796" y="4483241"/>
                <a:ext cx="1579022" cy="600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fld id="{226A2BC3-16FA-41B6-B5E5-7ED4CFD55AB0}" type="slidenum">
              <a:rPr kumimoji="0" lang="en-US" altLang="zh-TW" sz="1400">
                <a:latin typeface="Times New Roman" panose="02020603050405020304" pitchFamily="18" charset="0"/>
                <a:ea typeface="Gulim" pitchFamily="34" charset="-127"/>
              </a:rPr>
              <a:pPr eaLnBrk="1" hangingPunct="1"/>
              <a:t>21</a:t>
            </a:fld>
            <a:endParaRPr kumimoji="0" lang="en-US" altLang="zh-TW" sz="1400">
              <a:latin typeface="Times New Roman" panose="02020603050405020304" pitchFamily="18" charset="0"/>
              <a:ea typeface="Gulim" pitchFamily="34" charset="-127"/>
            </a:endParaRPr>
          </a:p>
        </p:txBody>
      </p:sp>
      <p:sp>
        <p:nvSpPr>
          <p:cNvPr id="30723" name="文字方塊 2"/>
          <p:cNvSpPr txBox="1">
            <a:spLocks noChangeArrowheads="1"/>
          </p:cNvSpPr>
          <p:nvPr/>
        </p:nvSpPr>
        <p:spPr bwMode="auto">
          <a:xfrm>
            <a:off x="287338" y="295275"/>
            <a:ext cx="8856662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Example 3.17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TW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TW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TW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TW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TW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TW"/>
          </a:p>
          <a:p>
            <a:pPr eaLnBrk="1" hangingPunct="1"/>
            <a:endParaRPr lang="zh-TW" altLang="en-US"/>
          </a:p>
        </p:txBody>
      </p:sp>
      <p:graphicFrame>
        <p:nvGraphicFramePr>
          <p:cNvPr id="30724" name="Object 2"/>
          <p:cNvGraphicFramePr>
            <a:graphicFrameLocks noChangeAspect="1"/>
          </p:cNvGraphicFramePr>
          <p:nvPr/>
        </p:nvGraphicFramePr>
        <p:xfrm>
          <a:off x="511175" y="1135063"/>
          <a:ext cx="534987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6" name="Equation" r:id="rId3" imgW="2463800" imgH="685800" progId="Equation.DSMT4">
                  <p:embed/>
                </p:oleObj>
              </mc:Choice>
              <mc:Fallback>
                <p:oleObj name="Equation" r:id="rId3" imgW="2463800" imgH="685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" y="1135063"/>
                        <a:ext cx="5349875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25" name="群組 17"/>
          <p:cNvGrpSpPr>
            <a:grpSpLocks/>
          </p:cNvGrpSpPr>
          <p:nvPr/>
        </p:nvGrpSpPr>
        <p:grpSpPr bwMode="auto">
          <a:xfrm>
            <a:off x="579438" y="2484438"/>
            <a:ext cx="6624637" cy="1081087"/>
            <a:chOff x="1115615" y="1882924"/>
            <a:chExt cx="6624737" cy="1080929"/>
          </a:xfrm>
        </p:grpSpPr>
        <p:grpSp>
          <p:nvGrpSpPr>
            <p:cNvPr id="30727" name="群組 33"/>
            <p:cNvGrpSpPr>
              <a:grpSpLocks/>
            </p:cNvGrpSpPr>
            <p:nvPr/>
          </p:nvGrpSpPr>
          <p:grpSpPr bwMode="auto">
            <a:xfrm>
              <a:off x="1131888" y="2022475"/>
              <a:ext cx="6535737" cy="901700"/>
              <a:chOff x="588318" y="2013342"/>
              <a:chExt cx="6537214" cy="902077"/>
            </a:xfrm>
          </p:grpSpPr>
          <p:sp>
            <p:nvSpPr>
              <p:cNvPr id="30733" name="矩形 6"/>
              <p:cNvSpPr>
                <a:spLocks noChangeArrowheads="1"/>
              </p:cNvSpPr>
              <p:nvPr/>
            </p:nvSpPr>
            <p:spPr bwMode="auto">
              <a:xfrm>
                <a:off x="5777086" y="2013342"/>
                <a:ext cx="1348446" cy="89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9pPr>
              </a:lstStyle>
              <a:p>
                <a:pPr eaLnBrk="1" hangingPunct="1"/>
                <a:r>
                  <a:rPr kumimoji="0" lang="en-US" altLang="zh-TW" sz="26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kumimoji="0" lang="en-US" altLang="zh-TW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kumimoji="0" lang="en-US" altLang="zh-TW" sz="26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kumimoji="0" lang="en-US" altLang="zh-TW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], </a:t>
                </a:r>
                <a:r>
                  <a:rPr kumimoji="0" lang="en-US" altLang="zh-TW" sz="26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kumimoji="0" lang="en-US" altLang="zh-TW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kumimoji="0" lang="en-US" altLang="zh-TW" sz="26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US" altLang="zh-TW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eaLnBrk="1" hangingPunct="1"/>
                <a:r>
                  <a:rPr kumimoji="0" lang="en-US" altLang="zh-TW" sz="26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kumimoji="0" lang="en-US" altLang="zh-TW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kumimoji="0" lang="en-US" altLang="zh-TW" sz="26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kumimoji="0" lang="en-US" altLang="zh-TW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], </a:t>
                </a:r>
                <a:r>
                  <a:rPr kumimoji="0" lang="en-US" altLang="zh-TW" sz="26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kumimoji="0" lang="en-US" altLang="zh-TW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kumimoji="0" lang="en-US" altLang="zh-TW" sz="26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US" altLang="zh-TW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0" lang="zh-TW" altLang="en-US" sz="2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734" name="Text Box 17"/>
              <p:cNvSpPr txBox="1">
                <a:spLocks noChangeAspect="1" noChangeArrowheads="1"/>
              </p:cNvSpPr>
              <p:nvPr/>
            </p:nvSpPr>
            <p:spPr bwMode="auto">
              <a:xfrm>
                <a:off x="3419872" y="2015419"/>
                <a:ext cx="900000" cy="9000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72000" rIns="72000" anchor="ctr" anchorCtr="1"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9pPr>
              </a:lstStyle>
              <a:p>
                <a:pPr eaLnBrk="1" hangingPunct="1"/>
                <a:endParaRPr lang="zh-TW" altLang="zh-TW" sz="2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735" name="文字方塊 8"/>
              <p:cNvSpPr txBox="1">
                <a:spLocks noChangeArrowheads="1"/>
              </p:cNvSpPr>
              <p:nvPr/>
            </p:nvSpPr>
            <p:spPr bwMode="auto">
              <a:xfrm>
                <a:off x="588318" y="2215039"/>
                <a:ext cx="1367146" cy="489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9pPr>
              </a:lstStyle>
              <a:p>
                <a:pPr eaLnBrk="1" hangingPunct="1"/>
                <a:endParaRPr kumimoji="0" lang="zh-TW" altLang="en-US" sz="2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736" name="Line 18"/>
              <p:cNvSpPr>
                <a:spLocks noChangeShapeType="1"/>
              </p:cNvSpPr>
              <p:nvPr/>
            </p:nvSpPr>
            <p:spPr bwMode="auto">
              <a:xfrm>
                <a:off x="2004539" y="2457995"/>
                <a:ext cx="137351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37" name="Line 19"/>
              <p:cNvSpPr>
                <a:spLocks noChangeShapeType="1"/>
              </p:cNvSpPr>
              <p:nvPr/>
            </p:nvSpPr>
            <p:spPr bwMode="auto">
              <a:xfrm>
                <a:off x="4355976" y="2469463"/>
                <a:ext cx="1375496" cy="15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0728" name="文字方塊 4"/>
            <p:cNvSpPr txBox="1">
              <a:spLocks noChangeArrowheads="1"/>
            </p:cNvSpPr>
            <p:nvPr/>
          </p:nvSpPr>
          <p:spPr bwMode="auto">
            <a:xfrm>
              <a:off x="2843808" y="1887215"/>
              <a:ext cx="8640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lang="en-US" altLang="zh-TW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x[n]</a:t>
              </a:r>
              <a:endParaRPr lang="zh-TW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29" name="文字方塊 12"/>
            <p:cNvSpPr txBox="1">
              <a:spLocks noChangeArrowheads="1"/>
            </p:cNvSpPr>
            <p:nvPr/>
          </p:nvSpPr>
          <p:spPr bwMode="auto">
            <a:xfrm>
              <a:off x="5220072" y="1882924"/>
              <a:ext cx="8640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lang="en-US" altLang="zh-TW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y[n]</a:t>
              </a:r>
              <a:endParaRPr lang="zh-TW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30" name="文字方塊 13"/>
            <p:cNvSpPr txBox="1">
              <a:spLocks noChangeArrowheads="1"/>
            </p:cNvSpPr>
            <p:nvPr/>
          </p:nvSpPr>
          <p:spPr bwMode="auto">
            <a:xfrm>
              <a:off x="4120902" y="2203822"/>
              <a:ext cx="8640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lang="en-US" altLang="zh-TW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h[n]</a:t>
              </a:r>
              <a:endParaRPr lang="zh-TW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31" name="文字方塊 14"/>
            <p:cNvSpPr txBox="1">
              <a:spLocks noChangeArrowheads="1"/>
            </p:cNvSpPr>
            <p:nvPr/>
          </p:nvSpPr>
          <p:spPr bwMode="auto">
            <a:xfrm>
              <a:off x="1115615" y="2039615"/>
              <a:ext cx="1383645" cy="830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 eaLnBrk="1" hangingPunct="1"/>
              <a:endPara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/>
              <a:endParaRPr lang="zh-TW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32" name="文字方塊 15"/>
            <p:cNvSpPr txBox="1">
              <a:spLocks noChangeArrowheads="1"/>
            </p:cNvSpPr>
            <p:nvPr/>
          </p:nvSpPr>
          <p:spPr bwMode="auto">
            <a:xfrm>
              <a:off x="6356707" y="2132856"/>
              <a:ext cx="1383645" cy="830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 eaLnBrk="1" hangingPunct="1"/>
              <a:endPara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/>
              <a:endParaRPr lang="zh-TW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0726" name="Object 3"/>
          <p:cNvGraphicFramePr>
            <a:graphicFrameLocks noChangeAspect="1"/>
          </p:cNvGraphicFramePr>
          <p:nvPr/>
        </p:nvGraphicFramePr>
        <p:xfrm>
          <a:off x="1543050" y="3960813"/>
          <a:ext cx="6121400" cy="289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7" name="Equation" r:id="rId5" imgW="2819400" imgH="1778000" progId="Equation.DSMT4">
                  <p:embed/>
                </p:oleObj>
              </mc:Choice>
              <mc:Fallback>
                <p:oleObj name="Equation" r:id="rId5" imgW="2819400" imgH="1778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3960813"/>
                        <a:ext cx="6121400" cy="289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174625" y="107950"/>
            <a:ext cx="8283575" cy="1143000"/>
          </a:xfrm>
        </p:spPr>
        <p:txBody>
          <a:bodyPr/>
          <a:lstStyle/>
          <a:p>
            <a:r>
              <a:rPr lang="en-US" altLang="zh-TW" dirty="0" err="1">
                <a:ea typeface="PMingLiU" pitchFamily="18" charset="-120"/>
              </a:rPr>
              <a:t>Lowpass</a:t>
            </a:r>
            <a:r>
              <a:rPr lang="en-US" altLang="zh-TW" dirty="0">
                <a:ea typeface="PMingLiU" pitchFamily="18" charset="-120"/>
              </a:rPr>
              <a:t> Filter</a:t>
            </a:r>
            <a:endParaRPr lang="en-GB" altLang="zh-TW" dirty="0">
              <a:ea typeface="PMingLiU" pitchFamily="18" charset="-120"/>
            </a:endParaRP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fld id="{46093664-97CD-4A76-AE11-9F8D427E8C1A}" type="slidenum">
              <a:rPr kumimoji="0" lang="en-US" altLang="zh-TW" sz="1400">
                <a:latin typeface="Times New Roman" panose="02020603050405020304" pitchFamily="18" charset="0"/>
                <a:ea typeface="Gulim" pitchFamily="34" charset="-127"/>
              </a:rPr>
              <a:pPr eaLnBrk="1" hangingPunct="1"/>
              <a:t>22</a:t>
            </a:fld>
            <a:endParaRPr kumimoji="0" lang="en-US" altLang="zh-TW" sz="1400">
              <a:latin typeface="Times New Roman" panose="02020603050405020304" pitchFamily="18" charset="0"/>
              <a:ea typeface="Gulim" pitchFamily="34" charset="-127"/>
            </a:endParaRPr>
          </a:p>
        </p:txBody>
      </p:sp>
      <p:pic>
        <p:nvPicPr>
          <p:cNvPr id="3686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1327150"/>
            <a:ext cx="8093075" cy="522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685800" y="65088"/>
            <a:ext cx="7772400" cy="889000"/>
          </a:xfrm>
        </p:spPr>
        <p:txBody>
          <a:bodyPr/>
          <a:lstStyle/>
          <a:p>
            <a:r>
              <a:rPr lang="en-GB" altLang="zh-TW" dirty="0">
                <a:ea typeface="PMingLiU" pitchFamily="18" charset="-120"/>
              </a:rPr>
              <a:t>Ideal </a:t>
            </a:r>
            <a:r>
              <a:rPr lang="en-GB" altLang="zh-TW" dirty="0" err="1">
                <a:ea typeface="PMingLiU" pitchFamily="18" charset="-120"/>
              </a:rPr>
              <a:t>Lowpass</a:t>
            </a:r>
            <a:r>
              <a:rPr lang="en-GB" altLang="zh-TW" dirty="0">
                <a:ea typeface="PMingLiU" pitchFamily="18" charset="-120"/>
              </a:rPr>
              <a:t> Filter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zh-TW">
              <a:ea typeface="PMingLiU" pitchFamily="18" charset="-12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fld id="{8EF73070-3DE2-4AA0-A295-5648F43E7BA6}" type="slidenum">
              <a:rPr kumimoji="0" lang="en-US" altLang="zh-TW" sz="1400">
                <a:latin typeface="Times New Roman" panose="02020603050405020304" pitchFamily="18" charset="0"/>
                <a:ea typeface="Gulim" pitchFamily="34" charset="-127"/>
              </a:rPr>
              <a:pPr eaLnBrk="1" hangingPunct="1"/>
              <a:t>23</a:t>
            </a:fld>
            <a:endParaRPr kumimoji="0" lang="en-US" altLang="zh-TW" sz="1400">
              <a:latin typeface="Times New Roman" panose="02020603050405020304" pitchFamily="18" charset="0"/>
              <a:ea typeface="Gulim" pitchFamily="34" charset="-127"/>
            </a:endParaRPr>
          </a:p>
        </p:txBody>
      </p:sp>
      <p:pic>
        <p:nvPicPr>
          <p:cNvPr id="399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787400"/>
            <a:ext cx="7947025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928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03263"/>
          </a:xfrm>
        </p:spPr>
        <p:txBody>
          <a:bodyPr/>
          <a:lstStyle/>
          <a:p>
            <a:r>
              <a:rPr lang="en-GB" altLang="zh-TW">
                <a:ea typeface="PMingLiU" pitchFamily="18" charset="-120"/>
              </a:rPr>
              <a:t>Highpass Filters </a:t>
            </a: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fld id="{0A552F6B-4754-4E04-9468-2DBF8FC5A970}" type="slidenum">
              <a:rPr kumimoji="0" lang="en-US" altLang="zh-TW" sz="1400">
                <a:latin typeface="Times New Roman" panose="02020603050405020304" pitchFamily="18" charset="0"/>
                <a:ea typeface="Gulim" pitchFamily="34" charset="-127"/>
              </a:rPr>
              <a:pPr eaLnBrk="1" hangingPunct="1"/>
              <a:t>24</a:t>
            </a:fld>
            <a:endParaRPr kumimoji="0" lang="en-US" altLang="zh-TW" sz="1400">
              <a:latin typeface="Times New Roman" panose="02020603050405020304" pitchFamily="18" charset="0"/>
              <a:ea typeface="Gulim" pitchFamily="34" charset="-127"/>
            </a:endParaRPr>
          </a:p>
        </p:txBody>
      </p:sp>
      <p:pic>
        <p:nvPicPr>
          <p:cNvPr id="3789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8" y="1362075"/>
            <a:ext cx="8355012" cy="505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61975"/>
          </a:xfrm>
        </p:spPr>
        <p:txBody>
          <a:bodyPr/>
          <a:lstStyle/>
          <a:p>
            <a:r>
              <a:rPr lang="en-GB" altLang="zh-TW">
                <a:ea typeface="PMingLiU" pitchFamily="18" charset="-120"/>
              </a:rPr>
              <a:t>Ideal Highpass Filter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fld id="{0C830C65-180C-45D3-82AC-EC9DC4A167E9}" type="slidenum">
              <a:rPr kumimoji="0" lang="en-US" altLang="zh-TW" sz="1400">
                <a:latin typeface="Times New Roman" panose="02020603050405020304" pitchFamily="18" charset="0"/>
                <a:ea typeface="Gulim" pitchFamily="34" charset="-127"/>
              </a:rPr>
              <a:pPr eaLnBrk="1" hangingPunct="1"/>
              <a:t>25</a:t>
            </a:fld>
            <a:endParaRPr kumimoji="0" lang="en-US" altLang="zh-TW" sz="1400">
              <a:latin typeface="Times New Roman" panose="02020603050405020304" pitchFamily="18" charset="0"/>
              <a:ea typeface="Gulim" pitchFamily="34" charset="-127"/>
            </a:endParaRP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203325"/>
            <a:ext cx="7608888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685800" y="249238"/>
            <a:ext cx="7772400" cy="1143000"/>
          </a:xfrm>
        </p:spPr>
        <p:txBody>
          <a:bodyPr/>
          <a:lstStyle/>
          <a:p>
            <a:r>
              <a:rPr lang="en-GB" altLang="zh-TW">
                <a:ea typeface="PMingLiU" pitchFamily="18" charset="-120"/>
              </a:rPr>
              <a:t>Bandpass Filters 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zh-TW">
              <a:ea typeface="PMingLiU" pitchFamily="18" charset="-12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fld id="{C02FF976-1664-4849-9FB2-267EEF16B05E}" type="slidenum">
              <a:rPr kumimoji="0" lang="en-US" altLang="zh-TW" sz="1400">
                <a:latin typeface="Times New Roman" panose="02020603050405020304" pitchFamily="18" charset="0"/>
                <a:ea typeface="Gulim" pitchFamily="34" charset="-127"/>
              </a:rPr>
              <a:pPr eaLnBrk="1" hangingPunct="1"/>
              <a:t>26</a:t>
            </a:fld>
            <a:endParaRPr kumimoji="0" lang="en-US" altLang="zh-TW" sz="1400">
              <a:latin typeface="Times New Roman" panose="02020603050405020304" pitchFamily="18" charset="0"/>
              <a:ea typeface="Gulim" pitchFamily="34" charset="-127"/>
            </a:endParaRPr>
          </a:p>
        </p:txBody>
      </p:sp>
      <p:pic>
        <p:nvPicPr>
          <p:cNvPr id="389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1184275"/>
            <a:ext cx="7970837" cy="525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918" name="Straight Connector 6"/>
          <p:cNvCxnSpPr>
            <a:cxnSpLocks noChangeShapeType="1"/>
          </p:cNvCxnSpPr>
          <p:nvPr/>
        </p:nvCxnSpPr>
        <p:spPr bwMode="auto">
          <a:xfrm>
            <a:off x="1530350" y="1962150"/>
            <a:ext cx="0" cy="492125"/>
          </a:xfrm>
          <a:prstGeom prst="line">
            <a:avLst/>
          </a:prstGeom>
          <a:noFill/>
          <a:ln w="1333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19" name="Straight Connector 10"/>
          <p:cNvCxnSpPr>
            <a:cxnSpLocks noChangeShapeType="1"/>
          </p:cNvCxnSpPr>
          <p:nvPr/>
        </p:nvCxnSpPr>
        <p:spPr bwMode="auto">
          <a:xfrm>
            <a:off x="3073400" y="1962150"/>
            <a:ext cx="0" cy="492125"/>
          </a:xfrm>
          <a:prstGeom prst="line">
            <a:avLst/>
          </a:prstGeom>
          <a:noFill/>
          <a:ln w="1333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685800" y="481013"/>
            <a:ext cx="7772400" cy="536575"/>
          </a:xfrm>
        </p:spPr>
        <p:txBody>
          <a:bodyPr/>
          <a:lstStyle/>
          <a:p>
            <a:r>
              <a:rPr lang="en-GB" altLang="zh-TW">
                <a:ea typeface="PMingLiU" pitchFamily="18" charset="-120"/>
              </a:rPr>
              <a:t>Ideal Bandpass Filter</a:t>
            </a: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fld id="{EE5422DF-B4B4-44FB-89EB-0DF7751BFC90}" type="slidenum">
              <a:rPr kumimoji="0" lang="en-US" altLang="zh-TW" sz="1400">
                <a:latin typeface="Times New Roman" panose="02020603050405020304" pitchFamily="18" charset="0"/>
                <a:ea typeface="Gulim" pitchFamily="34" charset="-127"/>
              </a:rPr>
              <a:pPr eaLnBrk="1" hangingPunct="1"/>
              <a:t>27</a:t>
            </a:fld>
            <a:endParaRPr kumimoji="0" lang="en-US" altLang="zh-TW" sz="1400">
              <a:latin typeface="Times New Roman" panose="02020603050405020304" pitchFamily="18" charset="0"/>
              <a:ea typeface="Gulim" pitchFamily="34" charset="-127"/>
            </a:endParaRPr>
          </a:p>
        </p:txBody>
      </p:sp>
      <p:pic>
        <p:nvPicPr>
          <p:cNvPr id="419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1068388"/>
            <a:ext cx="7546975" cy="534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685800" y="184150"/>
            <a:ext cx="7772400" cy="563563"/>
          </a:xfrm>
        </p:spPr>
        <p:txBody>
          <a:bodyPr/>
          <a:lstStyle/>
          <a:p>
            <a:r>
              <a:rPr lang="en-GB" altLang="zh-TW" dirty="0">
                <a:ea typeface="PMingLiU" pitchFamily="18" charset="-120"/>
              </a:rPr>
              <a:t>Example: DT </a:t>
            </a:r>
            <a:r>
              <a:rPr lang="en-GB" altLang="zh-TW" dirty="0" err="1">
                <a:ea typeface="PMingLiU" pitchFamily="18" charset="-120"/>
              </a:rPr>
              <a:t>Averager</a:t>
            </a:r>
            <a:r>
              <a:rPr lang="en-GB" altLang="zh-TW" dirty="0">
                <a:ea typeface="PMingLiU" pitchFamily="18" charset="-120"/>
              </a:rPr>
              <a:t>/Smoother </a:t>
            </a: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fld id="{B1C2ECCF-6793-4273-989B-25287D21FDCD}" type="slidenum">
              <a:rPr kumimoji="0" lang="en-US" altLang="zh-TW" sz="1400">
                <a:latin typeface="Times New Roman" panose="02020603050405020304" pitchFamily="18" charset="0"/>
                <a:ea typeface="Gulim" pitchFamily="34" charset="-127"/>
              </a:rPr>
              <a:pPr eaLnBrk="1" hangingPunct="1"/>
              <a:t>28</a:t>
            </a:fld>
            <a:endParaRPr kumimoji="0" lang="en-US" altLang="zh-TW" sz="1400">
              <a:latin typeface="Times New Roman" panose="02020603050405020304" pitchFamily="18" charset="0"/>
              <a:ea typeface="Gulim" pitchFamily="34" charset="-127"/>
            </a:endParaRPr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763" y="803275"/>
            <a:ext cx="6754812" cy="573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extBox 4"/>
          <p:cNvSpPr txBox="1">
            <a:spLocks noChangeArrowheads="1"/>
          </p:cNvSpPr>
          <p:nvPr/>
        </p:nvSpPr>
        <p:spPr bwMode="auto">
          <a:xfrm>
            <a:off x="495300" y="3149600"/>
            <a:ext cx="2900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response:</a:t>
            </a:r>
            <a:endParaRPr lang="zh-TW" alt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685800" y="165100"/>
            <a:ext cx="7772400" cy="642938"/>
          </a:xfrm>
        </p:spPr>
        <p:txBody>
          <a:bodyPr/>
          <a:lstStyle/>
          <a:p>
            <a:r>
              <a:rPr lang="en-GB" altLang="zh-TW" sz="2800" dirty="0">
                <a:ea typeface="PMingLiU" pitchFamily="18" charset="-120"/>
              </a:rPr>
              <a:t>Example: </a:t>
            </a:r>
            <a:r>
              <a:rPr lang="en-GB" altLang="zh-TW" dirty="0" err="1">
                <a:ea typeface="PMingLiU" pitchFamily="18" charset="-120"/>
              </a:rPr>
              <a:t>Nonrecursive</a:t>
            </a:r>
            <a:r>
              <a:rPr lang="en-GB" altLang="zh-TW" sz="2800" dirty="0">
                <a:ea typeface="PMingLiU" pitchFamily="18" charset="-120"/>
              </a:rPr>
              <a:t> DT (FIR) filters </a:t>
            </a: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fld id="{0B9CABBD-E1E3-425B-9928-DFE9989C6F88}" type="slidenum">
              <a:rPr kumimoji="0" lang="en-US" altLang="zh-TW" sz="1400">
                <a:latin typeface="Times New Roman" panose="02020603050405020304" pitchFamily="18" charset="0"/>
                <a:ea typeface="Gulim" pitchFamily="34" charset="-127"/>
              </a:rPr>
              <a:pPr eaLnBrk="1" hangingPunct="1"/>
              <a:t>29</a:t>
            </a:fld>
            <a:endParaRPr kumimoji="0" lang="en-US" altLang="zh-TW" sz="1400">
              <a:latin typeface="Times New Roman" panose="02020603050405020304" pitchFamily="18" charset="0"/>
              <a:ea typeface="Gulim" pitchFamily="34" charset="-127"/>
            </a:endParaRPr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84"/>
          <a:stretch>
            <a:fillRect/>
          </a:stretch>
        </p:blipFill>
        <p:spPr bwMode="auto">
          <a:xfrm>
            <a:off x="719138" y="1893888"/>
            <a:ext cx="8356600" cy="499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TextBox 4"/>
          <p:cNvSpPr txBox="1">
            <a:spLocks noChangeArrowheads="1"/>
          </p:cNvSpPr>
          <p:nvPr/>
        </p:nvSpPr>
        <p:spPr bwMode="auto">
          <a:xfrm>
            <a:off x="0" y="1679575"/>
            <a:ext cx="2900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response:</a:t>
            </a:r>
            <a:endParaRPr lang="zh-TW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40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7" b="86700"/>
          <a:stretch>
            <a:fillRect/>
          </a:stretch>
        </p:blipFill>
        <p:spPr bwMode="auto">
          <a:xfrm>
            <a:off x="247650" y="842963"/>
            <a:ext cx="85693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fld id="{0469C4A8-E7C1-4D46-BB87-4DE50D0FC606}" type="slidenum">
              <a:rPr kumimoji="0" lang="en-US" altLang="zh-TW" sz="1400">
                <a:latin typeface="Times New Roman" panose="02020603050405020304" pitchFamily="18" charset="0"/>
                <a:ea typeface="Gulim" pitchFamily="34" charset="-127"/>
              </a:rPr>
              <a:pPr eaLnBrk="1" hangingPunct="1"/>
              <a:t>3</a:t>
            </a:fld>
            <a:endParaRPr kumimoji="0" lang="en-US" altLang="zh-TW" sz="1400">
              <a:latin typeface="Times New Roman" panose="02020603050405020304" pitchFamily="18" charset="0"/>
              <a:ea typeface="Gulim" pitchFamily="34" charset="-127"/>
            </a:endParaRPr>
          </a:p>
        </p:txBody>
      </p:sp>
      <p:sp>
        <p:nvSpPr>
          <p:cNvPr id="11268" name="Title 1"/>
          <p:cNvSpPr txBox="1">
            <a:spLocks/>
          </p:cNvSpPr>
          <p:nvPr/>
        </p:nvSpPr>
        <p:spPr bwMode="auto">
          <a:xfrm>
            <a:off x="685800" y="615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algn="ctr"/>
            <a:r>
              <a:rPr kumimoji="0" lang="en-US" altLang="zh-CN" b="1" dirty="0">
                <a:solidFill>
                  <a:srgbClr val="000066"/>
                </a:solidFill>
                <a:ea typeface="SimSun" panose="02010600030101010101" pitchFamily="2" charset="-122"/>
              </a:rPr>
              <a:t>Periodicity Properties of DT Complex Exponentials</a:t>
            </a:r>
            <a:endParaRPr kumimoji="0" lang="en-GB" altLang="zh-CN" b="1" dirty="0">
              <a:solidFill>
                <a:srgbClr val="000066"/>
              </a:solidFill>
              <a:ea typeface="SimSun" panose="02010600030101010101" pitchFamily="2" charset="-122"/>
            </a:endParaRPr>
          </a:p>
        </p:txBody>
      </p:sp>
      <p:sp>
        <p:nvSpPr>
          <p:cNvPr id="11269" name="TextBox 9"/>
          <p:cNvSpPr txBox="1">
            <a:spLocks noChangeArrowheads="1"/>
          </p:cNvSpPr>
          <p:nvPr/>
        </p:nvSpPr>
        <p:spPr bwMode="auto">
          <a:xfrm>
            <a:off x="898525" y="6915150"/>
            <a:ext cx="460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endParaRPr kumimoji="0" lang="zh-TW" altLang="en-US" sz="1800">
              <a:solidFill>
                <a:srgbClr val="000000"/>
              </a:solidFill>
            </a:endParaRP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223838" y="3573463"/>
            <a:ext cx="8853487" cy="2695575"/>
            <a:chOff x="290286" y="4125770"/>
            <a:chExt cx="8853714" cy="2695938"/>
          </a:xfrm>
        </p:grpSpPr>
        <p:sp>
          <p:nvSpPr>
            <p:cNvPr id="11282" name="Content Placeholder 2"/>
            <p:cNvSpPr txBox="1">
              <a:spLocks/>
            </p:cNvSpPr>
            <p:nvPr/>
          </p:nvSpPr>
          <p:spPr bwMode="auto">
            <a:xfrm>
              <a:off x="290286" y="4125770"/>
              <a:ext cx="8853714" cy="2695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800100" indent="-342900"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endParaRPr lang="en-GB" altLang="zh-TW" sz="2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kumimoji="0" lang="en-GB" altLang="zh-TW" sz="260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 DT</a:t>
              </a:r>
              <a:r>
                <a:rPr lang="en-GB" altLang="zh-TW" sz="2600">
                  <a:latin typeface="Times New Roman" panose="02020603050405020304" pitchFamily="18" charset="0"/>
                  <a:cs typeface="Times New Roman" panose="02020603050405020304" pitchFamily="18" charset="0"/>
                </a:rPr>
                <a:t> complex exponentials, signals with frequencies </a:t>
              </a:r>
              <a:r>
                <a:rPr lang="el-GR" altLang="zh-TW" sz="2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ω</a:t>
              </a:r>
              <a:r>
                <a:rPr lang="en-US" altLang="zh-TW" sz="26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TW" sz="26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and </a:t>
              </a:r>
              <a:r>
                <a:rPr lang="el-GR" altLang="zh-TW" sz="2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ω</a:t>
              </a:r>
              <a:r>
                <a:rPr lang="en-US" altLang="zh-TW" sz="26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TW" sz="260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2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TW" sz="26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•2</a:t>
              </a:r>
              <a:r>
                <a:rPr lang="el-GR" altLang="zh-TW" sz="2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π</a:t>
              </a:r>
              <a:r>
                <a:rPr lang="en-US" altLang="zh-TW" sz="2600">
                  <a:latin typeface="Times New Roman" panose="02020603050405020304" pitchFamily="18" charset="0"/>
                  <a:cs typeface="Times New Roman" panose="02020603050405020304" pitchFamily="18" charset="0"/>
                </a:rPr>
                <a:t> are identical.</a:t>
              </a:r>
            </a:p>
            <a:p>
              <a:pPr lvl="1" ea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altLang="zh-TW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We need only consider a frequency interval of length 2</a:t>
              </a:r>
              <a:r>
                <a:rPr lang="el-GR" altLang="zh-TW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π</a:t>
              </a:r>
              <a:r>
                <a:rPr lang="en-US" altLang="zh-TW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, and on most cases, we use the interval:                       or</a:t>
              </a:r>
            </a:p>
          </p:txBody>
        </p:sp>
        <p:graphicFrame>
          <p:nvGraphicFramePr>
            <p:cNvPr id="11283" name="Object 4"/>
            <p:cNvGraphicFramePr>
              <a:graphicFrameLocks noChangeAspect="1"/>
            </p:cNvGraphicFramePr>
            <p:nvPr/>
          </p:nvGraphicFramePr>
          <p:xfrm>
            <a:off x="5047027" y="5901567"/>
            <a:ext cx="1679575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16" name="Equation" r:id="rId3" imgW="787400" imgH="228600" progId="Equation.DSMT4">
                    <p:embed/>
                  </p:oleObj>
                </mc:Choice>
                <mc:Fallback>
                  <p:oleObj name="Equation" r:id="rId3" imgW="787400" imgH="2286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7027" y="5901567"/>
                          <a:ext cx="1679575" cy="482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4" name="Object 8"/>
            <p:cNvGraphicFramePr>
              <a:graphicFrameLocks noChangeAspect="1"/>
            </p:cNvGraphicFramePr>
            <p:nvPr/>
          </p:nvGraphicFramePr>
          <p:xfrm>
            <a:off x="7136610" y="5891123"/>
            <a:ext cx="1679575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17" name="Equation" r:id="rId5" imgW="787400" imgH="228600" progId="Equation.DSMT4">
                    <p:embed/>
                  </p:oleObj>
                </mc:Choice>
                <mc:Fallback>
                  <p:oleObj name="Equation" r:id="rId5" imgW="787400" imgH="2286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36610" y="5891123"/>
                          <a:ext cx="1679575" cy="482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285" name="Group 13"/>
            <p:cNvGrpSpPr>
              <a:grpSpLocks/>
            </p:cNvGrpSpPr>
            <p:nvPr/>
          </p:nvGrpSpPr>
          <p:grpSpPr bwMode="auto">
            <a:xfrm>
              <a:off x="4487163" y="5095589"/>
              <a:ext cx="4479578" cy="450156"/>
              <a:chOff x="808903" y="4114793"/>
              <a:chExt cx="6928339" cy="738554"/>
            </a:xfrm>
          </p:grpSpPr>
          <p:graphicFrame>
            <p:nvGraphicFramePr>
              <p:cNvPr id="11286" name="Object 5"/>
              <p:cNvGraphicFramePr>
                <a:graphicFrameLocks noChangeAspect="1"/>
              </p:cNvGraphicFramePr>
              <p:nvPr/>
            </p:nvGraphicFramePr>
            <p:xfrm>
              <a:off x="947483" y="4134586"/>
              <a:ext cx="6386252" cy="6954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18" name="Equation" r:id="rId7" imgW="1892300" imgH="203200" progId="Equation.DSMT4">
                      <p:embed/>
                    </p:oleObj>
                  </mc:Choice>
                  <mc:Fallback>
                    <p:oleObj name="Equation" r:id="rId7" imgW="1892300" imgH="203200" progId="Equation.DSMT4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47483" y="4134586"/>
                            <a:ext cx="6386252" cy="6954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87" name="Rectangle 11"/>
              <p:cNvSpPr>
                <a:spLocks noChangeArrowheads="1"/>
              </p:cNvSpPr>
              <p:nvPr/>
            </p:nvSpPr>
            <p:spPr bwMode="auto">
              <a:xfrm>
                <a:off x="808903" y="4114793"/>
                <a:ext cx="6928339" cy="738554"/>
              </a:xfrm>
              <a:prstGeom prst="rect">
                <a:avLst/>
              </a:prstGeom>
              <a:noFill/>
              <a:ln w="349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209550" y="2020888"/>
            <a:ext cx="8853488" cy="1766887"/>
            <a:chOff x="275772" y="2456660"/>
            <a:chExt cx="8853714" cy="1766997"/>
          </a:xfrm>
        </p:grpSpPr>
        <p:sp>
          <p:nvSpPr>
            <p:cNvPr id="11274" name="Content Placeholder 2"/>
            <p:cNvSpPr txBox="1">
              <a:spLocks/>
            </p:cNvSpPr>
            <p:nvPr/>
          </p:nvSpPr>
          <p:spPr bwMode="auto">
            <a:xfrm>
              <a:off x="275772" y="2456660"/>
              <a:ext cx="8853714" cy="1766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altLang="zh-TW" sz="260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 DT </a:t>
              </a:r>
              <a:r>
                <a:rPr lang="en-GB" altLang="zh-TW" sz="260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complex exponentials, signal are periodic only when</a:t>
              </a:r>
            </a:p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endParaRPr kumimoji="0" lang="en-GB" altLang="zh-TW" sz="2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endParaRPr lang="en-GB" altLang="zh-TW" sz="2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275" name="Object 13"/>
            <p:cNvGraphicFramePr>
              <a:graphicFrameLocks noChangeAspect="1"/>
            </p:cNvGraphicFramePr>
            <p:nvPr/>
          </p:nvGraphicFramePr>
          <p:xfrm>
            <a:off x="655638" y="2946400"/>
            <a:ext cx="4659312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19" name="Equation" r:id="rId9" imgW="2057400" imgH="228600" progId="Equation.DSMT4">
                    <p:embed/>
                  </p:oleObj>
                </mc:Choice>
                <mc:Fallback>
                  <p:oleObj name="Equation" r:id="rId9" imgW="2057400" imgH="2286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5638" y="2946400"/>
                          <a:ext cx="4659312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6" name="Object 7"/>
            <p:cNvGraphicFramePr>
              <a:graphicFrameLocks noChangeAspect="1"/>
            </p:cNvGraphicFramePr>
            <p:nvPr/>
          </p:nvGraphicFramePr>
          <p:xfrm>
            <a:off x="1693394" y="3450600"/>
            <a:ext cx="1817688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20" name="Equation" r:id="rId11" imgW="939392" imgH="203112" progId="Equation.DSMT4">
                    <p:embed/>
                  </p:oleObj>
                </mc:Choice>
                <mc:Fallback>
                  <p:oleObj name="Equation" r:id="rId11" imgW="939392" imgH="203112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3394" y="3450600"/>
                          <a:ext cx="1817688" cy="396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7" name="Object 9"/>
            <p:cNvGraphicFramePr>
              <a:graphicFrameLocks noChangeAspect="1"/>
            </p:cNvGraphicFramePr>
            <p:nvPr/>
          </p:nvGraphicFramePr>
          <p:xfrm>
            <a:off x="4213674" y="3450600"/>
            <a:ext cx="1054100" cy="395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21" name="Equation" r:id="rId13" imgW="545626" imgH="203024" progId="Equation.DSMT4">
                    <p:embed/>
                  </p:oleObj>
                </mc:Choice>
                <mc:Fallback>
                  <p:oleObj name="Equation" r:id="rId13" imgW="545626" imgH="203024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3674" y="3450600"/>
                          <a:ext cx="1054100" cy="395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8" name="Object 10"/>
            <p:cNvGraphicFramePr>
              <a:graphicFrameLocks noChangeAspect="1"/>
            </p:cNvGraphicFramePr>
            <p:nvPr/>
          </p:nvGraphicFramePr>
          <p:xfrm>
            <a:off x="5983288" y="3490913"/>
            <a:ext cx="1314450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22" name="Equation" r:id="rId15" imgW="800100" imgH="228600" progId="Equation.DSMT4">
                    <p:embed/>
                  </p:oleObj>
                </mc:Choice>
                <mc:Fallback>
                  <p:oleObj name="Equation" r:id="rId15" imgW="800100" imgH="2286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83288" y="3490913"/>
                          <a:ext cx="1314450" cy="377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1279" name="Straight Arrow Connector 30"/>
            <p:cNvCxnSpPr>
              <a:cxnSpLocks noChangeShapeType="1"/>
            </p:cNvCxnSpPr>
            <p:nvPr/>
          </p:nvCxnSpPr>
          <p:spPr bwMode="auto">
            <a:xfrm>
              <a:off x="3689799" y="3666500"/>
              <a:ext cx="457200" cy="0"/>
            </a:xfrm>
            <a:prstGeom prst="straightConnector1">
              <a:avLst/>
            </a:prstGeom>
            <a:noFill/>
            <a:ln w="47625" algn="ctr">
              <a:solidFill>
                <a:srgbClr val="59C1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0" name="Straight Arrow Connector 31"/>
            <p:cNvCxnSpPr>
              <a:cxnSpLocks noChangeShapeType="1"/>
            </p:cNvCxnSpPr>
            <p:nvPr/>
          </p:nvCxnSpPr>
          <p:spPr bwMode="auto">
            <a:xfrm>
              <a:off x="5509818" y="3666624"/>
              <a:ext cx="457200" cy="0"/>
            </a:xfrm>
            <a:prstGeom prst="straightConnector1">
              <a:avLst/>
            </a:prstGeom>
            <a:noFill/>
            <a:ln w="47625" algn="ctr">
              <a:solidFill>
                <a:srgbClr val="59C1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81" name="Rectangle 36"/>
            <p:cNvSpPr>
              <a:spLocks noChangeArrowheads="1"/>
            </p:cNvSpPr>
            <p:nvPr/>
          </p:nvSpPr>
          <p:spPr bwMode="auto">
            <a:xfrm>
              <a:off x="1640138" y="3439887"/>
              <a:ext cx="5704115" cy="522514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 eaLnBrk="1" hangingPunct="1"/>
              <a:endParaRPr kumimoji="0" lang="zh-TW" altLang="en-US">
                <a:ea typeface="Gulim" pitchFamily="34" charset="-127"/>
              </a:endParaRPr>
            </a:p>
          </p:txBody>
        </p:sp>
      </p:grpSp>
      <p:sp>
        <p:nvSpPr>
          <p:cNvPr id="23" name="Title 1"/>
          <p:cNvSpPr txBox="1">
            <a:spLocks/>
          </p:cNvSpPr>
          <p:nvPr/>
        </p:nvSpPr>
        <p:spPr bwMode="auto">
          <a:xfrm>
            <a:off x="0" y="0"/>
            <a:ext cx="1698625" cy="347663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ctr"/>
          <a:lstStyle/>
          <a:p>
            <a:pPr eaLnBrk="0" hangingPunct="0">
              <a:defRPr/>
            </a:pPr>
            <a:r>
              <a:rPr kumimoji="0" lang="en-GB" sz="2800" kern="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Review</a:t>
            </a:r>
            <a:endParaRPr kumimoji="0" lang="en-GB" kern="0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zh-TW">
              <a:ea typeface="PMingLiU" pitchFamily="18" charset="-120"/>
            </a:endParaRP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zh-TW">
              <a:ea typeface="PMingLiU" pitchFamily="18" charset="-12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fld id="{E36D2AAE-7DB5-4653-80A3-2B915FFF2AF8}" type="slidenum">
              <a:rPr kumimoji="0" lang="en-US" altLang="zh-TW" sz="1400">
                <a:latin typeface="Times New Roman" panose="02020603050405020304" pitchFamily="18" charset="0"/>
                <a:ea typeface="Gulim" pitchFamily="34" charset="-127"/>
              </a:rPr>
              <a:pPr eaLnBrk="1" hangingPunct="1"/>
              <a:t>30</a:t>
            </a:fld>
            <a:endParaRPr kumimoji="0" lang="en-US" altLang="zh-TW" sz="1400">
              <a:latin typeface="Times New Roman" panose="02020603050405020304" pitchFamily="18" charset="0"/>
              <a:ea typeface="Gulim" pitchFamily="34" charset="-127"/>
            </a:endParaRPr>
          </a:p>
        </p:txBody>
      </p:sp>
      <p:pic>
        <p:nvPicPr>
          <p:cNvPr id="450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8" y="412750"/>
            <a:ext cx="8388350" cy="583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2" name="TextBox 5"/>
          <p:cNvSpPr txBox="1">
            <a:spLocks noChangeArrowheads="1"/>
          </p:cNvSpPr>
          <p:nvPr/>
        </p:nvSpPr>
        <p:spPr bwMode="auto">
          <a:xfrm>
            <a:off x="0" y="3792538"/>
            <a:ext cx="2900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response:</a:t>
            </a:r>
            <a:endParaRPr lang="zh-TW" alt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2498501" y="244699"/>
            <a:ext cx="566670" cy="7469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fld id="{77C35594-9249-4B0E-BB66-0C19349ACF90}" type="slidenum">
              <a:rPr kumimoji="0" lang="en-US" altLang="zh-TW" sz="1400">
                <a:latin typeface="Times New Roman" panose="02020603050405020304" pitchFamily="18" charset="0"/>
                <a:ea typeface="Gulim" pitchFamily="34" charset="-127"/>
              </a:rPr>
              <a:pPr eaLnBrk="1" hangingPunct="1"/>
              <a:t>31</a:t>
            </a:fld>
            <a:endParaRPr kumimoji="0" lang="en-US" altLang="zh-TW" sz="1400">
              <a:latin typeface="Times New Roman" panose="02020603050405020304" pitchFamily="18" charset="0"/>
              <a:ea typeface="Gulim" pitchFamily="34" charset="-127"/>
            </a:endParaRPr>
          </a:p>
        </p:txBody>
      </p:sp>
      <p:pic>
        <p:nvPicPr>
          <p:cNvPr id="460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476250"/>
            <a:ext cx="7504113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Right Arrow 5"/>
          <p:cNvSpPr>
            <a:spLocks noChangeArrowheads="1"/>
          </p:cNvSpPr>
          <p:nvPr/>
        </p:nvSpPr>
        <p:spPr bwMode="auto">
          <a:xfrm rot="5400000">
            <a:off x="2089945" y="3396456"/>
            <a:ext cx="849312" cy="625475"/>
          </a:xfrm>
          <a:prstGeom prst="rightArrow">
            <a:avLst>
              <a:gd name="adj1" fmla="val 50000"/>
              <a:gd name="adj2" fmla="val 5013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endParaRPr kumimoji="0" lang="zh-TW" altLang="en-US">
              <a:ea typeface="Gulim" pitchFamily="34" charset="-127"/>
            </a:endParaRPr>
          </a:p>
        </p:txBody>
      </p:sp>
      <p:sp>
        <p:nvSpPr>
          <p:cNvPr id="46085" name="Right Arrow 6"/>
          <p:cNvSpPr>
            <a:spLocks noChangeArrowheads="1"/>
          </p:cNvSpPr>
          <p:nvPr/>
        </p:nvSpPr>
        <p:spPr bwMode="auto">
          <a:xfrm rot="5400000">
            <a:off x="6278563" y="3405188"/>
            <a:ext cx="849312" cy="627062"/>
          </a:xfrm>
          <a:prstGeom prst="rightArrow">
            <a:avLst>
              <a:gd name="adj1" fmla="val 50000"/>
              <a:gd name="adj2" fmla="val 5000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endParaRPr kumimoji="0" lang="zh-TW" altLang="en-US">
              <a:ea typeface="Gulim" pitchFamily="34" charset="-127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819150" y="102763"/>
            <a:ext cx="1756625" cy="7469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Summary</a:t>
            </a:r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DT Fourier Series pair</a:t>
            </a:r>
          </a:p>
          <a:p>
            <a:pPr lvl="1"/>
            <a:r>
              <a:rPr lang="en-US" altLang="zh-CN">
                <a:ea typeface="SimSun" panose="02010600030101010101" pitchFamily="2" charset="-122"/>
              </a:rPr>
              <a:t>Understand the difference between CT and DT</a:t>
            </a:r>
          </a:p>
          <a:p>
            <a:r>
              <a:rPr lang="en-US" altLang="zh-CN">
                <a:ea typeface="SimSun" panose="02010600030101010101" pitchFamily="2" charset="-122"/>
              </a:rPr>
              <a:t>Frequency response</a:t>
            </a:r>
          </a:p>
          <a:p>
            <a:pPr lvl="1"/>
            <a:r>
              <a:rPr lang="en-US" altLang="zh-CN">
                <a:ea typeface="SimSun" panose="02010600030101010101" pitchFamily="2" charset="-122"/>
              </a:rPr>
              <a:t>How to determine frequency response?</a:t>
            </a:r>
          </a:p>
          <a:p>
            <a:r>
              <a:rPr lang="en-US" altLang="zh-CN">
                <a:ea typeface="SimSun" panose="02010600030101010101" pitchFamily="2" charset="-122"/>
              </a:rPr>
              <a:t>Filtering</a:t>
            </a:r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fld id="{D1BA8849-075D-4976-A977-DA841713E182}" type="slidenum">
              <a:rPr kumimoji="0" lang="en-US" altLang="zh-CN" sz="1400">
                <a:latin typeface="Times New Roman" panose="02020603050405020304" pitchFamily="18" charset="0"/>
                <a:ea typeface="Gulim" pitchFamily="34" charset="-127"/>
              </a:rPr>
              <a:pPr eaLnBrk="1" hangingPunct="1"/>
              <a:t>32</a:t>
            </a:fld>
            <a:endParaRPr kumimoji="0" lang="en-US" altLang="zh-CN" sz="1400">
              <a:latin typeface="Times New Roman" panose="02020603050405020304" pitchFamily="18" charset="0"/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7239000" y="-14288"/>
            <a:ext cx="19050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algn="r" eaLnBrk="1" hangingPunct="1"/>
            <a:fld id="{06929AA0-3C8D-4D8C-B213-DBD662AC9763}" type="slidenum">
              <a:rPr kumimoji="0" lang="en-US" altLang="zh-TW" sz="1400">
                <a:latin typeface="Times New Roman" panose="02020603050405020304" pitchFamily="18" charset="0"/>
                <a:ea typeface="Gulim" pitchFamily="34" charset="-127"/>
              </a:rPr>
              <a:pPr algn="r" eaLnBrk="1" hangingPunct="1"/>
              <a:t>4</a:t>
            </a:fld>
            <a:endParaRPr kumimoji="0" lang="en-US" altLang="zh-TW" sz="1400">
              <a:latin typeface="Times New Roman" panose="02020603050405020304" pitchFamily="18" charset="0"/>
              <a:ea typeface="Gulim" pitchFamily="34" charset="-127"/>
            </a:endParaRPr>
          </a:p>
        </p:txBody>
      </p:sp>
      <p:sp>
        <p:nvSpPr>
          <p:cNvPr id="6155" name="TextBox 4"/>
          <p:cNvSpPr txBox="1">
            <a:spLocks noChangeArrowheads="1"/>
          </p:cNvSpPr>
          <p:nvPr/>
        </p:nvSpPr>
        <p:spPr bwMode="auto">
          <a:xfrm>
            <a:off x="387350" y="347663"/>
            <a:ext cx="8756650" cy="320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endParaRPr kumimoji="0" lang="en-US" altLang="zh-TW" sz="2600" dirty="0"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  <a:p>
            <a:pPr eaLnBrk="1" hangingPunct="1"/>
            <a:endParaRPr kumimoji="0" lang="en-US" altLang="zh-TW" sz="2600" dirty="0"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  <a:p>
            <a:pPr eaLnBrk="1" hangingPunct="1"/>
            <a:endParaRPr kumimoji="0" lang="en-US" altLang="zh-TW" sz="2600" dirty="0"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  <a:p>
            <a:pPr eaLnBrk="1" hangingPunct="1"/>
            <a:r>
              <a:rPr kumimoji="0" lang="en-US" altLang="zh-TW" sz="260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                                               </a:t>
            </a:r>
          </a:p>
          <a:p>
            <a:pPr eaLnBrk="1" hangingPunct="1"/>
            <a:r>
              <a:rPr kumimoji="0" lang="en-US" altLang="zh-TW" sz="260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-           does </a:t>
            </a:r>
            <a:r>
              <a:rPr kumimoji="0" lang="en-US" altLang="zh-TW" sz="2600" b="1" i="1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not</a:t>
            </a:r>
            <a:r>
              <a:rPr kumimoji="0" lang="en-US" altLang="zh-TW" sz="2600" b="1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 </a:t>
            </a:r>
            <a:r>
              <a:rPr kumimoji="0" lang="en-US" altLang="zh-TW" sz="260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have a continually increasing rate of oscillation as       is increased in magnitude.</a:t>
            </a:r>
          </a:p>
          <a:p>
            <a:pPr eaLnBrk="1" hangingPunct="1"/>
            <a:r>
              <a:rPr kumimoji="0" lang="en-US" altLang="zh-TW" sz="2400" dirty="0">
                <a:solidFill>
                  <a:srgbClr val="C00000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    low-frequency </a:t>
            </a:r>
            <a:r>
              <a:rPr kumimoji="0" lang="en-US" altLang="zh-TW" sz="240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(slowly varying):       near 0, 2</a:t>
            </a:r>
            <a:r>
              <a:rPr kumimoji="0" lang="el-GR" altLang="zh-TW" sz="240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π</a:t>
            </a:r>
            <a:r>
              <a:rPr kumimoji="0" lang="en-US" altLang="zh-TW" sz="240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, …, or 2k • </a:t>
            </a:r>
            <a:r>
              <a:rPr kumimoji="0" lang="el-GR" altLang="zh-TW" sz="240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π</a:t>
            </a:r>
            <a:endParaRPr kumimoji="0" lang="en-US" altLang="zh-TW" sz="2400" dirty="0"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  <a:p>
            <a:pPr eaLnBrk="1" hangingPunct="1"/>
            <a:r>
              <a:rPr kumimoji="0"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    </a:t>
            </a:r>
            <a:r>
              <a:rPr kumimoji="0" lang="en-US" altLang="zh-TW" sz="2400" dirty="0">
                <a:solidFill>
                  <a:srgbClr val="C00000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high-frequency</a:t>
            </a:r>
            <a:r>
              <a:rPr kumimoji="0"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 </a:t>
            </a:r>
            <a:r>
              <a:rPr kumimoji="0" lang="en-US" altLang="zh-TW" sz="240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(rapid variation):       near ±</a:t>
            </a:r>
            <a:r>
              <a:rPr kumimoji="0" lang="el-GR" altLang="zh-TW" sz="240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 π</a:t>
            </a:r>
            <a:r>
              <a:rPr kumimoji="0" lang="en-US" altLang="zh-TW" sz="240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, …, or (2k+1) • </a:t>
            </a:r>
            <a:r>
              <a:rPr kumimoji="0" lang="el-GR" altLang="zh-TW" sz="240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π</a:t>
            </a:r>
            <a:endParaRPr kumimoji="0" lang="zh-TW" altLang="en-US" sz="2400" dirty="0"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</p:txBody>
      </p:sp>
      <p:sp>
        <p:nvSpPr>
          <p:cNvPr id="12293" name="Rectangle 7"/>
          <p:cNvSpPr>
            <a:spLocks noChangeArrowheads="1"/>
          </p:cNvSpPr>
          <p:nvPr/>
        </p:nvSpPr>
        <p:spPr bwMode="auto">
          <a:xfrm>
            <a:off x="0" y="-304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endParaRPr kumimoji="0" lang="zh-TW" altLang="en-US">
              <a:ea typeface="Gulim" pitchFamily="34" charset="-127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81038" y="1906588"/>
            <a:ext cx="6659562" cy="2392363"/>
            <a:chOff x="681038" y="3286125"/>
            <a:chExt cx="6659562" cy="2392363"/>
          </a:xfrm>
        </p:grpSpPr>
        <p:graphicFrame>
          <p:nvGraphicFramePr>
            <p:cNvPr id="12296" name="Object 6"/>
            <p:cNvGraphicFramePr>
              <a:graphicFrameLocks noChangeAspect="1"/>
            </p:cNvGraphicFramePr>
            <p:nvPr/>
          </p:nvGraphicFramePr>
          <p:xfrm>
            <a:off x="681038" y="3286125"/>
            <a:ext cx="715962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46" name="Equation" r:id="rId3" imgW="304536" imgH="203024" progId="Equation.DSMT4">
                    <p:embed/>
                  </p:oleObj>
                </mc:Choice>
                <mc:Fallback>
                  <p:oleObj name="Equation" r:id="rId3" imgW="304536" imgH="203024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1038" y="3286125"/>
                          <a:ext cx="715962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7" name="Object 8"/>
            <p:cNvGraphicFramePr>
              <a:graphicFrameLocks noChangeAspect="1"/>
            </p:cNvGraphicFramePr>
            <p:nvPr/>
          </p:nvGraphicFramePr>
          <p:xfrm>
            <a:off x="823913" y="3706813"/>
            <a:ext cx="4064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47" name="Equation" r:id="rId5" imgW="190500" imgH="228600" progId="Equation.DSMT4">
                    <p:embed/>
                  </p:oleObj>
                </mc:Choice>
                <mc:Fallback>
                  <p:oleObj name="Equation" r:id="rId5" imgW="190500" imgH="2286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3913" y="3706813"/>
                          <a:ext cx="406400" cy="482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8" name="Object 9"/>
            <p:cNvGraphicFramePr>
              <a:graphicFrameLocks noChangeAspect="1"/>
            </p:cNvGraphicFramePr>
            <p:nvPr/>
          </p:nvGraphicFramePr>
          <p:xfrm>
            <a:off x="4837113" y="4113213"/>
            <a:ext cx="4064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48" name="Equation" r:id="rId7" imgW="190500" imgH="228600" progId="Equation.DSMT4">
                    <p:embed/>
                  </p:oleObj>
                </mc:Choice>
                <mc:Fallback>
                  <p:oleObj name="Equation" r:id="rId7" imgW="190500" imgH="2286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7113" y="4113213"/>
                          <a:ext cx="406400" cy="482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9" name="Object 10"/>
            <p:cNvGraphicFramePr>
              <a:graphicFrameLocks noChangeAspect="1"/>
            </p:cNvGraphicFramePr>
            <p:nvPr/>
          </p:nvGraphicFramePr>
          <p:xfrm>
            <a:off x="4849813" y="4519613"/>
            <a:ext cx="4064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49" name="Equation" r:id="rId8" imgW="190500" imgH="228600" progId="Equation.DSMT4">
                    <p:embed/>
                  </p:oleObj>
                </mc:Choice>
                <mc:Fallback>
                  <p:oleObj name="Equation" r:id="rId8" imgW="190500" imgH="2286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9813" y="4519613"/>
                          <a:ext cx="406400" cy="482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0" name="Object 11"/>
            <p:cNvGraphicFramePr>
              <a:graphicFrameLocks noChangeAspect="1"/>
            </p:cNvGraphicFramePr>
            <p:nvPr/>
          </p:nvGraphicFramePr>
          <p:xfrm>
            <a:off x="2336800" y="5080000"/>
            <a:ext cx="5003800" cy="598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50" name="Equation" r:id="rId9" imgW="1905000" imgH="228600" progId="Equation.DSMT4">
                    <p:embed/>
                  </p:oleObj>
                </mc:Choice>
                <mc:Fallback>
                  <p:oleObj name="Equation" r:id="rId9" imgW="1905000" imgH="2286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800" y="5080000"/>
                          <a:ext cx="5003800" cy="598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Title 1"/>
          <p:cNvSpPr txBox="1">
            <a:spLocks/>
          </p:cNvSpPr>
          <p:nvPr/>
        </p:nvSpPr>
        <p:spPr bwMode="auto">
          <a:xfrm>
            <a:off x="0" y="0"/>
            <a:ext cx="1698625" cy="347663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ctr"/>
          <a:lstStyle/>
          <a:p>
            <a:pPr eaLnBrk="0" hangingPunct="0">
              <a:defRPr/>
            </a:pPr>
            <a:r>
              <a:rPr kumimoji="0" lang="en-GB" sz="2800" kern="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Review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85800" y="481013"/>
            <a:ext cx="7772400" cy="652462"/>
          </a:xfrm>
        </p:spPr>
        <p:txBody>
          <a:bodyPr/>
          <a:lstStyle/>
          <a:p>
            <a:r>
              <a:rPr lang="en-GB" altLang="zh-TW">
                <a:ea typeface="PMingLiU" pitchFamily="18" charset="-120"/>
              </a:rPr>
              <a:t>DT Fourier Series Representation 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fld id="{A2E13208-1C58-4DB0-94AC-CAA514D8B57D}" type="slidenum">
              <a:rPr kumimoji="0" lang="en-US" altLang="zh-TW" sz="1400">
                <a:latin typeface="Times New Roman" panose="02020603050405020304" pitchFamily="18" charset="0"/>
                <a:ea typeface="Gulim" pitchFamily="34" charset="-127"/>
              </a:rPr>
              <a:pPr eaLnBrk="1" hangingPunct="1"/>
              <a:t>5</a:t>
            </a:fld>
            <a:endParaRPr kumimoji="0" lang="en-US" altLang="zh-TW" sz="1400">
              <a:latin typeface="Times New Roman" panose="02020603050405020304" pitchFamily="18" charset="0"/>
              <a:ea typeface="Gulim" pitchFamily="34" charset="-127"/>
            </a:endParaRPr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79"/>
          <a:stretch>
            <a:fillRect/>
          </a:stretch>
        </p:blipFill>
        <p:spPr bwMode="auto">
          <a:xfrm>
            <a:off x="685800" y="2260460"/>
            <a:ext cx="82423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E0B0201-02F4-4834-8053-3FEB504FFE7A}"/>
              </a:ext>
            </a:extLst>
          </p:cNvPr>
          <p:cNvSpPr txBox="1"/>
          <p:nvPr/>
        </p:nvSpPr>
        <p:spPr>
          <a:xfrm>
            <a:off x="493625" y="1353352"/>
            <a:ext cx="8156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zh-CN" sz="2400" dirty="0">
                <a:ea typeface="Gulim" pitchFamily="34" charset="-127"/>
              </a:rPr>
              <a:t>Arbitrary periodic DT signal with period N can be written as </a:t>
            </a:r>
            <a:endParaRPr kumimoji="0" lang="zh-CN" altLang="en-US" sz="2400" dirty="0">
              <a:ea typeface="Gulim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405FBC1-A180-48DE-A2C2-243B43558CC9}"/>
                  </a:ext>
                </a:extLst>
              </p:cNvPr>
              <p:cNvSpPr txBox="1"/>
              <p:nvPr/>
            </p:nvSpPr>
            <p:spPr>
              <a:xfrm>
                <a:off x="493625" y="5223642"/>
                <a:ext cx="8156749" cy="13609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US" altLang="zh-CN" sz="2400" dirty="0">
                    <a:ea typeface="Gulim" pitchFamily="34" charset="-127"/>
                  </a:rPr>
                  <a:t>Frequency component: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CN" sz="2400" b="0" i="1" smtClean="0">
                            <a:latin typeface="Cambria Math" panose="02040503050406030204" pitchFamily="18" charset="0"/>
                            <a:ea typeface="Gulim" pitchFamily="34" charset="-127"/>
                          </a:rPr>
                        </m:ctrlPr>
                      </m:fPr>
                      <m:num>
                        <m:r>
                          <a:rPr kumimoji="0" lang="en-US" altLang="zh-CN" sz="2400" b="0" i="1" smtClean="0">
                            <a:latin typeface="Cambria Math" panose="02040503050406030204" pitchFamily="18" charset="0"/>
                            <a:ea typeface="Gulim" pitchFamily="34" charset="-127"/>
                          </a:rPr>
                          <m:t>2</m:t>
                        </m:r>
                        <m:r>
                          <a:rPr kumimoji="0" lang="en-US" altLang="zh-CN" sz="2400" b="0" i="1" smtClean="0">
                            <a:latin typeface="Cambria Math" panose="02040503050406030204" pitchFamily="18" charset="0"/>
                            <a:ea typeface="Gulim" pitchFamily="34" charset="-127"/>
                          </a:rPr>
                          <m:t>𝑘</m:t>
                        </m:r>
                        <m:r>
                          <a:rPr kumimoji="0" lang="en-US" altLang="zh-CN" sz="2400" b="0" i="1" smtClean="0">
                            <a:latin typeface="Cambria Math" panose="02040503050406030204" pitchFamily="18" charset="0"/>
                            <a:ea typeface="Gulim" pitchFamily="34" charset="-127"/>
                          </a:rPr>
                          <m:t>𝜋</m:t>
                        </m:r>
                      </m:num>
                      <m:den>
                        <m:r>
                          <a:rPr kumimoji="0" lang="en-US" altLang="zh-CN" sz="2400" b="0" i="1" smtClean="0">
                            <a:latin typeface="Cambria Math" panose="02040503050406030204" pitchFamily="18" charset="0"/>
                            <a:ea typeface="Gulim" pitchFamily="34" charset="-127"/>
                          </a:rPr>
                          <m:t>𝑁</m:t>
                        </m:r>
                      </m:den>
                    </m:f>
                    <m:r>
                      <a:rPr kumimoji="0" lang="en-US" altLang="zh-CN" sz="2400" b="0" i="1" smtClean="0">
                        <a:latin typeface="Cambria Math" panose="02040503050406030204" pitchFamily="18" charset="0"/>
                        <a:ea typeface="Gulim" pitchFamily="34" charset="-127"/>
                      </a:rPr>
                      <m:t> </m:t>
                    </m:r>
                    <m:r>
                      <a:rPr kumimoji="0" lang="en-US" altLang="zh-CN" sz="2400" b="0" i="1" smtClean="0">
                        <a:latin typeface="Cambria Math" panose="02040503050406030204" pitchFamily="18" charset="0"/>
                        <a:ea typeface="Gulim" pitchFamily="34" charset="-127"/>
                      </a:rPr>
                      <m:t>𝑘</m:t>
                    </m:r>
                    <m:r>
                      <a:rPr kumimoji="0" lang="en-US" altLang="zh-CN" sz="2400" b="0" i="1" smtClean="0">
                        <a:latin typeface="Cambria Math" panose="02040503050406030204" pitchFamily="18" charset="0"/>
                        <a:ea typeface="Gulim" pitchFamily="34" charset="-127"/>
                      </a:rPr>
                      <m:t>=0,1,2,…,</m:t>
                    </m:r>
                    <m:r>
                      <a:rPr kumimoji="0" lang="en-US" altLang="zh-CN" sz="2400" b="0" i="1" smtClean="0">
                        <a:latin typeface="Cambria Math" panose="02040503050406030204" pitchFamily="18" charset="0"/>
                        <a:ea typeface="Gulim" pitchFamily="34" charset="-127"/>
                      </a:rPr>
                      <m:t>𝑁</m:t>
                    </m:r>
                    <m:r>
                      <a:rPr kumimoji="0" lang="en-US" altLang="zh-CN" sz="2400" b="0" i="1" smtClean="0">
                        <a:latin typeface="Cambria Math" panose="02040503050406030204" pitchFamily="18" charset="0"/>
                        <a:ea typeface="Gulim" pitchFamily="34" charset="-127"/>
                      </a:rPr>
                      <m:t>−1 </m:t>
                    </m:r>
                    <m:r>
                      <a:rPr kumimoji="0" lang="en-US" altLang="zh-CN" sz="2400" b="0" i="1" smtClean="0">
                        <a:latin typeface="Cambria Math" panose="02040503050406030204" pitchFamily="18" charset="0"/>
                        <a:ea typeface="Gulim" pitchFamily="34" charset="-127"/>
                      </a:rPr>
                      <m:t>𝑜𝑟</m:t>
                    </m:r>
                    <m:r>
                      <a:rPr kumimoji="0" lang="en-US" altLang="zh-CN" sz="2400" b="0" i="1" smtClean="0">
                        <a:latin typeface="Cambria Math" panose="02040503050406030204" pitchFamily="18" charset="0"/>
                        <a:ea typeface="Gulim" pitchFamily="34" charset="-127"/>
                      </a:rPr>
                      <m:t> 1,2,…,</m:t>
                    </m:r>
                    <m:r>
                      <a:rPr kumimoji="0" lang="en-US" altLang="zh-CN" sz="2400" b="0" i="1" smtClean="0">
                        <a:latin typeface="Cambria Math" panose="02040503050406030204" pitchFamily="18" charset="0"/>
                        <a:ea typeface="Gulim" pitchFamily="34" charset="-127"/>
                      </a:rPr>
                      <m:t>𝑁</m:t>
                    </m:r>
                  </m:oMath>
                </a14:m>
                <a:endParaRPr kumimoji="0" lang="en-US" altLang="zh-CN" sz="2400" dirty="0">
                  <a:ea typeface="Gulim" pitchFamily="34" charset="-127"/>
                </a:endParaRPr>
              </a:p>
              <a:p>
                <a:pPr algn="ctr"/>
                <a:endParaRPr kumimoji="0" lang="en-US" altLang="zh-CN" sz="2400" dirty="0">
                  <a:ea typeface="Gulim" pitchFamily="34" charset="-127"/>
                </a:endParaRPr>
              </a:p>
              <a:p>
                <a:pPr algn="ctr"/>
                <a:r>
                  <a:rPr kumimoji="0" lang="en-US" altLang="zh-CN" sz="2400" b="1" dirty="0">
                    <a:solidFill>
                      <a:srgbClr val="C00000"/>
                    </a:solidFill>
                    <a:ea typeface="Gulim" pitchFamily="34" charset="-127"/>
                  </a:rPr>
                  <a:t>Why?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405FBC1-A180-48DE-A2C2-243B43558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25" y="5223642"/>
                <a:ext cx="8156749" cy="1360950"/>
              </a:xfrm>
              <a:prstGeom prst="rect">
                <a:avLst/>
              </a:prstGeom>
              <a:blipFill>
                <a:blip r:embed="rId3"/>
                <a:stretch>
                  <a:fillRect l="-1196" b="-9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85800" y="219075"/>
            <a:ext cx="7772400" cy="579438"/>
          </a:xfrm>
        </p:spPr>
        <p:txBody>
          <a:bodyPr/>
          <a:lstStyle/>
          <a:p>
            <a:r>
              <a:rPr lang="en-GB" altLang="zh-TW" dirty="0">
                <a:ea typeface="PMingLiU" pitchFamily="18" charset="-120"/>
              </a:rPr>
              <a:t>Existence 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fld id="{62E16ADA-E502-4626-96BC-6DB9A1A67D89}" type="slidenum">
              <a:rPr kumimoji="0" lang="en-US" altLang="zh-TW" sz="1400">
                <a:latin typeface="Times New Roman" panose="02020603050405020304" pitchFamily="18" charset="0"/>
                <a:ea typeface="Gulim" pitchFamily="34" charset="-127"/>
              </a:rPr>
              <a:pPr eaLnBrk="1" hangingPunct="1"/>
              <a:t>6</a:t>
            </a:fld>
            <a:endParaRPr kumimoji="0" lang="en-US" altLang="zh-TW" sz="1400">
              <a:latin typeface="Times New Roman" panose="02020603050405020304" pitchFamily="18" charset="0"/>
              <a:ea typeface="Gulim" pitchFamily="34" charset="-127"/>
            </a:endParaRP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99" y="798513"/>
            <a:ext cx="6850062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65" name="Group 11"/>
          <p:cNvGrpSpPr>
            <a:grpSpLocks/>
          </p:cNvGrpSpPr>
          <p:nvPr/>
        </p:nvGrpSpPr>
        <p:grpSpPr bwMode="auto">
          <a:xfrm>
            <a:off x="685800" y="2559423"/>
            <a:ext cx="1020762" cy="3074988"/>
            <a:chOff x="913" y="1680"/>
            <a:chExt cx="643" cy="1937"/>
          </a:xfrm>
        </p:grpSpPr>
        <p:sp>
          <p:nvSpPr>
            <p:cNvPr id="15366" name="Text Box 6"/>
            <p:cNvSpPr txBox="1">
              <a:spLocks noChangeArrowheads="1"/>
            </p:cNvSpPr>
            <p:nvPr/>
          </p:nvSpPr>
          <p:spPr bwMode="auto">
            <a:xfrm>
              <a:off x="913" y="1680"/>
              <a:ext cx="4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n=0</a:t>
              </a:r>
            </a:p>
          </p:txBody>
        </p:sp>
        <p:sp>
          <p:nvSpPr>
            <p:cNvPr id="15367" name="Text Box 7"/>
            <p:cNvSpPr txBox="1">
              <a:spLocks noChangeArrowheads="1"/>
            </p:cNvSpPr>
            <p:nvPr/>
          </p:nvSpPr>
          <p:spPr bwMode="auto">
            <a:xfrm>
              <a:off x="924" y="2135"/>
              <a:ext cx="4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n=1</a:t>
              </a:r>
            </a:p>
          </p:txBody>
        </p:sp>
        <p:sp>
          <p:nvSpPr>
            <p:cNvPr id="15368" name="Text Box 8"/>
            <p:cNvSpPr txBox="1">
              <a:spLocks noChangeArrowheads="1"/>
            </p:cNvSpPr>
            <p:nvPr/>
          </p:nvSpPr>
          <p:spPr bwMode="auto">
            <a:xfrm>
              <a:off x="929" y="2609"/>
              <a:ext cx="4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C00000"/>
                  </a:solidFill>
                  <a:latin typeface="Times New Roman" panose="02020603050405020304" pitchFamily="18" charset="0"/>
                </a:rPr>
                <a:t>n=2</a:t>
              </a:r>
            </a:p>
          </p:txBody>
        </p:sp>
        <p:sp>
          <p:nvSpPr>
            <p:cNvPr id="15369" name="Text Box 9"/>
            <p:cNvSpPr txBox="1">
              <a:spLocks noChangeArrowheads="1"/>
            </p:cNvSpPr>
            <p:nvPr/>
          </p:nvSpPr>
          <p:spPr bwMode="auto">
            <a:xfrm>
              <a:off x="1068" y="2855"/>
              <a:ext cx="165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C00000"/>
                  </a:solidFill>
                  <a:latin typeface="Times New Roman" panose="02020603050405020304" pitchFamily="18" charset="0"/>
                </a:rPr>
                <a:t>.</a:t>
              </a:r>
            </a:p>
            <a:p>
              <a:pPr eaLnBrk="1" hangingPunct="1"/>
              <a:r>
                <a:rPr lang="en-US" altLang="zh-CN" sz="2400">
                  <a:solidFill>
                    <a:srgbClr val="C00000"/>
                  </a:solidFill>
                  <a:latin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15370" name="Text Box 10"/>
            <p:cNvSpPr txBox="1">
              <a:spLocks noChangeArrowheads="1"/>
            </p:cNvSpPr>
            <p:nvPr/>
          </p:nvSpPr>
          <p:spPr bwMode="auto">
            <a:xfrm>
              <a:off x="937" y="3329"/>
              <a:ext cx="6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C00000"/>
                  </a:solidFill>
                  <a:latin typeface="Times New Roman" panose="02020603050405020304" pitchFamily="18" charset="0"/>
                </a:rPr>
                <a:t>n=N-1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260C242-3D23-4511-ADD2-C5AD71A99A92}"/>
                  </a:ext>
                </a:extLst>
              </p:cNvPr>
              <p:cNvSpPr txBox="1"/>
              <p:nvPr/>
            </p:nvSpPr>
            <p:spPr>
              <a:xfrm>
                <a:off x="5536641" y="1366575"/>
                <a:ext cx="7230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smtClean="0">
                          <a:latin typeface="Cambria Math" panose="02040503050406030204" pitchFamily="18" charset="0"/>
                          <a:ea typeface="Gulim" pitchFamily="34" charset="-127"/>
                        </a:rPr>
                        <m:t>∀</m:t>
                      </m:r>
                      <m:r>
                        <a:rPr kumimoji="0" lang="en-US" altLang="zh-CN" sz="2800" b="0" i="1" smtClean="0">
                          <a:latin typeface="Cambria Math" panose="02040503050406030204" pitchFamily="18" charset="0"/>
                          <a:ea typeface="Gulim" pitchFamily="34" charset="-127"/>
                        </a:rPr>
                        <m:t>𝑛</m:t>
                      </m:r>
                    </m:oMath>
                  </m:oMathPara>
                </a14:m>
                <a:endParaRPr kumimoji="0" lang="zh-CN" altLang="en-US" sz="2800" dirty="0">
                  <a:ea typeface="Gulim" pitchFamily="34" charset="-127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260C242-3D23-4511-ADD2-C5AD71A99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641" y="1366575"/>
                <a:ext cx="7230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85800" y="166688"/>
            <a:ext cx="7772400" cy="581025"/>
          </a:xfrm>
        </p:spPr>
        <p:txBody>
          <a:bodyPr/>
          <a:lstStyle/>
          <a:p>
            <a:r>
              <a:rPr lang="en-GB" altLang="zh-TW" dirty="0">
                <a:ea typeface="PMingLiU" pitchFamily="18" charset="-120"/>
              </a:rPr>
              <a:t>How to calculate </a:t>
            </a:r>
            <a:r>
              <a:rPr lang="en-GB" altLang="zh-TW" dirty="0" err="1">
                <a:ea typeface="PMingLiU" pitchFamily="18" charset="-120"/>
              </a:rPr>
              <a:t>a</a:t>
            </a:r>
            <a:r>
              <a:rPr lang="en-GB" altLang="zh-TW" baseline="-25000" dirty="0" err="1">
                <a:ea typeface="PMingLiU" pitchFamily="18" charset="-120"/>
              </a:rPr>
              <a:t>k</a:t>
            </a:r>
            <a:endParaRPr lang="en-GB" altLang="zh-TW" baseline="-25000" dirty="0">
              <a:latin typeface="Times New Roman" panose="02020603050405020304" pitchFamily="18" charset="0"/>
              <a:ea typeface="PMingLiU" pitchFamily="18" charset="-120"/>
              <a:cs typeface="Times New Roman" panose="02020603050405020304" pitchFamily="18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fld id="{12778DD3-40B9-4902-9CD3-9F6864E845C0}" type="slidenum">
              <a:rPr kumimoji="0" lang="en-US" altLang="zh-TW" sz="1400">
                <a:latin typeface="Times New Roman" panose="02020603050405020304" pitchFamily="18" charset="0"/>
                <a:ea typeface="Gulim" pitchFamily="34" charset="-127"/>
              </a:rPr>
              <a:pPr eaLnBrk="1" hangingPunct="1"/>
              <a:t>7</a:t>
            </a:fld>
            <a:endParaRPr kumimoji="0" lang="en-US" altLang="zh-TW" sz="1400">
              <a:latin typeface="Times New Roman" panose="02020603050405020304" pitchFamily="18" charset="0"/>
              <a:ea typeface="Gulim" pitchFamily="34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52705" y="1054894"/>
                <a:ext cx="7772400" cy="4025900"/>
              </a:xfrm>
            </p:spPr>
            <p:txBody>
              <a:bodyPr/>
              <a:lstStyle/>
              <a:p>
                <a:r>
                  <a:rPr lang="en-US" altLang="zh-CN" dirty="0"/>
                  <a:t>Define inner product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𝒋𝒌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𝒋𝒎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&gt;  =  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𝒋𝒌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b="1" dirty="0"/>
              </a:p>
              <a:p>
                <a:endParaRPr lang="en-US" altLang="zh-CN" dirty="0"/>
              </a:p>
              <a:p>
                <a:r>
                  <a:rPr lang="en-US" altLang="zh-CN" dirty="0"/>
                  <a:t>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𝒋𝒌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𝒋𝒎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𝐤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𝐦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𝒋𝒌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𝒋𝒎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𝑶𝒕𝒉𝒆𝒓𝒘𝒊𝒔𝒆</m:t>
                          </m:r>
                        </m:e>
                      </m:d>
                    </m:oMath>
                  </m:oMathPara>
                </a14:m>
                <a:endParaRPr lang="en-US" altLang="zh-CN" b="1" dirty="0"/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𝒋𝒌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=&lt;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&gt;}</m:t>
                    </m:r>
                  </m:oMath>
                </a14:m>
                <a:r>
                  <a:rPr lang="en-US" altLang="zh-CN" dirty="0"/>
                  <a:t> is the set of bases of periodic signal space with period N</a:t>
                </a:r>
              </a:p>
            </p:txBody>
          </p:sp>
        </mc:Choice>
        <mc:Fallback>
          <p:sp>
            <p:nvSpPr>
              <p:cNvPr id="11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2705" y="1054894"/>
                <a:ext cx="7772400" cy="4025900"/>
              </a:xfrm>
              <a:blipFill>
                <a:blip r:embed="rId2"/>
                <a:stretch>
                  <a:fillRect l="-941" t="-1515" b="-3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fld id="{325DB92A-3DB8-4D95-A2F2-6520D03D8D61}" type="slidenum">
              <a:rPr kumimoji="0" lang="en-US" altLang="zh-TW" sz="1400">
                <a:latin typeface="Times New Roman" panose="02020603050405020304" pitchFamily="18" charset="0"/>
                <a:ea typeface="Gulim" pitchFamily="34" charset="-127"/>
              </a:rPr>
              <a:pPr eaLnBrk="1" hangingPunct="1"/>
              <a:t>8</a:t>
            </a:fld>
            <a:endParaRPr kumimoji="0" lang="en-US" altLang="zh-TW" sz="1400">
              <a:latin typeface="Times New Roman" panose="02020603050405020304" pitchFamily="18" charset="0"/>
              <a:ea typeface="Gulim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52705" y="1054894"/>
                <a:ext cx="7772400" cy="4025900"/>
              </a:xfrm>
            </p:spPr>
            <p:txBody>
              <a:bodyPr/>
              <a:lstStyle/>
              <a:p>
                <a:r>
                  <a:rPr lang="en-US" altLang="zh-CN" dirty="0"/>
                  <a:t>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𝒋𝒌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&gt;  =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&lt;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nary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&lt;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nary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altLang="zh-CN" b="1" dirty="0"/>
              </a:p>
              <a:p>
                <a:r>
                  <a:rPr lang="en-US" altLang="zh-CN" dirty="0"/>
                  <a:t>Hence,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𝒋𝒌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&gt; 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b="1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16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2705" y="1054894"/>
                <a:ext cx="7772400" cy="4025900"/>
              </a:xfrm>
              <a:blipFill>
                <a:blip r:embed="rId2"/>
                <a:stretch>
                  <a:fillRect l="-941" t="-1515" b="-146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fld id="{6F65B26E-E39E-4844-A307-C1BC98F9C770}" type="slidenum">
              <a:rPr kumimoji="0" lang="en-US" altLang="zh-TW" sz="1400">
                <a:latin typeface="Times New Roman" panose="02020603050405020304" pitchFamily="18" charset="0"/>
                <a:ea typeface="Gulim" pitchFamily="34" charset="-127"/>
              </a:rPr>
              <a:pPr eaLnBrk="1" hangingPunct="1"/>
              <a:t>9</a:t>
            </a:fld>
            <a:endParaRPr kumimoji="0" lang="en-US" altLang="zh-TW" sz="1400">
              <a:latin typeface="Times New Roman" panose="02020603050405020304" pitchFamily="18" charset="0"/>
              <a:ea typeface="Gulim" pitchFamily="34" charset="-127"/>
            </a:endParaRP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741"/>
          <a:stretch>
            <a:fillRect/>
          </a:stretch>
        </p:blipFill>
        <p:spPr bwMode="auto">
          <a:xfrm>
            <a:off x="944563" y="1041400"/>
            <a:ext cx="7346950" cy="320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76225" y="2549525"/>
            <a:ext cx="2784475" cy="1711325"/>
            <a:chOff x="275704" y="1714500"/>
            <a:chExt cx="2784996" cy="1711281"/>
          </a:xfrm>
        </p:grpSpPr>
        <p:cxnSp>
          <p:nvCxnSpPr>
            <p:cNvPr id="7" name="Straight Arrow Connector 6"/>
            <p:cNvCxnSpPr/>
            <p:nvPr/>
          </p:nvCxnSpPr>
          <p:spPr bwMode="auto">
            <a:xfrm flipH="1">
              <a:off x="1079129" y="1714500"/>
              <a:ext cx="1981571" cy="482588"/>
            </a:xfrm>
            <a:prstGeom prst="straightConnector1">
              <a:avLst/>
            </a:prstGeom>
            <a:solidFill>
              <a:schemeClr val="accent1"/>
            </a:solidFill>
            <a:ln w="349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439" name="TextBox 11"/>
            <p:cNvSpPr txBox="1">
              <a:spLocks noChangeArrowheads="1"/>
            </p:cNvSpPr>
            <p:nvPr/>
          </p:nvSpPr>
          <p:spPr bwMode="auto">
            <a:xfrm>
              <a:off x="275704" y="2225662"/>
              <a:ext cx="1159092" cy="1200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kumimoji="0" lang="en-US" altLang="zh-TW" sz="1800" b="1">
                  <a:solidFill>
                    <a:srgbClr val="000000"/>
                  </a:solidFill>
                </a:rPr>
                <a:t>Different from CT Fourier series</a:t>
              </a:r>
              <a:endParaRPr kumimoji="0" lang="zh-TW" altLang="en-US" sz="1800" b="1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2276475" y="2982913"/>
          <a:ext cx="289877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1" name="Equation" r:id="rId4" imgW="1384300" imgH="444500" progId="Equation.DSMT4">
                  <p:embed/>
                </p:oleObj>
              </mc:Choice>
              <mc:Fallback>
                <p:oleObj name="Equation" r:id="rId4" imgW="1384300" imgH="444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475" y="2982913"/>
                        <a:ext cx="2898775" cy="946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Soaring">
  <a:themeElements>
    <a:clrScheme name="Soaring 2">
      <a:dk1>
        <a:srgbClr val="000000"/>
      </a:dk1>
      <a:lt1>
        <a:srgbClr val="FFFFFF"/>
      </a:lt1>
      <a:dk2>
        <a:srgbClr val="000000"/>
      </a:dk2>
      <a:lt2>
        <a:srgbClr val="CCECFF"/>
      </a:lt2>
      <a:accent1>
        <a:srgbClr val="6699FF"/>
      </a:accent1>
      <a:accent2>
        <a:srgbClr val="66CCFF"/>
      </a:accent2>
      <a:accent3>
        <a:srgbClr val="FFFFFF"/>
      </a:accent3>
      <a:accent4>
        <a:srgbClr val="000000"/>
      </a:accent4>
      <a:accent5>
        <a:srgbClr val="B8CAFF"/>
      </a:accent5>
      <a:accent6>
        <a:srgbClr val="5CB9E7"/>
      </a:accent6>
      <a:hlink>
        <a:srgbClr val="CC99FF"/>
      </a:hlink>
      <a:folHlink>
        <a:srgbClr val="00CCCC"/>
      </a:folHlink>
    </a:clrScheme>
    <a:fontScheme name="Soar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Gulim" pitchFamily="34" charset="-127"/>
          </a:defRPr>
        </a:defPPr>
      </a:lstStyle>
    </a:lnDef>
    <a:txDef>
      <a:spPr>
        <a:blipFill rotWithShape="1">
          <a:blip xmlns:r="http://schemas.openxmlformats.org/officeDocument/2006/relationships" r:embed="rId1" cstate="print"/>
          <a:stretch>
            <a:fillRect/>
          </a:stretch>
        </a:blipFill>
      </a:spPr>
      <a:bodyPr/>
      <a:lstStyle>
        <a:defPPr>
          <a:defRPr kumimoji="0">
            <a:noFill/>
            <a:ea typeface="Gulim" pitchFamily="34" charset="-127"/>
          </a:defRPr>
        </a:defPPr>
      </a:lstStyle>
    </a:tx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30817</TotalTime>
  <Words>712</Words>
  <Application>Microsoft Office PowerPoint</Application>
  <PresentationFormat>全屏显示(4:3)</PresentationFormat>
  <Paragraphs>174</Paragraphs>
  <Slides>32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8" baseType="lpstr">
      <vt:lpstr>Arial</vt:lpstr>
      <vt:lpstr>Cambria Math</vt:lpstr>
      <vt:lpstr>Times New Roman</vt:lpstr>
      <vt:lpstr>Wingdings</vt:lpstr>
      <vt:lpstr>Soaring</vt:lpstr>
      <vt:lpstr>Equation</vt:lpstr>
      <vt:lpstr>Notes</vt:lpstr>
      <vt:lpstr>PowerPoint 演示文稿</vt:lpstr>
      <vt:lpstr>PowerPoint 演示文稿</vt:lpstr>
      <vt:lpstr>PowerPoint 演示文稿</vt:lpstr>
      <vt:lpstr>DT Fourier Series Representation </vt:lpstr>
      <vt:lpstr>Existence </vt:lpstr>
      <vt:lpstr>How to calculate ak</vt:lpstr>
      <vt:lpstr>PowerPoint 演示文稿</vt:lpstr>
      <vt:lpstr>PowerPoint 演示文稿</vt:lpstr>
      <vt:lpstr>Cont.</vt:lpstr>
      <vt:lpstr>PowerPoint 演示文稿</vt:lpstr>
      <vt:lpstr>PowerPoint 演示文稿</vt:lpstr>
      <vt:lpstr>PowerPoint 演示文稿</vt:lpstr>
      <vt:lpstr>PowerPoint 演示文稿</vt:lpstr>
      <vt:lpstr>DT Fourier Series - Properties</vt:lpstr>
      <vt:lpstr>Two Important Properties</vt:lpstr>
      <vt:lpstr>Frequency Behavior of LTI Systems</vt:lpstr>
      <vt:lpstr>System Functions H(s) or H(z)</vt:lpstr>
      <vt:lpstr>Frequency Response of an LTI System </vt:lpstr>
      <vt:lpstr>Fourier Series and LTI Systems </vt:lpstr>
      <vt:lpstr>PowerPoint 演示文稿</vt:lpstr>
      <vt:lpstr>Lowpass Filter</vt:lpstr>
      <vt:lpstr>Ideal Lowpass Filter</vt:lpstr>
      <vt:lpstr>Highpass Filters </vt:lpstr>
      <vt:lpstr>Ideal Highpass Filter</vt:lpstr>
      <vt:lpstr>Bandpass Filters </vt:lpstr>
      <vt:lpstr>Ideal Bandpass Filter</vt:lpstr>
      <vt:lpstr>Example: DT Averager/Smoother </vt:lpstr>
      <vt:lpstr>Example: Nonrecursive DT (FIR) filters </vt:lpstr>
      <vt:lpstr>PowerPoint 演示文稿</vt:lpstr>
      <vt:lpstr>PowerPoint 演示文稿</vt:lpstr>
      <vt:lpstr>Summary</vt:lpstr>
    </vt:vector>
  </TitlesOfParts>
  <Company>UW Bioengineering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SUWA_D2H2_E-medicine</dc:title>
  <dc:creator>E-medicine Team @ NTU</dc:creator>
  <cp:lastModifiedBy>Wang Rui</cp:lastModifiedBy>
  <cp:revision>1966</cp:revision>
  <cp:lastPrinted>2001-09-26T18:51:48Z</cp:lastPrinted>
  <dcterms:created xsi:type="dcterms:W3CDTF">1999-06-19T12:47:55Z</dcterms:created>
  <dcterms:modified xsi:type="dcterms:W3CDTF">2020-10-18T02:39:53Z</dcterms:modified>
</cp:coreProperties>
</file>