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5"/>
  </p:notesMasterIdLst>
  <p:handoutMasterIdLst>
    <p:handoutMasterId r:id="rId26"/>
  </p:handoutMasterIdLst>
  <p:sldIdLst>
    <p:sldId id="262" r:id="rId3"/>
    <p:sldId id="496" r:id="rId4"/>
    <p:sldId id="483" r:id="rId5"/>
    <p:sldId id="439" r:id="rId6"/>
    <p:sldId id="473" r:id="rId7"/>
    <p:sldId id="472" r:id="rId8"/>
    <p:sldId id="474" r:id="rId9"/>
    <p:sldId id="493" r:id="rId10"/>
    <p:sldId id="494" r:id="rId11"/>
    <p:sldId id="495" r:id="rId12"/>
    <p:sldId id="478" r:id="rId13"/>
    <p:sldId id="497" r:id="rId14"/>
    <p:sldId id="481" r:id="rId15"/>
    <p:sldId id="465" r:id="rId16"/>
    <p:sldId id="484" r:id="rId17"/>
    <p:sldId id="487" r:id="rId18"/>
    <p:sldId id="488" r:id="rId19"/>
    <p:sldId id="489" r:id="rId20"/>
    <p:sldId id="490" r:id="rId21"/>
    <p:sldId id="491" r:id="rId22"/>
    <p:sldId id="492" r:id="rId23"/>
    <p:sldId id="498"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194A7F-2E4F-4F8E-9500-302053F829A4}">
          <p14:sldIdLst>
            <p14:sldId id="262"/>
            <p14:sldId id="496"/>
            <p14:sldId id="483"/>
            <p14:sldId id="439"/>
            <p14:sldId id="473"/>
            <p14:sldId id="472"/>
            <p14:sldId id="474"/>
            <p14:sldId id="493"/>
            <p14:sldId id="494"/>
            <p14:sldId id="495"/>
            <p14:sldId id="478"/>
            <p14:sldId id="497"/>
            <p14:sldId id="481"/>
            <p14:sldId id="465"/>
          </p14:sldIdLst>
        </p14:section>
        <p14:section name="Appendix" id="{7A337957-4636-4176-859E-81889FC0EBFD}">
          <p14:sldIdLst>
            <p14:sldId id="484"/>
            <p14:sldId id="487"/>
            <p14:sldId id="488"/>
            <p14:sldId id="489"/>
            <p14:sldId id="490"/>
            <p14:sldId id="491"/>
            <p14:sldId id="492"/>
            <p14:sldId id="4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90" autoAdjust="0"/>
    <p:restoredTop sz="88726" autoAdjust="0"/>
  </p:normalViewPr>
  <p:slideViewPr>
    <p:cSldViewPr>
      <p:cViewPr>
        <p:scale>
          <a:sx n="75" d="100"/>
          <a:sy n="75" d="100"/>
        </p:scale>
        <p:origin x="-2586" y="-654"/>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8847FE67-90EB-4367-9E9E-C5C9A88AF84F}" type="datetimeFigureOut">
              <a:rPr lang="en-US" smtClean="0"/>
              <a:pPr/>
              <a:t>10/8/2015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8B6DE5F9-C2E5-4084-A41F-09DA13A1F8B7}" type="slidenum">
              <a:rPr lang="en-US" smtClean="0"/>
              <a:pPr/>
              <a:t>‹#›</a:t>
            </a:fld>
            <a:endParaRPr lang="en-US"/>
          </a:p>
        </p:txBody>
      </p:sp>
    </p:spTree>
    <p:extLst>
      <p:ext uri="{BB962C8B-B14F-4D97-AF65-F5344CB8AC3E}">
        <p14:creationId xmlns:p14="http://schemas.microsoft.com/office/powerpoint/2010/main" val="28774527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6EA51C93-2F6C-4461-AE35-C87B159E9EE7}" type="datetimeFigureOut">
              <a:rPr lang="en-US" smtClean="0"/>
              <a:pPr/>
              <a:t>10/8/2015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5E900960-F7D0-4C8E-B004-B72BAB100388}" type="slidenum">
              <a:rPr lang="en-US" smtClean="0"/>
              <a:pPr/>
              <a:t>‹#›</a:t>
            </a:fld>
            <a:endParaRPr lang="en-US"/>
          </a:p>
        </p:txBody>
      </p:sp>
    </p:spTree>
    <p:extLst>
      <p:ext uri="{BB962C8B-B14F-4D97-AF65-F5344CB8AC3E}">
        <p14:creationId xmlns:p14="http://schemas.microsoft.com/office/powerpoint/2010/main" val="251952316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ordinate_syste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Brain_mapp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025C5C-2B23-4F8F-B2B1-CB238177A67C}" type="slidenum">
              <a:rPr lang="en-US" smtClean="0"/>
              <a:pPr/>
              <a:t>1</a:t>
            </a:fld>
            <a:endParaRPr lang="en-US"/>
          </a:p>
        </p:txBody>
      </p:sp>
      <p:sp>
        <p:nvSpPr>
          <p:cNvPr id="5" name="Date Placeholder 4"/>
          <p:cNvSpPr>
            <a:spLocks noGrp="1"/>
          </p:cNvSpPr>
          <p:nvPr>
            <p:ph type="dt" idx="11"/>
          </p:nvPr>
        </p:nvSpPr>
        <p:spPr/>
        <p:txBody>
          <a:bodyPr/>
          <a:lstStyle/>
          <a:p>
            <a:fld id="{6EC609B9-B54B-4528-B1EC-D3EFB2278F17}" type="datetime1">
              <a:rPr lang="en-US" smtClean="0"/>
              <a:t>10/8/2015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effect is an additive result from both genetic variant and vertices.</a:t>
            </a:r>
          </a:p>
          <a:p>
            <a:r>
              <a:rPr lang="en-US" dirty="0" smtClean="0"/>
              <a:t>All kernels perform well, while the joint kernel is optimal</a:t>
            </a:r>
            <a:r>
              <a:rPr lang="en-US" baseline="0" dirty="0" smtClean="0"/>
              <a:t> under this setting, a mixed kernel shows highest detection power when the effect is also a mixture.</a:t>
            </a:r>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10</a:t>
            </a:fld>
            <a:endParaRPr lang="en-US"/>
          </a:p>
        </p:txBody>
      </p:sp>
      <p:sp>
        <p:nvSpPr>
          <p:cNvPr id="5" name="Date Placeholder 4"/>
          <p:cNvSpPr>
            <a:spLocks noGrp="1"/>
          </p:cNvSpPr>
          <p:nvPr>
            <p:ph type="dt" idx="11"/>
          </p:nvPr>
        </p:nvSpPr>
        <p:spPr/>
        <p:txBody>
          <a:bodyPr/>
          <a:lstStyle/>
          <a:p>
            <a:fld id="{00D8B6C5-EF18-46EF-9194-FA9B23DAE5CC}" type="datetime1">
              <a:rPr lang="en-US" smtClean="0"/>
              <a:t>10/8/2015</a:t>
            </a:fld>
            <a:endParaRPr lang="en-US"/>
          </a:p>
        </p:txBody>
      </p:sp>
    </p:spTree>
    <p:extLst>
      <p:ext uri="{BB962C8B-B14F-4D97-AF65-F5344CB8AC3E}">
        <p14:creationId xmlns:p14="http://schemas.microsoft.com/office/powerpoint/2010/main" val="162774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67 anatomical regions, 40095 genes</a:t>
            </a:r>
          </a:p>
          <a:p>
            <a:r>
              <a:rPr lang="en-US" dirty="0" smtClean="0"/>
              <a:t>2686700 region &amp; gene combination</a:t>
            </a:r>
          </a:p>
          <a:p>
            <a:r>
              <a:rPr lang="en-US" dirty="0" smtClean="0"/>
              <a:t>P</a:t>
            </a:r>
            <a:r>
              <a:rPr lang="en-US" baseline="0" dirty="0" smtClean="0"/>
              <a:t> value for vertex and join test are significant even after </a:t>
            </a:r>
            <a:r>
              <a:rPr lang="en-US" baseline="0" dirty="0" err="1" smtClean="0"/>
              <a:t>bonfroni</a:t>
            </a:r>
            <a:r>
              <a:rPr lang="en-US" baseline="0" dirty="0" smtClean="0"/>
              <a:t> correction, </a:t>
            </a:r>
          </a:p>
          <a:p>
            <a:r>
              <a:rPr lang="en-US" baseline="0" dirty="0" smtClean="0"/>
              <a:t>But not for genes</a:t>
            </a:r>
            <a:endParaRPr lang="en-US" dirty="0" smtClean="0"/>
          </a:p>
          <a:p>
            <a:r>
              <a:rPr lang="en-US" dirty="0" smtClean="0"/>
              <a:t>Top 10 statistical significance</a:t>
            </a:r>
          </a:p>
          <a:p>
            <a:endParaRPr lang="en-US" dirty="0" smtClean="0"/>
          </a:p>
          <a:p>
            <a:r>
              <a:rPr lang="en-US" dirty="0" smtClean="0"/>
              <a:t>We applied the</a:t>
            </a:r>
            <a:r>
              <a:rPr lang="en-US" baseline="0" dirty="0" smtClean="0"/>
              <a:t> joint similarity U test to Alzheimer’s disease case control study data from ADNI.</a:t>
            </a:r>
          </a:p>
          <a:p>
            <a:r>
              <a:rPr lang="en-US" baseline="0" dirty="0" smtClean="0"/>
              <a:t>Here we listed the top 10 most significant gene-brain joint association.</a:t>
            </a:r>
          </a:p>
          <a:p>
            <a:r>
              <a:rPr lang="en-US" baseline="0" dirty="0" smtClean="0"/>
              <a:t>We tested the genes and the brain region with genetic and vertex similarity U respectively. Turns out the joint test borrowed information from both type of data, mostly from vertices</a:t>
            </a:r>
          </a:p>
          <a:p>
            <a:r>
              <a:rPr lang="en-US" baseline="0" dirty="0" smtClean="0"/>
              <a:t>of Left </a:t>
            </a:r>
            <a:r>
              <a:rPr lang="en-US" sz="1200" u="none" strike="noStrike" kern="1200" dirty="0" err="1" smtClean="0">
                <a:effectLst/>
              </a:rPr>
              <a:t>superiortemporal</a:t>
            </a:r>
            <a:r>
              <a:rPr lang="en-US" baseline="0" dirty="0" smtClean="0"/>
              <a:t>, whose association with AZ is heavily supported by post mortem anatomical studies. </a:t>
            </a:r>
          </a:p>
          <a:p>
            <a:endParaRPr lang="en-US" baseline="0" dirty="0" smtClean="0"/>
          </a:p>
        </p:txBody>
      </p:sp>
      <p:sp>
        <p:nvSpPr>
          <p:cNvPr id="4" name="Slide Number Placeholder 3"/>
          <p:cNvSpPr>
            <a:spLocks noGrp="1"/>
          </p:cNvSpPr>
          <p:nvPr>
            <p:ph type="sldNum" sz="quarter" idx="10"/>
          </p:nvPr>
        </p:nvSpPr>
        <p:spPr/>
        <p:txBody>
          <a:bodyPr/>
          <a:lstStyle/>
          <a:p>
            <a:fld id="{5E900960-F7D0-4C8E-B004-B72BAB100388}" type="slidenum">
              <a:rPr lang="en-US" smtClean="0"/>
              <a:pPr/>
              <a:t>11</a:t>
            </a:fld>
            <a:endParaRPr lang="en-US"/>
          </a:p>
        </p:txBody>
      </p:sp>
      <p:sp>
        <p:nvSpPr>
          <p:cNvPr id="5" name="Date Placeholder 4"/>
          <p:cNvSpPr>
            <a:spLocks noGrp="1"/>
          </p:cNvSpPr>
          <p:nvPr>
            <p:ph type="dt" idx="11"/>
          </p:nvPr>
        </p:nvSpPr>
        <p:spPr/>
        <p:txBody>
          <a:bodyPr/>
          <a:lstStyle/>
          <a:p>
            <a:fld id="{AB5200F3-1215-49D4-A08C-8D97FF229EEC}" type="datetime1">
              <a:rPr lang="en-US" smtClean="0"/>
              <a:t>10/8/2015</a:t>
            </a:fld>
            <a:endParaRPr lang="en-US"/>
          </a:p>
        </p:txBody>
      </p:sp>
    </p:spTree>
    <p:extLst>
      <p:ext uri="{BB962C8B-B14F-4D97-AF65-F5344CB8AC3E}">
        <p14:creationId xmlns:p14="http://schemas.microsoft.com/office/powerpoint/2010/main" val="400568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67 anatomical regions, 40095 genes</a:t>
            </a:r>
          </a:p>
          <a:p>
            <a:r>
              <a:rPr lang="en-US" dirty="0" smtClean="0"/>
              <a:t>2686700 region &amp; gene combination</a:t>
            </a:r>
          </a:p>
          <a:p>
            <a:r>
              <a:rPr lang="en-US" dirty="0" smtClean="0"/>
              <a:t>P</a:t>
            </a:r>
            <a:r>
              <a:rPr lang="en-US" baseline="0" dirty="0" smtClean="0"/>
              <a:t> value for vertex and join test are significant even after </a:t>
            </a:r>
            <a:r>
              <a:rPr lang="en-US" baseline="0" dirty="0" err="1" smtClean="0"/>
              <a:t>bonfroni</a:t>
            </a:r>
            <a:r>
              <a:rPr lang="en-US" baseline="0" dirty="0" smtClean="0"/>
              <a:t> correction, </a:t>
            </a:r>
          </a:p>
          <a:p>
            <a:r>
              <a:rPr lang="en-US" baseline="0" dirty="0" smtClean="0"/>
              <a:t>But not for genes</a:t>
            </a:r>
            <a:endParaRPr lang="en-US" dirty="0" smtClean="0"/>
          </a:p>
          <a:p>
            <a:r>
              <a:rPr lang="en-US" dirty="0" smtClean="0"/>
              <a:t>Top 10 statistical significance</a:t>
            </a:r>
          </a:p>
          <a:p>
            <a:endParaRPr lang="en-US" dirty="0" smtClean="0"/>
          </a:p>
          <a:p>
            <a:r>
              <a:rPr lang="en-US" dirty="0" smtClean="0"/>
              <a:t>We applied the</a:t>
            </a:r>
            <a:r>
              <a:rPr lang="en-US" baseline="0" dirty="0" smtClean="0"/>
              <a:t> joint similarity U test to Alzheimer’s disease case control study data from ADNI.</a:t>
            </a:r>
          </a:p>
          <a:p>
            <a:r>
              <a:rPr lang="en-US" baseline="0" dirty="0" smtClean="0"/>
              <a:t>Here we listed the top 10 most significant gene-brain joint association.</a:t>
            </a:r>
          </a:p>
          <a:p>
            <a:r>
              <a:rPr lang="en-US" baseline="0" dirty="0" smtClean="0"/>
              <a:t>We tested the genes and the brain region with genetic and vertex similarity U respectively. Turns out the joint test borrowed information from both type of data, mostly from vertices</a:t>
            </a:r>
          </a:p>
          <a:p>
            <a:r>
              <a:rPr lang="en-US" baseline="0" dirty="0" smtClean="0"/>
              <a:t>of Left </a:t>
            </a:r>
            <a:r>
              <a:rPr lang="en-US" sz="1200" u="none" strike="noStrike" kern="1200" dirty="0" err="1" smtClean="0">
                <a:effectLst/>
              </a:rPr>
              <a:t>superiortemporal</a:t>
            </a:r>
            <a:r>
              <a:rPr lang="en-US" baseline="0" dirty="0" smtClean="0"/>
              <a:t>, whose association with AZ is heavily supported by post mortem anatomical studies. </a:t>
            </a:r>
          </a:p>
          <a:p>
            <a:endParaRPr lang="en-US" baseline="0" dirty="0" smtClean="0"/>
          </a:p>
        </p:txBody>
      </p:sp>
      <p:sp>
        <p:nvSpPr>
          <p:cNvPr id="4" name="Slide Number Placeholder 3"/>
          <p:cNvSpPr>
            <a:spLocks noGrp="1"/>
          </p:cNvSpPr>
          <p:nvPr>
            <p:ph type="sldNum" sz="quarter" idx="10"/>
          </p:nvPr>
        </p:nvSpPr>
        <p:spPr/>
        <p:txBody>
          <a:bodyPr/>
          <a:lstStyle/>
          <a:p>
            <a:fld id="{5E900960-F7D0-4C8E-B004-B72BAB100388}" type="slidenum">
              <a:rPr lang="en-US" smtClean="0"/>
              <a:pPr/>
              <a:t>12</a:t>
            </a:fld>
            <a:endParaRPr lang="en-US"/>
          </a:p>
        </p:txBody>
      </p:sp>
      <p:sp>
        <p:nvSpPr>
          <p:cNvPr id="5" name="Date Placeholder 4"/>
          <p:cNvSpPr>
            <a:spLocks noGrp="1"/>
          </p:cNvSpPr>
          <p:nvPr>
            <p:ph type="dt" idx="11"/>
          </p:nvPr>
        </p:nvSpPr>
        <p:spPr/>
        <p:txBody>
          <a:bodyPr/>
          <a:lstStyle/>
          <a:p>
            <a:fld id="{78B9CAF1-F476-418D-9566-7B3DCD480812}" type="datetime1">
              <a:rPr lang="en-US" smtClean="0"/>
              <a:t>10/8/2015</a:t>
            </a:fld>
            <a:endParaRPr lang="en-US"/>
          </a:p>
        </p:txBody>
      </p:sp>
    </p:spTree>
    <p:extLst>
      <p:ext uri="{BB962C8B-B14F-4D97-AF65-F5344CB8AC3E}">
        <p14:creationId xmlns:p14="http://schemas.microsoft.com/office/powerpoint/2010/main" val="4005683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Joint test is a safe choice when effect composition is unknown</a:t>
            </a:r>
          </a:p>
          <a:p>
            <a:endParaRPr lang="en-US" dirty="0" smtClean="0"/>
          </a:p>
          <a:p>
            <a:r>
              <a:rPr lang="en-US" dirty="0" smtClean="0"/>
              <a:t>Vertex encoding is helpful in general.</a:t>
            </a:r>
            <a:r>
              <a:rPr lang="en-US" baseline="0" dirty="0" smtClean="0"/>
              <a:t> </a:t>
            </a:r>
            <a:r>
              <a:rPr lang="en-US" dirty="0" smtClean="0"/>
              <a:t>except</a:t>
            </a:r>
            <a:r>
              <a:rPr lang="en-US" baseline="0" dirty="0" smtClean="0"/>
              <a:t> the testing model is severely miss-specified.</a:t>
            </a:r>
          </a:p>
          <a:p>
            <a:r>
              <a:rPr lang="en-US" baseline="0" dirty="0" smtClean="0"/>
              <a:t>Dimension reduction and noise ratio reduction is achieved by deep learning</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Testing large unit may overlook significant single variant</a:t>
            </a:r>
            <a:r>
              <a:rPr lang="en-US" baseline="0" dirty="0" smtClean="0"/>
              <a:t> – poor </a:t>
            </a:r>
            <a:r>
              <a:rPr lang="en-US" dirty="0" smtClean="0"/>
              <a:t>Coherence with GWAS meta-analysis.</a:t>
            </a:r>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13</a:t>
            </a:fld>
            <a:endParaRPr lang="en-US"/>
          </a:p>
        </p:txBody>
      </p:sp>
      <p:sp>
        <p:nvSpPr>
          <p:cNvPr id="5" name="Date Placeholder 4"/>
          <p:cNvSpPr>
            <a:spLocks noGrp="1"/>
          </p:cNvSpPr>
          <p:nvPr>
            <p:ph type="dt" idx="11"/>
          </p:nvPr>
        </p:nvSpPr>
        <p:spPr/>
        <p:txBody>
          <a:bodyPr/>
          <a:lstStyle/>
          <a:p>
            <a:fld id="{F8428E83-616F-4087-8166-88FA536F19DB}" type="datetime1">
              <a:rPr lang="en-US" smtClean="0"/>
              <a:t>10/8/2015</a:t>
            </a:fld>
            <a:endParaRPr lang="en-US"/>
          </a:p>
        </p:txBody>
      </p:sp>
    </p:spTree>
    <p:extLst>
      <p:ext uri="{BB962C8B-B14F-4D97-AF65-F5344CB8AC3E}">
        <p14:creationId xmlns:p14="http://schemas.microsoft.com/office/powerpoint/2010/main" val="362016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Vertex kernel against 67 anatomical region</a:t>
            </a:r>
          </a:p>
          <a:p>
            <a:r>
              <a:rPr lang="en-US" dirty="0" smtClean="0"/>
              <a:t>All statistical significance after </a:t>
            </a:r>
            <a:r>
              <a:rPr lang="en-US" dirty="0" err="1" smtClean="0"/>
              <a:t>bonfroni</a:t>
            </a:r>
            <a:r>
              <a:rPr lang="en-US" baseline="0" dirty="0" smtClean="0"/>
              <a:t> correction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16</a:t>
            </a:fld>
            <a:endParaRPr lang="en-US"/>
          </a:p>
        </p:txBody>
      </p:sp>
      <p:sp>
        <p:nvSpPr>
          <p:cNvPr id="5" name="Date Placeholder 4"/>
          <p:cNvSpPr>
            <a:spLocks noGrp="1"/>
          </p:cNvSpPr>
          <p:nvPr>
            <p:ph type="dt" idx="11"/>
          </p:nvPr>
        </p:nvSpPr>
        <p:spPr/>
        <p:txBody>
          <a:bodyPr/>
          <a:lstStyle/>
          <a:p>
            <a:fld id="{E53344AA-A106-4AEB-888C-98C98C366132}" type="datetime1">
              <a:rPr lang="en-US" smtClean="0"/>
              <a:t>10/8/2015</a:t>
            </a:fld>
            <a:endParaRPr lang="en-US"/>
          </a:p>
        </p:txBody>
      </p:sp>
    </p:spTree>
    <p:extLst>
      <p:ext uri="{BB962C8B-B14F-4D97-AF65-F5344CB8AC3E}">
        <p14:creationId xmlns:p14="http://schemas.microsoft.com/office/powerpoint/2010/main" val="320175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research is motivated by the lack of method capable of testing the joint association among genetic marker, image measure and disease outcome</a:t>
            </a:r>
          </a:p>
          <a:p>
            <a:r>
              <a:rPr lang="en-US" baseline="0" dirty="0" smtClean="0"/>
              <a:t>The challenge come from the curse of dimensionality. We see that deep learning is capable in dimension reduction and high order feature extraction, and would like to apply it to image </a:t>
            </a:r>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2</a:t>
            </a:fld>
            <a:endParaRPr lang="en-US"/>
          </a:p>
        </p:txBody>
      </p:sp>
      <p:sp>
        <p:nvSpPr>
          <p:cNvPr id="5" name="Date Placeholder 4"/>
          <p:cNvSpPr>
            <a:spLocks noGrp="1"/>
          </p:cNvSpPr>
          <p:nvPr>
            <p:ph type="dt" idx="11"/>
          </p:nvPr>
        </p:nvSpPr>
        <p:spPr/>
        <p:txBody>
          <a:bodyPr/>
          <a:lstStyle/>
          <a:p>
            <a:fld id="{70EADFB7-E4D2-4A6E-A1AC-A49ACCE352E8}" type="datetime1">
              <a:rPr lang="en-US" smtClean="0"/>
              <a:t>10/8/2015</a:t>
            </a:fld>
            <a:endParaRPr lang="en-US"/>
          </a:p>
        </p:txBody>
      </p:sp>
    </p:spTree>
    <p:extLst>
      <p:ext uri="{BB962C8B-B14F-4D97-AF65-F5344CB8AC3E}">
        <p14:creationId xmlns:p14="http://schemas.microsoft.com/office/powerpoint/2010/main" val="360733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MRI slices </a:t>
            </a:r>
            <a:r>
              <a:rPr lang="en-US" dirty="0" smtClean="0">
                <a:sym typeface="Wingdings" pitchFamily="2" charset="2"/>
              </a:rPr>
              <a:t> </a:t>
            </a:r>
            <a:r>
              <a:rPr lang="en-US" dirty="0" smtClean="0"/>
              <a:t>Align</a:t>
            </a:r>
            <a:r>
              <a:rPr lang="en-US" baseline="0" dirty="0" smtClean="0"/>
              <a:t> to </a:t>
            </a:r>
            <a:r>
              <a:rPr lang="en-US" dirty="0" smtClean="0"/>
              <a:t>atlas </a:t>
            </a:r>
            <a:r>
              <a:rPr lang="en-US" dirty="0" smtClean="0">
                <a:sym typeface="Wingdings" pitchFamily="2" charset="2"/>
              </a:rPr>
              <a:t> </a:t>
            </a:r>
            <a:r>
              <a:rPr lang="en-US" baseline="0" dirty="0" smtClean="0"/>
              <a:t>Skull striping and intensity normalization </a:t>
            </a:r>
            <a:r>
              <a:rPr lang="en-US" baseline="0" dirty="0" smtClean="0">
                <a:sym typeface="Wingdings" pitchFamily="2" charset="2"/>
              </a:rPr>
              <a:t></a:t>
            </a:r>
            <a:endParaRPr lang="en-US" baseline="0" dirty="0" smtClean="0"/>
          </a:p>
          <a:p>
            <a:r>
              <a:rPr lang="en-US" baseline="0" dirty="0" smtClean="0">
                <a:sym typeface="Wingdings" pitchFamily="2" charset="2"/>
              </a:rPr>
              <a:t>						</a:t>
            </a:r>
          </a:p>
          <a:p>
            <a:r>
              <a:rPr lang="en-US" baseline="0" dirty="0" smtClean="0">
                <a:sym typeface="Wingdings" pitchFamily="2" charset="2"/>
              </a:rPr>
              <a:t>vertex feature calculation  Register to average brain  3D surface reconstruction  boundary search</a:t>
            </a:r>
          </a:p>
          <a:p>
            <a:endParaRPr lang="en-US" baseline="0" dirty="0" smtClean="0">
              <a:sym typeface="Wingdings" pitchFamily="2" charset="2"/>
            </a:endParaRPr>
          </a:p>
          <a:p>
            <a:r>
              <a:rPr lang="en-US" baseline="0" dirty="0" smtClean="0">
                <a:sym typeface="Wingdings" pitchFamily="2" charset="2"/>
              </a:rPr>
              <a:t>anatomical partition </a:t>
            </a:r>
          </a:p>
          <a:p>
            <a:endParaRPr lang="en-US" b="1" dirty="0" smtClean="0"/>
          </a:p>
          <a:p>
            <a:r>
              <a:rPr lang="en-US" b="1" dirty="0" smtClean="0"/>
              <a:t>Talairach coordinates</a:t>
            </a:r>
            <a:r>
              <a:rPr lang="en-US" dirty="0" smtClean="0"/>
              <a:t>, also known as </a:t>
            </a:r>
            <a:r>
              <a:rPr lang="en-US" b="1" dirty="0" smtClean="0"/>
              <a:t>Talairach space</a:t>
            </a:r>
            <a:r>
              <a:rPr lang="en-US" dirty="0" smtClean="0"/>
              <a:t>, is a 3-dimensional </a:t>
            </a:r>
            <a:r>
              <a:rPr lang="en-US" dirty="0" smtClean="0">
                <a:hlinkClick r:id="rId3" tooltip="Coordinate system"/>
              </a:rPr>
              <a:t>coordinate system</a:t>
            </a:r>
            <a:r>
              <a:rPr lang="en-US" dirty="0" smtClean="0"/>
              <a:t> (known as an 'atlas') of the human brain, which is used to </a:t>
            </a:r>
            <a:r>
              <a:rPr lang="en-US" dirty="0" smtClean="0">
                <a:hlinkClick r:id="rId4" tooltip="Brain mapping"/>
              </a:rPr>
              <a:t>map</a:t>
            </a:r>
            <a:r>
              <a:rPr lang="en-US" dirty="0" smtClean="0"/>
              <a:t> the location of brain structures independent from individual differences in the size and overall shape of the brain. </a:t>
            </a:r>
          </a:p>
          <a:p>
            <a:endParaRPr lang="en-US" dirty="0" smtClean="0"/>
          </a:p>
          <a:p>
            <a:endParaRPr lang="en-US" baseline="0" dirty="0" smtClean="0">
              <a:sym typeface="Wingdings" pitchFamily="2" charset="2"/>
            </a:endParaRPr>
          </a:p>
          <a:p>
            <a:r>
              <a:rPr lang="en-US" baseline="0" dirty="0" smtClean="0">
                <a:sym typeface="Wingdings" pitchFamily="2" charset="2"/>
              </a:rPr>
              <a:t>The processing is mostly done by </a:t>
            </a:r>
            <a:r>
              <a:rPr lang="en-US" baseline="0" dirty="0" err="1" smtClean="0">
                <a:sym typeface="Wingdings" pitchFamily="2" charset="2"/>
              </a:rPr>
              <a:t>FreeSurfer</a:t>
            </a:r>
            <a:r>
              <a:rPr lang="en-US" baseline="0" dirty="0" smtClean="0">
                <a:sym typeface="Wingdings" pitchFamily="2" charset="2"/>
              </a:rPr>
              <a:t> software package</a:t>
            </a:r>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3</a:t>
            </a:fld>
            <a:endParaRPr lang="en-US"/>
          </a:p>
        </p:txBody>
      </p:sp>
      <p:sp>
        <p:nvSpPr>
          <p:cNvPr id="5" name="Date Placeholder 4"/>
          <p:cNvSpPr>
            <a:spLocks noGrp="1"/>
          </p:cNvSpPr>
          <p:nvPr>
            <p:ph type="dt" idx="11"/>
          </p:nvPr>
        </p:nvSpPr>
        <p:spPr/>
        <p:txBody>
          <a:bodyPr/>
          <a:lstStyle/>
          <a:p>
            <a:fld id="{4009EC51-F349-442E-B1BD-6C94FB199719}" type="datetime1">
              <a:rPr lang="en-US" smtClean="0"/>
              <a:t>10/8/2015</a:t>
            </a:fld>
            <a:endParaRPr lang="en-US"/>
          </a:p>
        </p:txBody>
      </p:sp>
    </p:spTree>
    <p:extLst>
      <p:ext uri="{BB962C8B-B14F-4D97-AF65-F5344CB8AC3E}">
        <p14:creationId xmlns:p14="http://schemas.microsoft.com/office/powerpoint/2010/main" val="133636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cross section of pial / WM boundary of the reconstructed</a:t>
            </a:r>
            <a:r>
              <a:rPr lang="en-US" baseline="0" dirty="0" smtClean="0"/>
              <a:t> brain surface </a:t>
            </a:r>
            <a:r>
              <a:rPr lang="en-US" dirty="0" smtClean="0"/>
              <a:t>3D</a:t>
            </a:r>
            <a:r>
              <a:rPr lang="en-US" baseline="0" dirty="0" smtClean="0"/>
              <a:t> model, overplayed on original MRI voxels</a:t>
            </a:r>
            <a:endParaRPr lang="en-US" dirty="0" smtClean="0"/>
          </a:p>
          <a:p>
            <a:r>
              <a:rPr lang="en-US" dirty="0" smtClean="0"/>
              <a:t>L: GM thickness</a:t>
            </a:r>
          </a:p>
          <a:p>
            <a:r>
              <a:rPr lang="en-US" dirty="0" smtClean="0"/>
              <a:t>R: WM curvature</a:t>
            </a:r>
          </a:p>
          <a:p>
            <a:r>
              <a:rPr lang="en-US" dirty="0" smtClean="0"/>
              <a:t>The purpose</a:t>
            </a:r>
            <a:r>
              <a:rPr lang="en-US" baseline="0" dirty="0" smtClean="0"/>
              <a:t> of collecting these data, is to test the hypothesis that GM shrinkage is related to AZ progression.</a:t>
            </a:r>
          </a:p>
          <a:p>
            <a:r>
              <a:rPr lang="en-US" baseline="0" dirty="0" smtClean="0"/>
              <a:t>There are 16,384 vertices per hemisphere pre 3D brain surface model</a:t>
            </a:r>
          </a:p>
          <a:p>
            <a:endParaRPr lang="en-US" baseline="0" dirty="0" smtClean="0"/>
          </a:p>
          <a:p>
            <a:r>
              <a:rPr lang="en-US" baseline="0" dirty="0" smtClean="0"/>
              <a:t>Dimension is high: </a:t>
            </a:r>
          </a:p>
          <a:p>
            <a:r>
              <a:rPr lang="en-US" dirty="0" smtClean="0"/>
              <a:t>A total of 32,768 vertices in each brain surface, across 68 anatomical region;</a:t>
            </a:r>
          </a:p>
          <a:p>
            <a:r>
              <a:rPr lang="en-US" dirty="0" smtClean="0"/>
              <a:t>One region has few hundreds to ten thousands of vertices</a:t>
            </a:r>
          </a:p>
          <a:p>
            <a:endParaRPr lang="en-US" dirty="0" smtClean="0"/>
          </a:p>
          <a:p>
            <a:r>
              <a:rPr lang="en-US" dirty="0" smtClean="0"/>
              <a:t>This number may grow with</a:t>
            </a:r>
            <a:r>
              <a:rPr lang="en-US" baseline="0" dirty="0" smtClean="0"/>
              <a:t> advancing image technology</a:t>
            </a:r>
            <a:endParaRPr lang="en-US" dirty="0" smtClean="0"/>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4</a:t>
            </a:fld>
            <a:endParaRPr lang="en-US"/>
          </a:p>
        </p:txBody>
      </p:sp>
      <p:sp>
        <p:nvSpPr>
          <p:cNvPr id="5" name="Date Placeholder 4"/>
          <p:cNvSpPr>
            <a:spLocks noGrp="1"/>
          </p:cNvSpPr>
          <p:nvPr>
            <p:ph type="dt" idx="11"/>
          </p:nvPr>
        </p:nvSpPr>
        <p:spPr/>
        <p:txBody>
          <a:bodyPr/>
          <a:lstStyle/>
          <a:p>
            <a:fld id="{E63A8C53-0FB7-4D30-A7B6-788123573DE8}" type="datetime1">
              <a:rPr lang="en-US" smtClean="0"/>
              <a:t>10/8/2015</a:t>
            </a:fld>
            <a:endParaRPr lang="en-US"/>
          </a:p>
        </p:txBody>
      </p:sp>
    </p:spTree>
    <p:extLst>
      <p:ext uri="{BB962C8B-B14F-4D97-AF65-F5344CB8AC3E}">
        <p14:creationId xmlns:p14="http://schemas.microsoft.com/office/powerpoint/2010/main" val="325422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5</a:t>
            </a:fld>
            <a:endParaRPr lang="en-US"/>
          </a:p>
        </p:txBody>
      </p:sp>
      <p:sp>
        <p:nvSpPr>
          <p:cNvPr id="5" name="Date Placeholder 4"/>
          <p:cNvSpPr>
            <a:spLocks noGrp="1"/>
          </p:cNvSpPr>
          <p:nvPr>
            <p:ph type="dt" idx="11"/>
          </p:nvPr>
        </p:nvSpPr>
        <p:spPr/>
        <p:txBody>
          <a:bodyPr/>
          <a:lstStyle/>
          <a:p>
            <a:fld id="{E042BCF9-0F61-40A6-B1F7-926E454DB90C}" type="datetime1">
              <a:rPr lang="en-US" smtClean="0"/>
              <a:t>10/8/2015</a:t>
            </a:fld>
            <a:endParaRPr lang="en-US"/>
          </a:p>
        </p:txBody>
      </p:sp>
    </p:spTree>
    <p:extLst>
      <p:ext uri="{BB962C8B-B14F-4D97-AF65-F5344CB8AC3E}">
        <p14:creationId xmlns:p14="http://schemas.microsoft.com/office/powerpoint/2010/main" val="3254224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Under H0, inter-subject similarity in </a:t>
            </a:r>
            <a:r>
              <a:rPr lang="en-US" b="1" dirty="0" smtClean="0"/>
              <a:t>disease</a:t>
            </a:r>
            <a:r>
              <a:rPr lang="en-US" dirty="0" smtClean="0"/>
              <a:t> has nothing to do with the similarity in </a:t>
            </a:r>
            <a:r>
              <a:rPr lang="en-US" b="1" dirty="0" smtClean="0"/>
              <a:t>Brain</a:t>
            </a:r>
            <a:r>
              <a:rPr lang="en-US" dirty="0" smtClean="0"/>
              <a:t> or </a:t>
            </a:r>
            <a:r>
              <a:rPr lang="en-US" b="1" dirty="0" smtClean="0"/>
              <a:t>Genetics</a:t>
            </a:r>
            <a:r>
              <a:rPr lang="en-US" dirty="0" smtClean="0"/>
              <a:t>.</a:t>
            </a:r>
          </a:p>
          <a:p>
            <a:r>
              <a:rPr lang="en-US" dirty="0" smtClean="0"/>
              <a:t>U should be close to 0, if f, g, and h are uncorrelated, because</a:t>
            </a:r>
            <a:r>
              <a:rPr lang="en-US" baseline="0" dirty="0" smtClean="0"/>
              <a:t> </a:t>
            </a:r>
            <a:r>
              <a:rPr lang="en-US" dirty="0" smtClean="0"/>
              <a:t>the similarity in genome, brain, and clinical profile is uncorrelated</a:t>
            </a:r>
            <a:r>
              <a:rPr lang="en-US" baseline="0" dirty="0" smtClean="0"/>
              <a:t> and symmetric</a:t>
            </a:r>
          </a:p>
          <a:p>
            <a:r>
              <a:rPr lang="en-US" baseline="0" dirty="0" smtClean="0"/>
              <a:t>Here the genetic similarity is implemented by IBS kernel, vertex similarity is inversed Gaussian distance, which is based on the Euclidian distance</a:t>
            </a:r>
          </a:p>
          <a:p>
            <a:r>
              <a:rPr lang="en-US" baseline="0" dirty="0" smtClean="0"/>
              <a:t>Disease similarity is a product kernel</a:t>
            </a:r>
          </a:p>
          <a:p>
            <a:r>
              <a:rPr lang="en-US" baseline="0" dirty="0" smtClean="0"/>
              <a:t>Kernels may change to suit the type of data, and weights can be assigned to variants within the test unit.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6</a:t>
            </a:fld>
            <a:endParaRPr lang="en-US"/>
          </a:p>
        </p:txBody>
      </p:sp>
      <p:sp>
        <p:nvSpPr>
          <p:cNvPr id="5" name="Date Placeholder 4"/>
          <p:cNvSpPr>
            <a:spLocks noGrp="1"/>
          </p:cNvSpPr>
          <p:nvPr>
            <p:ph type="dt" idx="11"/>
          </p:nvPr>
        </p:nvSpPr>
        <p:spPr/>
        <p:txBody>
          <a:bodyPr/>
          <a:lstStyle/>
          <a:p>
            <a:fld id="{875AF61F-1F39-4CD5-A691-372AED27C76D}" type="datetime1">
              <a:rPr lang="en-US" smtClean="0"/>
              <a:t>10/8/2015</a:t>
            </a:fld>
            <a:endParaRPr lang="en-US"/>
          </a:p>
        </p:txBody>
      </p:sp>
    </p:spTree>
    <p:extLst>
      <p:ext uri="{BB962C8B-B14F-4D97-AF65-F5344CB8AC3E}">
        <p14:creationId xmlns:p14="http://schemas.microsoft.com/office/powerpoint/2010/main" val="318908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Randomly draw genetic and image data from 807 ADNI participants with available WGS and MRI image data.</a:t>
                </a:r>
              </a:p>
              <a:p>
                <a:r>
                  <a:rPr lang="en-US" dirty="0" smtClean="0"/>
                  <a:t>Create pure </a:t>
                </a:r>
                <a:r>
                  <a:rPr lang="en-US" dirty="0"/>
                  <a:t>genetic, pure vertex and additive </a:t>
                </a:r>
                <a:r>
                  <a:rPr lang="en-US" dirty="0" smtClean="0"/>
                  <a:t>effect scenario.</a:t>
                </a:r>
              </a:p>
              <a:p>
                <a:r>
                  <a:rPr lang="en-US" dirty="0" smtClean="0"/>
                  <a:t>Compare power across sample sizes strata</a:t>
                </a:r>
              </a:p>
              <a:p>
                <a:pPr lvl="1"/>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i="1">
                            <a:latin typeface="Cambria Math"/>
                            <a:ea typeface="Cambria Math"/>
                          </a:rPr>
                          <m:t>𝑉</m:t>
                        </m:r>
                      </m:sub>
                    </m:sSub>
                  </m:oMath>
                </a14:m>
                <a:r>
                  <a:rPr lang="en-US" dirty="0" smtClean="0"/>
                  <a:t> built upon original vertex vs. encoded vertex</a:t>
                </a:r>
              </a:p>
              <a:p>
                <a:pPr lvl="1"/>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i="1">
                            <a:latin typeface="Cambria Math"/>
                            <a:ea typeface="Cambria Math"/>
                          </a:rPr>
                          <m:t>𝐺</m:t>
                        </m:r>
                      </m:sub>
                    </m:sSub>
                  </m:oMath>
                </a14:m>
                <a:r>
                  <a:rPr lang="en-US" dirty="0" smtClean="0"/>
                  <a:t>, </a:t>
                </a:r>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b="0" i="1" smtClean="0">
                            <a:latin typeface="Cambria Math"/>
                            <a:ea typeface="Cambria Math"/>
                          </a:rPr>
                          <m:t>𝑉</m:t>
                        </m:r>
                      </m:sub>
                    </m:sSub>
                  </m:oMath>
                </a14:m>
                <a:r>
                  <a:rPr lang="en-US" dirty="0" smtClean="0"/>
                  <a:t> and </a:t>
                </a:r>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i="1" smtClean="0">
                            <a:latin typeface="Cambria Math"/>
                            <a:ea typeface="Cambria Math"/>
                          </a:rPr>
                          <m:t>𝐺</m:t>
                        </m:r>
                      </m:sub>
                    </m:sSub>
                  </m:oMath>
                </a14:m>
                <a:endParaRPr lang="en-US" dirty="0"/>
              </a:p>
              <a:p>
                <a:endParaRPr lang="en-US" dirty="0" smtClean="0"/>
              </a:p>
              <a:p>
                <a:r>
                  <a:rPr lang="en-US" dirty="0" smtClean="0"/>
                  <a:t>We</a:t>
                </a:r>
                <a:r>
                  <a:rPr lang="en-US" baseline="0" dirty="0" smtClean="0"/>
                  <a:t> compare the performance of vertex similarity U statistic built upon original and encoded vertices.</a:t>
                </a:r>
              </a:p>
              <a:p>
                <a:r>
                  <a:rPr lang="en-US" baseline="0" dirty="0" smtClean="0"/>
                  <a:t>The encoded vertices offer higher power, even though their dimensionality is lower, and the risk effect was actually simulated from the original vertices.</a:t>
                </a:r>
              </a:p>
              <a:p>
                <a:r>
                  <a:rPr lang="en-US" baseline="0" dirty="0" smtClean="0"/>
                  <a:t>In the subsequence analysis, we will measure vertex similarity with encoded vertex exclusively.</a:t>
                </a:r>
                <a:endParaRPr lang="en-US" dirty="0"/>
              </a:p>
            </p:txBody>
          </p:sp>
        </mc:Choice>
        <mc:Fallback xmlns="">
          <p:sp>
            <p:nvSpPr>
              <p:cNvPr id="3" name="Notes Placeholder 2"/>
              <p:cNvSpPr>
                <a:spLocks noGrp="1"/>
              </p:cNvSpPr>
              <p:nvPr>
                <p:ph type="body" idx="1"/>
              </p:nvPr>
            </p:nvSpPr>
            <p:spPr/>
            <p:txBody>
              <a:bodyPr/>
              <a:lstStyle/>
              <a:p>
                <a:r>
                  <a:rPr lang="en-US" dirty="0" smtClean="0"/>
                  <a:t>Randomly draw genetic and image data from 807 ADNI participants with available WGS and MRI image data.</a:t>
                </a:r>
              </a:p>
              <a:p>
                <a:r>
                  <a:rPr lang="en-US" dirty="0" smtClean="0"/>
                  <a:t>Create pure </a:t>
                </a:r>
                <a:r>
                  <a:rPr lang="en-US" dirty="0"/>
                  <a:t>genetic, pure vertex and additive </a:t>
                </a:r>
                <a:r>
                  <a:rPr lang="en-US" dirty="0" smtClean="0"/>
                  <a:t>effect scenario.</a:t>
                </a:r>
              </a:p>
              <a:p>
                <a:r>
                  <a:rPr lang="en-US" dirty="0" smtClean="0"/>
                  <a:t>Compare power across sample sizes strata</a:t>
                </a:r>
              </a:p>
              <a:p>
                <a:pPr lvl="1"/>
                <a:r>
                  <a:rPr lang="en-US" i="0">
                    <a:latin typeface="Cambria Math"/>
                    <a:ea typeface="Cambria Math"/>
                  </a:rPr>
                  <a:t>𝑈_𝑉</a:t>
                </a:r>
                <a:r>
                  <a:rPr lang="en-US" dirty="0" smtClean="0"/>
                  <a:t> built upon original vertex vs. encoded vertex</a:t>
                </a:r>
              </a:p>
              <a:p>
                <a:pPr lvl="1"/>
                <a:r>
                  <a:rPr lang="en-US" i="0">
                    <a:latin typeface="Cambria Math"/>
                    <a:ea typeface="Cambria Math"/>
                  </a:rPr>
                  <a:t>𝑈_𝐺</a:t>
                </a:r>
                <a:r>
                  <a:rPr lang="en-US" dirty="0" smtClean="0"/>
                  <a:t>, </a:t>
                </a:r>
                <a:r>
                  <a:rPr lang="en-US" i="0">
                    <a:latin typeface="Cambria Math"/>
                    <a:ea typeface="Cambria Math"/>
                  </a:rPr>
                  <a:t>𝑈_</a:t>
                </a:r>
                <a:r>
                  <a:rPr lang="en-US" b="0" i="0" smtClean="0">
                    <a:latin typeface="Cambria Math"/>
                    <a:ea typeface="Cambria Math"/>
                  </a:rPr>
                  <a:t>𝑉</a:t>
                </a:r>
                <a:r>
                  <a:rPr lang="en-US" dirty="0" smtClean="0"/>
                  <a:t> and </a:t>
                </a:r>
                <a:r>
                  <a:rPr lang="en-US" i="0">
                    <a:latin typeface="Cambria Math"/>
                    <a:ea typeface="Cambria Math"/>
                  </a:rPr>
                  <a:t>𝑈_</a:t>
                </a:r>
                <a:r>
                  <a:rPr lang="en-US" i="0" smtClean="0">
                    <a:latin typeface="Cambria Math"/>
                    <a:ea typeface="Cambria Math"/>
                  </a:rPr>
                  <a:t>𝐺</a:t>
                </a:r>
                <a:endParaRPr lang="en-US" dirty="0"/>
              </a:p>
              <a:p>
                <a:endParaRPr lang="en-US" dirty="0" smtClean="0"/>
              </a:p>
              <a:p>
                <a:r>
                  <a:rPr lang="en-US" dirty="0" smtClean="0"/>
                  <a:t>We</a:t>
                </a:r>
                <a:r>
                  <a:rPr lang="en-US" baseline="0" dirty="0" smtClean="0"/>
                  <a:t> compare the performance of vertex similarity U statistic built upon original and encoded vertices.</a:t>
                </a:r>
              </a:p>
              <a:p>
                <a:r>
                  <a:rPr lang="en-US" baseline="0" dirty="0" smtClean="0"/>
                  <a:t>The encoded vertices offer higher power, even though their dimensionality is lower, and the risk effect was actually simulated from the original vertices.</a:t>
                </a:r>
              </a:p>
              <a:p>
                <a:r>
                  <a:rPr lang="en-US" baseline="0" dirty="0" smtClean="0"/>
                  <a:t>In the subsequence analysis, we will measure vertex similarity with encoded vertex exclusively.</a:t>
                </a:r>
                <a:endParaRPr lang="en-US" dirty="0"/>
              </a:p>
            </p:txBody>
          </p:sp>
        </mc:Fallback>
      </mc:AlternateContent>
      <p:sp>
        <p:nvSpPr>
          <p:cNvPr id="4" name="Slide Number Placeholder 3"/>
          <p:cNvSpPr>
            <a:spLocks noGrp="1"/>
          </p:cNvSpPr>
          <p:nvPr>
            <p:ph type="sldNum" sz="quarter" idx="10"/>
          </p:nvPr>
        </p:nvSpPr>
        <p:spPr/>
        <p:txBody>
          <a:bodyPr/>
          <a:lstStyle/>
          <a:p>
            <a:fld id="{5E900960-F7D0-4C8E-B004-B72BAB100388}" type="slidenum">
              <a:rPr lang="en-US" smtClean="0"/>
              <a:pPr/>
              <a:t>7</a:t>
            </a:fld>
            <a:endParaRPr lang="en-US"/>
          </a:p>
        </p:txBody>
      </p:sp>
      <p:sp>
        <p:nvSpPr>
          <p:cNvPr id="5" name="Date Placeholder 4"/>
          <p:cNvSpPr>
            <a:spLocks noGrp="1"/>
          </p:cNvSpPr>
          <p:nvPr>
            <p:ph type="dt" idx="11"/>
          </p:nvPr>
        </p:nvSpPr>
        <p:spPr/>
        <p:txBody>
          <a:bodyPr/>
          <a:lstStyle/>
          <a:p>
            <a:fld id="{330CBFE7-B4EC-4D7D-A3C7-1DB64DB27156}" type="datetime1">
              <a:rPr lang="en-US" smtClean="0"/>
              <a:t>10/8/2015</a:t>
            </a:fld>
            <a:endParaRPr lang="en-US"/>
          </a:p>
        </p:txBody>
      </p:sp>
    </p:spTree>
    <p:extLst>
      <p:ext uri="{BB962C8B-B14F-4D97-AF65-F5344CB8AC3E}">
        <p14:creationId xmlns:p14="http://schemas.microsoft.com/office/powerpoint/2010/main" val="12582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scenario,</a:t>
            </a:r>
            <a:r>
              <a:rPr lang="en-US" baseline="0" dirty="0" smtClean="0"/>
              <a:t> but try out three type of similarity kernels: vertex, genetic, and joint kernel.</a:t>
            </a:r>
          </a:p>
          <a:p>
            <a:r>
              <a:rPr lang="en-US" baseline="0" dirty="0" smtClean="0"/>
              <a:t>Vertex kernel performs the best because of correct specification – effect is pure vertex based.</a:t>
            </a:r>
          </a:p>
          <a:p>
            <a:r>
              <a:rPr lang="en-US" baseline="0" dirty="0" smtClean="0"/>
              <a:t>Joint kernel performs fairly well</a:t>
            </a:r>
          </a:p>
          <a:p>
            <a:r>
              <a:rPr lang="en-US" baseline="0" dirty="0" smtClean="0"/>
              <a:t>Genetic kernel offers no power due to complete miss-specification.</a:t>
            </a:r>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8</a:t>
            </a:fld>
            <a:endParaRPr lang="en-US"/>
          </a:p>
        </p:txBody>
      </p:sp>
      <p:sp>
        <p:nvSpPr>
          <p:cNvPr id="5" name="Date Placeholder 4"/>
          <p:cNvSpPr>
            <a:spLocks noGrp="1"/>
          </p:cNvSpPr>
          <p:nvPr>
            <p:ph type="dt" idx="11"/>
          </p:nvPr>
        </p:nvSpPr>
        <p:spPr/>
        <p:txBody>
          <a:bodyPr/>
          <a:lstStyle/>
          <a:p>
            <a:fld id="{02D34B85-D944-48E9-97B6-D4067AC25F99}" type="datetime1">
              <a:rPr lang="en-US" smtClean="0"/>
              <a:t>10/8/2015</a:t>
            </a:fld>
            <a:endParaRPr lang="en-US"/>
          </a:p>
        </p:txBody>
      </p:sp>
    </p:spTree>
    <p:extLst>
      <p:ext uri="{BB962C8B-B14F-4D97-AF65-F5344CB8AC3E}">
        <p14:creationId xmlns:p14="http://schemas.microsoft.com/office/powerpoint/2010/main" val="66594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change the scenario</a:t>
            </a:r>
            <a:r>
              <a:rPr lang="en-US" baseline="0" dirty="0" smtClean="0"/>
              <a:t> to drew effect exclusively from genetic variants.</a:t>
            </a:r>
          </a:p>
          <a:p>
            <a:r>
              <a:rPr lang="en-US" baseline="0" dirty="0" smtClean="0"/>
              <a:t>As expected, the genetic kernel best other kernels this time, while vertex kernel offers now power sine the effect was purely genetic.</a:t>
            </a:r>
          </a:p>
          <a:p>
            <a:r>
              <a:rPr lang="en-US" baseline="0" dirty="0" smtClean="0"/>
              <a:t>The joint kernel still performs fairly well</a:t>
            </a:r>
          </a:p>
          <a:p>
            <a:endParaRPr lang="en-US" dirty="0"/>
          </a:p>
        </p:txBody>
      </p:sp>
      <p:sp>
        <p:nvSpPr>
          <p:cNvPr id="4" name="Slide Number Placeholder 3"/>
          <p:cNvSpPr>
            <a:spLocks noGrp="1"/>
          </p:cNvSpPr>
          <p:nvPr>
            <p:ph type="sldNum" sz="quarter" idx="10"/>
          </p:nvPr>
        </p:nvSpPr>
        <p:spPr/>
        <p:txBody>
          <a:bodyPr/>
          <a:lstStyle/>
          <a:p>
            <a:fld id="{5E900960-F7D0-4C8E-B004-B72BAB100388}" type="slidenum">
              <a:rPr lang="en-US" smtClean="0"/>
              <a:pPr/>
              <a:t>9</a:t>
            </a:fld>
            <a:endParaRPr lang="en-US"/>
          </a:p>
        </p:txBody>
      </p:sp>
      <p:sp>
        <p:nvSpPr>
          <p:cNvPr id="5" name="Date Placeholder 4"/>
          <p:cNvSpPr>
            <a:spLocks noGrp="1"/>
          </p:cNvSpPr>
          <p:nvPr>
            <p:ph type="dt" idx="11"/>
          </p:nvPr>
        </p:nvSpPr>
        <p:spPr/>
        <p:txBody>
          <a:bodyPr/>
          <a:lstStyle/>
          <a:p>
            <a:fld id="{EDD219E9-BAA3-4F65-8E1E-FFE33A20B5F1}" type="datetime1">
              <a:rPr lang="en-US" smtClean="0"/>
              <a:t>10/8/2015</a:t>
            </a:fld>
            <a:endParaRPr lang="en-US"/>
          </a:p>
        </p:txBody>
      </p:sp>
    </p:spTree>
    <p:extLst>
      <p:ext uri="{BB962C8B-B14F-4D97-AF65-F5344CB8AC3E}">
        <p14:creationId xmlns:p14="http://schemas.microsoft.com/office/powerpoint/2010/main" val="687842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588" y="1588"/>
            <a:ext cx="9140825" cy="6856412"/>
          </a:xfrm>
          <a:prstGeom prst="rect">
            <a:avLst/>
          </a:prstGeom>
          <a:noFill/>
          <a:ln w="9525">
            <a:noFill/>
            <a:miter lim="800000"/>
            <a:headEnd/>
            <a:tailEnd/>
          </a:ln>
          <a:effectLst/>
        </p:spPr>
        <p:txBody>
          <a:bodyPr wrap="none" anchor="ctr"/>
          <a:lstStyle/>
          <a:p>
            <a:pPr algn="ctr">
              <a:defRPr/>
            </a:pPr>
            <a:endParaRPr lang="de-DE" sz="1800">
              <a:solidFill>
                <a:srgbClr val="0099FF"/>
              </a:solidFill>
            </a:endParaRPr>
          </a:p>
        </p:txBody>
      </p:sp>
      <p:pic>
        <p:nvPicPr>
          <p:cNvPr id="5" name="Picture 2" descr="Materie_stoesst_auf_Antimaterie"/>
          <p:cNvPicPr>
            <a:picLocks noChangeArrowheads="1"/>
          </p:cNvPicPr>
          <p:nvPr/>
        </p:nvPicPr>
        <p:blipFill>
          <a:blip r:embed="rId2" cstate="print">
            <a:lum bright="50000" contrast="-70000"/>
          </a:blip>
          <a:srcRect/>
          <a:stretch>
            <a:fillRect/>
          </a:stretch>
        </p:blipFill>
        <p:spPr bwMode="auto">
          <a:xfrm>
            <a:off x="0" y="0"/>
            <a:ext cx="9140825" cy="6856413"/>
          </a:xfrm>
          <a:prstGeom prst="rect">
            <a:avLst/>
          </a:prstGeom>
          <a:solidFill>
            <a:srgbClr val="2C169A"/>
          </a:solidFill>
          <a:ln w="9525">
            <a:noFill/>
            <a:miter lim="800000"/>
            <a:headEnd/>
            <a:tailEnd/>
          </a:ln>
        </p:spPr>
      </p:pic>
      <p:pic>
        <p:nvPicPr>
          <p:cNvPr id="6" name="Picture 2" descr="C:\Users\ming\Desktop\Picture1.png"/>
          <p:cNvPicPr>
            <a:picLocks noChangeAspect="1" noChangeArrowheads="1"/>
          </p:cNvPicPr>
          <p:nvPr/>
        </p:nvPicPr>
        <p:blipFill>
          <a:blip r:embed="rId3" cstate="print"/>
          <a:srcRect/>
          <a:stretch>
            <a:fillRect/>
          </a:stretch>
        </p:blipFill>
        <p:spPr bwMode="auto">
          <a:xfrm>
            <a:off x="-4763" y="-11113"/>
            <a:ext cx="9148763" cy="6869113"/>
          </a:xfrm>
          <a:prstGeom prst="rect">
            <a:avLst/>
          </a:prstGeom>
          <a:noFill/>
          <a:ln w="9525">
            <a:noFill/>
            <a:miter lim="800000"/>
            <a:headEnd/>
            <a:tailEnd/>
          </a:ln>
        </p:spPr>
      </p:pic>
      <p:sp>
        <p:nvSpPr>
          <p:cNvPr id="10" name="Rectangle 4"/>
          <p:cNvSpPr>
            <a:spLocks noGrp="1" noChangeArrowheads="1"/>
          </p:cNvSpPr>
          <p:nvPr>
            <p:ph type="ctrTitle"/>
          </p:nvPr>
        </p:nvSpPr>
        <p:spPr>
          <a:xfrm>
            <a:off x="685800" y="757238"/>
            <a:ext cx="7772400" cy="519112"/>
          </a:xfrm>
          <a:solidFill>
            <a:schemeClr val="tx1">
              <a:lumMod val="60000"/>
              <a:lumOff val="40000"/>
            </a:schemeClr>
          </a:solidFill>
        </p:spPr>
        <p:txBody>
          <a:bodyPr tIns="45720" bIns="45720">
            <a:spAutoFit/>
          </a:bodyPr>
          <a:lstStyle>
            <a:lvl1pPr algn="ctr">
              <a:defRPr/>
            </a:lvl1pPr>
          </a:lstStyle>
          <a:p>
            <a:r>
              <a:rPr lang="en-US" smtClean="0"/>
              <a:t>Click to edit Master title style</a:t>
            </a:r>
            <a:endParaRPr lang="en-GB" dirty="0"/>
          </a:p>
        </p:txBody>
      </p:sp>
      <p:sp>
        <p:nvSpPr>
          <p:cNvPr id="12" name="Rectangle 5"/>
          <p:cNvSpPr>
            <a:spLocks noGrp="1" noChangeArrowheads="1"/>
          </p:cNvSpPr>
          <p:nvPr>
            <p:ph type="subTitle" idx="1"/>
          </p:nvPr>
        </p:nvSpPr>
        <p:spPr>
          <a:xfrm>
            <a:off x="1371600" y="4797425"/>
            <a:ext cx="6400800" cy="1439863"/>
          </a:xfrm>
        </p:spPr>
        <p:txBody>
          <a:bodyPr/>
          <a:lstStyle>
            <a:lvl1pPr marL="0" indent="0" algn="ctr">
              <a:buFont typeface="Wingdings" pitchFamily="2" charset="2"/>
              <a:buNone/>
              <a:defRPr sz="1800"/>
            </a:lvl1pPr>
          </a:lstStyle>
          <a:p>
            <a:r>
              <a:rPr lang="en-US" smtClean="0"/>
              <a:t>Click to edit Master subtitle style</a:t>
            </a:r>
            <a:endParaRPr lang="en-GB"/>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0"/>
            <a:ext cx="2195512"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34138"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0363" y="830263"/>
            <a:ext cx="4133850"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830263"/>
            <a:ext cx="413543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749840-D436-492F-A54A-79D67AA6FE5B}" type="datetime1">
              <a:rPr lang="en-US" smtClean="0"/>
              <a:t>10/8/2015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4A87B7-3C40-4E14-9762-AEDD6D0FD5C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66DD20-8EB8-407E-A8EF-60430979158D}" type="datetime1">
              <a:rPr lang="en-US" smtClean="0"/>
              <a:t>10/8/2015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B7D42C-045F-47AD-B54E-89149F2AF4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77E42A4-80D3-4076-8C77-26192549155D}" type="datetime1">
              <a:rPr lang="en-US" smtClean="0"/>
              <a:t>10/8/2015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20E7E2-C606-4FD2-BFA3-9EB394F7420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654B3E8-9E06-4609-9C4D-1AE6934BA620}" type="datetime1">
              <a:rPr lang="en-US" smtClean="0"/>
              <a:t>10/8/2015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D39499-0AFB-4E2E-8D7E-5D7CBAFE476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C5A1DE5-AC56-4AAA-B812-EC366806D6B3}" type="datetime1">
              <a:rPr lang="en-US" smtClean="0"/>
              <a:t>10/8/2015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D4E807-08AD-4B4A-BD82-59710474D24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54781F9-8EB9-4F69-9402-2417447B60A1}" type="datetime1">
              <a:rPr lang="en-US" smtClean="0"/>
              <a:t>10/8/2015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65BF996-E461-4F02-AC35-BDCEB0B98EB0}"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4E5F69-F524-4F92-A3F2-A9EF535BE58B}" type="datetime1">
              <a:rPr lang="en-US" smtClean="0"/>
              <a:t>10/8/2015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38E7960-FEA6-4967-8854-E02ADE9826E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200">
                <a:latin typeface="Garamond" pitchFamily="18" charset="0"/>
              </a:defRPr>
            </a:lvl1pPr>
            <a:lvl2pPr>
              <a:defRPr sz="2800">
                <a:latin typeface="Garamond" pitchFamily="18" charset="0"/>
              </a:defRPr>
            </a:lvl2pPr>
            <a:lvl3pPr>
              <a:defRPr sz="2400">
                <a:latin typeface="Garamond" pitchFamily="18" charset="0"/>
              </a:defRPr>
            </a:lvl3pPr>
            <a:lvl4pPr>
              <a:defRPr sz="2000">
                <a:latin typeface="Garamond" pitchFamily="18" charset="0"/>
              </a:defRPr>
            </a:lvl4pPr>
            <a:lvl5pPr>
              <a:defRPr sz="1800">
                <a:latin typeface="Garamond"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5747A1-75CE-4E98-ABAC-A80F78491546}" type="datetime1">
              <a:rPr lang="en-US" smtClean="0"/>
              <a:t>10/8/2015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8F728D-5FD8-435D-B127-15D1B61E3F6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520F5E-753D-47E3-98FD-26BBF09E0290}" type="datetime1">
              <a:rPr lang="en-US" smtClean="0"/>
              <a:t>10/8/2015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533FB5-CE43-41E6-820F-8438651B0FE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B5EAAB-A4EC-4FD4-93DD-A7A87EED29C7}" type="datetime1">
              <a:rPr lang="en-US" smtClean="0"/>
              <a:t>10/8/2015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7824D2-2685-4F67-8584-D903DDC0FF2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886390-EB83-47EC-9630-1FF558E58F1B}" type="datetime1">
              <a:rPr lang="en-US" smtClean="0"/>
              <a:t>10/8/2015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CC636D-593B-472F-B13A-CA9D52BE9F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0363" y="830263"/>
            <a:ext cx="413385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830263"/>
            <a:ext cx="4135437"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xfrm>
            <a:off x="0" y="0"/>
            <a:ext cx="8277225" cy="719138"/>
          </a:xfrm>
          <a:prstGeom prst="rect">
            <a:avLst/>
          </a:prstGeom>
          <a:noFill/>
          <a:ln w="9525">
            <a:noFill/>
            <a:miter lim="800000"/>
            <a:headEnd/>
            <a:tailEnd/>
          </a:ln>
        </p:spPr>
        <p:txBody>
          <a:bodyPr vert="horz" wrap="square" lIns="91440" tIns="90000" rIns="91440" bIns="90000" numCol="1" anchor="ctr" anchorCtr="0" compatLnSpc="1">
            <a:prstTxWarp prst="textNoShape">
              <a:avLst/>
            </a:prstTxWarp>
          </a:bodyPr>
          <a:lstStyle/>
          <a:p>
            <a:pPr lvl="0"/>
            <a:r>
              <a:rPr lang="de-DE" smtClean="0"/>
              <a:t>Mastertitelformat bearbeiten</a:t>
            </a:r>
          </a:p>
        </p:txBody>
      </p:sp>
      <p:sp>
        <p:nvSpPr>
          <p:cNvPr id="5123" name="Rectangle 5"/>
          <p:cNvSpPr>
            <a:spLocks noGrp="1" noChangeArrowheads="1"/>
          </p:cNvSpPr>
          <p:nvPr>
            <p:ph type="body" idx="1"/>
          </p:nvPr>
        </p:nvSpPr>
        <p:spPr bwMode="auto">
          <a:xfrm>
            <a:off x="360363" y="830263"/>
            <a:ext cx="84216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err="1" smtClean="0"/>
              <a:t>Mastertextformat</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smtClean="0"/>
          </a:p>
        </p:txBody>
      </p:sp>
      <p:sp>
        <p:nvSpPr>
          <p:cNvPr id="437254" name="Rectangle 6"/>
          <p:cNvSpPr>
            <a:spLocks noChangeArrowheads="1"/>
          </p:cNvSpPr>
          <p:nvPr/>
        </p:nvSpPr>
        <p:spPr bwMode="auto">
          <a:xfrm>
            <a:off x="0" y="6562725"/>
            <a:ext cx="9144000" cy="295275"/>
          </a:xfrm>
          <a:prstGeom prst="rect">
            <a:avLst/>
          </a:prstGeom>
          <a:solidFill>
            <a:schemeClr val="accent4">
              <a:lumMod val="60000"/>
              <a:lumOff val="40000"/>
            </a:schemeClr>
          </a:solidFill>
          <a:ln w="9525">
            <a:noFill/>
            <a:miter lim="800000"/>
            <a:headEnd/>
            <a:tailEnd/>
          </a:ln>
          <a:effectLst/>
        </p:spPr>
        <p:txBody>
          <a:bodyPr wrap="none" anchor="ctr"/>
          <a:lstStyle/>
          <a:p>
            <a:pPr>
              <a:defRPr/>
            </a:pPr>
            <a:endParaRPr lang="en-US"/>
          </a:p>
        </p:txBody>
      </p:sp>
      <p:sp>
        <p:nvSpPr>
          <p:cNvPr id="437256" name="Text Box 8"/>
          <p:cNvSpPr txBox="1">
            <a:spLocks noChangeArrowheads="1"/>
          </p:cNvSpPr>
          <p:nvPr/>
        </p:nvSpPr>
        <p:spPr bwMode="auto">
          <a:xfrm>
            <a:off x="1835150" y="6553200"/>
            <a:ext cx="5327650" cy="304800"/>
          </a:xfrm>
          <a:prstGeom prst="rect">
            <a:avLst/>
          </a:prstGeom>
          <a:noFill/>
          <a:ln w="9525">
            <a:noFill/>
            <a:miter lim="800000"/>
            <a:headEnd/>
            <a:tailEnd/>
          </a:ln>
          <a:effectLst/>
        </p:spPr>
        <p:txBody>
          <a:bodyPr wrap="square">
            <a:spAutoFit/>
          </a:bodyPr>
          <a:lstStyle/>
          <a:p>
            <a:pPr algn="ctr">
              <a:spcBef>
                <a:spcPct val="50000"/>
              </a:spcBef>
              <a:defRPr/>
            </a:pPr>
            <a:r>
              <a:rPr lang="de-DE" sz="1400" b="1" dirty="0" smtClean="0">
                <a:solidFill>
                  <a:schemeClr val="bg1"/>
                </a:solidFill>
              </a:rPr>
              <a:t>Michigan State University</a:t>
            </a:r>
            <a:endParaRPr lang="en-GB" sz="1400" b="1" dirty="0">
              <a:solidFill>
                <a:schemeClr val="bg1"/>
              </a:solidFill>
            </a:endParaRPr>
          </a:p>
        </p:txBody>
      </p:sp>
      <p:sp>
        <p:nvSpPr>
          <p:cNvPr id="437257" name="Text Box 9"/>
          <p:cNvSpPr txBox="1">
            <a:spLocks noChangeArrowheads="1"/>
          </p:cNvSpPr>
          <p:nvPr/>
        </p:nvSpPr>
        <p:spPr bwMode="auto">
          <a:xfrm>
            <a:off x="7315200" y="6551711"/>
            <a:ext cx="1787525" cy="307777"/>
          </a:xfrm>
          <a:prstGeom prst="rect">
            <a:avLst/>
          </a:prstGeom>
          <a:noFill/>
          <a:ln w="9525">
            <a:noFill/>
            <a:miter lim="800000"/>
            <a:headEnd/>
            <a:tailEnd/>
          </a:ln>
          <a:effectLst/>
        </p:spPr>
        <p:txBody>
          <a:bodyPr wrap="square" anchor="ctr">
            <a:spAutoFit/>
          </a:bodyPr>
          <a:lstStyle/>
          <a:p>
            <a:pPr algn="r">
              <a:spcBef>
                <a:spcPct val="50000"/>
              </a:spcBef>
              <a:defRPr/>
            </a:pPr>
            <a:r>
              <a:rPr lang="en-GB" sz="1400" b="1" dirty="0" smtClean="0">
                <a:solidFill>
                  <a:schemeClr val="bg1"/>
                </a:solidFill>
              </a:rPr>
              <a:t>Oct 4th 2015</a:t>
            </a:r>
            <a:endParaRPr lang="en-GB" sz="1400" b="1" dirty="0">
              <a:solidFill>
                <a:schemeClr val="bg1"/>
              </a:solidFill>
            </a:endParaRPr>
          </a:p>
        </p:txBody>
      </p:sp>
      <p:sp>
        <p:nvSpPr>
          <p:cNvPr id="437258" name="Rectangle 10"/>
          <p:cNvSpPr>
            <a:spLocks noChangeArrowheads="1"/>
          </p:cNvSpPr>
          <p:nvPr/>
        </p:nvSpPr>
        <p:spPr bwMode="auto">
          <a:xfrm>
            <a:off x="0" y="0"/>
            <a:ext cx="9144000" cy="719138"/>
          </a:xfrm>
          <a:prstGeom prst="rect">
            <a:avLst/>
          </a:prstGeom>
          <a:solidFill>
            <a:schemeClr val="accent4">
              <a:lumMod val="60000"/>
              <a:lumOff val="40000"/>
            </a:schemeClr>
          </a:solidFill>
          <a:ln w="9525">
            <a:noFill/>
            <a:miter lim="800000"/>
            <a:headEnd/>
            <a:tailEnd/>
          </a:ln>
          <a:effectLst/>
        </p:spPr>
        <p:txBody>
          <a:bodyPr wrap="none" anchor="ctr"/>
          <a:lstStyle/>
          <a:p>
            <a:pPr>
              <a:defRPr/>
            </a:pPr>
            <a:endParaRPr lang="en-US"/>
          </a:p>
        </p:txBody>
      </p:sp>
      <p:pic>
        <p:nvPicPr>
          <p:cNvPr id="5129" name="Picture 13" descr="D-log-CY-RGB"/>
          <p:cNvPicPr>
            <a:picLocks noChangeAspect="1" noChangeArrowheads="1"/>
          </p:cNvPicPr>
          <p:nvPr/>
        </p:nvPicPr>
        <p:blipFill>
          <a:blip r:embed="rId14" cstate="print"/>
          <a:srcRect/>
          <a:stretch>
            <a:fillRect/>
          </a:stretch>
        </p:blipFill>
        <p:spPr bwMode="auto">
          <a:xfrm>
            <a:off x="381000" y="6542446"/>
            <a:ext cx="381000" cy="315554"/>
          </a:xfrm>
          <a:prstGeom prst="rect">
            <a:avLst/>
          </a:prstGeom>
          <a:solidFill>
            <a:schemeClr val="bg1"/>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p:timing>
    <p:tnLst>
      <p:par>
        <p:cTn id="1" dur="indefinite" restart="never" nodeType="tmRoot"/>
      </p:par>
    </p:tnLst>
  </p:timing>
  <p:hf sldNum="0"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itchFamily="34" charset="0"/>
        </a:defRPr>
      </a:lvl2pPr>
      <a:lvl3pPr algn="l" rtl="0" eaLnBrk="1" fontAlgn="base" hangingPunct="1">
        <a:spcBef>
          <a:spcPct val="0"/>
        </a:spcBef>
        <a:spcAft>
          <a:spcPct val="0"/>
        </a:spcAft>
        <a:defRPr sz="2800">
          <a:solidFill>
            <a:schemeClr val="bg1"/>
          </a:solidFill>
          <a:latin typeface="Arial" pitchFamily="34" charset="0"/>
        </a:defRPr>
      </a:lvl3pPr>
      <a:lvl4pPr algn="l" rtl="0" eaLnBrk="1" fontAlgn="base" hangingPunct="1">
        <a:spcBef>
          <a:spcPct val="0"/>
        </a:spcBef>
        <a:spcAft>
          <a:spcPct val="0"/>
        </a:spcAft>
        <a:defRPr sz="2800">
          <a:solidFill>
            <a:schemeClr val="bg1"/>
          </a:solidFill>
          <a:latin typeface="Arial" pitchFamily="34" charset="0"/>
        </a:defRPr>
      </a:lvl4pPr>
      <a:lvl5pPr algn="l" rtl="0" eaLnBrk="1" fontAlgn="base" hangingPunct="1">
        <a:spcBef>
          <a:spcPct val="0"/>
        </a:spcBef>
        <a:spcAft>
          <a:spcPct val="0"/>
        </a:spcAft>
        <a:defRPr sz="2800">
          <a:solidFill>
            <a:schemeClr val="bg1"/>
          </a:solidFill>
          <a:latin typeface="Arial" pitchFamily="34" charset="0"/>
        </a:defRPr>
      </a:lvl5pPr>
      <a:lvl6pPr marL="457200" algn="l" rtl="0" eaLnBrk="1" fontAlgn="base" hangingPunct="1">
        <a:spcBef>
          <a:spcPct val="0"/>
        </a:spcBef>
        <a:spcAft>
          <a:spcPct val="0"/>
        </a:spcAft>
        <a:defRPr sz="2800">
          <a:solidFill>
            <a:schemeClr val="bg1"/>
          </a:solidFill>
          <a:latin typeface="Arial" pitchFamily="34" charset="0"/>
        </a:defRPr>
      </a:lvl6pPr>
      <a:lvl7pPr marL="914400" algn="l" rtl="0" eaLnBrk="1" fontAlgn="base" hangingPunct="1">
        <a:spcBef>
          <a:spcPct val="0"/>
        </a:spcBef>
        <a:spcAft>
          <a:spcPct val="0"/>
        </a:spcAft>
        <a:defRPr sz="2800">
          <a:solidFill>
            <a:schemeClr val="bg1"/>
          </a:solidFill>
          <a:latin typeface="Arial" pitchFamily="34" charset="0"/>
        </a:defRPr>
      </a:lvl7pPr>
      <a:lvl8pPr marL="1371600" algn="l" rtl="0" eaLnBrk="1" fontAlgn="base" hangingPunct="1">
        <a:spcBef>
          <a:spcPct val="0"/>
        </a:spcBef>
        <a:spcAft>
          <a:spcPct val="0"/>
        </a:spcAft>
        <a:defRPr sz="2800">
          <a:solidFill>
            <a:schemeClr val="bg1"/>
          </a:solidFill>
          <a:latin typeface="Arial" pitchFamily="34" charset="0"/>
        </a:defRPr>
      </a:lvl8pPr>
      <a:lvl9pPr marL="1828800" algn="l" rtl="0" eaLnBrk="1" fontAlgn="base" hangingPunct="1">
        <a:spcBef>
          <a:spcPct val="0"/>
        </a:spcBef>
        <a:spcAft>
          <a:spcPct val="0"/>
        </a:spcAft>
        <a:defRPr sz="2800">
          <a:solidFill>
            <a:schemeClr val="bg1"/>
          </a:solidFill>
          <a:latin typeface="Arial" pitchFamily="34" charset="0"/>
        </a:defRPr>
      </a:lvl9pPr>
    </p:titleStyle>
    <p:bodyStyle>
      <a:lvl1pPr marL="342900" indent="-342900" algn="l" rtl="0" eaLnBrk="1" fontAlgn="base" hangingPunct="1">
        <a:spcBef>
          <a:spcPct val="20000"/>
        </a:spcBef>
        <a:spcAft>
          <a:spcPct val="0"/>
        </a:spcAft>
        <a:buClr>
          <a:srgbClr val="0000CC"/>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CC"/>
        </a:buClr>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rgbClr val="0000CC"/>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90B267F5-B0FF-4676-8C72-3FCDCFF84488}" type="datetime1">
              <a:rPr lang="en-US" smtClean="0"/>
              <a:t>10/8/2015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55BA67C2-D8DC-41F3-96B5-09E2D789E2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hf sldNum="0"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jpeg"/><Relationship Id="rId11" Type="http://schemas.openxmlformats.org/officeDocument/2006/relationships/image" Target="../media/image12.jpe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610600" cy="2438400"/>
          </a:xfrm>
        </p:spPr>
        <p:txBody>
          <a:bodyPr>
            <a:normAutofit/>
          </a:bodyPr>
          <a:lstStyle/>
          <a:p>
            <a:r>
              <a:rPr lang="en-US" sz="4000" b="1" dirty="0">
                <a:latin typeface="Garamond" pitchFamily="18" charset="0"/>
              </a:rPr>
              <a:t>A non-parametric method for joint association analysis of sequencing and </a:t>
            </a:r>
            <a:r>
              <a:rPr lang="en-US" sz="4000" b="1" dirty="0" smtClean="0">
                <a:latin typeface="Garamond" pitchFamily="18" charset="0"/>
              </a:rPr>
              <a:t>imaging </a:t>
            </a:r>
            <a:r>
              <a:rPr lang="en-US" sz="4000" b="1" dirty="0">
                <a:latin typeface="Garamond" pitchFamily="18" charset="0"/>
              </a:rPr>
              <a:t>data</a:t>
            </a:r>
          </a:p>
        </p:txBody>
      </p:sp>
      <p:sp>
        <p:nvSpPr>
          <p:cNvPr id="3" name="Subtitle 2"/>
          <p:cNvSpPr>
            <a:spLocks noGrp="1"/>
          </p:cNvSpPr>
          <p:nvPr>
            <p:ph type="subTitle" idx="1"/>
          </p:nvPr>
        </p:nvSpPr>
        <p:spPr>
          <a:xfrm>
            <a:off x="533400" y="4114800"/>
            <a:ext cx="8153400" cy="1600200"/>
          </a:xfrm>
        </p:spPr>
        <p:txBody>
          <a:bodyPr>
            <a:normAutofit/>
          </a:bodyPr>
          <a:lstStyle/>
          <a:p>
            <a:r>
              <a:rPr lang="en-US" sz="2400" dirty="0" smtClean="0">
                <a:solidFill>
                  <a:schemeClr val="tx1"/>
                </a:solidFill>
                <a:latin typeface="Garamond" pitchFamily="18" charset="0"/>
              </a:rPr>
              <a:t>Xiaoran Tong</a:t>
            </a:r>
          </a:p>
          <a:p>
            <a:r>
              <a:rPr lang="en-US" sz="2400" dirty="0" smtClean="0">
                <a:latin typeface="Garamond" pitchFamily="18" charset="0"/>
              </a:rPr>
              <a:t>Department of Epidemiology and Biostatistics</a:t>
            </a:r>
          </a:p>
          <a:p>
            <a:r>
              <a:rPr lang="en-US" sz="2400" dirty="0" smtClean="0">
                <a:solidFill>
                  <a:schemeClr val="tx1"/>
                </a:solidFill>
                <a:latin typeface="Garamond" pitchFamily="18" charset="0"/>
              </a:rPr>
              <a:t>Michigan State University</a:t>
            </a:r>
            <a:endParaRPr lang="en-US" sz="2400" dirty="0">
              <a:solidFill>
                <a:schemeClr val="tx1"/>
              </a:solidFill>
              <a:latin typeface="Garamond" pitchFamily="18" charset="0"/>
            </a:endParaRPr>
          </a:p>
        </p:txBody>
      </p:sp>
      <p:pic>
        <p:nvPicPr>
          <p:cNvPr id="4" name="Picture 4" descr="epigreen"/>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24800" y="5562600"/>
            <a:ext cx="949060" cy="10102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Genetic Effect </a:t>
            </a:r>
            <a:r>
              <a:rPr lang="en-US" b="1" dirty="0" smtClean="0"/>
              <a:t>+</a:t>
            </a:r>
            <a:r>
              <a:rPr lang="en-US" dirty="0" smtClean="0"/>
              <a:t> Vertex Effect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9078055"/>
              </p:ext>
            </p:extLst>
          </p:nvPr>
        </p:nvGraphicFramePr>
        <p:xfrm>
          <a:off x="5638800" y="1447797"/>
          <a:ext cx="3428999" cy="2971800"/>
        </p:xfrm>
        <a:graphic>
          <a:graphicData uri="http://schemas.openxmlformats.org/drawingml/2006/table">
            <a:tbl>
              <a:tblPr>
                <a:tableStyleId>{5C22544A-7EE6-4342-B048-85BDC9FD1C3A}</a:tableStyleId>
              </a:tblPr>
              <a:tblGrid>
                <a:gridCol w="787441"/>
                <a:gridCol w="781857"/>
                <a:gridCol w="787441"/>
                <a:gridCol w="1072260"/>
              </a:tblGrid>
              <a:tr h="330200">
                <a:tc>
                  <a:txBody>
                    <a:bodyPr/>
                    <a:lstStyle/>
                    <a:p>
                      <a:pPr algn="ctr" fontAlgn="ctr"/>
                      <a:r>
                        <a:rPr lang="en-US" sz="1600" u="none" strike="noStrike" dirty="0" smtClean="0">
                          <a:effectLst/>
                        </a:rPr>
                        <a:t>N</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dirty="0" smtClean="0">
                          <a:solidFill>
                            <a:srgbClr val="00B050"/>
                          </a:solidFill>
                          <a:effectLst/>
                        </a:rPr>
                        <a:t>U</a:t>
                      </a:r>
                      <a:r>
                        <a:rPr lang="en-US" sz="1600" u="none" strike="noStrike" baseline="-25000" dirty="0" smtClean="0">
                          <a:solidFill>
                            <a:srgbClr val="00B050"/>
                          </a:solidFill>
                          <a:effectLst/>
                        </a:rPr>
                        <a:t>G</a:t>
                      </a:r>
                      <a:endParaRPr lang="en-US" sz="1600" b="0" i="0" u="none" strike="noStrike" baseline="-25000" dirty="0">
                        <a:solidFill>
                          <a:srgbClr val="00B050"/>
                        </a:solidFill>
                        <a:effectLst/>
                        <a:latin typeface="Calibri"/>
                      </a:endParaRPr>
                    </a:p>
                  </a:txBody>
                  <a:tcPr marL="9525" marR="9525" marT="9525" marB="0" anchor="ctr"/>
                </a:tc>
                <a:tc>
                  <a:txBody>
                    <a:bodyPr/>
                    <a:lstStyle/>
                    <a:p>
                      <a:pPr algn="ctr" fontAlgn="ctr"/>
                      <a:r>
                        <a:rPr lang="en-US" sz="1600" u="none" strike="noStrike" dirty="0" smtClean="0">
                          <a:solidFill>
                            <a:srgbClr val="FF0000"/>
                          </a:solidFill>
                          <a:effectLst/>
                        </a:rPr>
                        <a:t>U</a:t>
                      </a:r>
                      <a:r>
                        <a:rPr lang="en-US" sz="1600" u="none" strike="noStrike" baseline="-25000" dirty="0" smtClean="0">
                          <a:solidFill>
                            <a:srgbClr val="FF0000"/>
                          </a:solidFill>
                          <a:effectLst/>
                        </a:rPr>
                        <a:t>J</a:t>
                      </a:r>
                      <a:endParaRPr lang="en-US" sz="1600" b="0" i="0" u="none" strike="noStrike" baseline="-25000" dirty="0">
                        <a:solidFill>
                          <a:srgbClr val="FF0000"/>
                        </a:solidFill>
                        <a:effectLst/>
                        <a:latin typeface="Calibri"/>
                      </a:endParaRPr>
                    </a:p>
                  </a:txBody>
                  <a:tcPr marL="9525" marR="9525" marT="9525" marB="0" anchor="ctr"/>
                </a:tc>
                <a:tc>
                  <a:txBody>
                    <a:bodyPr/>
                    <a:lstStyle/>
                    <a:p>
                      <a:pPr algn="ctr" fontAlgn="ctr"/>
                      <a:r>
                        <a:rPr lang="en-US" sz="1600" u="none" strike="noStrike" dirty="0" smtClean="0">
                          <a:solidFill>
                            <a:schemeClr val="accent4">
                              <a:lumMod val="60000"/>
                              <a:lumOff val="40000"/>
                            </a:schemeClr>
                          </a:solidFill>
                          <a:effectLst/>
                        </a:rPr>
                        <a:t>U</a:t>
                      </a:r>
                      <a:r>
                        <a:rPr lang="en-US" sz="1600" u="none" strike="noStrike" baseline="-25000" dirty="0" smtClean="0">
                          <a:solidFill>
                            <a:schemeClr val="accent4">
                              <a:lumMod val="60000"/>
                              <a:lumOff val="40000"/>
                            </a:schemeClr>
                          </a:solidFill>
                          <a:effectLst/>
                        </a:rPr>
                        <a:t>V</a:t>
                      </a:r>
                      <a:endParaRPr lang="en-US" sz="1600" b="0" i="0" u="none" strike="noStrike" baseline="-25000"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dirty="0">
                          <a:effectLst/>
                        </a:rPr>
                        <a:t>100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0.201</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0.236</a:t>
                      </a:r>
                    </a:p>
                  </a:txBody>
                  <a:tcPr marL="9525" marR="9525" marT="9525" marB="0" anchor="ctr"/>
                </a:tc>
                <a:tc>
                  <a:txBody>
                    <a:bodyPr/>
                    <a:lstStyle/>
                    <a:p>
                      <a:pPr marL="0" algn="ctr" defTabSz="914400" rtl="0" eaLnBrk="1" fontAlgn="ctr" latinLnBrk="0" hangingPunct="1"/>
                      <a:r>
                        <a:rPr lang="en-US" sz="1600" u="none" strike="noStrike" kern="1200">
                          <a:solidFill>
                            <a:schemeClr val="accent4">
                              <a:lumMod val="60000"/>
                              <a:lumOff val="40000"/>
                            </a:schemeClr>
                          </a:solidFill>
                          <a:effectLst/>
                          <a:latin typeface="+mn-lt"/>
                          <a:ea typeface="+mn-ea"/>
                          <a:cs typeface="+mn-cs"/>
                        </a:rPr>
                        <a:t>0.156</a:t>
                      </a:r>
                    </a:p>
                  </a:txBody>
                  <a:tcPr marL="9525" marR="9525" marT="9525" marB="0" anchor="ctr"/>
                </a:tc>
              </a:tr>
              <a:tr h="330200">
                <a:tc>
                  <a:txBody>
                    <a:bodyPr/>
                    <a:lstStyle/>
                    <a:p>
                      <a:pPr algn="ctr" fontAlgn="ctr"/>
                      <a:r>
                        <a:rPr lang="en-US" sz="1600" u="none" strike="noStrike" dirty="0">
                          <a:effectLst/>
                        </a:rPr>
                        <a:t>200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0.365</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0.455</a:t>
                      </a:r>
                    </a:p>
                  </a:txBody>
                  <a:tcPr marL="9525" marR="9525" marT="9525" marB="0" anchor="ctr"/>
                </a:tc>
                <a:tc>
                  <a:txBody>
                    <a:bodyPr/>
                    <a:lstStyle/>
                    <a:p>
                      <a:pPr marL="0" algn="ctr" defTabSz="914400" rtl="0" eaLnBrk="1" fontAlgn="ctr" latinLnBrk="0" hangingPunct="1"/>
                      <a:r>
                        <a:rPr lang="en-US" sz="1600" u="none" strike="noStrike" kern="1200">
                          <a:solidFill>
                            <a:schemeClr val="accent4">
                              <a:lumMod val="60000"/>
                              <a:lumOff val="40000"/>
                            </a:schemeClr>
                          </a:solidFill>
                          <a:effectLst/>
                          <a:latin typeface="+mn-lt"/>
                          <a:ea typeface="+mn-ea"/>
                          <a:cs typeface="+mn-cs"/>
                        </a:rPr>
                        <a:t>0.285</a:t>
                      </a:r>
                    </a:p>
                  </a:txBody>
                  <a:tcPr marL="9525" marR="9525" marT="9525" marB="0" anchor="ctr"/>
                </a:tc>
              </a:tr>
              <a:tr h="330200">
                <a:tc>
                  <a:txBody>
                    <a:bodyPr/>
                    <a:lstStyle/>
                    <a:p>
                      <a:pPr algn="ctr" fontAlgn="ctr"/>
                      <a:r>
                        <a:rPr lang="en-US" sz="1600" u="none" strike="noStrike" dirty="0">
                          <a:effectLst/>
                        </a:rPr>
                        <a:t>300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0.505</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0.647</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0.424</a:t>
                      </a:r>
                    </a:p>
                  </a:txBody>
                  <a:tcPr marL="9525" marR="9525" marT="9525" marB="0" anchor="ctr"/>
                </a:tc>
              </a:tr>
              <a:tr h="330200">
                <a:tc>
                  <a:txBody>
                    <a:bodyPr/>
                    <a:lstStyle/>
                    <a:p>
                      <a:pPr algn="ctr" fontAlgn="ctr"/>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0.603</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0.776</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0.560</a:t>
                      </a:r>
                    </a:p>
                  </a:txBody>
                  <a:tcPr marL="9525" marR="9525" marT="9525" marB="0" anchor="ctr"/>
                </a:tc>
              </a:tr>
              <a:tr h="330200">
                <a:tc>
                  <a:txBody>
                    <a:bodyPr/>
                    <a:lstStyle/>
                    <a:p>
                      <a:pPr algn="ctr" fontAlgn="ctr"/>
                      <a:r>
                        <a:rPr lang="en-US" sz="1600" u="none" strike="noStrike">
                          <a:effectLst/>
                        </a:rPr>
                        <a:t>500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0.686</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0.864</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0.672</a:t>
                      </a:r>
                    </a:p>
                  </a:txBody>
                  <a:tcPr marL="9525" marR="9525" marT="9525" marB="0" anchor="ctr"/>
                </a:tc>
              </a:tr>
              <a:tr h="330200">
                <a:tc>
                  <a:txBody>
                    <a:bodyPr/>
                    <a:lstStyle/>
                    <a:p>
                      <a:pPr algn="ctr" fontAlgn="ctr"/>
                      <a:r>
                        <a:rPr lang="en-US" sz="1600" u="none" strike="noStrike">
                          <a:effectLst/>
                        </a:rPr>
                        <a:t>600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0.740</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0.917</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0.758</a:t>
                      </a:r>
                    </a:p>
                  </a:txBody>
                  <a:tcPr marL="9525" marR="9525" marT="9525" marB="0" anchor="ctr"/>
                </a:tc>
              </a:tr>
              <a:tr h="330200">
                <a:tc>
                  <a:txBody>
                    <a:bodyPr/>
                    <a:lstStyle/>
                    <a:p>
                      <a:pPr algn="ctr" fontAlgn="ctr"/>
                      <a:r>
                        <a:rPr lang="en-US" sz="1600" u="none" strike="noStrike">
                          <a:effectLst/>
                        </a:rPr>
                        <a:t>700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0.788</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0.951</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0.826</a:t>
                      </a:r>
                    </a:p>
                  </a:txBody>
                  <a:tcPr marL="9525" marR="9525" marT="9525" marB="0" anchor="ctr"/>
                </a:tc>
              </a:tr>
              <a:tr h="330200">
                <a:tc>
                  <a:txBody>
                    <a:bodyPr/>
                    <a:lstStyle/>
                    <a:p>
                      <a:pPr algn="ctr" fontAlgn="ctr"/>
                      <a:r>
                        <a:rPr lang="en-US" sz="1600" u="none" strike="noStrike">
                          <a:effectLst/>
                        </a:rPr>
                        <a:t>800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kern="1200" dirty="0">
                          <a:solidFill>
                            <a:srgbClr val="00B050"/>
                          </a:solidFill>
                          <a:effectLst/>
                          <a:latin typeface="+mn-lt"/>
                          <a:ea typeface="+mn-ea"/>
                          <a:cs typeface="+mn-cs"/>
                        </a:rPr>
                        <a:t>0.827</a:t>
                      </a:r>
                    </a:p>
                  </a:txBody>
                  <a:tcPr marL="9525" marR="9525" marT="9525" marB="0" anchor="ctr"/>
                </a:tc>
                <a:tc>
                  <a:txBody>
                    <a:bodyPr/>
                    <a:lstStyle/>
                    <a:p>
                      <a:pPr marL="0" algn="ctr" defTabSz="914400" rtl="0" eaLnBrk="1" fontAlgn="ctr" latinLnBrk="0" hangingPunct="1"/>
                      <a:r>
                        <a:rPr lang="en-US" sz="1600" u="none" strike="noStrike" kern="1200" dirty="0">
                          <a:solidFill>
                            <a:srgbClr val="FF0000"/>
                          </a:solidFill>
                          <a:effectLst/>
                          <a:latin typeface="+mn-lt"/>
                          <a:ea typeface="+mn-ea"/>
                          <a:cs typeface="+mn-cs"/>
                        </a:rPr>
                        <a:t>0.970</a:t>
                      </a:r>
                    </a:p>
                  </a:txBody>
                  <a:tcPr marL="9525" marR="9525" marT="9525" marB="0" anchor="ctr"/>
                </a:tc>
                <a:tc>
                  <a:txBody>
                    <a:bodyPr/>
                    <a:lstStyle/>
                    <a:p>
                      <a:pPr marL="0" algn="ctr" defTabSz="914400" rtl="0" eaLnBrk="1" fontAlgn="ctr" latinLnBrk="0" hangingPunct="1"/>
                      <a:r>
                        <a:rPr lang="en-US" sz="1600" u="none" strike="noStrike" kern="1200" dirty="0">
                          <a:solidFill>
                            <a:schemeClr val="accent4">
                              <a:lumMod val="60000"/>
                              <a:lumOff val="40000"/>
                            </a:schemeClr>
                          </a:solidFill>
                          <a:effectLst/>
                          <a:latin typeface="+mn-lt"/>
                          <a:ea typeface="+mn-ea"/>
                          <a:cs typeface="+mn-cs"/>
                        </a:rPr>
                        <a:t>0.883</a:t>
                      </a:r>
                    </a:p>
                  </a:txBody>
                  <a:tcPr marL="9525" marR="9525" marT="9525" marB="0" anchor="ctr"/>
                </a:tc>
              </a:tr>
            </a:tbl>
          </a:graphicData>
        </a:graphic>
      </p:graphicFrame>
      <p:sp>
        <p:nvSpPr>
          <p:cNvPr id="7" name="TextBox 6"/>
          <p:cNvSpPr txBox="1"/>
          <p:nvPr/>
        </p:nvSpPr>
        <p:spPr>
          <a:xfrm>
            <a:off x="0" y="780534"/>
            <a:ext cx="9144000" cy="369332"/>
          </a:xfrm>
          <a:prstGeom prst="rect">
            <a:avLst/>
          </a:prstGeom>
          <a:noFill/>
        </p:spPr>
        <p:txBody>
          <a:bodyPr wrap="square" rtlCol="0">
            <a:spAutoFit/>
          </a:bodyPr>
          <a:lstStyle/>
          <a:p>
            <a:r>
              <a:rPr lang="en-US" dirty="0"/>
              <a:t>Power performance of  three U </a:t>
            </a:r>
            <a:r>
              <a:rPr lang="en-US" dirty="0" smtClean="0"/>
              <a:t>tests </a:t>
            </a:r>
            <a:r>
              <a:rPr lang="en-US" dirty="0"/>
              <a:t>when there are </a:t>
            </a:r>
            <a:r>
              <a:rPr lang="en-US" dirty="0" smtClean="0"/>
              <a:t>both </a:t>
            </a:r>
            <a:r>
              <a:rPr lang="en-US" dirty="0"/>
              <a:t>genetic </a:t>
            </a:r>
            <a:r>
              <a:rPr lang="en-US" dirty="0" smtClean="0"/>
              <a:t>and vertex effects</a:t>
            </a:r>
            <a:endParaRPr lang="en-US" dirty="0"/>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325880"/>
            <a:ext cx="5780933" cy="5230368"/>
          </a:xfrm>
          <a:prstGeom prst="rect">
            <a:avLst/>
          </a:prstGeom>
        </p:spPr>
      </p:pic>
    </p:spTree>
    <p:extLst>
      <p:ext uri="{BB962C8B-B14F-4D97-AF65-F5344CB8AC3E}">
        <p14:creationId xmlns:p14="http://schemas.microsoft.com/office/powerpoint/2010/main" val="30097700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Real Data </a:t>
            </a:r>
            <a:r>
              <a:rPr lang="en-US" dirty="0"/>
              <a:t>Application</a:t>
            </a:r>
          </a:p>
        </p:txBody>
      </p:sp>
      <p:sp>
        <p:nvSpPr>
          <p:cNvPr id="3" name="TextBox 2"/>
          <p:cNvSpPr txBox="1"/>
          <p:nvPr/>
        </p:nvSpPr>
        <p:spPr>
          <a:xfrm>
            <a:off x="152400" y="685800"/>
            <a:ext cx="8839200" cy="923330"/>
          </a:xfrm>
          <a:prstGeom prst="rect">
            <a:avLst/>
          </a:prstGeom>
          <a:noFill/>
        </p:spPr>
        <p:txBody>
          <a:bodyPr wrap="square" rtlCol="0">
            <a:spAutoFit/>
          </a:bodyPr>
          <a:lstStyle/>
          <a:p>
            <a:r>
              <a:rPr lang="en-US" dirty="0"/>
              <a:t>ADNI </a:t>
            </a:r>
            <a:r>
              <a:rPr lang="en-US" dirty="0" smtClean="0"/>
              <a:t>Dataset</a:t>
            </a:r>
          </a:p>
          <a:p>
            <a:r>
              <a:rPr lang="en-US" dirty="0" smtClean="0"/>
              <a:t>Samples: 47 Alzheimer </a:t>
            </a:r>
            <a:r>
              <a:rPr lang="en-US" dirty="0"/>
              <a:t>cases and 280 controls </a:t>
            </a:r>
            <a:r>
              <a:rPr lang="en-US" dirty="0" smtClean="0"/>
              <a:t>with both WGS and MRI image data. Covariates: age, sex, education, race, ethnicity, marriage status and APOE4</a:t>
            </a:r>
            <a:endParaRPr lang="en-US" dirty="0"/>
          </a:p>
        </p:txBody>
      </p:sp>
      <p:sp>
        <p:nvSpPr>
          <p:cNvPr id="6" name="TextBox 5"/>
          <p:cNvSpPr txBox="1"/>
          <p:nvPr/>
        </p:nvSpPr>
        <p:spPr>
          <a:xfrm>
            <a:off x="209549" y="5638800"/>
            <a:ext cx="8401051" cy="369332"/>
          </a:xfrm>
          <a:prstGeom prst="rect">
            <a:avLst/>
          </a:prstGeom>
          <a:noFill/>
        </p:spPr>
        <p:txBody>
          <a:bodyPr wrap="square"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8125445"/>
              </p:ext>
            </p:extLst>
          </p:nvPr>
        </p:nvGraphicFramePr>
        <p:xfrm>
          <a:off x="233794" y="1600205"/>
          <a:ext cx="8757806" cy="4721625"/>
        </p:xfrm>
        <a:graphic>
          <a:graphicData uri="http://schemas.openxmlformats.org/drawingml/2006/table">
            <a:tbl>
              <a:tblPr>
                <a:tableStyleId>{775DCB02-9BB8-47FD-8907-85C794F793BA}</a:tableStyleId>
              </a:tblPr>
              <a:tblGrid>
                <a:gridCol w="2181520"/>
                <a:gridCol w="650970"/>
                <a:gridCol w="1868914"/>
                <a:gridCol w="650970"/>
                <a:gridCol w="1112949"/>
                <a:gridCol w="1112949"/>
                <a:gridCol w="1179534"/>
              </a:tblGrid>
              <a:tr h="365760">
                <a:tc rowSpan="2" gridSpan="2">
                  <a:txBody>
                    <a:bodyPr/>
                    <a:lstStyle/>
                    <a:p>
                      <a:pPr algn="ctr" fontAlgn="b"/>
                      <a:r>
                        <a:rPr lang="en-US" sz="1800" b="1" u="none" strike="noStrike" dirty="0" smtClean="0">
                          <a:effectLst/>
                        </a:rPr>
                        <a:t>Brain </a:t>
                      </a:r>
                      <a:r>
                        <a:rPr lang="en-US" sz="1800" b="1" u="none" strike="noStrike" baseline="0" dirty="0" smtClean="0">
                          <a:effectLst/>
                        </a:rPr>
                        <a:t>region</a:t>
                      </a:r>
                    </a:p>
                    <a:p>
                      <a:pPr algn="ctr" fontAlgn="b"/>
                      <a:r>
                        <a:rPr lang="en-US" sz="1800" b="1" u="none" strike="noStrike" dirty="0" smtClean="0">
                          <a:effectLst/>
                        </a:rPr>
                        <a:t># of vertices</a:t>
                      </a:r>
                      <a:endParaRPr lang="en-US" sz="1800" b="1" i="0" u="none" strike="noStrike" dirty="0">
                        <a:solidFill>
                          <a:srgbClr val="000000"/>
                        </a:solidFill>
                        <a:effectLst/>
                        <a:latin typeface="+mj-lt"/>
                      </a:endParaRPr>
                    </a:p>
                  </a:txBody>
                  <a:tcPr marL="9525" marR="9525" marT="9525" marB="0" anchor="ctr"/>
                </a:tc>
                <a:tc rowSpan="2" hMerge="1">
                  <a:txBody>
                    <a:bodyPr/>
                    <a:lstStyle/>
                    <a:p>
                      <a:endParaRPr lang="en-US"/>
                    </a:p>
                  </a:txBody>
                  <a:tcPr/>
                </a:tc>
                <a:tc rowSpan="2" gridSpan="2">
                  <a:txBody>
                    <a:bodyPr/>
                    <a:lstStyle/>
                    <a:p>
                      <a:pPr algn="ctr" fontAlgn="b"/>
                      <a:r>
                        <a:rPr lang="en-US" sz="1800" b="1" u="none" strike="noStrike" dirty="0" smtClean="0">
                          <a:effectLst/>
                        </a:rPr>
                        <a:t>Gene</a:t>
                      </a:r>
                    </a:p>
                    <a:p>
                      <a:pPr algn="ctr" fontAlgn="b"/>
                      <a:r>
                        <a:rPr lang="en-US" sz="1800" b="1" u="none" strike="noStrike" dirty="0" smtClean="0">
                          <a:effectLst/>
                        </a:rPr>
                        <a:t>#of variants</a:t>
                      </a:r>
                      <a:endParaRPr lang="en-US" sz="1800" b="1" i="0" u="none" strike="noStrike" dirty="0">
                        <a:solidFill>
                          <a:srgbClr val="000000"/>
                        </a:solidFill>
                        <a:effectLst/>
                        <a:latin typeface="+mj-lt"/>
                      </a:endParaRPr>
                    </a:p>
                  </a:txBody>
                  <a:tcPr marL="9525" marR="9525" marT="9525" marB="0" anchor="ctr"/>
                </a:tc>
                <a:tc rowSpan="2" hMerge="1">
                  <a:txBody>
                    <a:bodyPr/>
                    <a:lstStyle/>
                    <a:p>
                      <a:endParaRPr lang="en-US"/>
                    </a:p>
                  </a:txBody>
                  <a:tcPr/>
                </a:tc>
                <a:tc gridSpan="3">
                  <a:txBody>
                    <a:bodyPr/>
                    <a:lstStyle/>
                    <a:p>
                      <a:pPr marL="0" algn="ctr" defTabSz="914400" rtl="0" eaLnBrk="1" fontAlgn="b" latinLnBrk="0" hangingPunct="1"/>
                      <a:r>
                        <a:rPr lang="en-US" sz="1800" b="1" u="none" strike="noStrike" kern="1200" dirty="0" smtClean="0">
                          <a:solidFill>
                            <a:schemeClr val="dk1"/>
                          </a:solidFill>
                          <a:effectLst/>
                          <a:latin typeface="+mn-lt"/>
                          <a:ea typeface="+mn-ea"/>
                          <a:cs typeface="+mn-cs"/>
                        </a:rPr>
                        <a:t>P-value</a:t>
                      </a:r>
                      <a:endParaRPr lang="en-US" sz="1800" b="1" u="none" strike="noStrike" kern="1200" dirty="0">
                        <a:solidFill>
                          <a:schemeClr val="dk1"/>
                        </a:solidFill>
                        <a:effectLst/>
                        <a:latin typeface="+mn-lt"/>
                        <a:ea typeface="+mn-ea"/>
                        <a:cs typeface="+mn-cs"/>
                      </a:endParaRPr>
                    </a:p>
                  </a:txBody>
                  <a:tcPr marL="9525" marR="9525" marT="9525" marB="0" anchor="ctr"/>
                </a:tc>
                <a:tc hMerge="1">
                  <a:txBody>
                    <a:bodyPr/>
                    <a:lstStyle/>
                    <a:p>
                      <a:pPr algn="ctr" fontAlgn="b"/>
                      <a:endParaRPr lang="en-US" sz="1800" b="1" i="0" u="none" strike="noStrike" dirty="0">
                        <a:solidFill>
                          <a:srgbClr val="FF0000"/>
                        </a:solidFill>
                        <a:effectLst/>
                        <a:latin typeface="+mj-lt"/>
                      </a:endParaRPr>
                    </a:p>
                  </a:txBody>
                  <a:tcPr marL="9525" marR="9525" marT="9525" marB="0" anchor="ctr"/>
                </a:tc>
                <a:tc hMerge="1">
                  <a:txBody>
                    <a:bodyPr/>
                    <a:lstStyle/>
                    <a:p>
                      <a:pPr marL="0" algn="ctr" defTabSz="914400" rtl="0" eaLnBrk="1" fontAlgn="b" latinLnBrk="0" hangingPunct="1"/>
                      <a:endParaRPr lang="en-US" sz="1800" b="1" u="none" strike="noStrike" kern="1200" dirty="0">
                        <a:solidFill>
                          <a:schemeClr val="dk1"/>
                        </a:solidFill>
                        <a:effectLst/>
                        <a:latin typeface="+mn-lt"/>
                        <a:ea typeface="+mn-ea"/>
                        <a:cs typeface="+mn-cs"/>
                      </a:endParaRPr>
                    </a:p>
                  </a:txBody>
                  <a:tcPr marL="9525" marR="9525" marT="9525" marB="0" anchor="ctr"/>
                </a:tc>
              </a:tr>
              <a:tr h="365760">
                <a:tc gridSpan="2" vMerge="1">
                  <a:txBody>
                    <a:bodyPr/>
                    <a:lstStyle/>
                    <a:p>
                      <a:pPr algn="ctr" fontAlgn="b"/>
                      <a:endParaRPr lang="en-US" sz="1800" b="1" i="0" u="none" strike="noStrike" dirty="0">
                        <a:solidFill>
                          <a:srgbClr val="000000"/>
                        </a:solidFill>
                        <a:effectLst/>
                        <a:latin typeface="+mj-lt"/>
                      </a:endParaRPr>
                    </a:p>
                  </a:txBody>
                  <a:tcPr marL="9525" marR="9525" marT="9525" marB="0" anchor="ctr"/>
                </a:tc>
                <a:tc hMerge="1" vMerge="1">
                  <a:txBody>
                    <a:bodyPr/>
                    <a:lstStyle/>
                    <a:p>
                      <a:pPr algn="ctr" fontAlgn="b"/>
                      <a:endParaRPr lang="en-US" sz="2000" b="1" i="0" u="none" strike="noStrike" dirty="0">
                        <a:solidFill>
                          <a:srgbClr val="000000"/>
                        </a:solidFill>
                        <a:effectLst/>
                        <a:latin typeface="+mj-lt"/>
                      </a:endParaRPr>
                    </a:p>
                  </a:txBody>
                  <a:tcPr marL="9525" marR="9525" marT="9525" marB="0" anchor="ctr"/>
                </a:tc>
                <a:tc gridSpan="2" vMerge="1">
                  <a:txBody>
                    <a:bodyPr/>
                    <a:lstStyle/>
                    <a:p>
                      <a:pPr algn="ctr" fontAlgn="b"/>
                      <a:endParaRPr lang="en-US" sz="1800" b="1" i="0" u="none" strike="noStrike" dirty="0">
                        <a:solidFill>
                          <a:srgbClr val="000000"/>
                        </a:solidFill>
                        <a:effectLst/>
                        <a:latin typeface="+mj-lt"/>
                      </a:endParaRPr>
                    </a:p>
                  </a:txBody>
                  <a:tcPr marL="9525" marR="9525" marT="9525" marB="0" anchor="ctr"/>
                </a:tc>
                <a:tc hMerge="1" vMerge="1">
                  <a:txBody>
                    <a:bodyPr/>
                    <a:lstStyle/>
                    <a:p>
                      <a:pPr algn="ctr" fontAlgn="b"/>
                      <a:endParaRPr lang="en-US" sz="2000" b="1" i="0" u="none" strike="noStrike" dirty="0">
                        <a:solidFill>
                          <a:srgbClr val="000000"/>
                        </a:solidFill>
                        <a:effectLst/>
                        <a:latin typeface="+mj-lt"/>
                      </a:endParaRPr>
                    </a:p>
                  </a:txBody>
                  <a:tcPr marL="9525" marR="9525" marT="9525" marB="0" anchor="ctr"/>
                </a:tc>
                <a:tc>
                  <a:txBody>
                    <a:bodyPr/>
                    <a:lstStyle/>
                    <a:p>
                      <a:pPr algn="ctr" fontAlgn="b"/>
                      <a:r>
                        <a:rPr lang="en-US" sz="1800" b="1" u="none" strike="noStrike" dirty="0" smtClean="0">
                          <a:solidFill>
                            <a:srgbClr val="00B050"/>
                          </a:solidFill>
                          <a:effectLst/>
                        </a:rPr>
                        <a:t>U</a:t>
                      </a:r>
                      <a:r>
                        <a:rPr lang="en-US" sz="1800" b="1" u="none" strike="noStrike" baseline="-25000" dirty="0" smtClean="0">
                          <a:solidFill>
                            <a:srgbClr val="00B050"/>
                          </a:solidFill>
                          <a:effectLst/>
                        </a:rPr>
                        <a:t>G</a:t>
                      </a:r>
                      <a:endParaRPr lang="en-US" sz="1800" b="1" i="0" u="none" strike="noStrike" baseline="-25000" dirty="0">
                        <a:solidFill>
                          <a:srgbClr val="00B050"/>
                        </a:solidFill>
                        <a:effectLst/>
                        <a:latin typeface="+mj-lt"/>
                      </a:endParaRPr>
                    </a:p>
                  </a:txBody>
                  <a:tcPr marL="9525" marR="9525" marT="9525" marB="0" anchor="ctr"/>
                </a:tc>
                <a:tc>
                  <a:txBody>
                    <a:bodyPr/>
                    <a:lstStyle/>
                    <a:p>
                      <a:pPr algn="ctr" fontAlgn="b"/>
                      <a:r>
                        <a:rPr lang="en-US" sz="1800" b="1" u="none" strike="noStrike" smtClean="0">
                          <a:solidFill>
                            <a:srgbClr val="FF0000"/>
                          </a:solidFill>
                          <a:effectLst/>
                        </a:rPr>
                        <a:t>U</a:t>
                      </a:r>
                      <a:r>
                        <a:rPr lang="en-US" sz="1800" b="1" u="none" strike="noStrike" baseline="-25000" dirty="0" smtClean="0">
                          <a:solidFill>
                            <a:srgbClr val="FF0000"/>
                          </a:solidFill>
                          <a:effectLst/>
                        </a:rPr>
                        <a:t>P</a:t>
                      </a:r>
                      <a:endParaRPr lang="en-US" sz="1800" b="1" i="0" u="none" strike="noStrike" baseline="-25000" dirty="0">
                        <a:solidFill>
                          <a:srgbClr val="FF0000"/>
                        </a:solidFill>
                        <a:effectLst/>
                        <a:latin typeface="+mj-lt"/>
                      </a:endParaRPr>
                    </a:p>
                  </a:txBody>
                  <a:tcPr marL="9525" marR="9525" marT="9525" marB="0" anchor="ctr"/>
                </a:tc>
                <a:tc>
                  <a:txBody>
                    <a:bodyPr/>
                    <a:lstStyle/>
                    <a:p>
                      <a:pPr algn="ctr" fontAlgn="b"/>
                      <a:r>
                        <a:rPr lang="en-US" sz="1800" b="1" u="none" strike="noStrike" dirty="0" smtClean="0">
                          <a:solidFill>
                            <a:schemeClr val="accent4">
                              <a:lumMod val="60000"/>
                              <a:lumOff val="40000"/>
                            </a:schemeClr>
                          </a:solidFill>
                          <a:effectLst/>
                        </a:rPr>
                        <a:t>U</a:t>
                      </a:r>
                      <a:r>
                        <a:rPr lang="en-US" sz="1800" b="1" u="none" strike="noStrike" baseline="-25000" dirty="0" smtClean="0">
                          <a:solidFill>
                            <a:schemeClr val="accent4">
                              <a:lumMod val="60000"/>
                              <a:lumOff val="40000"/>
                            </a:schemeClr>
                          </a:solidFill>
                          <a:effectLst/>
                        </a:rPr>
                        <a:t>V</a:t>
                      </a:r>
                      <a:endParaRPr lang="en-US" sz="1800" b="1" i="0" u="none" strike="noStrike" baseline="-25000"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dirty="0" smtClean="0">
                          <a:effectLst/>
                        </a:rPr>
                        <a:t>L</a:t>
                      </a:r>
                      <a:r>
                        <a:rPr lang="en-US" sz="1800" u="none" strike="noStrike" baseline="0" dirty="0" smtClean="0">
                          <a:effectLst/>
                        </a:rPr>
                        <a:t> </a:t>
                      </a:r>
                      <a:r>
                        <a:rPr lang="en-US" sz="1800" u="none" strike="noStrike"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IGLV1-44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174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3.51E-04</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2.77E-13</a:t>
                      </a:r>
                      <a:endParaRPr lang="en-US" sz="1800" b="0" i="0" u="none" strike="noStrike" dirty="0">
                        <a:solidFill>
                          <a:srgbClr val="FF0000"/>
                        </a:solidFill>
                        <a:effectLst/>
                        <a:latin typeface="+mj-lt"/>
                      </a:endParaRPr>
                    </a:p>
                  </a:txBody>
                  <a:tcPr marL="9525" marR="9525" marT="9525" marB="0" anchor="ctr"/>
                </a:tc>
                <a:tc rowSpan="9">
                  <a:txBody>
                    <a:bodyPr/>
                    <a:lstStyle/>
                    <a:p>
                      <a:pPr algn="ctr" fontAlgn="b"/>
                      <a:r>
                        <a:rPr lang="en-US" sz="2000" b="1" u="none" strike="noStrike" dirty="0" smtClean="0">
                          <a:solidFill>
                            <a:schemeClr val="accent4">
                              <a:lumMod val="60000"/>
                              <a:lumOff val="40000"/>
                            </a:schemeClr>
                          </a:solidFill>
                          <a:effectLst/>
                        </a:rPr>
                        <a:t>1.68E-11</a:t>
                      </a:r>
                      <a:endParaRPr lang="en-US" sz="1800" b="1"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NBEAP2</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238</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1.19E-04</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a:solidFill>
                            <a:srgbClr val="FF0000"/>
                          </a:solidFill>
                          <a:effectLst/>
                        </a:rPr>
                        <a:t>4.74E-13</a:t>
                      </a:r>
                      <a:endParaRPr lang="en-US" sz="1800" b="0" i="0" u="none" strike="noStrike">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RPL21P89</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90</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6.36E-04</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5.14E-13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LOC102724504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59</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1.41E-03</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5.56E-13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CNTNAP3P8</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40</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1.08E-03</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6.17E-13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CDH4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9464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4.64E-03</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6.96E-13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HNRNPA1P19</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17</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8.88E-04</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7.80E-13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FAM72C</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174</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9.28E-06</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7.82E-13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r h="443345">
                <a:tc>
                  <a:txBody>
                    <a:bodyPr/>
                    <a:lstStyle/>
                    <a:p>
                      <a:pPr algn="ctr" fontAlgn="b"/>
                      <a:r>
                        <a:rPr lang="en-US" sz="1800" u="none" strike="noStrike" kern="1200" dirty="0" smtClean="0">
                          <a:effectLst/>
                        </a:rPr>
                        <a:t>L</a:t>
                      </a:r>
                      <a:r>
                        <a:rPr lang="en-US" sz="1800" u="none" strike="noStrike" kern="1200" baseline="0" dirty="0" smtClean="0">
                          <a:effectLst/>
                        </a:rPr>
                        <a:t> </a:t>
                      </a:r>
                      <a:r>
                        <a:rPr lang="en-US" sz="1800" u="none" strike="noStrike" kern="1200" dirty="0" smtClean="0">
                          <a:effectLst/>
                        </a:rPr>
                        <a:t>superiortemporal</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7271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RP11-638L3.1</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effectLst/>
                        </a:rPr>
                        <a:t>4067</a:t>
                      </a:r>
                      <a:endParaRPr lang="en-US" sz="1800" b="0" i="0" u="none" strike="noStrike" dirty="0">
                        <a:solidFill>
                          <a:srgbClr val="000000"/>
                        </a:solidFill>
                        <a:effectLst/>
                        <a:latin typeface="+mj-lt"/>
                      </a:endParaRPr>
                    </a:p>
                  </a:txBody>
                  <a:tcPr marL="9525" marR="9525" marT="9525" marB="0" anchor="ctr"/>
                </a:tc>
                <a:tc>
                  <a:txBody>
                    <a:bodyPr/>
                    <a:lstStyle/>
                    <a:p>
                      <a:pPr algn="ctr" fontAlgn="b"/>
                      <a:r>
                        <a:rPr lang="en-US" sz="1800" u="none" strike="noStrike" dirty="0">
                          <a:solidFill>
                            <a:srgbClr val="00B050"/>
                          </a:solidFill>
                          <a:effectLst/>
                        </a:rPr>
                        <a:t>1.41E-01</a:t>
                      </a:r>
                      <a:endParaRPr lang="en-US" sz="1800" b="0" i="0" u="none" strike="noStrike" dirty="0">
                        <a:solidFill>
                          <a:srgbClr val="00B050"/>
                        </a:solidFill>
                        <a:effectLst/>
                        <a:latin typeface="+mj-lt"/>
                      </a:endParaRPr>
                    </a:p>
                  </a:txBody>
                  <a:tcPr marL="9525" marR="9525" marT="9525" marB="0" anchor="ctr"/>
                </a:tc>
                <a:tc>
                  <a:txBody>
                    <a:bodyPr/>
                    <a:lstStyle/>
                    <a:p>
                      <a:pPr algn="ctr" fontAlgn="b"/>
                      <a:r>
                        <a:rPr lang="en-US" sz="1800" u="none" strike="noStrike" dirty="0">
                          <a:solidFill>
                            <a:srgbClr val="FF0000"/>
                          </a:solidFill>
                          <a:effectLst/>
                        </a:rPr>
                        <a:t>9.49E-13</a:t>
                      </a:r>
                      <a:endParaRPr lang="en-US" sz="1800" b="0" i="0" u="none" strike="noStrike" dirty="0">
                        <a:solidFill>
                          <a:srgbClr val="FF0000"/>
                        </a:solidFill>
                        <a:effectLst/>
                        <a:latin typeface="+mj-lt"/>
                      </a:endParaRPr>
                    </a:p>
                  </a:txBody>
                  <a:tcPr marL="9525" marR="9525" marT="9525" marB="0" anchor="ctr"/>
                </a:tc>
                <a:tc vMerge="1">
                  <a:txBody>
                    <a:bodyPr/>
                    <a:lstStyle/>
                    <a:p>
                      <a:pPr algn="ctr" fontAlgn="b"/>
                      <a:endParaRPr lang="en-US" sz="1800" b="0" i="0" u="none" strike="noStrike" dirty="0">
                        <a:solidFill>
                          <a:schemeClr val="accent4">
                            <a:lumMod val="60000"/>
                            <a:lumOff val="40000"/>
                          </a:schemeClr>
                        </a:solidFill>
                        <a:effectLst/>
                        <a:latin typeface="+mj-lt"/>
                      </a:endParaRPr>
                    </a:p>
                  </a:txBody>
                  <a:tcPr marL="9525" marR="9525" marT="9525" marB="0" anchor="ctr"/>
                </a:tc>
              </a:tr>
            </a:tbl>
          </a:graphicData>
        </a:graphic>
      </p:graphicFrame>
    </p:spTree>
    <p:extLst>
      <p:ext uri="{BB962C8B-B14F-4D97-AF65-F5344CB8AC3E}">
        <p14:creationId xmlns:p14="http://schemas.microsoft.com/office/powerpoint/2010/main" val="31673133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Real Data Application</a:t>
            </a:r>
            <a:endParaRPr lang="en-US" dirty="0"/>
          </a:p>
        </p:txBody>
      </p:sp>
      <p:sp>
        <p:nvSpPr>
          <p:cNvPr id="3" name="TextBox 2"/>
          <p:cNvSpPr txBox="1"/>
          <p:nvPr/>
        </p:nvSpPr>
        <p:spPr>
          <a:xfrm>
            <a:off x="152400" y="685800"/>
            <a:ext cx="8839200" cy="646331"/>
          </a:xfrm>
          <a:prstGeom prst="rect">
            <a:avLst/>
          </a:prstGeom>
          <a:noFill/>
        </p:spPr>
        <p:txBody>
          <a:bodyPr wrap="square" rtlCol="0">
            <a:spAutoFit/>
          </a:bodyPr>
          <a:lstStyle/>
          <a:p>
            <a:r>
              <a:rPr lang="en-US" dirty="0" smtClean="0"/>
              <a:t>Results from the analysis of whole genome sequencing data and 67 anatomical regions by using the three U tests</a:t>
            </a:r>
            <a:endParaRPr lang="en-US" dirty="0"/>
          </a:p>
        </p:txBody>
      </p:sp>
      <p:sp>
        <p:nvSpPr>
          <p:cNvPr id="6" name="TextBox 5"/>
          <p:cNvSpPr txBox="1"/>
          <p:nvPr/>
        </p:nvSpPr>
        <p:spPr>
          <a:xfrm>
            <a:off x="209549" y="5638800"/>
            <a:ext cx="8401051"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4800" y="1638055"/>
            <a:ext cx="6667843" cy="4762745"/>
          </a:xfrm>
          <a:prstGeom prst="rect">
            <a:avLst/>
          </a:prstGeom>
        </p:spPr>
      </p:pic>
    </p:spTree>
    <p:extLst>
      <p:ext uri="{BB962C8B-B14F-4D97-AF65-F5344CB8AC3E}">
        <p14:creationId xmlns:p14="http://schemas.microsoft.com/office/powerpoint/2010/main" val="14369196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Discussion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860425"/>
                <a:ext cx="8839200" cy="5616575"/>
              </a:xfrm>
            </p:spPr>
            <p:txBody>
              <a:bodyPr/>
              <a:lstStyle/>
              <a:p>
                <a:pPr marL="342900" lvl="1" indent="-342900"/>
                <a:r>
                  <a:rPr lang="en-US" sz="3200" dirty="0"/>
                  <a:t>In general, we </a:t>
                </a:r>
                <a:r>
                  <a:rPr lang="en-US" sz="3200" dirty="0" smtClean="0"/>
                  <a:t>found </a:t>
                </a:r>
                <a:r>
                  <a:rPr lang="en-US" sz="3200" dirty="0"/>
                  <a:t>the joint test (i.e., </a:t>
                </a:r>
                <a14:m>
                  <m:oMath xmlns:m="http://schemas.openxmlformats.org/officeDocument/2006/math">
                    <m:sSub>
                      <m:sSubPr>
                        <m:ctrlPr>
                          <a:rPr lang="en-US" sz="3200" i="1">
                            <a:latin typeface="Cambria Math"/>
                            <a:ea typeface="Cambria Math"/>
                          </a:rPr>
                        </m:ctrlPr>
                      </m:sSubPr>
                      <m:e>
                        <m:r>
                          <a:rPr lang="en-US" sz="3200" i="1">
                            <a:latin typeface="Cambria Math"/>
                            <a:ea typeface="Cambria Math"/>
                          </a:rPr>
                          <m:t>𝑈</m:t>
                        </m:r>
                      </m:e>
                      <m:sub>
                        <m:r>
                          <a:rPr lang="en-US" sz="3200" i="1">
                            <a:latin typeface="Cambria Math"/>
                            <a:ea typeface="Cambria Math"/>
                          </a:rPr>
                          <m:t>𝐽</m:t>
                        </m:r>
                      </m:sub>
                    </m:sSub>
                  </m:oMath>
                </a14:m>
                <a:r>
                  <a:rPr lang="en-US" sz="3200" dirty="0"/>
                  <a:t>) attained </a:t>
                </a:r>
                <a:r>
                  <a:rPr lang="en-US" sz="3200" dirty="0" smtClean="0"/>
                  <a:t>close or higher power than </a:t>
                </a:r>
                <a:r>
                  <a:rPr lang="en-US" sz="3200" dirty="0"/>
                  <a:t>the vertex-only test (i.e., </a:t>
                </a:r>
                <a14:m>
                  <m:oMath xmlns:m="http://schemas.openxmlformats.org/officeDocument/2006/math">
                    <m:sSub>
                      <m:sSubPr>
                        <m:ctrlPr>
                          <a:rPr lang="en-US" sz="3200" i="1">
                            <a:latin typeface="Cambria Math"/>
                            <a:ea typeface="Cambria Math"/>
                          </a:rPr>
                        </m:ctrlPr>
                      </m:sSubPr>
                      <m:e>
                        <m:r>
                          <a:rPr lang="en-US" sz="3200" i="1">
                            <a:latin typeface="Cambria Math"/>
                            <a:ea typeface="Cambria Math"/>
                          </a:rPr>
                          <m:t>𝑈</m:t>
                        </m:r>
                      </m:e>
                      <m:sub>
                        <m:r>
                          <a:rPr lang="en-US" sz="3200" i="1">
                            <a:latin typeface="Cambria Math"/>
                            <a:ea typeface="Cambria Math"/>
                          </a:rPr>
                          <m:t>𝑉</m:t>
                        </m:r>
                      </m:sub>
                    </m:sSub>
                  </m:oMath>
                </a14:m>
                <a:r>
                  <a:rPr lang="en-US" sz="3200" dirty="0"/>
                  <a:t>) or the genetic-only test (i.e., </a:t>
                </a:r>
                <a14:m>
                  <m:oMath xmlns:m="http://schemas.openxmlformats.org/officeDocument/2006/math">
                    <m:sSub>
                      <m:sSubPr>
                        <m:ctrlPr>
                          <a:rPr lang="en-US" sz="3200" i="1">
                            <a:latin typeface="Cambria Math"/>
                            <a:ea typeface="Cambria Math"/>
                          </a:rPr>
                        </m:ctrlPr>
                      </m:sSubPr>
                      <m:e>
                        <m:r>
                          <a:rPr lang="en-US" sz="3200" i="1">
                            <a:latin typeface="Cambria Math"/>
                            <a:ea typeface="Cambria Math"/>
                          </a:rPr>
                          <m:t>𝑈</m:t>
                        </m:r>
                      </m:e>
                      <m:sub>
                        <m:r>
                          <a:rPr lang="en-US" sz="3200" i="1">
                            <a:latin typeface="Cambria Math"/>
                            <a:ea typeface="Cambria Math"/>
                          </a:rPr>
                          <m:t>𝐺</m:t>
                        </m:r>
                      </m:sub>
                    </m:sSub>
                  </m:oMath>
                </a14:m>
                <a:r>
                  <a:rPr lang="en-US" sz="3200" dirty="0"/>
                  <a:t>) </a:t>
                </a:r>
              </a:p>
              <a:p>
                <a:pPr marL="342900" lvl="1" indent="-342900"/>
                <a:r>
                  <a:rPr lang="en-US" sz="3200" dirty="0"/>
                  <a:t>Deep leaning can extract important features and reduce the noise </a:t>
                </a:r>
                <a:r>
                  <a:rPr lang="en-US" sz="3200" dirty="0" smtClean="0"/>
                  <a:t>in </a:t>
                </a:r>
                <a:r>
                  <a:rPr lang="en-US" sz="3200" dirty="0"/>
                  <a:t>the data, leading to power improvement</a:t>
                </a:r>
              </a:p>
              <a:p>
                <a:pPr marL="342900" lvl="1" indent="-342900"/>
                <a:r>
                  <a:rPr lang="en-US" sz="3200" dirty="0"/>
                  <a:t>Deep learning can also be used to learn the complex structure of genetic data</a:t>
                </a:r>
              </a:p>
              <a:p>
                <a:r>
                  <a:rPr lang="en-US" dirty="0"/>
                  <a:t>Further simulation study is also </a:t>
                </a:r>
                <a:r>
                  <a:rPr lang="en-US" dirty="0" smtClean="0"/>
                  <a:t>needed </a:t>
                </a:r>
                <a:r>
                  <a:rPr lang="en-US" dirty="0"/>
                  <a:t>to investigate how deep learning captures high order features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860425"/>
                <a:ext cx="8839200" cy="5616575"/>
              </a:xfrm>
              <a:blipFill rotWithShape="1">
                <a:blip r:embed="rId3"/>
                <a:stretch>
                  <a:fillRect l="-1517" t="-1193" r="-1862" b="-6508"/>
                </a:stretch>
              </a:blipFill>
            </p:spPr>
            <p:txBody>
              <a:bodyPr/>
              <a:lstStyle/>
              <a:p>
                <a:r>
                  <a:rPr lang="en-US">
                    <a:noFill/>
                  </a:rPr>
                  <a:t> </a:t>
                </a:r>
              </a:p>
            </p:txBody>
          </p:sp>
        </mc:Fallback>
      </mc:AlternateContent>
    </p:spTree>
    <p:extLst>
      <p:ext uri="{BB962C8B-B14F-4D97-AF65-F5344CB8AC3E}">
        <p14:creationId xmlns:p14="http://schemas.microsoft.com/office/powerpoint/2010/main" val="6517064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endParaRPr lang="en-US" dirty="0"/>
          </a:p>
        </p:txBody>
      </p:sp>
      <p:sp>
        <p:nvSpPr>
          <p:cNvPr id="3" name="Content Placeholder 2"/>
          <p:cNvSpPr>
            <a:spLocks noGrp="1"/>
          </p:cNvSpPr>
          <p:nvPr>
            <p:ph idx="1"/>
          </p:nvPr>
        </p:nvSpPr>
        <p:spPr>
          <a:xfrm>
            <a:off x="2667000" y="2590800"/>
            <a:ext cx="3657600" cy="990600"/>
          </a:xfrm>
        </p:spPr>
        <p:txBody>
          <a:bodyPr/>
          <a:lstStyle/>
          <a:p>
            <a:pPr marL="0" indent="0" algn="ctr">
              <a:buNone/>
            </a:pPr>
            <a:r>
              <a:rPr lang="en-US" sz="5400" dirty="0" smtClean="0"/>
              <a:t> Thank You!</a:t>
            </a:r>
            <a:endParaRPr lang="en-US" sz="5400" dirty="0"/>
          </a:p>
        </p:txBody>
      </p:sp>
    </p:spTree>
    <p:extLst>
      <p:ext uri="{BB962C8B-B14F-4D97-AF65-F5344CB8AC3E}">
        <p14:creationId xmlns:p14="http://schemas.microsoft.com/office/powerpoint/2010/main" val="37910203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9138"/>
          </a:xfrm>
        </p:spPr>
        <p:txBody>
          <a:bodyPr/>
          <a:lstStyle/>
          <a:p>
            <a:r>
              <a:rPr lang="en-US" dirty="0" smtClean="0"/>
              <a:t>Subject pairwise similarity measure</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228601" y="708025"/>
                <a:ext cx="8686800" cy="5768975"/>
              </a:xfrm>
            </p:spPr>
            <p:txBody>
              <a:bodyPr>
                <a:normAutofit/>
              </a:bodyPr>
              <a:lstStyle/>
              <a:p>
                <a:r>
                  <a:rPr lang="en-US" b="1" dirty="0" smtClean="0"/>
                  <a:t>G</a:t>
                </a:r>
                <a:r>
                  <a:rPr lang="en-US" dirty="0" smtClean="0"/>
                  <a:t>enetic</a:t>
                </a:r>
                <a:r>
                  <a:rPr lang="en-US" dirty="0">
                    <a:ea typeface="Cambria Math"/>
                  </a:rPr>
                  <a:t>: </a:t>
                </a:r>
                <a:r>
                  <a:rPr lang="en-US" dirty="0"/>
                  <a:t>IBS kernel </a:t>
                </a:r>
                <a:r>
                  <a:rPr lang="en-US" dirty="0">
                    <a:ea typeface="Cambria Math"/>
                  </a:rPr>
                  <a:t>	</a:t>
                </a:r>
                <a:endParaRPr lang="en-US" dirty="0" smtClean="0">
                  <a:ea typeface="Cambria Math"/>
                </a:endParaRPr>
              </a:p>
              <a:p>
                <a:pPr lvl="1"/>
                <a14:m>
                  <m:oMath xmlns:m="http://schemas.openxmlformats.org/officeDocument/2006/math">
                    <m:r>
                      <a:rPr lang="en-US" i="1">
                        <a:latin typeface="Cambria Math"/>
                        <a:ea typeface="Cambria Math"/>
                      </a:rPr>
                      <m:t>𝑓</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𝑢</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𝑢</m:t>
                            </m:r>
                          </m:e>
                          <m:sub>
                            <m:r>
                              <a:rPr lang="en-US" i="1">
                                <a:latin typeface="Cambria Math"/>
                                <a:ea typeface="Cambria Math"/>
                              </a:rPr>
                              <m:t>𝑗</m:t>
                            </m:r>
                          </m:sub>
                        </m:sSub>
                      </m:e>
                    </m:d>
                    <m:r>
                      <a:rPr lang="en-GB" i="1">
                        <a:latin typeface="Cambria Math"/>
                      </a:rPr>
                      <m:t>=</m:t>
                    </m:r>
                    <m:f>
                      <m:fPr>
                        <m:type m:val="lin"/>
                        <m:ctrlPr>
                          <a:rPr lang="en-GB" i="1">
                            <a:latin typeface="Cambria Math"/>
                          </a:rPr>
                        </m:ctrlPr>
                      </m:fPr>
                      <m:num>
                        <m:nary>
                          <m:naryPr>
                            <m:chr m:val="∑"/>
                            <m:limLoc m:val="subSup"/>
                            <m:supHide m:val="on"/>
                            <m:ctrlPr>
                              <a:rPr lang="en-US" i="1">
                                <a:latin typeface="Cambria Math"/>
                              </a:rPr>
                            </m:ctrlPr>
                          </m:naryPr>
                          <m:sub>
                            <m:r>
                              <m:rPr>
                                <m:brk m:alnAt="25"/>
                              </m:rPr>
                              <a:rPr lang="en-US" i="1">
                                <a:latin typeface="Cambria Math"/>
                              </a:rPr>
                              <m:t>𝑘</m:t>
                            </m:r>
                          </m:sub>
                          <m:sup/>
                          <m:e>
                            <m:d>
                              <m:dPr>
                                <m:ctrlPr>
                                  <a:rPr lang="en-US" i="1">
                                    <a:latin typeface="Cambria Math"/>
                                  </a:rPr>
                                </m:ctrlPr>
                              </m:dPr>
                              <m:e>
                                <m:r>
                                  <a:rPr lang="en-US" i="1">
                                    <a:latin typeface="Cambria Math"/>
                                  </a:rPr>
                                  <m:t>2−</m:t>
                                </m:r>
                                <m:d>
                                  <m:dPr>
                                    <m:begChr m:val="|"/>
                                    <m:endChr m:val="|"/>
                                    <m:ctrlPr>
                                      <a:rPr lang="en-US" i="1">
                                        <a:latin typeface="Cambria Math"/>
                                      </a:rPr>
                                    </m:ctrlPr>
                                  </m:dPr>
                                  <m:e>
                                    <m:sSub>
                                      <m:sSubPr>
                                        <m:ctrlPr>
                                          <a:rPr lang="en-US" i="1">
                                            <a:latin typeface="Cambria Math"/>
                                          </a:rPr>
                                        </m:ctrlPr>
                                      </m:sSubPr>
                                      <m:e>
                                        <m:r>
                                          <a:rPr lang="en-US" i="1">
                                            <a:latin typeface="Cambria Math"/>
                                          </a:rPr>
                                          <m:t>𝑢</m:t>
                                        </m:r>
                                      </m:e>
                                      <m:sub>
                                        <m:r>
                                          <a:rPr lang="en-US" i="1">
                                            <a:latin typeface="Cambria Math"/>
                                          </a:rPr>
                                          <m:t>𝑖𝑘</m:t>
                                        </m:r>
                                      </m:sub>
                                    </m:sSub>
                                    <m:r>
                                      <a:rPr lang="en-US" i="1">
                                        <a:latin typeface="Cambria Math"/>
                                      </a:rPr>
                                      <m:t>−</m:t>
                                    </m:r>
                                    <m:sSub>
                                      <m:sSubPr>
                                        <m:ctrlPr>
                                          <a:rPr lang="en-US" i="1">
                                            <a:latin typeface="Cambria Math"/>
                                          </a:rPr>
                                        </m:ctrlPr>
                                      </m:sSubPr>
                                      <m:e>
                                        <m:r>
                                          <a:rPr lang="en-US" i="1">
                                            <a:latin typeface="Cambria Math"/>
                                          </a:rPr>
                                          <m:t>𝑢</m:t>
                                        </m:r>
                                      </m:e>
                                      <m:sub>
                                        <m:r>
                                          <a:rPr lang="en-US" i="1">
                                            <a:latin typeface="Cambria Math"/>
                                          </a:rPr>
                                          <m:t>𝑗𝑘</m:t>
                                        </m:r>
                                      </m:sub>
                                    </m:sSub>
                                  </m:e>
                                </m:d>
                              </m:e>
                            </m:d>
                          </m:e>
                        </m:nary>
                      </m:num>
                      <m:den>
                        <m:r>
                          <a:rPr lang="en-US" i="1">
                            <a:latin typeface="Cambria Math"/>
                          </a:rPr>
                          <m:t>2</m:t>
                        </m:r>
                        <m:r>
                          <a:rPr lang="en-US" i="1">
                            <a:latin typeface="Cambria Math"/>
                          </a:rPr>
                          <m:t>𝐾</m:t>
                        </m:r>
                      </m:den>
                    </m:f>
                  </m:oMath>
                </a14:m>
                <a:endParaRPr lang="en-US" dirty="0"/>
              </a:p>
              <a:p>
                <a:r>
                  <a:rPr lang="en-US" b="1" dirty="0" smtClean="0"/>
                  <a:t>V</a:t>
                </a:r>
                <a:r>
                  <a:rPr lang="en-US" dirty="0" smtClean="0"/>
                  <a:t>ertex</a:t>
                </a:r>
                <a:r>
                  <a:rPr lang="en-US" dirty="0" smtClean="0">
                    <a:ea typeface="Cambria Math"/>
                  </a:rPr>
                  <a:t>: </a:t>
                </a:r>
                <a:r>
                  <a:rPr lang="en-US" dirty="0"/>
                  <a:t>Gaussian kernel</a:t>
                </a:r>
                <a:endParaRPr lang="en-US" dirty="0" smtClean="0">
                  <a:ea typeface="Cambria Math"/>
                </a:endParaRPr>
              </a:p>
              <a:p>
                <a:pPr lvl="1"/>
                <a14:m>
                  <m:oMath xmlns:m="http://schemas.openxmlformats.org/officeDocument/2006/math">
                    <m:r>
                      <a:rPr lang="en-US" i="1">
                        <a:latin typeface="Cambria Math"/>
                        <a:ea typeface="Cambria Math"/>
                      </a:rPr>
                      <m:t>𝑔</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𝑣</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𝑣</m:t>
                            </m:r>
                          </m:e>
                          <m:sub>
                            <m:r>
                              <a:rPr lang="en-US" i="1">
                                <a:latin typeface="Cambria Math"/>
                                <a:ea typeface="Cambria Math"/>
                              </a:rPr>
                              <m:t>𝑗</m:t>
                            </m:r>
                          </m:sub>
                        </m:sSub>
                      </m:e>
                    </m:d>
                    <m:r>
                      <a:rPr lang="en-US" i="1">
                        <a:latin typeface="Cambria Math"/>
                      </a:rPr>
                      <m:t>=</m:t>
                    </m:r>
                    <m:r>
                      <m:rPr>
                        <m:sty m:val="p"/>
                      </m:rPr>
                      <a:rPr lang="en-US">
                        <a:latin typeface="Cambria Math"/>
                      </a:rPr>
                      <m:t>exp</m:t>
                    </m:r>
                    <m:d>
                      <m:dPr>
                        <m:begChr m:val="{"/>
                        <m:endChr m:val="}"/>
                        <m:ctrlPr>
                          <a:rPr lang="en-US" i="1">
                            <a:latin typeface="Cambria Math"/>
                          </a:rPr>
                        </m:ctrlPr>
                      </m:dPr>
                      <m:e>
                        <m:f>
                          <m:fPr>
                            <m:type m:val="lin"/>
                            <m:ctrlPr>
                              <a:rPr lang="en-US" i="1">
                                <a:latin typeface="Cambria Math"/>
                              </a:rPr>
                            </m:ctrlPr>
                          </m:fPr>
                          <m:num>
                            <m:r>
                              <a:rPr lang="en-US" i="1">
                                <a:latin typeface="Cambria Math"/>
                              </a:rPr>
                              <m:t>−</m:t>
                            </m:r>
                            <m:nary>
                              <m:naryPr>
                                <m:chr m:val="∑"/>
                                <m:limLoc m:val="subSup"/>
                                <m:supHide m:val="on"/>
                                <m:ctrlPr>
                                  <a:rPr lang="en-US" i="1">
                                    <a:latin typeface="Cambria Math"/>
                                  </a:rPr>
                                </m:ctrlPr>
                              </m:naryPr>
                              <m:sub>
                                <m:r>
                                  <m:rPr>
                                    <m:brk m:alnAt="9"/>
                                  </m:rPr>
                                  <a:rPr lang="en-US" i="1">
                                    <a:latin typeface="Cambria Math"/>
                                  </a:rPr>
                                  <m:t>𝑘</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𝑣</m:t>
                                            </m:r>
                                          </m:e>
                                          <m:sub>
                                            <m:r>
                                              <a:rPr lang="en-US" i="1">
                                                <a:latin typeface="Cambria Math"/>
                                              </a:rPr>
                                              <m:t>𝑖𝑘</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𝑗𝑘</m:t>
                                            </m:r>
                                          </m:sub>
                                        </m:sSub>
                                      </m:e>
                                    </m:d>
                                  </m:e>
                                  <m:sup>
                                    <m:r>
                                      <a:rPr lang="en-US" i="1">
                                        <a:latin typeface="Cambria Math"/>
                                      </a:rPr>
                                      <m:t>2</m:t>
                                    </m:r>
                                  </m:sup>
                                </m:sSup>
                              </m:e>
                            </m:nary>
                          </m:num>
                          <m:den>
                            <m:r>
                              <a:rPr lang="en-US" i="1">
                                <a:latin typeface="Cambria Math"/>
                              </a:rPr>
                              <m:t>2</m:t>
                            </m:r>
                            <m:r>
                              <a:rPr lang="en-US" i="1">
                                <a:latin typeface="Cambria Math"/>
                              </a:rPr>
                              <m:t>𝐾</m:t>
                            </m:r>
                          </m:den>
                        </m:f>
                      </m:e>
                    </m:d>
                  </m:oMath>
                </a14:m>
                <a:endParaRPr lang="en-US" dirty="0"/>
              </a:p>
              <a:p>
                <a:r>
                  <a:rPr lang="en-US" b="1" dirty="0" smtClean="0"/>
                  <a:t>D</a:t>
                </a:r>
                <a:r>
                  <a:rPr lang="en-US" dirty="0"/>
                  <a:t>isease: Product kernel</a:t>
                </a:r>
              </a:p>
              <a:p>
                <a:pPr lvl="1"/>
                <a14:m>
                  <m:oMath xmlns:m="http://schemas.openxmlformats.org/officeDocument/2006/math">
                    <m:r>
                      <a:rPr lang="en-US" i="1">
                        <a:latin typeface="Cambria Math"/>
                        <a:ea typeface="Cambria Math"/>
                      </a:rPr>
                      <m:t>h</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𝑗</m:t>
                            </m:r>
                          </m:sub>
                        </m:sSub>
                      </m:e>
                    </m:d>
                    <m:r>
                      <a:rPr lang="en-US" i="1">
                        <a:latin typeface="Cambria Math"/>
                      </a:rPr>
                      <m:t>=</m:t>
                    </m:r>
                    <m:f>
                      <m:fPr>
                        <m:type m:val="lin"/>
                        <m:ctrlPr>
                          <a:rPr lang="en-US" i="1">
                            <a:latin typeface="Cambria Math"/>
                          </a:rPr>
                        </m:ctrlPr>
                      </m:fPr>
                      <m:num>
                        <m:d>
                          <m:dPr>
                            <m:ctrlPr>
                              <a:rPr lang="en-US" i="1">
                                <a:latin typeface="Cambria Math"/>
                              </a:rPr>
                            </m:ctrlPr>
                          </m:dPr>
                          <m:e>
                            <m:sSub>
                              <m:sSubPr>
                                <m:ctrlPr>
                                  <a:rPr lang="en-US" i="1">
                                    <a:latin typeface="Cambria Math"/>
                                  </a:rPr>
                                </m:ctrlPr>
                              </m:sSubPr>
                              <m:e>
                                <m:r>
                                  <a:rPr lang="en-GB" i="1">
                                    <a:latin typeface="Cambria Math"/>
                                  </a:rPr>
                                  <m:t>𝑦</m:t>
                                </m:r>
                              </m:e>
                              <m:sub>
                                <m:r>
                                  <a:rPr lang="en-GB" i="1">
                                    <a:latin typeface="Cambria Math"/>
                                  </a:rPr>
                                  <m:t>𝑖</m:t>
                                </m:r>
                              </m:sub>
                            </m:sSub>
                            <m:r>
                              <a:rPr lang="en-GB" i="1">
                                <a:latin typeface="Cambria Math"/>
                              </a:rPr>
                              <m:t>−</m:t>
                            </m:r>
                            <m:r>
                              <a:rPr lang="en-GB" i="1">
                                <a:latin typeface="Cambria Math"/>
                              </a:rPr>
                              <m:t>𝐸</m:t>
                            </m:r>
                            <m:d>
                              <m:dPr>
                                <m:ctrlPr>
                                  <a:rPr lang="en-US" i="1">
                                    <a:latin typeface="Cambria Math"/>
                                  </a:rPr>
                                </m:ctrlPr>
                              </m:dPr>
                              <m:e>
                                <m:r>
                                  <a:rPr lang="en-GB" i="1">
                                    <a:latin typeface="Cambria Math"/>
                                  </a:rPr>
                                  <m:t>𝑌</m:t>
                                </m:r>
                              </m:e>
                            </m:d>
                          </m:e>
                        </m:d>
                        <m:d>
                          <m:dPr>
                            <m:ctrlPr>
                              <a:rPr lang="en-US" i="1">
                                <a:latin typeface="Cambria Math"/>
                              </a:rPr>
                            </m:ctrlPr>
                          </m:dPr>
                          <m:e>
                            <m:sSub>
                              <m:sSubPr>
                                <m:ctrlPr>
                                  <a:rPr lang="en-US" i="1">
                                    <a:latin typeface="Cambria Math"/>
                                  </a:rPr>
                                </m:ctrlPr>
                              </m:sSubPr>
                              <m:e>
                                <m:r>
                                  <a:rPr lang="en-GB" i="1">
                                    <a:latin typeface="Cambria Math"/>
                                  </a:rPr>
                                  <m:t>𝑦</m:t>
                                </m:r>
                              </m:e>
                              <m:sub>
                                <m:r>
                                  <a:rPr lang="en-GB" i="1">
                                    <a:latin typeface="Cambria Math"/>
                                  </a:rPr>
                                  <m:t>𝑗</m:t>
                                </m:r>
                              </m:sub>
                            </m:sSub>
                            <m:r>
                              <a:rPr lang="en-GB" i="1">
                                <a:latin typeface="Cambria Math"/>
                              </a:rPr>
                              <m:t>−</m:t>
                            </m:r>
                            <m:r>
                              <a:rPr lang="en-GB" i="1">
                                <a:latin typeface="Cambria Math"/>
                              </a:rPr>
                              <m:t>𝐸</m:t>
                            </m:r>
                            <m:d>
                              <m:dPr>
                                <m:ctrlPr>
                                  <a:rPr lang="en-US" i="1">
                                    <a:latin typeface="Cambria Math"/>
                                  </a:rPr>
                                </m:ctrlPr>
                              </m:dPr>
                              <m:e>
                                <m:r>
                                  <a:rPr lang="en-GB" i="1">
                                    <a:latin typeface="Cambria Math"/>
                                  </a:rPr>
                                  <m:t>𝑌</m:t>
                                </m:r>
                              </m:e>
                            </m:d>
                          </m:e>
                        </m:d>
                      </m:num>
                      <m:den>
                        <m:r>
                          <a:rPr lang="en-GB" i="1">
                            <a:latin typeface="Cambria Math"/>
                          </a:rPr>
                          <m:t>𝑉𝑎𝑟</m:t>
                        </m:r>
                        <m:d>
                          <m:dPr>
                            <m:ctrlPr>
                              <a:rPr lang="en-US" i="1">
                                <a:latin typeface="Cambria Math"/>
                              </a:rPr>
                            </m:ctrlPr>
                          </m:dPr>
                          <m:e>
                            <m:r>
                              <a:rPr lang="en-GB" i="1">
                                <a:latin typeface="Cambria Math"/>
                              </a:rPr>
                              <m:t>𝑌</m:t>
                            </m:r>
                          </m:e>
                        </m:d>
                      </m:den>
                    </m:f>
                  </m:oMath>
                </a14:m>
                <a:endParaRPr lang="en-US" dirty="0" smtClean="0"/>
              </a:p>
              <a:p>
                <a:r>
                  <a:rPr lang="en-US" i="1" dirty="0" smtClean="0"/>
                  <a:t>i</a:t>
                </a:r>
                <a:r>
                  <a:rPr lang="en-US" dirty="0" smtClean="0"/>
                  <a:t>, </a:t>
                </a:r>
                <a:r>
                  <a:rPr lang="en-US" i="1" dirty="0" smtClean="0"/>
                  <a:t>j</a:t>
                </a:r>
                <a:r>
                  <a:rPr lang="en-US" dirty="0" smtClean="0"/>
                  <a:t> indices subjects, k index variants within a test unit (e.g. vertex in brain region, SNP in gene)</a:t>
                </a:r>
              </a:p>
              <a:p>
                <a:r>
                  <a:rPr lang="en-US" i="1" dirty="0" smtClean="0"/>
                  <a:t>K</a:t>
                </a:r>
                <a:r>
                  <a:rPr lang="en-US" dirty="0" smtClean="0"/>
                  <a:t> is the total number of variants in a test unit</a:t>
                </a:r>
                <a:endParaRPr lang="en-US"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228601" y="708025"/>
                <a:ext cx="8686800" cy="5768975"/>
              </a:xfrm>
              <a:blipFill rotWithShape="1">
                <a:blip r:embed="rId2"/>
                <a:stretch>
                  <a:fillRect l="-1614" t="-1373"/>
                </a:stretch>
              </a:blipFill>
            </p:spPr>
            <p:txBody>
              <a:bodyPr/>
              <a:lstStyle/>
              <a:p>
                <a:r>
                  <a:rPr lang="en-US">
                    <a:noFill/>
                  </a:rPr>
                  <a:t> </a:t>
                </a:r>
              </a:p>
            </p:txBody>
          </p:sp>
        </mc:Fallback>
      </mc:AlternateContent>
    </p:spTree>
    <p:extLst>
      <p:ext uri="{BB962C8B-B14F-4D97-AF65-F5344CB8AC3E}">
        <p14:creationId xmlns:p14="http://schemas.microsoft.com/office/powerpoint/2010/main" val="2364230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9138"/>
          </a:xfrm>
        </p:spPr>
        <p:txBody>
          <a:bodyPr/>
          <a:lstStyle/>
          <a:p>
            <a:r>
              <a:rPr lang="en-US" dirty="0" smtClean="0"/>
              <a:t>Top 10 significant vertex test</a:t>
            </a:r>
            <a:endParaRPr lang="en-US" dirty="0"/>
          </a:p>
        </p:txBody>
      </p:sp>
      <p:sp>
        <p:nvSpPr>
          <p:cNvPr id="3" name="TextBox 2"/>
          <p:cNvSpPr txBox="1"/>
          <p:nvPr/>
        </p:nvSpPr>
        <p:spPr>
          <a:xfrm>
            <a:off x="209549" y="762000"/>
            <a:ext cx="8401051" cy="923330"/>
          </a:xfrm>
          <a:prstGeom prst="rect">
            <a:avLst/>
          </a:prstGeom>
          <a:noFill/>
        </p:spPr>
        <p:txBody>
          <a:bodyPr wrap="square" rtlCol="0">
            <a:spAutoFit/>
          </a:bodyPr>
          <a:lstStyle/>
          <a:p>
            <a:r>
              <a:rPr lang="en-US" dirty="0" smtClean="0"/>
              <a:t>Data retrieved from ADNI:</a:t>
            </a:r>
          </a:p>
          <a:p>
            <a:r>
              <a:rPr lang="en-US" dirty="0" smtClean="0"/>
              <a:t>280 controls, 47 AZ cases at baseline, with available WGS and image data.</a:t>
            </a:r>
          </a:p>
          <a:p>
            <a:r>
              <a:rPr lang="en-US" dirty="0" smtClean="0"/>
              <a:t>Controlling on: age, sex, education, race, ethnicity, marriage and APOE4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1158697"/>
              </p:ext>
            </p:extLst>
          </p:nvPr>
        </p:nvGraphicFramePr>
        <p:xfrm>
          <a:off x="182880" y="1737356"/>
          <a:ext cx="8610600" cy="4128135"/>
        </p:xfrm>
        <a:graphic>
          <a:graphicData uri="http://schemas.openxmlformats.org/drawingml/2006/table">
            <a:tbl>
              <a:tblPr>
                <a:tableStyleId>{616DA210-FB5B-4158-B5E0-FEB733F419BA}</a:tableStyleId>
              </a:tblPr>
              <a:tblGrid>
                <a:gridCol w="1067510"/>
                <a:gridCol w="2779446"/>
                <a:gridCol w="1427918"/>
                <a:gridCol w="1451422"/>
                <a:gridCol w="1884304"/>
              </a:tblGrid>
              <a:tr h="365760">
                <a:tc gridSpan="2">
                  <a:txBody>
                    <a:bodyPr/>
                    <a:lstStyle/>
                    <a:p>
                      <a:pPr algn="ctr" fontAlgn="b"/>
                      <a:r>
                        <a:rPr lang="en-US" sz="2400" u="none" strike="noStrike" dirty="0" smtClean="0">
                          <a:effectLst/>
                        </a:rPr>
                        <a:t>Hemisphere </a:t>
                      </a:r>
                      <a:r>
                        <a:rPr lang="en-US" sz="2400" u="none" strike="noStrike" baseline="0" dirty="0" smtClean="0">
                          <a:effectLst/>
                        </a:rPr>
                        <a:t>&amp; </a:t>
                      </a:r>
                      <a:r>
                        <a:rPr lang="en-US" sz="2400" u="none" strike="noStrike" dirty="0" smtClean="0">
                          <a:effectLst/>
                        </a:rPr>
                        <a:t>region</a:t>
                      </a:r>
                      <a:endParaRPr lang="en-US" sz="2400" b="1" i="0" u="none" strike="noStrike" dirty="0">
                        <a:solidFill>
                          <a:srgbClr val="000000"/>
                        </a:solidFill>
                        <a:effectLst/>
                        <a:latin typeface="Calibri"/>
                      </a:endParaRPr>
                    </a:p>
                  </a:txBody>
                  <a:tcPr marL="9525" marR="9525" marT="9525" marB="0" anchor="b"/>
                </a:tc>
                <a:tc hMerge="1">
                  <a:txBody>
                    <a:bodyPr/>
                    <a:lstStyle/>
                    <a:p>
                      <a:pPr algn="ctr" fontAlgn="b"/>
                      <a:endParaRPr lang="en-US" sz="2400" b="1"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smtClean="0">
                          <a:effectLst/>
                        </a:rPr>
                        <a:t>#vertex</a:t>
                      </a:r>
                      <a:endParaRPr lang="en-US" sz="2400" b="1"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p-value</a:t>
                      </a:r>
                      <a:endParaRPr lang="en-US" sz="2400" b="1"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smtClean="0">
                          <a:effectLst/>
                        </a:rPr>
                        <a:t>BN-adjust</a:t>
                      </a:r>
                      <a:endParaRPr lang="en-US" sz="2400" b="1" i="0" u="none" strike="noStrike" dirty="0">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superiortemporal</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7271</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2.49E-11</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1.67E-09</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smtClean="0">
                          <a:effectLst/>
                        </a:rPr>
                        <a:t>entorhinal</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1102</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5.28E-09</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3.53E-07</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R</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superiortemporal</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6868</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4.75E-08</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3.18E-06</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R</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smtClean="0">
                          <a:effectLst/>
                        </a:rPr>
                        <a:t>entorhinal</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902</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5.62E-07</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3.77E-05</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err="1">
                          <a:effectLst/>
                        </a:rPr>
                        <a:t>cuneus</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1630</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7.27E-06</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4.87E-04</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fusiform</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4714</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8.43E-05</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5.65E-03</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temporalpole</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839</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9.20E-05</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6.16E-03</a:t>
                      </a:r>
                      <a:endParaRPr lang="en-US" sz="2400" b="0" i="0" u="none" strike="noStrike">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middletemporal</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4452</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4.38E-04</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2.93E-02</a:t>
                      </a:r>
                      <a:endParaRPr lang="en-US" sz="2400" b="0" i="0" u="none" strike="noStrike" dirty="0">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R</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pericalcarine</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1823</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5.22E-04</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3.50E-02</a:t>
                      </a:r>
                      <a:endParaRPr lang="en-US" sz="2400" b="0" i="0" u="none" strike="noStrike" dirty="0">
                        <a:solidFill>
                          <a:srgbClr val="000000"/>
                        </a:solidFill>
                        <a:effectLst/>
                        <a:latin typeface="Calibri"/>
                      </a:endParaRPr>
                    </a:p>
                  </a:txBody>
                  <a:tcPr marL="9525" marR="9525" marT="9525" marB="0" anchor="b"/>
                </a:tc>
              </a:tr>
              <a:tr h="365760">
                <a:tc>
                  <a:txBody>
                    <a:bodyPr/>
                    <a:lstStyle/>
                    <a:p>
                      <a:pPr algn="ctr" fontAlgn="b"/>
                      <a:r>
                        <a:rPr lang="en-US" sz="2400" u="none" strike="noStrike" dirty="0" smtClean="0">
                          <a:effectLst/>
                        </a:rPr>
                        <a:t>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pericalcarine</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1912</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6.74E-04</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4.52E-02</a:t>
                      </a:r>
                      <a:endParaRPr lang="en-US" sz="2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9403123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Top significant genetic test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0404752"/>
              </p:ext>
            </p:extLst>
          </p:nvPr>
        </p:nvGraphicFramePr>
        <p:xfrm>
          <a:off x="182880" y="1737360"/>
          <a:ext cx="8762999" cy="4128135"/>
        </p:xfrm>
        <a:graphic>
          <a:graphicData uri="http://schemas.openxmlformats.org/drawingml/2006/table">
            <a:tbl>
              <a:tblPr>
                <a:tableStyleId>{616DA210-FB5B-4158-B5E0-FEB733F419BA}</a:tableStyleId>
              </a:tblPr>
              <a:tblGrid>
                <a:gridCol w="1842757"/>
                <a:gridCol w="1311944"/>
                <a:gridCol w="2804149"/>
                <a:gridCol w="2804149"/>
              </a:tblGrid>
              <a:tr h="365760">
                <a:tc>
                  <a:txBody>
                    <a:bodyPr/>
                    <a:lstStyle/>
                    <a:p>
                      <a:pPr algn="ctr" fontAlgn="b"/>
                      <a:r>
                        <a:rPr lang="en-US" sz="2400" u="none" strike="noStrike" dirty="0" smtClean="0">
                          <a:effectLst/>
                        </a:rPr>
                        <a:t>Gene</a:t>
                      </a:r>
                      <a:endParaRPr lang="en-US" sz="2400" b="0" i="0" u="none" strike="noStrike" dirty="0">
                        <a:solidFill>
                          <a:srgbClr val="000000"/>
                        </a:solidFill>
                        <a:effectLst/>
                        <a:latin typeface="Calibri"/>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400" u="none" strike="noStrike" dirty="0" smtClean="0">
                          <a:effectLst/>
                        </a:rPr>
                        <a:t>#variant</a:t>
                      </a:r>
                      <a:endParaRPr lang="en-US" sz="2400" b="0" i="0" u="none" strike="noStrike" dirty="0" smtClean="0">
                        <a:solidFill>
                          <a:srgbClr val="000000"/>
                        </a:solidFill>
                        <a:effectLst/>
                        <a:latin typeface="Calibri"/>
                      </a:endParaRPr>
                    </a:p>
                  </a:txBody>
                  <a:tcPr marL="9525" marR="9525" marT="9525" marB="0" anchor="ctr"/>
                </a:tc>
                <a:tc>
                  <a:txBody>
                    <a:bodyPr/>
                    <a:lstStyle/>
                    <a:p>
                      <a:pPr algn="ctr" fontAlgn="b"/>
                      <a:r>
                        <a:rPr lang="en-US" sz="2400" u="none" strike="noStrike" dirty="0" smtClean="0">
                          <a:effectLst/>
                        </a:rPr>
                        <a:t>P</a:t>
                      </a:r>
                      <a:r>
                        <a:rPr lang="en-US" sz="2400" u="none" strike="noStrike" baseline="0" dirty="0" smtClean="0">
                          <a:effectLst/>
                        </a:rPr>
                        <a:t> value</a:t>
                      </a:r>
                      <a:endParaRPr lang="en-US" sz="2400" b="0" i="0" u="none" strike="noStrike" dirty="0">
                        <a:solidFill>
                          <a:srgbClr val="000000"/>
                        </a:solidFill>
                        <a:effectLst/>
                        <a:latin typeface="Calibri"/>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400" u="none" strike="noStrike" dirty="0" smtClean="0">
                          <a:effectLst/>
                        </a:rPr>
                        <a:t>BN-adjust</a:t>
                      </a:r>
                      <a:endParaRPr lang="en-US" sz="2400" b="1" i="0" u="none" strike="noStrike" dirty="0" smtClean="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FAM72C</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174</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a:effectLst/>
                        </a:rPr>
                        <a:t>9.28E-06</a:t>
                      </a:r>
                      <a:endParaRPr lang="en-US" sz="2400" b="0" i="0" u="none" strike="noStrike">
                        <a:solidFill>
                          <a:srgbClr val="000000"/>
                        </a:solidFill>
                        <a:effectLst/>
                        <a:latin typeface="Calibri"/>
                      </a:endParaRPr>
                    </a:p>
                  </a:txBody>
                  <a:tcPr marL="9525" marR="9525" marT="9525" marB="0" anchor="ctr"/>
                </a:tc>
                <a:tc>
                  <a:txBody>
                    <a:bodyPr/>
                    <a:lstStyle/>
                    <a:p>
                      <a:pPr algn="ctr" fontAlgn="b"/>
                      <a:r>
                        <a:rPr lang="en-US" sz="2400" u="none" strike="noStrike">
                          <a:effectLst/>
                        </a:rPr>
                        <a:t>3.72E-01</a:t>
                      </a:r>
                      <a:endParaRPr lang="en-US" sz="2400" b="0" i="0" u="none" strike="noStrike">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HSPD1P13</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86</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1.69E-05</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a:effectLst/>
                        </a:rPr>
                        <a:t>6.77E-01</a:t>
                      </a:r>
                      <a:endParaRPr lang="en-US" sz="2400" b="0" i="0" u="none" strike="noStrike">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ZNF749</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321</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2.67E-05</a:t>
                      </a:r>
                      <a:endParaRPr lang="en-US" sz="2400" b="0" i="0" u="none" strike="noStrike" dirty="0">
                        <a:solidFill>
                          <a:srgbClr val="000000"/>
                        </a:solidFill>
                        <a:effectLst/>
                        <a:latin typeface="Calibri"/>
                      </a:endParaRPr>
                    </a:p>
                  </a:txBody>
                  <a:tcPr marL="9525" marR="9525" marT="9525" marB="0" anchor="ctr"/>
                </a:tc>
                <a:tc rowSpan="8">
                  <a:txBody>
                    <a:bodyPr/>
                    <a:lstStyle/>
                    <a:p>
                      <a:pPr algn="ctr" fontAlgn="b"/>
                      <a:r>
                        <a:rPr lang="en-US" sz="3600" b="1" u="none" strike="noStrike" dirty="0" smtClean="0">
                          <a:effectLst/>
                        </a:rPr>
                        <a:t>1</a:t>
                      </a:r>
                      <a:endParaRPr lang="en-US" sz="3600" b="1"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SNAR-B2</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94</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4.56E-05</a:t>
                      </a:r>
                      <a:endParaRPr lang="en-US" sz="2400" b="0" i="0" u="none" strike="noStrike" dirty="0">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SNAR-D</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86</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4.64E-05</a:t>
                      </a:r>
                      <a:endParaRPr lang="en-US" sz="2400" b="0" i="0" u="none" strike="noStrike" dirty="0">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MIR1972-1</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56</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4.67E-05</a:t>
                      </a:r>
                      <a:endParaRPr lang="en-US" sz="2400" b="0" i="0" u="none" strike="noStrike" dirty="0">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EIF4A1P6</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76</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7.10E-05</a:t>
                      </a:r>
                      <a:endParaRPr lang="en-US" sz="2400" b="0" i="0" u="none" strike="noStrike" dirty="0">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LINC01212</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224</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a:effectLst/>
                        </a:rPr>
                        <a:t>7.95E-05</a:t>
                      </a:r>
                      <a:endParaRPr lang="en-US" sz="2400" b="0" i="0" u="none" strike="noStrike">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LINC00378</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269</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a:effectLst/>
                        </a:rPr>
                        <a:t>9.53E-05</a:t>
                      </a:r>
                      <a:endParaRPr lang="en-US" sz="2400" b="0" i="0" u="none" strike="noStrike">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r h="365760">
                <a:tc>
                  <a:txBody>
                    <a:bodyPr/>
                    <a:lstStyle/>
                    <a:p>
                      <a:pPr algn="l" fontAlgn="b"/>
                      <a:r>
                        <a:rPr lang="en-US" sz="2400" u="none" strike="noStrike" dirty="0">
                          <a:effectLst/>
                        </a:rPr>
                        <a:t>NBEAP2</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dirty="0">
                          <a:effectLst/>
                        </a:rPr>
                        <a:t>238</a:t>
                      </a:r>
                      <a:endParaRPr lang="en-US" sz="2400" b="0" i="0" u="none" strike="noStrike" dirty="0">
                        <a:solidFill>
                          <a:srgbClr val="000000"/>
                        </a:solidFill>
                        <a:effectLst/>
                        <a:latin typeface="Calibri"/>
                      </a:endParaRPr>
                    </a:p>
                  </a:txBody>
                  <a:tcPr marL="9525" marR="9525" marT="9525" marB="0" anchor="ctr"/>
                </a:tc>
                <a:tc>
                  <a:txBody>
                    <a:bodyPr/>
                    <a:lstStyle/>
                    <a:p>
                      <a:pPr algn="ctr" fontAlgn="b"/>
                      <a:r>
                        <a:rPr lang="en-US" sz="2400" u="none" strike="noStrike">
                          <a:effectLst/>
                        </a:rPr>
                        <a:t>1.19E-04</a:t>
                      </a:r>
                      <a:endParaRPr lang="en-US" sz="2400" b="0" i="0" u="none" strike="noStrike">
                        <a:solidFill>
                          <a:srgbClr val="000000"/>
                        </a:solidFill>
                        <a:effectLst/>
                        <a:latin typeface="Calibri"/>
                      </a:endParaRPr>
                    </a:p>
                  </a:txBody>
                  <a:tcPr marL="9525" marR="9525" marT="9525" marB="0" anchor="ctr"/>
                </a:tc>
                <a:tc vMerge="1">
                  <a:txBody>
                    <a:bodyPr/>
                    <a:lstStyle/>
                    <a:p>
                      <a:pPr algn="ctr" fontAlgn="b"/>
                      <a:endParaRPr lang="en-US" sz="2400" b="0" i="0" u="none" strike="noStrike" dirty="0">
                        <a:solidFill>
                          <a:srgbClr val="000000"/>
                        </a:solidFill>
                        <a:effectLst/>
                        <a:latin typeface="Calibri"/>
                      </a:endParaRPr>
                    </a:p>
                  </a:txBody>
                  <a:tcPr marL="9525" marR="9525" marT="9525" marB="0" anchor="ctr"/>
                </a:tc>
              </a:tr>
            </a:tbl>
          </a:graphicData>
        </a:graphic>
      </p:graphicFrame>
      <p:sp>
        <p:nvSpPr>
          <p:cNvPr id="6" name="TextBox 5"/>
          <p:cNvSpPr txBox="1"/>
          <p:nvPr/>
        </p:nvSpPr>
        <p:spPr>
          <a:xfrm>
            <a:off x="209549" y="762000"/>
            <a:ext cx="8401051" cy="923330"/>
          </a:xfrm>
          <a:prstGeom prst="rect">
            <a:avLst/>
          </a:prstGeom>
          <a:noFill/>
        </p:spPr>
        <p:txBody>
          <a:bodyPr wrap="square" rtlCol="0">
            <a:spAutoFit/>
          </a:bodyPr>
          <a:lstStyle/>
          <a:p>
            <a:r>
              <a:rPr lang="en-US" dirty="0" smtClean="0"/>
              <a:t>Data retrieved from ADNI:</a:t>
            </a:r>
          </a:p>
          <a:p>
            <a:r>
              <a:rPr lang="en-US" dirty="0" smtClean="0"/>
              <a:t>280 controls, 47 AZ cases at baseline, with available WGS and image data.</a:t>
            </a:r>
          </a:p>
          <a:p>
            <a:r>
              <a:rPr lang="en-US" dirty="0" smtClean="0"/>
              <a:t>Controlling on: age, sex, education, race, ethnicity, marriage and APOE4</a:t>
            </a:r>
            <a:endParaRPr lang="en-US" dirty="0"/>
          </a:p>
        </p:txBody>
      </p:sp>
    </p:spTree>
    <p:extLst>
      <p:ext uri="{BB962C8B-B14F-4D97-AF65-F5344CB8AC3E}">
        <p14:creationId xmlns:p14="http://schemas.microsoft.com/office/powerpoint/2010/main" val="3242845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dbx\IGES\E04VGX.V.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245920"/>
            <a:ext cx="5791200" cy="52396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0" y="0"/>
            <a:ext cx="9144000" cy="719138"/>
          </a:xfrm>
        </p:spPr>
        <p:txBody>
          <a:bodyPr/>
          <a:lstStyle/>
          <a:p>
            <a:r>
              <a:rPr lang="en-US" dirty="0" smtClean="0"/>
              <a:t>Raw vertex vs. Encoding, vertex effect</a:t>
            </a:r>
            <a:endParaRPr lang="en-US" dirty="0"/>
          </a:p>
        </p:txBody>
      </p:sp>
    </p:spTree>
    <p:extLst>
      <p:ext uri="{BB962C8B-B14F-4D97-AF65-F5344CB8AC3E}">
        <p14:creationId xmlns:p14="http://schemas.microsoft.com/office/powerpoint/2010/main" val="33044244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Z:\dbx\IGES\E04VGX.G.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245919"/>
            <a:ext cx="5791200" cy="52396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0" y="0"/>
            <a:ext cx="9144000" cy="719138"/>
          </a:xfrm>
        </p:spPr>
        <p:txBody>
          <a:bodyPr/>
          <a:lstStyle/>
          <a:p>
            <a:r>
              <a:rPr lang="en-US" dirty="0"/>
              <a:t>Raw vertex vs. Encoding, </a:t>
            </a:r>
            <a:r>
              <a:rPr lang="en-US" dirty="0" smtClean="0"/>
              <a:t>genetic effect</a:t>
            </a:r>
            <a:endParaRPr lang="en-US" dirty="0"/>
          </a:p>
        </p:txBody>
      </p:sp>
    </p:spTree>
    <p:extLst>
      <p:ext uri="{BB962C8B-B14F-4D97-AF65-F5344CB8AC3E}">
        <p14:creationId xmlns:p14="http://schemas.microsoft.com/office/powerpoint/2010/main" val="1943284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a:t>Background</a:t>
            </a:r>
          </a:p>
        </p:txBody>
      </p:sp>
      <p:sp>
        <p:nvSpPr>
          <p:cNvPr id="3" name="Content Placeholder 2"/>
          <p:cNvSpPr>
            <a:spLocks noGrp="1"/>
          </p:cNvSpPr>
          <p:nvPr>
            <p:ph idx="1"/>
          </p:nvPr>
        </p:nvSpPr>
        <p:spPr>
          <a:xfrm>
            <a:off x="304800" y="1066800"/>
            <a:ext cx="8534400" cy="5257800"/>
          </a:xfrm>
        </p:spPr>
        <p:txBody>
          <a:bodyPr>
            <a:normAutofit/>
          </a:bodyPr>
          <a:lstStyle/>
          <a:p>
            <a:r>
              <a:rPr lang="en-US" dirty="0" smtClean="0"/>
              <a:t>While statistical methods have been proposed to evaluate the effect of genetic variants or imaging measures on disease outcomes, there </a:t>
            </a:r>
            <a:r>
              <a:rPr lang="en-US" dirty="0"/>
              <a:t>is a lack of </a:t>
            </a:r>
            <a:r>
              <a:rPr lang="en-US" dirty="0" smtClean="0"/>
              <a:t>methods for testing their joint effect</a:t>
            </a:r>
          </a:p>
          <a:p>
            <a:endParaRPr lang="en-US" dirty="0"/>
          </a:p>
          <a:p>
            <a:r>
              <a:rPr lang="en-US" dirty="0" smtClean="0"/>
              <a:t>The challenges of </a:t>
            </a:r>
            <a:r>
              <a:rPr lang="en-US" dirty="0"/>
              <a:t>genetic </a:t>
            </a:r>
            <a:r>
              <a:rPr lang="en-US" dirty="0" smtClean="0"/>
              <a:t>and imaging data </a:t>
            </a:r>
            <a:r>
              <a:rPr lang="en-US" dirty="0"/>
              <a:t>include </a:t>
            </a:r>
            <a:r>
              <a:rPr lang="en-US" dirty="0" smtClean="0"/>
              <a:t>high-dimensionality </a:t>
            </a:r>
            <a:r>
              <a:rPr lang="en-US" dirty="0"/>
              <a:t>and complex </a:t>
            </a:r>
            <a:r>
              <a:rPr lang="en-US" dirty="0" smtClean="0"/>
              <a:t>data structures, and deep-learning has </a:t>
            </a:r>
            <a:r>
              <a:rPr lang="en-US" dirty="0"/>
              <a:t>been found </a:t>
            </a:r>
            <a:r>
              <a:rPr lang="en-US" dirty="0" smtClean="0"/>
              <a:t>to be promising for dimensionality </a:t>
            </a:r>
            <a:r>
              <a:rPr lang="en-US" dirty="0"/>
              <a:t>reduction </a:t>
            </a:r>
            <a:r>
              <a:rPr lang="en-US" dirty="0" smtClean="0"/>
              <a:t>and high order feature extraction</a:t>
            </a:r>
            <a:endParaRPr lang="en-US" dirty="0"/>
          </a:p>
        </p:txBody>
      </p:sp>
    </p:spTree>
    <p:extLst>
      <p:ext uri="{BB962C8B-B14F-4D97-AF65-F5344CB8AC3E}">
        <p14:creationId xmlns:p14="http://schemas.microsoft.com/office/powerpoint/2010/main" val="3615456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Z:\dbx\IGES\E04VGX.A.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245919"/>
            <a:ext cx="5791200" cy="52396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0" y="0"/>
            <a:ext cx="9144000" cy="719138"/>
          </a:xfrm>
        </p:spPr>
        <p:txBody>
          <a:bodyPr/>
          <a:lstStyle/>
          <a:p>
            <a:r>
              <a:rPr lang="en-US" dirty="0"/>
              <a:t>Raw vertex vs. Encoding, </a:t>
            </a:r>
            <a:r>
              <a:rPr lang="en-US" dirty="0" smtClean="0"/>
              <a:t>additive effect</a:t>
            </a:r>
            <a:endParaRPr lang="en-US" dirty="0"/>
          </a:p>
        </p:txBody>
      </p:sp>
    </p:spTree>
    <p:extLst>
      <p:ext uri="{BB962C8B-B14F-4D97-AF65-F5344CB8AC3E}">
        <p14:creationId xmlns:p14="http://schemas.microsoft.com/office/powerpoint/2010/main" val="193830957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Z:\dbx\IGES\E04VGX.X.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245919"/>
            <a:ext cx="5791200" cy="52396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0" y="0"/>
            <a:ext cx="9144000" cy="719138"/>
          </a:xfrm>
        </p:spPr>
        <p:txBody>
          <a:bodyPr/>
          <a:lstStyle/>
          <a:p>
            <a:r>
              <a:rPr lang="en-US" dirty="0"/>
              <a:t>Raw vertex vs. Encoding, </a:t>
            </a:r>
            <a:r>
              <a:rPr lang="en-US" dirty="0" smtClean="0"/>
              <a:t>effect modification</a:t>
            </a:r>
            <a:endParaRPr lang="en-US" dirty="0"/>
          </a:p>
        </p:txBody>
      </p:sp>
    </p:spTree>
    <p:extLst>
      <p:ext uri="{BB962C8B-B14F-4D97-AF65-F5344CB8AC3E}">
        <p14:creationId xmlns:p14="http://schemas.microsoft.com/office/powerpoint/2010/main" val="11038019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layer coder</a:t>
            </a:r>
            <a:endParaRPr lang="en-US" dirty="0"/>
          </a:p>
        </p:txBody>
      </p:sp>
      <p:sp>
        <p:nvSpPr>
          <p:cNvPr id="30" name="Flowchart: Alternate Process 29"/>
          <p:cNvSpPr/>
          <p:nvPr/>
        </p:nvSpPr>
        <p:spPr>
          <a:xfrm>
            <a:off x="647700" y="3830130"/>
            <a:ext cx="3352800" cy="1143000"/>
          </a:xfrm>
          <a:prstGeom prst="flowChartAlternateProcess">
            <a:avLst/>
          </a:prstGeom>
          <a:noFill/>
          <a:ln w="1905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Palatino Linotype"/>
                <a:ea typeface="+mn-ea"/>
                <a:cs typeface="+mn-cs"/>
              </a:rPr>
              <a:t>Encoder</a:t>
            </a:r>
            <a:endParaRPr kumimoji="0" lang="en-US" sz="1800" b="0" i="0" u="none" strike="noStrike" kern="0" cap="none" spc="0" normalizeH="0" baseline="0" noProof="0" dirty="0">
              <a:ln>
                <a:noFill/>
              </a:ln>
              <a:solidFill>
                <a:srgbClr val="FF0000"/>
              </a:solidFill>
              <a:effectLst/>
              <a:uLnTx/>
              <a:uFillTx/>
              <a:latin typeface="Palatino Linotype"/>
              <a:ea typeface="+mn-ea"/>
              <a:cs typeface="+mn-cs"/>
            </a:endParaRPr>
          </a:p>
        </p:txBody>
      </p:sp>
      <p:sp>
        <p:nvSpPr>
          <p:cNvPr id="31" name="Flowchart: Alternate Process 30"/>
          <p:cNvSpPr/>
          <p:nvPr/>
        </p:nvSpPr>
        <p:spPr>
          <a:xfrm>
            <a:off x="685800" y="1544130"/>
            <a:ext cx="3352800" cy="1226466"/>
          </a:xfrm>
          <a:prstGeom prst="flowChartAlternateProcess">
            <a:avLst/>
          </a:prstGeom>
          <a:noFill/>
          <a:ln w="19050" cap="flat" cmpd="sng" algn="ctr">
            <a:solidFill>
              <a:srgbClr val="FFFF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00"/>
                </a:solidFill>
                <a:effectLst/>
                <a:uLnTx/>
                <a:uFillTx/>
                <a:latin typeface="Palatino Linotype"/>
                <a:ea typeface="+mn-ea"/>
                <a:cs typeface="+mn-cs"/>
              </a:rPr>
              <a:t>Decoder</a:t>
            </a:r>
            <a:endParaRPr kumimoji="0" lang="en-US" sz="1800" b="0" i="0" u="none" strike="noStrike" kern="0" cap="none" spc="0" normalizeH="0" baseline="0" noProof="0" dirty="0">
              <a:ln>
                <a:noFill/>
              </a:ln>
              <a:solidFill>
                <a:srgbClr val="FFFF00"/>
              </a:solidFill>
              <a:effectLst/>
              <a:uLnTx/>
              <a:uFillTx/>
              <a:latin typeface="Palatino Linotype"/>
              <a:ea typeface="+mn-ea"/>
              <a:cs typeface="+mn-cs"/>
            </a:endParaRPr>
          </a:p>
        </p:txBody>
      </p:sp>
      <p:sp>
        <p:nvSpPr>
          <p:cNvPr id="32" name="Flowchart: Alternate Process 31"/>
          <p:cNvSpPr/>
          <p:nvPr/>
        </p:nvSpPr>
        <p:spPr>
          <a:xfrm>
            <a:off x="685800" y="4506536"/>
            <a:ext cx="3200400" cy="343258"/>
          </a:xfrm>
          <a:prstGeom prst="flowChartAlternateProcess">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b</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 + </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w</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p×q</a:t>
            </a:r>
            <a:endParaRPr kumimoji="0" lang="en-US" sz="1800" b="0"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cxnSp>
        <p:nvCxnSpPr>
          <p:cNvPr id="33" name="Straight Arrow Connector 32"/>
          <p:cNvCxnSpPr>
            <a:stCxn id="32" idx="0"/>
            <a:endCxn id="41" idx="4"/>
          </p:cNvCxnSpPr>
          <p:nvPr/>
        </p:nvCxnSpPr>
        <p:spPr>
          <a:xfrm flipV="1">
            <a:off x="2286000" y="4216522"/>
            <a:ext cx="0" cy="290014"/>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headEnd type="none" w="med" len="med"/>
            <a:tailEnd type="arrow" w="med" len="med"/>
          </a:ln>
          <a:effectLst>
            <a:outerShdw blurRad="63500" dist="12700" dir="5400000" sx="102000" sy="102000" rotWithShape="0">
              <a:srgbClr val="000000">
                <a:alpha val="32000"/>
              </a:srgbClr>
            </a:outerShdw>
          </a:effectLst>
        </p:spPr>
      </p:cxnSp>
      <p:cxnSp>
        <p:nvCxnSpPr>
          <p:cNvPr id="34" name="Straight Arrow Connector 33"/>
          <p:cNvCxnSpPr/>
          <p:nvPr/>
        </p:nvCxnSpPr>
        <p:spPr>
          <a:xfrm flipV="1">
            <a:off x="2286000" y="1981199"/>
            <a:ext cx="0" cy="314064"/>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headEnd type="none" w="med" len="med"/>
            <a:tailEnd type="arrow" w="med" len="med"/>
          </a:ln>
          <a:effectLst>
            <a:outerShdw blurRad="63500" dist="12700" dir="5400000" sx="102000" sy="102000" rotWithShape="0">
              <a:srgbClr val="000000">
                <a:alpha val="32000"/>
              </a:srgbClr>
            </a:outerShdw>
          </a:effectLst>
        </p:spPr>
      </p:cxnSp>
      <p:sp>
        <p:nvSpPr>
          <p:cNvPr id="35" name="Rectangle 34"/>
          <p:cNvSpPr/>
          <p:nvPr/>
        </p:nvSpPr>
        <p:spPr>
          <a:xfrm>
            <a:off x="685800" y="5267865"/>
            <a:ext cx="3200400" cy="363388"/>
          </a:xfrm>
          <a:prstGeom prst="rect">
            <a:avLst/>
          </a:prstGeom>
          <a:gradFill rotWithShape="1">
            <a:gsLst>
              <a:gs pos="0">
                <a:srgbClr val="4A66AC">
                  <a:tint val="90000"/>
                </a:srgbClr>
              </a:gs>
              <a:gs pos="48000">
                <a:srgbClr val="4A66AC">
                  <a:tint val="54000"/>
                  <a:satMod val="140000"/>
                </a:srgbClr>
              </a:gs>
              <a:gs pos="100000">
                <a:srgbClr val="4A66AC">
                  <a:tint val="24000"/>
                  <a:satMod val="260000"/>
                </a:srgbClr>
              </a:gs>
            </a:gsLst>
            <a:lin ang="16200000" scaled="1"/>
          </a:gradFill>
          <a:ln w="12700" cap="flat" cmpd="sng" algn="ctr">
            <a:solidFill>
              <a:srgbClr val="4A66AC"/>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x</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endParaRPr kumimoji="0" lang="en-US" sz="1800" b="0"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cxnSp>
        <p:nvCxnSpPr>
          <p:cNvPr id="36" name="Straight Arrow Connector 35"/>
          <p:cNvCxnSpPr>
            <a:stCxn id="35" idx="0"/>
            <a:endCxn id="32" idx="2"/>
          </p:cNvCxnSpPr>
          <p:nvPr/>
        </p:nvCxnSpPr>
        <p:spPr>
          <a:xfrm flipV="1">
            <a:off x="2286000" y="4849794"/>
            <a:ext cx="0" cy="418071"/>
          </a:xfrm>
          <a:prstGeom prst="straightConnector1">
            <a:avLst/>
          </a:prstGeom>
          <a:noFill/>
          <a:ln w="28575" cap="flat" cmpd="sng" algn="ctr">
            <a:solidFill>
              <a:srgbClr val="629DD1"/>
            </a:solidFill>
            <a:prstDash val="solid"/>
            <a:tailEnd type="arrow"/>
          </a:ln>
          <a:effectLst/>
        </p:spPr>
      </p:cxnSp>
      <p:sp>
        <p:nvSpPr>
          <p:cNvPr id="37" name="Snip Diagonal Corner Rectangle 36"/>
          <p:cNvSpPr/>
          <p:nvPr/>
        </p:nvSpPr>
        <p:spPr>
          <a:xfrm>
            <a:off x="685800" y="905256"/>
            <a:ext cx="3200400" cy="360870"/>
          </a:xfrm>
          <a:prstGeom prst="snip2DiagRect">
            <a:avLst/>
          </a:prstGeom>
          <a:gradFill rotWithShape="1">
            <a:gsLst>
              <a:gs pos="0">
                <a:srgbClr val="4A66AC">
                  <a:tint val="90000"/>
                </a:srgbClr>
              </a:gs>
              <a:gs pos="48000">
                <a:srgbClr val="4A66AC">
                  <a:tint val="54000"/>
                  <a:satMod val="140000"/>
                </a:srgbClr>
              </a:gs>
              <a:gs pos="100000">
                <a:srgbClr val="4A66AC">
                  <a:tint val="24000"/>
                  <a:satMod val="260000"/>
                </a:srgbClr>
              </a:gs>
            </a:gsLst>
            <a:lin ang="16200000" scaled="1"/>
          </a:gradFill>
          <a:ln w="12700" cap="flat" cmpd="sng" algn="ctr">
            <a:solidFill>
              <a:srgbClr val="4A66AC"/>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x</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0" i="0" u="none" strike="noStrike" kern="0" cap="none" spc="0" normalizeH="0" baseline="0" noProof="0" dirty="0">
                <a:ln>
                  <a:noFill/>
                </a:ln>
                <a:solidFill>
                  <a:sysClr val="windowText" lastClr="000000"/>
                </a:solidFill>
                <a:effectLst/>
                <a:uLnTx/>
                <a:uFillTx/>
                <a:latin typeface="Palatino Linotype"/>
                <a:ea typeface="+mn-ea"/>
                <a:cs typeface="+mn-cs"/>
              </a:rPr>
              <a:t>’</a:t>
            </a:r>
            <a:endPar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endParaRPr>
          </a:p>
        </p:txBody>
      </p:sp>
      <p:cxnSp>
        <p:nvCxnSpPr>
          <p:cNvPr id="38" name="Straight Arrow Connector 37"/>
          <p:cNvCxnSpPr>
            <a:endCxn id="37" idx="1"/>
          </p:cNvCxnSpPr>
          <p:nvPr/>
        </p:nvCxnSpPr>
        <p:spPr>
          <a:xfrm flipV="1">
            <a:off x="2286000" y="1266126"/>
            <a:ext cx="0" cy="404881"/>
          </a:xfrm>
          <a:prstGeom prst="straightConnector1">
            <a:avLst/>
          </a:prstGeom>
          <a:noFill/>
          <a:ln w="28575" cap="flat" cmpd="sng" algn="ctr">
            <a:solidFill>
              <a:srgbClr val="FFFF00"/>
            </a:solidFill>
            <a:prstDash val="solid"/>
            <a:headEnd type="none" w="med" len="med"/>
            <a:tailEnd type="arrow" w="med" len="med"/>
          </a:ln>
          <a:effectLst/>
        </p:spPr>
      </p:cxnSp>
      <p:sp>
        <p:nvSpPr>
          <p:cNvPr id="39" name="Cloud 38"/>
          <p:cNvSpPr/>
          <p:nvPr/>
        </p:nvSpPr>
        <p:spPr>
          <a:xfrm>
            <a:off x="1752600" y="2915730"/>
            <a:ext cx="1066800" cy="609600"/>
          </a:xfrm>
          <a:prstGeom prst="cloud">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Palatino Linotype"/>
                <a:ea typeface="+mn-ea"/>
                <a:cs typeface="+mn-cs"/>
              </a:rPr>
              <a:t>y</a:t>
            </a:r>
            <a:r>
              <a:rPr kumimoji="0" lang="en-US" sz="1800" b="0" i="0" u="none" strike="noStrike" kern="0" cap="none" spc="0" normalizeH="0" baseline="-25000" noProof="0" dirty="0" smtClean="0">
                <a:ln>
                  <a:noFill/>
                </a:ln>
                <a:solidFill>
                  <a:srgbClr val="FF0000"/>
                </a:solidFill>
                <a:effectLst/>
                <a:uLnTx/>
                <a:uFillTx/>
                <a:latin typeface="Palatino Linotype"/>
                <a:ea typeface="+mn-ea"/>
                <a:cs typeface="+mn-cs"/>
              </a:rPr>
              <a:t>q</a:t>
            </a:r>
          </a:p>
        </p:txBody>
      </p:sp>
      <p:cxnSp>
        <p:nvCxnSpPr>
          <p:cNvPr id="40" name="Straight Arrow Connector 39"/>
          <p:cNvCxnSpPr>
            <a:stCxn id="41" idx="0"/>
            <a:endCxn id="39" idx="1"/>
          </p:cNvCxnSpPr>
          <p:nvPr/>
        </p:nvCxnSpPr>
        <p:spPr>
          <a:xfrm flipV="1">
            <a:off x="2286000" y="3524681"/>
            <a:ext cx="0" cy="381649"/>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headEnd type="none" w="med" len="med"/>
            <a:tailEnd type="arrow" w="med" len="med"/>
          </a:ln>
          <a:effectLst>
            <a:outerShdw blurRad="63500" dist="12700" dir="5400000" sx="102000" sy="102000" rotWithShape="0">
              <a:srgbClr val="000000">
                <a:alpha val="32000"/>
              </a:srgbClr>
            </a:outerShdw>
          </a:effectLst>
        </p:spPr>
      </p:cxnSp>
      <p:sp>
        <p:nvSpPr>
          <p:cNvPr id="41" name="Flowchart: Connector 40"/>
          <p:cNvSpPr/>
          <p:nvPr/>
        </p:nvSpPr>
        <p:spPr>
          <a:xfrm>
            <a:off x="2057400" y="3906330"/>
            <a:ext cx="457200" cy="310192"/>
          </a:xfrm>
          <a:prstGeom prst="flowChartConnector">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s(.)</a:t>
            </a:r>
            <a:endParaRPr kumimoji="0" lang="en-US" sz="1800" b="1"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sp>
        <p:nvSpPr>
          <p:cNvPr id="42" name="Flowchart: Alternate Process 41"/>
          <p:cNvSpPr/>
          <p:nvPr/>
        </p:nvSpPr>
        <p:spPr>
          <a:xfrm>
            <a:off x="1447800" y="2295263"/>
            <a:ext cx="1676400" cy="343258"/>
          </a:xfrm>
          <a:prstGeom prst="flowChartAlternateProcess">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b</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 + </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w</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q×p</a:t>
            </a:r>
            <a:endParaRPr kumimoji="0" lang="en-US" sz="1800" b="0"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cxnSp>
        <p:nvCxnSpPr>
          <p:cNvPr id="43" name="Straight Arrow Connector 42"/>
          <p:cNvCxnSpPr>
            <a:stCxn id="39" idx="3"/>
            <a:endCxn id="42" idx="2"/>
          </p:cNvCxnSpPr>
          <p:nvPr/>
        </p:nvCxnSpPr>
        <p:spPr>
          <a:xfrm flipV="1">
            <a:off x="2286000" y="2638521"/>
            <a:ext cx="0" cy="312063"/>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tailEnd type="arrow"/>
          </a:ln>
          <a:effectLst>
            <a:outerShdw blurRad="63500" dist="12700" dir="5400000" sx="102000" sy="102000" rotWithShape="0">
              <a:srgbClr val="000000">
                <a:alpha val="32000"/>
              </a:srgbClr>
            </a:outerShdw>
          </a:effectLst>
        </p:spPr>
      </p:cxnSp>
      <p:sp>
        <p:nvSpPr>
          <p:cNvPr id="44" name="Flowchart: Connector 43"/>
          <p:cNvSpPr/>
          <p:nvPr/>
        </p:nvSpPr>
        <p:spPr>
          <a:xfrm>
            <a:off x="2057400" y="1671007"/>
            <a:ext cx="457200" cy="310192"/>
          </a:xfrm>
          <a:prstGeom prst="flowChartConnector">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s(.)</a:t>
            </a:r>
            <a:endParaRPr kumimoji="0" lang="en-US" sz="1800" b="0"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sp>
        <p:nvSpPr>
          <p:cNvPr id="45" name="Flowchart: Alternate Process 44"/>
          <p:cNvSpPr/>
          <p:nvPr/>
        </p:nvSpPr>
        <p:spPr>
          <a:xfrm>
            <a:off x="5257800" y="4216522"/>
            <a:ext cx="3200400" cy="336249"/>
          </a:xfrm>
          <a:prstGeom prst="flowChartAlternateProcess">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rgbClr val="FF0000"/>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s(b</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 + </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w</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p×q</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endParaRPr kumimoji="0" lang="en-US" sz="1800" b="1" i="0" u="none" strike="noStrike" kern="0" cap="none" spc="0" normalizeH="0" baseline="0" noProof="0" dirty="0">
              <a:ln>
                <a:solidFill>
                  <a:srgbClr val="FFFF00"/>
                </a:solidFill>
              </a:ln>
              <a:solidFill>
                <a:srgbClr val="FFFF00"/>
              </a:solidFill>
              <a:effectLst/>
              <a:uLnTx/>
              <a:uFillTx/>
              <a:latin typeface="Palatino Linotype"/>
              <a:ea typeface="+mn-ea"/>
              <a:cs typeface="+mn-cs"/>
            </a:endParaRPr>
          </a:p>
        </p:txBody>
      </p:sp>
      <p:sp>
        <p:nvSpPr>
          <p:cNvPr id="46" name="Rectangle 45"/>
          <p:cNvSpPr/>
          <p:nvPr/>
        </p:nvSpPr>
        <p:spPr>
          <a:xfrm>
            <a:off x="5257800" y="5267865"/>
            <a:ext cx="3200400" cy="363388"/>
          </a:xfrm>
          <a:prstGeom prst="rect">
            <a:avLst/>
          </a:prstGeom>
          <a:gradFill rotWithShape="1">
            <a:gsLst>
              <a:gs pos="0">
                <a:srgbClr val="4A66AC">
                  <a:tint val="90000"/>
                </a:srgbClr>
              </a:gs>
              <a:gs pos="48000">
                <a:srgbClr val="4A66AC">
                  <a:tint val="54000"/>
                  <a:satMod val="140000"/>
                </a:srgbClr>
              </a:gs>
              <a:gs pos="100000">
                <a:srgbClr val="4A66AC">
                  <a:tint val="24000"/>
                  <a:satMod val="260000"/>
                </a:srgbClr>
              </a:gs>
            </a:gsLst>
            <a:lin ang="16200000" scaled="1"/>
          </a:gradFill>
          <a:ln w="12700" cap="flat" cmpd="sng" algn="ctr">
            <a:solidFill>
              <a:srgbClr val="4A66AC"/>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x</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endParaRPr kumimoji="0" lang="en-US" sz="1800" b="0" i="0" u="none" strike="noStrike" kern="0" cap="none" spc="0" normalizeH="0" baseline="-25000" noProof="0" dirty="0">
              <a:ln>
                <a:solidFill>
                  <a:srgbClr val="FFFF00"/>
                </a:solidFill>
              </a:ln>
              <a:solidFill>
                <a:srgbClr val="FFFF00"/>
              </a:solidFill>
              <a:effectLst/>
              <a:uLnTx/>
              <a:uFillTx/>
              <a:latin typeface="Palatino Linotype"/>
              <a:ea typeface="+mn-ea"/>
              <a:cs typeface="+mn-cs"/>
            </a:endParaRPr>
          </a:p>
        </p:txBody>
      </p:sp>
      <p:cxnSp>
        <p:nvCxnSpPr>
          <p:cNvPr id="47" name="Straight Arrow Connector 46"/>
          <p:cNvCxnSpPr>
            <a:stCxn id="46" idx="0"/>
            <a:endCxn id="45" idx="2"/>
          </p:cNvCxnSpPr>
          <p:nvPr/>
        </p:nvCxnSpPr>
        <p:spPr>
          <a:xfrm flipV="1">
            <a:off x="6858000" y="4552771"/>
            <a:ext cx="0" cy="715094"/>
          </a:xfrm>
          <a:prstGeom prst="straightConnector1">
            <a:avLst/>
          </a:prstGeom>
          <a:noFill/>
          <a:ln w="28575" cap="flat" cmpd="sng" algn="ctr">
            <a:solidFill>
              <a:srgbClr val="629DD1"/>
            </a:solidFill>
            <a:prstDash val="solid"/>
            <a:tailEnd type="arrow"/>
          </a:ln>
          <a:effectLst/>
        </p:spPr>
      </p:cxnSp>
      <p:sp>
        <p:nvSpPr>
          <p:cNvPr id="48" name="Snip Diagonal Corner Rectangle 47"/>
          <p:cNvSpPr/>
          <p:nvPr/>
        </p:nvSpPr>
        <p:spPr>
          <a:xfrm>
            <a:off x="5257800" y="905256"/>
            <a:ext cx="3200400" cy="340382"/>
          </a:xfrm>
          <a:prstGeom prst="snip2DiagRect">
            <a:avLst/>
          </a:prstGeom>
          <a:gradFill rotWithShape="1">
            <a:gsLst>
              <a:gs pos="0">
                <a:srgbClr val="4A66AC">
                  <a:tint val="90000"/>
                </a:srgbClr>
              </a:gs>
              <a:gs pos="48000">
                <a:srgbClr val="4A66AC">
                  <a:tint val="54000"/>
                  <a:satMod val="140000"/>
                </a:srgbClr>
              </a:gs>
              <a:gs pos="100000">
                <a:srgbClr val="4A66AC">
                  <a:tint val="24000"/>
                  <a:satMod val="260000"/>
                </a:srgbClr>
              </a:gs>
            </a:gsLst>
            <a:lin ang="16200000" scaled="1"/>
          </a:gradFill>
          <a:ln w="12700" cap="flat" cmpd="sng" algn="ctr">
            <a:solidFill>
              <a:srgbClr val="4A66AC"/>
            </a:solidFill>
            <a:prstDash val="solid"/>
          </a:ln>
          <a:effectLst>
            <a:outerShdw blurRad="63500" dist="12700" dir="5400000" sx="102000" sy="102000" rotWithShape="0">
              <a:srgbClr val="000000">
                <a:alpha val="3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x</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0" i="0" u="none" strike="noStrike" kern="0" cap="none" spc="0" normalizeH="0" baseline="0" noProof="0" dirty="0">
                <a:ln>
                  <a:noFill/>
                </a:ln>
                <a:solidFill>
                  <a:sysClr val="windowText" lastClr="000000"/>
                </a:solidFill>
                <a:effectLst/>
                <a:uLnTx/>
                <a:uFillTx/>
                <a:latin typeface="Palatino Linotype"/>
                <a:ea typeface="+mn-ea"/>
                <a:cs typeface="+mn-cs"/>
              </a:rPr>
              <a:t>’</a:t>
            </a:r>
            <a:endPar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endParaRPr>
          </a:p>
        </p:txBody>
      </p:sp>
      <p:cxnSp>
        <p:nvCxnSpPr>
          <p:cNvPr id="49" name="Straight Arrow Connector 48"/>
          <p:cNvCxnSpPr>
            <a:stCxn id="52" idx="0"/>
            <a:endCxn id="48" idx="1"/>
          </p:cNvCxnSpPr>
          <p:nvPr/>
        </p:nvCxnSpPr>
        <p:spPr>
          <a:xfrm flipV="1">
            <a:off x="6858000" y="1245638"/>
            <a:ext cx="0" cy="739096"/>
          </a:xfrm>
          <a:prstGeom prst="straightConnector1">
            <a:avLst/>
          </a:prstGeom>
          <a:noFill/>
          <a:ln w="28575" cap="flat" cmpd="sng" algn="ctr">
            <a:solidFill>
              <a:srgbClr val="FFFF00"/>
            </a:solidFill>
            <a:prstDash val="solid"/>
            <a:headEnd type="none" w="med" len="med"/>
            <a:tailEnd type="arrow" w="med" len="med"/>
          </a:ln>
          <a:effectLst/>
        </p:spPr>
      </p:cxnSp>
      <p:sp>
        <p:nvSpPr>
          <p:cNvPr id="50" name="Cloud 49"/>
          <p:cNvSpPr/>
          <p:nvPr/>
        </p:nvSpPr>
        <p:spPr>
          <a:xfrm>
            <a:off x="6324600" y="2929850"/>
            <a:ext cx="1066800" cy="574991"/>
          </a:xfrm>
          <a:prstGeom prst="cloud">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ln>
          <a:effectLst>
            <a:outerShdw blurRad="63500" dist="12700" dir="5400000" sx="102000" sy="102000" rotWithShape="0">
              <a:srgbClr val="000000">
                <a:alpha val="32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Palatino Linotype"/>
                <a:ea typeface="+mn-ea"/>
                <a:cs typeface="+mn-cs"/>
              </a:rPr>
              <a:t>y</a:t>
            </a:r>
            <a:r>
              <a:rPr kumimoji="0" lang="en-US" sz="1800" b="0" i="0" u="none" strike="noStrike" kern="0" cap="none" spc="0" normalizeH="0" baseline="-25000" noProof="0" dirty="0" smtClean="0">
                <a:ln>
                  <a:noFill/>
                </a:ln>
                <a:solidFill>
                  <a:srgbClr val="FF0000"/>
                </a:solidFill>
                <a:effectLst/>
                <a:uLnTx/>
                <a:uFillTx/>
                <a:latin typeface="Palatino Linotype"/>
                <a:ea typeface="+mn-ea"/>
                <a:cs typeface="+mn-cs"/>
              </a:rPr>
              <a:t>q</a:t>
            </a:r>
          </a:p>
        </p:txBody>
      </p:sp>
      <p:cxnSp>
        <p:nvCxnSpPr>
          <p:cNvPr id="51" name="Straight Arrow Connector 50"/>
          <p:cNvCxnSpPr>
            <a:stCxn id="45" idx="0"/>
            <a:endCxn id="50" idx="1"/>
          </p:cNvCxnSpPr>
          <p:nvPr/>
        </p:nvCxnSpPr>
        <p:spPr>
          <a:xfrm flipV="1">
            <a:off x="6858000" y="3504229"/>
            <a:ext cx="0" cy="712293"/>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headEnd type="none" w="med" len="med"/>
            <a:tailEnd type="arrow" w="med" len="med"/>
          </a:ln>
          <a:effectLst>
            <a:outerShdw blurRad="63500" dist="12700" dir="5400000" sx="102000" sy="102000" rotWithShape="0">
              <a:srgbClr val="000000">
                <a:alpha val="32000"/>
              </a:srgbClr>
            </a:outerShdw>
          </a:effectLst>
        </p:spPr>
      </p:cxnSp>
      <p:sp>
        <p:nvSpPr>
          <p:cNvPr id="52" name="Flowchart: Alternate Process 51"/>
          <p:cNvSpPr/>
          <p:nvPr/>
        </p:nvSpPr>
        <p:spPr>
          <a:xfrm>
            <a:off x="6019800" y="1984734"/>
            <a:ext cx="1676400" cy="323770"/>
          </a:xfrm>
          <a:prstGeom prst="flowChartAlternateProcess">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rgbClr val="FFFF00"/>
            </a:solidFill>
            <a:prstDash val="solid"/>
          </a:ln>
          <a:effectLst>
            <a:outerShdw blurRad="63500" dist="12700" dir="5400000" sx="102000" sy="102000" rotWithShape="0">
              <a:srgbClr val="000000">
                <a:alpha val="32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s(b</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p</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 + </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w</a:t>
            </a:r>
            <a:r>
              <a:rPr kumimoji="0" lang="en-US" sz="1800" b="0" i="0" u="none" strike="noStrike" kern="0" cap="none" spc="0" normalizeH="0" baseline="0" noProof="0" dirty="0" smtClean="0">
                <a:ln>
                  <a:noFill/>
                </a:ln>
                <a:solidFill>
                  <a:sysClr val="windowText" lastClr="000000"/>
                </a:solidFill>
                <a:effectLst/>
                <a:uLnTx/>
                <a:uFillTx/>
                <a:latin typeface="Palatino Linotype"/>
                <a:ea typeface="+mn-ea"/>
                <a:cs typeface="+mn-cs"/>
              </a:rPr>
              <a:t>'</a:t>
            </a:r>
            <a:r>
              <a:rPr kumimoji="0" lang="en-US" sz="1800" b="0" i="0" u="none" strike="noStrike" kern="0" cap="none" spc="0" normalizeH="0" baseline="-25000" noProof="0" dirty="0" smtClean="0">
                <a:ln>
                  <a:noFill/>
                </a:ln>
                <a:solidFill>
                  <a:sysClr val="windowText" lastClr="000000"/>
                </a:solidFill>
                <a:effectLst/>
                <a:uLnTx/>
                <a:uFillTx/>
                <a:latin typeface="Palatino Linotype"/>
                <a:ea typeface="+mn-ea"/>
                <a:cs typeface="+mn-cs"/>
              </a:rPr>
              <a:t>q×p</a:t>
            </a:r>
            <a:r>
              <a:rPr kumimoji="0" lang="en-US" sz="1800" b="1" i="0" u="none" strike="noStrike" kern="0" cap="none" spc="0" normalizeH="0" baseline="0" noProof="0" dirty="0" smtClean="0">
                <a:ln>
                  <a:noFill/>
                </a:ln>
                <a:solidFill>
                  <a:sysClr val="windowText" lastClr="000000"/>
                </a:solidFill>
                <a:effectLst/>
                <a:uLnTx/>
                <a:uFillTx/>
                <a:latin typeface="Palatino Linotype"/>
                <a:ea typeface="+mn-ea"/>
                <a:cs typeface="+mn-cs"/>
              </a:rPr>
              <a:t>)</a:t>
            </a:r>
            <a:endParaRPr kumimoji="0" lang="en-US" sz="1800" b="1" i="0" u="none" strike="noStrike" kern="0" cap="none" spc="0" normalizeH="0" baseline="0" noProof="0" dirty="0">
              <a:ln>
                <a:solidFill>
                  <a:srgbClr val="FFFF00"/>
                </a:solidFill>
              </a:ln>
              <a:solidFill>
                <a:srgbClr val="FFFF00"/>
              </a:solidFill>
              <a:effectLst/>
              <a:uLnTx/>
              <a:uFillTx/>
              <a:latin typeface="Palatino Linotype"/>
              <a:ea typeface="+mn-ea"/>
              <a:cs typeface="+mn-cs"/>
            </a:endParaRPr>
          </a:p>
        </p:txBody>
      </p:sp>
      <p:cxnSp>
        <p:nvCxnSpPr>
          <p:cNvPr id="53" name="Straight Arrow Connector 52"/>
          <p:cNvCxnSpPr>
            <a:stCxn id="50" idx="3"/>
            <a:endCxn id="52" idx="2"/>
          </p:cNvCxnSpPr>
          <p:nvPr/>
        </p:nvCxnSpPr>
        <p:spPr>
          <a:xfrm flipV="1">
            <a:off x="6858000" y="2308504"/>
            <a:ext cx="0" cy="654222"/>
          </a:xfrm>
          <a:prstGeom prst="straightConnector1">
            <a:avLst/>
          </a:prstGeom>
          <a:gradFill rotWithShape="1">
            <a:gsLst>
              <a:gs pos="0">
                <a:sysClr val="windowText" lastClr="000000">
                  <a:tint val="90000"/>
                </a:sysClr>
              </a:gs>
              <a:gs pos="48000">
                <a:sysClr val="windowText" lastClr="000000">
                  <a:tint val="54000"/>
                  <a:satMod val="140000"/>
                </a:sysClr>
              </a:gs>
              <a:gs pos="100000">
                <a:sysClr val="windowText" lastClr="000000">
                  <a:tint val="24000"/>
                  <a:satMod val="260000"/>
                </a:sysClr>
              </a:gs>
            </a:gsLst>
            <a:lin ang="16200000" scaled="1"/>
          </a:gradFill>
          <a:ln w="12700" cap="flat" cmpd="sng" algn="ctr">
            <a:solidFill>
              <a:sysClr val="windowText" lastClr="000000"/>
            </a:solidFill>
            <a:prstDash val="solid"/>
            <a:tailEnd type="arrow"/>
          </a:ln>
          <a:effectLst>
            <a:outerShdw blurRad="63500" dist="12700" dir="5400000" sx="102000" sy="102000" rotWithShape="0">
              <a:srgbClr val="000000">
                <a:alpha val="32000"/>
              </a:srgbClr>
            </a:outerShdw>
          </a:effectLst>
        </p:spPr>
      </p:cxnSp>
    </p:spTree>
    <p:extLst>
      <p:ext uri="{BB962C8B-B14F-4D97-AF65-F5344CB8AC3E}">
        <p14:creationId xmlns:p14="http://schemas.microsoft.com/office/powerpoint/2010/main" val="35540720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Neural Image Preprocessing</a:t>
            </a:r>
            <a:endParaRPr lang="en-US" dirty="0"/>
          </a:p>
        </p:txBody>
      </p:sp>
      <p:pic>
        <p:nvPicPr>
          <p:cNvPr id="5" name="Picture 4"/>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471065" y="990600"/>
            <a:ext cx="147253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6446520" y="990600"/>
            <a:ext cx="1554480" cy="1752600"/>
            <a:chOff x="4274473" y="1586015"/>
            <a:chExt cx="1008033" cy="1263203"/>
          </a:xfrm>
        </p:grpSpPr>
        <p:pic>
          <p:nvPicPr>
            <p:cNvPr id="7" name="Picture 2" descr="http://atc.udg.edu/salem/margaToolbox/images/graph.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74473" y="1586015"/>
              <a:ext cx="1008033" cy="5940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4516"/>
            <a:stretch/>
          </p:blipFill>
          <p:spPr bwMode="auto">
            <a:xfrm>
              <a:off x="4274473" y="2255742"/>
              <a:ext cx="1008033" cy="5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descr="averagi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286000" y="31242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530062" y="990607"/>
            <a:ext cx="1432338" cy="175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8" cstate="screen">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6484111" y="3200400"/>
            <a:ext cx="147929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4419600" y="3276600"/>
            <a:ext cx="1600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81000" y="3124201"/>
            <a:ext cx="1440689" cy="14477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Surface features</a:t>
            </a:r>
            <a:br>
              <a:rPr lang="en-US" sz="1600" dirty="0" smtClean="0"/>
            </a:br>
            <a:r>
              <a:rPr lang="en-US" sz="1600" dirty="0" smtClean="0"/>
              <a:t>at vertices</a:t>
            </a:r>
            <a:endParaRPr lang="en-US" sz="1600" dirty="0"/>
          </a:p>
        </p:txBody>
      </p:sp>
      <p:cxnSp>
        <p:nvCxnSpPr>
          <p:cNvPr id="14" name="Straight Arrow Connector 13"/>
          <p:cNvCxnSpPr>
            <a:stCxn id="5" idx="3"/>
          </p:cNvCxnSpPr>
          <p:nvPr/>
        </p:nvCxnSpPr>
        <p:spPr>
          <a:xfrm>
            <a:off x="5943600" y="1866900"/>
            <a:ext cx="5029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10" idx="3"/>
            <a:endCxn id="5" idx="1"/>
          </p:cNvCxnSpPr>
          <p:nvPr/>
        </p:nvCxnSpPr>
        <p:spPr>
          <a:xfrm flipV="1">
            <a:off x="3962400" y="1866900"/>
            <a:ext cx="508665" cy="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8" idx="2"/>
            <a:endCxn id="11" idx="0"/>
          </p:cNvCxnSpPr>
          <p:nvPr/>
        </p:nvCxnSpPr>
        <p:spPr>
          <a:xfrm>
            <a:off x="7223760" y="2743200"/>
            <a:ext cx="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11" idx="1"/>
            <a:endCxn id="12" idx="3"/>
          </p:cNvCxnSpPr>
          <p:nvPr/>
        </p:nvCxnSpPr>
        <p:spPr>
          <a:xfrm flipH="1">
            <a:off x="6019800" y="3848100"/>
            <a:ext cx="46431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2" idx="1"/>
            <a:endCxn id="9" idx="3"/>
          </p:cNvCxnSpPr>
          <p:nvPr/>
        </p:nvCxnSpPr>
        <p:spPr>
          <a:xfrm flipH="1">
            <a:off x="3810000" y="3848100"/>
            <a:ext cx="6096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9" idx="1"/>
            <a:endCxn id="13" idx="3"/>
          </p:cNvCxnSpPr>
          <p:nvPr/>
        </p:nvCxnSpPr>
        <p:spPr>
          <a:xfrm flipH="1">
            <a:off x="1821689" y="3848100"/>
            <a:ext cx="46431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20" name="Picture 19"/>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2286000" y="5029200"/>
            <a:ext cx="1524000" cy="1028700"/>
          </a:xfrm>
          <a:prstGeom prst="rect">
            <a:avLst/>
          </a:prstGeom>
        </p:spPr>
      </p:pic>
      <p:cxnSp>
        <p:nvCxnSpPr>
          <p:cNvPr id="21" name="Straight Arrow Connector 20"/>
          <p:cNvCxnSpPr>
            <a:stCxn id="9" idx="2"/>
            <a:endCxn id="20" idx="0"/>
          </p:cNvCxnSpPr>
          <p:nvPr/>
        </p:nvCxnSpPr>
        <p:spPr>
          <a:xfrm>
            <a:off x="3048000" y="4572000"/>
            <a:ext cx="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0" y="6183868"/>
            <a:ext cx="6858597" cy="369332"/>
          </a:xfrm>
          <a:prstGeom prst="rect">
            <a:avLst/>
          </a:prstGeom>
          <a:noFill/>
        </p:spPr>
        <p:txBody>
          <a:bodyPr wrap="square" rtlCol="0">
            <a:spAutoFit/>
          </a:bodyPr>
          <a:lstStyle/>
          <a:p>
            <a:r>
              <a:rPr lang="en-US" dirty="0" smtClean="0"/>
              <a:t>Figure generated by freesurfer group, </a:t>
            </a:r>
            <a:r>
              <a:rPr lang="en-US" dirty="0"/>
              <a:t>Harvard </a:t>
            </a:r>
            <a:r>
              <a:rPr lang="en-US" dirty="0" smtClean="0"/>
              <a:t>University</a:t>
            </a:r>
            <a:endParaRPr lang="en-US" dirty="0"/>
          </a:p>
        </p:txBody>
      </p:sp>
      <p:sp>
        <p:nvSpPr>
          <p:cNvPr id="22" name="Rounded Rectangle 21"/>
          <p:cNvSpPr/>
          <p:nvPr/>
        </p:nvSpPr>
        <p:spPr>
          <a:xfrm>
            <a:off x="304800" y="1268525"/>
            <a:ext cx="1736938" cy="1196750"/>
          </a:xfrm>
          <a:prstGeom prst="roundRect">
            <a:avLst/>
          </a:prstGeom>
          <a:blipFill rotWithShape="1">
            <a:blip r:embed="rId1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4390582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9138"/>
          </a:xfrm>
        </p:spPr>
        <p:txBody>
          <a:bodyPr/>
          <a:lstStyle/>
          <a:p>
            <a:r>
              <a:rPr lang="en-US" dirty="0"/>
              <a:t>Surface Features </a:t>
            </a:r>
            <a:r>
              <a:rPr lang="en-US" dirty="0" smtClean="0"/>
              <a:t>on Vertices</a:t>
            </a:r>
            <a:endParaRPr lang="en-US" dirty="0"/>
          </a:p>
        </p:txBody>
      </p:sp>
      <p:grpSp>
        <p:nvGrpSpPr>
          <p:cNvPr id="24" name="Group 23"/>
          <p:cNvGrpSpPr>
            <a:grpSpLocks/>
          </p:cNvGrpSpPr>
          <p:nvPr/>
        </p:nvGrpSpPr>
        <p:grpSpPr bwMode="auto">
          <a:xfrm>
            <a:off x="464584" y="762000"/>
            <a:ext cx="3657600" cy="4718050"/>
            <a:chOff x="2592" y="624"/>
            <a:chExt cx="2848" cy="3496"/>
          </a:xfrm>
        </p:grpSpPr>
        <p:pic>
          <p:nvPicPr>
            <p:cNvPr id="25" name="Picture 2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92" y="624"/>
              <a:ext cx="2848" cy="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6" name="Line 5"/>
            <p:cNvSpPr>
              <a:spLocks noChangeShapeType="1"/>
            </p:cNvSpPr>
            <p:nvPr/>
          </p:nvSpPr>
          <p:spPr bwMode="auto">
            <a:xfrm flipH="1" flipV="1">
              <a:off x="3596" y="1868"/>
              <a:ext cx="245" cy="10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6"/>
            <p:cNvSpPr>
              <a:spLocks noChangeShapeType="1"/>
            </p:cNvSpPr>
            <p:nvPr/>
          </p:nvSpPr>
          <p:spPr bwMode="auto">
            <a:xfrm flipH="1" flipV="1">
              <a:off x="3884" y="1244"/>
              <a:ext cx="149" cy="293"/>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7"/>
            <p:cNvSpPr>
              <a:spLocks noChangeShapeType="1"/>
            </p:cNvSpPr>
            <p:nvPr/>
          </p:nvSpPr>
          <p:spPr bwMode="auto">
            <a:xfrm flipH="1" flipV="1">
              <a:off x="3692" y="1580"/>
              <a:ext cx="245" cy="10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flipH="1" flipV="1">
              <a:off x="3644" y="1724"/>
              <a:ext cx="245" cy="10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9"/>
            <p:cNvSpPr>
              <a:spLocks noChangeShapeType="1"/>
            </p:cNvSpPr>
            <p:nvPr/>
          </p:nvSpPr>
          <p:spPr bwMode="auto">
            <a:xfrm flipV="1">
              <a:off x="4128" y="1148"/>
              <a:ext cx="0" cy="34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10"/>
            <p:cNvSpPr>
              <a:spLocks noChangeShapeType="1"/>
            </p:cNvSpPr>
            <p:nvPr/>
          </p:nvSpPr>
          <p:spPr bwMode="auto">
            <a:xfrm flipV="1">
              <a:off x="4272" y="1196"/>
              <a:ext cx="237" cy="34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11"/>
            <p:cNvSpPr>
              <a:spLocks noChangeShapeType="1"/>
            </p:cNvSpPr>
            <p:nvPr/>
          </p:nvSpPr>
          <p:spPr bwMode="auto">
            <a:xfrm>
              <a:off x="4272" y="1728"/>
              <a:ext cx="429" cy="0"/>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12"/>
            <p:cNvSpPr>
              <a:spLocks noChangeShapeType="1"/>
            </p:cNvSpPr>
            <p:nvPr/>
          </p:nvSpPr>
          <p:spPr bwMode="auto">
            <a:xfrm>
              <a:off x="4224" y="1872"/>
              <a:ext cx="333" cy="141"/>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13"/>
            <p:cNvSpPr>
              <a:spLocks noChangeShapeType="1"/>
            </p:cNvSpPr>
            <p:nvPr/>
          </p:nvSpPr>
          <p:spPr bwMode="auto">
            <a:xfrm>
              <a:off x="4176" y="2160"/>
              <a:ext cx="333" cy="45"/>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14"/>
            <p:cNvSpPr>
              <a:spLocks noChangeShapeType="1"/>
            </p:cNvSpPr>
            <p:nvPr/>
          </p:nvSpPr>
          <p:spPr bwMode="auto">
            <a:xfrm flipV="1">
              <a:off x="4272" y="1484"/>
              <a:ext cx="429" cy="149"/>
            </a:xfrm>
            <a:prstGeom prst="line">
              <a:avLst/>
            </a:prstGeom>
            <a:noFill/>
            <a:ln w="38160">
              <a:solidFill>
                <a:srgbClr val="00FF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6" name="Group 3"/>
          <p:cNvGrpSpPr>
            <a:grpSpLocks/>
          </p:cNvGrpSpPr>
          <p:nvPr/>
        </p:nvGrpSpPr>
        <p:grpSpPr bwMode="auto">
          <a:xfrm>
            <a:off x="5184101" y="762000"/>
            <a:ext cx="3581400" cy="4757738"/>
            <a:chOff x="432" y="624"/>
            <a:chExt cx="2848" cy="3496"/>
          </a:xfrm>
        </p:grpSpPr>
        <p:pic>
          <p:nvPicPr>
            <p:cNvPr id="37"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2" y="624"/>
              <a:ext cx="2848" cy="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8" name="Oval 5"/>
            <p:cNvSpPr>
              <a:spLocks noChangeArrowheads="1"/>
            </p:cNvSpPr>
            <p:nvPr/>
          </p:nvSpPr>
          <p:spPr bwMode="auto">
            <a:xfrm>
              <a:off x="1872" y="1536"/>
              <a:ext cx="237" cy="237"/>
            </a:xfrm>
            <a:prstGeom prst="ellipse">
              <a:avLst/>
            </a:prstGeom>
            <a:noFill/>
            <a:ln w="3816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9" name="Oval 6"/>
            <p:cNvSpPr>
              <a:spLocks noChangeArrowheads="1"/>
            </p:cNvSpPr>
            <p:nvPr/>
          </p:nvSpPr>
          <p:spPr bwMode="auto">
            <a:xfrm>
              <a:off x="768" y="1728"/>
              <a:ext cx="813" cy="861"/>
            </a:xfrm>
            <a:prstGeom prst="ellipse">
              <a:avLst/>
            </a:prstGeom>
            <a:noFill/>
            <a:ln w="3816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40" name="Oval 7"/>
            <p:cNvSpPr>
              <a:spLocks noChangeArrowheads="1"/>
            </p:cNvSpPr>
            <p:nvPr/>
          </p:nvSpPr>
          <p:spPr bwMode="auto">
            <a:xfrm>
              <a:off x="1536" y="2880"/>
              <a:ext cx="1245" cy="1197"/>
            </a:xfrm>
            <a:prstGeom prst="ellipse">
              <a:avLst/>
            </a:prstGeom>
            <a:noFill/>
            <a:ln w="3816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41" name="Line 8"/>
            <p:cNvSpPr>
              <a:spLocks noChangeShapeType="1"/>
            </p:cNvSpPr>
            <p:nvPr/>
          </p:nvSpPr>
          <p:spPr bwMode="auto">
            <a:xfrm flipV="1">
              <a:off x="1968" y="1580"/>
              <a:ext cx="93" cy="101"/>
            </a:xfrm>
            <a:prstGeom prst="line">
              <a:avLst/>
            </a:prstGeom>
            <a:noFill/>
            <a:ln w="3816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2" name="Line 9"/>
            <p:cNvSpPr>
              <a:spLocks noChangeShapeType="1"/>
            </p:cNvSpPr>
            <p:nvPr/>
          </p:nvSpPr>
          <p:spPr bwMode="auto">
            <a:xfrm>
              <a:off x="1152" y="2160"/>
              <a:ext cx="381" cy="237"/>
            </a:xfrm>
            <a:prstGeom prst="line">
              <a:avLst/>
            </a:prstGeom>
            <a:noFill/>
            <a:ln w="3816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 name="Line 10"/>
            <p:cNvSpPr>
              <a:spLocks noChangeShapeType="1"/>
            </p:cNvSpPr>
            <p:nvPr/>
          </p:nvSpPr>
          <p:spPr bwMode="auto">
            <a:xfrm flipH="1">
              <a:off x="1532" y="3504"/>
              <a:ext cx="581" cy="0"/>
            </a:xfrm>
            <a:prstGeom prst="line">
              <a:avLst/>
            </a:prstGeom>
            <a:noFill/>
            <a:ln w="3816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 name="Oval 11"/>
            <p:cNvSpPr>
              <a:spLocks noChangeArrowheads="1"/>
            </p:cNvSpPr>
            <p:nvPr/>
          </p:nvSpPr>
          <p:spPr bwMode="auto">
            <a:xfrm>
              <a:off x="1488" y="2352"/>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45" name="Oval 12"/>
            <p:cNvSpPr>
              <a:spLocks noChangeArrowheads="1"/>
            </p:cNvSpPr>
            <p:nvPr/>
          </p:nvSpPr>
          <p:spPr bwMode="auto">
            <a:xfrm>
              <a:off x="2043" y="1529"/>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46" name="Oval 13"/>
            <p:cNvSpPr>
              <a:spLocks noChangeArrowheads="1"/>
            </p:cNvSpPr>
            <p:nvPr/>
          </p:nvSpPr>
          <p:spPr bwMode="auto">
            <a:xfrm>
              <a:off x="1488" y="3456"/>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47" name="Oval 14"/>
            <p:cNvSpPr>
              <a:spLocks noChangeArrowheads="1"/>
            </p:cNvSpPr>
            <p:nvPr/>
          </p:nvSpPr>
          <p:spPr bwMode="auto">
            <a:xfrm>
              <a:off x="2016" y="1872"/>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48" name="Oval 15"/>
            <p:cNvSpPr>
              <a:spLocks noChangeArrowheads="1"/>
            </p:cNvSpPr>
            <p:nvPr/>
          </p:nvSpPr>
          <p:spPr bwMode="auto">
            <a:xfrm>
              <a:off x="1728" y="2640"/>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49" name="Oval 16"/>
            <p:cNvSpPr>
              <a:spLocks noChangeArrowheads="1"/>
            </p:cNvSpPr>
            <p:nvPr/>
          </p:nvSpPr>
          <p:spPr bwMode="auto">
            <a:xfrm>
              <a:off x="1920" y="2400"/>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sp>
          <p:nvSpPr>
            <p:cNvPr id="50" name="Oval 17"/>
            <p:cNvSpPr>
              <a:spLocks noChangeArrowheads="1"/>
            </p:cNvSpPr>
            <p:nvPr/>
          </p:nvSpPr>
          <p:spPr bwMode="auto">
            <a:xfrm>
              <a:off x="1968" y="2112"/>
              <a:ext cx="93" cy="93"/>
            </a:xfrm>
            <a:prstGeom prst="ellipse">
              <a:avLst/>
            </a:prstGeom>
            <a:solidFill>
              <a:srgbClr val="6600FF"/>
            </a:solidFill>
            <a:ln w="9360">
              <a:solidFill>
                <a:srgbClr val="6600FF"/>
              </a:solidFill>
              <a:miter lim="800000"/>
              <a:headEnd/>
              <a:tailEnd/>
            </a:ln>
          </p:spPr>
          <p:txBody>
            <a:bodyPr wrap="none" anchor="ctr"/>
            <a:lstStyle/>
            <a:p>
              <a:endParaRPr lang="en-US" altLang="en-US"/>
            </a:p>
          </p:txBody>
        </p:sp>
      </p:grpSp>
      <p:sp>
        <p:nvSpPr>
          <p:cNvPr id="3" name="TextBox 2"/>
          <p:cNvSpPr txBox="1"/>
          <p:nvPr/>
        </p:nvSpPr>
        <p:spPr>
          <a:xfrm>
            <a:off x="0" y="6183868"/>
            <a:ext cx="6858597" cy="369332"/>
          </a:xfrm>
          <a:prstGeom prst="rect">
            <a:avLst/>
          </a:prstGeom>
          <a:noFill/>
        </p:spPr>
        <p:txBody>
          <a:bodyPr wrap="square" rtlCol="0">
            <a:spAutoFit/>
          </a:bodyPr>
          <a:lstStyle/>
          <a:p>
            <a:r>
              <a:rPr lang="en-US" dirty="0" smtClean="0"/>
              <a:t>Figure generated by freesurfer group, </a:t>
            </a:r>
            <a:r>
              <a:rPr lang="en-US" dirty="0"/>
              <a:t>Harvard </a:t>
            </a:r>
            <a:r>
              <a:rPr lang="en-US" dirty="0" smtClean="0"/>
              <a:t>University</a:t>
            </a:r>
            <a:endParaRPr lang="en-US" dirty="0"/>
          </a:p>
        </p:txBody>
      </p:sp>
      <p:sp>
        <p:nvSpPr>
          <p:cNvPr id="4" name="TextBox 3"/>
          <p:cNvSpPr txBox="1"/>
          <p:nvPr/>
        </p:nvSpPr>
        <p:spPr>
          <a:xfrm>
            <a:off x="479615" y="5562600"/>
            <a:ext cx="8285886" cy="646331"/>
          </a:xfrm>
          <a:prstGeom prst="rect">
            <a:avLst/>
          </a:prstGeom>
          <a:noFill/>
        </p:spPr>
        <p:txBody>
          <a:bodyPr wrap="square" rtlCol="0">
            <a:spAutoFit/>
          </a:bodyPr>
          <a:lstStyle/>
          <a:p>
            <a:r>
              <a:rPr lang="en-US" dirty="0" smtClean="0"/>
              <a:t>A total of 32,768 vertices in each brain surface, across 67 anatomical regions;</a:t>
            </a:r>
          </a:p>
          <a:p>
            <a:r>
              <a:rPr lang="en-US" dirty="0" smtClean="0"/>
              <a:t>Each region has few hundreds to ten thousands of vertices</a:t>
            </a:r>
            <a:endParaRPr lang="en-US" dirty="0"/>
          </a:p>
        </p:txBody>
      </p:sp>
    </p:spTree>
    <p:extLst>
      <p:ext uri="{BB962C8B-B14F-4D97-AF65-F5344CB8AC3E}">
        <p14:creationId xmlns:p14="http://schemas.microsoft.com/office/powerpoint/2010/main" val="39686699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457200"/>
          </a:xfrm>
        </p:spPr>
        <p:txBody>
          <a:bodyPr>
            <a:normAutofit fontScale="90000"/>
          </a:bodyPr>
          <a:lstStyle/>
          <a:p>
            <a:r>
              <a:rPr lang="en-US" dirty="0" smtClean="0"/>
              <a:t>Encode Vertices by Deep </a:t>
            </a:r>
            <a:r>
              <a:rPr lang="en-US" dirty="0"/>
              <a:t>Learning</a:t>
            </a:r>
          </a:p>
        </p:txBody>
      </p:sp>
      <p:sp>
        <p:nvSpPr>
          <p:cNvPr id="51" name="Flowchart: Alternate Process 50"/>
          <p:cNvSpPr/>
          <p:nvPr/>
        </p:nvSpPr>
        <p:spPr>
          <a:xfrm>
            <a:off x="2971800" y="4653869"/>
            <a:ext cx="3200400" cy="343258"/>
          </a:xfrm>
          <a:prstGeom prst="flowChartAlternateProcess">
            <a:avLst/>
          </a:prstGeom>
          <a:ln w="190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s(b</a:t>
            </a:r>
            <a:r>
              <a:rPr lang="en-US" baseline="-25000" dirty="0" smtClean="0"/>
              <a:t>2</a:t>
            </a:r>
            <a:r>
              <a:rPr lang="en-US" dirty="0" smtClean="0"/>
              <a:t> + </a:t>
            </a:r>
            <a:r>
              <a:rPr lang="en-US" b="1" dirty="0" smtClean="0"/>
              <a:t>(.)w</a:t>
            </a:r>
            <a:r>
              <a:rPr lang="en-US" baseline="-25000" dirty="0" smtClean="0"/>
              <a:t>2</a:t>
            </a:r>
            <a:r>
              <a:rPr lang="en-US" b="1" dirty="0" smtClean="0"/>
              <a:t>)</a:t>
            </a:r>
            <a:endParaRPr lang="en-US" b="1" dirty="0">
              <a:ln>
                <a:solidFill>
                  <a:srgbClr val="FFFF00"/>
                </a:solidFill>
              </a:ln>
              <a:solidFill>
                <a:srgbClr val="FFFF00"/>
              </a:solidFill>
            </a:endParaRPr>
          </a:p>
        </p:txBody>
      </p:sp>
      <p:sp>
        <p:nvSpPr>
          <p:cNvPr id="52" name="Rectangle 51"/>
          <p:cNvSpPr/>
          <p:nvPr/>
        </p:nvSpPr>
        <p:spPr>
          <a:xfrm>
            <a:off x="1028700" y="6362342"/>
            <a:ext cx="798177" cy="3432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FF0000"/>
                </a:solidFill>
              </a:rPr>
              <a:t>x</a:t>
            </a:r>
            <a:r>
              <a:rPr lang="en-US" baseline="-25000" dirty="0" smtClean="0">
                <a:solidFill>
                  <a:srgbClr val="FF0000"/>
                </a:solidFill>
              </a:rPr>
              <a:t>0</a:t>
            </a:r>
            <a:endParaRPr lang="en-US" dirty="0">
              <a:ln>
                <a:solidFill>
                  <a:srgbClr val="FFFF00"/>
                </a:solidFill>
              </a:ln>
              <a:solidFill>
                <a:srgbClr val="FF0000"/>
              </a:solidFill>
            </a:endParaRPr>
          </a:p>
        </p:txBody>
      </p:sp>
      <p:cxnSp>
        <p:nvCxnSpPr>
          <p:cNvPr id="53" name="Straight Arrow Connector 160"/>
          <p:cNvCxnSpPr>
            <a:stCxn id="52" idx="0"/>
            <a:endCxn id="57" idx="1"/>
          </p:cNvCxnSpPr>
          <p:nvPr/>
        </p:nvCxnSpPr>
        <p:spPr>
          <a:xfrm rot="5400000" flipH="1" flipV="1">
            <a:off x="1888572" y="5507715"/>
            <a:ext cx="393844" cy="1315410"/>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Snip Diagonal Corner Rectangle 53"/>
          <p:cNvSpPr/>
          <p:nvPr/>
        </p:nvSpPr>
        <p:spPr>
          <a:xfrm>
            <a:off x="1257300" y="5222135"/>
            <a:ext cx="791826" cy="343258"/>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00B050"/>
                </a:solidFill>
              </a:rPr>
              <a:t>x</a:t>
            </a:r>
            <a:r>
              <a:rPr lang="en-US" baseline="-25000" dirty="0" smtClean="0">
                <a:solidFill>
                  <a:srgbClr val="00B050"/>
                </a:solidFill>
              </a:rPr>
              <a:t>0</a:t>
            </a:r>
            <a:r>
              <a:rPr lang="en-US" dirty="0" smtClean="0">
                <a:solidFill>
                  <a:srgbClr val="00B050"/>
                </a:solidFill>
              </a:rPr>
              <a:t>’</a:t>
            </a:r>
          </a:p>
        </p:txBody>
      </p:sp>
      <p:sp>
        <p:nvSpPr>
          <p:cNvPr id="55" name="Rectangle 54"/>
          <p:cNvSpPr/>
          <p:nvPr/>
        </p:nvSpPr>
        <p:spPr>
          <a:xfrm>
            <a:off x="7086600" y="5220233"/>
            <a:ext cx="800100" cy="348393"/>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b="1" dirty="0" smtClean="0">
                <a:solidFill>
                  <a:srgbClr val="FF0000"/>
                </a:solidFill>
              </a:rPr>
              <a:t>x</a:t>
            </a:r>
            <a:r>
              <a:rPr lang="en-US" baseline="-25000" dirty="0" smtClean="0">
                <a:solidFill>
                  <a:srgbClr val="FF0000"/>
                </a:solidFill>
              </a:rPr>
              <a:t>1</a:t>
            </a:r>
          </a:p>
        </p:txBody>
      </p:sp>
      <p:sp>
        <p:nvSpPr>
          <p:cNvPr id="56" name="Flowchart: Alternate Process 55"/>
          <p:cNvSpPr/>
          <p:nvPr/>
        </p:nvSpPr>
        <p:spPr>
          <a:xfrm>
            <a:off x="3200401" y="4075796"/>
            <a:ext cx="2743200" cy="33812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b="1" dirty="0" smtClean="0"/>
              <a:t>s(b</a:t>
            </a:r>
            <a:r>
              <a:rPr lang="en-US" baseline="-25000" dirty="0" smtClean="0"/>
              <a:t>2</a:t>
            </a:r>
            <a:r>
              <a:rPr lang="en-US" dirty="0"/>
              <a:t>'</a:t>
            </a:r>
            <a:r>
              <a:rPr lang="en-US" dirty="0" smtClean="0"/>
              <a:t> + </a:t>
            </a:r>
            <a:r>
              <a:rPr lang="en-US" b="1" dirty="0" smtClean="0"/>
              <a:t>(.)w</a:t>
            </a:r>
            <a:r>
              <a:rPr lang="en-US" baseline="-25000" dirty="0" smtClean="0"/>
              <a:t>2</a:t>
            </a:r>
            <a:r>
              <a:rPr lang="en-US" dirty="0"/>
              <a:t>'</a:t>
            </a:r>
            <a:r>
              <a:rPr lang="en-US" b="1" dirty="0" smtClean="0"/>
              <a:t>)</a:t>
            </a:r>
            <a:endParaRPr lang="en-US" b="1" dirty="0">
              <a:ln>
                <a:solidFill>
                  <a:srgbClr val="FFFF00"/>
                </a:solidFill>
              </a:ln>
              <a:solidFill>
                <a:srgbClr val="FFFF00"/>
              </a:solidFill>
            </a:endParaRPr>
          </a:p>
        </p:txBody>
      </p:sp>
      <p:sp>
        <p:nvSpPr>
          <p:cNvPr id="57" name="Flowchart: Alternate Process 56"/>
          <p:cNvSpPr/>
          <p:nvPr/>
        </p:nvSpPr>
        <p:spPr>
          <a:xfrm>
            <a:off x="2743199" y="5796869"/>
            <a:ext cx="3657600" cy="343258"/>
          </a:xfrm>
          <a:prstGeom prst="flowChartAlternateProcess">
            <a:avLst/>
          </a:prstGeom>
          <a:ln w="190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s(b</a:t>
            </a:r>
            <a:r>
              <a:rPr lang="en-US" baseline="-25000" dirty="0" smtClean="0"/>
              <a:t>1</a:t>
            </a:r>
            <a:r>
              <a:rPr lang="en-US" dirty="0" smtClean="0"/>
              <a:t> + </a:t>
            </a:r>
            <a:r>
              <a:rPr lang="en-US" b="1" dirty="0" smtClean="0"/>
              <a:t>(.)w</a:t>
            </a:r>
            <a:r>
              <a:rPr lang="en-US" baseline="-25000" dirty="0" smtClean="0"/>
              <a:t>1</a:t>
            </a:r>
            <a:r>
              <a:rPr lang="en-US" b="1" dirty="0" smtClean="0"/>
              <a:t>)</a:t>
            </a:r>
            <a:endParaRPr lang="en-US" b="1" dirty="0">
              <a:ln>
                <a:solidFill>
                  <a:srgbClr val="FFFF00"/>
                </a:solidFill>
              </a:ln>
              <a:solidFill>
                <a:srgbClr val="FFFF00"/>
              </a:solidFill>
            </a:endParaRPr>
          </a:p>
        </p:txBody>
      </p:sp>
      <p:sp>
        <p:nvSpPr>
          <p:cNvPr id="58" name="Flowchart: Alternate Process 57"/>
          <p:cNvSpPr/>
          <p:nvPr/>
        </p:nvSpPr>
        <p:spPr>
          <a:xfrm>
            <a:off x="2971800" y="5222135"/>
            <a:ext cx="3200400" cy="343258"/>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b="1" dirty="0" smtClean="0"/>
              <a:t>s(b</a:t>
            </a:r>
            <a:r>
              <a:rPr lang="en-US" dirty="0" smtClean="0"/>
              <a:t>'</a:t>
            </a:r>
            <a:r>
              <a:rPr lang="en-US" baseline="-25000" dirty="0" smtClean="0"/>
              <a:t>1</a:t>
            </a:r>
            <a:r>
              <a:rPr lang="en-US" dirty="0" smtClean="0"/>
              <a:t> + </a:t>
            </a:r>
            <a:r>
              <a:rPr lang="en-US" b="1" dirty="0" smtClean="0"/>
              <a:t>(.)w</a:t>
            </a:r>
            <a:r>
              <a:rPr lang="en-US" dirty="0" smtClean="0"/>
              <a:t>'</a:t>
            </a:r>
            <a:r>
              <a:rPr lang="en-US" baseline="-25000" dirty="0" smtClean="0"/>
              <a:t>1</a:t>
            </a:r>
            <a:r>
              <a:rPr lang="en-US" b="1" dirty="0" smtClean="0"/>
              <a:t>)</a:t>
            </a:r>
            <a:endParaRPr lang="en-US" b="1" dirty="0">
              <a:ln>
                <a:solidFill>
                  <a:srgbClr val="FFFF00"/>
                </a:solidFill>
              </a:ln>
              <a:solidFill>
                <a:srgbClr val="FFFF00"/>
              </a:solidFill>
            </a:endParaRPr>
          </a:p>
        </p:txBody>
      </p:sp>
      <p:cxnSp>
        <p:nvCxnSpPr>
          <p:cNvPr id="59" name="Straight Arrow Connector 181"/>
          <p:cNvCxnSpPr>
            <a:stCxn id="58" idx="1"/>
            <a:endCxn id="54" idx="0"/>
          </p:cNvCxnSpPr>
          <p:nvPr/>
        </p:nvCxnSpPr>
        <p:spPr>
          <a:xfrm flipH="1">
            <a:off x="2049126" y="5393764"/>
            <a:ext cx="92267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0" name="Straight Arrow Connector 181"/>
          <p:cNvCxnSpPr>
            <a:stCxn id="57" idx="3"/>
            <a:endCxn id="55" idx="2"/>
          </p:cNvCxnSpPr>
          <p:nvPr/>
        </p:nvCxnSpPr>
        <p:spPr>
          <a:xfrm flipV="1">
            <a:off x="6400799" y="5568626"/>
            <a:ext cx="1085851" cy="399872"/>
          </a:xfrm>
          <a:prstGeom prst="curvedConnector2">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181"/>
          <p:cNvCxnSpPr>
            <a:stCxn id="55" idx="0"/>
            <a:endCxn id="51" idx="3"/>
          </p:cNvCxnSpPr>
          <p:nvPr/>
        </p:nvCxnSpPr>
        <p:spPr>
          <a:xfrm rot="16200000" flipV="1">
            <a:off x="6632058" y="4365641"/>
            <a:ext cx="394735" cy="1314450"/>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Flowchart: Alternate Process 61"/>
          <p:cNvSpPr/>
          <p:nvPr/>
        </p:nvSpPr>
        <p:spPr>
          <a:xfrm>
            <a:off x="3200401" y="3505200"/>
            <a:ext cx="2743199" cy="343258"/>
          </a:xfrm>
          <a:prstGeom prst="flowChartAlternateProcess">
            <a:avLst/>
          </a:prstGeom>
          <a:ln w="190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s(b</a:t>
            </a:r>
            <a:r>
              <a:rPr lang="en-US" baseline="-25000" dirty="0" smtClean="0"/>
              <a:t>3</a:t>
            </a:r>
            <a:r>
              <a:rPr lang="en-US" dirty="0" smtClean="0"/>
              <a:t> + </a:t>
            </a:r>
            <a:r>
              <a:rPr lang="en-US" b="1" dirty="0" smtClean="0"/>
              <a:t>(.)w</a:t>
            </a:r>
            <a:r>
              <a:rPr lang="en-US" baseline="-25000" dirty="0" smtClean="0"/>
              <a:t>3</a:t>
            </a:r>
            <a:r>
              <a:rPr lang="en-US" b="1" dirty="0" smtClean="0"/>
              <a:t>)</a:t>
            </a:r>
            <a:endParaRPr lang="en-US" b="1" dirty="0">
              <a:ln>
                <a:solidFill>
                  <a:srgbClr val="FFFF00"/>
                </a:solidFill>
              </a:ln>
              <a:solidFill>
                <a:srgbClr val="FFFF00"/>
              </a:solidFill>
            </a:endParaRPr>
          </a:p>
        </p:txBody>
      </p:sp>
      <p:sp>
        <p:nvSpPr>
          <p:cNvPr id="63" name="Flowchart: Alternate Process 62"/>
          <p:cNvSpPr/>
          <p:nvPr/>
        </p:nvSpPr>
        <p:spPr>
          <a:xfrm>
            <a:off x="3886201" y="647700"/>
            <a:ext cx="1371600" cy="338123"/>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b="1" dirty="0" smtClean="0"/>
              <a:t>s(</a:t>
            </a:r>
            <a:r>
              <a:rPr lang="en-US" b="1" dirty="0" err="1" smtClean="0"/>
              <a:t>b</a:t>
            </a:r>
            <a:r>
              <a:rPr lang="en-US" baseline="-25000" dirty="0" err="1" smtClean="0"/>
              <a:t>r</a:t>
            </a:r>
            <a:r>
              <a:rPr lang="en-US" dirty="0" smtClean="0"/>
              <a:t>' + </a:t>
            </a:r>
            <a:r>
              <a:rPr lang="en-US" b="1" dirty="0" smtClean="0"/>
              <a:t>(.)</a:t>
            </a:r>
            <a:r>
              <a:rPr lang="en-US" b="1" dirty="0" err="1" smtClean="0"/>
              <a:t>w</a:t>
            </a:r>
            <a:r>
              <a:rPr lang="en-US" baseline="-25000" dirty="0" err="1" smtClean="0"/>
              <a:t>r</a:t>
            </a:r>
            <a:r>
              <a:rPr lang="en-US" dirty="0" smtClean="0"/>
              <a:t>'</a:t>
            </a:r>
            <a:r>
              <a:rPr lang="en-US" b="1" dirty="0" smtClean="0"/>
              <a:t>)</a:t>
            </a:r>
            <a:endParaRPr lang="en-US" b="1" dirty="0">
              <a:ln>
                <a:solidFill>
                  <a:srgbClr val="FFFF00"/>
                </a:solidFill>
              </a:ln>
              <a:solidFill>
                <a:srgbClr val="FFFF00"/>
              </a:solidFill>
            </a:endParaRPr>
          </a:p>
        </p:txBody>
      </p:sp>
      <p:cxnSp>
        <p:nvCxnSpPr>
          <p:cNvPr id="64" name="Straight Arrow Connector 181"/>
          <p:cNvCxnSpPr>
            <a:stCxn id="51" idx="1"/>
            <a:endCxn id="73" idx="2"/>
          </p:cNvCxnSpPr>
          <p:nvPr/>
        </p:nvCxnSpPr>
        <p:spPr>
          <a:xfrm rot="10800000">
            <a:off x="1885950" y="4413918"/>
            <a:ext cx="1085850" cy="411581"/>
          </a:xfrm>
          <a:prstGeom prst="curvedConnector2">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181"/>
          <p:cNvCxnSpPr>
            <a:stCxn id="73" idx="0"/>
            <a:endCxn id="62" idx="1"/>
          </p:cNvCxnSpPr>
          <p:nvPr/>
        </p:nvCxnSpPr>
        <p:spPr>
          <a:xfrm rot="5400000" flipH="1" flipV="1">
            <a:off x="2343692" y="3219087"/>
            <a:ext cx="398966" cy="1314451"/>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181"/>
          <p:cNvCxnSpPr>
            <a:stCxn id="69" idx="1"/>
            <a:endCxn id="58" idx="3"/>
          </p:cNvCxnSpPr>
          <p:nvPr/>
        </p:nvCxnSpPr>
        <p:spPr>
          <a:xfrm rot="5400000">
            <a:off x="6225201" y="4360915"/>
            <a:ext cx="979848" cy="108585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67" name="Flowchart: Alternate Process 66"/>
          <p:cNvSpPr/>
          <p:nvPr/>
        </p:nvSpPr>
        <p:spPr>
          <a:xfrm>
            <a:off x="3657601" y="1214058"/>
            <a:ext cx="1828800" cy="343258"/>
          </a:xfrm>
          <a:prstGeom prst="flowChartAlternateProcess">
            <a:avLst/>
          </a:prstGeom>
          <a:ln w="190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a:t>
            </a:r>
            <a:r>
              <a:rPr lang="en-US" b="1" dirty="0" err="1" smtClean="0"/>
              <a:t>b</a:t>
            </a:r>
            <a:r>
              <a:rPr lang="en-US" baseline="-25000" dirty="0" err="1" smtClean="0"/>
              <a:t>r</a:t>
            </a:r>
            <a:r>
              <a:rPr lang="en-US" dirty="0" smtClean="0"/>
              <a:t> + </a:t>
            </a:r>
            <a:r>
              <a:rPr lang="en-US" b="1" dirty="0" smtClean="0"/>
              <a:t>(.)</a:t>
            </a:r>
            <a:r>
              <a:rPr lang="en-US" b="1" dirty="0" err="1" smtClean="0"/>
              <a:t>w</a:t>
            </a:r>
            <a:r>
              <a:rPr lang="en-US" baseline="-25000" dirty="0" err="1" smtClean="0"/>
              <a:t>r</a:t>
            </a:r>
            <a:r>
              <a:rPr lang="en-US" b="1" dirty="0" smtClean="0"/>
              <a:t>)</a:t>
            </a:r>
            <a:endParaRPr lang="en-US" b="1" dirty="0">
              <a:ln>
                <a:solidFill>
                  <a:srgbClr val="FFFF00"/>
                </a:solidFill>
              </a:ln>
              <a:solidFill>
                <a:srgbClr val="FFFF00"/>
              </a:solidFill>
            </a:endParaRPr>
          </a:p>
        </p:txBody>
      </p:sp>
      <p:cxnSp>
        <p:nvCxnSpPr>
          <p:cNvPr id="68" name="Straight Arrow Connector 181"/>
          <p:cNvCxnSpPr>
            <a:stCxn id="87" idx="1"/>
            <a:endCxn id="56" idx="1"/>
          </p:cNvCxnSpPr>
          <p:nvPr/>
        </p:nvCxnSpPr>
        <p:spPr>
          <a:xfrm rot="16200000" flipH="1">
            <a:off x="2170958" y="3215412"/>
            <a:ext cx="973037" cy="108585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69" name="Snip Diagonal Corner Rectangle 68"/>
          <p:cNvSpPr/>
          <p:nvPr/>
        </p:nvSpPr>
        <p:spPr>
          <a:xfrm>
            <a:off x="6858000" y="4075796"/>
            <a:ext cx="800100" cy="33812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00B050"/>
                </a:solidFill>
              </a:rPr>
              <a:t>x</a:t>
            </a:r>
            <a:r>
              <a:rPr lang="en-US" baseline="-25000" dirty="0" smtClean="0">
                <a:solidFill>
                  <a:srgbClr val="00B050"/>
                </a:solidFill>
              </a:rPr>
              <a:t>1</a:t>
            </a:r>
            <a:r>
              <a:rPr lang="en-US" dirty="0" smtClean="0">
                <a:solidFill>
                  <a:srgbClr val="00B050"/>
                </a:solidFill>
              </a:rPr>
              <a:t>’</a:t>
            </a:r>
          </a:p>
        </p:txBody>
      </p:sp>
      <p:cxnSp>
        <p:nvCxnSpPr>
          <p:cNvPr id="70" name="Straight Arrow Connector 181"/>
          <p:cNvCxnSpPr>
            <a:stCxn id="56" idx="3"/>
            <a:endCxn id="69" idx="2"/>
          </p:cNvCxnSpPr>
          <p:nvPr/>
        </p:nvCxnSpPr>
        <p:spPr>
          <a:xfrm>
            <a:off x="5943601" y="4244856"/>
            <a:ext cx="914399"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1" name="Straight Arrow Connector 181"/>
          <p:cNvCxnSpPr>
            <a:stCxn id="67" idx="3"/>
            <a:endCxn id="78" idx="2"/>
          </p:cNvCxnSpPr>
          <p:nvPr/>
        </p:nvCxnSpPr>
        <p:spPr>
          <a:xfrm flipV="1">
            <a:off x="5486401" y="985823"/>
            <a:ext cx="1085849" cy="399864"/>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181"/>
          <p:cNvCxnSpPr>
            <a:stCxn id="78" idx="1"/>
            <a:endCxn id="63" idx="3"/>
          </p:cNvCxnSpPr>
          <p:nvPr/>
        </p:nvCxnSpPr>
        <p:spPr>
          <a:xfrm flipH="1" flipV="1">
            <a:off x="5257801" y="816762"/>
            <a:ext cx="914399" cy="18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73" name="Rectangle 72"/>
          <p:cNvSpPr/>
          <p:nvPr/>
        </p:nvSpPr>
        <p:spPr>
          <a:xfrm>
            <a:off x="1485900" y="4075795"/>
            <a:ext cx="800100" cy="338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FF0000"/>
                </a:solidFill>
              </a:rPr>
              <a:t>x</a:t>
            </a:r>
            <a:r>
              <a:rPr lang="en-US" baseline="-25000" dirty="0" smtClean="0">
                <a:solidFill>
                  <a:srgbClr val="FF0000"/>
                </a:solidFill>
              </a:rPr>
              <a:t>2</a:t>
            </a:r>
            <a:endParaRPr lang="en-US" dirty="0">
              <a:ln>
                <a:solidFill>
                  <a:srgbClr val="FFFF00"/>
                </a:solidFill>
              </a:ln>
              <a:solidFill>
                <a:srgbClr val="FF0000"/>
              </a:solidFill>
            </a:endParaRPr>
          </a:p>
        </p:txBody>
      </p:sp>
      <p:sp>
        <p:nvSpPr>
          <p:cNvPr id="74" name="Flowchart: Alternate Process 73"/>
          <p:cNvSpPr/>
          <p:nvPr/>
        </p:nvSpPr>
        <p:spPr>
          <a:xfrm>
            <a:off x="3657601" y="1785924"/>
            <a:ext cx="1828800" cy="33849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b="1" dirty="0" smtClean="0"/>
              <a:t>s(b</a:t>
            </a:r>
            <a:r>
              <a:rPr lang="en-US" baseline="-25000" dirty="0" smtClean="0"/>
              <a:t>r-1</a:t>
            </a:r>
            <a:r>
              <a:rPr lang="en-US" dirty="0" smtClean="0"/>
              <a:t>' + </a:t>
            </a:r>
            <a:r>
              <a:rPr lang="en-US" b="1" dirty="0" smtClean="0"/>
              <a:t>(.)w</a:t>
            </a:r>
            <a:r>
              <a:rPr lang="en-US" baseline="-25000" dirty="0" smtClean="0"/>
              <a:t>r-1</a:t>
            </a:r>
            <a:r>
              <a:rPr lang="en-US" dirty="0" smtClean="0"/>
              <a:t>'</a:t>
            </a:r>
            <a:r>
              <a:rPr lang="en-US" b="1" dirty="0" smtClean="0"/>
              <a:t>)</a:t>
            </a:r>
            <a:endParaRPr lang="en-US" b="1" dirty="0">
              <a:ln>
                <a:solidFill>
                  <a:srgbClr val="FFFF00"/>
                </a:solidFill>
              </a:ln>
              <a:solidFill>
                <a:srgbClr val="FFFF00"/>
              </a:solidFill>
            </a:endParaRPr>
          </a:p>
        </p:txBody>
      </p:sp>
      <p:sp>
        <p:nvSpPr>
          <p:cNvPr id="75" name="Flowchart: Alternate Process 74"/>
          <p:cNvSpPr/>
          <p:nvPr/>
        </p:nvSpPr>
        <p:spPr>
          <a:xfrm>
            <a:off x="3429000" y="2357424"/>
            <a:ext cx="2286000" cy="343258"/>
          </a:xfrm>
          <a:prstGeom prst="flowChartAlternateProcess">
            <a:avLst/>
          </a:prstGeom>
          <a:ln w="190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s(b</a:t>
            </a:r>
            <a:r>
              <a:rPr lang="en-US" baseline="-25000" dirty="0" smtClean="0"/>
              <a:t>r-1</a:t>
            </a:r>
            <a:r>
              <a:rPr lang="en-US" dirty="0" smtClean="0"/>
              <a:t> + </a:t>
            </a:r>
            <a:r>
              <a:rPr lang="en-US" b="1" dirty="0" smtClean="0"/>
              <a:t>(.)w</a:t>
            </a:r>
            <a:r>
              <a:rPr lang="en-US" baseline="-25000" dirty="0" smtClean="0"/>
              <a:t>r-1</a:t>
            </a:r>
            <a:r>
              <a:rPr lang="en-US" b="1" dirty="0" smtClean="0"/>
              <a:t>)</a:t>
            </a:r>
            <a:endParaRPr lang="en-US" b="1" dirty="0">
              <a:ln>
                <a:solidFill>
                  <a:srgbClr val="FFFF00"/>
                </a:solidFill>
              </a:ln>
              <a:solidFill>
                <a:srgbClr val="FFFF00"/>
              </a:solidFill>
            </a:endParaRPr>
          </a:p>
        </p:txBody>
      </p:sp>
      <p:cxnSp>
        <p:nvCxnSpPr>
          <p:cNvPr id="76" name="Straight Arrow Connector 181"/>
          <p:cNvCxnSpPr>
            <a:stCxn id="75" idx="1"/>
            <a:endCxn id="79" idx="2"/>
          </p:cNvCxnSpPr>
          <p:nvPr/>
        </p:nvCxnSpPr>
        <p:spPr>
          <a:xfrm rot="10800000">
            <a:off x="2343150" y="2124415"/>
            <a:ext cx="1085850" cy="404639"/>
          </a:xfrm>
          <a:prstGeom prst="curvedConnector2">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181"/>
          <p:cNvCxnSpPr>
            <a:stCxn id="85" idx="1"/>
            <a:endCxn id="74" idx="1"/>
          </p:cNvCxnSpPr>
          <p:nvPr/>
        </p:nvCxnSpPr>
        <p:spPr>
          <a:xfrm rot="16200000" flipH="1">
            <a:off x="2630004" y="927571"/>
            <a:ext cx="969345" cy="108585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78" name="Rectangle 77"/>
          <p:cNvSpPr/>
          <p:nvPr/>
        </p:nvSpPr>
        <p:spPr>
          <a:xfrm>
            <a:off x="6172200" y="648065"/>
            <a:ext cx="800100" cy="3377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solidFill>
                  <a:srgbClr val="FF0000"/>
                </a:solidFill>
              </a:rPr>
              <a:t>x</a:t>
            </a:r>
            <a:r>
              <a:rPr lang="en-US" baseline="-25000" dirty="0" err="1" smtClean="0">
                <a:solidFill>
                  <a:srgbClr val="FF0000"/>
                </a:solidFill>
              </a:rPr>
              <a:t>r</a:t>
            </a:r>
            <a:endParaRPr lang="en-US" dirty="0">
              <a:ln>
                <a:solidFill>
                  <a:srgbClr val="FFFF00"/>
                </a:solidFill>
              </a:ln>
              <a:solidFill>
                <a:srgbClr val="FF0000"/>
              </a:solidFill>
            </a:endParaRPr>
          </a:p>
        </p:txBody>
      </p:sp>
      <p:sp>
        <p:nvSpPr>
          <p:cNvPr id="79" name="Rectangle 78"/>
          <p:cNvSpPr/>
          <p:nvPr/>
        </p:nvSpPr>
        <p:spPr>
          <a:xfrm>
            <a:off x="1943100" y="1785924"/>
            <a:ext cx="800100" cy="3384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FF0000"/>
                </a:solidFill>
              </a:rPr>
              <a:t>x</a:t>
            </a:r>
            <a:r>
              <a:rPr lang="en-US" baseline="-25000" dirty="0" smtClean="0">
                <a:solidFill>
                  <a:srgbClr val="FF0000"/>
                </a:solidFill>
              </a:rPr>
              <a:t>r-1</a:t>
            </a:r>
            <a:endParaRPr lang="en-US" dirty="0">
              <a:ln>
                <a:solidFill>
                  <a:srgbClr val="FFFF00"/>
                </a:solidFill>
              </a:ln>
              <a:solidFill>
                <a:srgbClr val="FF0000"/>
              </a:solidFill>
            </a:endParaRPr>
          </a:p>
        </p:txBody>
      </p:sp>
      <p:cxnSp>
        <p:nvCxnSpPr>
          <p:cNvPr id="80" name="Straight Arrow Connector 181"/>
          <p:cNvCxnSpPr>
            <a:stCxn id="79" idx="0"/>
            <a:endCxn id="67" idx="1"/>
          </p:cNvCxnSpPr>
          <p:nvPr/>
        </p:nvCxnSpPr>
        <p:spPr>
          <a:xfrm rot="5400000" flipH="1" flipV="1">
            <a:off x="2800257" y="928581"/>
            <a:ext cx="400237" cy="1314451"/>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Snip Diagonal Corner Rectangle 80"/>
          <p:cNvSpPr/>
          <p:nvPr/>
        </p:nvSpPr>
        <p:spPr>
          <a:xfrm>
            <a:off x="6400800" y="1786293"/>
            <a:ext cx="800099" cy="338122"/>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00B050"/>
                </a:solidFill>
              </a:rPr>
              <a:t>x</a:t>
            </a:r>
            <a:r>
              <a:rPr lang="en-US" baseline="-25000" dirty="0" smtClean="0">
                <a:solidFill>
                  <a:srgbClr val="00B050"/>
                </a:solidFill>
              </a:rPr>
              <a:t>r-2</a:t>
            </a:r>
            <a:r>
              <a:rPr lang="en-US" dirty="0" smtClean="0">
                <a:solidFill>
                  <a:srgbClr val="00B050"/>
                </a:solidFill>
              </a:rPr>
              <a:t>’</a:t>
            </a:r>
          </a:p>
        </p:txBody>
      </p:sp>
      <p:cxnSp>
        <p:nvCxnSpPr>
          <p:cNvPr id="82" name="Straight Arrow Connector 181"/>
          <p:cNvCxnSpPr>
            <a:stCxn id="74" idx="3"/>
            <a:endCxn id="81" idx="2"/>
          </p:cNvCxnSpPr>
          <p:nvPr/>
        </p:nvCxnSpPr>
        <p:spPr>
          <a:xfrm>
            <a:off x="5486401" y="1955169"/>
            <a:ext cx="914399" cy="18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3" name="Straight Arrow Connector 181"/>
          <p:cNvCxnSpPr>
            <a:stCxn id="84" idx="0"/>
            <a:endCxn id="75" idx="3"/>
          </p:cNvCxnSpPr>
          <p:nvPr/>
        </p:nvCxnSpPr>
        <p:spPr>
          <a:xfrm rot="16200000" flipV="1">
            <a:off x="6172290" y="2071764"/>
            <a:ext cx="399871" cy="1314450"/>
          </a:xfrm>
          <a:prstGeom prst="curvedConnector2">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629400" y="2928924"/>
            <a:ext cx="800100" cy="348393"/>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b="1" dirty="0" smtClean="0">
                <a:solidFill>
                  <a:srgbClr val="FF0000"/>
                </a:solidFill>
              </a:rPr>
              <a:t>x</a:t>
            </a:r>
            <a:r>
              <a:rPr lang="en-US" baseline="-25000" dirty="0" smtClean="0">
                <a:solidFill>
                  <a:srgbClr val="FF0000"/>
                </a:solidFill>
              </a:rPr>
              <a:t>r-2</a:t>
            </a:r>
          </a:p>
        </p:txBody>
      </p:sp>
      <p:sp>
        <p:nvSpPr>
          <p:cNvPr id="85" name="Snip Diagonal Corner Rectangle 84"/>
          <p:cNvSpPr/>
          <p:nvPr/>
        </p:nvSpPr>
        <p:spPr>
          <a:xfrm>
            <a:off x="2171701" y="647701"/>
            <a:ext cx="800099" cy="338123"/>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00B050"/>
                </a:solidFill>
              </a:rPr>
              <a:t>x</a:t>
            </a:r>
            <a:r>
              <a:rPr lang="en-US" baseline="-25000" dirty="0" smtClean="0">
                <a:solidFill>
                  <a:srgbClr val="00B050"/>
                </a:solidFill>
              </a:rPr>
              <a:t>r-1</a:t>
            </a:r>
            <a:r>
              <a:rPr lang="en-US" dirty="0" smtClean="0">
                <a:solidFill>
                  <a:srgbClr val="00B050"/>
                </a:solidFill>
              </a:rPr>
              <a:t>'</a:t>
            </a:r>
          </a:p>
        </p:txBody>
      </p:sp>
      <p:cxnSp>
        <p:nvCxnSpPr>
          <p:cNvPr id="86" name="Straight Arrow Connector 181"/>
          <p:cNvCxnSpPr>
            <a:stCxn id="63" idx="1"/>
            <a:endCxn id="85" idx="0"/>
          </p:cNvCxnSpPr>
          <p:nvPr/>
        </p:nvCxnSpPr>
        <p:spPr>
          <a:xfrm flipH="1">
            <a:off x="2971800" y="816762"/>
            <a:ext cx="914401" cy="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87" name="Snip Diagonal Corner Rectangle 86"/>
          <p:cNvSpPr/>
          <p:nvPr/>
        </p:nvSpPr>
        <p:spPr>
          <a:xfrm>
            <a:off x="1714501" y="2933700"/>
            <a:ext cx="800099" cy="338119"/>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00B050"/>
                </a:solidFill>
              </a:rPr>
              <a:t>x</a:t>
            </a:r>
            <a:r>
              <a:rPr lang="en-US" baseline="-25000" dirty="0" smtClean="0">
                <a:solidFill>
                  <a:srgbClr val="00B050"/>
                </a:solidFill>
              </a:rPr>
              <a:t>2</a:t>
            </a:r>
            <a:r>
              <a:rPr lang="en-US" dirty="0" smtClean="0">
                <a:solidFill>
                  <a:srgbClr val="00B050"/>
                </a:solidFill>
              </a:rPr>
              <a:t>'</a:t>
            </a:r>
          </a:p>
        </p:txBody>
      </p:sp>
      <p:cxnSp>
        <p:nvCxnSpPr>
          <p:cNvPr id="88" name="Straight Arrow Connector 181"/>
          <p:cNvCxnSpPr>
            <a:stCxn id="62" idx="3"/>
            <a:endCxn id="90" idx="3"/>
          </p:cNvCxnSpPr>
          <p:nvPr/>
        </p:nvCxnSpPr>
        <p:spPr>
          <a:xfrm flipH="1" flipV="1">
            <a:off x="5715000" y="3098169"/>
            <a:ext cx="228600" cy="578660"/>
          </a:xfrm>
          <a:prstGeom prst="curvedConnector3">
            <a:avLst>
              <a:gd name="adj1" fmla="val -100000"/>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181"/>
          <p:cNvCxnSpPr>
            <a:stCxn id="81" idx="1"/>
            <a:endCxn id="90" idx="3"/>
          </p:cNvCxnSpPr>
          <p:nvPr/>
        </p:nvCxnSpPr>
        <p:spPr>
          <a:xfrm rot="5400000">
            <a:off x="5771048" y="2068367"/>
            <a:ext cx="973754" cy="108585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90" name="Flowchart: Alternate Process 89"/>
          <p:cNvSpPr/>
          <p:nvPr/>
        </p:nvSpPr>
        <p:spPr>
          <a:xfrm>
            <a:off x="3429002" y="2928924"/>
            <a:ext cx="2285998" cy="338490"/>
          </a:xfrm>
          <a:prstGeom prst="flowChartAlternateProcess">
            <a:avLst/>
          </a:prstGeom>
          <a:no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b="1" dirty="0" smtClean="0"/>
              <a:t>…  …</a:t>
            </a:r>
            <a:endParaRPr lang="en-US" b="1" dirty="0">
              <a:ln>
                <a:solidFill>
                  <a:srgbClr val="FFFF00"/>
                </a:solidFill>
              </a:ln>
              <a:solidFill>
                <a:srgbClr val="FFFF00"/>
              </a:solidFill>
            </a:endParaRPr>
          </a:p>
        </p:txBody>
      </p:sp>
      <p:cxnSp>
        <p:nvCxnSpPr>
          <p:cNvPr id="91" name="Straight Arrow Connector 181"/>
          <p:cNvCxnSpPr>
            <a:endCxn id="87" idx="0"/>
          </p:cNvCxnSpPr>
          <p:nvPr/>
        </p:nvCxnSpPr>
        <p:spPr>
          <a:xfrm flipH="1">
            <a:off x="2514600" y="3102392"/>
            <a:ext cx="914402" cy="36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nvGrpSpPr>
          <p:cNvPr id="92" name="Group 91"/>
          <p:cNvGrpSpPr/>
          <p:nvPr/>
        </p:nvGrpSpPr>
        <p:grpSpPr>
          <a:xfrm>
            <a:off x="228600" y="533400"/>
            <a:ext cx="8686800" cy="5720848"/>
            <a:chOff x="228600" y="342900"/>
            <a:chExt cx="8686800" cy="5720848"/>
          </a:xfrm>
        </p:grpSpPr>
        <p:cxnSp>
          <p:nvCxnSpPr>
            <p:cNvPr id="93" name="Straight Connector 92"/>
            <p:cNvCxnSpPr/>
            <p:nvPr/>
          </p:nvCxnSpPr>
          <p:spPr>
            <a:xfrm>
              <a:off x="228600" y="4914900"/>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cxnSp>
          <p:nvCxnSpPr>
            <p:cNvPr id="94" name="Straight Connector 93"/>
            <p:cNvCxnSpPr/>
            <p:nvPr/>
          </p:nvCxnSpPr>
          <p:spPr>
            <a:xfrm>
              <a:off x="228600" y="3771900"/>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cxnSp>
          <p:nvCxnSpPr>
            <p:cNvPr id="95" name="Straight Connector 94"/>
            <p:cNvCxnSpPr/>
            <p:nvPr/>
          </p:nvCxnSpPr>
          <p:spPr>
            <a:xfrm>
              <a:off x="228600" y="2628900"/>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a:off x="228600" y="1485900"/>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228600" y="6063748"/>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cxnSp>
          <p:nvCxnSpPr>
            <p:cNvPr id="98" name="Straight Connector 97"/>
            <p:cNvCxnSpPr/>
            <p:nvPr/>
          </p:nvCxnSpPr>
          <p:spPr>
            <a:xfrm>
              <a:off x="228600" y="342900"/>
              <a:ext cx="8686800" cy="0"/>
            </a:xfrm>
            <a:prstGeom prst="line">
              <a:avLst/>
            </a:prstGeom>
            <a:ln>
              <a:solidFill>
                <a:srgbClr val="CFC60D">
                  <a:alpha val="40000"/>
                </a:srgbClr>
              </a:solidFill>
            </a:ln>
            <a:effectLst>
              <a:outerShdw blurRad="63500" dist="25400" dir="5400000" rotWithShape="0">
                <a:srgbClr val="000000">
                  <a:alpha val="43000"/>
                </a:srgbClr>
              </a:outerShdw>
            </a:effectLst>
          </p:spPr>
          <p:style>
            <a:lnRef idx="2">
              <a:schemeClr val="accent2"/>
            </a:lnRef>
            <a:fillRef idx="0">
              <a:schemeClr val="accent2"/>
            </a:fillRef>
            <a:effectRef idx="1">
              <a:schemeClr val="accent2"/>
            </a:effectRef>
            <a:fontRef idx="minor">
              <a:schemeClr val="tx1"/>
            </a:fontRef>
          </p:style>
        </p:cxnSp>
        <p:sp>
          <p:nvSpPr>
            <p:cNvPr id="99" name="TextBox 98"/>
            <p:cNvSpPr txBox="1"/>
            <p:nvPr/>
          </p:nvSpPr>
          <p:spPr>
            <a:xfrm>
              <a:off x="8229600" y="773668"/>
              <a:ext cx="685800" cy="369332"/>
            </a:xfrm>
            <a:prstGeom prst="rect">
              <a:avLst/>
            </a:prstGeom>
            <a:noFill/>
          </p:spPr>
          <p:txBody>
            <a:bodyPr wrap="square" lIns="0" rIns="0" rtlCol="0">
              <a:spAutoFit/>
            </a:bodyPr>
            <a:lstStyle/>
            <a:p>
              <a:pPr algn="r"/>
              <a:r>
                <a:rPr lang="en-US" b="1" dirty="0" smtClean="0">
                  <a:effectLst>
                    <a:glow rad="228600">
                      <a:schemeClr val="accent2">
                        <a:satMod val="175000"/>
                        <a:alpha val="40000"/>
                      </a:schemeClr>
                    </a:glow>
                  </a:effectLst>
                </a:rPr>
                <a:t>A</a:t>
              </a:r>
              <a:r>
                <a:rPr lang="en-US" b="1" baseline="-25000" dirty="0" smtClean="0">
                  <a:effectLst>
                    <a:glow rad="228600">
                      <a:schemeClr val="accent2">
                        <a:satMod val="175000"/>
                        <a:alpha val="40000"/>
                      </a:schemeClr>
                    </a:glow>
                  </a:effectLst>
                </a:rPr>
                <a:t>r</a:t>
              </a:r>
              <a:endParaRPr lang="en-US" b="1" baseline="-25000" dirty="0">
                <a:effectLst>
                  <a:glow rad="228600">
                    <a:schemeClr val="accent2">
                      <a:satMod val="175000"/>
                      <a:alpha val="40000"/>
                    </a:schemeClr>
                  </a:glow>
                </a:effectLst>
              </a:endParaRPr>
            </a:p>
          </p:txBody>
        </p:sp>
        <p:sp>
          <p:nvSpPr>
            <p:cNvPr id="100" name="TextBox 99"/>
            <p:cNvSpPr txBox="1"/>
            <p:nvPr/>
          </p:nvSpPr>
          <p:spPr>
            <a:xfrm>
              <a:off x="228600" y="1802368"/>
              <a:ext cx="685800" cy="369332"/>
            </a:xfrm>
            <a:prstGeom prst="rect">
              <a:avLst/>
            </a:prstGeom>
            <a:noFill/>
          </p:spPr>
          <p:txBody>
            <a:bodyPr wrap="square" lIns="0" rIns="0" rtlCol="0">
              <a:spAutoFit/>
            </a:bodyPr>
            <a:lstStyle/>
            <a:p>
              <a:r>
                <a:rPr lang="en-US" b="1" dirty="0" smtClean="0">
                  <a:effectLst>
                    <a:glow rad="228600">
                      <a:schemeClr val="accent2">
                        <a:satMod val="175000"/>
                        <a:alpha val="40000"/>
                      </a:schemeClr>
                    </a:glow>
                  </a:effectLst>
                </a:rPr>
                <a:t>A</a:t>
              </a:r>
              <a:r>
                <a:rPr lang="en-US" b="1" baseline="-25000" dirty="0" smtClean="0">
                  <a:effectLst>
                    <a:glow rad="228600">
                      <a:schemeClr val="accent2">
                        <a:satMod val="175000"/>
                        <a:alpha val="40000"/>
                      </a:schemeClr>
                    </a:glow>
                  </a:effectLst>
                </a:rPr>
                <a:t>r-1</a:t>
              </a:r>
              <a:endParaRPr lang="en-US" b="1" baseline="-25000" dirty="0">
                <a:effectLst>
                  <a:glow rad="228600">
                    <a:schemeClr val="accent2">
                      <a:satMod val="175000"/>
                      <a:alpha val="40000"/>
                    </a:schemeClr>
                  </a:glow>
                </a:effectLst>
              </a:endParaRPr>
            </a:p>
          </p:txBody>
        </p:sp>
        <p:sp>
          <p:nvSpPr>
            <p:cNvPr id="101" name="TextBox 100"/>
            <p:cNvSpPr txBox="1"/>
            <p:nvPr/>
          </p:nvSpPr>
          <p:spPr>
            <a:xfrm>
              <a:off x="249382" y="4102900"/>
              <a:ext cx="665018" cy="369332"/>
            </a:xfrm>
            <a:prstGeom prst="rect">
              <a:avLst/>
            </a:prstGeom>
            <a:noFill/>
          </p:spPr>
          <p:txBody>
            <a:bodyPr wrap="square" lIns="0" rIns="0" rtlCol="0">
              <a:spAutoFit/>
            </a:bodyPr>
            <a:lstStyle/>
            <a:p>
              <a:r>
                <a:rPr lang="en-US" b="1" dirty="0" smtClean="0">
                  <a:effectLst>
                    <a:glow rad="228600">
                      <a:schemeClr val="accent2">
                        <a:satMod val="175000"/>
                        <a:alpha val="40000"/>
                      </a:schemeClr>
                    </a:glow>
                  </a:effectLst>
                </a:rPr>
                <a:t>A</a:t>
              </a:r>
              <a:r>
                <a:rPr lang="en-US" b="1" baseline="-25000" dirty="0" smtClean="0">
                  <a:effectLst>
                    <a:glow rad="228600">
                      <a:schemeClr val="accent2">
                        <a:satMod val="175000"/>
                        <a:alpha val="40000"/>
                      </a:schemeClr>
                    </a:glow>
                  </a:effectLst>
                </a:rPr>
                <a:t>2</a:t>
              </a:r>
              <a:endParaRPr lang="en-US" b="1" baseline="-25000" dirty="0">
                <a:effectLst>
                  <a:glow rad="228600">
                    <a:schemeClr val="accent2">
                      <a:satMod val="175000"/>
                      <a:alpha val="40000"/>
                    </a:schemeClr>
                  </a:glow>
                </a:effectLst>
              </a:endParaRPr>
            </a:p>
          </p:txBody>
        </p:sp>
        <p:sp>
          <p:nvSpPr>
            <p:cNvPr id="102" name="TextBox 101"/>
            <p:cNvSpPr txBox="1"/>
            <p:nvPr/>
          </p:nvSpPr>
          <p:spPr>
            <a:xfrm>
              <a:off x="8229600" y="5257800"/>
              <a:ext cx="665018" cy="369332"/>
            </a:xfrm>
            <a:prstGeom prst="rect">
              <a:avLst/>
            </a:prstGeom>
            <a:noFill/>
          </p:spPr>
          <p:txBody>
            <a:bodyPr wrap="square" lIns="0" rIns="0" rtlCol="0">
              <a:spAutoFit/>
            </a:bodyPr>
            <a:lstStyle/>
            <a:p>
              <a:pPr algn="r"/>
              <a:r>
                <a:rPr lang="en-US" b="1" dirty="0" smtClean="0">
                  <a:effectLst>
                    <a:glow rad="228600">
                      <a:schemeClr val="accent2">
                        <a:satMod val="175000"/>
                        <a:alpha val="40000"/>
                      </a:schemeClr>
                    </a:glow>
                  </a:effectLst>
                </a:rPr>
                <a:t>A</a:t>
              </a:r>
              <a:r>
                <a:rPr lang="en-US" b="1" baseline="-25000" dirty="0" smtClean="0">
                  <a:effectLst>
                    <a:glow rad="228600">
                      <a:schemeClr val="accent2">
                        <a:satMod val="175000"/>
                        <a:alpha val="40000"/>
                      </a:schemeClr>
                    </a:glow>
                  </a:effectLst>
                </a:rPr>
                <a:t>1</a:t>
              </a:r>
              <a:endParaRPr lang="en-US" b="1" baseline="-25000" dirty="0">
                <a:effectLst>
                  <a:glow rad="228600">
                    <a:schemeClr val="accent2">
                      <a:satMod val="175000"/>
                      <a:alpha val="40000"/>
                    </a:schemeClr>
                  </a:glow>
                </a:effectLst>
              </a:endParaRPr>
            </a:p>
          </p:txBody>
        </p:sp>
      </p:grpSp>
      <mc:AlternateContent xmlns:mc="http://schemas.openxmlformats.org/markup-compatibility/2006" xmlns:a14="http://schemas.microsoft.com/office/drawing/2010/main">
        <mc:Choice Requires="a14">
          <p:sp>
            <p:nvSpPr>
              <p:cNvPr id="103" name="Rectangle 102"/>
              <p:cNvSpPr/>
              <p:nvPr/>
            </p:nvSpPr>
            <p:spPr>
              <a:xfrm>
                <a:off x="152400" y="5764768"/>
                <a:ext cx="1275389" cy="400110"/>
              </a:xfrm>
              <a:prstGeom prst="rect">
                <a:avLst/>
              </a:prstGeom>
            </p:spPr>
            <p:txBody>
              <a:bodyPr wrap="square" lIns="0" rIns="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C6600"/>
                          </a:solidFill>
                          <a:latin typeface="Cambria Math"/>
                        </a:rPr>
                        <m:t>𝑳</m:t>
                      </m:r>
                      <m:d>
                        <m:dPr>
                          <m:ctrlPr>
                            <a:rPr lang="en-US" sz="2000" b="1" i="1">
                              <a:solidFill>
                                <a:srgbClr val="CC6600"/>
                              </a:solidFill>
                              <a:latin typeface="Cambria Math"/>
                            </a:rPr>
                          </m:ctrlPr>
                        </m:dPr>
                        <m:e>
                          <m:sSubSup>
                            <m:sSubSupPr>
                              <m:ctrlPr>
                                <a:rPr lang="en-US" sz="2000" b="1" i="1">
                                  <a:solidFill>
                                    <a:srgbClr val="CC6600"/>
                                  </a:solidFill>
                                  <a:latin typeface="Cambria Math"/>
                                </a:rPr>
                              </m:ctrlPr>
                            </m:sSubSupPr>
                            <m:e>
                              <m:r>
                                <a:rPr lang="en-US" sz="2000" b="1" i="1">
                                  <a:solidFill>
                                    <a:srgbClr val="CC6600"/>
                                  </a:solidFill>
                                  <a:latin typeface="Cambria Math" panose="02040503050406030204" pitchFamily="18" charset="0"/>
                                </a:rPr>
                                <m:t>𝒙</m:t>
                              </m:r>
                            </m:e>
                            <m:sub>
                              <m:r>
                                <a:rPr lang="en-US" sz="2000" b="1" i="1" smtClean="0">
                                  <a:solidFill>
                                    <a:srgbClr val="CC6600"/>
                                  </a:solidFill>
                                  <a:latin typeface="Cambria Math" panose="02040503050406030204" pitchFamily="18" charset="0"/>
                                </a:rPr>
                                <m:t>𝟎</m:t>
                              </m:r>
                            </m:sub>
                            <m:sup>
                              <m:r>
                                <a:rPr lang="en-US" sz="2000" b="1" i="1">
                                  <a:solidFill>
                                    <a:srgbClr val="CC6600"/>
                                  </a:solidFill>
                                  <a:latin typeface="Cambria Math" panose="02040503050406030204" pitchFamily="18" charset="0"/>
                                </a:rPr>
                                <m:t>′</m:t>
                              </m:r>
                            </m:sup>
                          </m:sSubSup>
                          <m:r>
                            <a:rPr lang="en-US" sz="2000" b="1" i="1">
                              <a:solidFill>
                                <a:srgbClr val="CC6600"/>
                              </a:solidFill>
                              <a:latin typeface="Cambria Math" panose="02040503050406030204" pitchFamily="18" charset="0"/>
                            </a:rPr>
                            <m:t>,</m:t>
                          </m:r>
                          <m:sSub>
                            <m:sSubPr>
                              <m:ctrlPr>
                                <a:rPr lang="en-US" sz="2000" b="1" i="1">
                                  <a:solidFill>
                                    <a:srgbClr val="CC6600"/>
                                  </a:solidFill>
                                  <a:latin typeface="Cambria Math"/>
                                </a:rPr>
                              </m:ctrlPr>
                            </m:sSubPr>
                            <m:e>
                              <m:r>
                                <a:rPr lang="en-US" sz="2000" b="1" i="1">
                                  <a:solidFill>
                                    <a:srgbClr val="CC6600"/>
                                  </a:solidFill>
                                  <a:latin typeface="Cambria Math" panose="02040503050406030204" pitchFamily="18" charset="0"/>
                                </a:rPr>
                                <m:t>𝒙</m:t>
                              </m:r>
                            </m:e>
                            <m:sub>
                              <m:r>
                                <a:rPr lang="en-US" sz="2000" b="1" i="1" smtClean="0">
                                  <a:solidFill>
                                    <a:srgbClr val="CC6600"/>
                                  </a:solidFill>
                                  <a:latin typeface="Cambria Math" panose="02040503050406030204" pitchFamily="18" charset="0"/>
                                </a:rPr>
                                <m:t>𝟎</m:t>
                              </m:r>
                            </m:sub>
                          </m:sSub>
                          <m:r>
                            <a:rPr lang="en-US" sz="2000" b="1" i="1" smtClean="0">
                              <a:solidFill>
                                <a:srgbClr val="CC6600"/>
                              </a:solidFill>
                              <a:latin typeface="Cambria Math" panose="02040503050406030204" pitchFamily="18" charset="0"/>
                            </a:rPr>
                            <m:t>;</m:t>
                          </m:r>
                          <m:r>
                            <a:rPr lang="en-US" sz="2000" b="1" i="1">
                              <a:solidFill>
                                <a:srgbClr val="CC6600"/>
                              </a:solidFill>
                              <a:latin typeface="Cambria Math"/>
                              <a:ea typeface="Cambria Math"/>
                            </a:rPr>
                            <m:t>𝜽</m:t>
                          </m:r>
                        </m:e>
                      </m:d>
                    </m:oMath>
                  </m:oMathPara>
                </a14:m>
                <a:endParaRPr lang="en-US" sz="2000" b="1" dirty="0">
                  <a:solidFill>
                    <a:srgbClr val="CC6600"/>
                  </a:solidFill>
                </a:endParaRPr>
              </a:p>
            </p:txBody>
          </p:sp>
        </mc:Choice>
        <mc:Fallback xmlns="">
          <p:sp>
            <p:nvSpPr>
              <p:cNvPr id="103" name="Rectangle 102"/>
              <p:cNvSpPr>
                <a:spLocks noRot="1" noChangeAspect="1" noMove="1" noResize="1" noEditPoints="1" noAdjustHandles="1" noChangeArrowheads="1" noChangeShapeType="1" noTextEdit="1"/>
              </p:cNvSpPr>
              <p:nvPr/>
            </p:nvSpPr>
            <p:spPr>
              <a:xfrm>
                <a:off x="152400" y="5764768"/>
                <a:ext cx="1275389" cy="400110"/>
              </a:xfrm>
              <a:prstGeom prst="rect">
                <a:avLst/>
              </a:prstGeom>
              <a:blipFill rotWithShape="1">
                <a:blip r:embed="rId3"/>
                <a:stretch>
                  <a:fillRect l="-5742" b="-6154"/>
                </a:stretch>
              </a:blipFill>
            </p:spPr>
            <p:txBody>
              <a:bodyPr/>
              <a:lstStyle/>
              <a:p>
                <a:r>
                  <a:rPr lang="en-US">
                    <a:noFill/>
                  </a:rPr>
                  <a:t> </a:t>
                </a:r>
              </a:p>
            </p:txBody>
          </p:sp>
        </mc:Fallback>
      </mc:AlternateContent>
      <p:cxnSp>
        <p:nvCxnSpPr>
          <p:cNvPr id="104" name="Straight Arrow Connector 181"/>
          <p:cNvCxnSpPr>
            <a:stCxn id="54" idx="2"/>
            <a:endCxn id="103" idx="0"/>
          </p:cNvCxnSpPr>
          <p:nvPr/>
        </p:nvCxnSpPr>
        <p:spPr>
          <a:xfrm rot="10800000" flipV="1">
            <a:off x="790096" y="5393764"/>
            <a:ext cx="467205" cy="371004"/>
          </a:xfrm>
          <a:prstGeom prst="bentConnector2">
            <a:avLst/>
          </a:prstGeom>
          <a:ln w="38100">
            <a:solidFill>
              <a:srgbClr val="FFC000"/>
            </a:solidFill>
            <a:tailEnd type="arrow"/>
          </a:ln>
        </p:spPr>
        <p:style>
          <a:lnRef idx="2">
            <a:schemeClr val="accent5"/>
          </a:lnRef>
          <a:fillRef idx="0">
            <a:schemeClr val="accent5"/>
          </a:fillRef>
          <a:effectRef idx="1">
            <a:schemeClr val="accent5"/>
          </a:effectRef>
          <a:fontRef idx="minor">
            <a:schemeClr val="tx1"/>
          </a:fontRef>
        </p:style>
      </p:cxnSp>
      <p:cxnSp>
        <p:nvCxnSpPr>
          <p:cNvPr id="105" name="Straight Arrow Connector 181"/>
          <p:cNvCxnSpPr>
            <a:stCxn id="52" idx="1"/>
            <a:endCxn id="103" idx="2"/>
          </p:cNvCxnSpPr>
          <p:nvPr/>
        </p:nvCxnSpPr>
        <p:spPr>
          <a:xfrm rot="10800000">
            <a:off x="790096" y="6164879"/>
            <a:ext cx="238605" cy="369093"/>
          </a:xfrm>
          <a:prstGeom prst="bentConnector2">
            <a:avLst/>
          </a:prstGeom>
          <a:ln w="38100">
            <a:solidFill>
              <a:srgbClr val="FFC000"/>
            </a:solidFill>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411593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a:t>Similarity U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762000"/>
                <a:ext cx="8686800" cy="5791200"/>
              </a:xfrm>
            </p:spPr>
            <p:txBody>
              <a:bodyPr>
                <a:normAutofit lnSpcReduction="10000"/>
              </a:bodyPr>
              <a:lstStyle/>
              <a:p>
                <a:r>
                  <a:rPr lang="en-US" dirty="0" smtClean="0"/>
                  <a:t>H</a:t>
                </a:r>
                <a:r>
                  <a:rPr lang="en-US" baseline="-25000" dirty="0" smtClean="0"/>
                  <a:t>0</a:t>
                </a:r>
                <a:r>
                  <a:rPr lang="en-US" dirty="0" smtClean="0"/>
                  <a:t>: </a:t>
                </a:r>
                <a:r>
                  <a:rPr lang="en-US" dirty="0"/>
                  <a:t>there is no vertex effect</a:t>
                </a:r>
              </a:p>
              <a:p>
                <a:pPr lvl="1"/>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i="1">
                            <a:latin typeface="Cambria Math"/>
                            <a:ea typeface="Cambria Math"/>
                          </a:rPr>
                          <m:t>𝐺</m:t>
                        </m:r>
                      </m:sub>
                    </m:sSub>
                    <m:r>
                      <a:rPr lang="en-US" i="1">
                        <a:latin typeface="Cambria Math"/>
                        <a:ea typeface="Cambria Math"/>
                      </a:rPr>
                      <m:t>=</m:t>
                    </m:r>
                    <m:nary>
                      <m:naryPr>
                        <m:chr m:val="∑"/>
                        <m:limLoc m:val="subSup"/>
                        <m:supHide m:val="on"/>
                        <m:ctrlPr>
                          <a:rPr lang="en-US" i="1">
                            <a:latin typeface="Cambria Math"/>
                            <a:ea typeface="Cambria Math"/>
                          </a:rPr>
                        </m:ctrlPr>
                      </m:naryPr>
                      <m:sub>
                        <m:r>
                          <m:rPr>
                            <m:brk m:alnAt="7"/>
                          </m:rPr>
                          <a:rPr lang="en-US" i="1">
                            <a:latin typeface="Cambria Math"/>
                            <a:ea typeface="Cambria Math"/>
                          </a:rPr>
                          <m:t>𝑖</m:t>
                        </m:r>
                        <m:r>
                          <a:rPr lang="en-US" i="1">
                            <a:latin typeface="Cambria Math"/>
                            <a:ea typeface="Cambria Math"/>
                          </a:rPr>
                          <m:t>≠</m:t>
                        </m:r>
                        <m:r>
                          <a:rPr lang="en-US" i="1">
                            <a:latin typeface="Cambria Math"/>
                            <a:ea typeface="Cambria Math"/>
                          </a:rPr>
                          <m:t>𝑗</m:t>
                        </m:r>
                      </m:sub>
                      <m:sup/>
                      <m:e>
                        <m:r>
                          <a:rPr lang="en-US" i="1">
                            <a:latin typeface="Cambria Math"/>
                            <a:ea typeface="Cambria Math"/>
                          </a:rPr>
                          <m:t>𝑓</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𝑗</m:t>
                                </m:r>
                              </m:sub>
                            </m:sSub>
                          </m:e>
                        </m:d>
                        <m:r>
                          <a:rPr lang="en-US" b="1" i="1" smtClean="0">
                            <a:solidFill>
                              <a:srgbClr val="00B050"/>
                            </a:solidFill>
                            <a:latin typeface="Cambria Math"/>
                            <a:ea typeface="Cambria Math"/>
                          </a:rPr>
                          <m:t>𝒈</m:t>
                        </m:r>
                        <m:d>
                          <m:dPr>
                            <m:ctrlPr>
                              <a:rPr lang="en-US" b="1" i="1">
                                <a:solidFill>
                                  <a:srgbClr val="00B050"/>
                                </a:solidFill>
                                <a:latin typeface="Cambria Math"/>
                                <a:ea typeface="Cambria Math"/>
                              </a:rPr>
                            </m:ctrlPr>
                          </m:dPr>
                          <m:e>
                            <m:sSub>
                              <m:sSubPr>
                                <m:ctrlPr>
                                  <a:rPr lang="en-US" b="1" i="1">
                                    <a:solidFill>
                                      <a:srgbClr val="00B050"/>
                                    </a:solidFill>
                                    <a:latin typeface="Cambria Math"/>
                                    <a:ea typeface="Cambria Math"/>
                                  </a:rPr>
                                </m:ctrlPr>
                              </m:sSubPr>
                              <m:e>
                                <m:r>
                                  <a:rPr lang="en-US" b="1" i="1">
                                    <a:solidFill>
                                      <a:srgbClr val="00B050"/>
                                    </a:solidFill>
                                    <a:latin typeface="Cambria Math" panose="02040503050406030204" pitchFamily="18" charset="0"/>
                                    <a:ea typeface="Cambria Math"/>
                                  </a:rPr>
                                  <m:t>𝒗</m:t>
                                </m:r>
                              </m:e>
                              <m:sub>
                                <m:r>
                                  <a:rPr lang="en-US" b="1" i="1">
                                    <a:solidFill>
                                      <a:srgbClr val="00B050"/>
                                    </a:solidFill>
                                    <a:latin typeface="Cambria Math"/>
                                    <a:ea typeface="Cambria Math"/>
                                  </a:rPr>
                                  <m:t>𝒊</m:t>
                                </m:r>
                              </m:sub>
                            </m:sSub>
                            <m:r>
                              <a:rPr lang="en-US" b="1" i="1">
                                <a:solidFill>
                                  <a:srgbClr val="00B050"/>
                                </a:solidFill>
                                <a:latin typeface="Cambria Math"/>
                                <a:ea typeface="Cambria Math"/>
                              </a:rPr>
                              <m:t>,</m:t>
                            </m:r>
                            <m:sSub>
                              <m:sSubPr>
                                <m:ctrlPr>
                                  <a:rPr lang="en-US" b="1" i="1">
                                    <a:solidFill>
                                      <a:srgbClr val="00B050"/>
                                    </a:solidFill>
                                    <a:latin typeface="Cambria Math"/>
                                    <a:ea typeface="Cambria Math"/>
                                  </a:rPr>
                                </m:ctrlPr>
                              </m:sSubPr>
                              <m:e>
                                <m:r>
                                  <a:rPr lang="en-US" b="1" i="1">
                                    <a:solidFill>
                                      <a:srgbClr val="00B050"/>
                                    </a:solidFill>
                                    <a:latin typeface="Cambria Math" panose="02040503050406030204" pitchFamily="18" charset="0"/>
                                    <a:ea typeface="Cambria Math"/>
                                  </a:rPr>
                                  <m:t>𝒗</m:t>
                                </m:r>
                              </m:e>
                              <m:sub>
                                <m:r>
                                  <a:rPr lang="en-US" b="1" i="1">
                                    <a:solidFill>
                                      <a:srgbClr val="00B050"/>
                                    </a:solidFill>
                                    <a:latin typeface="Cambria Math"/>
                                    <a:ea typeface="Cambria Math"/>
                                  </a:rPr>
                                  <m:t>𝒋</m:t>
                                </m:r>
                              </m:sub>
                            </m:sSub>
                          </m:e>
                        </m:d>
                      </m:e>
                    </m:nary>
                  </m:oMath>
                </a14:m>
                <a:endParaRPr lang="en-US" dirty="0"/>
              </a:p>
              <a:p>
                <a:r>
                  <a:rPr lang="en-US" dirty="0" smtClean="0"/>
                  <a:t>H</a:t>
                </a:r>
                <a:r>
                  <a:rPr lang="en-US" baseline="-25000" dirty="0" smtClean="0"/>
                  <a:t>0</a:t>
                </a:r>
                <a:r>
                  <a:rPr lang="en-US" dirty="0" smtClean="0"/>
                  <a:t>: </a:t>
                </a:r>
                <a:r>
                  <a:rPr lang="en-US" dirty="0"/>
                  <a:t>there is no </a:t>
                </a:r>
                <a:r>
                  <a:rPr lang="en-US" dirty="0" smtClean="0"/>
                  <a:t>genetic effect</a:t>
                </a:r>
              </a:p>
              <a:p>
                <a:pPr lvl="1"/>
                <a14:m>
                  <m:oMath xmlns:m="http://schemas.openxmlformats.org/officeDocument/2006/math">
                    <m:sSub>
                      <m:sSubPr>
                        <m:ctrlPr>
                          <a:rPr lang="en-US" i="1">
                            <a:latin typeface="Cambria Math"/>
                            <a:ea typeface="Cambria Math"/>
                          </a:rPr>
                        </m:ctrlPr>
                      </m:sSubPr>
                      <m:e>
                        <m:r>
                          <a:rPr lang="en-US" i="1">
                            <a:latin typeface="Cambria Math"/>
                            <a:ea typeface="Cambria Math"/>
                          </a:rPr>
                          <m:t>𝑈</m:t>
                        </m:r>
                      </m:e>
                      <m:sub>
                        <m:r>
                          <a:rPr lang="en-US" b="0" i="1" smtClean="0">
                            <a:latin typeface="Cambria Math"/>
                            <a:ea typeface="Cambria Math"/>
                          </a:rPr>
                          <m:t>𝑉</m:t>
                        </m:r>
                      </m:sub>
                    </m:sSub>
                    <m:r>
                      <a:rPr lang="en-US" i="1">
                        <a:latin typeface="Cambria Math"/>
                        <a:ea typeface="Cambria Math"/>
                      </a:rPr>
                      <m:t>=</m:t>
                    </m:r>
                    <m:nary>
                      <m:naryPr>
                        <m:chr m:val="∑"/>
                        <m:limLoc m:val="subSup"/>
                        <m:supHide m:val="on"/>
                        <m:ctrlPr>
                          <a:rPr lang="en-US" i="1">
                            <a:latin typeface="Cambria Math"/>
                            <a:ea typeface="Cambria Math"/>
                          </a:rPr>
                        </m:ctrlPr>
                      </m:naryPr>
                      <m:sub>
                        <m:r>
                          <m:rPr>
                            <m:brk m:alnAt="7"/>
                          </m:rPr>
                          <a:rPr lang="en-US" i="1">
                            <a:latin typeface="Cambria Math"/>
                            <a:ea typeface="Cambria Math"/>
                          </a:rPr>
                          <m:t>𝑖</m:t>
                        </m:r>
                        <m:r>
                          <a:rPr lang="en-US" i="1">
                            <a:latin typeface="Cambria Math"/>
                            <a:ea typeface="Cambria Math"/>
                          </a:rPr>
                          <m:t>≠</m:t>
                        </m:r>
                        <m:r>
                          <a:rPr lang="en-US" i="1">
                            <a:latin typeface="Cambria Math"/>
                            <a:ea typeface="Cambria Math"/>
                          </a:rPr>
                          <m:t>𝑗</m:t>
                        </m:r>
                      </m:sub>
                      <m:sup/>
                      <m:e>
                        <m:r>
                          <a:rPr lang="en-US" i="1">
                            <a:latin typeface="Cambria Math"/>
                            <a:ea typeface="Cambria Math"/>
                          </a:rPr>
                          <m:t>𝑓</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𝑗</m:t>
                                </m:r>
                              </m:sub>
                            </m:sSub>
                          </m:e>
                        </m:d>
                        <m:r>
                          <a:rPr lang="en-US" b="1" i="1" smtClean="0">
                            <a:solidFill>
                              <a:schemeClr val="accent4">
                                <a:lumMod val="60000"/>
                                <a:lumOff val="40000"/>
                              </a:schemeClr>
                            </a:solidFill>
                            <a:latin typeface="Cambria Math"/>
                            <a:ea typeface="Cambria Math"/>
                          </a:rPr>
                          <m:t>𝒉</m:t>
                        </m:r>
                        <m:d>
                          <m:dPr>
                            <m:ctrlPr>
                              <a:rPr lang="en-US" b="1" i="1">
                                <a:solidFill>
                                  <a:schemeClr val="accent4">
                                    <a:lumMod val="60000"/>
                                    <a:lumOff val="40000"/>
                                  </a:schemeClr>
                                </a:solidFill>
                                <a:latin typeface="Cambria Math"/>
                                <a:ea typeface="Cambria Math"/>
                              </a:rPr>
                            </m:ctrlPr>
                          </m:dPr>
                          <m:e>
                            <m:sSub>
                              <m:sSubPr>
                                <m:ctrlPr>
                                  <a:rPr lang="en-US" b="1" i="1">
                                    <a:solidFill>
                                      <a:schemeClr val="accent4">
                                        <a:lumMod val="60000"/>
                                        <a:lumOff val="40000"/>
                                      </a:schemeClr>
                                    </a:solidFill>
                                    <a:latin typeface="Cambria Math"/>
                                    <a:ea typeface="Cambria Math"/>
                                  </a:rPr>
                                </m:ctrlPr>
                              </m:sSubPr>
                              <m:e>
                                <m:r>
                                  <a:rPr lang="en-US" b="1" i="1" smtClean="0">
                                    <a:solidFill>
                                      <a:schemeClr val="accent4">
                                        <a:lumMod val="60000"/>
                                        <a:lumOff val="40000"/>
                                      </a:schemeClr>
                                    </a:solidFill>
                                    <a:latin typeface="Cambria Math"/>
                                    <a:ea typeface="Cambria Math"/>
                                  </a:rPr>
                                  <m:t>𝒙</m:t>
                                </m:r>
                              </m:e>
                              <m:sub>
                                <m:r>
                                  <a:rPr lang="en-US" b="1" i="1">
                                    <a:solidFill>
                                      <a:schemeClr val="accent4">
                                        <a:lumMod val="60000"/>
                                        <a:lumOff val="40000"/>
                                      </a:schemeClr>
                                    </a:solidFill>
                                    <a:latin typeface="Cambria Math"/>
                                    <a:ea typeface="Cambria Math"/>
                                  </a:rPr>
                                  <m:t>𝒊</m:t>
                                </m:r>
                              </m:sub>
                            </m:sSub>
                            <m:r>
                              <a:rPr lang="en-US" b="1" i="1">
                                <a:solidFill>
                                  <a:schemeClr val="accent4">
                                    <a:lumMod val="60000"/>
                                    <a:lumOff val="40000"/>
                                  </a:schemeClr>
                                </a:solidFill>
                                <a:latin typeface="Cambria Math"/>
                                <a:ea typeface="Cambria Math"/>
                              </a:rPr>
                              <m:t>,</m:t>
                            </m:r>
                            <m:sSub>
                              <m:sSubPr>
                                <m:ctrlPr>
                                  <a:rPr lang="en-US" b="1" i="1">
                                    <a:solidFill>
                                      <a:schemeClr val="accent4">
                                        <a:lumMod val="60000"/>
                                        <a:lumOff val="40000"/>
                                      </a:schemeClr>
                                    </a:solidFill>
                                    <a:latin typeface="Cambria Math"/>
                                    <a:ea typeface="Cambria Math"/>
                                  </a:rPr>
                                </m:ctrlPr>
                              </m:sSubPr>
                              <m:e>
                                <m:r>
                                  <a:rPr lang="en-US" b="1" i="1" smtClean="0">
                                    <a:solidFill>
                                      <a:schemeClr val="accent4">
                                        <a:lumMod val="60000"/>
                                        <a:lumOff val="40000"/>
                                      </a:schemeClr>
                                    </a:solidFill>
                                    <a:latin typeface="Cambria Math"/>
                                    <a:ea typeface="Cambria Math"/>
                                  </a:rPr>
                                  <m:t>𝒙</m:t>
                                </m:r>
                              </m:e>
                              <m:sub>
                                <m:r>
                                  <a:rPr lang="en-US" b="1" i="1">
                                    <a:solidFill>
                                      <a:schemeClr val="accent4">
                                        <a:lumMod val="60000"/>
                                        <a:lumOff val="40000"/>
                                      </a:schemeClr>
                                    </a:solidFill>
                                    <a:latin typeface="Cambria Math"/>
                                    <a:ea typeface="Cambria Math"/>
                                  </a:rPr>
                                  <m:t>𝒋</m:t>
                                </m:r>
                              </m:sub>
                            </m:sSub>
                          </m:e>
                        </m:d>
                      </m:e>
                    </m:nary>
                  </m:oMath>
                </a14:m>
                <a:endParaRPr lang="en-US" dirty="0" smtClean="0"/>
              </a:p>
              <a:p>
                <a:r>
                  <a:rPr lang="en-US" dirty="0" smtClean="0"/>
                  <a:t>H</a:t>
                </a:r>
                <a:r>
                  <a:rPr lang="en-US" baseline="-25000" dirty="0" smtClean="0"/>
                  <a:t>0</a:t>
                </a:r>
                <a:r>
                  <a:rPr lang="en-US" dirty="0" smtClean="0"/>
                  <a:t>: there is no vertex or genetic effect</a:t>
                </a:r>
              </a:p>
              <a:p>
                <a:pPr lvl="1"/>
                <a14:m>
                  <m:oMath xmlns:m="http://schemas.openxmlformats.org/officeDocument/2006/math">
                    <m:sSub>
                      <m:sSubPr>
                        <m:ctrlPr>
                          <a:rPr lang="en-US" b="0" i="1" smtClean="0">
                            <a:latin typeface="Cambria Math"/>
                            <a:ea typeface="Cambria Math"/>
                          </a:rPr>
                        </m:ctrlPr>
                      </m:sSubPr>
                      <m:e>
                        <m:r>
                          <a:rPr lang="en-US" i="1">
                            <a:latin typeface="Cambria Math"/>
                            <a:ea typeface="Cambria Math"/>
                          </a:rPr>
                          <m:t>𝑈</m:t>
                        </m:r>
                      </m:e>
                      <m:sub>
                        <m:r>
                          <a:rPr lang="en-US" b="0" i="1" smtClean="0">
                            <a:latin typeface="Cambria Math"/>
                            <a:ea typeface="Cambria Math"/>
                          </a:rPr>
                          <m:t>𝐽</m:t>
                        </m:r>
                      </m:sub>
                    </m:sSub>
                    <m:r>
                      <a:rPr lang="en-US" i="1">
                        <a:latin typeface="Cambria Math"/>
                        <a:ea typeface="Cambria Math"/>
                      </a:rPr>
                      <m:t>=</m:t>
                    </m:r>
                    <m:nary>
                      <m:naryPr>
                        <m:chr m:val="∑"/>
                        <m:supHide m:val="on"/>
                        <m:ctrlPr>
                          <a:rPr lang="en-US" i="1">
                            <a:latin typeface="Cambria Math"/>
                            <a:ea typeface="Cambria Math"/>
                          </a:rPr>
                        </m:ctrlPr>
                      </m:naryPr>
                      <m:sub>
                        <m:r>
                          <m:rPr>
                            <m:brk m:alnAt="7"/>
                          </m:rPr>
                          <a:rPr lang="en-US" i="1">
                            <a:latin typeface="Cambria Math"/>
                            <a:ea typeface="Cambria Math"/>
                          </a:rPr>
                          <m:t>𝑖</m:t>
                        </m:r>
                        <m:r>
                          <a:rPr lang="en-US" i="1">
                            <a:latin typeface="Cambria Math"/>
                            <a:ea typeface="Cambria Math"/>
                          </a:rPr>
                          <m:t>≠</m:t>
                        </m:r>
                        <m:r>
                          <a:rPr lang="en-US" i="1">
                            <a:latin typeface="Cambria Math"/>
                            <a:ea typeface="Cambria Math"/>
                          </a:rPr>
                          <m:t>𝑗</m:t>
                        </m:r>
                      </m:sub>
                      <m:sup/>
                      <m:e>
                        <m:r>
                          <a:rPr lang="en-US" b="0" i="1" smtClean="0">
                            <a:latin typeface="Cambria Math"/>
                            <a:ea typeface="Cambria Math"/>
                          </a:rPr>
                          <m:t>𝑓</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𝑗</m:t>
                                </m:r>
                              </m:sub>
                            </m:sSub>
                          </m:e>
                        </m:d>
                        <m:r>
                          <a:rPr lang="en-US" b="1" i="1" smtClean="0">
                            <a:solidFill>
                              <a:srgbClr val="00B050"/>
                            </a:solidFill>
                            <a:latin typeface="Cambria Math"/>
                            <a:ea typeface="Cambria Math"/>
                          </a:rPr>
                          <m:t>𝒈</m:t>
                        </m:r>
                        <m:d>
                          <m:dPr>
                            <m:ctrlPr>
                              <a:rPr lang="en-US" b="1" i="1">
                                <a:solidFill>
                                  <a:srgbClr val="00B050"/>
                                </a:solidFill>
                                <a:latin typeface="Cambria Math"/>
                                <a:ea typeface="Cambria Math"/>
                              </a:rPr>
                            </m:ctrlPr>
                          </m:dPr>
                          <m:e>
                            <m:sSub>
                              <m:sSubPr>
                                <m:ctrlPr>
                                  <a:rPr lang="en-US" b="1" i="1">
                                    <a:solidFill>
                                      <a:srgbClr val="00B050"/>
                                    </a:solidFill>
                                    <a:latin typeface="Cambria Math"/>
                                    <a:ea typeface="Cambria Math"/>
                                  </a:rPr>
                                </m:ctrlPr>
                              </m:sSubPr>
                              <m:e>
                                <m:r>
                                  <a:rPr lang="en-US" b="1" i="1" smtClean="0">
                                    <a:solidFill>
                                      <a:srgbClr val="00B050"/>
                                    </a:solidFill>
                                    <a:latin typeface="Cambria Math"/>
                                    <a:ea typeface="Cambria Math"/>
                                  </a:rPr>
                                  <m:t>𝒗</m:t>
                                </m:r>
                              </m:e>
                              <m:sub>
                                <m:r>
                                  <a:rPr lang="en-US" b="1" i="1">
                                    <a:solidFill>
                                      <a:srgbClr val="00B050"/>
                                    </a:solidFill>
                                    <a:latin typeface="Cambria Math"/>
                                    <a:ea typeface="Cambria Math"/>
                                  </a:rPr>
                                  <m:t>𝒊</m:t>
                                </m:r>
                              </m:sub>
                            </m:sSub>
                            <m:r>
                              <a:rPr lang="en-US" b="1" i="1">
                                <a:solidFill>
                                  <a:srgbClr val="00B050"/>
                                </a:solidFill>
                                <a:latin typeface="Cambria Math"/>
                                <a:ea typeface="Cambria Math"/>
                              </a:rPr>
                              <m:t>,</m:t>
                            </m:r>
                            <m:sSub>
                              <m:sSubPr>
                                <m:ctrlPr>
                                  <a:rPr lang="en-US" b="1" i="1">
                                    <a:solidFill>
                                      <a:srgbClr val="00B050"/>
                                    </a:solidFill>
                                    <a:latin typeface="Cambria Math"/>
                                    <a:ea typeface="Cambria Math"/>
                                  </a:rPr>
                                </m:ctrlPr>
                              </m:sSubPr>
                              <m:e>
                                <m:r>
                                  <a:rPr lang="en-US" b="1" i="1" smtClean="0">
                                    <a:solidFill>
                                      <a:srgbClr val="00B050"/>
                                    </a:solidFill>
                                    <a:latin typeface="Cambria Math"/>
                                    <a:ea typeface="Cambria Math"/>
                                  </a:rPr>
                                  <m:t>𝒗</m:t>
                                </m:r>
                              </m:e>
                              <m:sub>
                                <m:r>
                                  <a:rPr lang="en-US" b="1" i="1">
                                    <a:solidFill>
                                      <a:srgbClr val="00B050"/>
                                    </a:solidFill>
                                    <a:latin typeface="Cambria Math"/>
                                    <a:ea typeface="Cambria Math"/>
                                  </a:rPr>
                                  <m:t>𝒋</m:t>
                                </m:r>
                              </m:sub>
                            </m:sSub>
                          </m:e>
                        </m:d>
                        <m:r>
                          <a:rPr lang="en-US" b="1" i="1" smtClean="0">
                            <a:solidFill>
                              <a:schemeClr val="accent4">
                                <a:lumMod val="60000"/>
                                <a:lumOff val="40000"/>
                              </a:schemeClr>
                            </a:solidFill>
                            <a:latin typeface="Cambria Math"/>
                            <a:ea typeface="Cambria Math"/>
                          </a:rPr>
                          <m:t>𝒉</m:t>
                        </m:r>
                        <m:d>
                          <m:dPr>
                            <m:ctrlPr>
                              <a:rPr lang="en-US" b="1" i="1">
                                <a:solidFill>
                                  <a:schemeClr val="accent4">
                                    <a:lumMod val="60000"/>
                                    <a:lumOff val="40000"/>
                                  </a:schemeClr>
                                </a:solidFill>
                                <a:latin typeface="Cambria Math"/>
                                <a:ea typeface="Cambria Math"/>
                              </a:rPr>
                            </m:ctrlPr>
                          </m:dPr>
                          <m:e>
                            <m:sSub>
                              <m:sSubPr>
                                <m:ctrlPr>
                                  <a:rPr lang="en-US" b="1" i="1">
                                    <a:solidFill>
                                      <a:schemeClr val="accent4">
                                        <a:lumMod val="60000"/>
                                        <a:lumOff val="40000"/>
                                      </a:schemeClr>
                                    </a:solidFill>
                                    <a:latin typeface="Cambria Math"/>
                                    <a:ea typeface="Cambria Math"/>
                                  </a:rPr>
                                </m:ctrlPr>
                              </m:sSubPr>
                              <m:e>
                                <m:r>
                                  <a:rPr lang="en-US" b="1" i="1" smtClean="0">
                                    <a:solidFill>
                                      <a:schemeClr val="accent4">
                                        <a:lumMod val="60000"/>
                                        <a:lumOff val="40000"/>
                                      </a:schemeClr>
                                    </a:solidFill>
                                    <a:latin typeface="Cambria Math"/>
                                    <a:ea typeface="Cambria Math"/>
                                  </a:rPr>
                                  <m:t>𝒙</m:t>
                                </m:r>
                              </m:e>
                              <m:sub>
                                <m:r>
                                  <a:rPr lang="en-US" b="1" i="1">
                                    <a:solidFill>
                                      <a:schemeClr val="accent4">
                                        <a:lumMod val="60000"/>
                                        <a:lumOff val="40000"/>
                                      </a:schemeClr>
                                    </a:solidFill>
                                    <a:latin typeface="Cambria Math"/>
                                    <a:ea typeface="Cambria Math"/>
                                  </a:rPr>
                                  <m:t>𝒊</m:t>
                                </m:r>
                              </m:sub>
                            </m:sSub>
                            <m:r>
                              <a:rPr lang="en-US" b="1" i="1">
                                <a:solidFill>
                                  <a:schemeClr val="accent4">
                                    <a:lumMod val="60000"/>
                                    <a:lumOff val="40000"/>
                                  </a:schemeClr>
                                </a:solidFill>
                                <a:latin typeface="Cambria Math"/>
                                <a:ea typeface="Cambria Math"/>
                              </a:rPr>
                              <m:t>,</m:t>
                            </m:r>
                            <m:sSub>
                              <m:sSubPr>
                                <m:ctrlPr>
                                  <a:rPr lang="en-US" b="1" i="1">
                                    <a:solidFill>
                                      <a:schemeClr val="accent4">
                                        <a:lumMod val="60000"/>
                                        <a:lumOff val="40000"/>
                                      </a:schemeClr>
                                    </a:solidFill>
                                    <a:latin typeface="Cambria Math"/>
                                    <a:ea typeface="Cambria Math"/>
                                  </a:rPr>
                                </m:ctrlPr>
                              </m:sSubPr>
                              <m:e>
                                <m:r>
                                  <a:rPr lang="en-US" b="1" i="1" smtClean="0">
                                    <a:solidFill>
                                      <a:schemeClr val="accent4">
                                        <a:lumMod val="60000"/>
                                        <a:lumOff val="40000"/>
                                      </a:schemeClr>
                                    </a:solidFill>
                                    <a:latin typeface="Cambria Math"/>
                                    <a:ea typeface="Cambria Math"/>
                                  </a:rPr>
                                  <m:t>𝒙</m:t>
                                </m:r>
                              </m:e>
                              <m:sub>
                                <m:r>
                                  <a:rPr lang="en-US" b="1" i="1">
                                    <a:solidFill>
                                      <a:schemeClr val="accent4">
                                        <a:lumMod val="60000"/>
                                        <a:lumOff val="40000"/>
                                      </a:schemeClr>
                                    </a:solidFill>
                                    <a:latin typeface="Cambria Math"/>
                                    <a:ea typeface="Cambria Math"/>
                                  </a:rPr>
                                  <m:t>𝒋</m:t>
                                </m:r>
                              </m:sub>
                            </m:sSub>
                          </m:e>
                        </m:d>
                      </m:e>
                    </m:nary>
                  </m:oMath>
                </a14:m>
                <a:endParaRPr lang="en-US" dirty="0" smtClean="0">
                  <a:ea typeface="Cambria Math"/>
                </a:endParaRPr>
              </a:p>
              <a:p>
                <a:pPr lvl="1"/>
                <a:r>
                  <a:rPr lang="en-US" dirty="0" smtClean="0">
                    <a:ea typeface="Cambria Math"/>
                  </a:rPr>
                  <a:t>Here </a:t>
                </a:r>
                <a14:m>
                  <m:oMath xmlns:m="http://schemas.openxmlformats.org/officeDocument/2006/math">
                    <m:r>
                      <a:rPr lang="en-US" i="1" smtClean="0">
                        <a:latin typeface="Cambria Math"/>
                        <a:ea typeface="Cambria Math"/>
                      </a:rPr>
                      <m:t>𝑓</m:t>
                    </m:r>
                  </m:oMath>
                </a14:m>
                <a:r>
                  <a:rPr lang="en-US" dirty="0" smtClean="0">
                    <a:ea typeface="Cambria Math"/>
                  </a:rPr>
                  <a:t>, </a:t>
                </a:r>
                <a14:m>
                  <m:oMath xmlns:m="http://schemas.openxmlformats.org/officeDocument/2006/math">
                    <m:r>
                      <a:rPr lang="en-US" i="1" smtClean="0">
                        <a:latin typeface="Cambria Math"/>
                        <a:ea typeface="Cambria Math"/>
                      </a:rPr>
                      <m:t>𝑔</m:t>
                    </m:r>
                  </m:oMath>
                </a14:m>
                <a:r>
                  <a:rPr lang="en-US" dirty="0" smtClean="0">
                    <a:ea typeface="Cambria Math"/>
                  </a:rPr>
                  <a:t>, </a:t>
                </a:r>
                <a14:m>
                  <m:oMath xmlns:m="http://schemas.openxmlformats.org/officeDocument/2006/math">
                    <m:r>
                      <a:rPr lang="en-US" i="1">
                        <a:latin typeface="Cambria Math"/>
                        <a:ea typeface="Cambria Math"/>
                      </a:rPr>
                      <m:t>h</m:t>
                    </m:r>
                  </m:oMath>
                </a14:m>
                <a:r>
                  <a:rPr lang="en-US" dirty="0">
                    <a:ea typeface="Cambria Math"/>
                  </a:rPr>
                  <a:t> </a:t>
                </a:r>
                <a:r>
                  <a:rPr lang="en-US" dirty="0" smtClean="0">
                    <a:ea typeface="Cambria Math"/>
                  </a:rPr>
                  <a:t>measure disease, genetic </a:t>
                </a:r>
                <a:r>
                  <a:rPr lang="en-US" dirty="0">
                    <a:ea typeface="Cambria Math"/>
                  </a:rPr>
                  <a:t>and </a:t>
                </a:r>
                <a:r>
                  <a:rPr lang="en-US" dirty="0" smtClean="0">
                    <a:ea typeface="Cambria Math"/>
                  </a:rPr>
                  <a:t>vertex </a:t>
                </a:r>
                <a:r>
                  <a:rPr lang="en-US" dirty="0">
                    <a:ea typeface="Cambria Math"/>
                  </a:rPr>
                  <a:t>similarity </a:t>
                </a:r>
                <a:r>
                  <a:rPr lang="en-US" dirty="0" smtClean="0">
                    <a:ea typeface="Cambria Math"/>
                  </a:rPr>
                  <a:t>respectively</a:t>
                </a:r>
                <a14:m>
                  <m:oMath xmlns:m="http://schemas.openxmlformats.org/officeDocument/2006/math">
                    <m:r>
                      <a:rPr lang="en-US" b="0" i="0" smtClean="0">
                        <a:latin typeface="Cambria Math"/>
                        <a:ea typeface="Cambria Math"/>
                      </a:rPr>
                      <m:t>; </m:t>
                    </m:r>
                    <m:r>
                      <a:rPr lang="en-US" i="1">
                        <a:latin typeface="Cambria Math"/>
                        <a:ea typeface="Cambria Math"/>
                      </a:rPr>
                      <m:t>𝑖</m:t>
                    </m:r>
                  </m:oMath>
                </a14:m>
                <a:r>
                  <a:rPr lang="en-US" dirty="0" smtClean="0"/>
                  <a:t>, </a:t>
                </a:r>
                <a14:m>
                  <m:oMath xmlns:m="http://schemas.openxmlformats.org/officeDocument/2006/math">
                    <m:r>
                      <a:rPr lang="en-US" i="1">
                        <a:latin typeface="Cambria Math"/>
                        <a:ea typeface="Cambria Math"/>
                      </a:rPr>
                      <m:t>𝑗</m:t>
                    </m:r>
                  </m:oMath>
                </a14:m>
                <a:r>
                  <a:rPr lang="en-US" dirty="0" smtClean="0"/>
                  <a:t> index a pair of subjects.</a:t>
                </a:r>
              </a:p>
              <a:p>
                <a:r>
                  <a:rPr lang="en-US" dirty="0" smtClean="0"/>
                  <a:t>Under H</a:t>
                </a:r>
                <a:r>
                  <a:rPr lang="en-US" baseline="-25000" dirty="0" smtClean="0"/>
                  <a:t>0</a:t>
                </a:r>
                <a:r>
                  <a:rPr lang="en-US" dirty="0" smtClean="0"/>
                  <a:t>, similarity </a:t>
                </a:r>
                <a:r>
                  <a:rPr lang="en-US" dirty="0" smtClean="0">
                    <a:ea typeface="Cambria Math"/>
                  </a:rPr>
                  <a:t>U </a:t>
                </a:r>
                <a:r>
                  <a:rPr lang="en-US" dirty="0" smtClean="0"/>
                  <a:t>is </a:t>
                </a:r>
                <a:r>
                  <a:rPr lang="en-US" dirty="0"/>
                  <a:t>a </a:t>
                </a:r>
                <a:r>
                  <a:rPr lang="en-US" dirty="0" smtClean="0"/>
                  <a:t>linear combination </a:t>
                </a:r>
                <a:r>
                  <a:rPr lang="en-US" dirty="0"/>
                  <a:t>of </a:t>
                </a:r>
                <a14:m>
                  <m:oMath xmlns:m="http://schemas.openxmlformats.org/officeDocument/2006/math">
                    <m:sSubSup>
                      <m:sSubSupPr>
                        <m:ctrlPr>
                          <a:rPr lang="en-US" i="1">
                            <a:latin typeface="Cambria Math"/>
                            <a:ea typeface="Cambria Math"/>
                          </a:rPr>
                        </m:ctrlPr>
                      </m:sSubSupPr>
                      <m:e>
                        <m:r>
                          <a:rPr lang="en-US" i="1">
                            <a:latin typeface="Cambria Math"/>
                            <a:ea typeface="Cambria Math"/>
                          </a:rPr>
                          <m:t>𝜒</m:t>
                        </m:r>
                      </m:e>
                      <m:sub>
                        <m:r>
                          <a:rPr lang="en-US" i="1">
                            <a:latin typeface="Cambria Math"/>
                            <a:ea typeface="Cambria Math"/>
                          </a:rPr>
                          <m:t>1</m:t>
                        </m:r>
                      </m:sub>
                      <m:sup>
                        <m:r>
                          <a:rPr lang="en-US" i="1">
                            <a:latin typeface="Cambria Math"/>
                            <a:ea typeface="Cambria Math"/>
                          </a:rPr>
                          <m:t>2</m:t>
                        </m:r>
                      </m:sup>
                    </m:sSubSup>
                  </m:oMath>
                </a14:m>
                <a:r>
                  <a:rPr lang="en-US" dirty="0" smtClean="0"/>
                  <a:t>,</a:t>
                </a:r>
                <a:r>
                  <a:rPr lang="en-US" dirty="0"/>
                  <a:t> </a:t>
                </a:r>
                <a:r>
                  <a:rPr lang="en-US" dirty="0" smtClean="0"/>
                  <a:t>and the corresponding p-value can be approximated using the Davis </a:t>
                </a:r>
                <a:r>
                  <a:rPr lang="en-US" dirty="0"/>
                  <a:t>method</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762000"/>
                <a:ext cx="8686800" cy="5791200"/>
              </a:xfrm>
              <a:blipFill rotWithShape="1">
                <a:blip r:embed="rId3"/>
                <a:stretch>
                  <a:fillRect l="-1614" t="-2105" b="-2000"/>
                </a:stretch>
              </a:blipFill>
            </p:spPr>
            <p:txBody>
              <a:bodyPr/>
              <a:lstStyle/>
              <a:p>
                <a:r>
                  <a:rPr lang="en-US">
                    <a:noFill/>
                  </a:rPr>
                  <a:t> </a:t>
                </a:r>
              </a:p>
            </p:txBody>
          </p:sp>
        </mc:Fallback>
      </mc:AlternateContent>
    </p:spTree>
    <p:extLst>
      <p:ext uri="{BB962C8B-B14F-4D97-AF65-F5344CB8AC3E}">
        <p14:creationId xmlns:p14="http://schemas.microsoft.com/office/powerpoint/2010/main" val="449840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a:t>Vertex-only </a:t>
            </a:r>
            <a:r>
              <a:rPr lang="en-US" dirty="0" smtClean="0"/>
              <a:t>Effect</a:t>
            </a:r>
            <a:endParaRPr lang="en-US" dirty="0"/>
          </a:p>
        </p:txBody>
      </p:sp>
      <p:pic>
        <p:nvPicPr>
          <p:cNvPr id="7170" name="Picture 2" descr="Z:\dbx\IGES\NEvsEN.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327150"/>
            <a:ext cx="5776161" cy="5226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780534"/>
            <a:ext cx="9144000" cy="369332"/>
          </a:xfrm>
          <a:prstGeom prst="rect">
            <a:avLst/>
          </a:prstGeom>
          <a:noFill/>
        </p:spPr>
        <p:txBody>
          <a:bodyPr wrap="square" rtlCol="0">
            <a:spAutoFit/>
          </a:bodyPr>
          <a:lstStyle/>
          <a:p>
            <a:r>
              <a:rPr lang="en-US" dirty="0" smtClean="0"/>
              <a:t>Original vertices vs</a:t>
            </a:r>
            <a:r>
              <a:rPr lang="en-US" dirty="0"/>
              <a:t>. </a:t>
            </a:r>
            <a:r>
              <a:rPr lang="en-US" dirty="0" smtClean="0"/>
              <a:t>Encoded vertices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80454809"/>
              </p:ext>
            </p:extLst>
          </p:nvPr>
        </p:nvGraphicFramePr>
        <p:xfrm>
          <a:off x="5638800" y="1447797"/>
          <a:ext cx="2590800" cy="2971800"/>
        </p:xfrm>
        <a:graphic>
          <a:graphicData uri="http://schemas.openxmlformats.org/drawingml/2006/table">
            <a:tbl>
              <a:tblPr>
                <a:tableStyleId>{5C22544A-7EE6-4342-B048-85BDC9FD1C3A}</a:tableStyleId>
              </a:tblPr>
              <a:tblGrid>
                <a:gridCol w="865646"/>
                <a:gridCol w="859508"/>
                <a:gridCol w="865646"/>
              </a:tblGrid>
              <a:tr h="330200">
                <a:tc>
                  <a:txBody>
                    <a:bodyPr/>
                    <a:lstStyle/>
                    <a:p>
                      <a:pPr algn="ctr" fontAlgn="ctr"/>
                      <a:r>
                        <a:rPr lang="en-US" sz="1600" u="none" strike="noStrike" dirty="0" smtClean="0">
                          <a:effectLst/>
                        </a:rPr>
                        <a:t>N</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dirty="0" smtClean="0">
                          <a:solidFill>
                            <a:schemeClr val="accent4">
                              <a:lumMod val="60000"/>
                              <a:lumOff val="40000"/>
                            </a:schemeClr>
                          </a:solidFill>
                        </a:rPr>
                        <a:t>Original </a:t>
                      </a:r>
                      <a:endParaRPr lang="en-US" sz="1600" b="0" i="0" u="none" strike="noStrike" dirty="0">
                        <a:solidFill>
                          <a:schemeClr val="accent4">
                            <a:lumMod val="60000"/>
                            <a:lumOff val="40000"/>
                          </a:schemeClr>
                        </a:solidFill>
                        <a:effectLst/>
                        <a:latin typeface="Calibri"/>
                      </a:endParaRPr>
                    </a:p>
                  </a:txBody>
                  <a:tcPr marL="9525" marR="9525" marT="9525" marB="0" anchor="ctr"/>
                </a:tc>
                <a:tc>
                  <a:txBody>
                    <a:bodyPr/>
                    <a:lstStyle/>
                    <a:p>
                      <a:pPr algn="ctr" fontAlgn="ctr"/>
                      <a:r>
                        <a:rPr lang="en-US" sz="1600" dirty="0" smtClean="0">
                          <a:solidFill>
                            <a:schemeClr val="accent4">
                              <a:lumMod val="60000"/>
                              <a:lumOff val="40000"/>
                            </a:schemeClr>
                          </a:solidFill>
                        </a:rPr>
                        <a:t>Encoded</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100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0.163</a:t>
                      </a:r>
                    </a:p>
                  </a:txBody>
                  <a:tcPr marL="9525" marR="9525" marT="9525" marB="0" anchor="ctr"/>
                </a:tc>
                <a:tc>
                  <a:txBody>
                    <a:bodyPr/>
                    <a:lstStyle/>
                    <a:p>
                      <a:pPr algn="ctr" fontAlgn="ctr"/>
                      <a:r>
                        <a:rPr lang="en-US" sz="1600" kern="1200">
                          <a:solidFill>
                            <a:schemeClr val="accent4">
                              <a:lumMod val="60000"/>
                              <a:lumOff val="40000"/>
                            </a:schemeClr>
                          </a:solidFill>
                          <a:latin typeface="+mn-lt"/>
                          <a:ea typeface="+mn-ea"/>
                          <a:cs typeface="+mn-cs"/>
                        </a:rPr>
                        <a:t>0.161</a:t>
                      </a:r>
                    </a:p>
                  </a:txBody>
                  <a:tcPr marL="9525" marR="9525" marT="9525" marB="0" anchor="ctr"/>
                </a:tc>
              </a:tr>
              <a:tr h="330200">
                <a:tc>
                  <a:txBody>
                    <a:bodyPr/>
                    <a:lstStyle/>
                    <a:p>
                      <a:pPr algn="ctr" fontAlgn="ctr"/>
                      <a:r>
                        <a:rPr lang="en-US" sz="1600" u="none" strike="noStrike" dirty="0">
                          <a:effectLst/>
                        </a:rPr>
                        <a:t>200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0.312</a:t>
                      </a:r>
                    </a:p>
                  </a:txBody>
                  <a:tcPr marL="9525" marR="9525" marT="9525" marB="0" anchor="ctr"/>
                </a:tc>
                <a:tc>
                  <a:txBody>
                    <a:bodyPr/>
                    <a:lstStyle/>
                    <a:p>
                      <a:pPr algn="ctr" fontAlgn="ctr"/>
                      <a:r>
                        <a:rPr lang="en-US" sz="1600" kern="1200">
                          <a:solidFill>
                            <a:schemeClr val="accent4">
                              <a:lumMod val="60000"/>
                              <a:lumOff val="40000"/>
                            </a:schemeClr>
                          </a:solidFill>
                          <a:latin typeface="+mn-lt"/>
                          <a:ea typeface="+mn-ea"/>
                          <a:cs typeface="+mn-cs"/>
                        </a:rPr>
                        <a:t>0.310</a:t>
                      </a:r>
                    </a:p>
                  </a:txBody>
                  <a:tcPr marL="9525" marR="9525" marT="9525" marB="0" anchor="ctr"/>
                </a:tc>
              </a:tr>
              <a:tr h="330200">
                <a:tc>
                  <a:txBody>
                    <a:bodyPr/>
                    <a:lstStyle/>
                    <a:p>
                      <a:pPr algn="ctr" fontAlgn="ctr"/>
                      <a:r>
                        <a:rPr lang="en-US" sz="1600" u="none" strike="noStrike">
                          <a:effectLst/>
                        </a:rPr>
                        <a:t>300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0.438</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0.445</a:t>
                      </a:r>
                    </a:p>
                  </a:txBody>
                  <a:tcPr marL="9525" marR="9525" marT="9525" marB="0" anchor="ctr"/>
                </a:tc>
              </a:tr>
              <a:tr h="330200">
                <a:tc>
                  <a:txBody>
                    <a:bodyPr/>
                    <a:lstStyle/>
                    <a:p>
                      <a:pPr algn="ctr" fontAlgn="ctr"/>
                      <a:r>
                        <a:rPr lang="en-US" sz="1600" u="none" strike="noStrike">
                          <a:effectLst/>
                        </a:rPr>
                        <a:t>400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0.566</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0.582</a:t>
                      </a:r>
                    </a:p>
                  </a:txBody>
                  <a:tcPr marL="9525" marR="9525" marT="9525" marB="0" anchor="ctr"/>
                </a:tc>
              </a:tr>
              <a:tr h="330200">
                <a:tc>
                  <a:txBody>
                    <a:bodyPr/>
                    <a:lstStyle/>
                    <a:p>
                      <a:pPr algn="ctr" fontAlgn="ctr"/>
                      <a:r>
                        <a:rPr lang="en-US" sz="1600" u="none" strike="noStrike">
                          <a:effectLst/>
                        </a:rPr>
                        <a:t>500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0.674</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0.694</a:t>
                      </a:r>
                    </a:p>
                  </a:txBody>
                  <a:tcPr marL="9525" marR="9525" marT="9525" marB="0" anchor="ctr"/>
                </a:tc>
              </a:tr>
              <a:tr h="330200">
                <a:tc>
                  <a:txBody>
                    <a:bodyPr/>
                    <a:lstStyle/>
                    <a:p>
                      <a:pPr algn="ctr" fontAlgn="ctr"/>
                      <a:r>
                        <a:rPr lang="en-US" sz="1600" u="none" strike="noStrike">
                          <a:effectLst/>
                        </a:rPr>
                        <a:t>600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0.747</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0.775</a:t>
                      </a:r>
                    </a:p>
                  </a:txBody>
                  <a:tcPr marL="9525" marR="9525" marT="9525" marB="0" anchor="ctr"/>
                </a:tc>
              </a:tr>
              <a:tr h="330200">
                <a:tc>
                  <a:txBody>
                    <a:bodyPr/>
                    <a:lstStyle/>
                    <a:p>
                      <a:pPr algn="ctr" fontAlgn="ctr"/>
                      <a:r>
                        <a:rPr lang="en-US" sz="1600" u="none" strike="noStrike">
                          <a:effectLst/>
                        </a:rPr>
                        <a:t>700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a:solidFill>
                            <a:schemeClr val="accent4">
                              <a:lumMod val="60000"/>
                              <a:lumOff val="40000"/>
                            </a:schemeClr>
                          </a:solidFill>
                          <a:latin typeface="+mn-lt"/>
                          <a:ea typeface="+mn-ea"/>
                          <a:cs typeface="+mn-cs"/>
                        </a:rPr>
                        <a:t>0.813</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0.845</a:t>
                      </a:r>
                    </a:p>
                  </a:txBody>
                  <a:tcPr marL="9525" marR="9525" marT="9525" marB="0" anchor="ctr"/>
                </a:tc>
              </a:tr>
              <a:tr h="330200">
                <a:tc>
                  <a:txBody>
                    <a:bodyPr/>
                    <a:lstStyle/>
                    <a:p>
                      <a:pPr algn="ctr" fontAlgn="ctr"/>
                      <a:r>
                        <a:rPr lang="en-US" sz="1600" u="none" strike="noStrike">
                          <a:effectLst/>
                        </a:rPr>
                        <a:t>800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kern="1200">
                          <a:solidFill>
                            <a:schemeClr val="accent4">
                              <a:lumMod val="60000"/>
                              <a:lumOff val="40000"/>
                            </a:schemeClr>
                          </a:solidFill>
                          <a:latin typeface="+mn-lt"/>
                          <a:ea typeface="+mn-ea"/>
                          <a:cs typeface="+mn-cs"/>
                        </a:rPr>
                        <a:t>0.868</a:t>
                      </a:r>
                    </a:p>
                  </a:txBody>
                  <a:tcPr marL="9525" marR="9525" marT="9525" marB="0" anchor="ctr"/>
                </a:tc>
                <a:tc>
                  <a:txBody>
                    <a:bodyPr/>
                    <a:lstStyle/>
                    <a:p>
                      <a:pPr algn="ctr" fontAlgn="ctr"/>
                      <a:r>
                        <a:rPr lang="en-US" sz="1600" kern="1200" dirty="0">
                          <a:solidFill>
                            <a:schemeClr val="accent4">
                              <a:lumMod val="60000"/>
                              <a:lumOff val="40000"/>
                            </a:schemeClr>
                          </a:solidFill>
                          <a:latin typeface="+mn-lt"/>
                          <a:ea typeface="+mn-ea"/>
                          <a:cs typeface="+mn-cs"/>
                        </a:rPr>
                        <a:t>0.896</a:t>
                      </a:r>
                    </a:p>
                  </a:txBody>
                  <a:tcPr marL="9525" marR="9525" marT="9525" marB="0" anchor="ctr"/>
                </a:tc>
              </a:tr>
            </a:tbl>
          </a:graphicData>
        </a:graphic>
      </p:graphicFrame>
    </p:spTree>
    <p:extLst>
      <p:ext uri="{BB962C8B-B14F-4D97-AF65-F5344CB8AC3E}">
        <p14:creationId xmlns:p14="http://schemas.microsoft.com/office/powerpoint/2010/main" val="12712360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327149"/>
            <a:ext cx="5780929" cy="5230368"/>
          </a:xfrm>
          <a:prstGeom prst="rect">
            <a:avLst/>
          </a:prstGeom>
          <a:noFill/>
        </p:spPr>
      </p:pic>
      <p:sp>
        <p:nvSpPr>
          <p:cNvPr id="2" name="Title 1"/>
          <p:cNvSpPr>
            <a:spLocks noGrp="1"/>
          </p:cNvSpPr>
          <p:nvPr>
            <p:ph type="title"/>
          </p:nvPr>
        </p:nvSpPr>
        <p:spPr>
          <a:xfrm>
            <a:off x="0" y="0"/>
            <a:ext cx="8277225" cy="719138"/>
          </a:xfrm>
        </p:spPr>
        <p:txBody>
          <a:bodyPr/>
          <a:lstStyle/>
          <a:p>
            <a:r>
              <a:rPr lang="en-US" dirty="0" smtClean="0"/>
              <a:t>Vertex-only Effect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0156237"/>
              </p:ext>
            </p:extLst>
          </p:nvPr>
        </p:nvGraphicFramePr>
        <p:xfrm>
          <a:off x="5638800" y="1447797"/>
          <a:ext cx="3428999" cy="2971800"/>
        </p:xfrm>
        <a:graphic>
          <a:graphicData uri="http://schemas.openxmlformats.org/drawingml/2006/table">
            <a:tbl>
              <a:tblPr>
                <a:tableStyleId>{5C22544A-7EE6-4342-B048-85BDC9FD1C3A}</a:tableStyleId>
              </a:tblPr>
              <a:tblGrid>
                <a:gridCol w="787441"/>
                <a:gridCol w="781857"/>
                <a:gridCol w="787441"/>
                <a:gridCol w="1072260"/>
              </a:tblGrid>
              <a:tr h="330200">
                <a:tc>
                  <a:txBody>
                    <a:bodyPr/>
                    <a:lstStyle/>
                    <a:p>
                      <a:pPr algn="ctr" fontAlgn="ctr"/>
                      <a:r>
                        <a:rPr lang="en-US" sz="1600" u="none" strike="noStrike" dirty="0" smtClean="0">
                          <a:effectLst/>
                        </a:rPr>
                        <a:t>N</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dirty="0" smtClean="0">
                          <a:solidFill>
                            <a:srgbClr val="00B050"/>
                          </a:solidFill>
                          <a:effectLst/>
                        </a:rPr>
                        <a:t>U</a:t>
                      </a:r>
                      <a:r>
                        <a:rPr lang="en-US" sz="1600" u="none" strike="noStrike" baseline="-25000" dirty="0" smtClean="0">
                          <a:solidFill>
                            <a:srgbClr val="00B050"/>
                          </a:solidFill>
                          <a:effectLst/>
                        </a:rPr>
                        <a:t>G</a:t>
                      </a:r>
                      <a:endParaRPr lang="en-US" sz="1600" b="0" i="0" u="none" strike="noStrike" baseline="-25000" dirty="0">
                        <a:solidFill>
                          <a:srgbClr val="00B050"/>
                        </a:solidFill>
                        <a:effectLst/>
                        <a:latin typeface="Calibri"/>
                      </a:endParaRPr>
                    </a:p>
                  </a:txBody>
                  <a:tcPr marL="9525" marR="9525" marT="9525" marB="0" anchor="ctr"/>
                </a:tc>
                <a:tc>
                  <a:txBody>
                    <a:bodyPr/>
                    <a:lstStyle/>
                    <a:p>
                      <a:pPr algn="ctr" fontAlgn="ctr"/>
                      <a:r>
                        <a:rPr lang="en-US" sz="1600" u="none" strike="noStrike" dirty="0" smtClean="0">
                          <a:solidFill>
                            <a:srgbClr val="FF0000"/>
                          </a:solidFill>
                          <a:effectLst/>
                        </a:rPr>
                        <a:t>U</a:t>
                      </a:r>
                      <a:r>
                        <a:rPr lang="en-US" sz="1600" u="none" strike="noStrike" baseline="-25000" dirty="0" smtClean="0">
                          <a:solidFill>
                            <a:srgbClr val="FF0000"/>
                          </a:solidFill>
                          <a:effectLst/>
                        </a:rPr>
                        <a:t>J</a:t>
                      </a:r>
                      <a:endParaRPr lang="en-US" sz="1600" b="0" i="0" u="none" strike="noStrike" baseline="-25000" dirty="0">
                        <a:solidFill>
                          <a:srgbClr val="FF0000"/>
                        </a:solidFill>
                        <a:effectLst/>
                        <a:latin typeface="Calibri"/>
                      </a:endParaRPr>
                    </a:p>
                  </a:txBody>
                  <a:tcPr marL="9525" marR="9525" marT="9525" marB="0" anchor="ctr"/>
                </a:tc>
                <a:tc>
                  <a:txBody>
                    <a:bodyPr/>
                    <a:lstStyle/>
                    <a:p>
                      <a:pPr algn="ctr" fontAlgn="ctr"/>
                      <a:r>
                        <a:rPr lang="en-US" sz="1600" u="none" strike="noStrike" dirty="0" smtClean="0">
                          <a:solidFill>
                            <a:schemeClr val="accent4">
                              <a:lumMod val="60000"/>
                              <a:lumOff val="40000"/>
                            </a:schemeClr>
                          </a:solidFill>
                          <a:effectLst/>
                        </a:rPr>
                        <a:t>U</a:t>
                      </a:r>
                      <a:r>
                        <a:rPr lang="en-US" sz="1600" u="none" strike="noStrike" baseline="-25000" dirty="0" smtClean="0">
                          <a:solidFill>
                            <a:schemeClr val="accent4">
                              <a:lumMod val="60000"/>
                              <a:lumOff val="40000"/>
                            </a:schemeClr>
                          </a:solidFill>
                          <a:effectLst/>
                        </a:rPr>
                        <a:t>V</a:t>
                      </a:r>
                      <a:endParaRPr lang="en-US" sz="1600" b="0" i="0" u="none" strike="noStrike" baseline="-25000"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100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0.053</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0.112</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0.161</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dirty="0">
                          <a:effectLst/>
                        </a:rPr>
                        <a:t>200</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0.048</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0.214</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smtClean="0">
                          <a:solidFill>
                            <a:schemeClr val="accent4">
                              <a:lumMod val="60000"/>
                              <a:lumOff val="40000"/>
                            </a:schemeClr>
                          </a:solidFill>
                          <a:effectLst/>
                        </a:rPr>
                        <a:t>0.310</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300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0.046</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0.313</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0.445</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400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0.048</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0.423</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0.582</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500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0.049</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0.532</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0.694</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600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0.052</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smtClean="0">
                          <a:solidFill>
                            <a:srgbClr val="FF0000"/>
                          </a:solidFill>
                          <a:effectLst/>
                        </a:rPr>
                        <a:t>0.630</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0.775</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700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0.051</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a:solidFill>
                            <a:srgbClr val="FF0000"/>
                          </a:solidFill>
                          <a:effectLst/>
                        </a:rPr>
                        <a:t>0.703</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0.845</a:t>
                      </a:r>
                      <a:endParaRPr lang="en-US" sz="1600" b="0" i="0" u="none" strike="noStrike"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a:effectLst/>
                        </a:rPr>
                        <a:t>800</a:t>
                      </a:r>
                      <a:endParaRPr lang="en-US" sz="1600" b="0" i="0" u="none" strike="noStrike">
                        <a:solidFill>
                          <a:srgbClr val="000000"/>
                        </a:solidFill>
                        <a:effectLst/>
                        <a:latin typeface="Calibri"/>
                      </a:endParaRPr>
                    </a:p>
                  </a:txBody>
                  <a:tcPr marL="9525" marR="9525" marT="9525" marB="0" anchor="ctr"/>
                </a:tc>
                <a:tc>
                  <a:txBody>
                    <a:bodyPr/>
                    <a:lstStyle/>
                    <a:p>
                      <a:pPr algn="ctr" fontAlgn="ctr"/>
                      <a:r>
                        <a:rPr lang="en-US" sz="1600" u="none" strike="noStrike" dirty="0">
                          <a:solidFill>
                            <a:srgbClr val="00B050"/>
                          </a:solidFill>
                          <a:effectLst/>
                        </a:rPr>
                        <a:t>0.052</a:t>
                      </a:r>
                      <a:endParaRPr lang="en-US" sz="1600" b="0" i="0" u="none" strike="noStrike" dirty="0">
                        <a:solidFill>
                          <a:srgbClr val="00B050"/>
                        </a:solidFill>
                        <a:effectLst/>
                        <a:latin typeface="Calibri"/>
                      </a:endParaRPr>
                    </a:p>
                  </a:txBody>
                  <a:tcPr marL="9525" marR="9525" marT="9525" marB="0" anchor="ctr"/>
                </a:tc>
                <a:tc>
                  <a:txBody>
                    <a:bodyPr/>
                    <a:lstStyle/>
                    <a:p>
                      <a:pPr algn="ctr" fontAlgn="ctr"/>
                      <a:r>
                        <a:rPr lang="en-US" sz="1600" u="none" strike="noStrike" dirty="0" smtClean="0">
                          <a:solidFill>
                            <a:srgbClr val="FF0000"/>
                          </a:solidFill>
                          <a:effectLst/>
                        </a:rPr>
                        <a:t>0.780</a:t>
                      </a:r>
                      <a:endParaRPr lang="en-US" sz="1600" b="0" i="0" u="none" strike="noStrike" dirty="0">
                        <a:solidFill>
                          <a:srgbClr val="FF0000"/>
                        </a:solidFill>
                        <a:effectLst/>
                        <a:latin typeface="Calibri"/>
                      </a:endParaRPr>
                    </a:p>
                  </a:txBody>
                  <a:tcPr marL="9525" marR="9525" marT="9525" marB="0" anchor="ctr"/>
                </a:tc>
                <a:tc>
                  <a:txBody>
                    <a:bodyPr/>
                    <a:lstStyle/>
                    <a:p>
                      <a:pPr algn="ctr" fontAlgn="ctr"/>
                      <a:r>
                        <a:rPr lang="en-US" sz="1600" u="none" strike="noStrike" dirty="0">
                          <a:solidFill>
                            <a:schemeClr val="accent4">
                              <a:lumMod val="60000"/>
                              <a:lumOff val="40000"/>
                            </a:schemeClr>
                          </a:solidFill>
                          <a:effectLst/>
                        </a:rPr>
                        <a:t>0.896</a:t>
                      </a:r>
                      <a:endParaRPr lang="en-US" sz="1600" b="0" i="0" u="none" strike="noStrike" dirty="0">
                        <a:solidFill>
                          <a:schemeClr val="accent4">
                            <a:lumMod val="60000"/>
                            <a:lumOff val="40000"/>
                          </a:schemeClr>
                        </a:solidFill>
                        <a:effectLst/>
                        <a:latin typeface="Calibri"/>
                      </a:endParaRPr>
                    </a:p>
                  </a:txBody>
                  <a:tcPr marL="9525" marR="9525" marT="9525" marB="0" anchor="ctr"/>
                </a:tc>
              </a:tr>
            </a:tbl>
          </a:graphicData>
        </a:graphic>
      </p:graphicFrame>
      <p:sp>
        <p:nvSpPr>
          <p:cNvPr id="7" name="TextBox 6"/>
          <p:cNvSpPr txBox="1"/>
          <p:nvPr/>
        </p:nvSpPr>
        <p:spPr>
          <a:xfrm>
            <a:off x="0" y="780534"/>
            <a:ext cx="9144000" cy="646331"/>
          </a:xfrm>
          <a:prstGeom prst="rect">
            <a:avLst/>
          </a:prstGeom>
          <a:noFill/>
        </p:spPr>
        <p:txBody>
          <a:bodyPr wrap="square" rtlCol="0">
            <a:spAutoFit/>
          </a:bodyPr>
          <a:lstStyle/>
          <a:p>
            <a:r>
              <a:rPr lang="en-US" dirty="0" smtClean="0"/>
              <a:t>Power performance of  vertex-only, genetic-only, and joint similarity U when there are only vertex effects </a:t>
            </a:r>
            <a:endParaRPr lang="en-US" dirty="0"/>
          </a:p>
        </p:txBody>
      </p:sp>
    </p:spTree>
    <p:extLst>
      <p:ext uri="{BB962C8B-B14F-4D97-AF65-F5344CB8AC3E}">
        <p14:creationId xmlns:p14="http://schemas.microsoft.com/office/powerpoint/2010/main" val="38321400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77225" cy="719138"/>
          </a:xfrm>
        </p:spPr>
        <p:txBody>
          <a:bodyPr/>
          <a:lstStyle/>
          <a:p>
            <a:r>
              <a:rPr lang="en-US" dirty="0" smtClean="0"/>
              <a:t>Genetic-only Effect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1521506"/>
              </p:ext>
            </p:extLst>
          </p:nvPr>
        </p:nvGraphicFramePr>
        <p:xfrm>
          <a:off x="5638800" y="1447797"/>
          <a:ext cx="3428999" cy="2971800"/>
        </p:xfrm>
        <a:graphic>
          <a:graphicData uri="http://schemas.openxmlformats.org/drawingml/2006/table">
            <a:tbl>
              <a:tblPr>
                <a:tableStyleId>{5C22544A-7EE6-4342-B048-85BDC9FD1C3A}</a:tableStyleId>
              </a:tblPr>
              <a:tblGrid>
                <a:gridCol w="787441"/>
                <a:gridCol w="781857"/>
                <a:gridCol w="787441"/>
                <a:gridCol w="1072260"/>
              </a:tblGrid>
              <a:tr h="330200">
                <a:tc>
                  <a:txBody>
                    <a:bodyPr/>
                    <a:lstStyle/>
                    <a:p>
                      <a:pPr algn="ctr" fontAlgn="ctr"/>
                      <a:r>
                        <a:rPr lang="en-US" sz="1600" u="none" strike="noStrike" dirty="0" smtClean="0">
                          <a:effectLst/>
                        </a:rPr>
                        <a:t>N</a:t>
                      </a:r>
                      <a:endParaRPr lang="en-US" sz="1600" b="0" i="0" u="none" strike="noStrike" dirty="0">
                        <a:solidFill>
                          <a:srgbClr val="000000"/>
                        </a:solidFill>
                        <a:effectLst/>
                        <a:latin typeface="Calibri"/>
                      </a:endParaRPr>
                    </a:p>
                  </a:txBody>
                  <a:tcPr marL="9525" marR="9525" marT="9525" marB="0" anchor="ctr"/>
                </a:tc>
                <a:tc>
                  <a:txBody>
                    <a:bodyPr/>
                    <a:lstStyle/>
                    <a:p>
                      <a:pPr algn="ctr" fontAlgn="ctr"/>
                      <a:r>
                        <a:rPr lang="en-US" sz="1600" u="none" strike="noStrike" dirty="0" smtClean="0">
                          <a:solidFill>
                            <a:srgbClr val="00B050"/>
                          </a:solidFill>
                          <a:effectLst/>
                        </a:rPr>
                        <a:t>U</a:t>
                      </a:r>
                      <a:r>
                        <a:rPr lang="en-US" sz="1600" u="none" strike="noStrike" baseline="-25000" dirty="0" smtClean="0">
                          <a:solidFill>
                            <a:srgbClr val="00B050"/>
                          </a:solidFill>
                          <a:effectLst/>
                        </a:rPr>
                        <a:t>G</a:t>
                      </a:r>
                      <a:endParaRPr lang="en-US" sz="1600" b="0" i="0" u="none" strike="noStrike" baseline="-25000" dirty="0">
                        <a:solidFill>
                          <a:srgbClr val="00B050"/>
                        </a:solidFill>
                        <a:effectLst/>
                        <a:latin typeface="Calibri"/>
                      </a:endParaRPr>
                    </a:p>
                  </a:txBody>
                  <a:tcPr marL="9525" marR="9525" marT="9525" marB="0" anchor="ctr"/>
                </a:tc>
                <a:tc>
                  <a:txBody>
                    <a:bodyPr/>
                    <a:lstStyle/>
                    <a:p>
                      <a:pPr algn="ctr" fontAlgn="ctr"/>
                      <a:r>
                        <a:rPr lang="en-US" sz="1600" u="none" strike="noStrike" dirty="0" smtClean="0">
                          <a:solidFill>
                            <a:srgbClr val="FF0000"/>
                          </a:solidFill>
                          <a:effectLst/>
                        </a:rPr>
                        <a:t>U</a:t>
                      </a:r>
                      <a:r>
                        <a:rPr lang="en-US" sz="1600" u="none" strike="noStrike" baseline="-25000" dirty="0" smtClean="0">
                          <a:solidFill>
                            <a:srgbClr val="FF0000"/>
                          </a:solidFill>
                          <a:effectLst/>
                        </a:rPr>
                        <a:t>J</a:t>
                      </a:r>
                      <a:endParaRPr lang="en-US" sz="1600" b="0" i="0" u="none" strike="noStrike" baseline="-25000" dirty="0">
                        <a:solidFill>
                          <a:srgbClr val="FF0000"/>
                        </a:solidFill>
                        <a:effectLst/>
                        <a:latin typeface="Calibri"/>
                      </a:endParaRPr>
                    </a:p>
                  </a:txBody>
                  <a:tcPr marL="9525" marR="9525" marT="9525" marB="0" anchor="ctr"/>
                </a:tc>
                <a:tc>
                  <a:txBody>
                    <a:bodyPr/>
                    <a:lstStyle/>
                    <a:p>
                      <a:pPr algn="ctr" fontAlgn="ctr"/>
                      <a:r>
                        <a:rPr lang="en-US" sz="1600" u="none" strike="noStrike" dirty="0" smtClean="0">
                          <a:solidFill>
                            <a:schemeClr val="accent4">
                              <a:lumMod val="60000"/>
                              <a:lumOff val="40000"/>
                            </a:schemeClr>
                          </a:solidFill>
                          <a:effectLst/>
                        </a:rPr>
                        <a:t>U</a:t>
                      </a:r>
                      <a:r>
                        <a:rPr lang="en-US" sz="1600" u="none" strike="noStrike" baseline="-25000" dirty="0" smtClean="0">
                          <a:solidFill>
                            <a:schemeClr val="accent4">
                              <a:lumMod val="60000"/>
                              <a:lumOff val="40000"/>
                            </a:schemeClr>
                          </a:solidFill>
                          <a:effectLst/>
                        </a:rPr>
                        <a:t>V</a:t>
                      </a:r>
                      <a:endParaRPr lang="en-US" sz="1600" b="0" i="0" u="none" strike="noStrike" baseline="-25000" dirty="0">
                        <a:solidFill>
                          <a:schemeClr val="accent4">
                            <a:lumMod val="60000"/>
                            <a:lumOff val="40000"/>
                          </a:schemeClr>
                        </a:solidFill>
                        <a:effectLst/>
                        <a:latin typeface="Calibri"/>
                      </a:endParaRPr>
                    </a:p>
                  </a:txBody>
                  <a:tcPr marL="9525" marR="9525" marT="9525" marB="0" anchor="ctr"/>
                </a:tc>
              </a:tr>
              <a:tr h="330200">
                <a:tc>
                  <a:txBody>
                    <a:bodyPr/>
                    <a:lstStyle/>
                    <a:p>
                      <a:pPr algn="ctr" fontAlgn="ctr"/>
                      <a:r>
                        <a:rPr lang="en-US" sz="1600" u="none" strike="noStrike" dirty="0">
                          <a:effectLst/>
                        </a:rPr>
                        <a:t>100</a:t>
                      </a:r>
                      <a:endParaRPr lang="en-US" sz="1600" b="0" i="0" u="none" strike="noStrike" dirty="0">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0.209</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0.157</a:t>
                      </a:r>
                    </a:p>
                  </a:txBody>
                  <a:tcPr marL="9525" marR="9525" marT="9525" marB="0" anchor="ctr"/>
                </a:tc>
                <a:tc>
                  <a:txBody>
                    <a:bodyPr/>
                    <a:lstStyle/>
                    <a:p>
                      <a:pPr algn="ctr" fontAlgn="ctr"/>
                      <a:r>
                        <a:rPr lang="en-US" sz="1600" u="none" strike="noStrike" kern="1200" dirty="0" smtClean="0">
                          <a:solidFill>
                            <a:schemeClr val="accent4">
                              <a:lumMod val="60000"/>
                              <a:lumOff val="40000"/>
                            </a:schemeClr>
                          </a:solidFill>
                          <a:effectLst/>
                          <a:latin typeface="+mn-lt"/>
                          <a:ea typeface="+mn-ea"/>
                          <a:cs typeface="+mn-cs"/>
                        </a:rPr>
                        <a:t>0.050</a:t>
                      </a:r>
                      <a:endParaRPr lang="en-US" sz="1600" u="none" strike="noStrike" kern="1200" dirty="0">
                        <a:solidFill>
                          <a:schemeClr val="accent4">
                            <a:lumMod val="60000"/>
                            <a:lumOff val="40000"/>
                          </a:schemeClr>
                        </a:solidFill>
                        <a:effectLst/>
                        <a:latin typeface="+mn-lt"/>
                        <a:ea typeface="+mn-ea"/>
                        <a:cs typeface="+mn-cs"/>
                      </a:endParaRPr>
                    </a:p>
                  </a:txBody>
                  <a:tcPr marL="9525" marR="9525" marT="9525" marB="0" anchor="ctr"/>
                </a:tc>
              </a:tr>
              <a:tr h="330200">
                <a:tc>
                  <a:txBody>
                    <a:bodyPr/>
                    <a:lstStyle/>
                    <a:p>
                      <a:pPr algn="ctr" fontAlgn="ctr"/>
                      <a:r>
                        <a:rPr lang="en-US" sz="1600" u="none" strike="noStrike" dirty="0">
                          <a:effectLst/>
                        </a:rPr>
                        <a:t>200</a:t>
                      </a:r>
                      <a:endParaRPr lang="en-US" sz="1600" b="0" i="0" u="none" strike="noStrike" dirty="0">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0.373</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0.277</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0.052</a:t>
                      </a:r>
                    </a:p>
                  </a:txBody>
                  <a:tcPr marL="9525" marR="9525" marT="9525" marB="0" anchor="ctr"/>
                </a:tc>
              </a:tr>
              <a:tr h="330200">
                <a:tc>
                  <a:txBody>
                    <a:bodyPr/>
                    <a:lstStyle/>
                    <a:p>
                      <a:pPr algn="ctr" fontAlgn="ctr"/>
                      <a:r>
                        <a:rPr lang="en-US" sz="1600" u="none" strike="noStrike" dirty="0">
                          <a:effectLst/>
                        </a:rPr>
                        <a:t>300</a:t>
                      </a:r>
                      <a:endParaRPr lang="en-US" sz="1600" b="0" i="0" u="none" strike="noStrike" dirty="0">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0.523</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0.394</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0.052</a:t>
                      </a:r>
                    </a:p>
                  </a:txBody>
                  <a:tcPr marL="9525" marR="9525" marT="9525" marB="0" anchor="ctr"/>
                </a:tc>
              </a:tr>
              <a:tr h="330200">
                <a:tc>
                  <a:txBody>
                    <a:bodyPr/>
                    <a:lstStyle/>
                    <a:p>
                      <a:pPr algn="ctr" fontAlgn="ctr"/>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0.613</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0.471</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0.054</a:t>
                      </a:r>
                    </a:p>
                  </a:txBody>
                  <a:tcPr marL="9525" marR="9525" marT="9525" marB="0" anchor="ctr"/>
                </a:tc>
              </a:tr>
              <a:tr h="330200">
                <a:tc>
                  <a:txBody>
                    <a:bodyPr/>
                    <a:lstStyle/>
                    <a:p>
                      <a:pPr algn="ctr" fontAlgn="ctr"/>
                      <a:r>
                        <a:rPr lang="en-US" sz="1600" u="none" strike="noStrike">
                          <a:effectLst/>
                        </a:rPr>
                        <a:t>500</a:t>
                      </a:r>
                      <a:endParaRPr lang="en-US" sz="1600" b="0" i="0" u="none" strike="noStrike">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0.699</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0.557</a:t>
                      </a:r>
                    </a:p>
                  </a:txBody>
                  <a:tcPr marL="9525" marR="9525" marT="9525" marB="0" anchor="ctr"/>
                </a:tc>
                <a:tc>
                  <a:txBody>
                    <a:bodyPr/>
                    <a:lstStyle/>
                    <a:p>
                      <a:pPr algn="ctr" fontAlgn="ctr"/>
                      <a:r>
                        <a:rPr lang="en-US" sz="1600" u="none" strike="noStrike" kern="1200" dirty="0" smtClean="0">
                          <a:solidFill>
                            <a:schemeClr val="accent4">
                              <a:lumMod val="60000"/>
                              <a:lumOff val="40000"/>
                            </a:schemeClr>
                          </a:solidFill>
                          <a:effectLst/>
                          <a:latin typeface="+mn-lt"/>
                          <a:ea typeface="+mn-ea"/>
                          <a:cs typeface="+mn-cs"/>
                        </a:rPr>
                        <a:t>0.050</a:t>
                      </a:r>
                      <a:endParaRPr lang="en-US" sz="1600" u="none" strike="noStrike" kern="1200" dirty="0">
                        <a:solidFill>
                          <a:schemeClr val="accent4">
                            <a:lumMod val="60000"/>
                            <a:lumOff val="40000"/>
                          </a:schemeClr>
                        </a:solidFill>
                        <a:effectLst/>
                        <a:latin typeface="+mn-lt"/>
                        <a:ea typeface="+mn-ea"/>
                        <a:cs typeface="+mn-cs"/>
                      </a:endParaRPr>
                    </a:p>
                  </a:txBody>
                  <a:tcPr marL="9525" marR="9525" marT="9525" marB="0" anchor="ctr"/>
                </a:tc>
              </a:tr>
              <a:tr h="330200">
                <a:tc>
                  <a:txBody>
                    <a:bodyPr/>
                    <a:lstStyle/>
                    <a:p>
                      <a:pPr algn="ctr" fontAlgn="ctr"/>
                      <a:r>
                        <a:rPr lang="en-US" sz="1600" u="none" strike="noStrike">
                          <a:effectLst/>
                        </a:rPr>
                        <a:t>600</a:t>
                      </a:r>
                      <a:endParaRPr lang="en-US" sz="1600" b="0" i="0" u="none" strike="noStrike">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0.751</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0.613</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0.049</a:t>
                      </a:r>
                    </a:p>
                  </a:txBody>
                  <a:tcPr marL="9525" marR="9525" marT="9525" marB="0" anchor="ctr"/>
                </a:tc>
              </a:tr>
              <a:tr h="330200">
                <a:tc>
                  <a:txBody>
                    <a:bodyPr/>
                    <a:lstStyle/>
                    <a:p>
                      <a:pPr algn="ctr" fontAlgn="ctr"/>
                      <a:r>
                        <a:rPr lang="en-US" sz="1600" u="none" strike="noStrike">
                          <a:effectLst/>
                        </a:rPr>
                        <a:t>700</a:t>
                      </a:r>
                      <a:endParaRPr lang="en-US" sz="1600" b="0" i="0" u="none" strike="noStrike">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smtClean="0">
                          <a:solidFill>
                            <a:srgbClr val="00B050"/>
                          </a:solidFill>
                          <a:effectLst/>
                          <a:latin typeface="+mn-lt"/>
                          <a:ea typeface="+mn-ea"/>
                          <a:cs typeface="+mn-cs"/>
                        </a:rPr>
                        <a:t>0.800</a:t>
                      </a:r>
                      <a:endParaRPr lang="en-US" sz="1600" u="none" strike="noStrike" kern="1200" dirty="0">
                        <a:solidFill>
                          <a:srgbClr val="00B050"/>
                        </a:solidFill>
                        <a:effectLst/>
                        <a:latin typeface="+mn-lt"/>
                        <a:ea typeface="+mn-ea"/>
                        <a:cs typeface="+mn-cs"/>
                      </a:endParaRP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0.663</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0.049</a:t>
                      </a:r>
                    </a:p>
                  </a:txBody>
                  <a:tcPr marL="9525" marR="9525" marT="9525" marB="0" anchor="ctr"/>
                </a:tc>
              </a:tr>
              <a:tr h="330200">
                <a:tc>
                  <a:txBody>
                    <a:bodyPr/>
                    <a:lstStyle/>
                    <a:p>
                      <a:pPr algn="ctr" fontAlgn="ctr"/>
                      <a:r>
                        <a:rPr lang="en-US" sz="1600" u="none" strike="noStrike">
                          <a:effectLst/>
                        </a:rPr>
                        <a:t>800</a:t>
                      </a:r>
                      <a:endParaRPr lang="en-US" sz="1600" b="0" i="0" u="none" strike="noStrike">
                        <a:solidFill>
                          <a:srgbClr val="000000"/>
                        </a:solidFill>
                        <a:effectLst/>
                        <a:latin typeface="Calibri"/>
                      </a:endParaRPr>
                    </a:p>
                  </a:txBody>
                  <a:tcPr marL="9525" marR="9525" marT="9525" marB="0" anchor="ctr"/>
                </a:tc>
                <a:tc>
                  <a:txBody>
                    <a:bodyPr/>
                    <a:lstStyle/>
                    <a:p>
                      <a:pPr marL="0" algn="ctr" defTabSz="914400" rtl="0" eaLnBrk="1" fontAlgn="ctr" latinLnBrk="0" hangingPunct="1"/>
                      <a:r>
                        <a:rPr lang="en-US" sz="1600" u="none" strike="noStrike" kern="1200" dirty="0">
                          <a:solidFill>
                            <a:srgbClr val="00B050"/>
                          </a:solidFill>
                          <a:effectLst/>
                          <a:latin typeface="+mn-lt"/>
                          <a:ea typeface="+mn-ea"/>
                          <a:cs typeface="+mn-cs"/>
                        </a:rPr>
                        <a:t>0.829</a:t>
                      </a:r>
                    </a:p>
                  </a:txBody>
                  <a:tcPr marL="9525" marR="9525" marT="9525" marB="0" anchor="ctr"/>
                </a:tc>
                <a:tc>
                  <a:txBody>
                    <a:bodyPr/>
                    <a:lstStyle/>
                    <a:p>
                      <a:pPr algn="ctr" fontAlgn="ctr"/>
                      <a:r>
                        <a:rPr lang="en-US" sz="1600" u="none" strike="noStrike" kern="1200" dirty="0">
                          <a:solidFill>
                            <a:srgbClr val="FF0000"/>
                          </a:solidFill>
                          <a:effectLst/>
                          <a:latin typeface="+mn-lt"/>
                          <a:ea typeface="+mn-ea"/>
                          <a:cs typeface="+mn-cs"/>
                        </a:rPr>
                        <a:t>0.708</a:t>
                      </a:r>
                    </a:p>
                  </a:txBody>
                  <a:tcPr marL="9525" marR="9525" marT="9525" marB="0" anchor="ctr"/>
                </a:tc>
                <a:tc>
                  <a:txBody>
                    <a:bodyPr/>
                    <a:lstStyle/>
                    <a:p>
                      <a:pPr algn="ctr" fontAlgn="ctr"/>
                      <a:r>
                        <a:rPr lang="en-US" sz="1600" u="none" strike="noStrike" kern="1200" dirty="0">
                          <a:solidFill>
                            <a:schemeClr val="accent4">
                              <a:lumMod val="60000"/>
                              <a:lumOff val="40000"/>
                            </a:schemeClr>
                          </a:solidFill>
                          <a:effectLst/>
                          <a:latin typeface="+mn-lt"/>
                          <a:ea typeface="+mn-ea"/>
                          <a:cs typeface="+mn-cs"/>
                        </a:rPr>
                        <a:t>0.052</a:t>
                      </a:r>
                    </a:p>
                  </a:txBody>
                  <a:tcPr marL="9525" marR="9525" marT="9525" marB="0" anchor="ctr"/>
                </a:tc>
              </a:tr>
            </a:tbl>
          </a:graphicData>
        </a:graphic>
      </p:graphicFrame>
      <p:sp>
        <p:nvSpPr>
          <p:cNvPr id="7" name="TextBox 6"/>
          <p:cNvSpPr txBox="1"/>
          <p:nvPr/>
        </p:nvSpPr>
        <p:spPr>
          <a:xfrm>
            <a:off x="0" y="780534"/>
            <a:ext cx="9144000" cy="369332"/>
          </a:xfrm>
          <a:prstGeom prst="rect">
            <a:avLst/>
          </a:prstGeom>
          <a:noFill/>
        </p:spPr>
        <p:txBody>
          <a:bodyPr wrap="square" rtlCol="0">
            <a:spAutoFit/>
          </a:bodyPr>
          <a:lstStyle/>
          <a:p>
            <a:r>
              <a:rPr lang="en-US" dirty="0" smtClean="0"/>
              <a:t>Power performance of  three </a:t>
            </a:r>
            <a:r>
              <a:rPr lang="en-US" dirty="0"/>
              <a:t>U tests </a:t>
            </a:r>
            <a:r>
              <a:rPr lang="en-US" dirty="0" smtClean="0"/>
              <a:t>when there are </a:t>
            </a:r>
            <a:r>
              <a:rPr lang="en-US" dirty="0"/>
              <a:t>only </a:t>
            </a:r>
            <a:r>
              <a:rPr lang="en-US" dirty="0" smtClean="0"/>
              <a:t>genetic effects</a:t>
            </a:r>
            <a:endParaRPr lang="en-US" dirty="0"/>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325880"/>
            <a:ext cx="5780933" cy="5230368"/>
          </a:xfrm>
          <a:prstGeom prst="rect">
            <a:avLst/>
          </a:prstGeom>
        </p:spPr>
      </p:pic>
    </p:spTree>
    <p:extLst>
      <p:ext uri="{BB962C8B-B14F-4D97-AF65-F5344CB8AC3E}">
        <p14:creationId xmlns:p14="http://schemas.microsoft.com/office/powerpoint/2010/main" val="391274186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
      <a:dk1>
        <a:srgbClr val="000099"/>
      </a:dk1>
      <a:lt1>
        <a:srgbClr val="FFFFFF"/>
      </a:lt1>
      <a:dk2>
        <a:srgbClr val="0099FF"/>
      </a:dk2>
      <a:lt2>
        <a:srgbClr val="808080"/>
      </a:lt2>
      <a:accent1>
        <a:srgbClr val="BBE0E3"/>
      </a:accent1>
      <a:accent2>
        <a:srgbClr val="333399"/>
      </a:accent2>
      <a:accent3>
        <a:srgbClr val="FFFFFF"/>
      </a:accent3>
      <a:accent4>
        <a:srgbClr val="000082"/>
      </a:accent4>
      <a:accent5>
        <a:srgbClr val="DAEDEF"/>
      </a:accent5>
      <a:accent6>
        <a:srgbClr val="2D2D8A"/>
      </a:accent6>
      <a:hlink>
        <a:srgbClr val="008000"/>
      </a:hlink>
      <a:folHlink>
        <a:srgbClr val="99CC00"/>
      </a:folHlink>
    </a:clrScheme>
    <a:fontScheme name="physicstal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hysicstal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al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tal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tal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tal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tal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tal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tal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tal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tal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tal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tal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hysicstalk 13">
        <a:dk1>
          <a:srgbClr val="000099"/>
        </a:dk1>
        <a:lt1>
          <a:srgbClr val="FFFFFF"/>
        </a:lt1>
        <a:dk2>
          <a:srgbClr val="000000"/>
        </a:dk2>
        <a:lt2>
          <a:srgbClr val="808080"/>
        </a:lt2>
        <a:accent1>
          <a:srgbClr val="BBE0E3"/>
        </a:accent1>
        <a:accent2>
          <a:srgbClr val="333399"/>
        </a:accent2>
        <a:accent3>
          <a:srgbClr val="FFFFFF"/>
        </a:accent3>
        <a:accent4>
          <a:srgbClr val="0000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alk 14">
        <a:dk1>
          <a:srgbClr val="000099"/>
        </a:dk1>
        <a:lt1>
          <a:srgbClr val="FFFFFF"/>
        </a:lt1>
        <a:dk2>
          <a:srgbClr val="FF0066"/>
        </a:dk2>
        <a:lt2>
          <a:srgbClr val="808080"/>
        </a:lt2>
        <a:accent1>
          <a:srgbClr val="BBE0E3"/>
        </a:accent1>
        <a:accent2>
          <a:srgbClr val="333399"/>
        </a:accent2>
        <a:accent3>
          <a:srgbClr val="FFFFFF"/>
        </a:accent3>
        <a:accent4>
          <a:srgbClr val="0000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alk 15">
        <a:dk1>
          <a:srgbClr val="000099"/>
        </a:dk1>
        <a:lt1>
          <a:srgbClr val="FFFFFF"/>
        </a:lt1>
        <a:dk2>
          <a:srgbClr val="000099"/>
        </a:dk2>
        <a:lt2>
          <a:srgbClr val="808080"/>
        </a:lt2>
        <a:accent1>
          <a:srgbClr val="BBE0E3"/>
        </a:accent1>
        <a:accent2>
          <a:srgbClr val="333399"/>
        </a:accent2>
        <a:accent3>
          <a:srgbClr val="FFFFFF"/>
        </a:accent3>
        <a:accent4>
          <a:srgbClr val="0000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alk 16">
        <a:dk1>
          <a:srgbClr val="FFFFFF"/>
        </a:dk1>
        <a:lt1>
          <a:srgbClr val="FFFFFF"/>
        </a:lt1>
        <a:dk2>
          <a:srgbClr val="000099"/>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30452</TotalTime>
  <Words>1926</Words>
  <Application>Microsoft Office PowerPoint</Application>
  <PresentationFormat>On-screen Show (4:3)</PresentationFormat>
  <Paragraphs>497</Paragraphs>
  <Slides>22</Slides>
  <Notes>14</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Theme1</vt:lpstr>
      <vt:lpstr>Custom Design</vt:lpstr>
      <vt:lpstr>A non-parametric method for joint association analysis of sequencing and imaging data</vt:lpstr>
      <vt:lpstr>Background</vt:lpstr>
      <vt:lpstr>Neural Image Preprocessing</vt:lpstr>
      <vt:lpstr>Surface Features on Vertices</vt:lpstr>
      <vt:lpstr>Encode Vertices by Deep Learning</vt:lpstr>
      <vt:lpstr>Similarity U Tests</vt:lpstr>
      <vt:lpstr>Vertex-only Effect</vt:lpstr>
      <vt:lpstr>Vertex-only Effect</vt:lpstr>
      <vt:lpstr>Genetic-only Effect</vt:lpstr>
      <vt:lpstr>Genetic Effect + Vertex Effect</vt:lpstr>
      <vt:lpstr>Real Data Application</vt:lpstr>
      <vt:lpstr>Real Data Application</vt:lpstr>
      <vt:lpstr>Discussion</vt:lpstr>
      <vt:lpstr>PowerPoint Presentation</vt:lpstr>
      <vt:lpstr>Subject pairwise similarity measure</vt:lpstr>
      <vt:lpstr>Top 10 significant vertex test</vt:lpstr>
      <vt:lpstr>Top significant genetic test</vt:lpstr>
      <vt:lpstr>Raw vertex vs. Encoding, vertex effect</vt:lpstr>
      <vt:lpstr>Raw vertex vs. Encoding, genetic effect</vt:lpstr>
      <vt:lpstr>Raw vertex vs. Encoding, additive effect</vt:lpstr>
      <vt:lpstr>Raw vertex vs. Encoding, effect modification</vt:lpstr>
      <vt:lpstr>single layer coder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Genetic Variations and  Their Effects on  Common Complex Diseases</dc:title>
  <dc:creator>Ming Li</dc:creator>
  <cp:lastModifiedBy>Windows User</cp:lastModifiedBy>
  <cp:revision>2512</cp:revision>
  <cp:lastPrinted>2012-03-01T21:38:58Z</cp:lastPrinted>
  <dcterms:created xsi:type="dcterms:W3CDTF">2006-08-16T00:00:00Z</dcterms:created>
  <dcterms:modified xsi:type="dcterms:W3CDTF">2015-10-08T16:26:42Z</dcterms:modified>
</cp:coreProperties>
</file>