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60" r:id="rId5"/>
    <p:sldId id="263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4706C8-80FA-4DEC-B480-FD08A81957BC}">
          <p14:sldIdLst>
            <p14:sldId id="256"/>
          </p14:sldIdLst>
        </p14:section>
        <p14:section name="Intro" id="{B50CAA58-612E-40BE-81B7-7FC30562895A}">
          <p14:sldIdLst>
            <p14:sldId id="257"/>
            <p14:sldId id="260"/>
            <p14:sldId id="263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93" autoAdjust="0"/>
  </p:normalViewPr>
  <p:slideViewPr>
    <p:cSldViewPr>
      <p:cViewPr varScale="1">
        <p:scale>
          <a:sx n="100" d="100"/>
          <a:sy n="100" d="100"/>
        </p:scale>
        <p:origin x="-19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5A8F0-F8EA-4E08-8FAA-7AE0563422E3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AA150-CC7D-4A7B-BED9-58D2BD75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_syste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Brain_mappi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sources</a:t>
            </a:r>
          </a:p>
          <a:p>
            <a:r>
              <a:rPr lang="en-US" baseline="0" dirty="0" smtClean="0"/>
              <a:t>    genome sequencing</a:t>
            </a:r>
          </a:p>
          <a:p>
            <a:r>
              <a:rPr lang="en-US" baseline="0" dirty="0" smtClean="0"/>
              <a:t>    MRI imaging and 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AA150-CC7D-4A7B-BED9-58D2BD750F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Talairach coordinates</a:t>
            </a:r>
            <a:r>
              <a:rPr lang="en-US" dirty="0" smtClean="0"/>
              <a:t>, also known as </a:t>
            </a:r>
            <a:r>
              <a:rPr lang="en-US" b="1" dirty="0" smtClean="0"/>
              <a:t>Talairach space</a:t>
            </a:r>
            <a:r>
              <a:rPr lang="en-US" dirty="0" smtClean="0"/>
              <a:t>, is a 3-dimensional </a:t>
            </a:r>
            <a:r>
              <a:rPr lang="en-US" dirty="0" smtClean="0">
                <a:hlinkClick r:id="rId3" tooltip="Coordinate system"/>
              </a:rPr>
              <a:t>coordinate system</a:t>
            </a:r>
            <a:r>
              <a:rPr lang="en-US" dirty="0" smtClean="0"/>
              <a:t> (known as an 'atlas') of the human brain, which is used to </a:t>
            </a:r>
            <a:r>
              <a:rPr lang="en-US" dirty="0" smtClean="0">
                <a:hlinkClick r:id="rId4" tooltip="Brain mapping"/>
              </a:rPr>
              <a:t>map</a:t>
            </a:r>
            <a:r>
              <a:rPr lang="en-US" dirty="0" smtClean="0"/>
              <a:t> the location of brain structures independent from individual differences in the size and overall shape of the brain. </a:t>
            </a:r>
          </a:p>
          <a:p>
            <a:r>
              <a:rPr lang="en-US" dirty="0" smtClean="0"/>
              <a:t>Start with MRI slices</a:t>
            </a:r>
          </a:p>
          <a:p>
            <a:r>
              <a:rPr lang="en-US" dirty="0" smtClean="0"/>
              <a:t>Align</a:t>
            </a:r>
            <a:r>
              <a:rPr lang="en-US" baseline="0" dirty="0" smtClean="0"/>
              <a:t> to reference brain 1</a:t>
            </a:r>
          </a:p>
          <a:p>
            <a:r>
              <a:rPr lang="en-US" baseline="0" dirty="0" smtClean="0"/>
              <a:t>Skull striping and intensity (brightness) normalization </a:t>
            </a:r>
            <a:r>
              <a:rPr lang="en-US" baseline="0" dirty="0" smtClean="0">
                <a:sym typeface="Wingdings" pitchFamily="2" charset="2"/>
              </a:rPr>
              <a:t> intensity / voxel based analysis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Intensity guided </a:t>
            </a:r>
            <a:r>
              <a:rPr lang="en-US" baseline="0" dirty="0" err="1" smtClean="0">
                <a:sym typeface="Wingdings" pitchFamily="2" charset="2"/>
              </a:rPr>
              <a:t>Pial</a:t>
            </a:r>
            <a:r>
              <a:rPr lang="en-US" baseline="0" dirty="0" smtClean="0">
                <a:sym typeface="Wingdings" pitchFamily="2" charset="2"/>
              </a:rPr>
              <a:t> and white matter boundary search</a:t>
            </a:r>
          </a:p>
          <a:p>
            <a:r>
              <a:rPr lang="en-US" baseline="0" dirty="0" smtClean="0">
                <a:sym typeface="Wingdings" pitchFamily="2" charset="2"/>
              </a:rPr>
              <a:t>3D surface model construction</a:t>
            </a:r>
          </a:p>
          <a:p>
            <a:r>
              <a:rPr lang="en-US" baseline="0" dirty="0" smtClean="0">
                <a:sym typeface="Wingdings" pitchFamily="2" charset="2"/>
              </a:rPr>
              <a:t>Align to reference brain 2</a:t>
            </a:r>
          </a:p>
          <a:p>
            <a:r>
              <a:rPr lang="en-US" baseline="0" dirty="0" smtClean="0">
                <a:sym typeface="Wingdings" pitchFamily="2" charset="2"/>
              </a:rPr>
              <a:t>Calculate grey matter (between </a:t>
            </a:r>
            <a:r>
              <a:rPr lang="en-US" baseline="0" dirty="0" err="1" smtClean="0">
                <a:sym typeface="Wingdings" pitchFamily="2" charset="2"/>
              </a:rPr>
              <a:t>pial</a:t>
            </a:r>
            <a:r>
              <a:rPr lang="en-US" baseline="0" dirty="0" smtClean="0">
                <a:sym typeface="Wingdings" pitchFamily="2" charset="2"/>
              </a:rPr>
              <a:t> and white matter boundaries) features at each vertices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AA150-CC7D-4A7B-BED9-58D2BD750F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AA150-CC7D-4A7B-BED9-58D2BD750F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They</a:t>
            </a:r>
            <a:r>
              <a:rPr lang="en-US" baseline="0" dirty="0" smtClean="0">
                <a:solidFill>
                  <a:srgbClr val="FF0000"/>
                </a:solidFill>
              </a:rPr>
              <a:t> all chew on statistical power: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1.1Multiple testing for small units, because the number of test increases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1.2Low heterogeneity for small units, remember</a:t>
            </a:r>
            <a:r>
              <a:rPr lang="en-US" baseline="0" dirty="0" smtClean="0">
                <a:solidFill>
                  <a:srgbClr val="FF0000"/>
                </a:solidFill>
              </a:rPr>
              <a:t> rare variant problem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2. High noise ratio for large testing unit: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3. Model both genetic and brain (if</a:t>
            </a:r>
            <a:r>
              <a:rPr lang="en-US" sz="1200" baseline="0" dirty="0" smtClean="0"/>
              <a:t> one decided to do so)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normally not a big deal in epidemiology, but the h-dim</a:t>
            </a:r>
            <a:r>
              <a:rPr lang="en-US" sz="1200" baseline="0" dirty="0" smtClean="0"/>
              <a:t> in both type of marks complicate our test</a:t>
            </a:r>
            <a:endParaRPr lang="en-US" sz="1200" dirty="0" smtClean="0"/>
          </a:p>
          <a:p>
            <a:r>
              <a:rPr lang="en-US" dirty="0" smtClean="0"/>
              <a:t>Difficult to model both genome and brain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36 brain anatomy region for</a:t>
            </a:r>
            <a:r>
              <a:rPr lang="en-US" baseline="0" dirty="0" smtClean="0">
                <a:solidFill>
                  <a:srgbClr val="FF0000"/>
                </a:solidFill>
              </a:rPr>
              <a:t> both hemispheres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AA150-CC7D-4A7B-BED9-58D2BD750F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Under H0, inter-subject similarity in </a:t>
            </a:r>
            <a:r>
              <a:rPr lang="en-US" b="1" dirty="0" smtClean="0"/>
              <a:t>disease</a:t>
            </a:r>
            <a:r>
              <a:rPr lang="en-US" dirty="0" smtClean="0"/>
              <a:t> has nothing to do with the similarity in </a:t>
            </a:r>
            <a:r>
              <a:rPr lang="en-US" b="1" dirty="0" smtClean="0"/>
              <a:t>Brain</a:t>
            </a:r>
            <a:r>
              <a:rPr lang="en-US" dirty="0" smtClean="0"/>
              <a:t> or </a:t>
            </a:r>
            <a:r>
              <a:rPr lang="en-US" b="1" dirty="0" smtClean="0"/>
              <a:t>Genetics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 should be close to 0, if f, g, and h are uncorrelated, because</a:t>
            </a:r>
            <a:r>
              <a:rPr lang="en-US" baseline="0" dirty="0" smtClean="0"/>
              <a:t> </a:t>
            </a:r>
            <a:r>
              <a:rPr lang="en-US" dirty="0" smtClean="0"/>
              <a:t>the similarity in genome, brain, and clinical profile is uncorrelated.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AA150-CC7D-4A7B-BED9-58D2BD750F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Vertex and genetic joint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Alzheimer’s disease(AZ) is </a:t>
            </a:r>
            <a:r>
              <a:rPr lang="en-US" dirty="0" smtClean="0"/>
              <a:t>a </a:t>
            </a:r>
            <a:r>
              <a:rPr lang="en-US" dirty="0"/>
              <a:t>neurodegenerative chronic disease </a:t>
            </a:r>
            <a:r>
              <a:rPr lang="en-US" dirty="0" smtClean="0"/>
              <a:t>threatening the </a:t>
            </a:r>
            <a:r>
              <a:rPr lang="en-US" dirty="0" smtClean="0"/>
              <a:t>late life quality.</a:t>
            </a:r>
            <a:endParaRPr lang="en-US" dirty="0" smtClean="0"/>
          </a:p>
          <a:p>
            <a:r>
              <a:rPr lang="en-US" dirty="0" smtClean="0"/>
              <a:t>AZ is generally irreversible </a:t>
            </a:r>
            <a:r>
              <a:rPr lang="en-US" dirty="0" smtClean="0"/>
              <a:t>once onset, it is </a:t>
            </a:r>
            <a:r>
              <a:rPr lang="en-US" dirty="0" smtClean="0"/>
              <a:t>difficult </a:t>
            </a:r>
            <a:r>
              <a:rPr lang="en-US" dirty="0" smtClean="0"/>
              <a:t>to </a:t>
            </a:r>
            <a:r>
              <a:rPr lang="en-US" dirty="0" smtClean="0"/>
              <a:t>early diagnose.</a:t>
            </a:r>
            <a:endParaRPr lang="en-US" dirty="0" smtClean="0"/>
          </a:p>
          <a:p>
            <a:r>
              <a:rPr lang="en-US" dirty="0" smtClean="0"/>
              <a:t>Informative </a:t>
            </a:r>
            <a:r>
              <a:rPr lang="en-US" dirty="0" smtClean="0"/>
              <a:t>biomarkers </a:t>
            </a:r>
            <a:r>
              <a:rPr lang="en-US" dirty="0" smtClean="0"/>
              <a:t>is in </a:t>
            </a:r>
            <a:r>
              <a:rPr lang="en-US" dirty="0" smtClean="0"/>
              <a:t>need </a:t>
            </a:r>
            <a:r>
              <a:rPr lang="en-US" dirty="0" smtClean="0"/>
              <a:t>for </a:t>
            </a:r>
            <a:r>
              <a:rPr lang="en-US" dirty="0" smtClean="0"/>
              <a:t>prevention </a:t>
            </a:r>
            <a:r>
              <a:rPr lang="en-US" dirty="0" smtClean="0"/>
              <a:t>and </a:t>
            </a:r>
            <a:r>
              <a:rPr lang="en-US" dirty="0" smtClean="0"/>
              <a:t>etiological study of AZ.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We aim to develop method capable of picking </a:t>
            </a:r>
            <a:r>
              <a:rPr lang="en-US" dirty="0" smtClean="0">
                <a:solidFill>
                  <a:srgbClr val="00B050"/>
                </a:solidFill>
              </a:rPr>
              <a:t>predictive genetic and brain biomarkers</a:t>
            </a:r>
          </a:p>
        </p:txBody>
      </p:sp>
    </p:spTree>
    <p:extLst>
      <p:ext uri="{BB962C8B-B14F-4D97-AF65-F5344CB8AC3E}">
        <p14:creationId xmlns:p14="http://schemas.microsoft.com/office/powerpoint/2010/main" val="17785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image processing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21087" r="18952" b="8011"/>
          <a:stretch/>
        </p:blipFill>
        <p:spPr bwMode="auto">
          <a:xfrm>
            <a:off x="3480465" y="1676400"/>
            <a:ext cx="147253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446520" y="1676400"/>
            <a:ext cx="1554480" cy="1752600"/>
            <a:chOff x="4274473" y="1586015"/>
            <a:chExt cx="1008033" cy="1263203"/>
          </a:xfrm>
        </p:grpSpPr>
        <p:pic>
          <p:nvPicPr>
            <p:cNvPr id="7" name="Picture 2" descr="http://atc.udg.edu/salem/margaToolbox/images/grap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473" y="1586015"/>
              <a:ext cx="1008033" cy="594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16"/>
            <a:stretch/>
          </p:blipFill>
          <p:spPr bwMode="auto">
            <a:xfrm>
              <a:off x="4274473" y="2255742"/>
              <a:ext cx="1008033" cy="593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2" descr="averag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724400"/>
            <a:ext cx="162047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1" y="1676407"/>
            <a:ext cx="1432338" cy="175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5" r="37014"/>
          <a:stretch/>
        </p:blipFill>
        <p:spPr bwMode="auto">
          <a:xfrm>
            <a:off x="6484111" y="4724401"/>
            <a:ext cx="1479297" cy="14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9" t="13823" r="18144" b="22832"/>
          <a:stretch/>
        </p:blipFill>
        <p:spPr bwMode="auto">
          <a:xfrm>
            <a:off x="4419600" y="4724400"/>
            <a:ext cx="1729436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000" y="4724401"/>
            <a:ext cx="1343025" cy="14477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Grey Matter features</a:t>
            </a:r>
            <a:br>
              <a:rPr lang="en-US" sz="1600" dirty="0" smtClean="0"/>
            </a:br>
            <a:r>
              <a:rPr lang="en-US" sz="1600" dirty="0" smtClean="0"/>
              <a:t>at vertices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1028" idx="3"/>
          </p:cNvCxnSpPr>
          <p:nvPr/>
        </p:nvCxnSpPr>
        <p:spPr>
          <a:xfrm>
            <a:off x="4953000" y="2552700"/>
            <a:ext cx="14935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31" idx="3"/>
            <a:endCxn id="1028" idx="1"/>
          </p:cNvCxnSpPr>
          <p:nvPr/>
        </p:nvCxnSpPr>
        <p:spPr>
          <a:xfrm flipV="1">
            <a:off x="2041929" y="2552700"/>
            <a:ext cx="1438536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29" idx="2"/>
            <a:endCxn id="72" idx="0"/>
          </p:cNvCxnSpPr>
          <p:nvPr/>
        </p:nvCxnSpPr>
        <p:spPr>
          <a:xfrm>
            <a:off x="7223760" y="3429000"/>
            <a:ext cx="0" cy="1295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2" idx="1"/>
            <a:endCxn id="73" idx="3"/>
          </p:cNvCxnSpPr>
          <p:nvPr/>
        </p:nvCxnSpPr>
        <p:spPr>
          <a:xfrm flipH="1">
            <a:off x="6149036" y="5448300"/>
            <a:ext cx="335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3" idx="1"/>
            <a:endCxn id="69" idx="3"/>
          </p:cNvCxnSpPr>
          <p:nvPr/>
        </p:nvCxnSpPr>
        <p:spPr>
          <a:xfrm flipH="1">
            <a:off x="4058870" y="5448300"/>
            <a:ext cx="3607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9" idx="1"/>
            <a:endCxn id="9" idx="3"/>
          </p:cNvCxnSpPr>
          <p:nvPr/>
        </p:nvCxnSpPr>
        <p:spPr>
          <a:xfrm flipH="1">
            <a:off x="1724025" y="544830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9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Matter features at some vertices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8638" y="1433431"/>
            <a:ext cx="3657600" cy="4718050"/>
            <a:chOff x="2592" y="624"/>
            <a:chExt cx="2848" cy="349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624"/>
              <a:ext cx="2848" cy="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 flipV="1">
              <a:off x="3596" y="1868"/>
              <a:ext cx="245" cy="101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3884" y="1244"/>
              <a:ext cx="149" cy="293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 flipV="1">
              <a:off x="3692" y="1580"/>
              <a:ext cx="245" cy="101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 flipV="1">
              <a:off x="3644" y="1724"/>
              <a:ext cx="245" cy="101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4128" y="1148"/>
              <a:ext cx="0" cy="341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272" y="1196"/>
              <a:ext cx="237" cy="341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72" y="1728"/>
              <a:ext cx="429" cy="0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24" y="1872"/>
              <a:ext cx="333" cy="141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176" y="2160"/>
              <a:ext cx="333" cy="45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272" y="1484"/>
              <a:ext cx="429" cy="149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5168155" y="1433431"/>
            <a:ext cx="3581400" cy="4757738"/>
            <a:chOff x="432" y="624"/>
            <a:chExt cx="2848" cy="3496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624"/>
              <a:ext cx="2848" cy="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872" y="1536"/>
              <a:ext cx="237" cy="237"/>
            </a:xfrm>
            <a:prstGeom prst="ellips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768" y="1728"/>
              <a:ext cx="813" cy="861"/>
            </a:xfrm>
            <a:prstGeom prst="ellips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536" y="2880"/>
              <a:ext cx="1245" cy="1197"/>
            </a:xfrm>
            <a:prstGeom prst="ellips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1968" y="1580"/>
              <a:ext cx="93" cy="101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1152" y="2160"/>
              <a:ext cx="381" cy="237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H="1">
              <a:off x="1532" y="3504"/>
              <a:ext cx="581" cy="0"/>
            </a:xfrm>
            <a:prstGeom prst="line">
              <a:avLst/>
            </a:prstGeom>
            <a:noFill/>
            <a:ln w="3816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488" y="2352"/>
              <a:ext cx="93" cy="93"/>
            </a:xfrm>
            <a:prstGeom prst="ellipse">
              <a:avLst/>
            </a:prstGeom>
            <a:solidFill>
              <a:srgbClr val="6600FF"/>
            </a:solidFill>
            <a:ln w="9360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2043" y="1529"/>
              <a:ext cx="93" cy="93"/>
            </a:xfrm>
            <a:prstGeom prst="ellipse">
              <a:avLst/>
            </a:prstGeom>
            <a:solidFill>
              <a:srgbClr val="6600FF"/>
            </a:solidFill>
            <a:ln w="9360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1488" y="3456"/>
              <a:ext cx="93" cy="93"/>
            </a:xfrm>
            <a:prstGeom prst="ellipse">
              <a:avLst/>
            </a:prstGeom>
            <a:solidFill>
              <a:srgbClr val="6600FF"/>
            </a:solidFill>
            <a:ln w="9360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2016" y="1872"/>
              <a:ext cx="93" cy="93"/>
            </a:xfrm>
            <a:prstGeom prst="ellipse">
              <a:avLst/>
            </a:prstGeom>
            <a:solidFill>
              <a:srgbClr val="6600FF"/>
            </a:solidFill>
            <a:ln w="9360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1728" y="2640"/>
              <a:ext cx="93" cy="93"/>
            </a:xfrm>
            <a:prstGeom prst="ellipse">
              <a:avLst/>
            </a:prstGeom>
            <a:solidFill>
              <a:srgbClr val="6600FF"/>
            </a:solidFill>
            <a:ln w="9360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1920" y="2400"/>
              <a:ext cx="93" cy="93"/>
            </a:xfrm>
            <a:prstGeom prst="ellipse">
              <a:avLst/>
            </a:prstGeom>
            <a:solidFill>
              <a:srgbClr val="6600FF"/>
            </a:solidFill>
            <a:ln w="9360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1968" y="2112"/>
              <a:ext cx="93" cy="93"/>
            </a:xfrm>
            <a:prstGeom prst="ellipse">
              <a:avLst/>
            </a:prstGeom>
            <a:solidFill>
              <a:srgbClr val="6600FF"/>
            </a:solidFill>
            <a:ln w="9360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3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Small test unit: </a:t>
            </a:r>
            <a:r>
              <a:rPr lang="en-US" sz="2800" dirty="0" smtClean="0">
                <a:solidFill>
                  <a:srgbClr val="FF0000"/>
                </a:solidFill>
              </a:rPr>
              <a:t>multiple testing, low heterogeneity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Large test unit: </a:t>
            </a:r>
            <a:r>
              <a:rPr lang="en-US" sz="2800" dirty="0" smtClean="0">
                <a:solidFill>
                  <a:srgbClr val="FF0000"/>
                </a:solidFill>
              </a:rPr>
              <a:t>high noise ratio within unit</a:t>
            </a:r>
          </a:p>
          <a:p>
            <a:r>
              <a:rPr lang="en-US" sz="2800" dirty="0" smtClean="0"/>
              <a:t>Model both genetic and brain markers</a:t>
            </a:r>
            <a:endParaRPr lang="en-US" sz="2800" dirty="0"/>
          </a:p>
          <a:p>
            <a:r>
              <a:rPr lang="en-US" sz="2800" dirty="0" smtClean="0">
                <a:solidFill>
                  <a:schemeClr val="tx1"/>
                </a:solidFill>
              </a:rPr>
              <a:t>Performance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test </a:t>
            </a:r>
            <a:r>
              <a:rPr lang="en-US" sz="2800" dirty="0" smtClean="0">
                <a:solidFill>
                  <a:srgbClr val="00B050"/>
                </a:solidFill>
              </a:rPr>
              <a:t>biological unit: </a:t>
            </a:r>
            <a:r>
              <a:rPr lang="en-US" sz="2800" dirty="0" smtClean="0">
                <a:solidFill>
                  <a:schemeClr val="tx1"/>
                </a:solidFill>
              </a:rPr>
              <a:t>genes, </a:t>
            </a:r>
            <a:r>
              <a:rPr lang="en-US" sz="2800" dirty="0">
                <a:solidFill>
                  <a:schemeClr val="tx1"/>
                </a:solidFill>
              </a:rPr>
              <a:t>brain </a:t>
            </a:r>
            <a:r>
              <a:rPr lang="en-US" sz="2800" dirty="0" smtClean="0">
                <a:solidFill>
                  <a:schemeClr val="tx1"/>
                </a:solidFill>
              </a:rPr>
              <a:t>anatomy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Reduce </a:t>
            </a:r>
            <a:r>
              <a:rPr lang="en-US" sz="2800" dirty="0">
                <a:solidFill>
                  <a:srgbClr val="00B050"/>
                </a:solidFill>
              </a:rPr>
              <a:t>dimension and noise </a:t>
            </a:r>
            <a:r>
              <a:rPr lang="en-US" sz="2800" dirty="0" smtClean="0">
                <a:solidFill>
                  <a:srgbClr val="00B050"/>
                </a:solidFill>
              </a:rPr>
              <a:t>with Deep Learning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A joint U test of both marker types against disease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Parallel computation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smtClean="0"/>
              <a:t>test for joint effect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Under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rain, </a:t>
                </a:r>
                <a:r>
                  <a:rPr lang="en-US" b="1" dirty="0" smtClean="0"/>
                  <a:t>G</a:t>
                </a:r>
                <a:r>
                  <a:rPr lang="en-US" dirty="0" smtClean="0"/>
                  <a:t>ene and 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isease are unrelated</a:t>
                </a:r>
              </a:p>
              <a:p>
                <a:r>
                  <a:rPr lang="en-US" dirty="0" smtClean="0"/>
                  <a:t>The Products of symmetric inter-subject similarity</a:t>
                </a:r>
              </a:p>
              <a:p>
                <a:pPr lvl="1"/>
                <a:r>
                  <a:rPr lang="en-US" b="1" dirty="0"/>
                  <a:t>G</a:t>
                </a:r>
                <a:r>
                  <a:rPr lang="en-US" dirty="0"/>
                  <a:t>ene </a:t>
                </a:r>
                <a:r>
                  <a:rPr lang="en-US" dirty="0" smtClean="0">
                    <a:ea typeface="Cambria Math"/>
                  </a:rPr>
                  <a:t>: </a:t>
                </a:r>
                <a:r>
                  <a:rPr 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B</a:t>
                </a:r>
                <a:r>
                  <a:rPr lang="en-US" dirty="0"/>
                  <a:t>rain </a:t>
                </a:r>
                <a:r>
                  <a:rPr lang="en-US" dirty="0" smtClean="0">
                    <a:ea typeface="Cambria Math"/>
                  </a:rPr>
                  <a:t>:</a:t>
                </a:r>
                <a:r>
                  <a:rPr 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D</a:t>
                </a:r>
                <a:r>
                  <a:rPr lang="en-US" dirty="0"/>
                  <a:t>isease </a:t>
                </a:r>
                <a:r>
                  <a:rPr lang="en-US" dirty="0" smtClean="0">
                    <a:ea typeface="Cambria Math"/>
                  </a:rPr>
                  <a:t>: </a:t>
                </a:r>
                <a:r>
                  <a:rPr 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r>
                              <a:rPr lang="en-GB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r>
                              <a:rPr lang="en-GB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GB" i="1">
                            <a:latin typeface="Cambria Math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should sum up </a:t>
                </a:r>
                <a:r>
                  <a:rPr lang="en-US" dirty="0"/>
                  <a:t>to </a:t>
                </a:r>
                <a:r>
                  <a:rPr lang="en-US" dirty="0" smtClean="0"/>
                  <a:t>0: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U is a liner combination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To test H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: U=0, p value can be solved </a:t>
                </a:r>
                <a:r>
                  <a:rPr lang="en-US" dirty="0" smtClean="0"/>
                  <a:t>with Davis </a:t>
                </a:r>
                <a:r>
                  <a:rPr lang="en-US" dirty="0"/>
                  <a:t>method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r>
                  <a:rPr lang="en-US" dirty="0">
                    <a:sym typeface="Wingdings" pitchFamily="2" charset="2"/>
                  </a:rPr>
                  <a:t>U≠0 </a:t>
                </a:r>
                <a:r>
                  <a:rPr lang="en-US" dirty="0" smtClean="0"/>
                  <a:t>indicates </a:t>
                </a:r>
                <a:r>
                  <a:rPr lang="en-US" dirty="0"/>
                  <a:t>association </a:t>
                </a:r>
                <a:r>
                  <a:rPr lang="en-US" dirty="0" smtClean="0"/>
                  <a:t>among the of </a:t>
                </a:r>
                <a:r>
                  <a:rPr lang="en-US" dirty="0"/>
                  <a:t>the 3 </a:t>
                </a:r>
                <a:r>
                  <a:rPr lang="en-US" dirty="0" smtClean="0"/>
                  <a:t>profiles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278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410</Words>
  <Application>Microsoft Office PowerPoint</Application>
  <PresentationFormat>On-screen Show (4:3)</PresentationFormat>
  <Paragraphs>58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Executive</vt:lpstr>
      <vt:lpstr>Vertex and genetic joint test</vt:lpstr>
      <vt:lpstr>Background &amp; Motivation</vt:lpstr>
      <vt:lpstr>Brain image processing</vt:lpstr>
      <vt:lpstr>Gray Matter features at some vertices</vt:lpstr>
      <vt:lpstr>dimensionality Issue</vt:lpstr>
      <vt:lpstr>U test for joint effect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Vertex and genetic joint test</dc:title>
  <dc:creator>xtong</dc:creator>
  <cp:lastModifiedBy>Windows User</cp:lastModifiedBy>
  <cp:revision>136</cp:revision>
  <dcterms:created xsi:type="dcterms:W3CDTF">2006-08-16T00:00:00Z</dcterms:created>
  <dcterms:modified xsi:type="dcterms:W3CDTF">2015-10-01T11:54:03Z</dcterms:modified>
</cp:coreProperties>
</file>