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4" r:id="rId4"/>
    <p:sldId id="276" r:id="rId5"/>
    <p:sldId id="27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9" r:id="rId23"/>
    <p:sldId id="281" r:id="rId24"/>
    <p:sldId id="282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06BE13F-14C1-483A-88A4-05E90BF246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6DE6AF-FD50-4A33-A4A2-8DBBA22D8A57}" type="datetimeFigureOut">
              <a:rPr lang="en-US" smtClean="0"/>
              <a:pPr/>
              <a:t>6/15/2015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straightforward </a:t>
            </a:r>
            <a:r>
              <a:rPr lang="en-US" b="1" dirty="0"/>
              <a:t>family design for examining the contribution of mitochondrial </a:t>
            </a:r>
            <a:r>
              <a:rPr lang="en-US" b="1" dirty="0" smtClean="0"/>
              <a:t>DNA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S. Alexandra Burt, PhD</a:t>
            </a:r>
          </a:p>
          <a:p>
            <a:r>
              <a:rPr lang="en-US" dirty="0" smtClean="0"/>
              <a:t>Qing Lu, PhD</a:t>
            </a:r>
          </a:p>
          <a:p>
            <a:r>
              <a:rPr lang="en-US" dirty="0" smtClean="0"/>
              <a:t>Kelly L. </a:t>
            </a:r>
            <a:r>
              <a:rPr lang="en-US" dirty="0" err="1" smtClean="0"/>
              <a:t>Klump</a:t>
            </a:r>
            <a:r>
              <a:rPr lang="en-US" dirty="0" smtClean="0"/>
              <a:t> PhD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4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Twin behavioral/emotional problems</a:t>
            </a:r>
          </a:p>
          <a:p>
            <a:pPr lvl="1"/>
            <a:r>
              <a:rPr lang="en-US" dirty="0" smtClean="0"/>
              <a:t>A composite of mother- and father-reports </a:t>
            </a:r>
            <a:r>
              <a:rPr lang="en-US" dirty="0"/>
              <a:t>using</a:t>
            </a:r>
            <a:r>
              <a:rPr lang="en-US" dirty="0" smtClean="0"/>
              <a:t> the Child Behavior Checklist</a:t>
            </a:r>
          </a:p>
          <a:p>
            <a:pPr lvl="1"/>
            <a:r>
              <a:rPr lang="en-US" dirty="0" smtClean="0"/>
              <a:t>Teacher-reports </a:t>
            </a:r>
            <a:r>
              <a:rPr lang="en-US" dirty="0"/>
              <a:t>using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Teacher Report Form</a:t>
            </a:r>
            <a:endParaRPr lang="en-US" dirty="0"/>
          </a:p>
          <a:p>
            <a:pPr lvl="1"/>
            <a:r>
              <a:rPr lang="en-US" dirty="0" smtClean="0"/>
              <a:t>Twin self-reports </a:t>
            </a:r>
            <a:r>
              <a:rPr lang="en-US" dirty="0"/>
              <a:t>using</a:t>
            </a:r>
            <a:r>
              <a:rPr lang="en-US" dirty="0" smtClean="0"/>
              <a:t> the Structured Clinical Interview for Children and Adolescents (SCICA), a semi-structured clinical interview that yields scales comparable to those on the CBCL</a:t>
            </a:r>
          </a:p>
          <a:p>
            <a:endParaRPr lang="en-US" dirty="0" smtClean="0"/>
          </a:p>
          <a:p>
            <a:r>
              <a:rPr lang="en-US" dirty="0" smtClean="0"/>
              <a:t>Parent </a:t>
            </a:r>
            <a:r>
              <a:rPr lang="en-US" dirty="0"/>
              <a:t>behavioral/emotional problems</a:t>
            </a:r>
          </a:p>
          <a:p>
            <a:pPr lvl="1"/>
            <a:r>
              <a:rPr lang="en-US" dirty="0" smtClean="0"/>
              <a:t>Mother and father self-reports using the Achenbach Adult Self-Report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Computed correlations between mothers’ and fathers’ own behavioral/emotional problems, respectively, and those of their children</a:t>
            </a:r>
          </a:p>
          <a:p>
            <a:pPr lvl="1"/>
            <a:r>
              <a:rPr lang="en-US" dirty="0" smtClean="0"/>
              <a:t>Tested whether mother-child correlations were larger than father-child correlations</a:t>
            </a:r>
          </a:p>
          <a:p>
            <a:endParaRPr lang="en-US" dirty="0"/>
          </a:p>
          <a:p>
            <a:r>
              <a:rPr lang="en-US" dirty="0" smtClean="0"/>
              <a:t>Supplemental analysis:</a:t>
            </a:r>
          </a:p>
          <a:p>
            <a:pPr lvl="1"/>
            <a:r>
              <a:rPr lang="en-US" dirty="0" smtClean="0"/>
              <a:t>We have GWA data on the population-based based sample using the Illumina Psych Chip</a:t>
            </a:r>
          </a:p>
          <a:p>
            <a:pPr lvl="2"/>
            <a:r>
              <a:rPr lang="en-US" dirty="0" smtClean="0"/>
              <a:t>~400 or so </a:t>
            </a:r>
            <a:r>
              <a:rPr lang="en-US" dirty="0" err="1" smtClean="0"/>
              <a:t>mtDNA</a:t>
            </a:r>
            <a:r>
              <a:rPr lang="en-US" dirty="0" smtClean="0"/>
              <a:t> SNPs were genotyped as part of this</a:t>
            </a:r>
          </a:p>
          <a:p>
            <a:pPr lvl="1"/>
            <a:r>
              <a:rPr lang="en-US" dirty="0" smtClean="0"/>
              <a:t>We thus conducted a (preliminary) </a:t>
            </a:r>
            <a:r>
              <a:rPr lang="en-US" dirty="0" err="1" smtClean="0"/>
              <a:t>mtGWAS</a:t>
            </a:r>
            <a:r>
              <a:rPr lang="en-US" dirty="0" smtClean="0"/>
              <a:t> to evaluate whether any </a:t>
            </a:r>
            <a:r>
              <a:rPr lang="en-US" dirty="0" err="1" smtClean="0"/>
              <a:t>mtDNA</a:t>
            </a:r>
            <a:r>
              <a:rPr lang="en-US" dirty="0" smtClean="0"/>
              <a:t> SNPs were associated with twin behavioral/emotional problems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for INT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8958"/>
              </p:ext>
            </p:extLst>
          </p:nvPr>
        </p:nvGraphicFramePr>
        <p:xfrm>
          <a:off x="457200" y="1600200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00300"/>
                <a:gridCol w="2400300"/>
              </a:tblGrid>
              <a:tr h="1085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Mother-Child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Father-Child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Parent-report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dirty="0" smtClean="0"/>
                        <a:t> child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.36**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.39**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Twin self-report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.08**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Teacher-report of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.08**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.12**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5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for AGG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11337"/>
              </p:ext>
            </p:extLst>
          </p:nvPr>
        </p:nvGraphicFramePr>
        <p:xfrm>
          <a:off x="457200" y="1600200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00300"/>
                <a:gridCol w="2400300"/>
              </a:tblGrid>
              <a:tr h="1085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Mother-Child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Father-Child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Parent-report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dirty="0" smtClean="0"/>
                        <a:t> child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.29**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.35**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Twin self-report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Teacher-report of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.08**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.09**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for RB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93314"/>
              </p:ext>
            </p:extLst>
          </p:nvPr>
        </p:nvGraphicFramePr>
        <p:xfrm>
          <a:off x="457200" y="1600200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00300"/>
                <a:gridCol w="2400300"/>
              </a:tblGrid>
              <a:tr h="108585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Mother-Child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Father-Child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Parent-report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dirty="0" smtClean="0"/>
                        <a:t> child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.20**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.24**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Twin self-report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 anchor="ctr"/>
                </a:tc>
              </a:tr>
              <a:tr h="1085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Teacher-report of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.07*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.06~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</a:t>
            </a:r>
            <a:r>
              <a:rPr lang="en-US" dirty="0" err="1" smtClean="0"/>
              <a:t>mtGWAS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hits crossed reached (</a:t>
            </a:r>
            <a:r>
              <a:rPr lang="en-US" dirty="0" err="1" smtClean="0"/>
              <a:t>mt</a:t>
            </a:r>
            <a:r>
              <a:rPr lang="en-US" dirty="0" smtClean="0"/>
              <a:t>)genome-wide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little evidence in these data that </a:t>
            </a:r>
            <a:r>
              <a:rPr lang="en-US" dirty="0" err="1" smtClean="0"/>
              <a:t>mtDNA</a:t>
            </a:r>
            <a:r>
              <a:rPr lang="en-US" dirty="0" smtClean="0"/>
              <a:t> contributes in a meaningful way to behavioral and emotional problems during childhood</a:t>
            </a:r>
          </a:p>
          <a:p>
            <a:pPr lvl="1"/>
            <a:r>
              <a:rPr lang="en-US" dirty="0" smtClean="0"/>
              <a:t>Mother-child correlations were uniformly equivalent to father-child correlations</a:t>
            </a:r>
          </a:p>
          <a:p>
            <a:pPr lvl="2"/>
            <a:r>
              <a:rPr lang="en-US" dirty="0" smtClean="0"/>
              <a:t>Persisted even when evaluating associations separately for boys and girls</a:t>
            </a:r>
          </a:p>
          <a:p>
            <a:pPr lvl="1"/>
            <a:r>
              <a:rPr lang="en-US" dirty="0" smtClean="0"/>
              <a:t>No genome-wide significant hits when examining </a:t>
            </a:r>
            <a:r>
              <a:rPr lang="en-US" dirty="0" err="1" smtClean="0"/>
              <a:t>mtDNA</a:t>
            </a:r>
            <a:r>
              <a:rPr lang="en-US" dirty="0" smtClean="0"/>
              <a:t>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ways, this result isn’t all that surprising to me</a:t>
            </a:r>
          </a:p>
          <a:p>
            <a:endParaRPr lang="en-US" dirty="0" smtClean="0"/>
          </a:p>
          <a:p>
            <a:r>
              <a:rPr lang="en-US" dirty="0" smtClean="0"/>
              <a:t>Shared environmental influences are now known to be important to nearly all forms of childhood psychopathology (save ADHD), contributing approximately 10-20% of their phenotypic variance (Burt, 2009; Psychological Bulletin)</a:t>
            </a:r>
          </a:p>
          <a:p>
            <a:endParaRPr lang="en-US" dirty="0" smtClean="0"/>
          </a:p>
          <a:p>
            <a:r>
              <a:rPr lang="en-US" dirty="0" smtClean="0"/>
              <a:t>Moreover, these estimates typically do not differ across twin and adoption studies</a:t>
            </a:r>
          </a:p>
        </p:txBody>
      </p:sp>
    </p:spTree>
    <p:extLst>
      <p:ext uri="{BB962C8B-B14F-4D97-AF65-F5344CB8AC3E}">
        <p14:creationId xmlns:p14="http://schemas.microsoft.com/office/powerpoint/2010/main" val="68298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C in twin and adoption studies, as reported in Burt (2009)</a:t>
            </a:r>
            <a:endParaRPr lang="en-US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41749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99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 antagonism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 has inspired multiple scientific generations…</a:t>
            </a:r>
          </a:p>
          <a:p>
            <a:pPr lvl="1"/>
            <a:r>
              <a:rPr lang="en-US" dirty="0" smtClean="0"/>
              <a:t>To try and take it down</a:t>
            </a:r>
          </a:p>
          <a:p>
            <a:r>
              <a:rPr lang="en-US" dirty="0" smtClean="0"/>
              <a:t>The most recent methodological concerns levied at the field of behavioral genetics have gone decidedly molecular</a:t>
            </a:r>
          </a:p>
          <a:p>
            <a:pPr lvl="1"/>
            <a:r>
              <a:rPr lang="en-US" dirty="0" err="1" smtClean="0"/>
              <a:t>Charney</a:t>
            </a:r>
            <a:r>
              <a:rPr lang="en-US" dirty="0" smtClean="0"/>
              <a:t>, 2012</a:t>
            </a:r>
          </a:p>
          <a:p>
            <a:r>
              <a:rPr lang="en-US" dirty="0" smtClean="0"/>
              <a:t>New critiques of the classic twin design have focused on mosaicism, epigenetics, and interestingly, mitochondrial 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3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 less than ideal in some 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</a:p>
          <a:p>
            <a:pPr lvl="1"/>
            <a:r>
              <a:rPr lang="en-US" dirty="0" smtClean="0"/>
              <a:t>Nuclear DNA is shared at a relatively high level between parents and their biological offspring</a:t>
            </a:r>
          </a:p>
          <a:p>
            <a:pPr lvl="2"/>
            <a:r>
              <a:rPr lang="en-US" dirty="0" smtClean="0"/>
              <a:t>Might be cleaner to examine relatives that share less nuclear DNA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One solution: </a:t>
            </a:r>
            <a:endParaRPr lang="en-US" dirty="0" smtClean="0"/>
          </a:p>
          <a:p>
            <a:pPr lvl="1"/>
            <a:r>
              <a:rPr lang="en-US" dirty="0" smtClean="0"/>
              <a:t>Maternal versus paternal cousins from COT samples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COT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3400" y="3657600"/>
            <a:ext cx="7543800" cy="2468880"/>
          </a:xfrm>
        </p:spPr>
        <p:txBody>
          <a:bodyPr>
            <a:normAutofit fontScale="92500" lnSpcReduction="10000"/>
          </a:bodyPr>
          <a:lstStyle/>
          <a:p>
            <a:pPr marL="342900" lvl="1">
              <a:buClr>
                <a:schemeClr val="accent1"/>
              </a:buClr>
            </a:pPr>
            <a:r>
              <a:rPr lang="en-US" sz="2800" dirty="0" smtClean="0"/>
              <a:t>Nuclear DNA should be constant at 12.5% on average across all children of DZ twins</a:t>
            </a:r>
            <a:endParaRPr lang="en-US" sz="2800" b="1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mtDNA</a:t>
            </a:r>
            <a:r>
              <a:rPr lang="en-US" dirty="0" smtClean="0"/>
              <a:t> contributes to a given phenotype, children of DZ sisters should be more similar than either children of DZ brothers or children of opposite sex DZ twins</a:t>
            </a:r>
          </a:p>
        </p:txBody>
      </p:sp>
      <p:sp>
        <p:nvSpPr>
          <p:cNvPr id="30724" name="AutoShape 4" descr="Image result for pedigrees mt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5638799" cy="192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nut 12"/>
          <p:cNvSpPr/>
          <p:nvPr/>
        </p:nvSpPr>
        <p:spPr>
          <a:xfrm>
            <a:off x="1143000" y="2667000"/>
            <a:ext cx="3962400" cy="990600"/>
          </a:xfrm>
          <a:prstGeom prst="donut">
            <a:avLst>
              <a:gd name="adj" fmla="val 717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3048000" y="2743200"/>
            <a:ext cx="3962400" cy="990600"/>
          </a:xfrm>
          <a:prstGeom prst="donut">
            <a:avLst>
              <a:gd name="adj" fmla="val 71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 to 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Problem: </a:t>
            </a:r>
            <a:endParaRPr lang="en-US" dirty="0" smtClean="0"/>
          </a:p>
          <a:p>
            <a:pPr lvl="1"/>
            <a:r>
              <a:rPr lang="en-US" dirty="0" smtClean="0"/>
              <a:t>The Y </a:t>
            </a:r>
            <a:r>
              <a:rPr lang="en-US" dirty="0" smtClean="0"/>
              <a:t>chromosome is </a:t>
            </a:r>
            <a:r>
              <a:rPr lang="en-US" dirty="0" smtClean="0"/>
              <a:t>passed intact from fathers to all their sons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One solution: </a:t>
            </a:r>
            <a:endParaRPr lang="en-US" dirty="0" smtClean="0"/>
          </a:p>
          <a:p>
            <a:pPr lvl="1"/>
            <a:r>
              <a:rPr lang="en-US" dirty="0" smtClean="0"/>
              <a:t>Focus on female offspring only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743200"/>
            <a:ext cx="4419600" cy="25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Charney</a:t>
            </a:r>
            <a:r>
              <a:rPr lang="en-US" dirty="0" smtClean="0"/>
              <a:t> (2012), and many others (see Eric’s recent exchange with criminologist Callie Burt), have tried to </a:t>
            </a:r>
            <a:r>
              <a:rPr lang="en-US" dirty="0" smtClean="0"/>
              <a:t>repudiate the </a:t>
            </a:r>
            <a:r>
              <a:rPr lang="en-US" dirty="0" smtClean="0"/>
              <a:t>twin/family study</a:t>
            </a:r>
          </a:p>
          <a:p>
            <a:pPr lvl="1"/>
            <a:r>
              <a:rPr lang="en-US" dirty="0" smtClean="0"/>
              <a:t>The thing is, </a:t>
            </a:r>
            <a:r>
              <a:rPr lang="en-US" dirty="0" smtClean="0"/>
              <a:t>twin/family </a:t>
            </a:r>
            <a:r>
              <a:rPr lang="en-US" dirty="0" smtClean="0"/>
              <a:t>studies are an incredibly useful and versatile tool for many </a:t>
            </a:r>
            <a:r>
              <a:rPr lang="en-US" dirty="0" smtClean="0"/>
              <a:t>questions</a:t>
            </a:r>
          </a:p>
          <a:p>
            <a:pPr lvl="1"/>
            <a:endParaRPr lang="en-US" dirty="0"/>
          </a:p>
          <a:p>
            <a:r>
              <a:rPr lang="en-US" dirty="0" smtClean="0"/>
              <a:t>It is more than feasible to incorporate </a:t>
            </a:r>
            <a:r>
              <a:rPr lang="en-US" dirty="0" err="1" smtClean="0"/>
              <a:t>mtDNA</a:t>
            </a:r>
            <a:r>
              <a:rPr lang="en-US" dirty="0" smtClean="0"/>
              <a:t> into the twin/family design</a:t>
            </a:r>
          </a:p>
          <a:p>
            <a:pPr lvl="1"/>
            <a:r>
              <a:rPr lang="en-US" dirty="0" smtClean="0"/>
              <a:t>E.g., the parent-offspring paths in the Extended Twin Family Design could be amended to include </a:t>
            </a:r>
            <a:r>
              <a:rPr lang="en-US" dirty="0" err="1" smtClean="0"/>
              <a:t>mtDNA</a:t>
            </a:r>
            <a:r>
              <a:rPr lang="en-US" dirty="0" smtClean="0"/>
              <a:t> (and the Y chromosome)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905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6461760" cy="1905000"/>
          </a:xfrm>
        </p:spPr>
        <p:txBody>
          <a:bodyPr>
            <a:normAutofit/>
          </a:bodyPr>
          <a:lstStyle/>
          <a:p>
            <a:r>
              <a:rPr lang="en-US" dirty="0"/>
              <a:t>Many thanks to the participating families and to our funders, the National Institute of Mental Health (R01-MH081813) and the Eunice Kennedy Shriver National Institute of Child and Health Development (R01-HD066040)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6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 less than ideal in some ways…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Problem: </a:t>
            </a:r>
          </a:p>
          <a:p>
            <a:pPr lvl="1"/>
            <a:r>
              <a:rPr lang="en-US" dirty="0" smtClean="0"/>
              <a:t>What about X-chromosome?</a:t>
            </a:r>
          </a:p>
          <a:p>
            <a:pPr lvl="2"/>
            <a:r>
              <a:rPr lang="en-US" dirty="0" smtClean="0"/>
              <a:t>Pattern of maternal transmission in X-linked disorders could resemble that of </a:t>
            </a:r>
            <a:r>
              <a:rPr lang="en-US" dirty="0" err="1" smtClean="0"/>
              <a:t>mtDNA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One solution: </a:t>
            </a:r>
            <a:endParaRPr lang="en-US" dirty="0" smtClean="0"/>
          </a:p>
          <a:p>
            <a:pPr lvl="1"/>
            <a:r>
              <a:rPr lang="en-US" dirty="0" smtClean="0"/>
              <a:t>Careful pedigree work</a:t>
            </a:r>
          </a:p>
          <a:p>
            <a:pPr lvl="2"/>
            <a:r>
              <a:rPr lang="en-US" dirty="0" smtClean="0"/>
              <a:t>If male affected with X-linked disorders reproduces, his daughters could pass on the trait to their sons</a:t>
            </a:r>
          </a:p>
          <a:p>
            <a:pPr lvl="3"/>
            <a:r>
              <a:rPr lang="en-US" dirty="0" smtClean="0"/>
              <a:t>Not true for </a:t>
            </a:r>
            <a:r>
              <a:rPr lang="en-US" dirty="0" err="1" smtClean="0"/>
              <a:t>mtDNA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Mitochondrial DNA (</a:t>
            </a:r>
            <a:r>
              <a:rPr lang="en-US" dirty="0" err="1" smtClean="0"/>
              <a:t>mtDNA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05200" cy="45902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Distinct </a:t>
            </a:r>
            <a:r>
              <a:rPr lang="en-US" dirty="0"/>
              <a:t>from nuclear DNA </a:t>
            </a:r>
            <a:r>
              <a:rPr lang="en-US" dirty="0" smtClean="0"/>
              <a:t>in two key ways</a:t>
            </a:r>
          </a:p>
          <a:p>
            <a:pPr lvl="1"/>
            <a:r>
              <a:rPr lang="en-US" dirty="0" smtClean="0"/>
              <a:t>Passed exclusively through </a:t>
            </a:r>
            <a:r>
              <a:rPr lang="en-US" dirty="0"/>
              <a:t>the maternal </a:t>
            </a:r>
            <a:r>
              <a:rPr lang="en-US" dirty="0" smtClean="0"/>
              <a:t>line in humans</a:t>
            </a:r>
          </a:p>
          <a:p>
            <a:pPr lvl="2"/>
            <a:r>
              <a:rPr lang="en-US" dirty="0" smtClean="0"/>
              <a:t>Pyle et al. (2015), PLOS Genetics</a:t>
            </a:r>
          </a:p>
          <a:p>
            <a:pPr lvl="1"/>
            <a:r>
              <a:rPr lang="en-US" dirty="0" smtClean="0"/>
              <a:t>Passed intact </a:t>
            </a:r>
            <a:r>
              <a:rPr lang="en-US" dirty="0"/>
              <a:t>from mothers to </a:t>
            </a:r>
            <a:r>
              <a:rPr lang="en-US" dirty="0" smtClean="0"/>
              <a:t>children 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recombines with copies of </a:t>
            </a:r>
            <a:r>
              <a:rPr lang="en-US" dirty="0" smtClean="0"/>
              <a:t>itself</a:t>
            </a:r>
            <a:endParaRPr lang="en-US" dirty="0"/>
          </a:p>
        </p:txBody>
      </p:sp>
      <p:pic>
        <p:nvPicPr>
          <p:cNvPr id="3174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438400"/>
            <a:ext cx="3581400" cy="191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1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Mitochondrial DNA (</a:t>
            </a:r>
            <a:r>
              <a:rPr lang="en-US" dirty="0" err="1" smtClean="0"/>
              <a:t>mtDNA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6800" y="1447800"/>
            <a:ext cx="6111541" cy="491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1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Mitochondrial DNA (</a:t>
            </a:r>
            <a:r>
              <a:rPr lang="en-US" dirty="0" err="1" smtClean="0"/>
              <a:t>mtDNA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3" y="1600200"/>
            <a:ext cx="3601473" cy="4800600"/>
          </a:xfrm>
        </p:spPr>
      </p:pic>
    </p:spTree>
    <p:extLst>
      <p:ext uri="{BB962C8B-B14F-4D97-AF65-F5344CB8AC3E}">
        <p14:creationId xmlns:p14="http://schemas.microsoft.com/office/powerpoint/2010/main" val="243816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CTD?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dirty="0" smtClean="0"/>
              <a:t>Both MZ </a:t>
            </a:r>
            <a:r>
              <a:rPr lang="en-US" b="1" u="sng" dirty="0"/>
              <a:t>and</a:t>
            </a:r>
            <a:r>
              <a:rPr lang="en-US" dirty="0"/>
              <a:t> DZ twin pairs have identical </a:t>
            </a:r>
            <a:r>
              <a:rPr lang="en-US" dirty="0" err="1" smtClean="0"/>
              <a:t>mtDNA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Thus, to the extent that </a:t>
            </a:r>
            <a:r>
              <a:rPr lang="en-US" dirty="0" err="1" smtClean="0"/>
              <a:t>mtDNA</a:t>
            </a:r>
            <a:r>
              <a:rPr lang="en-US" dirty="0" smtClean="0"/>
              <a:t> contributes to a given phenotype, this has ramifications for our interpretation of CTD results</a:t>
            </a:r>
          </a:p>
          <a:p>
            <a:pPr marL="708660" lvl="2">
              <a:buClr>
                <a:schemeClr val="accent1"/>
              </a:buClr>
            </a:pPr>
            <a:r>
              <a:rPr lang="en-US" dirty="0" err="1" smtClean="0"/>
              <a:t>mtDNA</a:t>
            </a:r>
            <a:r>
              <a:rPr lang="en-US" dirty="0" smtClean="0"/>
              <a:t> would contribute to C</a:t>
            </a:r>
          </a:p>
          <a:p>
            <a:pPr marL="982980" lvl="3">
              <a:buClr>
                <a:schemeClr val="accent1"/>
              </a:buClr>
            </a:pPr>
            <a:r>
              <a:rPr lang="en-US" dirty="0" smtClean="0"/>
              <a:t>Undermines our interpretation of C effects</a:t>
            </a:r>
          </a:p>
          <a:p>
            <a:pPr marL="708660" lvl="2">
              <a:buClr>
                <a:schemeClr val="accent1"/>
              </a:buClr>
            </a:pPr>
            <a:r>
              <a:rPr lang="en-US" dirty="0" smtClean="0"/>
              <a:t>Would underestimate A/D effects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6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</a:t>
            </a:r>
            <a:r>
              <a:rPr lang="en-US" dirty="0" err="1" smtClean="0"/>
              <a:t>mtDNA</a:t>
            </a:r>
            <a:r>
              <a:rPr lang="en-US" dirty="0" smtClean="0"/>
              <a:t> contribute to human behavior and disease?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mtDNA</a:t>
            </a:r>
            <a:r>
              <a:rPr lang="en-US" dirty="0" smtClean="0"/>
              <a:t> has been linked to Parkinson’s, Multiple Sclerosis, Ulcerative Colitis, and schizophrenia</a:t>
            </a:r>
          </a:p>
          <a:p>
            <a:pPr lvl="1"/>
            <a:r>
              <a:rPr lang="en-US" dirty="0" smtClean="0"/>
              <a:t>Hudson et al., 2014, PLOS Genetics</a:t>
            </a:r>
          </a:p>
          <a:p>
            <a:r>
              <a:rPr lang="en-US" dirty="0" smtClean="0"/>
              <a:t>What about common behavioral and emotional disorders?</a:t>
            </a:r>
          </a:p>
          <a:p>
            <a:pPr lvl="1"/>
            <a:r>
              <a:rPr lang="en-US" dirty="0" smtClean="0"/>
              <a:t>Have yet to be examined to our knowledge, or only in very small samples (n&lt;150)</a:t>
            </a:r>
          </a:p>
          <a:p>
            <a:endParaRPr lang="en-US" dirty="0"/>
          </a:p>
          <a:p>
            <a:r>
              <a:rPr lang="en-US" dirty="0" smtClean="0"/>
              <a:t>Current study sought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2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developed a novel family strategy, leveraging </a:t>
            </a:r>
            <a:r>
              <a:rPr lang="en-US" dirty="0"/>
              <a:t>the unique features of </a:t>
            </a:r>
            <a:r>
              <a:rPr lang="en-US" dirty="0" err="1" smtClean="0"/>
              <a:t>mtDNA</a:t>
            </a:r>
            <a:r>
              <a:rPr lang="en-US" dirty="0" smtClean="0"/>
              <a:t> inheritance</a:t>
            </a:r>
          </a:p>
          <a:p>
            <a:endParaRPr lang="en-US" dirty="0" smtClean="0"/>
          </a:p>
          <a:p>
            <a:r>
              <a:rPr lang="en-US" dirty="0" smtClean="0"/>
              <a:t>We reasoned that…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mtDNA</a:t>
            </a:r>
            <a:r>
              <a:rPr lang="en-US" dirty="0" smtClean="0"/>
              <a:t> contributes </a:t>
            </a:r>
            <a:r>
              <a:rPr lang="en-US" dirty="0"/>
              <a:t>in a meaningful way to a given </a:t>
            </a:r>
            <a:r>
              <a:rPr lang="en-US" dirty="0" smtClean="0"/>
              <a:t>phenotype, it should </a:t>
            </a:r>
            <a:r>
              <a:rPr lang="en-US" dirty="0"/>
              <a:t>increase mother-child correlations for that </a:t>
            </a:r>
            <a:r>
              <a:rPr lang="en-US" dirty="0" smtClean="0"/>
              <a:t>phenotype relative </a:t>
            </a:r>
            <a:r>
              <a:rPr lang="en-US" dirty="0"/>
              <a:t>to father-child </a:t>
            </a:r>
            <a:r>
              <a:rPr lang="en-US" dirty="0" smtClean="0"/>
              <a:t>correlations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= 1,028 child twin families participating in the Michigan State University Twin Registry (MSUTR)</a:t>
            </a:r>
          </a:p>
          <a:p>
            <a:pPr lvl="1"/>
            <a:r>
              <a:rPr lang="en-US" dirty="0" smtClean="0"/>
              <a:t>527 of the families were population-based</a:t>
            </a:r>
          </a:p>
          <a:p>
            <a:pPr lvl="1"/>
            <a:r>
              <a:rPr lang="en-US" dirty="0" smtClean="0"/>
              <a:t>501 families were recruited from modestly- to severely-disadvantaged neighborhoods across the state of Michigan using the same recruitment strategies</a:t>
            </a:r>
          </a:p>
          <a:p>
            <a:pPr lvl="2"/>
            <a:r>
              <a:rPr lang="en-US" dirty="0" smtClean="0"/>
              <a:t>All twins were aged 6 to 11 years</a:t>
            </a:r>
          </a:p>
          <a:p>
            <a:endParaRPr lang="en-US" dirty="0" smtClean="0"/>
          </a:p>
          <a:p>
            <a:r>
              <a:rPr lang="en-US" dirty="0" smtClean="0"/>
              <a:t>For this study, we restricted our analyses to those families for which both the biological mother and the biological father participated</a:t>
            </a:r>
          </a:p>
          <a:p>
            <a:pPr lvl="1"/>
            <a:r>
              <a:rPr lang="en-US" dirty="0" smtClean="0"/>
              <a:t>N = 1,584 twins in 792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27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356</TotalTime>
  <Words>1019</Words>
  <Application>Microsoft Office PowerPoint</Application>
  <PresentationFormat>On-screen Show 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A straightforward family design for examining the contribution of mitochondrial DNA</vt:lpstr>
      <vt:lpstr>BG antagonism</vt:lpstr>
      <vt:lpstr>Mitochondrial DNA (mtDNA)</vt:lpstr>
      <vt:lpstr>Mitochondrial DNA (mtDNA)</vt:lpstr>
      <vt:lpstr>Mitochondrial DNA (mtDNA)</vt:lpstr>
      <vt:lpstr>What does this mean for CTD?</vt:lpstr>
      <vt:lpstr>Does mtDNA contribute to human behavior and disease?</vt:lpstr>
      <vt:lpstr>Current Study</vt:lpstr>
      <vt:lpstr>Sample</vt:lpstr>
      <vt:lpstr>Measures</vt:lpstr>
      <vt:lpstr>Analyses</vt:lpstr>
      <vt:lpstr>Correlations for INT</vt:lpstr>
      <vt:lpstr>Correlations for AGG</vt:lpstr>
      <vt:lpstr>Correlations for RB</vt:lpstr>
      <vt:lpstr>Supplemental mtGWAS</vt:lpstr>
      <vt:lpstr>PowerPoint Presentation</vt:lpstr>
      <vt:lpstr>Conclusions</vt:lpstr>
      <vt:lpstr>Thoughts…</vt:lpstr>
      <vt:lpstr>C in twin and adoption studies, as reported in Burt (2009)</vt:lpstr>
      <vt:lpstr>Design is less than ideal in some ways…</vt:lpstr>
      <vt:lpstr>A COT design</vt:lpstr>
      <vt:lpstr>Another issue to consider…</vt:lpstr>
      <vt:lpstr>Final thoughts</vt:lpstr>
      <vt:lpstr>The end</vt:lpstr>
      <vt:lpstr>Design is less than ideal in some ways…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straightforward family design for examining the contribution of mitochondrial DNA</dc:title>
  <dc:creator>Alex Burt</dc:creator>
  <cp:lastModifiedBy>Alex Burt</cp:lastModifiedBy>
  <cp:revision>37</cp:revision>
  <dcterms:created xsi:type="dcterms:W3CDTF">2015-06-15T13:56:24Z</dcterms:created>
  <dcterms:modified xsi:type="dcterms:W3CDTF">2015-06-16T01:25:01Z</dcterms:modified>
</cp:coreProperties>
</file>