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79" r:id="rId3"/>
    <p:sldId id="301" r:id="rId4"/>
    <p:sldId id="302" r:id="rId5"/>
    <p:sldId id="278" r:id="rId6"/>
    <p:sldId id="294" r:id="rId7"/>
    <p:sldId id="287" r:id="rId8"/>
    <p:sldId id="291" r:id="rId9"/>
    <p:sldId id="295" r:id="rId10"/>
    <p:sldId id="309" r:id="rId11"/>
    <p:sldId id="310" r:id="rId12"/>
    <p:sldId id="303" r:id="rId13"/>
    <p:sldId id="261" r:id="rId14"/>
    <p:sldId id="263" r:id="rId15"/>
    <p:sldId id="264" r:id="rId16"/>
    <p:sldId id="266" r:id="rId17"/>
    <p:sldId id="306" r:id="rId18"/>
    <p:sldId id="313" r:id="rId19"/>
    <p:sldId id="312" r:id="rId20"/>
    <p:sldId id="314" r:id="rId21"/>
    <p:sldId id="315" r:id="rId22"/>
    <p:sldId id="316" r:id="rId23"/>
    <p:sldId id="317" r:id="rId24"/>
    <p:sldId id="318" r:id="rId25"/>
    <p:sldId id="274" r:id="rId26"/>
    <p:sldId id="276" r:id="rId27"/>
    <p:sldId id="277" r:id="rId28"/>
    <p:sldId id="30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84402" autoAdjust="0"/>
  </p:normalViewPr>
  <p:slideViewPr>
    <p:cSldViewPr snapToGrid="0">
      <p:cViewPr varScale="1">
        <p:scale>
          <a:sx n="98" d="100"/>
          <a:sy n="98" d="100"/>
        </p:scale>
        <p:origin x="2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6736E-A006-40F0-A9FF-8D29C6100054}" type="datetimeFigureOut">
              <a:rPr lang="en-US" smtClean="0"/>
              <a:t>6/21/18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98AB4-DA93-4A0D-B8BE-B380B92F75D1}" type="slidenum">
              <a:rPr lang="en-US" smtClean="0"/>
              <a:t>‹#›</a:t>
            </a:fld>
            <a:endParaRPr lang="en-US"/>
          </a:p>
        </p:txBody>
      </p:sp>
    </p:spTree>
    <p:extLst>
      <p:ext uri="{BB962C8B-B14F-4D97-AF65-F5344CB8AC3E}">
        <p14:creationId xmlns:p14="http://schemas.microsoft.com/office/powerpoint/2010/main" val="252525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our new title for the paper is: Linking supportive work-family environments to perceptions of work-family interference by employees and their spouses</a:t>
            </a:r>
          </a:p>
          <a:p>
            <a:r>
              <a:rPr lang="en-US" baseline="0" dirty="0" smtClean="0"/>
              <a:t>Note: I changed the title from our original abstract so that it says work-family interference (rather than work-family spillover)</a:t>
            </a:r>
            <a:endParaRPr lang="en-US" dirty="0"/>
          </a:p>
        </p:txBody>
      </p:sp>
      <p:sp>
        <p:nvSpPr>
          <p:cNvPr id="4" name="Slide Number Placeholder 3"/>
          <p:cNvSpPr>
            <a:spLocks noGrp="1"/>
          </p:cNvSpPr>
          <p:nvPr>
            <p:ph type="sldNum" sz="quarter" idx="10"/>
          </p:nvPr>
        </p:nvSpPr>
        <p:spPr/>
        <p:txBody>
          <a:bodyPr/>
          <a:lstStyle/>
          <a:p>
            <a:fld id="{95198AB4-DA93-4A0D-B8BE-B380B92F75D1}" type="slidenum">
              <a:rPr lang="en-US" smtClean="0"/>
              <a:t>1</a:t>
            </a:fld>
            <a:endParaRPr lang="en-US"/>
          </a:p>
        </p:txBody>
      </p:sp>
    </p:spTree>
    <p:extLst>
      <p:ext uri="{BB962C8B-B14F-4D97-AF65-F5344CB8AC3E}">
        <p14:creationId xmlns:p14="http://schemas.microsoft.com/office/powerpoint/2010/main" val="297436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Crossover effects- direct &amp; indirect through</a:t>
            </a:r>
            <a:r>
              <a:rPr kumimoji="1" lang="en-US" altLang="zh-CN" baseline="0" dirty="0" smtClean="0"/>
              <a:t> work demands</a:t>
            </a:r>
            <a:endParaRPr kumimoji="1" lang="zh-CN" altLang="en-US" dirty="0"/>
          </a:p>
        </p:txBody>
      </p:sp>
      <p:sp>
        <p:nvSpPr>
          <p:cNvPr id="4" name="幻灯片编号占位符 3"/>
          <p:cNvSpPr>
            <a:spLocks noGrp="1"/>
          </p:cNvSpPr>
          <p:nvPr>
            <p:ph type="sldNum" sz="quarter" idx="10"/>
          </p:nvPr>
        </p:nvSpPr>
        <p:spPr/>
        <p:txBody>
          <a:bodyPr/>
          <a:lstStyle/>
          <a:p>
            <a:fld id="{95198AB4-DA93-4A0D-B8BE-B380B92F75D1}" type="slidenum">
              <a:rPr lang="en-US" smtClean="0"/>
              <a:t>10</a:t>
            </a:fld>
            <a:endParaRPr lang="en-US"/>
          </a:p>
        </p:txBody>
      </p:sp>
    </p:spTree>
    <p:extLst>
      <p:ext uri="{BB962C8B-B14F-4D97-AF65-F5344CB8AC3E}">
        <p14:creationId xmlns:p14="http://schemas.microsoft.com/office/powerpoint/2010/main" val="1943286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Crossover effects- direct &amp; indirect through</a:t>
            </a:r>
            <a:r>
              <a:rPr kumimoji="1" lang="en-US" altLang="zh-CN" baseline="0" dirty="0" smtClean="0"/>
              <a:t> work demands</a:t>
            </a:r>
            <a:endParaRPr kumimoji="1" lang="zh-CN" altLang="en-US" dirty="0"/>
          </a:p>
        </p:txBody>
      </p:sp>
      <p:sp>
        <p:nvSpPr>
          <p:cNvPr id="4" name="幻灯片编号占位符 3"/>
          <p:cNvSpPr>
            <a:spLocks noGrp="1"/>
          </p:cNvSpPr>
          <p:nvPr>
            <p:ph type="sldNum" sz="quarter" idx="10"/>
          </p:nvPr>
        </p:nvSpPr>
        <p:spPr/>
        <p:txBody>
          <a:bodyPr/>
          <a:lstStyle/>
          <a:p>
            <a:fld id="{95198AB4-DA93-4A0D-B8BE-B380B92F75D1}" type="slidenum">
              <a:rPr lang="en-US" smtClean="0"/>
              <a:t>11</a:t>
            </a:fld>
            <a:endParaRPr lang="en-US"/>
          </a:p>
        </p:txBody>
      </p:sp>
    </p:spTree>
    <p:extLst>
      <p:ext uri="{BB962C8B-B14F-4D97-AF65-F5344CB8AC3E}">
        <p14:creationId xmlns:p14="http://schemas.microsoft.com/office/powerpoint/2010/main" val="176036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Crossover effects- direct &amp; indirect through</a:t>
            </a:r>
            <a:r>
              <a:rPr kumimoji="1" lang="en-US" altLang="zh-CN" baseline="0" dirty="0" smtClean="0"/>
              <a:t> work demands</a:t>
            </a:r>
            <a:endParaRPr kumimoji="1" lang="zh-CN" altLang="en-US" dirty="0"/>
          </a:p>
        </p:txBody>
      </p:sp>
      <p:sp>
        <p:nvSpPr>
          <p:cNvPr id="4" name="幻灯片编号占位符 3"/>
          <p:cNvSpPr>
            <a:spLocks noGrp="1"/>
          </p:cNvSpPr>
          <p:nvPr>
            <p:ph type="sldNum" sz="quarter" idx="10"/>
          </p:nvPr>
        </p:nvSpPr>
        <p:spPr/>
        <p:txBody>
          <a:bodyPr/>
          <a:lstStyle/>
          <a:p>
            <a:fld id="{95198AB4-DA93-4A0D-B8BE-B380B92F75D1}" type="slidenum">
              <a:rPr lang="en-US" smtClean="0"/>
              <a:t>12</a:t>
            </a:fld>
            <a:endParaRPr lang="en-US"/>
          </a:p>
        </p:txBody>
      </p:sp>
    </p:spTree>
    <p:extLst>
      <p:ext uri="{BB962C8B-B14F-4D97-AF65-F5344CB8AC3E}">
        <p14:creationId xmlns:p14="http://schemas.microsoft.com/office/powerpoint/2010/main" val="514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measures of interest were </a:t>
            </a:r>
            <a:r>
              <a:rPr lang="en-US" dirty="0" err="1" smtClean="0"/>
              <a:t>colelcted</a:t>
            </a:r>
            <a:r>
              <a:rPr lang="en-US" dirty="0" smtClean="0"/>
              <a:t>”</a:t>
            </a:r>
            <a:endParaRPr lang="en-US" dirty="0"/>
          </a:p>
        </p:txBody>
      </p:sp>
      <p:sp>
        <p:nvSpPr>
          <p:cNvPr id="4" name="Slide Number Placeholder 3"/>
          <p:cNvSpPr>
            <a:spLocks noGrp="1"/>
          </p:cNvSpPr>
          <p:nvPr>
            <p:ph type="sldNum" sz="quarter" idx="10"/>
          </p:nvPr>
        </p:nvSpPr>
        <p:spPr/>
        <p:txBody>
          <a:bodyPr/>
          <a:lstStyle/>
          <a:p>
            <a:fld id="{95198AB4-DA93-4A0D-B8BE-B380B92F75D1}" type="slidenum">
              <a:rPr lang="en-US" smtClean="0"/>
              <a:t>13</a:t>
            </a:fld>
            <a:endParaRPr lang="en-US"/>
          </a:p>
        </p:txBody>
      </p:sp>
    </p:spTree>
    <p:extLst>
      <p:ext uri="{BB962C8B-B14F-4D97-AF65-F5344CB8AC3E}">
        <p14:creationId xmlns:p14="http://schemas.microsoft.com/office/powerpoint/2010/main" val="11613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scores that correspond to jobs such as managers and administrators and health diagnosing practitioners </a:t>
            </a:r>
            <a:endParaRPr lang="en-US" dirty="0"/>
          </a:p>
        </p:txBody>
      </p:sp>
      <p:sp>
        <p:nvSpPr>
          <p:cNvPr id="4" name="Slide Number Placeholder 3"/>
          <p:cNvSpPr>
            <a:spLocks noGrp="1"/>
          </p:cNvSpPr>
          <p:nvPr>
            <p:ph type="sldNum" sz="quarter" idx="10"/>
          </p:nvPr>
        </p:nvSpPr>
        <p:spPr/>
        <p:txBody>
          <a:bodyPr/>
          <a:lstStyle/>
          <a:p>
            <a:fld id="{27CB1EF4-6446-4698-8BCA-F71A7A38F12F}" type="slidenum">
              <a:rPr lang="en-US" smtClean="0"/>
              <a:pPr/>
              <a:t>14</a:t>
            </a:fld>
            <a:endParaRPr lang="en-US"/>
          </a:p>
        </p:txBody>
      </p:sp>
    </p:spTree>
    <p:extLst>
      <p:ext uri="{BB962C8B-B14F-4D97-AF65-F5344CB8AC3E}">
        <p14:creationId xmlns:p14="http://schemas.microsoft.com/office/powerpoint/2010/main" val="152238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Work-family</a:t>
            </a:r>
            <a:r>
              <a:rPr lang="en-US" baseline="0" dirty="0" smtClean="0"/>
              <a:t> environment: employees’ report about the organizational policies and structures that encourage them balance between work and family lives</a:t>
            </a:r>
          </a:p>
          <a:p>
            <a:r>
              <a:rPr lang="en-US" baseline="0" dirty="0" smtClean="0"/>
              <a:t>WFI: individuals’ subjective personal experiences about juggling between work and family</a:t>
            </a:r>
            <a:endParaRPr lang="en-US" dirty="0"/>
          </a:p>
        </p:txBody>
      </p:sp>
      <p:sp>
        <p:nvSpPr>
          <p:cNvPr id="4" name="Slide Number Placeholder 3"/>
          <p:cNvSpPr>
            <a:spLocks noGrp="1"/>
          </p:cNvSpPr>
          <p:nvPr>
            <p:ph type="sldNum" sz="quarter" idx="10"/>
          </p:nvPr>
        </p:nvSpPr>
        <p:spPr/>
        <p:txBody>
          <a:bodyPr/>
          <a:lstStyle/>
          <a:p>
            <a:fld id="{27CB1EF4-6446-4698-8BCA-F71A7A38F12F}" type="slidenum">
              <a:rPr lang="en-US" smtClean="0"/>
              <a:pPr/>
              <a:t>15</a:t>
            </a:fld>
            <a:endParaRPr lang="en-US"/>
          </a:p>
        </p:txBody>
      </p:sp>
    </p:spTree>
    <p:extLst>
      <p:ext uri="{BB962C8B-B14F-4D97-AF65-F5344CB8AC3E}">
        <p14:creationId xmlns:p14="http://schemas.microsoft.com/office/powerpoint/2010/main" val="84442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First, we tested a fully saturated model by freely estimating all paths, including </a:t>
            </a:r>
            <a:r>
              <a:rPr lang="en-US" altLang="zh-CN" dirty="0" err="1" smtClean="0"/>
              <a:t>covariances</a:t>
            </a:r>
            <a:r>
              <a:rPr lang="en-US" altLang="zh-CN" dirty="0" smtClean="0"/>
              <a:t>. Second, we tested gender moderation by comparing models in which the paths for wives and husbands were constrained to be equal versus freely estimated.</a:t>
            </a:r>
          </a:p>
          <a:p>
            <a:endParaRPr lang="en-US" altLang="zh-CN" dirty="0" smtClean="0"/>
          </a:p>
          <a:p>
            <a:r>
              <a:rPr lang="en-US" altLang="zh-CN" dirty="0" smtClean="0"/>
              <a:t> Finally, we evaluated mediation using bootstrapping within the </a:t>
            </a:r>
            <a:r>
              <a:rPr lang="en-US" altLang="zh-CN" dirty="0" err="1" smtClean="0"/>
              <a:t>APIMeM</a:t>
            </a:r>
            <a:r>
              <a:rPr lang="en-US" altLang="zh-CN" dirty="0" smtClean="0"/>
              <a:t> framework with 5,000 samples </a:t>
            </a:r>
            <a:endParaRPr lang="en-US" dirty="0"/>
          </a:p>
        </p:txBody>
      </p:sp>
      <p:sp>
        <p:nvSpPr>
          <p:cNvPr id="4" name="Slide Number Placeholder 3"/>
          <p:cNvSpPr>
            <a:spLocks noGrp="1"/>
          </p:cNvSpPr>
          <p:nvPr>
            <p:ph type="sldNum" sz="quarter" idx="10"/>
          </p:nvPr>
        </p:nvSpPr>
        <p:spPr/>
        <p:txBody>
          <a:bodyPr/>
          <a:lstStyle/>
          <a:p>
            <a:fld id="{27CB1EF4-6446-4698-8BCA-F71A7A38F12F}" type="slidenum">
              <a:rPr lang="en-US" smtClean="0"/>
              <a:pPr/>
              <a:t>16</a:t>
            </a:fld>
            <a:endParaRPr lang="en-US"/>
          </a:p>
        </p:txBody>
      </p:sp>
    </p:spTree>
    <p:extLst>
      <p:ext uri="{BB962C8B-B14F-4D97-AF65-F5344CB8AC3E}">
        <p14:creationId xmlns:p14="http://schemas.microsoft.com/office/powerpoint/2010/main" val="266252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Significant paths were in solid lines and nonsignificant paths are in dashed lines</a:t>
                </a:r>
              </a:p>
              <a:p>
                <a:r>
                  <a:rPr lang="en-US" dirty="0" err="1" smtClean="0"/>
                  <a:t>Covariances</a:t>
                </a:r>
                <a:r>
                  <a:rPr lang="en-US" dirty="0" smtClean="0"/>
                  <a:t> are not shown for parsimony</a:t>
                </a:r>
                <a:endParaRPr lang="en-US" dirty="0"/>
              </a:p>
            </p:txBody>
          </p:sp>
        </mc:Choice>
        <mc:Fallback xmlns="">
          <p:sp>
            <p:nvSpPr>
              <p:cNvPr id="3" name="Notes Placeholder 2"/>
              <p:cNvSpPr>
                <a:spLocks noGrp="1"/>
              </p:cNvSpPr>
              <p:nvPr>
                <p:ph type="body" idx="1"/>
              </p:nvPr>
            </p:nvSpPr>
            <p:spPr/>
            <p:txBody>
              <a:bodyPr/>
              <a:lstStyle/>
              <a:p>
                <a:r>
                  <a:rPr lang="en-US" dirty="0" smtClean="0"/>
                  <a:t>MAYBE ADD IN FIGURE THAT DOESN’T HAVE DOTTED</a:t>
                </a:r>
                <a:r>
                  <a:rPr lang="en-US" baseline="0" dirty="0" smtClean="0"/>
                  <a:t> LINES SO EASIER TO FOLLOW?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both wives and husbands, more supportive work-family environments were linked to lower levels of their own perceptions of WFI. Test of gender moderation on the direct effects revealed no gender difference in both the actor effects (</a:t>
                </a:r>
                <a:r>
                  <a:rPr lang="en-US" sz="1200" i="0" kern="1200">
                    <a:solidFill>
                      <a:schemeClr val="tx1"/>
                    </a:solidFill>
                    <a:effectLst/>
                    <a:latin typeface="+mn-lt"/>
                    <a:ea typeface="+mn-ea"/>
                    <a:cs typeface="+mn-cs"/>
                  </a:rPr>
                  <a:t>∆𝜒^2</a:t>
                </a:r>
                <a:r>
                  <a:rPr lang="en-US" sz="1200" kern="1200" dirty="0">
                    <a:solidFill>
                      <a:schemeClr val="tx1"/>
                    </a:solidFill>
                    <a:effectLst/>
                    <a:latin typeface="+mn-lt"/>
                    <a:ea typeface="+mn-ea"/>
                    <a:cs typeface="+mn-cs"/>
                  </a:rPr>
                  <a:t>(1) = .01,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 .94) and the partner effects (</a:t>
                </a:r>
                <a:r>
                  <a:rPr lang="en-US" sz="1200" i="0" kern="1200">
                    <a:solidFill>
                      <a:schemeClr val="tx1"/>
                    </a:solidFill>
                    <a:effectLst/>
                    <a:latin typeface="+mn-lt"/>
                    <a:ea typeface="+mn-ea"/>
                    <a:cs typeface="+mn-cs"/>
                  </a:rPr>
                  <a:t>∆𝜒^2</a:t>
                </a:r>
                <a:r>
                  <a:rPr lang="en-US" sz="1200" kern="1200" dirty="0">
                    <a:solidFill>
                      <a:schemeClr val="tx1"/>
                    </a:solidFill>
                    <a:effectLst/>
                    <a:latin typeface="+mn-lt"/>
                    <a:ea typeface="+mn-ea"/>
                    <a:cs typeface="+mn-cs"/>
                  </a:rPr>
                  <a:t>(1) = 1.36,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 .24).</a:t>
                </a:r>
              </a:p>
              <a:p>
                <a:endParaRPr lang="en-US" dirty="0"/>
              </a:p>
            </p:txBody>
          </p:sp>
        </mc:Fallback>
      </mc:AlternateContent>
      <p:sp>
        <p:nvSpPr>
          <p:cNvPr id="4" name="Slide Number Placeholder 3"/>
          <p:cNvSpPr>
            <a:spLocks noGrp="1"/>
          </p:cNvSpPr>
          <p:nvPr>
            <p:ph type="sldNum" sz="quarter" idx="10"/>
          </p:nvPr>
        </p:nvSpPr>
        <p:spPr/>
        <p:txBody>
          <a:bodyPr/>
          <a:lstStyle/>
          <a:p>
            <a:fld id="{95198AB4-DA93-4A0D-B8BE-B380B92F75D1}" type="slidenum">
              <a:rPr lang="en-US" smtClean="0"/>
              <a:t>17</a:t>
            </a:fld>
            <a:endParaRPr lang="en-US"/>
          </a:p>
        </p:txBody>
      </p:sp>
    </p:spTree>
    <p:extLst>
      <p:ext uri="{BB962C8B-B14F-4D97-AF65-F5344CB8AC3E}">
        <p14:creationId xmlns:p14="http://schemas.microsoft.com/office/powerpoint/2010/main" val="428758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both wives and husbands, more supportive work-family environments were linked to lower levels of their own perceptions of WFI. Test of gender moderation on the direct effects revealed no gender difference in both the actor effects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sSup>
                      <m:sSupPr>
                        <m:ctrlPr>
                          <a:rPr lang="en-US"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𝜒</m:t>
                        </m:r>
                      </m:e>
                      <m:sup>
                        <m:r>
                          <a:rPr lang="en-US" altLang="zh-CN" sz="1200" i="1" kern="1200">
                            <a:solidFill>
                              <a:schemeClr val="tx1"/>
                            </a:solidFill>
                            <a:effectLst/>
                            <a:latin typeface="Cambria Math" panose="02040503050406030204" pitchFamily="18" charset="0"/>
                            <a:ea typeface="+mn-ea"/>
                            <a:cs typeface="+mn-cs"/>
                          </a:rPr>
                          <m:t>2</m:t>
                        </m:r>
                      </m:sup>
                    </m:sSup>
                  </m:oMath>
                </a14:m>
                <a:r>
                  <a:rPr lang="en-US" altLang="zh-CN" sz="1200" kern="1200" dirty="0">
                    <a:solidFill>
                      <a:schemeClr val="tx1"/>
                    </a:solidFill>
                    <a:effectLst/>
                    <a:latin typeface="+mn-lt"/>
                    <a:ea typeface="+mn-ea"/>
                    <a:cs typeface="+mn-cs"/>
                  </a:rPr>
                  <a:t>(1) = .01,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.94) and the partner effects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sSup>
                      <m:sSupPr>
                        <m:ctrlPr>
                          <a:rPr lang="en-US"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𝜒</m:t>
                        </m:r>
                      </m:e>
                      <m:sup>
                        <m:r>
                          <a:rPr lang="en-US" altLang="zh-CN" sz="1200" i="1" kern="1200">
                            <a:solidFill>
                              <a:schemeClr val="tx1"/>
                            </a:solidFill>
                            <a:effectLst/>
                            <a:latin typeface="Cambria Math" panose="02040503050406030204" pitchFamily="18" charset="0"/>
                            <a:ea typeface="+mn-ea"/>
                            <a:cs typeface="+mn-cs"/>
                          </a:rPr>
                          <m:t>2</m:t>
                        </m:r>
                      </m:sup>
                    </m:sSup>
                  </m:oMath>
                </a14:m>
                <a:r>
                  <a:rPr lang="en-US" altLang="zh-CN" sz="1200" kern="1200" dirty="0">
                    <a:solidFill>
                      <a:schemeClr val="tx1"/>
                    </a:solidFill>
                    <a:effectLst/>
                    <a:latin typeface="+mn-lt"/>
                    <a:ea typeface="+mn-ea"/>
                    <a:cs typeface="+mn-cs"/>
                  </a:rPr>
                  <a:t>(1) = 1.36,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.24</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MEANING that</a:t>
                </a:r>
                <a:r>
                  <a:rPr lang="mr-IN" altLang="zh-CN" sz="1200" kern="1200" dirty="0" smtClean="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both wives and husbands, more supportive work-family environments were linked to lower levels of their own perceptions of WFI. Test of gender moderation on the direct effects revealed no gender difference in both the actor effects (</a:t>
                </a:r>
                <a:r>
                  <a:rPr lang="en-US" altLang="zh-CN" sz="1200" i="0" kern="1200">
                    <a:solidFill>
                      <a:schemeClr val="tx1"/>
                    </a:solidFill>
                    <a:effectLst/>
                    <a:latin typeface="Cambria Math" panose="02040503050406030204" pitchFamily="18" charset="0"/>
                    <a:ea typeface="+mn-ea"/>
                    <a:cs typeface="+mn-cs"/>
                  </a:rPr>
                  <a:t>∆𝜒</a:t>
                </a:r>
                <a:r>
                  <a:rPr lang="en-US" altLang="zh-CN" sz="1200" i="0" kern="1200">
                    <a:solidFill>
                      <a:schemeClr val="tx1"/>
                    </a:solidFill>
                    <a:effectLst/>
                    <a:latin typeface="Cambria Math" charset="0"/>
                    <a:ea typeface="+mn-ea"/>
                    <a:cs typeface="+mn-cs"/>
                  </a:rPr>
                  <a:t>^</a:t>
                </a:r>
                <a:r>
                  <a:rPr lang="en-US" altLang="zh-CN" sz="1200" i="0" kern="1200">
                    <a:solidFill>
                      <a:schemeClr val="tx1"/>
                    </a:solidFill>
                    <a:effectLst/>
                    <a:latin typeface="Cambria Math" panose="02040503050406030204" pitchFamily="18" charset="0"/>
                    <a:ea typeface="+mn-ea"/>
                    <a:cs typeface="+mn-cs"/>
                  </a:rPr>
                  <a:t>2</a:t>
                </a:r>
                <a:r>
                  <a:rPr lang="en-US" altLang="zh-CN" sz="1200" kern="1200" dirty="0">
                    <a:solidFill>
                      <a:schemeClr val="tx1"/>
                    </a:solidFill>
                    <a:effectLst/>
                    <a:latin typeface="+mn-lt"/>
                    <a:ea typeface="+mn-ea"/>
                    <a:cs typeface="+mn-cs"/>
                  </a:rPr>
                  <a:t>(1) = .01,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.94) and the partner effects (</a:t>
                </a:r>
                <a:r>
                  <a:rPr lang="en-US" altLang="zh-CN" sz="1200" i="0" kern="1200">
                    <a:solidFill>
                      <a:schemeClr val="tx1"/>
                    </a:solidFill>
                    <a:effectLst/>
                    <a:latin typeface="Cambria Math" panose="02040503050406030204" pitchFamily="18" charset="0"/>
                    <a:ea typeface="+mn-ea"/>
                    <a:cs typeface="+mn-cs"/>
                  </a:rPr>
                  <a:t>∆𝜒</a:t>
                </a:r>
                <a:r>
                  <a:rPr lang="en-US" altLang="zh-CN" sz="1200" i="0" kern="1200">
                    <a:solidFill>
                      <a:schemeClr val="tx1"/>
                    </a:solidFill>
                    <a:effectLst/>
                    <a:latin typeface="Cambria Math" charset="0"/>
                    <a:ea typeface="+mn-ea"/>
                    <a:cs typeface="+mn-cs"/>
                  </a:rPr>
                  <a:t>^</a:t>
                </a:r>
                <a:r>
                  <a:rPr lang="en-US" altLang="zh-CN" sz="1200" i="0" kern="1200">
                    <a:solidFill>
                      <a:schemeClr val="tx1"/>
                    </a:solidFill>
                    <a:effectLst/>
                    <a:latin typeface="Cambria Math" panose="02040503050406030204" pitchFamily="18" charset="0"/>
                    <a:ea typeface="+mn-ea"/>
                    <a:cs typeface="+mn-cs"/>
                  </a:rPr>
                  <a:t>2</a:t>
                </a:r>
                <a:r>
                  <a:rPr lang="en-US" altLang="zh-CN" sz="1200" kern="1200" dirty="0">
                    <a:solidFill>
                      <a:schemeClr val="tx1"/>
                    </a:solidFill>
                    <a:effectLst/>
                    <a:latin typeface="+mn-lt"/>
                    <a:ea typeface="+mn-ea"/>
                    <a:cs typeface="+mn-cs"/>
                  </a:rPr>
                  <a:t>(1) = 1.36,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.24</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MEANING that</a:t>
                </a:r>
                <a:r>
                  <a:rPr lang="mr-IN" altLang="zh-CN" sz="1200" kern="1200" dirty="0" smtClean="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95198AB4-DA93-4A0D-B8BE-B380B92F75D1}" type="slidenum">
              <a:rPr lang="en-US" smtClean="0"/>
              <a:t>18</a:t>
            </a:fld>
            <a:endParaRPr lang="en-US"/>
          </a:p>
        </p:txBody>
      </p:sp>
    </p:spTree>
    <p:extLst>
      <p:ext uri="{BB962C8B-B14F-4D97-AF65-F5344CB8AC3E}">
        <p14:creationId xmlns:p14="http://schemas.microsoft.com/office/powerpoint/2010/main" val="1440024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both wives and husbands, more supportive work-family environments were linked to </a:t>
                </a:r>
                <a:r>
                  <a:rPr lang="en-US" altLang="zh-CN" sz="1200" kern="1200" dirty="0" smtClean="0">
                    <a:solidFill>
                      <a:schemeClr val="tx1"/>
                    </a:solidFill>
                    <a:effectLst/>
                    <a:latin typeface="+mn-lt"/>
                    <a:ea typeface="+mn-ea"/>
                    <a:cs typeface="+mn-cs"/>
                  </a:rPr>
                  <a:t>their partners’ lower </a:t>
                </a:r>
                <a:r>
                  <a:rPr lang="en-US" altLang="zh-CN" sz="1200" kern="1200" dirty="0" smtClean="0">
                    <a:solidFill>
                      <a:schemeClr val="tx1"/>
                    </a:solidFill>
                    <a:effectLst/>
                    <a:latin typeface="+mn-lt"/>
                    <a:ea typeface="+mn-ea"/>
                    <a:cs typeface="+mn-cs"/>
                  </a:rPr>
                  <a:t>levels </a:t>
                </a:r>
                <a:r>
                  <a:rPr lang="en-US" altLang="zh-CN" sz="1200" kern="1200" dirty="0" smtClean="0">
                    <a:solidFill>
                      <a:schemeClr val="tx1"/>
                    </a:solidFill>
                    <a:effectLst/>
                    <a:latin typeface="+mn-lt"/>
                    <a:ea typeface="+mn-ea"/>
                    <a:cs typeface="+mn-cs"/>
                  </a:rPr>
                  <a:t>WFI</a:t>
                </a:r>
                <a:r>
                  <a:rPr lang="en-US" altLang="zh-CN" sz="1200" kern="1200" dirty="0" smtClean="0">
                    <a:solidFill>
                      <a:schemeClr val="tx1"/>
                    </a:solidFill>
                    <a:effectLst/>
                    <a:latin typeface="+mn-lt"/>
                    <a:ea typeface="+mn-ea"/>
                    <a:cs typeface="+mn-cs"/>
                  </a:rPr>
                  <a:t>. Test of gender moderation on the direct effects revealed no gender difference in both the actor effects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sSup>
                      <m:sSupPr>
                        <m:ctrlPr>
                          <a:rPr lang="en-US"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𝜒</m:t>
                        </m:r>
                      </m:e>
                      <m:sup>
                        <m:r>
                          <a:rPr lang="en-US" altLang="zh-CN" sz="1200" i="1" kern="1200">
                            <a:solidFill>
                              <a:schemeClr val="tx1"/>
                            </a:solidFill>
                            <a:effectLst/>
                            <a:latin typeface="Cambria Math" panose="02040503050406030204" pitchFamily="18" charset="0"/>
                            <a:ea typeface="+mn-ea"/>
                            <a:cs typeface="+mn-cs"/>
                          </a:rPr>
                          <m:t>2</m:t>
                        </m:r>
                      </m:sup>
                    </m:sSup>
                  </m:oMath>
                </a14:m>
                <a:r>
                  <a:rPr lang="en-US" altLang="zh-CN" sz="1200" kern="1200" dirty="0">
                    <a:solidFill>
                      <a:schemeClr val="tx1"/>
                    </a:solidFill>
                    <a:effectLst/>
                    <a:latin typeface="+mn-lt"/>
                    <a:ea typeface="+mn-ea"/>
                    <a:cs typeface="+mn-cs"/>
                  </a:rPr>
                  <a:t>(1) = .01,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.94) and the partner effects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sSup>
                      <m:sSupPr>
                        <m:ctrlPr>
                          <a:rPr lang="en-US"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𝜒</m:t>
                        </m:r>
                      </m:e>
                      <m:sup>
                        <m:r>
                          <a:rPr lang="en-US" altLang="zh-CN" sz="1200" i="1" kern="1200">
                            <a:solidFill>
                              <a:schemeClr val="tx1"/>
                            </a:solidFill>
                            <a:effectLst/>
                            <a:latin typeface="Cambria Math" panose="02040503050406030204" pitchFamily="18" charset="0"/>
                            <a:ea typeface="+mn-ea"/>
                            <a:cs typeface="+mn-cs"/>
                          </a:rPr>
                          <m:t>2</m:t>
                        </m:r>
                      </m:sup>
                    </m:sSup>
                  </m:oMath>
                </a14:m>
                <a:r>
                  <a:rPr lang="en-US" altLang="zh-CN" sz="1200" kern="1200" dirty="0">
                    <a:solidFill>
                      <a:schemeClr val="tx1"/>
                    </a:solidFill>
                    <a:effectLst/>
                    <a:latin typeface="+mn-lt"/>
                    <a:ea typeface="+mn-ea"/>
                    <a:cs typeface="+mn-cs"/>
                  </a:rPr>
                  <a:t>(1) = 1.36,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.24</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MEANING that</a:t>
                </a:r>
                <a:r>
                  <a:rPr lang="mr-IN" altLang="zh-CN" sz="1200" kern="1200" dirty="0" smtClean="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both wives and husbands, more supportive work-family environments were linked to lower levels of their own perceptions of WFI. Test of gender moderation on the direct effects revealed no gender difference in both the actor effects (</a:t>
                </a:r>
                <a:r>
                  <a:rPr lang="en-US" altLang="zh-CN" sz="1200" i="0" kern="1200">
                    <a:solidFill>
                      <a:schemeClr val="tx1"/>
                    </a:solidFill>
                    <a:effectLst/>
                    <a:latin typeface="Cambria Math" panose="02040503050406030204" pitchFamily="18" charset="0"/>
                    <a:ea typeface="+mn-ea"/>
                    <a:cs typeface="+mn-cs"/>
                  </a:rPr>
                  <a:t>∆𝜒</a:t>
                </a:r>
                <a:r>
                  <a:rPr lang="en-US" altLang="zh-CN" sz="1200" i="0" kern="1200">
                    <a:solidFill>
                      <a:schemeClr val="tx1"/>
                    </a:solidFill>
                    <a:effectLst/>
                    <a:latin typeface="Cambria Math" charset="0"/>
                    <a:ea typeface="+mn-ea"/>
                    <a:cs typeface="+mn-cs"/>
                  </a:rPr>
                  <a:t>^</a:t>
                </a:r>
                <a:r>
                  <a:rPr lang="en-US" altLang="zh-CN" sz="1200" i="0" kern="1200">
                    <a:solidFill>
                      <a:schemeClr val="tx1"/>
                    </a:solidFill>
                    <a:effectLst/>
                    <a:latin typeface="Cambria Math" panose="02040503050406030204" pitchFamily="18" charset="0"/>
                    <a:ea typeface="+mn-ea"/>
                    <a:cs typeface="+mn-cs"/>
                  </a:rPr>
                  <a:t>2</a:t>
                </a:r>
                <a:r>
                  <a:rPr lang="en-US" altLang="zh-CN" sz="1200" kern="1200" dirty="0">
                    <a:solidFill>
                      <a:schemeClr val="tx1"/>
                    </a:solidFill>
                    <a:effectLst/>
                    <a:latin typeface="+mn-lt"/>
                    <a:ea typeface="+mn-ea"/>
                    <a:cs typeface="+mn-cs"/>
                  </a:rPr>
                  <a:t>(1) = .01,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.94) and the partner effects (</a:t>
                </a:r>
                <a:r>
                  <a:rPr lang="en-US" altLang="zh-CN" sz="1200" i="0" kern="1200">
                    <a:solidFill>
                      <a:schemeClr val="tx1"/>
                    </a:solidFill>
                    <a:effectLst/>
                    <a:latin typeface="Cambria Math" panose="02040503050406030204" pitchFamily="18" charset="0"/>
                    <a:ea typeface="+mn-ea"/>
                    <a:cs typeface="+mn-cs"/>
                  </a:rPr>
                  <a:t>∆𝜒</a:t>
                </a:r>
                <a:r>
                  <a:rPr lang="en-US" altLang="zh-CN" sz="1200" i="0" kern="1200">
                    <a:solidFill>
                      <a:schemeClr val="tx1"/>
                    </a:solidFill>
                    <a:effectLst/>
                    <a:latin typeface="Cambria Math" charset="0"/>
                    <a:ea typeface="+mn-ea"/>
                    <a:cs typeface="+mn-cs"/>
                  </a:rPr>
                  <a:t>^</a:t>
                </a:r>
                <a:r>
                  <a:rPr lang="en-US" altLang="zh-CN" sz="1200" i="0" kern="1200">
                    <a:solidFill>
                      <a:schemeClr val="tx1"/>
                    </a:solidFill>
                    <a:effectLst/>
                    <a:latin typeface="Cambria Math" panose="02040503050406030204" pitchFamily="18" charset="0"/>
                    <a:ea typeface="+mn-ea"/>
                    <a:cs typeface="+mn-cs"/>
                  </a:rPr>
                  <a:t>2</a:t>
                </a:r>
                <a:r>
                  <a:rPr lang="en-US" altLang="zh-CN" sz="1200" kern="1200" dirty="0">
                    <a:solidFill>
                      <a:schemeClr val="tx1"/>
                    </a:solidFill>
                    <a:effectLst/>
                    <a:latin typeface="+mn-lt"/>
                    <a:ea typeface="+mn-ea"/>
                    <a:cs typeface="+mn-cs"/>
                  </a:rPr>
                  <a:t>(1) = 1.36, </a:t>
                </a:r>
                <a:r>
                  <a:rPr lang="en-US" altLang="zh-CN" sz="1200" i="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 .24</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MEANING that</a:t>
                </a:r>
                <a:r>
                  <a:rPr lang="mr-IN" altLang="zh-CN" sz="1200" kern="1200" dirty="0" smtClean="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95198AB4-DA93-4A0D-B8BE-B380B92F75D1}" type="slidenum">
              <a:rPr lang="en-US" smtClean="0"/>
              <a:t>19</a:t>
            </a:fld>
            <a:endParaRPr lang="en-US"/>
          </a:p>
        </p:txBody>
      </p:sp>
    </p:spTree>
    <p:extLst>
      <p:ext uri="{BB962C8B-B14F-4D97-AF65-F5344CB8AC3E}">
        <p14:creationId xmlns:p14="http://schemas.microsoft.com/office/powerpoint/2010/main" val="165552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based our study on the work-home resources model (ten </a:t>
            </a:r>
            <a:r>
              <a:rPr lang="en-US" sz="1200" kern="1200" dirty="0" err="1" smtClean="0">
                <a:solidFill>
                  <a:schemeClr val="tx1"/>
                </a:solidFill>
                <a:effectLst/>
                <a:latin typeface="+mn-lt"/>
                <a:ea typeface="+mn-ea"/>
                <a:cs typeface="+mn-cs"/>
              </a:rPr>
              <a:t>Brummelhuis</a:t>
            </a:r>
            <a:r>
              <a:rPr lang="en-US" sz="1200" kern="1200" dirty="0" smtClean="0">
                <a:solidFill>
                  <a:schemeClr val="tx1"/>
                </a:solidFill>
                <a:effectLst/>
                <a:latin typeface="+mn-lt"/>
                <a:ea typeface="+mn-ea"/>
                <a:cs typeface="+mn-cs"/>
              </a:rPr>
              <a:t> &amp; Bakker, 2012).</a:t>
            </a:r>
            <a:r>
              <a:rPr lang="en-US" sz="1200" kern="1200" baseline="0" dirty="0" smtClean="0">
                <a:solidFill>
                  <a:schemeClr val="tx1"/>
                </a:solidFill>
                <a:effectLst/>
                <a:latin typeface="+mn-lt"/>
                <a:ea typeface="+mn-ea"/>
                <a:cs typeface="+mn-cs"/>
              </a:rPr>
              <a:t> This</a:t>
            </a:r>
            <a:r>
              <a:rPr lang="en-US" sz="1200" kern="1200" dirty="0" smtClean="0">
                <a:solidFill>
                  <a:schemeClr val="tx1"/>
                </a:solidFill>
                <a:effectLst/>
                <a:latin typeface="+mn-lt"/>
                <a:ea typeface="+mn-ea"/>
                <a:cs typeface="+mn-cs"/>
              </a:rPr>
              <a:t> model holds that personal resources link work and family domains. Work demands such as long hours can lead to negative home outcomes such as marital</a:t>
            </a:r>
            <a:r>
              <a:rPr lang="en-US" sz="1200" kern="1200" baseline="0" dirty="0" smtClean="0">
                <a:solidFill>
                  <a:schemeClr val="tx1"/>
                </a:solidFill>
                <a:effectLst/>
                <a:latin typeface="+mn-lt"/>
                <a:ea typeface="+mn-ea"/>
                <a:cs typeface="+mn-cs"/>
              </a:rPr>
              <a:t> conflicts</a:t>
            </a:r>
            <a:r>
              <a:rPr lang="en-US" sz="1200" kern="1200" dirty="0" smtClean="0">
                <a:solidFill>
                  <a:schemeClr val="tx1"/>
                </a:solidFill>
                <a:effectLst/>
                <a:latin typeface="+mn-lt"/>
                <a:ea typeface="+mn-ea"/>
                <a:cs typeface="+mn-cs"/>
              </a:rPr>
              <a:t> by reducing personal resources, whereas more resources at work such as a supportive environment can increase personal resources and subsequently lead to positive home outcomes. Therefore, this model led us to examine how employees’ work environments and experiences may influence their own family experiences (termed </a:t>
            </a:r>
            <a:r>
              <a:rPr lang="en-US" sz="1200" i="1" kern="1200" dirty="0" smtClean="0">
                <a:solidFill>
                  <a:schemeClr val="tx1"/>
                </a:solidFill>
                <a:effectLst/>
                <a:latin typeface="+mn-lt"/>
                <a:ea typeface="+mn-ea"/>
                <a:cs typeface="+mn-cs"/>
              </a:rPr>
              <a:t>spillover</a:t>
            </a:r>
            <a:r>
              <a:rPr lang="en-US" sz="1200" kern="1200" dirty="0" smtClean="0">
                <a:solidFill>
                  <a:schemeClr val="tx1"/>
                </a:solidFill>
                <a:effectLst/>
                <a:latin typeface="+mn-lt"/>
                <a:ea typeface="+mn-ea"/>
                <a:cs typeface="+mn-cs"/>
              </a:rPr>
              <a:t> effects).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5198AB4-DA93-4A0D-B8BE-B380B92F75D1}" type="slidenum">
              <a:rPr lang="en-US" smtClean="0"/>
              <a:t>2</a:t>
            </a:fld>
            <a:endParaRPr lang="en-US"/>
          </a:p>
        </p:txBody>
      </p:sp>
    </p:spTree>
    <p:extLst>
      <p:ext uri="{BB962C8B-B14F-4D97-AF65-F5344CB8AC3E}">
        <p14:creationId xmlns:p14="http://schemas.microsoft.com/office/powerpoint/2010/main" val="2356535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wives, there </a:t>
            </a:r>
            <a:r>
              <a:rPr lang="en-US" altLang="zh-CN" sz="1200" kern="1200" dirty="0" smtClean="0">
                <a:solidFill>
                  <a:schemeClr val="tx1"/>
                </a:solidFill>
                <a:effectLst/>
                <a:latin typeface="+mn-lt"/>
                <a:ea typeface="+mn-ea"/>
                <a:cs typeface="+mn-cs"/>
              </a:rPr>
              <a:t>were negative actor effects from work-family environment to work hours and pressure, and positive actor effects from work hours and pressure to WFI. For husbands, however, the actor effect of work-family environment was nonsignificant for work hours, but was positive and significant for work pressure , and both work hours and pressure had negative actor effects  on WFI. </a:t>
            </a:r>
          </a:p>
        </p:txBody>
      </p:sp>
      <p:sp>
        <p:nvSpPr>
          <p:cNvPr id="4" name="幻灯片编号占位符 3"/>
          <p:cNvSpPr>
            <a:spLocks noGrp="1"/>
          </p:cNvSpPr>
          <p:nvPr>
            <p:ph type="sldNum" sz="quarter" idx="10"/>
          </p:nvPr>
        </p:nvSpPr>
        <p:spPr/>
        <p:txBody>
          <a:bodyPr/>
          <a:lstStyle/>
          <a:p>
            <a:fld id="{95198AB4-DA93-4A0D-B8BE-B380B92F75D1}" type="slidenum">
              <a:rPr lang="en-US" smtClean="0"/>
              <a:t>20</a:t>
            </a:fld>
            <a:endParaRPr lang="en-US"/>
          </a:p>
        </p:txBody>
      </p:sp>
    </p:spTree>
    <p:extLst>
      <p:ext uri="{BB962C8B-B14F-4D97-AF65-F5344CB8AC3E}">
        <p14:creationId xmlns:p14="http://schemas.microsoft.com/office/powerpoint/2010/main" val="1356635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Further, the only significant partner effect on the mediators was from wives’ work-family environment to husbands’ work hours. No partner effect was observed from work-family environment to wives’ work hours or to work pressure.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BE SPECIFIC about WIVES to HUSBANDS</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Meaning</a:t>
            </a:r>
            <a:r>
              <a:rPr lang="en-US" altLang="zh-CN" sz="1200" kern="1200" baseline="0" dirty="0" smtClean="0">
                <a:solidFill>
                  <a:schemeClr val="tx1"/>
                </a:solidFill>
                <a:effectLst/>
                <a:latin typeface="+mn-lt"/>
                <a:ea typeface="+mn-ea"/>
                <a:cs typeface="+mn-cs"/>
              </a:rPr>
              <a:t> that wives’ supportive work-family environment would allow their husbands to take on longer work hours, but not vise versa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In other words, here we got to know that wives did not benefit from their husbands’ supportive work-family environment to be able to take on more work demands, even though their husbands could benefit from the wives</a:t>
            </a:r>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95198AB4-DA93-4A0D-B8BE-B380B92F75D1}" type="slidenum">
              <a:rPr lang="en-US" smtClean="0"/>
              <a:t>21</a:t>
            </a:fld>
            <a:endParaRPr lang="en-US"/>
          </a:p>
        </p:txBody>
      </p:sp>
    </p:spTree>
    <p:extLst>
      <p:ext uri="{BB962C8B-B14F-4D97-AF65-F5344CB8AC3E}">
        <p14:creationId xmlns:p14="http://schemas.microsoft.com/office/powerpoint/2010/main" val="549979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Based on biased-corrected </a:t>
            </a:r>
            <a:r>
              <a:rPr lang="en-US" altLang="zh-CN" dirty="0" err="1" smtClean="0"/>
              <a:t>boostrapping</a:t>
            </a:r>
            <a:r>
              <a:rPr lang="en-US" altLang="zh-CN" dirty="0" smtClean="0"/>
              <a:t> (5,000 iterations)</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were indirect actor effects from work-family environment to WFI through work hours and pressure for wives, indicating the partial mediation effects of work hours and pressure in the actor effects among wives. The indirect actor effect through work pressure for husbands only reached trend level, so did the indirect partner effect from wives’ work-family environment to husbands’ WFI through husbands’ work hours</a:t>
            </a:r>
          </a:p>
        </p:txBody>
      </p:sp>
      <p:sp>
        <p:nvSpPr>
          <p:cNvPr id="4" name="幻灯片编号占位符 3"/>
          <p:cNvSpPr>
            <a:spLocks noGrp="1"/>
          </p:cNvSpPr>
          <p:nvPr>
            <p:ph type="sldNum" sz="quarter" idx="10"/>
          </p:nvPr>
        </p:nvSpPr>
        <p:spPr/>
        <p:txBody>
          <a:bodyPr/>
          <a:lstStyle/>
          <a:p>
            <a:fld id="{95198AB4-DA93-4A0D-B8BE-B380B92F75D1}" type="slidenum">
              <a:rPr lang="en-US" smtClean="0"/>
              <a:t>22</a:t>
            </a:fld>
            <a:endParaRPr lang="en-US"/>
          </a:p>
        </p:txBody>
      </p:sp>
    </p:spTree>
    <p:extLst>
      <p:ext uri="{BB962C8B-B14F-4D97-AF65-F5344CB8AC3E}">
        <p14:creationId xmlns:p14="http://schemas.microsoft.com/office/powerpoint/2010/main" val="1772980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Based on biased-corrected </a:t>
            </a:r>
            <a:r>
              <a:rPr lang="en-US" altLang="zh-CN" dirty="0" err="1" smtClean="0"/>
              <a:t>boostrapping</a:t>
            </a:r>
            <a:r>
              <a:rPr lang="en-US" altLang="zh-CN" dirty="0" smtClean="0"/>
              <a:t> (5,000 iterations)</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were indirect actor effects from work-family environment to WFI through work hours and pressure for wives, indicating the partial mediation effects of work hours and pressure in the actor effects among wives. The indirect actor effect through work pressure for husbands only reached trend </a:t>
            </a:r>
            <a:r>
              <a:rPr lang="en-US" altLang="zh-CN" sz="1200" kern="1200" dirty="0" smtClean="0">
                <a:solidFill>
                  <a:schemeClr val="tx1"/>
                </a:solidFill>
                <a:effectLst/>
                <a:latin typeface="+mn-lt"/>
                <a:ea typeface="+mn-ea"/>
                <a:cs typeface="+mn-cs"/>
              </a:rPr>
              <a:t>level.</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Therefore, although reduced work demands</a:t>
            </a:r>
            <a:r>
              <a:rPr lang="en-US" altLang="zh-CN" sz="1200" kern="1200" baseline="0" dirty="0" smtClean="0">
                <a:solidFill>
                  <a:schemeClr val="tx1"/>
                </a:solidFill>
                <a:effectLst/>
                <a:latin typeface="+mn-lt"/>
                <a:ea typeface="+mn-ea"/>
                <a:cs typeface="+mn-cs"/>
              </a:rPr>
              <a:t> could significant explain the associations between supportive work-family environment and WFI among wives, for husbands it was not significant. This means that even with supportive work-family environments, including those family supportive policies, men may not take on them enough to reduce their resources spent on work as what women do. </a:t>
            </a:r>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95198AB4-DA93-4A0D-B8BE-B380B92F75D1}" type="slidenum">
              <a:rPr lang="en-US" smtClean="0"/>
              <a:t>23</a:t>
            </a:fld>
            <a:endParaRPr lang="en-US"/>
          </a:p>
        </p:txBody>
      </p:sp>
    </p:spTree>
    <p:extLst>
      <p:ext uri="{BB962C8B-B14F-4D97-AF65-F5344CB8AC3E}">
        <p14:creationId xmlns:p14="http://schemas.microsoft.com/office/powerpoint/2010/main" val="60674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Based on biased-corrected </a:t>
            </a:r>
            <a:r>
              <a:rPr lang="en-US" altLang="zh-CN" dirty="0" err="1" smtClean="0"/>
              <a:t>boostrapping</a:t>
            </a:r>
            <a:r>
              <a:rPr lang="en-US" altLang="zh-CN" dirty="0" smtClean="0"/>
              <a:t> (5,000 iterations)</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were indirect actor effects from work-family environment to WFI through work hours and pressure for wives, indicating the partial mediation effects of work hours and pressure in the actor effects among wives. The indirect actor effect through work pressure for husbands only reached trend level, so did the indirect partner effect from wives’ work-family environment to husbands’ WFI through husbands’ work hours</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Maybe the</a:t>
            </a:r>
            <a:r>
              <a:rPr lang="en-US" altLang="zh-CN" sz="1200" kern="1200" baseline="0" dirty="0" smtClean="0">
                <a:solidFill>
                  <a:schemeClr val="tx1"/>
                </a:solidFill>
                <a:effectLst/>
                <a:latin typeface="+mn-lt"/>
                <a:ea typeface="+mn-ea"/>
                <a:cs typeface="+mn-cs"/>
              </a:rPr>
              <a:t> crossover processes were more likely to take place through dynamics at the home domain and more research is needed to explore other potential mediators</a:t>
            </a:r>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95198AB4-DA93-4A0D-B8BE-B380B92F75D1}" type="slidenum">
              <a:rPr lang="en-US" smtClean="0"/>
              <a:t>24</a:t>
            </a:fld>
            <a:endParaRPr lang="en-US"/>
          </a:p>
        </p:txBody>
      </p:sp>
    </p:spTree>
    <p:extLst>
      <p:ext uri="{BB962C8B-B14F-4D97-AF65-F5344CB8AC3E}">
        <p14:creationId xmlns:p14="http://schemas.microsoft.com/office/powerpoint/2010/main" val="394279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men: need</a:t>
            </a:r>
            <a:r>
              <a:rPr lang="en-US" baseline="0" dirty="0" smtClean="0"/>
              <a:t> to explore other underlying mechanisms, even though they also experience reduced work hours in more supportive work-family environments</a:t>
            </a:r>
          </a:p>
          <a:p>
            <a:endParaRPr lang="en-US" dirty="0" smtClean="0"/>
          </a:p>
          <a:p>
            <a:endParaRPr lang="en-US" dirty="0" smtClean="0"/>
          </a:p>
          <a:p>
            <a:r>
              <a:rPr lang="en-US" dirty="0" smtClean="0"/>
              <a:t>Support for nurture</a:t>
            </a:r>
            <a:r>
              <a:rPr lang="en-US" baseline="0" dirty="0" smtClean="0"/>
              <a:t> side of debate – women and men are pursuing gender typical occupations due to learning, not biological reasons (gender wage gap – often attributed to choices women make – are they choices?</a:t>
            </a:r>
          </a:p>
          <a:p>
            <a:endParaRPr lang="en-US" baseline="0" dirty="0" smtClean="0"/>
          </a:p>
          <a:p>
            <a:endParaRPr lang="en-US" baseline="0" dirty="0" smtClean="0"/>
          </a:p>
          <a:p>
            <a:r>
              <a:rPr lang="en-US" baseline="0" dirty="0" smtClean="0"/>
              <a:t>A lot of research has focused on parents/children of the same sex – newer research indicates that it is important to examine fathers’ contribution to daughters’ interests and occupational achievements, but this suggests the same may be true for sons – mothers seem to be particularly important in the gender socialization experiences</a:t>
            </a:r>
          </a:p>
          <a:p>
            <a:endParaRPr lang="en-US" dirty="0"/>
          </a:p>
        </p:txBody>
      </p:sp>
      <p:sp>
        <p:nvSpPr>
          <p:cNvPr id="4" name="Slide Number Placeholder 3"/>
          <p:cNvSpPr>
            <a:spLocks noGrp="1"/>
          </p:cNvSpPr>
          <p:nvPr>
            <p:ph type="sldNum" sz="quarter" idx="10"/>
          </p:nvPr>
        </p:nvSpPr>
        <p:spPr/>
        <p:txBody>
          <a:bodyPr/>
          <a:lstStyle/>
          <a:p>
            <a:fld id="{27CB1EF4-6446-4698-8BCA-F71A7A38F12F}" type="slidenum">
              <a:rPr lang="en-US" smtClean="0"/>
              <a:pPr/>
              <a:t>25</a:t>
            </a:fld>
            <a:endParaRPr lang="en-US"/>
          </a:p>
        </p:txBody>
      </p:sp>
    </p:spTree>
    <p:extLst>
      <p:ext uri="{BB962C8B-B14F-4D97-AF65-F5344CB8AC3E}">
        <p14:creationId xmlns:p14="http://schemas.microsoft.com/office/powerpoint/2010/main" val="2743946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Are there updated </a:t>
            </a:r>
            <a:r>
              <a:rPr lang="en-US" smtClean="0"/>
              <a:t>pictures for FRP?</a:t>
            </a:r>
            <a:endParaRPr lang="en-US" dirty="0"/>
          </a:p>
        </p:txBody>
      </p:sp>
      <p:sp>
        <p:nvSpPr>
          <p:cNvPr id="4" name="Slide Number Placeholder 3"/>
          <p:cNvSpPr>
            <a:spLocks noGrp="1"/>
          </p:cNvSpPr>
          <p:nvPr>
            <p:ph type="sldNum" sz="quarter" idx="10"/>
          </p:nvPr>
        </p:nvSpPr>
        <p:spPr/>
        <p:txBody>
          <a:bodyPr/>
          <a:lstStyle/>
          <a:p>
            <a:fld id="{D7D567E6-B995-4459-93A5-E37443C8480B}" type="slidenum">
              <a:rPr lang="en-US" smtClean="0"/>
              <a:pPr/>
              <a:t>26</a:t>
            </a:fld>
            <a:endParaRPr lang="en-US"/>
          </a:p>
        </p:txBody>
      </p:sp>
    </p:spTree>
    <p:extLst>
      <p:ext uri="{BB962C8B-B14F-4D97-AF65-F5344CB8AC3E}">
        <p14:creationId xmlns:p14="http://schemas.microsoft.com/office/powerpoint/2010/main" val="91142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family systems perspective, however, asserts that individuals within a family system are interdependent and can be influenced by larger contexts (</a:t>
            </a:r>
            <a:r>
              <a:rPr lang="en-US" sz="1200" kern="1200" dirty="0" err="1" smtClean="0">
                <a:solidFill>
                  <a:schemeClr val="tx1"/>
                </a:solidFill>
                <a:effectLst/>
                <a:latin typeface="+mn-lt"/>
                <a:ea typeface="+mn-ea"/>
                <a:cs typeface="+mn-cs"/>
              </a:rPr>
              <a:t>Minuchin</a:t>
            </a:r>
            <a:r>
              <a:rPr lang="en-US" sz="1200" kern="1200" dirty="0" smtClean="0">
                <a:solidFill>
                  <a:schemeClr val="tx1"/>
                </a:solidFill>
                <a:effectLst/>
                <a:latin typeface="+mn-lt"/>
                <a:ea typeface="+mn-ea"/>
                <a:cs typeface="+mn-cs"/>
              </a:rPr>
              <a:t>, 1985). Therefore, the work context may also “cross over” to an employee’s spouse and ultimately affect his/her role performances, attitudes, and emotions (Bolger &amp; Kelleher, 1993; </a:t>
            </a:r>
            <a:r>
              <a:rPr lang="en-US" sz="1200" kern="1200" dirty="0" err="1" smtClean="0">
                <a:solidFill>
                  <a:schemeClr val="tx1"/>
                </a:solidFill>
                <a:effectLst/>
                <a:latin typeface="+mn-lt"/>
                <a:ea typeface="+mn-ea"/>
                <a:cs typeface="+mn-cs"/>
              </a:rPr>
              <a:t>Westman</a:t>
            </a:r>
            <a:r>
              <a:rPr lang="en-US" sz="1200" kern="1200" dirty="0" smtClean="0">
                <a:solidFill>
                  <a:schemeClr val="tx1"/>
                </a:solidFill>
                <a:effectLst/>
                <a:latin typeface="+mn-lt"/>
                <a:ea typeface="+mn-ea"/>
                <a:cs typeface="+mn-cs"/>
              </a:rPr>
              <a:t>, 2001.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**Family systems are open systems</a:t>
            </a:r>
            <a:endParaRPr lang="en-US" dirty="0"/>
          </a:p>
        </p:txBody>
      </p:sp>
      <p:sp>
        <p:nvSpPr>
          <p:cNvPr id="4" name="Slide Number Placeholder 3"/>
          <p:cNvSpPr>
            <a:spLocks noGrp="1"/>
          </p:cNvSpPr>
          <p:nvPr>
            <p:ph type="sldNum" sz="quarter" idx="10"/>
          </p:nvPr>
        </p:nvSpPr>
        <p:spPr/>
        <p:txBody>
          <a:bodyPr/>
          <a:lstStyle/>
          <a:p>
            <a:fld id="{95198AB4-DA93-4A0D-B8BE-B380B92F75D1}" type="slidenum">
              <a:rPr lang="en-US" smtClean="0"/>
              <a:t>3</a:t>
            </a:fld>
            <a:endParaRPr lang="en-US"/>
          </a:p>
        </p:txBody>
      </p:sp>
    </p:spTree>
    <p:extLst>
      <p:ext uri="{BB962C8B-B14F-4D97-AF65-F5344CB8AC3E}">
        <p14:creationId xmlns:p14="http://schemas.microsoft.com/office/powerpoint/2010/main" val="1124119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majority of research on the connections between work and family focus on negative spillover or crossover (</a:t>
            </a:r>
            <a:r>
              <a:rPr lang="en-US" sz="1200" kern="1200" dirty="0" err="1" smtClean="0">
                <a:solidFill>
                  <a:schemeClr val="tx1"/>
                </a:solidFill>
                <a:effectLst/>
                <a:latin typeface="+mn-lt"/>
                <a:ea typeface="+mn-ea"/>
                <a:cs typeface="+mn-cs"/>
              </a:rPr>
              <a:t>Westman</a:t>
            </a:r>
            <a:r>
              <a:rPr lang="en-US" sz="1200" kern="1200" dirty="0" smtClean="0">
                <a:solidFill>
                  <a:schemeClr val="tx1"/>
                </a:solidFill>
                <a:effectLst/>
                <a:latin typeface="+mn-lt"/>
                <a:ea typeface="+mn-ea"/>
                <a:cs typeface="+mn-cs"/>
              </a:rPr>
              <a:t>, 2001), although research finds that positive work experiences, such as a positive interaction between employees, may also spill over to the home and family (Lawson, Davis, McHale, Hammer, &amp; Buxton, 2014). The present study examines the mechanisms through which a </a:t>
            </a:r>
            <a:r>
              <a:rPr lang="en-US" sz="1200" i="1" kern="1200" dirty="0" smtClean="0">
                <a:solidFill>
                  <a:schemeClr val="tx1"/>
                </a:solidFill>
                <a:effectLst/>
                <a:latin typeface="+mn-lt"/>
                <a:ea typeface="+mn-ea"/>
                <a:cs typeface="+mn-cs"/>
              </a:rPr>
              <a:t>positive</a:t>
            </a:r>
            <a:r>
              <a:rPr lang="en-US" sz="1200" kern="1200" dirty="0" smtClean="0">
                <a:solidFill>
                  <a:schemeClr val="tx1"/>
                </a:solidFill>
                <a:effectLst/>
                <a:latin typeface="+mn-lt"/>
                <a:ea typeface="+mn-ea"/>
                <a:cs typeface="+mn-cs"/>
              </a:rPr>
              <a:t> work-family environment may have implications for the experiences of WFI by employees </a:t>
            </a:r>
            <a:r>
              <a:rPr lang="en-US" sz="1200" i="1"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their spouses. </a:t>
            </a:r>
          </a:p>
          <a:p>
            <a:endParaRPr lang="en-US" sz="1200" kern="1200" dirty="0" smtClean="0">
              <a:solidFill>
                <a:schemeClr val="tx1"/>
              </a:solidFill>
              <a:effectLst/>
              <a:latin typeface="+mn-lt"/>
              <a:ea typeface="+mn-ea"/>
              <a:cs typeface="+mn-cs"/>
            </a:endParaRPr>
          </a:p>
          <a:p>
            <a:r>
              <a:rPr lang="en-US" altLang="zh-CN" dirty="0" smtClean="0"/>
              <a:t>WFI is problematic for families, given that research has found WFI is associated with poor quality family functioning and well-being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5198AB4-DA93-4A0D-B8BE-B380B92F75D1}" type="slidenum">
              <a:rPr lang="en-US" smtClean="0"/>
              <a:t>4</a:t>
            </a:fld>
            <a:endParaRPr lang="en-US"/>
          </a:p>
        </p:txBody>
      </p:sp>
    </p:spTree>
    <p:extLst>
      <p:ext uri="{BB962C8B-B14F-4D97-AF65-F5344CB8AC3E}">
        <p14:creationId xmlns:p14="http://schemas.microsoft.com/office/powerpoint/2010/main" val="205105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Thompson, Beauvais, and </a:t>
            </a:r>
            <a:r>
              <a:rPr lang="en-US" sz="1200" kern="1200" dirty="0" err="1" smtClean="0">
                <a:solidFill>
                  <a:schemeClr val="tx1"/>
                </a:solidFill>
                <a:effectLst/>
                <a:latin typeface="+mn-lt"/>
                <a:ea typeface="+mn-ea"/>
                <a:cs typeface="+mn-cs"/>
              </a:rPr>
              <a:t>Lyness</a:t>
            </a:r>
            <a:r>
              <a:rPr lang="en-US" sz="1200" kern="1200" dirty="0" smtClean="0">
                <a:solidFill>
                  <a:schemeClr val="tx1"/>
                </a:solidFill>
                <a:effectLst/>
                <a:latin typeface="+mn-lt"/>
                <a:ea typeface="+mn-ea"/>
                <a:cs typeface="+mn-cs"/>
              </a:rPr>
              <a:t> (1999) define a work-family environment as the “shared assumptions, beliefs, and values regarding the extent to which an organization supports and values the integration of employees’ work and family lives (p. 394).”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5198AB4-DA93-4A0D-B8BE-B380B92F75D1}" type="slidenum">
              <a:rPr lang="en-US" smtClean="0"/>
              <a:t>5</a:t>
            </a:fld>
            <a:endParaRPr lang="en-US"/>
          </a:p>
        </p:txBody>
      </p:sp>
    </p:spTree>
    <p:extLst>
      <p:ext uri="{BB962C8B-B14F-4D97-AF65-F5344CB8AC3E}">
        <p14:creationId xmlns:p14="http://schemas.microsoft.com/office/powerpoint/2010/main" val="61759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en-US" altLang="zh-CN" baseline="0" dirty="0" smtClean="0"/>
              <a:t> second) A more active way of crossover process</a:t>
            </a:r>
            <a:endParaRPr kumimoji="1" lang="zh-CN" altLang="en-US" dirty="0"/>
          </a:p>
        </p:txBody>
      </p:sp>
      <p:sp>
        <p:nvSpPr>
          <p:cNvPr id="4" name="幻灯片编号占位符 3"/>
          <p:cNvSpPr>
            <a:spLocks noGrp="1"/>
          </p:cNvSpPr>
          <p:nvPr>
            <p:ph type="sldNum" sz="quarter" idx="10"/>
          </p:nvPr>
        </p:nvSpPr>
        <p:spPr/>
        <p:txBody>
          <a:bodyPr/>
          <a:lstStyle/>
          <a:p>
            <a:fld id="{95198AB4-DA93-4A0D-B8BE-B380B92F75D1}" type="slidenum">
              <a:rPr lang="en-US" smtClean="0"/>
              <a:t>6</a:t>
            </a:fld>
            <a:endParaRPr lang="en-US"/>
          </a:p>
        </p:txBody>
      </p:sp>
    </p:spTree>
    <p:extLst>
      <p:ext uri="{BB962C8B-B14F-4D97-AF65-F5344CB8AC3E}">
        <p14:creationId xmlns:p14="http://schemas.microsoft.com/office/powerpoint/2010/main" val="178307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addition to examining the spillover and crossover effects between work-family environment and work-family</a:t>
            </a:r>
            <a:r>
              <a:rPr lang="en-US" sz="1200" kern="1200" baseline="0" dirty="0" smtClean="0">
                <a:solidFill>
                  <a:schemeClr val="tx1"/>
                </a:solidFill>
                <a:effectLst/>
                <a:latin typeface="+mn-lt"/>
                <a:ea typeface="+mn-ea"/>
                <a:cs typeface="+mn-cs"/>
              </a:rPr>
              <a:t> interference, we are also interested in the mechanisms underlying these effects.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a supportive work-family environment may get realized is that employees may experience reduced demands at work, including fewer work hours and/or less work pressure – defined as “the extent to which jobs are characterized by deadlines, demands, and fast pace” (</a:t>
            </a:r>
            <a:r>
              <a:rPr lang="en-US" sz="1200" kern="1200" dirty="0" err="1" smtClean="0">
                <a:solidFill>
                  <a:schemeClr val="tx1"/>
                </a:solidFill>
                <a:effectLst/>
                <a:latin typeface="+mn-lt"/>
                <a:ea typeface="+mn-ea"/>
                <a:cs typeface="+mn-cs"/>
              </a:rPr>
              <a:t>Crouter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Bumpus</a:t>
            </a:r>
            <a:r>
              <a:rPr lang="en-US" sz="1200" kern="1200" dirty="0" smtClean="0">
                <a:solidFill>
                  <a:schemeClr val="tx1"/>
                </a:solidFill>
                <a:effectLst/>
                <a:latin typeface="+mn-lt"/>
                <a:ea typeface="+mn-ea"/>
                <a:cs typeface="+mn-cs"/>
              </a:rPr>
              <a:t>, Maguire, &amp; McHale, 1999, p. 1453). If employees feel that they are not expected to work long hours and prioritize work over family, and that spending time on family-related responsibilities will not ultimately result in negative career consequences, they may feel more comfortable working fewer hours per week (including less work after hours) and may feel less work pressure. In turn, research has found that fewer work hours per week and lower levels of work pressure are associated with employees reporting lower levels of WFI (Byron, 2005; </a:t>
            </a:r>
            <a:r>
              <a:rPr lang="en-US" sz="1200" kern="1200" dirty="0" err="1" smtClean="0">
                <a:solidFill>
                  <a:schemeClr val="tx1"/>
                </a:solidFill>
                <a:effectLst/>
                <a:latin typeface="+mn-lt"/>
                <a:ea typeface="+mn-ea"/>
                <a:cs typeface="+mn-cs"/>
              </a:rPr>
              <a:t>Grzywacz</a:t>
            </a:r>
            <a:r>
              <a:rPr lang="en-US" sz="1200" kern="1200" dirty="0" smtClean="0">
                <a:solidFill>
                  <a:schemeClr val="tx1"/>
                </a:solidFill>
                <a:effectLst/>
                <a:latin typeface="+mn-lt"/>
                <a:ea typeface="+mn-ea"/>
                <a:cs typeface="+mn-cs"/>
              </a:rPr>
              <a:t> &amp; Marks, 2000). </a:t>
            </a:r>
            <a:endParaRPr lang="en-US" dirty="0"/>
          </a:p>
        </p:txBody>
      </p:sp>
      <p:sp>
        <p:nvSpPr>
          <p:cNvPr id="4" name="Slide Number Placeholder 3"/>
          <p:cNvSpPr>
            <a:spLocks noGrp="1"/>
          </p:cNvSpPr>
          <p:nvPr>
            <p:ph type="sldNum" sz="quarter" idx="10"/>
          </p:nvPr>
        </p:nvSpPr>
        <p:spPr/>
        <p:txBody>
          <a:bodyPr/>
          <a:lstStyle/>
          <a:p>
            <a:fld id="{95198AB4-DA93-4A0D-B8BE-B380B92F75D1}" type="slidenum">
              <a:rPr lang="en-US" smtClean="0"/>
              <a:t>7</a:t>
            </a:fld>
            <a:endParaRPr lang="en-US"/>
          </a:p>
        </p:txBody>
      </p:sp>
    </p:spTree>
    <p:extLst>
      <p:ext uri="{BB962C8B-B14F-4D97-AF65-F5344CB8AC3E}">
        <p14:creationId xmlns:p14="http://schemas.microsoft.com/office/powerpoint/2010/main" val="69336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 just mentioned, couples consciously make work decisions together to meet family demands</a:t>
            </a:r>
          </a:p>
          <a:p>
            <a:endParaRPr kumimoji="1" lang="zh-CN" altLang="en-US" dirty="0"/>
          </a:p>
        </p:txBody>
      </p:sp>
      <p:sp>
        <p:nvSpPr>
          <p:cNvPr id="4" name="幻灯片编号占位符 3"/>
          <p:cNvSpPr>
            <a:spLocks noGrp="1"/>
          </p:cNvSpPr>
          <p:nvPr>
            <p:ph type="sldNum" sz="quarter" idx="10"/>
          </p:nvPr>
        </p:nvSpPr>
        <p:spPr/>
        <p:txBody>
          <a:bodyPr/>
          <a:lstStyle/>
          <a:p>
            <a:fld id="{95198AB4-DA93-4A0D-B8BE-B380B92F75D1}" type="slidenum">
              <a:rPr lang="en-US" smtClean="0"/>
              <a:t>8</a:t>
            </a:fld>
            <a:endParaRPr lang="en-US"/>
          </a:p>
        </p:txBody>
      </p:sp>
    </p:spTree>
    <p:extLst>
      <p:ext uri="{BB962C8B-B14F-4D97-AF65-F5344CB8AC3E}">
        <p14:creationId xmlns:p14="http://schemas.microsoft.com/office/powerpoint/2010/main" val="170152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spillover effects, through work demands</a:t>
            </a:r>
            <a:endParaRPr kumimoji="1" lang="zh-CN" altLang="en-US" dirty="0"/>
          </a:p>
        </p:txBody>
      </p:sp>
      <p:sp>
        <p:nvSpPr>
          <p:cNvPr id="4" name="幻灯片编号占位符 3"/>
          <p:cNvSpPr>
            <a:spLocks noGrp="1"/>
          </p:cNvSpPr>
          <p:nvPr>
            <p:ph type="sldNum" sz="quarter" idx="10"/>
          </p:nvPr>
        </p:nvSpPr>
        <p:spPr/>
        <p:txBody>
          <a:bodyPr/>
          <a:lstStyle/>
          <a:p>
            <a:fld id="{95198AB4-DA93-4A0D-B8BE-B380B92F75D1}" type="slidenum">
              <a:rPr lang="en-US" smtClean="0"/>
              <a:t>9</a:t>
            </a:fld>
            <a:endParaRPr lang="en-US"/>
          </a:p>
        </p:txBody>
      </p:sp>
    </p:spTree>
    <p:extLst>
      <p:ext uri="{BB962C8B-B14F-4D97-AF65-F5344CB8AC3E}">
        <p14:creationId xmlns:p14="http://schemas.microsoft.com/office/powerpoint/2010/main" val="150520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1">
                <a:tint val="66000"/>
                <a:satMod val="160000"/>
              </a:schemeClr>
            </a:gs>
            <a:gs pos="28000">
              <a:schemeClr val="accent1">
                <a:lumMod val="60000"/>
                <a:lumOff val="40000"/>
                <a:alpha val="77000"/>
              </a:schemeClr>
            </a:gs>
            <a:gs pos="94000">
              <a:schemeClr val="accent1">
                <a:tint val="23500"/>
                <a:satMod val="160000"/>
                <a:alpha val="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5791200"/>
            <a:ext cx="1513259" cy="9602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92" y="106979"/>
            <a:ext cx="1112222" cy="1112222"/>
          </a:xfrm>
          <a:prstGeom prst="rect">
            <a:avLst/>
          </a:prstGeom>
        </p:spPr>
      </p:pic>
    </p:spTree>
    <p:extLst>
      <p:ext uri="{BB962C8B-B14F-4D97-AF65-F5344CB8AC3E}">
        <p14:creationId xmlns:p14="http://schemas.microsoft.com/office/powerpoint/2010/main" val="7125741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3E0064-B155-408A-BC87-CCA333B5E07F}"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42C6-7BCB-4DBF-B1FF-B8BD61AE15B2}" type="slidenum">
              <a:rPr lang="en-US" smtClean="0"/>
              <a:t>‹#›</a:t>
            </a:fld>
            <a:endParaRPr lang="en-US"/>
          </a:p>
        </p:txBody>
      </p:sp>
    </p:spTree>
    <p:extLst>
      <p:ext uri="{BB962C8B-B14F-4D97-AF65-F5344CB8AC3E}">
        <p14:creationId xmlns:p14="http://schemas.microsoft.com/office/powerpoint/2010/main" val="327454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3E0064-B155-408A-BC87-CCA333B5E07F}"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42C6-7BCB-4DBF-B1FF-B8BD61AE15B2}" type="slidenum">
              <a:rPr lang="en-US" smtClean="0"/>
              <a:t>‹#›</a:t>
            </a:fld>
            <a:endParaRPr lang="en-US"/>
          </a:p>
        </p:txBody>
      </p:sp>
    </p:spTree>
    <p:extLst>
      <p:ext uri="{BB962C8B-B14F-4D97-AF65-F5344CB8AC3E}">
        <p14:creationId xmlns:p14="http://schemas.microsoft.com/office/powerpoint/2010/main" val="94100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0" y="1447800"/>
            <a:ext cx="8305800" cy="0"/>
          </a:xfrm>
          <a:prstGeom prst="line">
            <a:avLst/>
          </a:prstGeom>
          <a:ln w="38100" cap="rnd">
            <a:solidFill>
              <a:srgbClr val="1D04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536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4049" y="6019800"/>
            <a:ext cx="1153010" cy="731655"/>
          </a:xfrm>
          <a:prstGeom prst="rect">
            <a:avLst/>
          </a:prstGeom>
        </p:spPr>
      </p:pic>
    </p:spTree>
    <p:extLst>
      <p:ext uri="{BB962C8B-B14F-4D97-AF65-F5344CB8AC3E}">
        <p14:creationId xmlns:p14="http://schemas.microsoft.com/office/powerpoint/2010/main" val="2998245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4049" y="6019800"/>
            <a:ext cx="1153010" cy="731655"/>
          </a:xfrm>
          <a:prstGeom prst="rect">
            <a:avLst/>
          </a:prstGeom>
        </p:spPr>
      </p:pic>
      <p:cxnSp>
        <p:nvCxnSpPr>
          <p:cNvPr id="9" name="Straight Connector 8"/>
          <p:cNvCxnSpPr/>
          <p:nvPr/>
        </p:nvCxnSpPr>
        <p:spPr>
          <a:xfrm>
            <a:off x="0" y="1447800"/>
            <a:ext cx="8305800" cy="0"/>
          </a:xfrm>
          <a:prstGeom prst="line">
            <a:avLst/>
          </a:prstGeom>
          <a:ln w="38100" cap="rnd">
            <a:solidFill>
              <a:srgbClr val="1D04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9315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4049" y="6019800"/>
            <a:ext cx="1153010" cy="731655"/>
          </a:xfrm>
          <a:prstGeom prst="rect">
            <a:avLst/>
          </a:prstGeom>
        </p:spPr>
      </p:pic>
      <p:cxnSp>
        <p:nvCxnSpPr>
          <p:cNvPr id="11" name="Straight Connector 10"/>
          <p:cNvCxnSpPr/>
          <p:nvPr/>
        </p:nvCxnSpPr>
        <p:spPr>
          <a:xfrm>
            <a:off x="0" y="1447800"/>
            <a:ext cx="8305800" cy="0"/>
          </a:xfrm>
          <a:prstGeom prst="line">
            <a:avLst/>
          </a:prstGeom>
          <a:ln w="38100" cap="rnd">
            <a:solidFill>
              <a:srgbClr val="1D04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62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4049" y="6019800"/>
            <a:ext cx="1153010" cy="731655"/>
          </a:xfrm>
          <a:prstGeom prst="rect">
            <a:avLst/>
          </a:prstGeom>
        </p:spPr>
      </p:pic>
      <p:cxnSp>
        <p:nvCxnSpPr>
          <p:cNvPr id="7" name="Straight Connector 6"/>
          <p:cNvCxnSpPr/>
          <p:nvPr/>
        </p:nvCxnSpPr>
        <p:spPr>
          <a:xfrm>
            <a:off x="0" y="1447800"/>
            <a:ext cx="8305800" cy="0"/>
          </a:xfrm>
          <a:prstGeom prst="line">
            <a:avLst/>
          </a:prstGeom>
          <a:ln w="38100" cap="rnd">
            <a:solidFill>
              <a:srgbClr val="1D04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5482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E0064-B155-408A-BC87-CCA333B5E07F}" type="datetimeFigureOut">
              <a:rPr lang="en-US" smtClean="0"/>
              <a:t>6/21/18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F42C6-7BCB-4DBF-B1FF-B8BD61AE15B2}" type="slidenum">
              <a:rPr lang="en-US" smtClean="0"/>
              <a:t>‹#›</a:t>
            </a:fld>
            <a:endParaRPr lang="en-US"/>
          </a:p>
        </p:txBody>
      </p:sp>
    </p:spTree>
    <p:extLst>
      <p:ext uri="{BB962C8B-B14F-4D97-AF65-F5344CB8AC3E}">
        <p14:creationId xmlns:p14="http://schemas.microsoft.com/office/powerpoint/2010/main" val="36986369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3E0064-B155-408A-BC87-CCA333B5E07F}"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42C6-7BCB-4DBF-B1FF-B8BD61AE15B2}" type="slidenum">
              <a:rPr lang="en-US" smtClean="0"/>
              <a:t>‹#›</a:t>
            </a:fld>
            <a:endParaRPr lang="en-US"/>
          </a:p>
        </p:txBody>
      </p:sp>
    </p:spTree>
    <p:extLst>
      <p:ext uri="{BB962C8B-B14F-4D97-AF65-F5344CB8AC3E}">
        <p14:creationId xmlns:p14="http://schemas.microsoft.com/office/powerpoint/2010/main" val="46125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3E0064-B155-408A-BC87-CCA333B5E07F}"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42C6-7BCB-4DBF-B1FF-B8BD61AE15B2}" type="slidenum">
              <a:rPr lang="en-US" smtClean="0"/>
              <a:t>‹#›</a:t>
            </a:fld>
            <a:endParaRPr lang="en-US"/>
          </a:p>
        </p:txBody>
      </p:sp>
    </p:spTree>
    <p:extLst>
      <p:ext uri="{BB962C8B-B14F-4D97-AF65-F5344CB8AC3E}">
        <p14:creationId xmlns:p14="http://schemas.microsoft.com/office/powerpoint/2010/main" val="1320125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0">
              <a:schemeClr val="accent1">
                <a:lumMod val="60000"/>
                <a:lumOff val="40000"/>
                <a:alpha val="77000"/>
              </a:schemeClr>
            </a:gs>
            <a:gs pos="33000">
              <a:schemeClr val="accent1">
                <a:tint val="23500"/>
                <a:satMod val="160000"/>
                <a:alpha val="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E0064-B155-408A-BC87-CCA333B5E07F}" type="datetimeFigureOut">
              <a:rPr lang="en-US" smtClean="0"/>
              <a:t>6/21/18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F42C6-7BCB-4DBF-B1FF-B8BD61AE15B2}" type="slidenum">
              <a:rPr lang="en-US" smtClean="0"/>
              <a:t>‹#›</a:t>
            </a:fld>
            <a:endParaRPr lang="en-US"/>
          </a:p>
        </p:txBody>
      </p:sp>
    </p:spTree>
    <p:extLst>
      <p:ext uri="{BB962C8B-B14F-4D97-AF65-F5344CB8AC3E}">
        <p14:creationId xmlns:p14="http://schemas.microsoft.com/office/powerpoint/2010/main" val="715678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3063"/>
            <a:ext cx="7772400" cy="1470025"/>
          </a:xfrm>
        </p:spPr>
        <p:txBody>
          <a:bodyPr>
            <a:noAutofit/>
          </a:bodyPr>
          <a:lstStyle/>
          <a:p>
            <a:r>
              <a:rPr lang="en-US" sz="3200" dirty="0" smtClean="0"/>
              <a:t>The associations between wives’ and husbands’ work-family environment and work-family interference (WFI): </a:t>
            </a:r>
            <a:br>
              <a:rPr lang="en-US" sz="3200" dirty="0" smtClean="0"/>
            </a:br>
            <a:r>
              <a:rPr lang="en-US" sz="3200" dirty="0" smtClean="0"/>
              <a:t>Actor-partner interdependence models</a:t>
            </a:r>
            <a:endParaRPr lang="en-US" sz="3200" dirty="0"/>
          </a:p>
        </p:txBody>
      </p:sp>
      <p:sp>
        <p:nvSpPr>
          <p:cNvPr id="3" name="Subtitle 2"/>
          <p:cNvSpPr>
            <a:spLocks noGrp="1"/>
          </p:cNvSpPr>
          <p:nvPr>
            <p:ph type="subTitle" idx="1"/>
          </p:nvPr>
        </p:nvSpPr>
        <p:spPr>
          <a:xfrm>
            <a:off x="1371600" y="3537744"/>
            <a:ext cx="6400800" cy="1752600"/>
          </a:xfrm>
        </p:spPr>
        <p:txBody>
          <a:bodyPr>
            <a:normAutofit/>
          </a:bodyPr>
          <a:lstStyle/>
          <a:p>
            <a:r>
              <a:rPr lang="en-US" sz="2400" dirty="0" smtClean="0"/>
              <a:t>Katie M. Lawson, </a:t>
            </a:r>
            <a:r>
              <a:rPr lang="en-US" sz="1600" dirty="0" smtClean="0"/>
              <a:t>Ball State University</a:t>
            </a:r>
            <a:endParaRPr lang="en-US" sz="1600" baseline="30000" dirty="0" smtClean="0"/>
          </a:p>
          <a:p>
            <a:r>
              <a:rPr lang="en-US" sz="2400" dirty="0" err="1" smtClean="0"/>
              <a:t>Xiaoran</a:t>
            </a:r>
            <a:r>
              <a:rPr lang="en-US" sz="2400" dirty="0" smtClean="0"/>
              <a:t> Sun, </a:t>
            </a:r>
            <a:r>
              <a:rPr lang="en-US" sz="1600" dirty="0" smtClean="0"/>
              <a:t>The Pennsylvania State University</a:t>
            </a:r>
            <a:endParaRPr lang="en-US" sz="2400" baseline="30000" dirty="0" smtClean="0"/>
          </a:p>
          <a:p>
            <a:r>
              <a:rPr lang="en-US" sz="2400" dirty="0" smtClean="0"/>
              <a:t>Susan M. McHale, </a:t>
            </a:r>
            <a:r>
              <a:rPr lang="en-US" sz="1600" dirty="0" smtClean="0"/>
              <a:t>The Pennsylvania State University</a:t>
            </a:r>
            <a:endParaRPr lang="en-US" sz="2400" baseline="30000" dirty="0"/>
          </a:p>
        </p:txBody>
      </p:sp>
      <p:sp>
        <p:nvSpPr>
          <p:cNvPr id="5" name="Rectangle 4"/>
          <p:cNvSpPr/>
          <p:nvPr/>
        </p:nvSpPr>
        <p:spPr>
          <a:xfrm>
            <a:off x="801210" y="5028734"/>
            <a:ext cx="7772400" cy="523220"/>
          </a:xfrm>
          <a:prstGeom prst="rect">
            <a:avLst/>
          </a:prstGeom>
        </p:spPr>
        <p:txBody>
          <a:bodyPr wrap="square">
            <a:spAutoFit/>
          </a:bodyPr>
          <a:lstStyle/>
          <a:p>
            <a:r>
              <a:rPr lang="en-US" sz="1400" dirty="0"/>
              <a:t>This work was funded by a Grant from the National Institute of Child Health and Human Development, </a:t>
            </a:r>
            <a:r>
              <a:rPr lang="en-US" sz="1400" dirty="0" smtClean="0"/>
              <a:t>RO1-HD32336, </a:t>
            </a:r>
            <a:r>
              <a:rPr lang="en-US" sz="1400" dirty="0"/>
              <a:t>Susan M. McHale and Ann C. </a:t>
            </a:r>
            <a:r>
              <a:rPr lang="en-US" sz="1400" dirty="0" err="1"/>
              <a:t>Crouter</a:t>
            </a:r>
            <a:r>
              <a:rPr lang="en-US" sz="1400" dirty="0"/>
              <a:t>, Co-Principal </a:t>
            </a:r>
            <a:r>
              <a:rPr lang="en-US" sz="1400" dirty="0" smtClean="0"/>
              <a:t>Investigators.</a:t>
            </a:r>
            <a:endParaRPr lang="en-US" sz="1400" dirty="0"/>
          </a:p>
        </p:txBody>
      </p:sp>
      <p:sp>
        <p:nvSpPr>
          <p:cNvPr id="8" name="矩形 7"/>
          <p:cNvSpPr/>
          <p:nvPr/>
        </p:nvSpPr>
        <p:spPr>
          <a:xfrm>
            <a:off x="7429501" y="5708820"/>
            <a:ext cx="1700212" cy="107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970" y="5651670"/>
            <a:ext cx="969140" cy="10725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275848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 Study</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cxnSp>
        <p:nvCxnSpPr>
          <p:cNvPr id="7" name="直线箭头连接符 6"/>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0" name="直线箭头连接符 9"/>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2" name="直线箭头连接符 11"/>
          <p:cNvCxnSpPr>
            <a:stCxn id="5" idx="3"/>
            <a:endCxn id="13" idx="1"/>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cxnSp>
        <p:nvCxnSpPr>
          <p:cNvPr id="14" name="直线箭头连接符 13"/>
          <p:cNvCxnSpPr>
            <a:stCxn id="6" idx="3"/>
            <a:endCxn id="18" idx="1"/>
          </p:cNvCxnSpPr>
          <p:nvPr/>
        </p:nvCxnSpPr>
        <p:spPr>
          <a:xfrm>
            <a:off x="2312882" y="5313114"/>
            <a:ext cx="1472337" cy="885577"/>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6" name="直线箭头连接符 15"/>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3" idx="3"/>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9" name="直线箭头连接符 18"/>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8" idx="3"/>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33" name="直线箭头连接符 32"/>
          <p:cNvCxnSpPr>
            <a:stCxn id="6" idx="3"/>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997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 Study</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cxnSp>
        <p:nvCxnSpPr>
          <p:cNvPr id="7" name="直线箭头连接符 6"/>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0" name="直线箭头连接符 9"/>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2" name="直线箭头连接符 11"/>
          <p:cNvCxnSpPr>
            <a:stCxn id="5" idx="3"/>
            <a:endCxn id="13" idx="1"/>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cxnSp>
        <p:nvCxnSpPr>
          <p:cNvPr id="14" name="直线箭头连接符 13"/>
          <p:cNvCxnSpPr>
            <a:stCxn id="6" idx="3"/>
            <a:endCxn id="18" idx="1"/>
          </p:cNvCxnSpPr>
          <p:nvPr/>
        </p:nvCxnSpPr>
        <p:spPr>
          <a:xfrm>
            <a:off x="2312882" y="5313114"/>
            <a:ext cx="1472337" cy="885577"/>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6" name="直线箭头连接符 15"/>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3" idx="3"/>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9" name="直线箭头连接符 18"/>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8" idx="3"/>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33" name="直线箭头连接符 32"/>
          <p:cNvCxnSpPr>
            <a:stCxn id="6" idx="3"/>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73680" y="3036067"/>
            <a:ext cx="1490559" cy="2176551"/>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2152530"/>
            <a:ext cx="1499669" cy="2940286"/>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13" idx="3"/>
            <a:endCxn id="15" idx="1"/>
          </p:cNvCxnSpPr>
          <p:nvPr/>
        </p:nvCxnSpPr>
        <p:spPr>
          <a:xfrm flipV="1">
            <a:off x="5164570" y="3114501"/>
            <a:ext cx="1472339" cy="3084190"/>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9" idx="3"/>
            <a:endCxn id="15" idx="1"/>
          </p:cNvCxnSpPr>
          <p:nvPr/>
        </p:nvCxnSpPr>
        <p:spPr>
          <a:xfrm flipV="1">
            <a:off x="5164571" y="3114501"/>
            <a:ext cx="1472338" cy="2116149"/>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373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 Study</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cxnSp>
        <p:nvCxnSpPr>
          <p:cNvPr id="7" name="直线箭头连接符 6"/>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0" name="直线箭头连接符 9"/>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2" name="直线箭头连接符 11"/>
          <p:cNvCxnSpPr>
            <a:stCxn id="5" idx="3"/>
            <a:endCxn id="13" idx="1"/>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cxnSp>
        <p:nvCxnSpPr>
          <p:cNvPr id="14" name="直线箭头连接符 13"/>
          <p:cNvCxnSpPr>
            <a:stCxn id="6" idx="3"/>
            <a:endCxn id="18" idx="1"/>
          </p:cNvCxnSpPr>
          <p:nvPr/>
        </p:nvCxnSpPr>
        <p:spPr>
          <a:xfrm>
            <a:off x="2312882" y="5313114"/>
            <a:ext cx="1472337" cy="885577"/>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6" name="直线箭头连接符 15"/>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3" idx="3"/>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9" name="直线箭头连接符 18"/>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8" idx="3"/>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33" name="直线箭头连接符 32"/>
          <p:cNvCxnSpPr>
            <a:stCxn id="6" idx="3"/>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73680" y="3036067"/>
            <a:ext cx="1490559" cy="2176551"/>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2152530"/>
            <a:ext cx="1499669" cy="2940286"/>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2313673" y="2261817"/>
            <a:ext cx="1476000" cy="3024000"/>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flipV="1">
            <a:off x="2312882" y="3099363"/>
            <a:ext cx="1472338" cy="2213751"/>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flipV="1">
            <a:off x="5164570" y="3114501"/>
            <a:ext cx="1472339" cy="3084190"/>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flipV="1">
            <a:off x="5164571" y="3114501"/>
            <a:ext cx="1472338" cy="2116149"/>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5" idx="3"/>
            <a:endCxn id="13" idx="1"/>
          </p:cNvCxnSpPr>
          <p:nvPr/>
        </p:nvCxnSpPr>
        <p:spPr>
          <a:xfrm>
            <a:off x="2294662" y="3054099"/>
            <a:ext cx="1490557" cy="3144592"/>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5" idx="3"/>
            <a:endCxn id="9" idx="1"/>
          </p:cNvCxnSpPr>
          <p:nvPr/>
        </p:nvCxnSpPr>
        <p:spPr>
          <a:xfrm>
            <a:off x="2294662" y="3054099"/>
            <a:ext cx="1490559" cy="2176551"/>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741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Family Relationships </a:t>
            </a:r>
            <a:br>
              <a:rPr lang="en-US" dirty="0" smtClean="0"/>
            </a:br>
            <a:r>
              <a:rPr lang="en-US" dirty="0" smtClean="0"/>
              <a:t>Project</a:t>
            </a:r>
            <a:endParaRPr lang="en-US" dirty="0"/>
          </a:p>
        </p:txBody>
      </p:sp>
      <p:sp>
        <p:nvSpPr>
          <p:cNvPr id="3" name="Content Placeholder 2"/>
          <p:cNvSpPr>
            <a:spLocks noGrp="1"/>
          </p:cNvSpPr>
          <p:nvPr>
            <p:ph idx="1"/>
          </p:nvPr>
        </p:nvSpPr>
        <p:spPr>
          <a:xfrm>
            <a:off x="457200" y="1600200"/>
            <a:ext cx="8229600" cy="4729163"/>
          </a:xfrm>
        </p:spPr>
        <p:txBody>
          <a:bodyPr>
            <a:normAutofit fontScale="77500" lnSpcReduction="20000"/>
          </a:bodyPr>
          <a:lstStyle/>
          <a:p>
            <a:r>
              <a:rPr lang="en-US" dirty="0" smtClean="0"/>
              <a:t>Longitudinal study designed to better understand the family context of socialization</a:t>
            </a:r>
          </a:p>
          <a:p>
            <a:pPr>
              <a:buNone/>
            </a:pPr>
            <a:endParaRPr lang="en-US" dirty="0" smtClean="0"/>
          </a:p>
          <a:p>
            <a:r>
              <a:rPr lang="en-US" dirty="0" smtClean="0"/>
              <a:t>First phase of data collection: 1995/96 </a:t>
            </a:r>
          </a:p>
          <a:p>
            <a:endParaRPr lang="en-US" dirty="0" smtClean="0"/>
          </a:p>
          <a:p>
            <a:r>
              <a:rPr lang="en-US" dirty="0" smtClean="0"/>
              <a:t>203 two-parent families; almost exclusively European American</a:t>
            </a:r>
          </a:p>
          <a:p>
            <a:endParaRPr lang="en-US" dirty="0"/>
          </a:p>
          <a:p>
            <a:r>
              <a:rPr lang="en-US" dirty="0" smtClean="0"/>
              <a:t>Annual home interviews</a:t>
            </a:r>
          </a:p>
          <a:p>
            <a:endParaRPr lang="en-US" dirty="0" smtClean="0"/>
          </a:p>
          <a:p>
            <a:r>
              <a:rPr lang="en-US" dirty="0" smtClean="0"/>
              <a:t>Phases 7 and 8 (referred to as Times 1 and 2)</a:t>
            </a:r>
          </a:p>
          <a:p>
            <a:pPr lvl="1"/>
            <a:r>
              <a:rPr lang="en-US" dirty="0" smtClean="0"/>
              <a:t>When the constructs of interest were measured</a:t>
            </a:r>
          </a:p>
          <a:p>
            <a:pPr lvl="1"/>
            <a:r>
              <a:rPr lang="en-US" i="1" dirty="0" smtClean="0"/>
              <a:t>N</a:t>
            </a:r>
            <a:r>
              <a:rPr lang="en-US" dirty="0" smtClean="0"/>
              <a:t> = 194 for the present study</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6200" y="355744"/>
            <a:ext cx="1255014" cy="711056"/>
          </a:xfrm>
          <a:prstGeom prst="rect">
            <a:avLst/>
          </a:prstGeom>
          <a:noFill/>
          <a:ln w="9525">
            <a:noFill/>
            <a:miter lim="800000"/>
            <a:headEnd/>
            <a:tailEnd/>
          </a:ln>
          <a:effectLst/>
        </p:spPr>
      </p:pic>
    </p:spTree>
    <p:extLst>
      <p:ext uri="{BB962C8B-B14F-4D97-AF65-F5344CB8AC3E}">
        <p14:creationId xmlns:p14="http://schemas.microsoft.com/office/powerpoint/2010/main" val="9215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a:t>
            </a:r>
            <a:r>
              <a:rPr lang="en-US" i="1" dirty="0" smtClean="0"/>
              <a:t>N</a:t>
            </a:r>
            <a:r>
              <a:rPr lang="en-US" dirty="0" smtClean="0"/>
              <a:t> = 194)</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4938489"/>
              </p:ext>
            </p:extLst>
          </p:nvPr>
        </p:nvGraphicFramePr>
        <p:xfrm>
          <a:off x="839449" y="1828800"/>
          <a:ext cx="7345180" cy="4422101"/>
        </p:xfrm>
        <a:graphic>
          <a:graphicData uri="http://schemas.openxmlformats.org/drawingml/2006/table">
            <a:tbl>
              <a:tblPr firstRow="1" bandRow="1">
                <a:tableStyleId>{5C22544A-7EE6-4342-B048-85BDC9FD1C3A}</a:tableStyleId>
              </a:tblPr>
              <a:tblGrid>
                <a:gridCol w="3672590">
                  <a:extLst>
                    <a:ext uri="{9D8B030D-6E8A-4147-A177-3AD203B41FA5}">
                      <a16:colId xmlns="" xmlns:a16="http://schemas.microsoft.com/office/drawing/2014/main" val="20000"/>
                    </a:ext>
                  </a:extLst>
                </a:gridCol>
                <a:gridCol w="3672590">
                  <a:extLst>
                    <a:ext uri="{9D8B030D-6E8A-4147-A177-3AD203B41FA5}">
                      <a16:colId xmlns="" xmlns:a16="http://schemas.microsoft.com/office/drawing/2014/main" val="20001"/>
                    </a:ext>
                  </a:extLst>
                </a:gridCol>
              </a:tblGrid>
              <a:tr h="441086">
                <a:tc>
                  <a:txBody>
                    <a:bodyPr/>
                    <a:lstStyle/>
                    <a:p>
                      <a:r>
                        <a:rPr lang="en-US" sz="2200" dirty="0" smtClean="0"/>
                        <a:t>Wives</a:t>
                      </a:r>
                      <a:endParaRPr lang="en-US" sz="2200" dirty="0"/>
                    </a:p>
                  </a:txBody>
                  <a:tcPr>
                    <a:solidFill>
                      <a:srgbClr val="0070C0"/>
                    </a:solidFill>
                  </a:tcPr>
                </a:tc>
                <a:tc>
                  <a:txBody>
                    <a:bodyPr/>
                    <a:lstStyle/>
                    <a:p>
                      <a:r>
                        <a:rPr lang="en-US" sz="2200" dirty="0" smtClean="0"/>
                        <a:t>Time</a:t>
                      </a:r>
                      <a:r>
                        <a:rPr lang="en-US" sz="2200" baseline="0" dirty="0" smtClean="0"/>
                        <a:t> 1</a:t>
                      </a:r>
                      <a:endParaRPr lang="en-US" sz="2200" dirty="0"/>
                    </a:p>
                  </a:txBody>
                  <a:tcPr>
                    <a:solidFill>
                      <a:srgbClr val="0070C0"/>
                    </a:solidFill>
                  </a:tcPr>
                </a:tc>
                <a:extLst>
                  <a:ext uri="{0D108BD9-81ED-4DB2-BD59-A6C34878D82A}">
                    <a16:rowId xmlns="" xmlns:a16="http://schemas.microsoft.com/office/drawing/2014/main" val="10000"/>
                  </a:ext>
                </a:extLst>
              </a:tr>
              <a:tr h="442335">
                <a:tc>
                  <a:txBody>
                    <a:bodyPr/>
                    <a:lstStyle/>
                    <a:p>
                      <a:r>
                        <a:rPr lang="en-US" sz="2200" dirty="0" smtClean="0"/>
                        <a:t>   Age</a:t>
                      </a:r>
                      <a:endParaRPr lang="en-US" sz="2200" dirty="0"/>
                    </a:p>
                  </a:txBody>
                  <a:tcPr/>
                </a:tc>
                <a:tc>
                  <a:txBody>
                    <a:bodyPr/>
                    <a:lstStyle/>
                    <a:p>
                      <a:r>
                        <a:rPr lang="en-US" sz="2200" dirty="0" smtClean="0"/>
                        <a:t>43.22 (3.97)</a:t>
                      </a:r>
                      <a:endParaRPr lang="en-US" sz="2200" dirty="0"/>
                    </a:p>
                  </a:txBody>
                  <a:tcPr/>
                </a:tc>
                <a:extLst>
                  <a:ext uri="{0D108BD9-81ED-4DB2-BD59-A6C34878D82A}">
                    <a16:rowId xmlns="" xmlns:a16="http://schemas.microsoft.com/office/drawing/2014/main" val="10001"/>
                  </a:ext>
                </a:extLst>
              </a:tr>
              <a:tr h="442335">
                <a:tc>
                  <a:txBody>
                    <a:bodyPr/>
                    <a:lstStyle/>
                    <a:p>
                      <a:r>
                        <a:rPr lang="en-US" sz="2200" dirty="0" smtClean="0"/>
                        <a:t>   Education (Years)</a:t>
                      </a:r>
                      <a:endParaRPr lang="en-US" sz="2200" dirty="0"/>
                    </a:p>
                  </a:txBody>
                  <a:tcPr/>
                </a:tc>
                <a:tc>
                  <a:txBody>
                    <a:bodyPr/>
                    <a:lstStyle/>
                    <a:p>
                      <a:r>
                        <a:rPr lang="en-US" sz="2200" dirty="0" smtClean="0"/>
                        <a:t>14.60 (2.21)</a:t>
                      </a:r>
                      <a:endParaRPr lang="en-US" sz="2200" dirty="0"/>
                    </a:p>
                  </a:txBody>
                  <a:tcPr/>
                </a:tc>
                <a:extLst>
                  <a:ext uri="{0D108BD9-81ED-4DB2-BD59-A6C34878D82A}">
                    <a16:rowId xmlns="" xmlns:a16="http://schemas.microsoft.com/office/drawing/2014/main" val="10002"/>
                  </a:ext>
                </a:extLst>
              </a:tr>
              <a:tr h="442335">
                <a:tc>
                  <a:txBody>
                    <a:bodyPr/>
                    <a:lstStyle/>
                    <a:p>
                      <a:r>
                        <a:rPr lang="en-US" sz="2200" dirty="0" smtClean="0"/>
                        <a:t>   Job Prestige</a:t>
                      </a:r>
                      <a:endParaRPr lang="en-US" sz="2200" dirty="0"/>
                    </a:p>
                  </a:txBody>
                  <a:tcPr/>
                </a:tc>
                <a:tc>
                  <a:txBody>
                    <a:bodyPr/>
                    <a:lstStyle/>
                    <a:p>
                      <a:r>
                        <a:rPr lang="en-US" sz="2200" dirty="0" smtClean="0"/>
                        <a:t>50.24 (13.05)</a:t>
                      </a:r>
                      <a:endParaRPr lang="en-US" sz="2200" dirty="0"/>
                    </a:p>
                  </a:txBody>
                  <a:tcPr/>
                </a:tc>
                <a:extLst>
                  <a:ext uri="{0D108BD9-81ED-4DB2-BD59-A6C34878D82A}">
                    <a16:rowId xmlns="" xmlns:a16="http://schemas.microsoft.com/office/drawing/2014/main" val="3633284447"/>
                  </a:ext>
                </a:extLst>
              </a:tr>
              <a:tr h="442335">
                <a:tc>
                  <a:txBody>
                    <a:bodyPr/>
                    <a:lstStyle/>
                    <a:p>
                      <a:r>
                        <a:rPr lang="en-US" sz="2200" b="1" dirty="0" smtClean="0">
                          <a:solidFill>
                            <a:schemeClr val="bg1"/>
                          </a:solidFill>
                        </a:rPr>
                        <a:t>Husbands</a:t>
                      </a:r>
                      <a:endParaRPr lang="en-US" sz="2200" b="1" dirty="0">
                        <a:solidFill>
                          <a:schemeClr val="bg1"/>
                        </a:solidFill>
                      </a:endParaRPr>
                    </a:p>
                  </a:txBody>
                  <a:tcPr>
                    <a:solidFill>
                      <a:srgbClr val="0070C0"/>
                    </a:solidFill>
                  </a:tcPr>
                </a:tc>
                <a:tc>
                  <a:txBody>
                    <a:bodyPr/>
                    <a:lstStyle/>
                    <a:p>
                      <a:endParaRPr lang="en-US" sz="2200" dirty="0">
                        <a:solidFill>
                          <a:schemeClr val="bg1"/>
                        </a:solidFill>
                      </a:endParaRPr>
                    </a:p>
                  </a:txBody>
                  <a:tcPr>
                    <a:solidFill>
                      <a:srgbClr val="0070C0"/>
                    </a:solidFill>
                  </a:tcPr>
                </a:tc>
                <a:extLst>
                  <a:ext uri="{0D108BD9-81ED-4DB2-BD59-A6C34878D82A}">
                    <a16:rowId xmlns="" xmlns:a16="http://schemas.microsoft.com/office/drawing/2014/main" val="10003"/>
                  </a:ext>
                </a:extLst>
              </a:tr>
              <a:tr h="442335">
                <a:tc>
                  <a:txBody>
                    <a:bodyPr/>
                    <a:lstStyle/>
                    <a:p>
                      <a:r>
                        <a:rPr lang="en-US" sz="2200" dirty="0" smtClean="0"/>
                        <a:t>   Age</a:t>
                      </a:r>
                      <a:endParaRPr lang="en-US" sz="2200" dirty="0"/>
                    </a:p>
                  </a:txBody>
                  <a:tcPr/>
                </a:tc>
                <a:tc>
                  <a:txBody>
                    <a:bodyPr/>
                    <a:lstStyle/>
                    <a:p>
                      <a:r>
                        <a:rPr lang="en-US" sz="2200" dirty="0" smtClean="0"/>
                        <a:t>45.53 (5.09)</a:t>
                      </a:r>
                      <a:endParaRPr lang="en-US" sz="2200" dirty="0"/>
                    </a:p>
                  </a:txBody>
                  <a:tcPr/>
                </a:tc>
                <a:extLst>
                  <a:ext uri="{0D108BD9-81ED-4DB2-BD59-A6C34878D82A}">
                    <a16:rowId xmlns="" xmlns:a16="http://schemas.microsoft.com/office/drawing/2014/main" val="10004"/>
                  </a:ext>
                </a:extLst>
              </a:tr>
              <a:tr h="442335">
                <a:tc>
                  <a:txBody>
                    <a:bodyPr/>
                    <a:lstStyle/>
                    <a:p>
                      <a:r>
                        <a:rPr lang="en-US" sz="2200" dirty="0" smtClean="0"/>
                        <a:t>   Education (Years)</a:t>
                      </a:r>
                      <a:endParaRPr lang="en-US" sz="2200" dirty="0"/>
                    </a:p>
                  </a:txBody>
                  <a:tcPr/>
                </a:tc>
                <a:tc>
                  <a:txBody>
                    <a:bodyPr/>
                    <a:lstStyle/>
                    <a:p>
                      <a:r>
                        <a:rPr lang="en-US" sz="2200" dirty="0" smtClean="0"/>
                        <a:t>14.79 (2.50)</a:t>
                      </a:r>
                      <a:endParaRPr lang="en-US" sz="2200" dirty="0"/>
                    </a:p>
                  </a:txBody>
                  <a:tcPr/>
                </a:tc>
                <a:extLst>
                  <a:ext uri="{0D108BD9-81ED-4DB2-BD59-A6C34878D82A}">
                    <a16:rowId xmlns="" xmlns:a16="http://schemas.microsoft.com/office/drawing/2014/main" val="10005"/>
                  </a:ext>
                </a:extLst>
              </a:tr>
              <a:tr h="442335">
                <a:tc>
                  <a:txBody>
                    <a:bodyPr/>
                    <a:lstStyle/>
                    <a:p>
                      <a:r>
                        <a:rPr lang="en-US" sz="2200" dirty="0" smtClean="0"/>
                        <a:t>   Job Prestige</a:t>
                      </a:r>
                      <a:endParaRPr lang="en-US" sz="2200" dirty="0"/>
                    </a:p>
                  </a:txBody>
                  <a:tcPr/>
                </a:tc>
                <a:tc>
                  <a:txBody>
                    <a:bodyPr/>
                    <a:lstStyle/>
                    <a:p>
                      <a:r>
                        <a:rPr lang="en-US" sz="2200" dirty="0" smtClean="0"/>
                        <a:t>50.44</a:t>
                      </a:r>
                      <a:r>
                        <a:rPr lang="en-US" sz="2200" baseline="0" dirty="0" smtClean="0"/>
                        <a:t> (12.61)</a:t>
                      </a:r>
                      <a:endParaRPr lang="en-US" sz="2200" dirty="0"/>
                    </a:p>
                  </a:txBody>
                  <a:tcPr/>
                </a:tc>
                <a:extLst>
                  <a:ext uri="{0D108BD9-81ED-4DB2-BD59-A6C34878D82A}">
                    <a16:rowId xmlns="" xmlns:a16="http://schemas.microsoft.com/office/drawing/2014/main" val="10006"/>
                  </a:ext>
                </a:extLst>
              </a:tr>
              <a:tr h="442335">
                <a:tc>
                  <a:txBody>
                    <a:bodyPr/>
                    <a:lstStyle/>
                    <a:p>
                      <a:r>
                        <a:rPr lang="en-US" sz="2200" b="1" dirty="0" smtClean="0">
                          <a:solidFill>
                            <a:schemeClr val="bg1"/>
                          </a:solidFill>
                        </a:rPr>
                        <a:t>Household</a:t>
                      </a:r>
                      <a:endParaRPr lang="en-US" sz="2200" b="1" dirty="0">
                        <a:solidFill>
                          <a:schemeClr val="bg1"/>
                        </a:solidFill>
                      </a:endParaRPr>
                    </a:p>
                  </a:txBody>
                  <a:tcPr>
                    <a:solidFill>
                      <a:srgbClr val="0070C0"/>
                    </a:solidFill>
                  </a:tcPr>
                </a:tc>
                <a:tc>
                  <a:txBody>
                    <a:bodyPr/>
                    <a:lstStyle/>
                    <a:p>
                      <a:endParaRPr lang="en-US" sz="2200" b="1" dirty="0">
                        <a:solidFill>
                          <a:schemeClr val="bg1"/>
                        </a:solidFill>
                      </a:endParaRPr>
                    </a:p>
                  </a:txBody>
                  <a:tcPr>
                    <a:solidFill>
                      <a:srgbClr val="0070C0"/>
                    </a:solidFill>
                  </a:tcPr>
                </a:tc>
                <a:extLst>
                  <a:ext uri="{0D108BD9-81ED-4DB2-BD59-A6C34878D82A}">
                    <a16:rowId xmlns="" xmlns:a16="http://schemas.microsoft.com/office/drawing/2014/main" val="10007"/>
                  </a:ext>
                </a:extLst>
              </a:tr>
              <a:tr h="442335">
                <a:tc>
                  <a:txBody>
                    <a:bodyPr/>
                    <a:lstStyle/>
                    <a:p>
                      <a:r>
                        <a:rPr lang="en-US" sz="2200" dirty="0" smtClean="0"/>
                        <a:t>   Income</a:t>
                      </a:r>
                      <a:endParaRPr lang="en-US" sz="2200" dirty="0"/>
                    </a:p>
                  </a:txBody>
                  <a:tcPr/>
                </a:tc>
                <a:tc>
                  <a:txBody>
                    <a:bodyPr/>
                    <a:lstStyle/>
                    <a:p>
                      <a:r>
                        <a:rPr lang="en-US" sz="2200" dirty="0" smtClean="0"/>
                        <a:t>75,000 (45,925)</a:t>
                      </a:r>
                      <a:endParaRPr lang="en-US" sz="2200" dirty="0"/>
                    </a:p>
                  </a:txBody>
                  <a:tcPr/>
                </a:tc>
                <a:extLst>
                  <a:ext uri="{0D108BD9-81ED-4DB2-BD59-A6C34878D82A}">
                    <a16:rowId xmlns="" xmlns:a16="http://schemas.microsoft.com/office/drawing/2014/main" val="10008"/>
                  </a:ext>
                </a:extLst>
              </a:tr>
            </a:tbl>
          </a:graphicData>
        </a:graphic>
      </p:graphicFrame>
      <p:pic>
        <p:nvPicPr>
          <p:cNvPr id="4" name="Picture 2"/>
          <p:cNvPicPr>
            <a:picLocks noChangeAspect="1" noChangeArrowheads="1"/>
          </p:cNvPicPr>
          <p:nvPr/>
        </p:nvPicPr>
        <p:blipFill>
          <a:blip r:embed="rId3" cstate="print"/>
          <a:srcRect/>
          <a:stretch>
            <a:fillRect/>
          </a:stretch>
        </p:blipFill>
        <p:spPr bwMode="auto">
          <a:xfrm>
            <a:off x="268986" y="355744"/>
            <a:ext cx="1255014" cy="711056"/>
          </a:xfrm>
          <a:prstGeom prst="rect">
            <a:avLst/>
          </a:prstGeom>
          <a:noFill/>
          <a:ln w="9525">
            <a:noFill/>
            <a:miter lim="800000"/>
            <a:headEnd/>
            <a:tailEnd/>
          </a:ln>
          <a:effectLst/>
        </p:spPr>
      </p:pic>
    </p:spTree>
    <p:extLst>
      <p:ext uri="{BB962C8B-B14F-4D97-AF65-F5344CB8AC3E}">
        <p14:creationId xmlns:p14="http://schemas.microsoft.com/office/powerpoint/2010/main" val="2678209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20"/>
            <a:ext cx="8229600" cy="1143000"/>
          </a:xfrm>
        </p:spPr>
        <p:txBody>
          <a:bodyPr/>
          <a:lstStyle/>
          <a:p>
            <a:r>
              <a:rPr lang="en-US" dirty="0" smtClean="0"/>
              <a:t>Measures</a:t>
            </a:r>
            <a:endParaRPr lang="en-US" sz="2000"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1844371385"/>
              </p:ext>
            </p:extLst>
          </p:nvPr>
        </p:nvGraphicFramePr>
        <p:xfrm>
          <a:off x="152399" y="1143000"/>
          <a:ext cx="8706788" cy="5062928"/>
        </p:xfrm>
        <a:graphic>
          <a:graphicData uri="http://schemas.openxmlformats.org/drawingml/2006/table">
            <a:tbl>
              <a:tblPr firstRow="1" bandRow="1">
                <a:tableStyleId>{21E4AEA4-8DFA-4A89-87EB-49C32662AFE0}</a:tableStyleId>
              </a:tblPr>
              <a:tblGrid>
                <a:gridCol w="2290998">
                  <a:extLst>
                    <a:ext uri="{9D8B030D-6E8A-4147-A177-3AD203B41FA5}">
                      <a16:colId xmlns="" xmlns:a16="http://schemas.microsoft.com/office/drawing/2014/main" val="20000"/>
                    </a:ext>
                  </a:extLst>
                </a:gridCol>
                <a:gridCol w="1004341">
                  <a:extLst>
                    <a:ext uri="{9D8B030D-6E8A-4147-A177-3AD203B41FA5}">
                      <a16:colId xmlns="" xmlns:a16="http://schemas.microsoft.com/office/drawing/2014/main" val="3024011428"/>
                    </a:ext>
                  </a:extLst>
                </a:gridCol>
                <a:gridCol w="1124262">
                  <a:extLst>
                    <a:ext uri="{9D8B030D-6E8A-4147-A177-3AD203B41FA5}">
                      <a16:colId xmlns="" xmlns:a16="http://schemas.microsoft.com/office/drawing/2014/main" val="20001"/>
                    </a:ext>
                  </a:extLst>
                </a:gridCol>
                <a:gridCol w="4287187">
                  <a:extLst>
                    <a:ext uri="{9D8B030D-6E8A-4147-A177-3AD203B41FA5}">
                      <a16:colId xmlns="" xmlns:a16="http://schemas.microsoft.com/office/drawing/2014/main" val="20002"/>
                    </a:ext>
                  </a:extLst>
                </a:gridCol>
              </a:tblGrid>
              <a:tr h="617768">
                <a:tc>
                  <a:txBody>
                    <a:bodyPr/>
                    <a:lstStyle/>
                    <a:p>
                      <a:endParaRPr lang="en-US" sz="2000" dirty="0"/>
                    </a:p>
                  </a:txBody>
                  <a:tcPr marT="45718" marB="45718">
                    <a:solidFill>
                      <a:srgbClr val="0056AC"/>
                    </a:solidFill>
                  </a:tcPr>
                </a:tc>
                <a:tc>
                  <a:txBody>
                    <a:bodyPr/>
                    <a:lstStyle/>
                    <a:p>
                      <a:pPr algn="ctr"/>
                      <a:r>
                        <a:rPr lang="en-US" sz="2000" dirty="0" smtClean="0"/>
                        <a:t>Time</a:t>
                      </a:r>
                      <a:endParaRPr lang="en-US" sz="2000" dirty="0"/>
                    </a:p>
                  </a:txBody>
                  <a:tcPr marT="45718" marB="45718">
                    <a:solidFill>
                      <a:srgbClr val="0056AC"/>
                    </a:solidFill>
                  </a:tcPr>
                </a:tc>
                <a:tc>
                  <a:txBody>
                    <a:bodyPr/>
                    <a:lstStyle/>
                    <a:p>
                      <a:pPr algn="ctr"/>
                      <a:r>
                        <a:rPr lang="en-US" sz="2000" dirty="0" smtClean="0"/>
                        <a:t># items</a:t>
                      </a:r>
                      <a:endParaRPr lang="en-US" sz="2000" dirty="0"/>
                    </a:p>
                  </a:txBody>
                  <a:tcPr marT="45718" marB="45718">
                    <a:solidFill>
                      <a:srgbClr val="0056AC"/>
                    </a:solidFill>
                  </a:tcPr>
                </a:tc>
                <a:tc>
                  <a:txBody>
                    <a:bodyPr/>
                    <a:lstStyle/>
                    <a:p>
                      <a:r>
                        <a:rPr lang="en-US" sz="2000" dirty="0" smtClean="0"/>
                        <a:t>Example Item</a:t>
                      </a:r>
                      <a:endParaRPr lang="en-US" sz="2000" dirty="0"/>
                    </a:p>
                  </a:txBody>
                  <a:tcPr marT="45718" marB="45718">
                    <a:solidFill>
                      <a:srgbClr val="0056AC"/>
                    </a:solidFill>
                  </a:tcPr>
                </a:tc>
                <a:extLst>
                  <a:ext uri="{0D108BD9-81ED-4DB2-BD59-A6C34878D82A}">
                    <a16:rowId xmlns="" xmlns:a16="http://schemas.microsoft.com/office/drawing/2014/main" val="10000"/>
                  </a:ext>
                </a:extLst>
              </a:tr>
              <a:tr h="1514341">
                <a:tc>
                  <a:txBody>
                    <a:bodyPr/>
                    <a:lstStyle/>
                    <a:p>
                      <a:r>
                        <a:rPr lang="en-US" sz="2200" b="1" dirty="0" smtClean="0"/>
                        <a:t>Work-Family Environment</a:t>
                      </a:r>
                    </a:p>
                    <a:p>
                      <a:r>
                        <a:rPr lang="en-US" sz="1600" b="1" dirty="0" smtClean="0"/>
                        <a:t>(Thompson</a:t>
                      </a:r>
                      <a:r>
                        <a:rPr lang="en-US" sz="1600" b="1" baseline="0" dirty="0" smtClean="0"/>
                        <a:t> et al., 1999)</a:t>
                      </a:r>
                      <a:endParaRPr lang="en-US" sz="1600" b="1" dirty="0"/>
                    </a:p>
                  </a:txBody>
                  <a:tcPr marT="45718" marB="45718">
                    <a:solidFill>
                      <a:schemeClr val="accent1">
                        <a:lumMod val="40000"/>
                        <a:lumOff val="60000"/>
                      </a:schemeClr>
                    </a:solidFill>
                  </a:tcPr>
                </a:tc>
                <a:tc>
                  <a:txBody>
                    <a:bodyPr/>
                    <a:lstStyle/>
                    <a:p>
                      <a:pPr algn="ctr"/>
                      <a:r>
                        <a:rPr lang="en-US" sz="2200" b="0" dirty="0" smtClean="0"/>
                        <a:t>1</a:t>
                      </a:r>
                      <a:endParaRPr lang="en-US" sz="2200" b="0" dirty="0"/>
                    </a:p>
                  </a:txBody>
                  <a:tcPr marT="45718" marB="45718">
                    <a:solidFill>
                      <a:schemeClr val="accent1">
                        <a:lumMod val="40000"/>
                        <a:lumOff val="60000"/>
                      </a:schemeClr>
                    </a:solidFill>
                  </a:tcPr>
                </a:tc>
                <a:tc>
                  <a:txBody>
                    <a:bodyPr/>
                    <a:lstStyle/>
                    <a:p>
                      <a:pPr algn="ctr"/>
                      <a:r>
                        <a:rPr lang="en-US" sz="2200" dirty="0" smtClean="0"/>
                        <a:t>20</a:t>
                      </a:r>
                      <a:endParaRPr lang="en-US" sz="2200" dirty="0"/>
                    </a:p>
                  </a:txBody>
                  <a:tcPr marT="45718" marB="4571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In this organization, employees are encouraged to strike a balance between their work and family lives.</a:t>
                      </a:r>
                      <a:endParaRPr lang="en-US" sz="2200" dirty="0"/>
                    </a:p>
                  </a:txBody>
                  <a:tcPr marT="45718" marB="45718">
                    <a:solidFill>
                      <a:schemeClr val="accent1">
                        <a:lumMod val="40000"/>
                        <a:lumOff val="60000"/>
                      </a:schemeClr>
                    </a:solidFill>
                  </a:tcPr>
                </a:tc>
                <a:extLst>
                  <a:ext uri="{0D108BD9-81ED-4DB2-BD59-A6C34878D82A}">
                    <a16:rowId xmlns="" xmlns:a16="http://schemas.microsoft.com/office/drawing/2014/main" val="10001"/>
                  </a:ext>
                </a:extLst>
              </a:tr>
              <a:tr h="807513">
                <a:tc>
                  <a:txBody>
                    <a:bodyPr/>
                    <a:lstStyle/>
                    <a:p>
                      <a:r>
                        <a:rPr lang="en-US" sz="2200" b="1" dirty="0" smtClean="0"/>
                        <a:t>Work</a:t>
                      </a:r>
                      <a:r>
                        <a:rPr lang="en-US" sz="2200" b="1" baseline="0" dirty="0" smtClean="0"/>
                        <a:t> Hours</a:t>
                      </a:r>
                      <a:endParaRPr lang="en-US" sz="2200" b="1" dirty="0"/>
                    </a:p>
                  </a:txBody>
                  <a:tcPr marT="45718" marB="45718">
                    <a:solidFill>
                      <a:schemeClr val="accent1">
                        <a:lumMod val="20000"/>
                        <a:lumOff val="80000"/>
                      </a:schemeClr>
                    </a:solidFill>
                  </a:tcPr>
                </a:tc>
                <a:tc>
                  <a:txBody>
                    <a:bodyPr/>
                    <a:lstStyle/>
                    <a:p>
                      <a:pPr algn="ctr"/>
                      <a:r>
                        <a:rPr lang="en-US" sz="2200" b="0" dirty="0" smtClean="0"/>
                        <a:t>1</a:t>
                      </a:r>
                      <a:endParaRPr lang="en-US" sz="2200" b="0" dirty="0"/>
                    </a:p>
                  </a:txBody>
                  <a:tcPr marT="45718" marB="45718">
                    <a:solidFill>
                      <a:schemeClr val="accent1">
                        <a:lumMod val="20000"/>
                        <a:lumOff val="80000"/>
                      </a:schemeClr>
                    </a:solidFill>
                  </a:tcPr>
                </a:tc>
                <a:tc>
                  <a:txBody>
                    <a:bodyPr/>
                    <a:lstStyle/>
                    <a:p>
                      <a:pPr algn="ctr"/>
                      <a:r>
                        <a:rPr lang="en-US" sz="2200" dirty="0" smtClean="0"/>
                        <a:t>2</a:t>
                      </a:r>
                      <a:endParaRPr lang="en-US" sz="2200" dirty="0"/>
                    </a:p>
                  </a:txBody>
                  <a:tcPr marT="45718" marB="45718">
                    <a:solidFill>
                      <a:schemeClr val="accent1">
                        <a:lumMod val="20000"/>
                        <a:lumOff val="80000"/>
                      </a:schemeClr>
                    </a:solidFill>
                  </a:tcPr>
                </a:tc>
                <a:tc>
                  <a:txBody>
                    <a:bodyPr/>
                    <a:lstStyle/>
                    <a:p>
                      <a:r>
                        <a:rPr lang="en-US" sz="2200" dirty="0" smtClean="0"/>
                        <a:t>Hours spent working at the</a:t>
                      </a:r>
                      <a:r>
                        <a:rPr lang="en-US" sz="2200" baseline="0" dirty="0" smtClean="0"/>
                        <a:t> job and at home</a:t>
                      </a:r>
                      <a:endParaRPr lang="en-US" sz="2200" dirty="0"/>
                    </a:p>
                  </a:txBody>
                  <a:tcPr marT="45718" marB="45718">
                    <a:solidFill>
                      <a:schemeClr val="accent1">
                        <a:lumMod val="20000"/>
                        <a:lumOff val="80000"/>
                      </a:schemeClr>
                    </a:solidFill>
                  </a:tcPr>
                </a:tc>
                <a:extLst>
                  <a:ext uri="{0D108BD9-81ED-4DB2-BD59-A6C34878D82A}">
                    <a16:rowId xmlns="" xmlns:a16="http://schemas.microsoft.com/office/drawing/2014/main" val="10002"/>
                  </a:ext>
                </a:extLst>
              </a:tr>
              <a:tr h="963386">
                <a:tc>
                  <a:txBody>
                    <a:bodyPr/>
                    <a:lstStyle/>
                    <a:p>
                      <a:r>
                        <a:rPr lang="en-US" sz="2200" b="1" dirty="0" smtClean="0"/>
                        <a:t>Work Pressure </a:t>
                      </a:r>
                    </a:p>
                    <a:p>
                      <a:r>
                        <a:rPr lang="en-US" sz="1600" b="1" dirty="0" smtClean="0"/>
                        <a:t>(Moos, 1986)</a:t>
                      </a:r>
                      <a:endParaRPr lang="en-US" sz="1600" b="1" dirty="0"/>
                    </a:p>
                  </a:txBody>
                  <a:tcPr marT="45718" marB="45718">
                    <a:solidFill>
                      <a:schemeClr val="accent1">
                        <a:lumMod val="40000"/>
                        <a:lumOff val="60000"/>
                      </a:schemeClr>
                    </a:solidFill>
                  </a:tcPr>
                </a:tc>
                <a:tc>
                  <a:txBody>
                    <a:bodyPr/>
                    <a:lstStyle/>
                    <a:p>
                      <a:pPr algn="ctr"/>
                      <a:r>
                        <a:rPr lang="en-US" sz="2200" b="0" dirty="0" smtClean="0"/>
                        <a:t>1</a:t>
                      </a:r>
                      <a:endParaRPr lang="en-US" sz="2200" b="0" dirty="0"/>
                    </a:p>
                  </a:txBody>
                  <a:tcPr marT="45718" marB="45718">
                    <a:solidFill>
                      <a:schemeClr val="accent1">
                        <a:lumMod val="40000"/>
                        <a:lumOff val="60000"/>
                      </a:schemeClr>
                    </a:solidFill>
                  </a:tcPr>
                </a:tc>
                <a:tc>
                  <a:txBody>
                    <a:bodyPr/>
                    <a:lstStyle/>
                    <a:p>
                      <a:pPr algn="ctr"/>
                      <a:r>
                        <a:rPr lang="en-US" sz="2200" dirty="0" smtClean="0"/>
                        <a:t>9</a:t>
                      </a:r>
                      <a:endParaRPr lang="en-US" sz="2200" dirty="0"/>
                    </a:p>
                  </a:txBody>
                  <a:tcPr marT="45718" marB="45718">
                    <a:solidFill>
                      <a:schemeClr val="accent1">
                        <a:lumMod val="40000"/>
                        <a:lumOff val="60000"/>
                      </a:schemeClr>
                    </a:solidFill>
                  </a:tcPr>
                </a:tc>
                <a:tc>
                  <a:txBody>
                    <a:bodyPr/>
                    <a:lstStyle/>
                    <a:p>
                      <a:r>
                        <a:rPr lang="en-US" sz="2200" dirty="0" smtClean="0"/>
                        <a:t>There always seems to be an urgency about everything.</a:t>
                      </a:r>
                      <a:endParaRPr lang="en-US" sz="2200" dirty="0"/>
                    </a:p>
                  </a:txBody>
                  <a:tcPr marT="45718" marB="45718">
                    <a:solidFill>
                      <a:schemeClr val="accent1">
                        <a:lumMod val="40000"/>
                        <a:lumOff val="60000"/>
                      </a:schemeClr>
                    </a:solidFill>
                  </a:tcPr>
                </a:tc>
                <a:extLst>
                  <a:ext uri="{0D108BD9-81ED-4DB2-BD59-A6C34878D82A}">
                    <a16:rowId xmlns="" xmlns:a16="http://schemas.microsoft.com/office/drawing/2014/main" val="10003"/>
                  </a:ext>
                </a:extLst>
              </a:tr>
              <a:tr h="1159920">
                <a:tc>
                  <a:txBody>
                    <a:bodyPr/>
                    <a:lstStyle/>
                    <a:p>
                      <a:r>
                        <a:rPr lang="en-US" sz="2200" b="1" dirty="0" smtClean="0"/>
                        <a:t>WFI</a:t>
                      </a:r>
                    </a:p>
                    <a:p>
                      <a:r>
                        <a:rPr lang="en-US" sz="1500" b="1" dirty="0" smtClean="0"/>
                        <a:t>(Small &amp; Riley, 1990)</a:t>
                      </a:r>
                      <a:endParaRPr lang="en-US" sz="1500" b="1" dirty="0"/>
                    </a:p>
                  </a:txBody>
                  <a:tcPr marT="45718" marB="45718">
                    <a:solidFill>
                      <a:schemeClr val="accent1">
                        <a:lumMod val="20000"/>
                        <a:lumOff val="80000"/>
                      </a:schemeClr>
                    </a:solidFill>
                  </a:tcPr>
                </a:tc>
                <a:tc>
                  <a:txBody>
                    <a:bodyPr/>
                    <a:lstStyle/>
                    <a:p>
                      <a:pPr algn="ctr"/>
                      <a:r>
                        <a:rPr lang="en-US" sz="2200" b="0" dirty="0" smtClean="0"/>
                        <a:t>2</a:t>
                      </a:r>
                      <a:endParaRPr lang="en-US" sz="2200" b="0" dirty="0"/>
                    </a:p>
                  </a:txBody>
                  <a:tcPr marT="45718" marB="45718">
                    <a:solidFill>
                      <a:schemeClr val="accent1">
                        <a:lumMod val="20000"/>
                        <a:lumOff val="80000"/>
                      </a:schemeClr>
                    </a:solidFill>
                  </a:tcPr>
                </a:tc>
                <a:tc>
                  <a:txBody>
                    <a:bodyPr/>
                    <a:lstStyle/>
                    <a:p>
                      <a:pPr algn="ctr"/>
                      <a:r>
                        <a:rPr lang="en-US" sz="2200" dirty="0" smtClean="0"/>
                        <a:t>20</a:t>
                      </a:r>
                      <a:endParaRPr lang="en-US" sz="2200" dirty="0"/>
                    </a:p>
                  </a:txBody>
                  <a:tcPr marT="45718" marB="45718">
                    <a:solidFill>
                      <a:schemeClr val="accent1">
                        <a:lumMod val="20000"/>
                        <a:lumOff val="80000"/>
                      </a:schemeClr>
                    </a:solidFill>
                  </a:tcPr>
                </a:tc>
                <a:tc>
                  <a:txBody>
                    <a:bodyPr/>
                    <a:lstStyle/>
                    <a:p>
                      <a:r>
                        <a:rPr lang="en-US" sz="2200" dirty="0" smtClean="0"/>
                        <a:t>When I get home from work, I often do</a:t>
                      </a:r>
                      <a:r>
                        <a:rPr lang="en-US" sz="2200" baseline="0" dirty="0" smtClean="0"/>
                        <a:t> not have the energy to be a good parent.</a:t>
                      </a:r>
                      <a:endParaRPr lang="en-US" sz="2200" dirty="0"/>
                    </a:p>
                  </a:txBody>
                  <a:tcPr marT="45718" marB="45718">
                    <a:solidFill>
                      <a:schemeClr val="accent1">
                        <a:lumMod val="20000"/>
                        <a:lumOff val="80000"/>
                      </a:schemeClr>
                    </a:solidFill>
                  </a:tcPr>
                </a:tc>
                <a:extLst>
                  <a:ext uri="{0D108BD9-81ED-4DB2-BD59-A6C34878D82A}">
                    <a16:rowId xmlns="" xmlns:a16="http://schemas.microsoft.com/office/drawing/2014/main" val="10004"/>
                  </a:ext>
                </a:extLst>
              </a:tr>
            </a:tbl>
          </a:graphicData>
        </a:graphic>
      </p:graphicFrame>
      <p:pic>
        <p:nvPicPr>
          <p:cNvPr id="5" name="Picture 2"/>
          <p:cNvPicPr>
            <a:picLocks noChangeAspect="1" noChangeArrowheads="1"/>
          </p:cNvPicPr>
          <p:nvPr/>
        </p:nvPicPr>
        <p:blipFill>
          <a:blip r:embed="rId3" cstate="print"/>
          <a:srcRect/>
          <a:stretch>
            <a:fillRect/>
          </a:stretch>
        </p:blipFill>
        <p:spPr bwMode="auto">
          <a:xfrm>
            <a:off x="268986" y="228600"/>
            <a:ext cx="1255014" cy="711056"/>
          </a:xfrm>
          <a:prstGeom prst="rect">
            <a:avLst/>
          </a:prstGeom>
          <a:noFill/>
          <a:ln w="9525">
            <a:noFill/>
            <a:miter lim="800000"/>
            <a:headEnd/>
            <a:tailEnd/>
          </a:ln>
          <a:effectLst/>
        </p:spPr>
      </p:pic>
    </p:spTree>
    <p:extLst>
      <p:ext uri="{BB962C8B-B14F-4D97-AF65-F5344CB8AC3E}">
        <p14:creationId xmlns:p14="http://schemas.microsoft.com/office/powerpoint/2010/main" val="2477417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a:t>
            </a:r>
            <a:endParaRPr lang="en-US" dirty="0"/>
          </a:p>
        </p:txBody>
      </p:sp>
      <p:sp>
        <p:nvSpPr>
          <p:cNvPr id="3" name="Content Placeholder 2"/>
          <p:cNvSpPr>
            <a:spLocks noGrp="1"/>
          </p:cNvSpPr>
          <p:nvPr>
            <p:ph idx="1"/>
          </p:nvPr>
        </p:nvSpPr>
        <p:spPr>
          <a:xfrm>
            <a:off x="457200" y="1600200"/>
            <a:ext cx="8229600" cy="4957763"/>
          </a:xfrm>
        </p:spPr>
        <p:txBody>
          <a:bodyPr>
            <a:normAutofit lnSpcReduction="10000"/>
          </a:bodyPr>
          <a:lstStyle/>
          <a:p>
            <a:r>
              <a:rPr lang="en-US" dirty="0" smtClean="0"/>
              <a:t>Actor-Partner Interdependence Mediation Model (</a:t>
            </a:r>
            <a:r>
              <a:rPr lang="en-US" dirty="0" err="1" smtClean="0"/>
              <a:t>APIMeM</a:t>
            </a:r>
            <a:r>
              <a:rPr lang="en-US" dirty="0" smtClean="0"/>
              <a:t>) </a:t>
            </a:r>
            <a:r>
              <a:rPr lang="en-US" sz="2000" dirty="0" smtClean="0"/>
              <a:t>(Lederman, Macho, &amp; Kenny, 2011)</a:t>
            </a:r>
            <a:endParaRPr lang="en-US" dirty="0" smtClean="0"/>
          </a:p>
          <a:p>
            <a:r>
              <a:rPr lang="en-US" dirty="0" smtClean="0"/>
              <a:t>Structural equation modeling</a:t>
            </a:r>
          </a:p>
          <a:p>
            <a:pPr lvl="1"/>
            <a:r>
              <a:rPr lang="en-US" altLang="zh-CN" dirty="0" smtClean="0"/>
              <a:t>‘</a:t>
            </a:r>
            <a:r>
              <a:rPr lang="en-US" altLang="zh-CN" dirty="0" err="1" smtClean="0"/>
              <a:t>Lavaan</a:t>
            </a:r>
            <a:r>
              <a:rPr lang="en-US" altLang="zh-CN" dirty="0"/>
              <a:t>’ package in R </a:t>
            </a:r>
            <a:r>
              <a:rPr lang="en-US" altLang="zh-CN" dirty="0" smtClean="0"/>
              <a:t>3.3.2</a:t>
            </a:r>
            <a:endParaRPr lang="en-US" dirty="0" smtClean="0"/>
          </a:p>
          <a:p>
            <a:r>
              <a:rPr lang="en-US" dirty="0" smtClean="0"/>
              <a:t>Stepwise modeling procedure</a:t>
            </a:r>
          </a:p>
          <a:p>
            <a:pPr lvl="1"/>
            <a:r>
              <a:rPr lang="en-US" dirty="0" smtClean="0"/>
              <a:t>Fully saturated model first</a:t>
            </a:r>
          </a:p>
          <a:p>
            <a:pPr lvl="1"/>
            <a:r>
              <a:rPr lang="en-US" dirty="0" smtClean="0"/>
              <a:t>Gender moderation test</a:t>
            </a:r>
          </a:p>
          <a:p>
            <a:pPr lvl="1"/>
            <a:r>
              <a:rPr lang="en-US" dirty="0" smtClean="0"/>
              <a:t>Retain the more parsimonious model without significant reduction in goodness-of-fit (indicated by chi-squared test)</a:t>
            </a:r>
          </a:p>
        </p:txBody>
      </p:sp>
      <p:pic>
        <p:nvPicPr>
          <p:cNvPr id="4" name="Picture 2"/>
          <p:cNvPicPr>
            <a:picLocks noChangeAspect="1" noChangeArrowheads="1"/>
          </p:cNvPicPr>
          <p:nvPr/>
        </p:nvPicPr>
        <p:blipFill>
          <a:blip r:embed="rId3" cstate="print"/>
          <a:srcRect/>
          <a:stretch>
            <a:fillRect/>
          </a:stretch>
        </p:blipFill>
        <p:spPr bwMode="auto">
          <a:xfrm>
            <a:off x="268986" y="355744"/>
            <a:ext cx="1255014" cy="711056"/>
          </a:xfrm>
          <a:prstGeom prst="rect">
            <a:avLst/>
          </a:prstGeom>
          <a:noFill/>
          <a:ln w="9525">
            <a:noFill/>
            <a:miter lim="800000"/>
            <a:headEnd/>
            <a:tailEnd/>
          </a:ln>
          <a:effectLst/>
        </p:spPr>
      </p:pic>
    </p:spTree>
    <p:extLst>
      <p:ext uri="{BB962C8B-B14F-4D97-AF65-F5344CB8AC3E}">
        <p14:creationId xmlns:p14="http://schemas.microsoft.com/office/powerpoint/2010/main" val="1881357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723"/>
            <a:ext cx="9144000" cy="923306"/>
          </a:xfrm>
        </p:spPr>
        <p:txBody>
          <a:bodyPr>
            <a:normAutofit/>
          </a:bodyPr>
          <a:lstStyle/>
          <a:p>
            <a:r>
              <a:rPr lang="en-US" dirty="0" smtClean="0"/>
              <a:t>Results: Final Model</a:t>
            </a:r>
            <a:endParaRPr lang="en-US" dirty="0"/>
          </a:p>
        </p:txBody>
      </p:sp>
      <p:pic>
        <p:nvPicPr>
          <p:cNvPr id="7" name="图片 6"/>
          <p:cNvPicPr>
            <a:picLocks noChangeAspect="1"/>
          </p:cNvPicPr>
          <p:nvPr/>
        </p:nvPicPr>
        <p:blipFill>
          <a:blip r:embed="rId3"/>
          <a:stretch>
            <a:fillRect/>
          </a:stretch>
        </p:blipFill>
        <p:spPr>
          <a:xfrm>
            <a:off x="142875" y="1681438"/>
            <a:ext cx="6771502" cy="5176562"/>
          </a:xfrm>
          <a:prstGeom prst="rect">
            <a:avLst/>
          </a:prstGeom>
        </p:spPr>
      </p:pic>
      <p:sp>
        <p:nvSpPr>
          <p:cNvPr id="8" name="矩形 7"/>
          <p:cNvSpPr/>
          <p:nvPr/>
        </p:nvSpPr>
        <p:spPr>
          <a:xfrm>
            <a:off x="6729412" y="3078141"/>
            <a:ext cx="2414588" cy="2031325"/>
          </a:xfrm>
          <a:prstGeom prst="rect">
            <a:avLst/>
          </a:prstGeom>
        </p:spPr>
        <p:txBody>
          <a:bodyPr wrap="square">
            <a:spAutoFit/>
          </a:bodyPr>
          <a:lstStyle/>
          <a:p>
            <a:endParaRPr lang="en-US" altLang="zh-CN" dirty="0" smtClean="0">
              <a:latin typeface="Times New Roman" charset="0"/>
              <a:ea typeface="Times New Roman" charset="0"/>
              <a:cs typeface="Times New Roman" charset="0"/>
            </a:endParaRPr>
          </a:p>
          <a:p>
            <a:r>
              <a:rPr lang="mr-IN" altLang="zh-CN" dirty="0" smtClean="0">
                <a:latin typeface="Times New Roman" charset="0"/>
                <a:ea typeface="Times New Roman" charset="0"/>
                <a:cs typeface="Times New Roman" charset="0"/>
              </a:rPr>
              <a:t>𝜒2 </a:t>
            </a:r>
            <a:r>
              <a:rPr lang="mr-IN" altLang="zh-CN" dirty="0">
                <a:latin typeface="Times New Roman" charset="0"/>
                <a:ea typeface="Times New Roman" charset="0"/>
                <a:cs typeface="Times New Roman" charset="0"/>
              </a:rPr>
              <a:t>(11) = 12.82, </a:t>
            </a:r>
            <a:r>
              <a:rPr lang="mr-IN" altLang="zh-CN" i="1" dirty="0" err="1" smtClean="0">
                <a:latin typeface="Times New Roman" charset="0"/>
                <a:ea typeface="Times New Roman" charset="0"/>
                <a:cs typeface="Times New Roman" charset="0"/>
              </a:rPr>
              <a:t>p</a:t>
            </a:r>
            <a:r>
              <a:rPr lang="mr-IN" altLang="zh-CN" dirty="0" smtClean="0">
                <a:latin typeface="Times New Roman" charset="0"/>
                <a:ea typeface="Times New Roman" charset="0"/>
                <a:cs typeface="Times New Roman" charset="0"/>
              </a:rPr>
              <a:t> </a:t>
            </a:r>
            <a:r>
              <a:rPr lang="mr-IN" altLang="zh-CN" dirty="0">
                <a:latin typeface="Times New Roman" charset="0"/>
                <a:ea typeface="Times New Roman" charset="0"/>
                <a:cs typeface="Times New Roman" charset="0"/>
              </a:rPr>
              <a:t>= .30; </a:t>
            </a:r>
            <a:endParaRPr lang="en-US" altLang="zh-CN" dirty="0" smtClean="0">
              <a:latin typeface="Times New Roman" charset="0"/>
              <a:ea typeface="Times New Roman" charset="0"/>
              <a:cs typeface="Times New Roman" charset="0"/>
            </a:endParaRPr>
          </a:p>
          <a:p>
            <a:r>
              <a:rPr lang="mr-IN" altLang="zh-CN" dirty="0" smtClean="0">
                <a:latin typeface="Times New Roman" charset="0"/>
                <a:ea typeface="Times New Roman" charset="0"/>
                <a:cs typeface="Times New Roman" charset="0"/>
              </a:rPr>
              <a:t>RMSEA </a:t>
            </a:r>
            <a:r>
              <a:rPr lang="mr-IN" altLang="zh-CN" dirty="0">
                <a:latin typeface="Times New Roman" charset="0"/>
                <a:ea typeface="Times New Roman" charset="0"/>
                <a:cs typeface="Times New Roman" charset="0"/>
              </a:rPr>
              <a:t>= .03; </a:t>
            </a:r>
            <a:endParaRPr lang="en-US" altLang="zh-CN" dirty="0" smtClean="0">
              <a:latin typeface="Times New Roman" charset="0"/>
              <a:ea typeface="Times New Roman" charset="0"/>
              <a:cs typeface="Times New Roman" charset="0"/>
            </a:endParaRPr>
          </a:p>
          <a:p>
            <a:r>
              <a:rPr lang="mr-IN" altLang="zh-CN" dirty="0" smtClean="0">
                <a:latin typeface="Times New Roman" charset="0"/>
                <a:ea typeface="Times New Roman" charset="0"/>
                <a:cs typeface="Times New Roman" charset="0"/>
              </a:rPr>
              <a:t>SRMR </a:t>
            </a:r>
            <a:r>
              <a:rPr lang="mr-IN" altLang="zh-CN" dirty="0">
                <a:latin typeface="Times New Roman" charset="0"/>
                <a:ea typeface="Times New Roman" charset="0"/>
                <a:cs typeface="Times New Roman" charset="0"/>
              </a:rPr>
              <a:t>= .04; </a:t>
            </a:r>
            <a:endParaRPr lang="en-US" altLang="zh-CN" dirty="0" smtClean="0">
              <a:latin typeface="Times New Roman" charset="0"/>
              <a:ea typeface="Times New Roman" charset="0"/>
              <a:cs typeface="Times New Roman" charset="0"/>
            </a:endParaRPr>
          </a:p>
          <a:p>
            <a:r>
              <a:rPr lang="mr-IN" altLang="zh-CN" dirty="0" smtClean="0">
                <a:latin typeface="Times New Roman" charset="0"/>
                <a:ea typeface="Times New Roman" charset="0"/>
                <a:cs typeface="Times New Roman" charset="0"/>
              </a:rPr>
              <a:t>CFI </a:t>
            </a:r>
            <a:r>
              <a:rPr lang="mr-IN" altLang="zh-CN" dirty="0">
                <a:latin typeface="Times New Roman" charset="0"/>
                <a:ea typeface="Times New Roman" charset="0"/>
                <a:cs typeface="Times New Roman" charset="0"/>
              </a:rPr>
              <a:t>= .</a:t>
            </a:r>
            <a:r>
              <a:rPr lang="mr-IN" altLang="zh-CN" dirty="0" smtClean="0">
                <a:latin typeface="Times New Roman" charset="0"/>
                <a:ea typeface="Times New Roman" charset="0"/>
                <a:cs typeface="Times New Roman" charset="0"/>
              </a:rPr>
              <a:t>99</a:t>
            </a:r>
            <a:r>
              <a:rPr lang="en-US" altLang="zh-CN" dirty="0" smtClean="0">
                <a:latin typeface="Times New Roman" charset="0"/>
                <a:ea typeface="Times New Roman" charset="0"/>
                <a:cs typeface="Times New Roman" charset="0"/>
              </a:rPr>
              <a:t>;</a:t>
            </a:r>
            <a:r>
              <a:rPr lang="mr-IN" altLang="zh-CN" dirty="0" smtClean="0">
                <a:latin typeface="Times New Roman" charset="0"/>
                <a:ea typeface="Times New Roman" charset="0"/>
                <a:cs typeface="Times New Roman" charset="0"/>
              </a:rPr>
              <a:t> </a:t>
            </a:r>
            <a:r>
              <a:rPr lang="mr-IN" altLang="zh-CN" dirty="0">
                <a:latin typeface="Times New Roman" charset="0"/>
                <a:ea typeface="Times New Roman" charset="0"/>
                <a:cs typeface="Times New Roman" charset="0"/>
              </a:rPr>
              <a:t>TLI = .</a:t>
            </a:r>
            <a:r>
              <a:rPr lang="mr-IN" altLang="zh-CN" dirty="0" smtClean="0">
                <a:latin typeface="Times New Roman" charset="0"/>
                <a:ea typeface="Times New Roman" charset="0"/>
                <a:cs typeface="Times New Roman" charset="0"/>
              </a:rPr>
              <a:t>97</a:t>
            </a:r>
            <a:endParaRPr lang="en-US" altLang="zh-CN" dirty="0" smtClean="0">
              <a:latin typeface="Times New Roman" charset="0"/>
              <a:ea typeface="Times New Roman" charset="0"/>
              <a:cs typeface="Times New Roman" charset="0"/>
            </a:endParaRPr>
          </a:p>
          <a:p>
            <a:endParaRPr lang="en-US" altLang="zh-CN" dirty="0">
              <a:latin typeface="Times New Roman" charset="0"/>
              <a:ea typeface="Times New Roman" charset="0"/>
              <a:cs typeface="Times New Roman" charset="0"/>
            </a:endParaRPr>
          </a:p>
          <a:p>
            <a:r>
              <a:rPr lang="en-US" altLang="zh-CN" dirty="0" smtClean="0">
                <a:latin typeface="Times New Roman" charset="0"/>
                <a:ea typeface="Times New Roman" charset="0"/>
                <a:cs typeface="Times New Roman" charset="0"/>
              </a:rPr>
              <a:t>Good fit with the data</a:t>
            </a:r>
            <a:r>
              <a:rPr lang="mr-IN" altLang="zh-CN" dirty="0" smtClean="0">
                <a:latin typeface="Times New Roman" charset="0"/>
                <a:ea typeface="Times New Roman" charset="0"/>
                <a:cs typeface="Times New Roman" charset="0"/>
              </a:rPr>
              <a:t> </a:t>
            </a:r>
            <a:endParaRPr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54165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Results: Direct Actor Effects (Spillover)</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Tree>
    <p:extLst>
      <p:ext uri="{BB962C8B-B14F-4D97-AF65-F5344CB8AC3E}">
        <p14:creationId xmlns:p14="http://schemas.microsoft.com/office/powerpoint/2010/main" val="1734861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Results: Direct Partner Effects (Crossover)</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a:t>
            </a:r>
            <a:r>
              <a:rPr kumimoji="1" lang="en-US" altLang="zh-CN" smtClean="0"/>
              <a:t>05)***</a:t>
            </a:r>
            <a:endParaRPr kumimoji="1" lang="zh-CN" altLang="en-US" dirty="0"/>
          </a:p>
        </p:txBody>
      </p:sp>
      <p:cxnSp>
        <p:nvCxnSpPr>
          <p:cNvPr id="32" name="直线箭头连接符 31"/>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55919" y="3595236"/>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
        <p:nvSpPr>
          <p:cNvPr id="35" name="文本框 34"/>
          <p:cNvSpPr txBox="1"/>
          <p:nvPr/>
        </p:nvSpPr>
        <p:spPr>
          <a:xfrm>
            <a:off x="5455919" y="4351172"/>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Tree>
    <p:extLst>
      <p:ext uri="{BB962C8B-B14F-4D97-AF65-F5344CB8AC3E}">
        <p14:creationId xmlns:p14="http://schemas.microsoft.com/office/powerpoint/2010/main" val="909332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Theoretical Background</a:t>
            </a:r>
            <a:endParaRPr lang="en-US" dirty="0"/>
          </a:p>
        </p:txBody>
      </p:sp>
      <p:sp>
        <p:nvSpPr>
          <p:cNvPr id="3" name="Content Placeholder 2"/>
          <p:cNvSpPr>
            <a:spLocks noGrp="1"/>
          </p:cNvSpPr>
          <p:nvPr>
            <p:ph idx="1"/>
          </p:nvPr>
        </p:nvSpPr>
        <p:spPr>
          <a:xfrm>
            <a:off x="457200" y="1600201"/>
            <a:ext cx="8229600" cy="3729038"/>
          </a:xfrm>
        </p:spPr>
        <p:txBody>
          <a:bodyPr>
            <a:normAutofit/>
          </a:bodyPr>
          <a:lstStyle/>
          <a:p>
            <a:r>
              <a:rPr lang="en-US" b="1" dirty="0" smtClean="0"/>
              <a:t>Work-Home Resources Model </a:t>
            </a:r>
            <a:r>
              <a:rPr lang="en-US" sz="1800" dirty="0"/>
              <a:t>(ten </a:t>
            </a:r>
            <a:r>
              <a:rPr lang="en-US" sz="1800" dirty="0" err="1"/>
              <a:t>Brummelhuis</a:t>
            </a:r>
            <a:r>
              <a:rPr lang="en-US" sz="1800" dirty="0"/>
              <a:t> &amp; Bakker, 2012)</a:t>
            </a:r>
            <a:endParaRPr lang="en-US" sz="1800" dirty="0" smtClean="0"/>
          </a:p>
          <a:p>
            <a:pPr lvl="1"/>
            <a:r>
              <a:rPr lang="en-US" dirty="0" smtClean="0"/>
              <a:t>Personal resources (e.g., time, energy, mood) link work and family domains</a:t>
            </a:r>
          </a:p>
          <a:p>
            <a:pPr lvl="1"/>
            <a:r>
              <a:rPr lang="en-US" dirty="0" smtClean="0"/>
              <a:t>Work demands can lead to negative home outcomes by reducing personal resources</a:t>
            </a:r>
          </a:p>
          <a:p>
            <a:pPr lvl="1"/>
            <a:r>
              <a:rPr lang="en-US" dirty="0" smtClean="0"/>
              <a:t>Work resources can lead to positive home outcomes by increasing personal resources</a:t>
            </a:r>
            <a:endParaRPr lang="en-US" dirty="0"/>
          </a:p>
          <a:p>
            <a:pPr marL="457200" lvl="1" indent="0">
              <a:buNone/>
            </a:pPr>
            <a:endParaRPr lang="en-US" sz="1400" dirty="0"/>
          </a:p>
        </p:txBody>
      </p:sp>
      <p:sp>
        <p:nvSpPr>
          <p:cNvPr id="4" name="矩形 3"/>
          <p:cNvSpPr/>
          <p:nvPr/>
        </p:nvSpPr>
        <p:spPr>
          <a:xfrm>
            <a:off x="457200" y="5457825"/>
            <a:ext cx="805815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Employees’ work environments -&gt; their own family experiences</a:t>
            </a:r>
            <a:endParaRPr kumimoji="1" lang="zh-CN" altLang="en-US" dirty="0"/>
          </a:p>
        </p:txBody>
      </p:sp>
      <p:sp>
        <p:nvSpPr>
          <p:cNvPr id="5" name="矩形 4"/>
          <p:cNvSpPr/>
          <p:nvPr/>
        </p:nvSpPr>
        <p:spPr>
          <a:xfrm>
            <a:off x="1628775" y="6000748"/>
            <a:ext cx="5886450" cy="41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Spillover effect</a:t>
            </a:r>
            <a:endParaRPr kumimoji="1" lang="zh-CN" altLang="en-US" dirty="0"/>
          </a:p>
        </p:txBody>
      </p:sp>
    </p:spTree>
    <p:extLst>
      <p:ext uri="{BB962C8B-B14F-4D97-AF65-F5344CB8AC3E}">
        <p14:creationId xmlns:p14="http://schemas.microsoft.com/office/powerpoint/2010/main" val="6060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 Mediation (Spillover)</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cxnSp>
        <p:nvCxnSpPr>
          <p:cNvPr id="32" name="直线箭头连接符 31"/>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55919" y="3595236"/>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
        <p:nvSpPr>
          <p:cNvPr id="35" name="文本框 34"/>
          <p:cNvSpPr txBox="1"/>
          <p:nvPr/>
        </p:nvSpPr>
        <p:spPr>
          <a:xfrm>
            <a:off x="5455919" y="4351172"/>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cxnSp>
        <p:nvCxnSpPr>
          <p:cNvPr id="31" name="直线箭头连接符 30"/>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8" idx="3"/>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rot="19848981">
            <a:off x="2322176" y="2196873"/>
            <a:ext cx="1606732" cy="369332"/>
          </a:xfrm>
          <a:prstGeom prst="rect">
            <a:avLst/>
          </a:prstGeom>
          <a:noFill/>
        </p:spPr>
        <p:txBody>
          <a:bodyPr wrap="square" rtlCol="0">
            <a:spAutoFit/>
          </a:bodyPr>
          <a:lstStyle/>
          <a:p>
            <a:r>
              <a:rPr kumimoji="1" lang="en-US" altLang="zh-CN" dirty="0" smtClean="0">
                <a:solidFill>
                  <a:srgbClr val="C00000"/>
                </a:solidFill>
              </a:rPr>
              <a:t>-.59 (.15)***</a:t>
            </a:r>
            <a:endParaRPr kumimoji="1" lang="zh-CN" altLang="en-US" dirty="0">
              <a:solidFill>
                <a:srgbClr val="C00000"/>
              </a:solidFill>
            </a:endParaRPr>
          </a:p>
        </p:txBody>
      </p:sp>
      <p:sp>
        <p:nvSpPr>
          <p:cNvPr id="43" name="文本框 42"/>
          <p:cNvSpPr txBox="1"/>
          <p:nvPr/>
        </p:nvSpPr>
        <p:spPr>
          <a:xfrm>
            <a:off x="2574332" y="2715015"/>
            <a:ext cx="1606732" cy="369332"/>
          </a:xfrm>
          <a:prstGeom prst="rect">
            <a:avLst/>
          </a:prstGeom>
          <a:noFill/>
        </p:spPr>
        <p:txBody>
          <a:bodyPr wrap="square" rtlCol="0">
            <a:spAutoFit/>
          </a:bodyPr>
          <a:lstStyle/>
          <a:p>
            <a:r>
              <a:rPr kumimoji="1" lang="en-US" altLang="zh-CN" dirty="0" smtClean="0">
                <a:solidFill>
                  <a:srgbClr val="C00000"/>
                </a:solidFill>
              </a:rPr>
              <a:t>-.34 (.04)***</a:t>
            </a:r>
            <a:endParaRPr kumimoji="1" lang="zh-CN" altLang="en-US" dirty="0">
              <a:solidFill>
                <a:srgbClr val="C00000"/>
              </a:solidFill>
            </a:endParaRPr>
          </a:p>
        </p:txBody>
      </p:sp>
      <p:sp>
        <p:nvSpPr>
          <p:cNvPr id="44" name="文本框 43"/>
          <p:cNvSpPr txBox="1"/>
          <p:nvPr/>
        </p:nvSpPr>
        <p:spPr>
          <a:xfrm>
            <a:off x="5116771" y="2697744"/>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5" name="文本框 44"/>
          <p:cNvSpPr txBox="1"/>
          <p:nvPr/>
        </p:nvSpPr>
        <p:spPr>
          <a:xfrm rot="1554815">
            <a:off x="5335345" y="2301390"/>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sp>
        <p:nvSpPr>
          <p:cNvPr id="46" name="文本框 45"/>
          <p:cNvSpPr txBox="1"/>
          <p:nvPr/>
        </p:nvSpPr>
        <p:spPr>
          <a:xfrm>
            <a:off x="2387224" y="5267203"/>
            <a:ext cx="1606732" cy="369332"/>
          </a:xfrm>
          <a:prstGeom prst="rect">
            <a:avLst/>
          </a:prstGeom>
          <a:noFill/>
        </p:spPr>
        <p:txBody>
          <a:bodyPr wrap="square" rtlCol="0">
            <a:spAutoFit/>
          </a:bodyPr>
          <a:lstStyle/>
          <a:p>
            <a:r>
              <a:rPr kumimoji="1" lang="en-US" altLang="zh-CN" dirty="0" smtClean="0">
                <a:solidFill>
                  <a:srgbClr val="C00000"/>
                </a:solidFill>
              </a:rPr>
              <a:t>-.10 (.05)*</a:t>
            </a:r>
            <a:endParaRPr kumimoji="1" lang="zh-CN" altLang="en-US" dirty="0">
              <a:solidFill>
                <a:srgbClr val="C00000"/>
              </a:solidFill>
            </a:endParaRPr>
          </a:p>
        </p:txBody>
      </p:sp>
      <p:sp>
        <p:nvSpPr>
          <p:cNvPr id="47" name="文本框 46"/>
          <p:cNvSpPr txBox="1"/>
          <p:nvPr/>
        </p:nvSpPr>
        <p:spPr>
          <a:xfrm>
            <a:off x="5082584" y="5239653"/>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8" name="文本框 47"/>
          <p:cNvSpPr txBox="1"/>
          <p:nvPr/>
        </p:nvSpPr>
        <p:spPr>
          <a:xfrm rot="19962725">
            <a:off x="5225727" y="5719482"/>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spTree>
    <p:extLst>
      <p:ext uri="{BB962C8B-B14F-4D97-AF65-F5344CB8AC3E}">
        <p14:creationId xmlns:p14="http://schemas.microsoft.com/office/powerpoint/2010/main" val="1614111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 Mediation </a:t>
            </a:r>
            <a:r>
              <a:rPr lang="en-US" altLang="zh-CN" dirty="0" smtClean="0"/>
              <a:t>(Crossover)</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cxnSp>
        <p:nvCxnSpPr>
          <p:cNvPr id="32" name="直线箭头连接符 31"/>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55919" y="3595236"/>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
        <p:nvSpPr>
          <p:cNvPr id="35" name="文本框 34"/>
          <p:cNvSpPr txBox="1"/>
          <p:nvPr/>
        </p:nvSpPr>
        <p:spPr>
          <a:xfrm>
            <a:off x="5455919" y="4351172"/>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cxnSp>
        <p:nvCxnSpPr>
          <p:cNvPr id="31" name="直线箭头连接符 30"/>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8" idx="3"/>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rot="19848981">
            <a:off x="2322176" y="2196873"/>
            <a:ext cx="1606732" cy="369332"/>
          </a:xfrm>
          <a:prstGeom prst="rect">
            <a:avLst/>
          </a:prstGeom>
          <a:noFill/>
        </p:spPr>
        <p:txBody>
          <a:bodyPr wrap="square" rtlCol="0">
            <a:spAutoFit/>
          </a:bodyPr>
          <a:lstStyle/>
          <a:p>
            <a:r>
              <a:rPr kumimoji="1" lang="en-US" altLang="zh-CN" dirty="0" smtClean="0">
                <a:solidFill>
                  <a:srgbClr val="C00000"/>
                </a:solidFill>
              </a:rPr>
              <a:t>-.59 (.15)***</a:t>
            </a:r>
            <a:endParaRPr kumimoji="1" lang="zh-CN" altLang="en-US" dirty="0">
              <a:solidFill>
                <a:srgbClr val="C00000"/>
              </a:solidFill>
            </a:endParaRPr>
          </a:p>
        </p:txBody>
      </p:sp>
      <p:sp>
        <p:nvSpPr>
          <p:cNvPr id="43" name="文本框 42"/>
          <p:cNvSpPr txBox="1"/>
          <p:nvPr/>
        </p:nvSpPr>
        <p:spPr>
          <a:xfrm>
            <a:off x="2574332" y="2715015"/>
            <a:ext cx="1606732" cy="369332"/>
          </a:xfrm>
          <a:prstGeom prst="rect">
            <a:avLst/>
          </a:prstGeom>
          <a:noFill/>
        </p:spPr>
        <p:txBody>
          <a:bodyPr wrap="square" rtlCol="0">
            <a:spAutoFit/>
          </a:bodyPr>
          <a:lstStyle/>
          <a:p>
            <a:r>
              <a:rPr kumimoji="1" lang="en-US" altLang="zh-CN" dirty="0" smtClean="0">
                <a:solidFill>
                  <a:srgbClr val="C00000"/>
                </a:solidFill>
              </a:rPr>
              <a:t>-.34 (.04)***</a:t>
            </a:r>
            <a:endParaRPr kumimoji="1" lang="zh-CN" altLang="en-US" dirty="0">
              <a:solidFill>
                <a:srgbClr val="C00000"/>
              </a:solidFill>
            </a:endParaRPr>
          </a:p>
        </p:txBody>
      </p:sp>
      <p:sp>
        <p:nvSpPr>
          <p:cNvPr id="44" name="文本框 43"/>
          <p:cNvSpPr txBox="1"/>
          <p:nvPr/>
        </p:nvSpPr>
        <p:spPr>
          <a:xfrm>
            <a:off x="5116771" y="2697744"/>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5" name="文本框 44"/>
          <p:cNvSpPr txBox="1"/>
          <p:nvPr/>
        </p:nvSpPr>
        <p:spPr>
          <a:xfrm rot="1554815">
            <a:off x="5335345" y="2301390"/>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sp>
        <p:nvSpPr>
          <p:cNvPr id="46" name="文本框 45"/>
          <p:cNvSpPr txBox="1"/>
          <p:nvPr/>
        </p:nvSpPr>
        <p:spPr>
          <a:xfrm>
            <a:off x="2387224" y="5267203"/>
            <a:ext cx="1606732" cy="369332"/>
          </a:xfrm>
          <a:prstGeom prst="rect">
            <a:avLst/>
          </a:prstGeom>
          <a:noFill/>
        </p:spPr>
        <p:txBody>
          <a:bodyPr wrap="square" rtlCol="0">
            <a:spAutoFit/>
          </a:bodyPr>
          <a:lstStyle/>
          <a:p>
            <a:r>
              <a:rPr kumimoji="1" lang="en-US" altLang="zh-CN" dirty="0" smtClean="0">
                <a:solidFill>
                  <a:srgbClr val="C00000"/>
                </a:solidFill>
              </a:rPr>
              <a:t>-.10 (.05)*</a:t>
            </a:r>
            <a:endParaRPr kumimoji="1" lang="zh-CN" altLang="en-US" dirty="0">
              <a:solidFill>
                <a:srgbClr val="C00000"/>
              </a:solidFill>
            </a:endParaRPr>
          </a:p>
        </p:txBody>
      </p:sp>
      <p:sp>
        <p:nvSpPr>
          <p:cNvPr id="47" name="文本框 46"/>
          <p:cNvSpPr txBox="1"/>
          <p:nvPr/>
        </p:nvSpPr>
        <p:spPr>
          <a:xfrm>
            <a:off x="5082584" y="5239653"/>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8" name="文本框 47"/>
          <p:cNvSpPr txBox="1"/>
          <p:nvPr/>
        </p:nvSpPr>
        <p:spPr>
          <a:xfrm rot="19962725">
            <a:off x="5225727" y="5719482"/>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cxnSp>
        <p:nvCxnSpPr>
          <p:cNvPr id="49" name="直线箭头连接符 48"/>
          <p:cNvCxnSpPr/>
          <p:nvPr/>
        </p:nvCxnSpPr>
        <p:spPr>
          <a:xfrm>
            <a:off x="2294662" y="3054099"/>
            <a:ext cx="1490557" cy="3144592"/>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rot="3566413">
            <a:off x="2381103" y="4181441"/>
            <a:ext cx="1606732" cy="369332"/>
          </a:xfrm>
          <a:prstGeom prst="rect">
            <a:avLst/>
          </a:prstGeom>
          <a:noFill/>
        </p:spPr>
        <p:txBody>
          <a:bodyPr wrap="square" rtlCol="0">
            <a:spAutoFit/>
          </a:bodyPr>
          <a:lstStyle/>
          <a:p>
            <a:r>
              <a:rPr kumimoji="1" lang="en-US" altLang="zh-CN" dirty="0" smtClean="0">
                <a:solidFill>
                  <a:schemeClr val="accent3">
                    <a:lumMod val="75000"/>
                  </a:schemeClr>
                </a:solidFill>
              </a:rPr>
              <a:t>.31 (.12)*</a:t>
            </a:r>
            <a:endParaRPr kumimoji="1" lang="zh-CN" altLang="en-US" dirty="0">
              <a:solidFill>
                <a:schemeClr val="accent3">
                  <a:lumMod val="75000"/>
                </a:schemeClr>
              </a:solidFill>
            </a:endParaRPr>
          </a:p>
        </p:txBody>
      </p:sp>
    </p:spTree>
    <p:extLst>
      <p:ext uri="{BB962C8B-B14F-4D97-AF65-F5344CB8AC3E}">
        <p14:creationId xmlns:p14="http://schemas.microsoft.com/office/powerpoint/2010/main" val="1312135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 Indirect Effects</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cxnSp>
        <p:nvCxnSpPr>
          <p:cNvPr id="32" name="直线箭头连接符 31"/>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55919" y="3595236"/>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
        <p:nvSpPr>
          <p:cNvPr id="35" name="文本框 34"/>
          <p:cNvSpPr txBox="1"/>
          <p:nvPr/>
        </p:nvSpPr>
        <p:spPr>
          <a:xfrm>
            <a:off x="5455919" y="4351172"/>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cxnSp>
        <p:nvCxnSpPr>
          <p:cNvPr id="31" name="直线箭头连接符 30"/>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8" idx="3"/>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rot="19848981">
            <a:off x="2322176" y="2196873"/>
            <a:ext cx="1606732" cy="369332"/>
          </a:xfrm>
          <a:prstGeom prst="rect">
            <a:avLst/>
          </a:prstGeom>
          <a:noFill/>
        </p:spPr>
        <p:txBody>
          <a:bodyPr wrap="square" rtlCol="0">
            <a:spAutoFit/>
          </a:bodyPr>
          <a:lstStyle/>
          <a:p>
            <a:r>
              <a:rPr kumimoji="1" lang="en-US" altLang="zh-CN" dirty="0" smtClean="0">
                <a:solidFill>
                  <a:srgbClr val="C00000"/>
                </a:solidFill>
              </a:rPr>
              <a:t>-.59 (.15)***</a:t>
            </a:r>
            <a:endParaRPr kumimoji="1" lang="zh-CN" altLang="en-US" dirty="0">
              <a:solidFill>
                <a:srgbClr val="C00000"/>
              </a:solidFill>
            </a:endParaRPr>
          </a:p>
        </p:txBody>
      </p:sp>
      <p:sp>
        <p:nvSpPr>
          <p:cNvPr id="43" name="文本框 42"/>
          <p:cNvSpPr txBox="1"/>
          <p:nvPr/>
        </p:nvSpPr>
        <p:spPr>
          <a:xfrm>
            <a:off x="2574332" y="2715015"/>
            <a:ext cx="1606732" cy="369332"/>
          </a:xfrm>
          <a:prstGeom prst="rect">
            <a:avLst/>
          </a:prstGeom>
          <a:noFill/>
        </p:spPr>
        <p:txBody>
          <a:bodyPr wrap="square" rtlCol="0">
            <a:spAutoFit/>
          </a:bodyPr>
          <a:lstStyle/>
          <a:p>
            <a:r>
              <a:rPr kumimoji="1" lang="en-US" altLang="zh-CN" dirty="0" smtClean="0">
                <a:solidFill>
                  <a:srgbClr val="C00000"/>
                </a:solidFill>
              </a:rPr>
              <a:t>-.34 (.04)***</a:t>
            </a:r>
            <a:endParaRPr kumimoji="1" lang="zh-CN" altLang="en-US" dirty="0">
              <a:solidFill>
                <a:srgbClr val="C00000"/>
              </a:solidFill>
            </a:endParaRPr>
          </a:p>
        </p:txBody>
      </p:sp>
      <p:sp>
        <p:nvSpPr>
          <p:cNvPr id="44" name="文本框 43"/>
          <p:cNvSpPr txBox="1"/>
          <p:nvPr/>
        </p:nvSpPr>
        <p:spPr>
          <a:xfrm>
            <a:off x="5116771" y="2697744"/>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5" name="文本框 44"/>
          <p:cNvSpPr txBox="1"/>
          <p:nvPr/>
        </p:nvSpPr>
        <p:spPr>
          <a:xfrm rot="1554815">
            <a:off x="5335345" y="2301390"/>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sp>
        <p:nvSpPr>
          <p:cNvPr id="46" name="文本框 45"/>
          <p:cNvSpPr txBox="1"/>
          <p:nvPr/>
        </p:nvSpPr>
        <p:spPr>
          <a:xfrm>
            <a:off x="2387224" y="5267203"/>
            <a:ext cx="1606732" cy="369332"/>
          </a:xfrm>
          <a:prstGeom prst="rect">
            <a:avLst/>
          </a:prstGeom>
          <a:noFill/>
        </p:spPr>
        <p:txBody>
          <a:bodyPr wrap="square" rtlCol="0">
            <a:spAutoFit/>
          </a:bodyPr>
          <a:lstStyle/>
          <a:p>
            <a:r>
              <a:rPr kumimoji="1" lang="en-US" altLang="zh-CN" dirty="0" smtClean="0">
                <a:solidFill>
                  <a:srgbClr val="C00000"/>
                </a:solidFill>
              </a:rPr>
              <a:t>-.10 (.05)*</a:t>
            </a:r>
            <a:endParaRPr kumimoji="1" lang="zh-CN" altLang="en-US" dirty="0">
              <a:solidFill>
                <a:srgbClr val="C00000"/>
              </a:solidFill>
            </a:endParaRPr>
          </a:p>
        </p:txBody>
      </p:sp>
      <p:sp>
        <p:nvSpPr>
          <p:cNvPr id="47" name="文本框 46"/>
          <p:cNvSpPr txBox="1"/>
          <p:nvPr/>
        </p:nvSpPr>
        <p:spPr>
          <a:xfrm>
            <a:off x="5082584" y="5239653"/>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8" name="文本框 47"/>
          <p:cNvSpPr txBox="1"/>
          <p:nvPr/>
        </p:nvSpPr>
        <p:spPr>
          <a:xfrm rot="19962725">
            <a:off x="5225727" y="5719482"/>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cxnSp>
        <p:nvCxnSpPr>
          <p:cNvPr id="49" name="直线箭头连接符 48"/>
          <p:cNvCxnSpPr/>
          <p:nvPr/>
        </p:nvCxnSpPr>
        <p:spPr>
          <a:xfrm>
            <a:off x="2294662" y="3054099"/>
            <a:ext cx="1490557" cy="3144592"/>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rot="3566413">
            <a:off x="2381103" y="4181441"/>
            <a:ext cx="1606732" cy="369332"/>
          </a:xfrm>
          <a:prstGeom prst="rect">
            <a:avLst/>
          </a:prstGeom>
          <a:noFill/>
        </p:spPr>
        <p:txBody>
          <a:bodyPr wrap="square" rtlCol="0">
            <a:spAutoFit/>
          </a:bodyPr>
          <a:lstStyle/>
          <a:p>
            <a:r>
              <a:rPr kumimoji="1" lang="en-US" altLang="zh-CN" dirty="0" smtClean="0">
                <a:solidFill>
                  <a:schemeClr val="accent3">
                    <a:lumMod val="75000"/>
                  </a:schemeClr>
                </a:solidFill>
              </a:rPr>
              <a:t>.31 (.12)*</a:t>
            </a:r>
            <a:endParaRPr kumimoji="1" lang="zh-CN" altLang="en-US" dirty="0">
              <a:solidFill>
                <a:schemeClr val="accent3">
                  <a:lumMod val="75000"/>
                </a:schemeClr>
              </a:solidFill>
            </a:endParaRPr>
          </a:p>
        </p:txBody>
      </p:sp>
      <p:sp>
        <p:nvSpPr>
          <p:cNvPr id="51" name="矩形 50"/>
          <p:cNvSpPr/>
          <p:nvPr/>
        </p:nvSpPr>
        <p:spPr>
          <a:xfrm>
            <a:off x="5743418" y="2023272"/>
            <a:ext cx="1428750" cy="231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B = -.06, p = .01</a:t>
            </a:r>
            <a:endParaRPr kumimoji="1" lang="zh-CN" altLang="en-US" sz="1400" dirty="0"/>
          </a:p>
        </p:txBody>
      </p:sp>
      <p:sp>
        <p:nvSpPr>
          <p:cNvPr id="52" name="矩形 51"/>
          <p:cNvSpPr/>
          <p:nvPr/>
        </p:nvSpPr>
        <p:spPr>
          <a:xfrm>
            <a:off x="5375390" y="3429167"/>
            <a:ext cx="1585929" cy="29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B = -.10, p &lt; .001</a:t>
            </a:r>
            <a:endParaRPr kumimoji="1" lang="zh-CN" altLang="en-US" sz="1400" dirty="0"/>
          </a:p>
        </p:txBody>
      </p:sp>
      <p:sp>
        <p:nvSpPr>
          <p:cNvPr id="3" name="右箭头 2"/>
          <p:cNvSpPr/>
          <p:nvPr/>
        </p:nvSpPr>
        <p:spPr>
          <a:xfrm rot="19613627">
            <a:off x="2243008" y="2379096"/>
            <a:ext cx="166538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75371">
            <a:off x="5049966" y="2281903"/>
            <a:ext cx="166538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a:off x="2294564" y="2845497"/>
            <a:ext cx="155659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右箭头 54"/>
          <p:cNvSpPr/>
          <p:nvPr/>
        </p:nvSpPr>
        <p:spPr>
          <a:xfrm>
            <a:off x="5164568" y="2855401"/>
            <a:ext cx="155659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48321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 Indirect Effects</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cxnSp>
        <p:nvCxnSpPr>
          <p:cNvPr id="32" name="直线箭头连接符 31"/>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55919" y="3595236"/>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
        <p:nvSpPr>
          <p:cNvPr id="35" name="文本框 34"/>
          <p:cNvSpPr txBox="1"/>
          <p:nvPr/>
        </p:nvSpPr>
        <p:spPr>
          <a:xfrm>
            <a:off x="5455919" y="4351172"/>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cxnSp>
        <p:nvCxnSpPr>
          <p:cNvPr id="31" name="直线箭头连接符 30"/>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8" idx="3"/>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rot="19848981">
            <a:off x="2322176" y="2196873"/>
            <a:ext cx="1606732" cy="369332"/>
          </a:xfrm>
          <a:prstGeom prst="rect">
            <a:avLst/>
          </a:prstGeom>
          <a:noFill/>
        </p:spPr>
        <p:txBody>
          <a:bodyPr wrap="square" rtlCol="0">
            <a:spAutoFit/>
          </a:bodyPr>
          <a:lstStyle/>
          <a:p>
            <a:r>
              <a:rPr kumimoji="1" lang="en-US" altLang="zh-CN" dirty="0" smtClean="0">
                <a:solidFill>
                  <a:srgbClr val="C00000"/>
                </a:solidFill>
              </a:rPr>
              <a:t>-.59 (.15)***</a:t>
            </a:r>
            <a:endParaRPr kumimoji="1" lang="zh-CN" altLang="en-US" dirty="0">
              <a:solidFill>
                <a:srgbClr val="C00000"/>
              </a:solidFill>
            </a:endParaRPr>
          </a:p>
        </p:txBody>
      </p:sp>
      <p:sp>
        <p:nvSpPr>
          <p:cNvPr id="43" name="文本框 42"/>
          <p:cNvSpPr txBox="1"/>
          <p:nvPr/>
        </p:nvSpPr>
        <p:spPr>
          <a:xfrm>
            <a:off x="2574332" y="2715015"/>
            <a:ext cx="1606732" cy="369332"/>
          </a:xfrm>
          <a:prstGeom prst="rect">
            <a:avLst/>
          </a:prstGeom>
          <a:noFill/>
        </p:spPr>
        <p:txBody>
          <a:bodyPr wrap="square" rtlCol="0">
            <a:spAutoFit/>
          </a:bodyPr>
          <a:lstStyle/>
          <a:p>
            <a:r>
              <a:rPr kumimoji="1" lang="en-US" altLang="zh-CN" dirty="0" smtClean="0">
                <a:solidFill>
                  <a:srgbClr val="C00000"/>
                </a:solidFill>
              </a:rPr>
              <a:t>-.34 (.04)***</a:t>
            </a:r>
            <a:endParaRPr kumimoji="1" lang="zh-CN" altLang="en-US" dirty="0">
              <a:solidFill>
                <a:srgbClr val="C00000"/>
              </a:solidFill>
            </a:endParaRPr>
          </a:p>
        </p:txBody>
      </p:sp>
      <p:sp>
        <p:nvSpPr>
          <p:cNvPr id="44" name="文本框 43"/>
          <p:cNvSpPr txBox="1"/>
          <p:nvPr/>
        </p:nvSpPr>
        <p:spPr>
          <a:xfrm>
            <a:off x="5116771" y="2697744"/>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5" name="文本框 44"/>
          <p:cNvSpPr txBox="1"/>
          <p:nvPr/>
        </p:nvSpPr>
        <p:spPr>
          <a:xfrm rot="1554815">
            <a:off x="5335345" y="2301390"/>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sp>
        <p:nvSpPr>
          <p:cNvPr id="46" name="文本框 45"/>
          <p:cNvSpPr txBox="1"/>
          <p:nvPr/>
        </p:nvSpPr>
        <p:spPr>
          <a:xfrm>
            <a:off x="2387224" y="5267203"/>
            <a:ext cx="1606732" cy="369332"/>
          </a:xfrm>
          <a:prstGeom prst="rect">
            <a:avLst/>
          </a:prstGeom>
          <a:noFill/>
        </p:spPr>
        <p:txBody>
          <a:bodyPr wrap="square" rtlCol="0">
            <a:spAutoFit/>
          </a:bodyPr>
          <a:lstStyle/>
          <a:p>
            <a:r>
              <a:rPr kumimoji="1" lang="en-US" altLang="zh-CN" dirty="0" smtClean="0">
                <a:solidFill>
                  <a:srgbClr val="C00000"/>
                </a:solidFill>
              </a:rPr>
              <a:t>-.10 (.05)*</a:t>
            </a:r>
            <a:endParaRPr kumimoji="1" lang="zh-CN" altLang="en-US" dirty="0">
              <a:solidFill>
                <a:srgbClr val="C00000"/>
              </a:solidFill>
            </a:endParaRPr>
          </a:p>
        </p:txBody>
      </p:sp>
      <p:sp>
        <p:nvSpPr>
          <p:cNvPr id="47" name="文本框 46"/>
          <p:cNvSpPr txBox="1"/>
          <p:nvPr/>
        </p:nvSpPr>
        <p:spPr>
          <a:xfrm>
            <a:off x="5082584" y="5239653"/>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8" name="文本框 47"/>
          <p:cNvSpPr txBox="1"/>
          <p:nvPr/>
        </p:nvSpPr>
        <p:spPr>
          <a:xfrm rot="19962725">
            <a:off x="5225727" y="5719482"/>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cxnSp>
        <p:nvCxnSpPr>
          <p:cNvPr id="49" name="直线箭头连接符 48"/>
          <p:cNvCxnSpPr/>
          <p:nvPr/>
        </p:nvCxnSpPr>
        <p:spPr>
          <a:xfrm>
            <a:off x="2294662" y="3054099"/>
            <a:ext cx="1490557" cy="3144592"/>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rot="3566413">
            <a:off x="2381103" y="4181441"/>
            <a:ext cx="1606732" cy="369332"/>
          </a:xfrm>
          <a:prstGeom prst="rect">
            <a:avLst/>
          </a:prstGeom>
          <a:noFill/>
        </p:spPr>
        <p:txBody>
          <a:bodyPr wrap="square" rtlCol="0">
            <a:spAutoFit/>
          </a:bodyPr>
          <a:lstStyle/>
          <a:p>
            <a:r>
              <a:rPr kumimoji="1" lang="en-US" altLang="zh-CN" dirty="0" smtClean="0">
                <a:solidFill>
                  <a:schemeClr val="accent3">
                    <a:lumMod val="75000"/>
                  </a:schemeClr>
                </a:solidFill>
              </a:rPr>
              <a:t>.31 (.12)*</a:t>
            </a:r>
            <a:endParaRPr kumimoji="1" lang="zh-CN" altLang="en-US" dirty="0">
              <a:solidFill>
                <a:schemeClr val="accent3">
                  <a:lumMod val="75000"/>
                </a:schemeClr>
              </a:solidFill>
            </a:endParaRPr>
          </a:p>
        </p:txBody>
      </p:sp>
      <p:sp>
        <p:nvSpPr>
          <p:cNvPr id="51" name="矩形 50"/>
          <p:cNvSpPr/>
          <p:nvPr/>
        </p:nvSpPr>
        <p:spPr>
          <a:xfrm>
            <a:off x="5743418" y="2023272"/>
            <a:ext cx="1428750" cy="231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B = -.06, p = .01</a:t>
            </a:r>
            <a:endParaRPr kumimoji="1" lang="zh-CN" altLang="en-US" sz="1400" dirty="0"/>
          </a:p>
        </p:txBody>
      </p:sp>
      <p:sp>
        <p:nvSpPr>
          <p:cNvPr id="52" name="矩形 51"/>
          <p:cNvSpPr/>
          <p:nvPr/>
        </p:nvSpPr>
        <p:spPr>
          <a:xfrm>
            <a:off x="5375390" y="3429167"/>
            <a:ext cx="1585929" cy="29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B = -.10, p &lt; .001</a:t>
            </a:r>
            <a:endParaRPr kumimoji="1" lang="zh-CN" altLang="en-US" sz="1400" dirty="0"/>
          </a:p>
        </p:txBody>
      </p:sp>
      <p:sp>
        <p:nvSpPr>
          <p:cNvPr id="3" name="右箭头 2"/>
          <p:cNvSpPr/>
          <p:nvPr/>
        </p:nvSpPr>
        <p:spPr>
          <a:xfrm rot="19613627">
            <a:off x="2243008" y="2379096"/>
            <a:ext cx="166538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75371">
            <a:off x="5049966" y="2281903"/>
            <a:ext cx="166538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a:off x="2294564" y="2845497"/>
            <a:ext cx="155659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右箭头 54"/>
          <p:cNvSpPr/>
          <p:nvPr/>
        </p:nvSpPr>
        <p:spPr>
          <a:xfrm>
            <a:off x="5164568" y="2855401"/>
            <a:ext cx="155659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右箭头 55"/>
          <p:cNvSpPr/>
          <p:nvPr/>
        </p:nvSpPr>
        <p:spPr>
          <a:xfrm>
            <a:off x="2278633" y="5022303"/>
            <a:ext cx="1524807" cy="448438"/>
          </a:xfrm>
          <a:prstGeom prst="rightArrow">
            <a:avLst>
              <a:gd name="adj1" fmla="val 50000"/>
              <a:gd name="adj2" fmla="val 839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7" name="右箭头 56"/>
          <p:cNvSpPr/>
          <p:nvPr/>
        </p:nvSpPr>
        <p:spPr>
          <a:xfrm>
            <a:off x="5162334" y="5043996"/>
            <a:ext cx="1665384" cy="448438"/>
          </a:xfrm>
          <a:prstGeom prst="rightArrow">
            <a:avLst>
              <a:gd name="adj1" fmla="val 50000"/>
              <a:gd name="adj2" fmla="val 839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8" name="矩形 57"/>
          <p:cNvSpPr/>
          <p:nvPr/>
        </p:nvSpPr>
        <p:spPr>
          <a:xfrm>
            <a:off x="5576080" y="4813271"/>
            <a:ext cx="1428750" cy="231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B = -.03, p = .09</a:t>
            </a:r>
            <a:endParaRPr kumimoji="1" lang="zh-CN" altLang="en-US" sz="1400" dirty="0"/>
          </a:p>
        </p:txBody>
      </p:sp>
    </p:spTree>
    <p:extLst>
      <p:ext uri="{BB962C8B-B14F-4D97-AF65-F5344CB8AC3E}">
        <p14:creationId xmlns:p14="http://schemas.microsoft.com/office/powerpoint/2010/main" val="887804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 Indirect Effects</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17028" y="1599542"/>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sp>
        <p:nvSpPr>
          <p:cNvPr id="30" name="文本框 29"/>
          <p:cNvSpPr txBox="1"/>
          <p:nvPr/>
        </p:nvSpPr>
        <p:spPr>
          <a:xfrm>
            <a:off x="5606362" y="6323313"/>
            <a:ext cx="1606732" cy="369332"/>
          </a:xfrm>
          <a:prstGeom prst="rect">
            <a:avLst/>
          </a:prstGeom>
          <a:noFill/>
        </p:spPr>
        <p:txBody>
          <a:bodyPr wrap="square" rtlCol="0">
            <a:spAutoFit/>
          </a:bodyPr>
          <a:lstStyle/>
          <a:p>
            <a:r>
              <a:rPr kumimoji="1" lang="en-US" altLang="zh-CN" dirty="0" smtClean="0"/>
              <a:t>-.19 (.05)***</a:t>
            </a:r>
            <a:endParaRPr kumimoji="1" lang="zh-CN" altLang="en-US" dirty="0"/>
          </a:p>
        </p:txBody>
      </p:sp>
      <p:cxnSp>
        <p:nvCxnSpPr>
          <p:cNvPr id="32" name="直线箭头连接符 31"/>
          <p:cNvCxnSpPr/>
          <p:nvPr/>
        </p:nvCxnSpPr>
        <p:spPr>
          <a:xfrm flipV="1">
            <a:off x="2312882" y="3183646"/>
            <a:ext cx="4324025" cy="2129468"/>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2307937" y="3063147"/>
            <a:ext cx="4347192" cy="2197706"/>
          </a:xfrm>
          <a:prstGeom prst="straightConnector1">
            <a:avLst/>
          </a:prstGeom>
          <a:ln w="28575">
            <a:solidFill>
              <a:schemeClr val="accent4">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55919" y="3595236"/>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sp>
        <p:nvSpPr>
          <p:cNvPr id="35" name="文本框 34"/>
          <p:cNvSpPr txBox="1"/>
          <p:nvPr/>
        </p:nvSpPr>
        <p:spPr>
          <a:xfrm>
            <a:off x="5455919" y="4351172"/>
            <a:ext cx="1606732" cy="369332"/>
          </a:xfrm>
          <a:prstGeom prst="rect">
            <a:avLst/>
          </a:prstGeom>
          <a:noFill/>
        </p:spPr>
        <p:txBody>
          <a:bodyPr wrap="square" rtlCol="0">
            <a:spAutoFit/>
          </a:bodyPr>
          <a:lstStyle/>
          <a:p>
            <a:r>
              <a:rPr kumimoji="1" lang="en-US" altLang="zh-CN" dirty="0" smtClean="0">
                <a:solidFill>
                  <a:schemeClr val="accent4">
                    <a:lumMod val="50000"/>
                  </a:schemeClr>
                </a:solidFill>
              </a:rPr>
              <a:t>-.12 (.05)*</a:t>
            </a:r>
            <a:endParaRPr kumimoji="1" lang="zh-CN" altLang="en-US" dirty="0">
              <a:solidFill>
                <a:schemeClr val="accent4">
                  <a:lumMod val="50000"/>
                </a:schemeClr>
              </a:solidFill>
            </a:endParaRPr>
          </a:p>
        </p:txBody>
      </p:sp>
      <p:cxnSp>
        <p:nvCxnSpPr>
          <p:cNvPr id="31" name="直线箭头连接符 30"/>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8" idx="3"/>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rot="19848981">
            <a:off x="2322176" y="2196873"/>
            <a:ext cx="1606732" cy="369332"/>
          </a:xfrm>
          <a:prstGeom prst="rect">
            <a:avLst/>
          </a:prstGeom>
          <a:noFill/>
        </p:spPr>
        <p:txBody>
          <a:bodyPr wrap="square" rtlCol="0">
            <a:spAutoFit/>
          </a:bodyPr>
          <a:lstStyle/>
          <a:p>
            <a:r>
              <a:rPr kumimoji="1" lang="en-US" altLang="zh-CN" dirty="0" smtClean="0">
                <a:solidFill>
                  <a:srgbClr val="C00000"/>
                </a:solidFill>
              </a:rPr>
              <a:t>-.59 (.15)***</a:t>
            </a:r>
            <a:endParaRPr kumimoji="1" lang="zh-CN" altLang="en-US" dirty="0">
              <a:solidFill>
                <a:srgbClr val="C00000"/>
              </a:solidFill>
            </a:endParaRPr>
          </a:p>
        </p:txBody>
      </p:sp>
      <p:sp>
        <p:nvSpPr>
          <p:cNvPr id="43" name="文本框 42"/>
          <p:cNvSpPr txBox="1"/>
          <p:nvPr/>
        </p:nvSpPr>
        <p:spPr>
          <a:xfrm>
            <a:off x="2574332" y="2715015"/>
            <a:ext cx="1606732" cy="369332"/>
          </a:xfrm>
          <a:prstGeom prst="rect">
            <a:avLst/>
          </a:prstGeom>
          <a:noFill/>
        </p:spPr>
        <p:txBody>
          <a:bodyPr wrap="square" rtlCol="0">
            <a:spAutoFit/>
          </a:bodyPr>
          <a:lstStyle/>
          <a:p>
            <a:r>
              <a:rPr kumimoji="1" lang="en-US" altLang="zh-CN" dirty="0" smtClean="0">
                <a:solidFill>
                  <a:srgbClr val="C00000"/>
                </a:solidFill>
              </a:rPr>
              <a:t>-.34 (.04)***</a:t>
            </a:r>
            <a:endParaRPr kumimoji="1" lang="zh-CN" altLang="en-US" dirty="0">
              <a:solidFill>
                <a:srgbClr val="C00000"/>
              </a:solidFill>
            </a:endParaRPr>
          </a:p>
        </p:txBody>
      </p:sp>
      <p:sp>
        <p:nvSpPr>
          <p:cNvPr id="44" name="文本框 43"/>
          <p:cNvSpPr txBox="1"/>
          <p:nvPr/>
        </p:nvSpPr>
        <p:spPr>
          <a:xfrm>
            <a:off x="5116771" y="2697744"/>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5" name="文本框 44"/>
          <p:cNvSpPr txBox="1"/>
          <p:nvPr/>
        </p:nvSpPr>
        <p:spPr>
          <a:xfrm rot="1554815">
            <a:off x="5335345" y="2301390"/>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sp>
        <p:nvSpPr>
          <p:cNvPr id="46" name="文本框 45"/>
          <p:cNvSpPr txBox="1"/>
          <p:nvPr/>
        </p:nvSpPr>
        <p:spPr>
          <a:xfrm>
            <a:off x="2387224" y="5267203"/>
            <a:ext cx="1606732" cy="369332"/>
          </a:xfrm>
          <a:prstGeom prst="rect">
            <a:avLst/>
          </a:prstGeom>
          <a:noFill/>
        </p:spPr>
        <p:txBody>
          <a:bodyPr wrap="square" rtlCol="0">
            <a:spAutoFit/>
          </a:bodyPr>
          <a:lstStyle/>
          <a:p>
            <a:r>
              <a:rPr kumimoji="1" lang="en-US" altLang="zh-CN" dirty="0" smtClean="0">
                <a:solidFill>
                  <a:srgbClr val="C00000"/>
                </a:solidFill>
              </a:rPr>
              <a:t>-.10 (.05)*</a:t>
            </a:r>
            <a:endParaRPr kumimoji="1" lang="zh-CN" altLang="en-US" dirty="0">
              <a:solidFill>
                <a:srgbClr val="C00000"/>
              </a:solidFill>
            </a:endParaRPr>
          </a:p>
        </p:txBody>
      </p:sp>
      <p:sp>
        <p:nvSpPr>
          <p:cNvPr id="47" name="文本框 46"/>
          <p:cNvSpPr txBox="1"/>
          <p:nvPr/>
        </p:nvSpPr>
        <p:spPr>
          <a:xfrm>
            <a:off x="5082584" y="5239653"/>
            <a:ext cx="1606732" cy="369332"/>
          </a:xfrm>
          <a:prstGeom prst="rect">
            <a:avLst/>
          </a:prstGeom>
          <a:noFill/>
        </p:spPr>
        <p:txBody>
          <a:bodyPr wrap="square" rtlCol="0">
            <a:spAutoFit/>
          </a:bodyPr>
          <a:lstStyle/>
          <a:p>
            <a:r>
              <a:rPr kumimoji="1" lang="en-US" altLang="zh-CN" dirty="0" smtClean="0">
                <a:solidFill>
                  <a:srgbClr val="C00000"/>
                </a:solidFill>
              </a:rPr>
              <a:t>.31 (.08)***</a:t>
            </a:r>
            <a:endParaRPr kumimoji="1" lang="zh-CN" altLang="en-US" dirty="0">
              <a:solidFill>
                <a:srgbClr val="C00000"/>
              </a:solidFill>
            </a:endParaRPr>
          </a:p>
        </p:txBody>
      </p:sp>
      <p:sp>
        <p:nvSpPr>
          <p:cNvPr id="48" name="文本框 47"/>
          <p:cNvSpPr txBox="1"/>
          <p:nvPr/>
        </p:nvSpPr>
        <p:spPr>
          <a:xfrm rot="19962725">
            <a:off x="5225727" y="5719482"/>
            <a:ext cx="1606732" cy="369332"/>
          </a:xfrm>
          <a:prstGeom prst="rect">
            <a:avLst/>
          </a:prstGeom>
          <a:noFill/>
        </p:spPr>
        <p:txBody>
          <a:bodyPr wrap="square" rtlCol="0">
            <a:spAutoFit/>
          </a:bodyPr>
          <a:lstStyle/>
          <a:p>
            <a:r>
              <a:rPr kumimoji="1" lang="en-US" altLang="zh-CN" dirty="0" smtClean="0">
                <a:solidFill>
                  <a:srgbClr val="C00000"/>
                </a:solidFill>
              </a:rPr>
              <a:t>.10 (.03)***</a:t>
            </a:r>
            <a:endParaRPr kumimoji="1" lang="zh-CN" altLang="en-US" dirty="0">
              <a:solidFill>
                <a:srgbClr val="C00000"/>
              </a:solidFill>
            </a:endParaRPr>
          </a:p>
        </p:txBody>
      </p:sp>
      <p:cxnSp>
        <p:nvCxnSpPr>
          <p:cNvPr id="49" name="直线箭头连接符 48"/>
          <p:cNvCxnSpPr/>
          <p:nvPr/>
        </p:nvCxnSpPr>
        <p:spPr>
          <a:xfrm>
            <a:off x="2294662" y="3054099"/>
            <a:ext cx="1490557" cy="3144592"/>
          </a:xfrm>
          <a:prstGeom prst="straightConnector1">
            <a:avLst/>
          </a:prstGeom>
          <a:ln w="22225">
            <a:solidFill>
              <a:schemeClr val="accent3">
                <a:lumMod val="75000"/>
              </a:schemeClr>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rot="3566413">
            <a:off x="2381103" y="4181441"/>
            <a:ext cx="1606732" cy="369332"/>
          </a:xfrm>
          <a:prstGeom prst="rect">
            <a:avLst/>
          </a:prstGeom>
          <a:noFill/>
        </p:spPr>
        <p:txBody>
          <a:bodyPr wrap="square" rtlCol="0">
            <a:spAutoFit/>
          </a:bodyPr>
          <a:lstStyle/>
          <a:p>
            <a:r>
              <a:rPr kumimoji="1" lang="en-US" altLang="zh-CN" dirty="0" smtClean="0">
                <a:solidFill>
                  <a:schemeClr val="accent3">
                    <a:lumMod val="75000"/>
                  </a:schemeClr>
                </a:solidFill>
              </a:rPr>
              <a:t>.31 (.12)*</a:t>
            </a:r>
            <a:endParaRPr kumimoji="1" lang="zh-CN" altLang="en-US" dirty="0">
              <a:solidFill>
                <a:schemeClr val="accent3">
                  <a:lumMod val="75000"/>
                </a:schemeClr>
              </a:solidFill>
            </a:endParaRPr>
          </a:p>
        </p:txBody>
      </p:sp>
      <p:sp>
        <p:nvSpPr>
          <p:cNvPr id="51" name="矩形 50"/>
          <p:cNvSpPr/>
          <p:nvPr/>
        </p:nvSpPr>
        <p:spPr>
          <a:xfrm>
            <a:off x="5743418" y="2023272"/>
            <a:ext cx="1428750" cy="231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B = -.06, p = .01</a:t>
            </a:r>
            <a:endParaRPr kumimoji="1" lang="zh-CN" altLang="en-US" sz="1400" dirty="0"/>
          </a:p>
        </p:txBody>
      </p:sp>
      <p:sp>
        <p:nvSpPr>
          <p:cNvPr id="52" name="矩形 51"/>
          <p:cNvSpPr/>
          <p:nvPr/>
        </p:nvSpPr>
        <p:spPr>
          <a:xfrm>
            <a:off x="5375390" y="3429167"/>
            <a:ext cx="1585929" cy="29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B = -.10, p &lt; .001</a:t>
            </a:r>
            <a:endParaRPr kumimoji="1" lang="zh-CN" altLang="en-US" sz="1400" dirty="0"/>
          </a:p>
        </p:txBody>
      </p:sp>
      <p:sp>
        <p:nvSpPr>
          <p:cNvPr id="3" name="右箭头 2"/>
          <p:cNvSpPr/>
          <p:nvPr/>
        </p:nvSpPr>
        <p:spPr>
          <a:xfrm rot="19613627">
            <a:off x="2243008" y="2379096"/>
            <a:ext cx="166538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75371">
            <a:off x="5049966" y="2281903"/>
            <a:ext cx="166538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a:off x="2294564" y="2845497"/>
            <a:ext cx="155659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右箭头 54"/>
          <p:cNvSpPr/>
          <p:nvPr/>
        </p:nvSpPr>
        <p:spPr>
          <a:xfrm>
            <a:off x="5164568" y="2855401"/>
            <a:ext cx="1556594" cy="448438"/>
          </a:xfrm>
          <a:prstGeom prst="rightArrow">
            <a:avLst>
              <a:gd name="adj1" fmla="val 50000"/>
              <a:gd name="adj2" fmla="val 83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右箭头 55"/>
          <p:cNvSpPr/>
          <p:nvPr/>
        </p:nvSpPr>
        <p:spPr>
          <a:xfrm>
            <a:off x="2278633" y="5022303"/>
            <a:ext cx="1665384" cy="448438"/>
          </a:xfrm>
          <a:prstGeom prst="rightArrow">
            <a:avLst>
              <a:gd name="adj1" fmla="val 50000"/>
              <a:gd name="adj2" fmla="val 839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7" name="右箭头 56"/>
          <p:cNvSpPr/>
          <p:nvPr/>
        </p:nvSpPr>
        <p:spPr>
          <a:xfrm>
            <a:off x="5162334" y="5043996"/>
            <a:ext cx="1665384" cy="448438"/>
          </a:xfrm>
          <a:prstGeom prst="rightArrow">
            <a:avLst>
              <a:gd name="adj1" fmla="val 50000"/>
              <a:gd name="adj2" fmla="val 839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8" name="矩形 57"/>
          <p:cNvSpPr/>
          <p:nvPr/>
        </p:nvSpPr>
        <p:spPr>
          <a:xfrm>
            <a:off x="5576080" y="4813271"/>
            <a:ext cx="1428750" cy="231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B = -.03, p = .09</a:t>
            </a:r>
            <a:endParaRPr kumimoji="1" lang="zh-CN" altLang="en-US" sz="1400" dirty="0"/>
          </a:p>
        </p:txBody>
      </p:sp>
      <p:sp>
        <p:nvSpPr>
          <p:cNvPr id="59" name="右箭头 58"/>
          <p:cNvSpPr/>
          <p:nvPr/>
        </p:nvSpPr>
        <p:spPr>
          <a:xfrm rot="3979045">
            <a:off x="1400637" y="4428517"/>
            <a:ext cx="3359462" cy="448438"/>
          </a:xfrm>
          <a:prstGeom prst="rightArrow">
            <a:avLst>
              <a:gd name="adj1" fmla="val 50000"/>
              <a:gd name="adj2" fmla="val 839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0" name="右箭头 59"/>
          <p:cNvSpPr/>
          <p:nvPr/>
        </p:nvSpPr>
        <p:spPr>
          <a:xfrm rot="19942876">
            <a:off x="5039327" y="5605476"/>
            <a:ext cx="1869798" cy="448438"/>
          </a:xfrm>
          <a:prstGeom prst="rightArrow">
            <a:avLst>
              <a:gd name="adj1" fmla="val 50000"/>
              <a:gd name="adj2" fmla="val 839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1" name="矩形 60"/>
          <p:cNvSpPr/>
          <p:nvPr/>
        </p:nvSpPr>
        <p:spPr>
          <a:xfrm>
            <a:off x="5857876" y="5761080"/>
            <a:ext cx="1428750" cy="231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smtClean="0"/>
              <a:t>B = .03, p = .08</a:t>
            </a:r>
            <a:endParaRPr kumimoji="1" lang="zh-CN" altLang="en-US" sz="1400" dirty="0"/>
          </a:p>
        </p:txBody>
      </p:sp>
    </p:spTree>
    <p:extLst>
      <p:ext uri="{BB962C8B-B14F-4D97-AF65-F5344CB8AC3E}">
        <p14:creationId xmlns:p14="http://schemas.microsoft.com/office/powerpoint/2010/main" val="662399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343860" y="1267097"/>
            <a:ext cx="8608039" cy="5590903"/>
          </a:xfrm>
        </p:spPr>
        <p:txBody>
          <a:bodyPr>
            <a:normAutofit fontScale="70000" lnSpcReduction="20000"/>
          </a:bodyPr>
          <a:lstStyle/>
          <a:p>
            <a:pPr lvl="1">
              <a:buNone/>
            </a:pPr>
            <a:endParaRPr lang="en-US" dirty="0" smtClean="0"/>
          </a:p>
          <a:p>
            <a:r>
              <a:rPr lang="en-US" dirty="0" smtClean="0"/>
              <a:t>Work-family environment has positive implications for employees’ and partners’ WFI (both spillover and crossover</a:t>
            </a:r>
            <a:r>
              <a:rPr lang="en-US" dirty="0" smtClean="0"/>
              <a:t>)</a:t>
            </a:r>
          </a:p>
          <a:p>
            <a:pPr lvl="1"/>
            <a:r>
              <a:rPr lang="en-US" dirty="0" smtClean="0"/>
              <a:t>(Direct effects) Did not differ by gender</a:t>
            </a:r>
            <a:endParaRPr lang="en-US" dirty="0" smtClean="0"/>
          </a:p>
          <a:p>
            <a:endParaRPr lang="en-US" dirty="0" smtClean="0"/>
          </a:p>
          <a:p>
            <a:r>
              <a:rPr lang="en-US" dirty="0" smtClean="0"/>
              <a:t>Underlying processes differ by gender</a:t>
            </a:r>
          </a:p>
          <a:p>
            <a:pPr lvl="1"/>
            <a:r>
              <a:rPr lang="en-US" dirty="0" smtClean="0"/>
              <a:t>Reduced work demands were significant mediators for women but not for men</a:t>
            </a:r>
          </a:p>
          <a:p>
            <a:pPr lvl="1"/>
            <a:r>
              <a:rPr lang="en-US" dirty="0" smtClean="0"/>
              <a:t>Reflecting gender norms and stereotypical gender roles</a:t>
            </a:r>
          </a:p>
          <a:p>
            <a:pPr lvl="1"/>
            <a:r>
              <a:rPr lang="en-US" dirty="0" smtClean="0"/>
              <a:t>May contribute to gender inequalities in career achievement</a:t>
            </a:r>
          </a:p>
          <a:p>
            <a:endParaRPr lang="en-US" dirty="0"/>
          </a:p>
          <a:p>
            <a:r>
              <a:rPr lang="en-US" dirty="0" smtClean="0"/>
              <a:t>Work demands did not explain the process underlying positive crossover to WFI</a:t>
            </a:r>
          </a:p>
          <a:p>
            <a:pPr lvl="1"/>
            <a:r>
              <a:rPr lang="en-US" dirty="0" smtClean="0"/>
              <a:t>Despite of the significant crossover from wives’ supportive work-family environments to husbands’ longer work hours</a:t>
            </a:r>
          </a:p>
          <a:p>
            <a:pPr lvl="2"/>
            <a:r>
              <a:rPr lang="en-US" altLang="zh-CN" dirty="0"/>
              <a:t>Also reflecting gender </a:t>
            </a:r>
            <a:r>
              <a:rPr lang="en-US" altLang="zh-CN" dirty="0" smtClean="0"/>
              <a:t>roles</a:t>
            </a:r>
            <a:endParaRPr lang="en-US" dirty="0" smtClean="0"/>
          </a:p>
          <a:p>
            <a:pPr lvl="1"/>
            <a:r>
              <a:rPr lang="en-US" dirty="0" smtClean="0"/>
              <a:t>The underlying mechanisms can be examined in the home domain instead</a:t>
            </a:r>
          </a:p>
        </p:txBody>
      </p:sp>
    </p:spTree>
    <p:extLst>
      <p:ext uri="{BB962C8B-B14F-4D97-AF65-F5344CB8AC3E}">
        <p14:creationId xmlns:p14="http://schemas.microsoft.com/office/powerpoint/2010/main" val="324054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p:txBody>
      </p:sp>
      <p:sp>
        <p:nvSpPr>
          <p:cNvPr id="5" name="TextBox 4"/>
          <p:cNvSpPr txBox="1"/>
          <p:nvPr/>
        </p:nvSpPr>
        <p:spPr>
          <a:xfrm>
            <a:off x="685800" y="5396805"/>
            <a:ext cx="7543800" cy="1384995"/>
          </a:xfrm>
          <a:prstGeom prst="rect">
            <a:avLst/>
          </a:prstGeom>
          <a:noFill/>
        </p:spPr>
        <p:txBody>
          <a:bodyPr wrap="square" rtlCol="0">
            <a:spAutoFit/>
          </a:bodyPr>
          <a:lstStyle/>
          <a:p>
            <a:pPr algn="ctr"/>
            <a:r>
              <a:rPr lang="en-US" sz="2800" dirty="0" smtClean="0"/>
              <a:t>Participating Families</a:t>
            </a:r>
          </a:p>
          <a:p>
            <a:pPr algn="ctr"/>
            <a:r>
              <a:rPr lang="en-US" sz="2800" dirty="0" smtClean="0"/>
              <a:t>FRP Team Members</a:t>
            </a:r>
          </a:p>
          <a:p>
            <a:pPr algn="ctr"/>
            <a:r>
              <a:rPr lang="en-US" sz="2800" dirty="0" smtClean="0"/>
              <a:t>NICHD (R01-HD32336)</a:t>
            </a:r>
            <a:endParaRPr lang="en-US" sz="2800" dirty="0"/>
          </a:p>
        </p:txBody>
      </p:sp>
      <p:pic>
        <p:nvPicPr>
          <p:cNvPr id="6" name="Picture 5" descr="DSC_0029-1.jpg"/>
          <p:cNvPicPr>
            <a:picLocks noChangeAspect="1"/>
          </p:cNvPicPr>
          <p:nvPr/>
        </p:nvPicPr>
        <p:blipFill>
          <a:blip r:embed="rId3" cstate="print"/>
          <a:stretch>
            <a:fillRect/>
          </a:stretch>
        </p:blipFill>
        <p:spPr>
          <a:xfrm>
            <a:off x="914400" y="1739205"/>
            <a:ext cx="7162800" cy="3535953"/>
          </a:xfrm>
          <a:prstGeom prst="rect">
            <a:avLst/>
          </a:prstGeom>
          <a:ln w="57150">
            <a:solidFill>
              <a:schemeClr val="accent2">
                <a:lumMod val="50000"/>
              </a:schemeClr>
            </a:solidFill>
          </a:ln>
        </p:spPr>
      </p:pic>
      <p:pic>
        <p:nvPicPr>
          <p:cNvPr id="9" name="Picture 8" descr="FRP People logo-1.bmp"/>
          <p:cNvPicPr>
            <a:picLocks noChangeAspect="1"/>
          </p:cNvPicPr>
          <p:nvPr/>
        </p:nvPicPr>
        <p:blipFill>
          <a:blip r:embed="rId4" cstate="print"/>
          <a:srcRect t="489" r="54167" b="66938"/>
          <a:stretch>
            <a:fillRect/>
          </a:stretch>
        </p:blipFill>
        <p:spPr>
          <a:xfrm>
            <a:off x="7391400" y="678873"/>
            <a:ext cx="1219200" cy="692727"/>
          </a:xfrm>
          <a:prstGeom prst="rect">
            <a:avLst/>
          </a:prstGeom>
          <a:noFill/>
        </p:spPr>
      </p:pic>
    </p:spTree>
    <p:extLst>
      <p:ext uri="{BB962C8B-B14F-4D97-AF65-F5344CB8AC3E}">
        <p14:creationId xmlns:p14="http://schemas.microsoft.com/office/powerpoint/2010/main" val="275974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645"/>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457200" y="1242645"/>
            <a:ext cx="8229600" cy="5615355"/>
          </a:xfrm>
        </p:spPr>
        <p:txBody>
          <a:bodyPr>
            <a:normAutofit fontScale="40000" lnSpcReduction="20000"/>
          </a:bodyPr>
          <a:lstStyle/>
          <a:p>
            <a:pPr marL="0" indent="0">
              <a:buNone/>
            </a:pPr>
            <a:r>
              <a:rPr lang="en-US" dirty="0"/>
              <a:t>Becker, P. E., &amp; Moen, P. (1999). Scaling back: Dual-earner couples' work-family strategies. </a:t>
            </a:r>
            <a:r>
              <a:rPr lang="en-US" i="1" dirty="0"/>
              <a:t>Journal of Marriage and Family, 61</a:t>
            </a:r>
            <a:r>
              <a:rPr lang="en-US" dirty="0"/>
              <a:t>, 995-1007. </a:t>
            </a:r>
            <a:r>
              <a:rPr lang="en-US" dirty="0" err="1"/>
              <a:t>doi</a:t>
            </a:r>
            <a:r>
              <a:rPr lang="en-US" dirty="0"/>
              <a:t>: 10.2307/354019 </a:t>
            </a:r>
          </a:p>
          <a:p>
            <a:pPr marL="0" indent="0">
              <a:buNone/>
            </a:pPr>
            <a:endParaRPr lang="en-US" dirty="0" smtClean="0"/>
          </a:p>
          <a:p>
            <a:pPr marL="0" indent="0">
              <a:buNone/>
            </a:pPr>
            <a:r>
              <a:rPr lang="en-US" dirty="0"/>
              <a:t>Byron, K. (2005). A meta-analytic review of work-family conflict and its antecedents. Journal of Vocational Behavior, 67(2), 169-198.</a:t>
            </a:r>
          </a:p>
          <a:p>
            <a:pPr marL="0" indent="0">
              <a:buNone/>
            </a:pPr>
            <a:endParaRPr lang="en-US" dirty="0" smtClean="0"/>
          </a:p>
          <a:p>
            <a:pPr marL="0" indent="0">
              <a:buNone/>
            </a:pPr>
            <a:r>
              <a:rPr lang="en-US" dirty="0" err="1"/>
              <a:t>Grzywacz</a:t>
            </a:r>
            <a:r>
              <a:rPr lang="en-US" dirty="0"/>
              <a:t>, J. G., &amp; Marks, N. F. (2000). </a:t>
            </a:r>
            <a:r>
              <a:rPr lang="en-US" dirty="0" err="1"/>
              <a:t>Reconceptualizing</a:t>
            </a:r>
            <a:r>
              <a:rPr lang="en-US" dirty="0"/>
              <a:t> the work-family interface: An ecological perspective on the correlates of positive and negative spillover between work and family. </a:t>
            </a:r>
            <a:r>
              <a:rPr lang="en-US" i="1" dirty="0"/>
              <a:t>Journal of Occupational Health Psychology, 5</a:t>
            </a:r>
            <a:r>
              <a:rPr lang="en-US" dirty="0"/>
              <a:t>, 111-126. </a:t>
            </a:r>
            <a:r>
              <a:rPr lang="en-US" dirty="0" err="1"/>
              <a:t>doi</a:t>
            </a:r>
            <a:r>
              <a:rPr lang="en-US" dirty="0"/>
              <a:t>: 10.1037/1076-8998.5.1.111</a:t>
            </a:r>
          </a:p>
          <a:p>
            <a:pPr marL="0" indent="0">
              <a:buNone/>
            </a:pPr>
            <a:endParaRPr lang="en-US" dirty="0" smtClean="0"/>
          </a:p>
          <a:p>
            <a:pPr marL="0" indent="0">
              <a:buNone/>
            </a:pPr>
            <a:r>
              <a:rPr lang="en-US" dirty="0"/>
              <a:t>Hu, L. T., &amp; </a:t>
            </a:r>
            <a:r>
              <a:rPr lang="en-US" dirty="0" err="1"/>
              <a:t>Bentler</a:t>
            </a:r>
            <a:r>
              <a:rPr lang="en-US" dirty="0"/>
              <a:t>, P. M. (1999). Cutoff criteria for fit indexes in covariance structure analysis: Conventional criteria versus new alternatives. </a:t>
            </a:r>
            <a:r>
              <a:rPr lang="en-US" i="1" dirty="0"/>
              <a:t>Structural Equation Modeling, 6</a:t>
            </a:r>
            <a:r>
              <a:rPr lang="en-US" dirty="0"/>
              <a:t>, 1–55. </a:t>
            </a:r>
            <a:r>
              <a:rPr lang="en-US" dirty="0" err="1"/>
              <a:t>doi</a:t>
            </a:r>
            <a:r>
              <a:rPr lang="en-US" dirty="0"/>
              <a:t>: 10.1080/ 10705519909540118</a:t>
            </a:r>
          </a:p>
          <a:p>
            <a:pPr marL="0" indent="0">
              <a:buNone/>
            </a:pPr>
            <a:endParaRPr lang="en-US" dirty="0" smtClean="0"/>
          </a:p>
          <a:p>
            <a:pPr marL="0" indent="0">
              <a:buNone/>
            </a:pPr>
            <a:r>
              <a:rPr lang="en-US" dirty="0"/>
              <a:t>Kelly, E. L., Moen, P., Oakes, J. M., Fan, W., </a:t>
            </a:r>
            <a:r>
              <a:rPr lang="en-US" dirty="0" err="1"/>
              <a:t>Okechukwu</a:t>
            </a:r>
            <a:r>
              <a:rPr lang="en-US" dirty="0"/>
              <a:t>, C., Davis, K. D., Hammer, L., </a:t>
            </a:r>
            <a:r>
              <a:rPr lang="en-US" dirty="0" err="1"/>
              <a:t>Kossek</a:t>
            </a:r>
            <a:r>
              <a:rPr lang="en-US" dirty="0"/>
              <a:t>, E., King, R. B., Hanson, G., </a:t>
            </a:r>
            <a:r>
              <a:rPr lang="en-US" dirty="0" err="1"/>
              <a:t>Mierzwa</a:t>
            </a:r>
            <a:r>
              <a:rPr lang="en-US" dirty="0"/>
              <a:t>, Casper, L. (2014).  Changing work and work-family conflict:  Evidence from the Work, Family, and Health Network. </a:t>
            </a:r>
            <a:r>
              <a:rPr lang="en-US" i="1" dirty="0"/>
              <a:t>American Sociological Review, 79</a:t>
            </a:r>
            <a:r>
              <a:rPr lang="en-US" dirty="0"/>
              <a:t>, 485-516.</a:t>
            </a:r>
          </a:p>
          <a:p>
            <a:pPr marL="0" indent="0">
              <a:buNone/>
            </a:pPr>
            <a:endParaRPr lang="en-US" dirty="0" smtClean="0"/>
          </a:p>
          <a:p>
            <a:pPr marL="0" indent="0">
              <a:buNone/>
            </a:pPr>
            <a:r>
              <a:rPr lang="en-US" dirty="0" err="1"/>
              <a:t>Kossek</a:t>
            </a:r>
            <a:r>
              <a:rPr lang="en-US" dirty="0"/>
              <a:t>, E. E., </a:t>
            </a:r>
            <a:r>
              <a:rPr lang="en-US" dirty="0" err="1"/>
              <a:t>Pichler</a:t>
            </a:r>
            <a:r>
              <a:rPr lang="en-US" dirty="0"/>
              <a:t>, S., </a:t>
            </a:r>
            <a:r>
              <a:rPr lang="en-US" dirty="0" err="1"/>
              <a:t>Bodner</a:t>
            </a:r>
            <a:r>
              <a:rPr lang="en-US" dirty="0"/>
              <a:t>, T., &amp; Hammer, L. B. (2011). Workplace social support and work-family conflict: A meta-analysis clarifying the influence of general and work-family specific supervisor and organizational support. </a:t>
            </a:r>
            <a:r>
              <a:rPr lang="en-US" i="1" dirty="0"/>
              <a:t>Personnel Psychology, 64</a:t>
            </a:r>
            <a:r>
              <a:rPr lang="en-US" dirty="0"/>
              <a:t>, 289-313.</a:t>
            </a:r>
          </a:p>
          <a:p>
            <a:pPr marL="0" indent="0">
              <a:buNone/>
            </a:pPr>
            <a:r>
              <a:rPr lang="en-US" dirty="0" smtClean="0"/>
              <a:t> </a:t>
            </a:r>
          </a:p>
          <a:p>
            <a:pPr marL="0" indent="0">
              <a:buNone/>
            </a:pPr>
            <a:r>
              <a:rPr lang="en-US" dirty="0"/>
              <a:t>Ledermann, T., &amp; Kenny, D. A. (2017). Analyzing dyadic data with multilevel modeling versus structural equation modeling: A tale of two methods. </a:t>
            </a:r>
            <a:r>
              <a:rPr lang="en-US" i="1" dirty="0"/>
              <a:t>Journal of Family Psychology, 31,</a:t>
            </a:r>
            <a:r>
              <a:rPr lang="en-US" dirty="0"/>
              <a:t> 442–452. </a:t>
            </a:r>
            <a:r>
              <a:rPr lang="en-US" dirty="0" err="1"/>
              <a:t>doi</a:t>
            </a:r>
            <a:r>
              <a:rPr lang="en-US" dirty="0"/>
              <a:t>: 10.1037/fam0000290</a:t>
            </a:r>
          </a:p>
          <a:p>
            <a:pPr marL="0" indent="0">
              <a:buNone/>
            </a:pPr>
            <a:endParaRPr lang="en-US" dirty="0" smtClean="0"/>
          </a:p>
          <a:p>
            <a:pPr marL="0" indent="0">
              <a:buNone/>
            </a:pPr>
            <a:r>
              <a:rPr lang="en-US" dirty="0" smtClean="0"/>
              <a:t>Matias</a:t>
            </a:r>
            <a:r>
              <a:rPr lang="en-US" dirty="0"/>
              <a:t>, M., Ferreira, T., Vieira, J., </a:t>
            </a:r>
            <a:r>
              <a:rPr lang="en-US" dirty="0" err="1"/>
              <a:t>Cadima</a:t>
            </a:r>
            <a:r>
              <a:rPr lang="en-US" dirty="0"/>
              <a:t>, J., Leal, T., &amp; Matos, P. M. (2017). Workplace family support, parental satisfaction, and work-family conflict: Individual and crossover effects among dual-earner couples. </a:t>
            </a:r>
            <a:r>
              <a:rPr lang="en-US" i="1" dirty="0"/>
              <a:t>Applied Psychology, 66,</a:t>
            </a:r>
            <a:r>
              <a:rPr lang="en-US" dirty="0"/>
              <a:t> 628-652. </a:t>
            </a:r>
            <a:r>
              <a:rPr lang="en-US" dirty="0" err="1"/>
              <a:t>doi</a:t>
            </a:r>
            <a:r>
              <a:rPr lang="en-US" dirty="0"/>
              <a:t>: </a:t>
            </a:r>
            <a:r>
              <a:rPr lang="en-US" dirty="0" smtClean="0"/>
              <a:t>10.111/apps.12103</a:t>
            </a:r>
            <a:endParaRPr lang="en-US" dirty="0"/>
          </a:p>
        </p:txBody>
      </p:sp>
    </p:spTree>
    <p:extLst>
      <p:ext uri="{BB962C8B-B14F-4D97-AF65-F5344CB8AC3E}">
        <p14:creationId xmlns:p14="http://schemas.microsoft.com/office/powerpoint/2010/main" val="458328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t>Minuchin</a:t>
            </a:r>
            <a:r>
              <a:rPr lang="en-US" dirty="0"/>
              <a:t>, P. (1985). Families and individual development: Provocations from the field of family therapy. </a:t>
            </a:r>
            <a:r>
              <a:rPr lang="en-US" i="1" dirty="0"/>
              <a:t>Child Development, 56,</a:t>
            </a:r>
            <a:r>
              <a:rPr lang="en-US" dirty="0"/>
              <a:t> 289-302.</a:t>
            </a:r>
          </a:p>
          <a:p>
            <a:pPr marL="0" indent="0">
              <a:buNone/>
            </a:pPr>
            <a:endParaRPr lang="en-US" dirty="0"/>
          </a:p>
          <a:p>
            <a:pPr marL="0" indent="0">
              <a:buNone/>
            </a:pPr>
            <a:r>
              <a:rPr lang="en-US" dirty="0"/>
              <a:t>Moos, R. H. (1986). </a:t>
            </a:r>
            <a:r>
              <a:rPr lang="en-US" i="1" dirty="0"/>
              <a:t>Work Environment Scale manual </a:t>
            </a:r>
            <a:r>
              <a:rPr lang="en-US" dirty="0"/>
              <a:t>(2nd ed.). Palo Alto, CA: Consulting Psychologists Press.</a:t>
            </a:r>
          </a:p>
          <a:p>
            <a:pPr marL="0" indent="0">
              <a:buNone/>
            </a:pPr>
            <a:endParaRPr lang="en-US" dirty="0"/>
          </a:p>
          <a:p>
            <a:pPr marL="0" indent="0">
              <a:buNone/>
            </a:pPr>
            <a:r>
              <a:rPr lang="en-US" dirty="0"/>
              <a:t>Small, S. A., &amp; Riley, D. (1990). Toward a multidimensional assessment of work spillover into family life. </a:t>
            </a:r>
            <a:r>
              <a:rPr lang="en-US" i="1" dirty="0"/>
              <a:t>Journal of Marriage and Family, 52</a:t>
            </a:r>
            <a:r>
              <a:rPr lang="en-US" dirty="0"/>
              <a:t>(1), 51-61. </a:t>
            </a:r>
            <a:r>
              <a:rPr lang="en-US" dirty="0" err="1"/>
              <a:t>doi</a:t>
            </a:r>
            <a:r>
              <a:rPr lang="en-US" dirty="0"/>
              <a:t>: 10.2307/352837</a:t>
            </a:r>
          </a:p>
          <a:p>
            <a:pPr marL="0" indent="0">
              <a:buNone/>
            </a:pPr>
            <a:endParaRPr lang="en-US" dirty="0"/>
          </a:p>
          <a:p>
            <a:pPr marL="0" indent="0">
              <a:buNone/>
            </a:pPr>
            <a:r>
              <a:rPr lang="en-US" dirty="0"/>
              <a:t>Ten </a:t>
            </a:r>
            <a:r>
              <a:rPr lang="en-US" dirty="0" err="1"/>
              <a:t>Brummelhuis</a:t>
            </a:r>
            <a:r>
              <a:rPr lang="en-US" dirty="0"/>
              <a:t>, L. L., &amp; Bakker, A. B. (2012). A </a:t>
            </a:r>
            <a:r>
              <a:rPr lang="en-US" dirty="0" err="1"/>
              <a:t>resourcee</a:t>
            </a:r>
            <a:r>
              <a:rPr lang="en-US" dirty="0"/>
              <a:t> perspective on the work-home interface: The work-home resources model. </a:t>
            </a:r>
            <a:r>
              <a:rPr lang="en-US" i="1" dirty="0"/>
              <a:t>American Psychologist, 67</a:t>
            </a:r>
            <a:r>
              <a:rPr lang="en-US" dirty="0"/>
              <a:t>(7), 545-556. </a:t>
            </a:r>
            <a:r>
              <a:rPr lang="en-US" dirty="0" err="1"/>
              <a:t>doi</a:t>
            </a:r>
            <a:r>
              <a:rPr lang="en-US" dirty="0"/>
              <a:t>: 10.1037/a0027974</a:t>
            </a:r>
          </a:p>
          <a:p>
            <a:pPr marL="0" indent="0">
              <a:buNone/>
            </a:pPr>
            <a:endParaRPr lang="en-US" dirty="0"/>
          </a:p>
          <a:p>
            <a:pPr marL="0" indent="0">
              <a:buNone/>
            </a:pPr>
            <a:r>
              <a:rPr lang="en-US" dirty="0" err="1"/>
              <a:t>Taht</a:t>
            </a:r>
            <a:r>
              <a:rPr lang="en-US" dirty="0"/>
              <a:t>, K. &amp; Mills, M. (2012). Nonstandard work schedules, couple desynchronization, and parent-child interaction: A mixed-methods analysis. </a:t>
            </a:r>
            <a:r>
              <a:rPr lang="en-US" i="1" dirty="0"/>
              <a:t>Journal of Family Issues, 33</a:t>
            </a:r>
            <a:r>
              <a:rPr lang="en-US" dirty="0"/>
              <a:t>, 1054-1087. </a:t>
            </a:r>
            <a:r>
              <a:rPr lang="en-US" dirty="0" err="1"/>
              <a:t>doi</a:t>
            </a:r>
            <a:r>
              <a:rPr lang="en-US" dirty="0"/>
              <a:t>: 10.1177/0192513X11424260</a:t>
            </a:r>
          </a:p>
          <a:p>
            <a:pPr marL="0" indent="0">
              <a:buNone/>
            </a:pPr>
            <a:endParaRPr lang="en-US" dirty="0"/>
          </a:p>
          <a:p>
            <a:pPr marL="0" indent="0">
              <a:buNone/>
            </a:pPr>
            <a:r>
              <a:rPr lang="en-US" dirty="0"/>
              <a:t>Thompson, C. A., Beauvais, L. L., &amp; </a:t>
            </a:r>
            <a:r>
              <a:rPr lang="en-US" dirty="0" err="1"/>
              <a:t>Lyness</a:t>
            </a:r>
            <a:r>
              <a:rPr lang="en-US" dirty="0"/>
              <a:t>, K. S. (1999). When work-family benefits are not enough: The influence of work-family culture on benefit utilization, organizational attachment, and work-family conflict. </a:t>
            </a:r>
            <a:r>
              <a:rPr lang="en-US" i="1" dirty="0"/>
              <a:t>Journal of Vocational Behavior, 54</a:t>
            </a:r>
            <a:r>
              <a:rPr lang="en-US" dirty="0"/>
              <a:t>, 392-415. </a:t>
            </a:r>
          </a:p>
          <a:p>
            <a:pPr marL="0" indent="0">
              <a:buNone/>
            </a:pPr>
            <a:endParaRPr lang="en-US" dirty="0" smtClean="0"/>
          </a:p>
          <a:p>
            <a:pPr marL="0" indent="0">
              <a:buNone/>
            </a:pPr>
            <a:r>
              <a:rPr lang="en-US" dirty="0" err="1"/>
              <a:t>Westman</a:t>
            </a:r>
            <a:r>
              <a:rPr lang="en-US" dirty="0"/>
              <a:t>, M. (2001). Stress and strain crossover. </a:t>
            </a:r>
            <a:r>
              <a:rPr lang="en-US" i="1" dirty="0"/>
              <a:t>Human Relations, 54</a:t>
            </a:r>
            <a:r>
              <a:rPr lang="en-US" dirty="0"/>
              <a:t>, 717-751.</a:t>
            </a:r>
          </a:p>
          <a:p>
            <a:endParaRPr lang="en-US" dirty="0"/>
          </a:p>
        </p:txBody>
      </p:sp>
    </p:spTree>
    <p:extLst>
      <p:ext uri="{BB962C8B-B14F-4D97-AF65-F5344CB8AC3E}">
        <p14:creationId xmlns:p14="http://schemas.microsoft.com/office/powerpoint/2010/main" val="4054049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Theoretical Background</a:t>
            </a:r>
            <a:endParaRPr lang="en-US" dirty="0"/>
          </a:p>
        </p:txBody>
      </p:sp>
      <p:sp>
        <p:nvSpPr>
          <p:cNvPr id="3" name="Content Placeholder 2"/>
          <p:cNvSpPr>
            <a:spLocks noGrp="1"/>
          </p:cNvSpPr>
          <p:nvPr>
            <p:ph idx="1"/>
          </p:nvPr>
        </p:nvSpPr>
        <p:spPr/>
        <p:txBody>
          <a:bodyPr>
            <a:normAutofit/>
          </a:bodyPr>
          <a:lstStyle/>
          <a:p>
            <a:r>
              <a:rPr lang="en-US" b="1" dirty="0" smtClean="0"/>
              <a:t>Family Systems Perspective </a:t>
            </a:r>
            <a:r>
              <a:rPr lang="en-US" sz="1800" dirty="0"/>
              <a:t>(</a:t>
            </a:r>
            <a:r>
              <a:rPr lang="en-US" sz="1800" dirty="0" err="1"/>
              <a:t>Minuchin</a:t>
            </a:r>
            <a:r>
              <a:rPr lang="en-US" sz="1800" dirty="0"/>
              <a:t>, 1985</a:t>
            </a:r>
            <a:r>
              <a:rPr lang="en-US" sz="1800" dirty="0" smtClean="0"/>
              <a:t>)</a:t>
            </a:r>
          </a:p>
          <a:p>
            <a:pPr lvl="1"/>
            <a:r>
              <a:rPr lang="en-US" dirty="0" smtClean="0"/>
              <a:t>Families are open systems, influenced by other contexts (e.g., work)</a:t>
            </a:r>
          </a:p>
          <a:p>
            <a:pPr lvl="1"/>
            <a:r>
              <a:rPr lang="en-US" dirty="0" smtClean="0"/>
              <a:t>Individuals </a:t>
            </a:r>
            <a:r>
              <a:rPr lang="en-US" dirty="0" smtClean="0"/>
              <a:t>within a family system are interdependent</a:t>
            </a:r>
          </a:p>
          <a:p>
            <a:pPr marL="457200" lvl="1" indent="0">
              <a:buNone/>
            </a:pPr>
            <a:endParaRPr lang="en-US" sz="1400" dirty="0"/>
          </a:p>
        </p:txBody>
      </p:sp>
      <p:sp>
        <p:nvSpPr>
          <p:cNvPr id="4" name="矩形 3"/>
          <p:cNvSpPr/>
          <p:nvPr/>
        </p:nvSpPr>
        <p:spPr>
          <a:xfrm>
            <a:off x="457200" y="5457825"/>
            <a:ext cx="8058150" cy="5429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smtClean="0"/>
              <a:t>Employees’ work environments -&gt; their spouses’ family experiences</a:t>
            </a:r>
            <a:endParaRPr kumimoji="1" lang="zh-CN" altLang="en-US" dirty="0"/>
          </a:p>
        </p:txBody>
      </p:sp>
      <p:sp>
        <p:nvSpPr>
          <p:cNvPr id="5" name="矩形 4"/>
          <p:cNvSpPr/>
          <p:nvPr/>
        </p:nvSpPr>
        <p:spPr>
          <a:xfrm>
            <a:off x="1628775" y="6000748"/>
            <a:ext cx="5886450" cy="4143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smtClean="0"/>
              <a:t>Crossover effect</a:t>
            </a:r>
            <a:endParaRPr kumimoji="1" lang="zh-CN" altLang="en-US" dirty="0"/>
          </a:p>
        </p:txBody>
      </p:sp>
    </p:spTree>
    <p:extLst>
      <p:ext uri="{BB962C8B-B14F-4D97-AF65-F5344CB8AC3E}">
        <p14:creationId xmlns:p14="http://schemas.microsoft.com/office/powerpoint/2010/main" val="19930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constructs</a:t>
            </a:r>
            <a:endParaRPr lang="en-US" dirty="0"/>
          </a:p>
        </p:txBody>
      </p:sp>
      <p:sp>
        <p:nvSpPr>
          <p:cNvPr id="3" name="Content Placeholder 2"/>
          <p:cNvSpPr>
            <a:spLocks noGrp="1"/>
          </p:cNvSpPr>
          <p:nvPr>
            <p:ph idx="1"/>
          </p:nvPr>
        </p:nvSpPr>
        <p:spPr/>
        <p:txBody>
          <a:bodyPr>
            <a:normAutofit/>
          </a:bodyPr>
          <a:lstStyle/>
          <a:p>
            <a:r>
              <a:rPr lang="en-US" b="1" dirty="0" smtClean="0"/>
              <a:t>Supportive work-family environments</a:t>
            </a:r>
          </a:p>
          <a:p>
            <a:pPr lvl="1"/>
            <a:r>
              <a:rPr lang="en-US" altLang="zh-CN" dirty="0"/>
              <a:t>“shared assumptions, beliefs, and values regarding the extent to which an organization supports and values the integration of employees’ work and family lives </a:t>
            </a:r>
            <a:r>
              <a:rPr lang="en-US" altLang="zh-CN" sz="2000" dirty="0"/>
              <a:t>(p. 394</a:t>
            </a:r>
            <a:r>
              <a:rPr lang="en-US" altLang="zh-CN" sz="2000" dirty="0" smtClean="0"/>
              <a:t>)</a:t>
            </a:r>
            <a:r>
              <a:rPr lang="en-US" altLang="zh-CN" dirty="0" smtClean="0"/>
              <a:t>.” </a:t>
            </a:r>
            <a:r>
              <a:rPr lang="en-US" altLang="zh-CN" sz="2000" dirty="0" smtClean="0"/>
              <a:t>(Thompson et al., 1999)</a:t>
            </a:r>
            <a:endParaRPr lang="en-US" sz="2000" b="1" dirty="0" smtClean="0"/>
          </a:p>
          <a:p>
            <a:r>
              <a:rPr lang="en-US" dirty="0" smtClean="0"/>
              <a:t>Work-family interference (WFI)</a:t>
            </a:r>
          </a:p>
          <a:p>
            <a:pPr lvl="1"/>
            <a:r>
              <a:rPr lang="en-US" dirty="0" smtClean="0"/>
              <a:t>Work demands and pressures conflict with family demands and pressures </a:t>
            </a:r>
            <a:r>
              <a:rPr lang="en-US" sz="2000" dirty="0" smtClean="0"/>
              <a:t>(</a:t>
            </a:r>
            <a:r>
              <a:rPr lang="en-US" altLang="zh-CN" sz="2000" dirty="0" err="1"/>
              <a:t>Greenhaus</a:t>
            </a:r>
            <a:r>
              <a:rPr lang="en-US" altLang="zh-CN" sz="2000" dirty="0"/>
              <a:t> &amp; </a:t>
            </a:r>
            <a:r>
              <a:rPr lang="en-US" altLang="zh-CN" sz="2000" dirty="0" err="1"/>
              <a:t>Beutell</a:t>
            </a:r>
            <a:r>
              <a:rPr lang="en-US" altLang="zh-CN" sz="2000" dirty="0"/>
              <a:t>, 1985</a:t>
            </a:r>
            <a:r>
              <a:rPr lang="en-US" altLang="zh-CN" sz="2000" dirty="0" smtClean="0"/>
              <a:t>)</a:t>
            </a:r>
            <a:endParaRPr lang="en-US" sz="2000" dirty="0" smtClean="0"/>
          </a:p>
          <a:p>
            <a:pPr marL="457200" lvl="1" indent="0">
              <a:buNone/>
            </a:pPr>
            <a:endParaRPr lang="en-US" sz="1400" dirty="0"/>
          </a:p>
        </p:txBody>
      </p:sp>
    </p:spTree>
    <p:extLst>
      <p:ext uri="{BB962C8B-B14F-4D97-AF65-F5344CB8AC3E}">
        <p14:creationId xmlns:p14="http://schemas.microsoft.com/office/powerpoint/2010/main" val="83115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Work-Family Environments &amp; WFI (Spillover)</a:t>
            </a:r>
            <a:endParaRPr lang="en-US" dirty="0"/>
          </a:p>
        </p:txBody>
      </p:sp>
      <p:sp>
        <p:nvSpPr>
          <p:cNvPr id="3" name="Content Placeholder 2"/>
          <p:cNvSpPr>
            <a:spLocks noGrp="1"/>
          </p:cNvSpPr>
          <p:nvPr>
            <p:ph idx="1"/>
          </p:nvPr>
        </p:nvSpPr>
        <p:spPr/>
        <p:txBody>
          <a:bodyPr>
            <a:normAutofit/>
          </a:bodyPr>
          <a:lstStyle/>
          <a:p>
            <a:r>
              <a:rPr lang="en-US" dirty="0" smtClean="0"/>
              <a:t>Employees’ perceptions of supportive work-family environments are associated with lower levels of </a:t>
            </a:r>
            <a:r>
              <a:rPr lang="en-US" i="1" u="sng" dirty="0" smtClean="0"/>
              <a:t>employees’</a:t>
            </a:r>
            <a:r>
              <a:rPr lang="en-US" dirty="0" smtClean="0"/>
              <a:t> reported WFI </a:t>
            </a:r>
            <a:r>
              <a:rPr lang="en-US" sz="2000" dirty="0" smtClean="0"/>
              <a:t>(e.g., </a:t>
            </a:r>
            <a:r>
              <a:rPr lang="en-US" sz="2000" dirty="0" err="1" smtClean="0"/>
              <a:t>Kossek</a:t>
            </a:r>
            <a:r>
              <a:rPr lang="en-US" sz="2000" dirty="0" smtClean="0"/>
              <a:t> et al., 2011, Kelly et al., 2012)</a:t>
            </a:r>
          </a:p>
          <a:p>
            <a:endParaRPr lang="en-US" sz="2000" dirty="0" smtClean="0"/>
          </a:p>
          <a:p>
            <a:r>
              <a:rPr lang="en-US" dirty="0"/>
              <a:t>Less research has focused on positive </a:t>
            </a:r>
            <a:r>
              <a:rPr lang="en-US" dirty="0" smtClean="0"/>
              <a:t>crossover to partners </a:t>
            </a:r>
            <a:r>
              <a:rPr lang="en-US" sz="2000" dirty="0"/>
              <a:t>(</a:t>
            </a:r>
            <a:r>
              <a:rPr lang="en-US" sz="2000" dirty="0" err="1"/>
              <a:t>Westman</a:t>
            </a:r>
            <a:r>
              <a:rPr lang="en-US" sz="2000" dirty="0"/>
              <a:t>, 2001)</a:t>
            </a:r>
          </a:p>
          <a:p>
            <a:pPr marL="0" indent="0">
              <a:buNone/>
            </a:pPr>
            <a:endParaRPr lang="en-US" sz="2000" dirty="0"/>
          </a:p>
        </p:txBody>
      </p:sp>
    </p:spTree>
    <p:extLst>
      <p:ext uri="{BB962C8B-B14F-4D97-AF65-F5344CB8AC3E}">
        <p14:creationId xmlns:p14="http://schemas.microsoft.com/office/powerpoint/2010/main" val="3423284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Work-Family Environments &amp; Partners’ </a:t>
            </a:r>
            <a:r>
              <a:rPr lang="en-US" dirty="0" smtClean="0"/>
              <a:t>WFI (Crossover)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Wives’ </a:t>
            </a:r>
            <a:r>
              <a:rPr lang="en-US" dirty="0"/>
              <a:t>workplace family support found to predict husbands reporting lower levels of WFI </a:t>
            </a:r>
            <a:r>
              <a:rPr lang="en-US" sz="2000" dirty="0"/>
              <a:t>(Matias et al., 2017</a:t>
            </a:r>
            <a:r>
              <a:rPr lang="en-US" sz="2000" dirty="0" smtClean="0"/>
              <a:t>)</a:t>
            </a:r>
          </a:p>
          <a:p>
            <a:endParaRPr lang="en-US" sz="2000" dirty="0" smtClean="0"/>
          </a:p>
          <a:p>
            <a:r>
              <a:rPr lang="en-US" dirty="0"/>
              <a:t>Research also finds that couples consciously make work decisions together to meet family demands</a:t>
            </a:r>
          </a:p>
          <a:p>
            <a:pPr lvl="1"/>
            <a:r>
              <a:rPr lang="en-US" dirty="0"/>
              <a:t>One may pursue a career, the other a job </a:t>
            </a:r>
            <a:r>
              <a:rPr lang="en-US" sz="2000" dirty="0"/>
              <a:t>(Becker &amp; Moen, 1999)</a:t>
            </a:r>
          </a:p>
          <a:p>
            <a:pPr lvl="1"/>
            <a:r>
              <a:rPr lang="en-US" dirty="0"/>
              <a:t>Couples may try to desynchronize work hour schedules </a:t>
            </a:r>
            <a:r>
              <a:rPr lang="en-US" sz="2000" dirty="0" smtClean="0"/>
              <a:t>(</a:t>
            </a:r>
            <a:r>
              <a:rPr lang="en-US" sz="2000" dirty="0" err="1" smtClean="0"/>
              <a:t>Taht</a:t>
            </a:r>
            <a:r>
              <a:rPr lang="en-US" sz="2000" dirty="0" smtClean="0"/>
              <a:t> </a:t>
            </a:r>
            <a:r>
              <a:rPr lang="en-US" sz="2000" dirty="0"/>
              <a:t>&amp; Mills, 2012)</a:t>
            </a:r>
          </a:p>
          <a:p>
            <a:endParaRPr lang="en-US" sz="2000" dirty="0"/>
          </a:p>
          <a:p>
            <a:endParaRPr lang="en-US" dirty="0"/>
          </a:p>
        </p:txBody>
      </p:sp>
    </p:spTree>
    <p:extLst>
      <p:ext uri="{BB962C8B-B14F-4D97-AF65-F5344CB8AC3E}">
        <p14:creationId xmlns:p14="http://schemas.microsoft.com/office/powerpoint/2010/main" val="3224660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Mechanisms Underlying Spillover</a:t>
            </a:r>
            <a:endParaRPr lang="en-US" dirty="0"/>
          </a:p>
        </p:txBody>
      </p:sp>
      <p:sp>
        <p:nvSpPr>
          <p:cNvPr id="3" name="Content Placeholder 2"/>
          <p:cNvSpPr>
            <a:spLocks noGrp="1"/>
          </p:cNvSpPr>
          <p:nvPr>
            <p:ph idx="1"/>
          </p:nvPr>
        </p:nvSpPr>
        <p:spPr/>
        <p:txBody>
          <a:bodyPr>
            <a:normAutofit/>
          </a:bodyPr>
          <a:lstStyle/>
          <a:p>
            <a:r>
              <a:rPr lang="en-US" dirty="0" smtClean="0"/>
              <a:t>A supportive work-family environment may lead to employees reduced demands at work</a:t>
            </a:r>
          </a:p>
          <a:p>
            <a:pPr lvl="1"/>
            <a:r>
              <a:rPr lang="en-US" dirty="0" smtClean="0"/>
              <a:t>Work hours</a:t>
            </a:r>
          </a:p>
          <a:p>
            <a:pPr lvl="1"/>
            <a:r>
              <a:rPr lang="en-US" dirty="0" smtClean="0"/>
              <a:t>Work pressure</a:t>
            </a:r>
          </a:p>
          <a:p>
            <a:endParaRPr lang="en-US" dirty="0"/>
          </a:p>
          <a:p>
            <a:r>
              <a:rPr lang="en-US" dirty="0" smtClean="0"/>
              <a:t>Fewer work hours and lower pressure predict lower levels of WFI </a:t>
            </a:r>
            <a:r>
              <a:rPr lang="en-US" sz="2000" dirty="0" smtClean="0"/>
              <a:t>(Byron, 2005; </a:t>
            </a:r>
            <a:r>
              <a:rPr lang="en-US" sz="2000" dirty="0" err="1" smtClean="0"/>
              <a:t>Grzywacz</a:t>
            </a:r>
            <a:r>
              <a:rPr lang="en-US" sz="2000" dirty="0" smtClean="0"/>
              <a:t> &amp; Marks, 2000)</a:t>
            </a:r>
            <a:endParaRPr lang="en-US" sz="2000" dirty="0"/>
          </a:p>
        </p:txBody>
      </p:sp>
    </p:spTree>
    <p:extLst>
      <p:ext uri="{BB962C8B-B14F-4D97-AF65-F5344CB8AC3E}">
        <p14:creationId xmlns:p14="http://schemas.microsoft.com/office/powerpoint/2010/main" val="1503174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Mechanisms Underlying Crossover</a:t>
            </a:r>
            <a:endParaRPr lang="en-US" dirty="0"/>
          </a:p>
        </p:txBody>
      </p:sp>
      <p:sp>
        <p:nvSpPr>
          <p:cNvPr id="3" name="Content Placeholder 2"/>
          <p:cNvSpPr>
            <a:spLocks noGrp="1"/>
          </p:cNvSpPr>
          <p:nvPr>
            <p:ph idx="1"/>
          </p:nvPr>
        </p:nvSpPr>
        <p:spPr/>
        <p:txBody>
          <a:bodyPr>
            <a:normAutofit/>
          </a:bodyPr>
          <a:lstStyle/>
          <a:p>
            <a:r>
              <a:rPr lang="en-US" dirty="0" smtClean="0"/>
              <a:t>Limited research attention</a:t>
            </a:r>
          </a:p>
          <a:p>
            <a:endParaRPr lang="en-US" sz="2000" dirty="0"/>
          </a:p>
          <a:p>
            <a:r>
              <a:rPr lang="en-US" dirty="0" smtClean="0"/>
              <a:t>If complementary work patterns are determined by couples</a:t>
            </a:r>
            <a:r>
              <a:rPr lang="en-US" sz="2200" dirty="0" smtClean="0"/>
              <a:t> (Becker &amp; Moen, 1999)</a:t>
            </a:r>
            <a:r>
              <a:rPr lang="en-US" dirty="0" smtClean="0"/>
              <a:t>, employees’ supportive environment may allow their spouses to take on more work demands</a:t>
            </a:r>
            <a:endParaRPr lang="en-US" dirty="0"/>
          </a:p>
        </p:txBody>
      </p:sp>
    </p:spTree>
    <p:extLst>
      <p:ext uri="{BB962C8B-B14F-4D97-AF65-F5344CB8AC3E}">
        <p14:creationId xmlns:p14="http://schemas.microsoft.com/office/powerpoint/2010/main" val="2841659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 Study</a:t>
            </a:r>
            <a:endParaRPr lang="en-US" dirty="0"/>
          </a:p>
        </p:txBody>
      </p:sp>
      <p:sp>
        <p:nvSpPr>
          <p:cNvPr id="5" name="矩形 4"/>
          <p:cNvSpPr/>
          <p:nvPr/>
        </p:nvSpPr>
        <p:spPr>
          <a:xfrm>
            <a:off x="744463" y="2455234"/>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6" name="矩形 5"/>
          <p:cNvSpPr/>
          <p:nvPr/>
        </p:nvSpPr>
        <p:spPr>
          <a:xfrm>
            <a:off x="762683" y="4714249"/>
            <a:ext cx="1550199" cy="1197729"/>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Work-Family Environment</a:t>
            </a:r>
          </a:p>
          <a:p>
            <a:pPr algn="ctr"/>
            <a:r>
              <a:rPr kumimoji="1" lang="en-US" altLang="zh-CN" sz="1600" dirty="0" smtClean="0">
                <a:latin typeface="Times New Roman" charset="0"/>
                <a:ea typeface="Times New Roman" charset="0"/>
                <a:cs typeface="Times New Roman" charset="0"/>
              </a:rPr>
              <a:t>(Time </a:t>
            </a:r>
            <a:r>
              <a:rPr kumimoji="1" lang="en-US" altLang="zh-CN" sz="1600" dirty="0">
                <a:latin typeface="Times New Roman" charset="0"/>
                <a:ea typeface="Times New Roman" charset="0"/>
                <a:cs typeface="Times New Roman" charset="0"/>
              </a:rPr>
              <a:t>1</a:t>
            </a:r>
            <a:r>
              <a:rPr kumimoji="1" lang="en-US" altLang="zh-CN" sz="1600" dirty="0" smtClean="0">
                <a:latin typeface="Times New Roman" charset="0"/>
                <a:ea typeface="Times New Roman" charset="0"/>
                <a:cs typeface="Times New Roman" charset="0"/>
              </a:rPr>
              <a:t>)</a:t>
            </a:r>
            <a:endParaRPr kumimoji="1" lang="zh-CN" altLang="en-US" sz="1600" dirty="0">
              <a:latin typeface="Times New Roman" charset="0"/>
              <a:ea typeface="Times New Roman" charset="0"/>
              <a:cs typeface="Times New Roman" charset="0"/>
            </a:endParaRPr>
          </a:p>
        </p:txBody>
      </p:sp>
      <p:cxnSp>
        <p:nvCxnSpPr>
          <p:cNvPr id="7" name="直线箭头连接符 6"/>
          <p:cNvCxnSpPr/>
          <p:nvPr/>
        </p:nvCxnSpPr>
        <p:spPr>
          <a:xfrm>
            <a:off x="2312881" y="5307347"/>
            <a:ext cx="1472339" cy="5764"/>
          </a:xfrm>
          <a:prstGeom prst="straightConnector1">
            <a:avLst/>
          </a:prstGeom>
          <a:ln w="28575">
            <a:solidFill>
              <a:srgbClr val="C00000"/>
            </a:solidFill>
            <a:prstDash val="solid"/>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785220" y="2703363"/>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Pressure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sp>
        <p:nvSpPr>
          <p:cNvPr id="9" name="矩形 8"/>
          <p:cNvSpPr/>
          <p:nvPr/>
        </p:nvSpPr>
        <p:spPr>
          <a:xfrm>
            <a:off x="3785221" y="4834650"/>
            <a:ext cx="1379350"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Pressure </a:t>
            </a: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0" name="直线箭头连接符 9"/>
          <p:cNvCxnSpPr/>
          <p:nvPr/>
        </p:nvCxnSpPr>
        <p:spPr>
          <a:xfrm>
            <a:off x="2312879" y="3052942"/>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85220" y="1755812"/>
            <a:ext cx="1379350" cy="793435"/>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Wife </a:t>
            </a:r>
          </a:p>
          <a:p>
            <a:pPr algn="ctr"/>
            <a:r>
              <a:rPr kumimoji="1" lang="en-US" altLang="zh-CN" sz="1600" dirty="0" smtClean="0">
                <a:latin typeface="Times New Roman" charset="0"/>
                <a:ea typeface="Times New Roman" charset="0"/>
                <a:cs typeface="Times New Roman" charset="0"/>
              </a:rPr>
              <a:t>Work </a:t>
            </a:r>
            <a:r>
              <a:rPr kumimoji="1" lang="en-US" altLang="zh-CN" sz="1600" dirty="0">
                <a:latin typeface="Times New Roman" charset="0"/>
                <a:ea typeface="Times New Roman" charset="0"/>
                <a:cs typeface="Times New Roman" charset="0"/>
              </a:rPr>
              <a:t>Hours </a:t>
            </a:r>
            <a:endParaRPr kumimoji="1" lang="en-US" altLang="zh-CN" sz="1600" dirty="0" smtClean="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1)</a:t>
            </a:r>
            <a:endParaRPr kumimoji="1" lang="zh-CN" altLang="en-US" sz="1600" dirty="0">
              <a:latin typeface="Times New Roman" charset="0"/>
              <a:ea typeface="Times New Roman" charset="0"/>
              <a:cs typeface="Times New Roman" charset="0"/>
            </a:endParaRPr>
          </a:p>
        </p:txBody>
      </p:sp>
      <p:cxnSp>
        <p:nvCxnSpPr>
          <p:cNvPr id="12" name="直线箭头连接符 11"/>
          <p:cNvCxnSpPr>
            <a:stCxn id="5" idx="3"/>
            <a:endCxn id="13" idx="1"/>
          </p:cNvCxnSpPr>
          <p:nvPr/>
        </p:nvCxnSpPr>
        <p:spPr>
          <a:xfrm flipV="1">
            <a:off x="2294662" y="2152530"/>
            <a:ext cx="1490558" cy="9015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85219" y="5802691"/>
            <a:ext cx="1379351" cy="792000"/>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Husband</a:t>
            </a:r>
          </a:p>
          <a:p>
            <a:pPr algn="ctr"/>
            <a:r>
              <a:rPr kumimoji="1" lang="en-US" altLang="zh-CN" sz="1600" dirty="0">
                <a:latin typeface="Times New Roman" charset="0"/>
                <a:ea typeface="Times New Roman" charset="0"/>
                <a:cs typeface="Times New Roman" charset="0"/>
              </a:rPr>
              <a:t>Work </a:t>
            </a:r>
            <a:r>
              <a:rPr kumimoji="1" lang="en-US" altLang="zh-CN" sz="1600" dirty="0" smtClean="0">
                <a:latin typeface="Times New Roman" charset="0"/>
                <a:ea typeface="Times New Roman" charset="0"/>
                <a:cs typeface="Times New Roman" charset="0"/>
              </a:rPr>
              <a:t>Hours (Time 1)</a:t>
            </a:r>
            <a:endParaRPr kumimoji="1" lang="zh-CN" altLang="en-US" sz="1600" dirty="0">
              <a:latin typeface="Times New Roman" charset="0"/>
              <a:ea typeface="Times New Roman" charset="0"/>
              <a:cs typeface="Times New Roman" charset="0"/>
            </a:endParaRPr>
          </a:p>
        </p:txBody>
      </p:sp>
      <p:cxnSp>
        <p:nvCxnSpPr>
          <p:cNvPr id="14" name="直线箭头连接符 13"/>
          <p:cNvCxnSpPr>
            <a:stCxn id="6" idx="3"/>
            <a:endCxn id="18" idx="1"/>
          </p:cNvCxnSpPr>
          <p:nvPr/>
        </p:nvCxnSpPr>
        <p:spPr>
          <a:xfrm>
            <a:off x="2312882" y="5313114"/>
            <a:ext cx="1472337" cy="885577"/>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636909" y="2703362"/>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a:latin typeface="Times New Roman" charset="0"/>
                <a:ea typeface="Times New Roman" charset="0"/>
                <a:cs typeface="Times New Roman" charset="0"/>
              </a:rPr>
              <a:t>Wife </a:t>
            </a:r>
            <a:r>
              <a:rPr kumimoji="1" lang="en-US" altLang="zh-CN" sz="1600" dirty="0" smtClean="0">
                <a:latin typeface="Times New Roman" charset="0"/>
                <a:ea typeface="Times New Roman" charset="0"/>
                <a:cs typeface="Times New Roman" charset="0"/>
              </a:rPr>
              <a:t>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6" name="直线箭头连接符 15"/>
          <p:cNvCxnSpPr/>
          <p:nvPr/>
        </p:nvCxnSpPr>
        <p:spPr>
          <a:xfrm>
            <a:off x="5164570" y="3074959"/>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3" idx="3"/>
          </p:cNvCxnSpPr>
          <p:nvPr/>
        </p:nvCxnSpPr>
        <p:spPr>
          <a:xfrm>
            <a:off x="5164570" y="2152530"/>
            <a:ext cx="1472337" cy="833069"/>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55129" y="4849714"/>
            <a:ext cx="1550199" cy="822277"/>
          </a:xfrm>
          <a:prstGeom prst="rect">
            <a:avLst/>
          </a:prstGeom>
          <a:ln w="25400">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600" dirty="0" smtClean="0">
                <a:latin typeface="Times New Roman" charset="0"/>
                <a:ea typeface="Times New Roman" charset="0"/>
                <a:cs typeface="Times New Roman" charset="0"/>
              </a:rPr>
              <a:t>Husband WFI </a:t>
            </a:r>
            <a:endParaRPr kumimoji="1" lang="en-US" altLang="zh-CN" sz="1600" dirty="0">
              <a:latin typeface="Times New Roman" charset="0"/>
              <a:ea typeface="Times New Roman" charset="0"/>
              <a:cs typeface="Times New Roman" charset="0"/>
            </a:endParaRPr>
          </a:p>
          <a:p>
            <a:pPr algn="ctr"/>
            <a:r>
              <a:rPr kumimoji="1" lang="en-US" altLang="zh-CN" sz="1600" dirty="0" smtClean="0">
                <a:latin typeface="Times New Roman" charset="0"/>
                <a:ea typeface="Times New Roman" charset="0"/>
                <a:cs typeface="Times New Roman" charset="0"/>
              </a:rPr>
              <a:t>(Time 2)</a:t>
            </a:r>
            <a:endParaRPr kumimoji="1" lang="zh-CN" altLang="en-US" sz="1600" dirty="0">
              <a:latin typeface="Times New Roman" charset="0"/>
              <a:ea typeface="Times New Roman" charset="0"/>
              <a:cs typeface="Times New Roman" charset="0"/>
            </a:endParaRPr>
          </a:p>
        </p:txBody>
      </p:sp>
      <p:cxnSp>
        <p:nvCxnSpPr>
          <p:cNvPr id="19" name="直线箭头连接符 18"/>
          <p:cNvCxnSpPr/>
          <p:nvPr/>
        </p:nvCxnSpPr>
        <p:spPr>
          <a:xfrm>
            <a:off x="5164570" y="5313874"/>
            <a:ext cx="1472339" cy="5764"/>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8" idx="3"/>
          </p:cNvCxnSpPr>
          <p:nvPr/>
        </p:nvCxnSpPr>
        <p:spPr>
          <a:xfrm flipV="1">
            <a:off x="5164570" y="5398011"/>
            <a:ext cx="1472337" cy="800680"/>
          </a:xfrm>
          <a:prstGeom prst="straightConnector1">
            <a:avLst/>
          </a:prstGeom>
          <a:ln w="28575">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21" name="组 20"/>
          <p:cNvGrpSpPr/>
          <p:nvPr/>
        </p:nvGrpSpPr>
        <p:grpSpPr>
          <a:xfrm>
            <a:off x="1505160" y="1588943"/>
            <a:ext cx="5948764" cy="1114420"/>
            <a:chOff x="1506106" y="444946"/>
            <a:chExt cx="5948764" cy="1232683"/>
          </a:xfrm>
        </p:grpSpPr>
        <p:cxnSp>
          <p:nvCxnSpPr>
            <p:cNvPr id="22" name="直线箭头连接符 21"/>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H="1" flipV="1">
              <a:off x="7454870" y="492691"/>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rot="10800000" flipH="1">
            <a:off x="1444794" y="5673062"/>
            <a:ext cx="5948764" cy="1067641"/>
            <a:chOff x="1506106" y="443696"/>
            <a:chExt cx="5948764" cy="1184938"/>
          </a:xfrm>
        </p:grpSpPr>
        <p:cxnSp>
          <p:nvCxnSpPr>
            <p:cNvPr id="26" name="直线箭头连接符 25"/>
            <p:cNvCxnSpPr/>
            <p:nvPr/>
          </p:nvCxnSpPr>
          <p:spPr>
            <a:xfrm flipH="1" flipV="1">
              <a:off x="1506106" y="444946"/>
              <a:ext cx="0" cy="934719"/>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1506106" y="461288"/>
              <a:ext cx="5948764" cy="0"/>
            </a:xfrm>
            <a:prstGeom prst="straightConnector1">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H="1" flipV="1">
              <a:off x="7432717" y="443696"/>
              <a:ext cx="0" cy="1184938"/>
            </a:xfrm>
            <a:prstGeom prst="straightConnector1">
              <a:avLst/>
            </a:prstGeom>
            <a:ln w="28575">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3183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RCD Background Template_ new">
  <a:themeElements>
    <a:clrScheme name="Custom 5">
      <a:dk1>
        <a:srgbClr val="00007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RCD Background Template_ new" id="{C5476B39-B8F8-46DB-A462-01690F26C5CF}" vid="{DC94B25A-84D2-464E-AF93-BDCFB87EF3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SRCD Background Template_ new</Template>
  <TotalTime>1986</TotalTime>
  <Words>4019</Words>
  <Application>Microsoft Macintosh PowerPoint</Application>
  <PresentationFormat>全屏显示(4:3)</PresentationFormat>
  <Paragraphs>551</Paragraphs>
  <Slides>28</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Calibri</vt:lpstr>
      <vt:lpstr>Cambria Math</vt:lpstr>
      <vt:lpstr>Franklin Gothic Book</vt:lpstr>
      <vt:lpstr>Franklin Gothic Medium</vt:lpstr>
      <vt:lpstr>Mangal</vt:lpstr>
      <vt:lpstr>Times New Roman</vt:lpstr>
      <vt:lpstr>隶书</vt:lpstr>
      <vt:lpstr>宋体</vt:lpstr>
      <vt:lpstr>微软雅黑</vt:lpstr>
      <vt:lpstr>Arial</vt:lpstr>
      <vt:lpstr>SRCD Background Template_ new</vt:lpstr>
      <vt:lpstr>The associations between wives’ and husbands’ work-family environment and work-family interference (WFI):  Actor-partner interdependence models</vt:lpstr>
      <vt:lpstr>Theoretical Background</vt:lpstr>
      <vt:lpstr>Theoretical Background</vt:lpstr>
      <vt:lpstr>Key constructs</vt:lpstr>
      <vt:lpstr>Work-Family Environments &amp; WFI (Spillover)</vt:lpstr>
      <vt:lpstr>Work-Family Environments &amp; Partners’ WFI (Crossover)</vt:lpstr>
      <vt:lpstr>Mechanisms Underlying Spillover</vt:lpstr>
      <vt:lpstr>Mechanisms Underlying Crossover</vt:lpstr>
      <vt:lpstr>Present Study</vt:lpstr>
      <vt:lpstr>Present Study</vt:lpstr>
      <vt:lpstr>Present Study</vt:lpstr>
      <vt:lpstr>Present Study</vt:lpstr>
      <vt:lpstr>Family Relationships  Project</vt:lpstr>
      <vt:lpstr>Participants (N = 194)</vt:lpstr>
      <vt:lpstr>Measures</vt:lpstr>
      <vt:lpstr>Analyses</vt:lpstr>
      <vt:lpstr>Results: Final Model</vt:lpstr>
      <vt:lpstr>Results: Direct Actor Effects (Spillover)</vt:lpstr>
      <vt:lpstr>Results: Direct Partner Effects (Crossover)</vt:lpstr>
      <vt:lpstr>Results: Mediation (Spillover)</vt:lpstr>
      <vt:lpstr>Results: Mediation (Crossover)</vt:lpstr>
      <vt:lpstr>Results: Indirect Effects</vt:lpstr>
      <vt:lpstr>Results: Indirect Effects</vt:lpstr>
      <vt:lpstr>Results: Indirect Effects</vt:lpstr>
      <vt:lpstr>Discussion</vt:lpstr>
      <vt:lpstr>Thank You!</vt:lpstr>
      <vt:lpstr>References</vt:lpstr>
      <vt:lpstr>References</vt:lpstr>
    </vt:vector>
  </TitlesOfParts>
  <Company>Ball State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Lawson, Katie Michelle</dc:creator>
  <cp:lastModifiedBy>Sun Xiaoran</cp:lastModifiedBy>
  <cp:revision>144</cp:revision>
  <dcterms:created xsi:type="dcterms:W3CDTF">2015-03-13T19:12:41Z</dcterms:created>
  <dcterms:modified xsi:type="dcterms:W3CDTF">2018-06-22T02:53:17Z</dcterms:modified>
</cp:coreProperties>
</file>