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81" r:id="rId11"/>
    <p:sldId id="282" r:id="rId12"/>
    <p:sldId id="271" r:id="rId13"/>
    <p:sldId id="285" r:id="rId14"/>
    <p:sldId id="274" r:id="rId15"/>
    <p:sldId id="277" r:id="rId16"/>
    <p:sldId id="276" r:id="rId17"/>
    <p:sldId id="279" r:id="rId18"/>
    <p:sldId id="278" r:id="rId19"/>
    <p:sldId id="268" r:id="rId20"/>
    <p:sldId id="284" r:id="rId21"/>
    <p:sldId id="283" r:id="rId22"/>
    <p:sldId id="2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M. McHale" initials="SM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775"/>
  </p:normalViewPr>
  <p:slideViewPr>
    <p:cSldViewPr snapToGrid="0" snapToObjects="1">
      <p:cViewPr varScale="1">
        <p:scale>
          <a:sx n="87" d="100"/>
          <a:sy n="8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DEC69-A91A-324B-999F-AFCBEA67A9AB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272E-74B9-1245-BB80-1A61E41105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62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2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1E2A-A722-4693-B036-CEE5FAAD84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preliminary tests, patterns of results were the same for models testing mothers' and fathers' predictors separately. For reasons of parsimony, therefore, we created mother-father average scores for each predictor and present results of the tests of the composite models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55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results of the multilevel analyses predicting young adults' occupational achievement revealed distinct patterns for mother and father predictors.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4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results of the multilevel analyses predicting young adults' occupational achievement revealed distinct patterns for mother and father predictors.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37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 smtClean="0"/>
              <a:t>Adolescence is often described as a period of dramatic change</a:t>
            </a:r>
            <a:r>
              <a:rPr kumimoji="1" lang="en-US" altLang="zh-CN" dirty="0" smtClean="0"/>
              <a:t>, marked by perturbations in par- </a:t>
            </a:r>
            <a:r>
              <a:rPr kumimoji="1" lang="en-US" altLang="zh-CN" dirty="0" err="1" smtClean="0"/>
              <a:t>ent</a:t>
            </a:r>
            <a:r>
              <a:rPr kumimoji="1" lang="en-US" altLang="zh-CN" dirty="0" smtClean="0"/>
              <a:t>-youth warmth and conflict as parents and youth adjust, for example, to youth's increasing autonomy (Collins &amp; </a:t>
            </a:r>
            <a:r>
              <a:rPr kumimoji="1" lang="en-US" altLang="zh-CN" dirty="0" err="1" smtClean="0"/>
              <a:t>Laursen</a:t>
            </a:r>
            <a:r>
              <a:rPr kumimoji="1" lang="en-US" altLang="zh-CN" dirty="0" smtClean="0"/>
              <a:t>, 2004; Steinberg &amp; Silk, 2002). Although longitudinal studies indicate that relationship difficulties tend to stabilize or decline as youth approach adulthood (</a:t>
            </a:r>
            <a:r>
              <a:rPr kumimoji="1" lang="en-US" altLang="zh-CN" dirty="0" err="1" smtClean="0"/>
              <a:t>Loeber</a:t>
            </a:r>
            <a:r>
              <a:rPr kumimoji="1" lang="en-US" altLang="zh-CN" dirty="0" smtClean="0"/>
              <a:t> et al., 2000; Shanahan, McHale, </a:t>
            </a:r>
            <a:r>
              <a:rPr kumimoji="1" lang="en-US" altLang="zh-CN" dirty="0" err="1" smtClean="0"/>
              <a:t>Crouter</a:t>
            </a:r>
            <a:r>
              <a:rPr kumimoji="1" lang="en-US" altLang="zh-CN" dirty="0" smtClean="0"/>
              <a:t>, &amp; Osgood, 2007; Steinberg &amp; Silk, 2002), we could find no studies that examined </a:t>
            </a:r>
            <a:r>
              <a:rPr kumimoji="1" lang="en-US" altLang="zh-CN" b="1" dirty="0" smtClean="0"/>
              <a:t>whether ups and downs in parent-youth relationships across adolescence have long-term </a:t>
            </a:r>
            <a:r>
              <a:rPr kumimoji="1" lang="en-US" altLang="zh-CN" b="1" dirty="0" err="1" smtClean="0"/>
              <a:t>implica</a:t>
            </a:r>
            <a:r>
              <a:rPr kumimoji="1" lang="en-US" altLang="zh-CN" b="1" dirty="0" smtClean="0"/>
              <a:t>- </a:t>
            </a:r>
            <a:r>
              <a:rPr kumimoji="1" lang="en-US" altLang="zh-CN" b="1" dirty="0" err="1" smtClean="0"/>
              <a:t>tions</a:t>
            </a:r>
            <a:r>
              <a:rPr kumimoji="1" lang="en-US" altLang="zh-CN" b="1" dirty="0" smtClean="0"/>
              <a:t> for outcomes in young adulthood</a:t>
            </a:r>
            <a:r>
              <a:rPr kumimoji="1" lang="en-US" altLang="zh-CN" dirty="0" smtClean="0"/>
              <a:t>. Extant literature, however, has targeted parental </a:t>
            </a:r>
            <a:r>
              <a:rPr kumimoji="1" lang="en-US" altLang="zh-CN" b="1" dirty="0" smtClean="0"/>
              <a:t>consistency within more proximal time scales as a component of an authoritative parenting style</a:t>
            </a:r>
            <a:r>
              <a:rPr kumimoji="1" lang="en-US" altLang="zh-CN" dirty="0" smtClean="0"/>
              <a:t>, and shown that consistency in domains such as parental control, </a:t>
            </a:r>
            <a:r>
              <a:rPr kumimoji="1" lang="en-US" altLang="zh-CN" dirty="0" err="1" smtClean="0"/>
              <a:t>disci</a:t>
            </a:r>
            <a:r>
              <a:rPr kumimoji="1" lang="en-US" altLang="zh-CN" dirty="0" smtClean="0"/>
              <a:t>- </a:t>
            </a:r>
            <a:r>
              <a:rPr kumimoji="1" lang="en-US" altLang="zh-CN" dirty="0" err="1" smtClean="0"/>
              <a:t>pline</a:t>
            </a:r>
            <a:r>
              <a:rPr kumimoji="1" lang="en-US" altLang="zh-CN" dirty="0" smtClean="0"/>
              <a:t>, and expectations, as well as consistent family routines, is linked to adolescent adjustment and achievement (Roche &amp; </a:t>
            </a:r>
            <a:r>
              <a:rPr kumimoji="1" lang="en-US" altLang="zh-CN" dirty="0" err="1" smtClean="0"/>
              <a:t>Ghazarian</a:t>
            </a:r>
            <a:r>
              <a:rPr kumimoji="1" lang="en-US" altLang="zh-CN" dirty="0" smtClean="0"/>
              <a:t>, 2011; Steinberg, 2001): </a:t>
            </a:r>
            <a:r>
              <a:rPr kumimoji="1" lang="en-US" altLang="zh-CN" b="1" dirty="0" smtClean="0"/>
              <a:t>Predictable parental behavior can promote a sense of control</a:t>
            </a:r>
            <a:r>
              <a:rPr kumimoji="1" lang="en-US" altLang="zh-CN" dirty="0" smtClean="0"/>
              <a:t>, providing youth with an </a:t>
            </a:r>
            <a:r>
              <a:rPr kumimoji="1" lang="en-US" altLang="zh-CN" b="1" dirty="0" smtClean="0"/>
              <a:t>arena of comfort</a:t>
            </a:r>
            <a:r>
              <a:rPr kumimoji="1" lang="en-US" altLang="zh-CN" dirty="0" smtClean="0"/>
              <a:t> (Roche &amp; </a:t>
            </a:r>
            <a:r>
              <a:rPr kumimoji="1" lang="en-US" altLang="zh-CN" dirty="0" err="1" smtClean="0"/>
              <a:t>Ghazarian</a:t>
            </a:r>
            <a:r>
              <a:rPr kumimoji="1" lang="en-US" altLang="zh-CN" dirty="0" smtClean="0"/>
              <a:t>, 2011)that benefits their achievement.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/>
              <a:t>Feeling of security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16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23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6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42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99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272E-74B9-1245-BB80-1A61E41105D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5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E23C-FD37-7C4E-BC84-7FE2F69C1CBF}" type="datetimeFigureOut">
              <a:rPr kumimoji="1" lang="zh-CN" altLang="en-US" smtClean="0"/>
              <a:t>2017/11/5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BFB3-AA35-A14C-8A81-DCA13CA6C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8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72861"/>
            <a:ext cx="7772400" cy="3139849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Maternal and P</a:t>
            </a:r>
            <a:r>
              <a:rPr lang="en-US" altLang="zh-CN" sz="4400" dirty="0" smtClean="0"/>
              <a:t>aternal Resources Across Childhood </a:t>
            </a:r>
            <a:r>
              <a:rPr lang="en-US" altLang="zh-CN" sz="4400" dirty="0"/>
              <a:t>and </a:t>
            </a:r>
            <a:r>
              <a:rPr lang="en-US" altLang="zh-CN" sz="4400" dirty="0" smtClean="0"/>
              <a:t>Adolescence Predict Young Adult Achievement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886" y="3894752"/>
            <a:ext cx="7685314" cy="1655762"/>
          </a:xfrm>
        </p:spPr>
        <p:txBody>
          <a:bodyPr/>
          <a:lstStyle/>
          <a:p>
            <a:r>
              <a:rPr kumimoji="1" lang="en-US" altLang="zh-CN" dirty="0" err="1" smtClean="0"/>
              <a:t>Xiaoran</a:t>
            </a:r>
            <a:r>
              <a:rPr kumimoji="1" lang="en-US" altLang="zh-CN" dirty="0" smtClean="0"/>
              <a:t> Sun</a:t>
            </a:r>
            <a:r>
              <a:rPr kumimoji="1" lang="en-US" altLang="zh-CN" baseline="30000" dirty="0"/>
              <a:t>1</a:t>
            </a:r>
            <a:r>
              <a:rPr kumimoji="1" lang="en-US" altLang="zh-CN" dirty="0" smtClean="0"/>
              <a:t>, Susan M. McHale</a:t>
            </a:r>
            <a:r>
              <a:rPr kumimoji="1" lang="en-US" altLang="zh-CN" baseline="30000" dirty="0"/>
              <a:t>1</a:t>
            </a:r>
            <a:r>
              <a:rPr kumimoji="1" lang="en-US" altLang="zh-CN" dirty="0" smtClean="0"/>
              <a:t>, and Kimberly A. Updegraff</a:t>
            </a:r>
            <a:r>
              <a:rPr kumimoji="1" lang="en-US" altLang="zh-CN" baseline="30000" dirty="0"/>
              <a:t>2</a:t>
            </a:r>
            <a:endParaRPr kumimoji="1" lang="en-US" altLang="zh-CN" dirty="0" smtClean="0"/>
          </a:p>
          <a:p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The Pennsylvania State University</a:t>
            </a:r>
          </a:p>
          <a:p>
            <a:r>
              <a:rPr kumimoji="1" lang="en-US" altLang="zh-CN" baseline="30000" dirty="0" smtClean="0"/>
              <a:t>2</a:t>
            </a:r>
            <a:r>
              <a:rPr kumimoji="1" lang="en-US" altLang="zh-CN" dirty="0" smtClean="0"/>
              <a:t>Arizona State University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5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33" y="5214257"/>
            <a:ext cx="1929939" cy="15439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7" y="5189699"/>
            <a:ext cx="1671154" cy="11723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10" y="5652926"/>
            <a:ext cx="1474103" cy="11203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73" y="4535563"/>
            <a:ext cx="1188575" cy="1072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4234" y="1925956"/>
            <a:ext cx="8889766" cy="46551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Parental resources from middle childhood through adolescence predicted young adults’ </a:t>
            </a:r>
            <a:r>
              <a:rPr lang="en-US" altLang="zh-CN" u="sng" dirty="0" smtClean="0"/>
              <a:t>educational achievement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Parental warmth cross-time mean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.34,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.21, N.S.</a:t>
            </a:r>
          </a:p>
          <a:p>
            <a:pPr lvl="1"/>
            <a:r>
              <a:rPr lang="en-US" altLang="zh-CN" dirty="0" smtClean="0"/>
              <a:t>Parental warmth cross-time consistency 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1.55,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.55, </a:t>
            </a:r>
            <a:r>
              <a:rPr lang="en-US" altLang="zh-CN" i="1" dirty="0"/>
              <a:t>p </a:t>
            </a:r>
            <a:r>
              <a:rPr lang="en-US" altLang="zh-CN" dirty="0" smtClean="0"/>
              <a:t>&lt;.01</a:t>
            </a:r>
          </a:p>
          <a:p>
            <a:pPr lvl="1"/>
            <a:r>
              <a:rPr lang="en-US" altLang="zh-CN" dirty="0" smtClean="0"/>
              <a:t>Parent education </a:t>
            </a:r>
            <a:r>
              <a:rPr lang="en-US" altLang="zh-CN" i="1" dirty="0" err="1" smtClean="0"/>
              <a:t>γ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.22,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.06,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&lt;.001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Interactions all N.S.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46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798" y="2088188"/>
            <a:ext cx="9059202" cy="4655116"/>
          </a:xfrm>
        </p:spPr>
        <p:txBody>
          <a:bodyPr>
            <a:normAutofit/>
          </a:bodyPr>
          <a:lstStyle/>
          <a:p>
            <a:r>
              <a:rPr lang="en-US" altLang="zh-CN" u="sng" dirty="0" smtClean="0"/>
              <a:t>Maternal </a:t>
            </a:r>
            <a:r>
              <a:rPr lang="en-US" altLang="zh-CN" dirty="0" smtClean="0"/>
              <a:t>resources from middle childhood through adolescence predicted young adults’ </a:t>
            </a:r>
            <a:r>
              <a:rPr lang="en-US" altLang="zh-CN" u="sng" dirty="0" smtClean="0"/>
              <a:t>occupational prestige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Mother warmth cross-time mean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2.84,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1.90, N.S.</a:t>
            </a:r>
          </a:p>
          <a:p>
            <a:pPr lvl="1"/>
            <a:r>
              <a:rPr lang="en-US" altLang="zh-CN" dirty="0" smtClean="0"/>
              <a:t>Mother warmth cross-time consistency 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14.82,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5.22, </a:t>
            </a:r>
            <a:r>
              <a:rPr lang="en-US" altLang="zh-CN" i="1" dirty="0"/>
              <a:t>p </a:t>
            </a:r>
            <a:r>
              <a:rPr lang="en-US" altLang="zh-CN" dirty="0" smtClean="0"/>
              <a:t>&lt;.01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Mother prestige </a:t>
            </a:r>
            <a:r>
              <a:rPr lang="en-US" altLang="zh-CN" i="1" dirty="0" err="1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.10,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.07, N.S.</a:t>
            </a:r>
          </a:p>
          <a:p>
            <a:pPr lvl="1"/>
            <a:r>
              <a:rPr lang="en-US" altLang="zh-CN" dirty="0" smtClean="0"/>
              <a:t>Mother warmth consistency X Mother prestige X Youth gender     </a:t>
            </a:r>
            <a:r>
              <a:rPr lang="en-US" altLang="zh-CN" i="1" dirty="0" err="1" smtClean="0"/>
              <a:t>γ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-1.57,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0.75, </a:t>
            </a:r>
            <a:r>
              <a:rPr lang="en-US" altLang="zh-CN" i="1" dirty="0"/>
              <a:t>p </a:t>
            </a:r>
            <a:r>
              <a:rPr lang="en-US" altLang="zh-CN" dirty="0"/>
              <a:t>&lt;.</a:t>
            </a:r>
            <a:r>
              <a:rPr lang="en-US" altLang="zh-CN" dirty="0" smtClean="0"/>
              <a:t>05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9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0" y="2101797"/>
            <a:ext cx="9011265" cy="426566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68949" y="1006814"/>
            <a:ext cx="942782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smtClean="0"/>
              <a:t>Mother </a:t>
            </a:r>
            <a:r>
              <a:rPr lang="en-US" altLang="zh-CN" sz="2800" dirty="0"/>
              <a:t>warmth consistency X Mother prestige X Youth </a:t>
            </a:r>
            <a:r>
              <a:rPr lang="en-US" altLang="zh-CN" sz="2800" dirty="0" smtClean="0"/>
              <a:t>gender</a:t>
            </a:r>
            <a:endParaRPr kumimoji="1" lang="zh-CN" altLang="en-US" sz="2800" dirty="0"/>
          </a:p>
        </p:txBody>
      </p:sp>
      <p:grpSp>
        <p:nvGrpSpPr>
          <p:cNvPr id="6" name="组 5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7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080655" y="6311573"/>
            <a:ext cx="29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(compensating effect)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76207" y="6224229"/>
            <a:ext cx="29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(boosting effect)</a:t>
            </a:r>
            <a:endParaRPr kumimoji="1" lang="zh-CN" altLang="en-US" dirty="0"/>
          </a:p>
        </p:txBody>
      </p:sp>
      <p:sp>
        <p:nvSpPr>
          <p:cNvPr id="11" name="Rectangle 5"/>
          <p:cNvSpPr/>
          <p:nvPr/>
        </p:nvSpPr>
        <p:spPr>
          <a:xfrm>
            <a:off x="2814785" y="4655912"/>
            <a:ext cx="1767348" cy="432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线箭头连接符 2"/>
          <p:cNvCxnSpPr/>
          <p:nvPr/>
        </p:nvCxnSpPr>
        <p:spPr>
          <a:xfrm flipH="1" flipV="1">
            <a:off x="2392148" y="3180700"/>
            <a:ext cx="631271" cy="14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7352973" y="4729652"/>
            <a:ext cx="1767348" cy="432312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40FF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 flipH="1" flipV="1">
            <a:off x="7609687" y="2715836"/>
            <a:ext cx="767397" cy="1990864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4798" y="2088188"/>
            <a:ext cx="9059202" cy="4655116"/>
          </a:xfrm>
        </p:spPr>
        <p:txBody>
          <a:bodyPr>
            <a:normAutofit/>
          </a:bodyPr>
          <a:lstStyle/>
          <a:p>
            <a:r>
              <a:rPr lang="en-US" altLang="zh-CN" u="sng" dirty="0" smtClean="0"/>
              <a:t>Paternal </a:t>
            </a:r>
            <a:r>
              <a:rPr lang="en-US" altLang="zh-CN" dirty="0" smtClean="0"/>
              <a:t>resources from middle childhood through adolescence predicted young adults’ </a:t>
            </a:r>
            <a:r>
              <a:rPr lang="en-US" altLang="zh-CN" u="sng" dirty="0" smtClean="0"/>
              <a:t>occupational prestige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Father warmth cross-time mean </a:t>
            </a:r>
            <a:r>
              <a:rPr lang="en-US" altLang="zh-CN" i="1" dirty="0" err="1"/>
              <a:t>γ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3.16,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1.75, </a:t>
            </a:r>
            <a:r>
              <a:rPr lang="en-US" altLang="zh-CN" i="1" dirty="0"/>
              <a:t>p </a:t>
            </a:r>
            <a:r>
              <a:rPr lang="en-US" altLang="zh-CN" dirty="0" smtClean="0"/>
              <a:t>=.06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Father warmth cross-time consistency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2.68,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4.77, N.S.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Father prestige </a:t>
            </a:r>
            <a:r>
              <a:rPr lang="en-US" altLang="zh-CN" i="1" dirty="0" err="1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.10,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.08, N.S.</a:t>
            </a:r>
          </a:p>
          <a:p>
            <a:pPr lvl="1"/>
            <a:r>
              <a:rPr lang="en-US" altLang="zh-CN" dirty="0" smtClean="0"/>
              <a:t>Father prestige X Youth gender </a:t>
            </a:r>
            <a:r>
              <a:rPr lang="en-US" altLang="zh-CN" i="1" dirty="0" err="1" smtClean="0"/>
              <a:t>γ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.33, </a:t>
            </a:r>
            <a:r>
              <a:rPr lang="en-US" altLang="zh-CN" i="1" dirty="0"/>
              <a:t>SE</a:t>
            </a:r>
            <a:r>
              <a:rPr lang="en-US" altLang="zh-CN" dirty="0"/>
              <a:t> = </a:t>
            </a:r>
            <a:r>
              <a:rPr lang="en-US" altLang="zh-CN" dirty="0" smtClean="0"/>
              <a:t>.15, </a:t>
            </a:r>
            <a:r>
              <a:rPr lang="en-US" altLang="zh-CN" i="1" dirty="0"/>
              <a:t>p </a:t>
            </a:r>
            <a:r>
              <a:rPr lang="en-US" altLang="zh-CN" dirty="0"/>
              <a:t>&lt;.</a:t>
            </a:r>
            <a:r>
              <a:rPr lang="en-US" altLang="zh-CN" dirty="0" smtClean="0"/>
              <a:t>05</a:t>
            </a:r>
          </a:p>
          <a:p>
            <a:pPr lvl="2"/>
            <a:r>
              <a:rPr lang="en-US" altLang="zh-CN" dirty="0" smtClean="0"/>
              <a:t>Sons: </a:t>
            </a:r>
            <a:r>
              <a:rPr lang="pt-BR" altLang="zh-CN" i="1" dirty="0" err="1"/>
              <a:t>γ</a:t>
            </a:r>
            <a:r>
              <a:rPr lang="pt-BR" altLang="zh-CN" dirty="0"/>
              <a:t> = 0.26, </a:t>
            </a:r>
            <a:r>
              <a:rPr lang="pt-BR" altLang="zh-CN" i="1" dirty="0"/>
              <a:t>SE</a:t>
            </a:r>
            <a:r>
              <a:rPr lang="pt-BR" altLang="zh-CN" dirty="0"/>
              <a:t> =0.11, </a:t>
            </a:r>
            <a:r>
              <a:rPr lang="pt-BR" altLang="zh-CN" i="1" dirty="0" err="1"/>
              <a:t>p</a:t>
            </a:r>
            <a:r>
              <a:rPr lang="pt-BR" altLang="zh-CN" dirty="0"/>
              <a:t> = </a:t>
            </a:r>
            <a:r>
              <a:rPr lang="pt-BR" altLang="zh-CN" dirty="0" smtClean="0"/>
              <a:t>0.02</a:t>
            </a:r>
          </a:p>
          <a:p>
            <a:pPr lvl="2"/>
            <a:r>
              <a:rPr lang="pt-BR" altLang="zh-CN" dirty="0" err="1" smtClean="0">
                <a:solidFill>
                  <a:schemeClr val="bg1">
                    <a:lumMod val="50000"/>
                  </a:schemeClr>
                </a:solidFill>
              </a:rPr>
              <a:t>Daughters</a:t>
            </a:r>
            <a:r>
              <a:rPr lang="pt-BR" altLang="zh-CN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altLang="zh-CN" i="1" dirty="0" err="1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pt-BR" altLang="zh-CN" dirty="0" smtClean="0">
                <a:solidFill>
                  <a:schemeClr val="bg1">
                    <a:lumMod val="50000"/>
                  </a:schemeClr>
                </a:solidFill>
              </a:rPr>
              <a:t>-0.08, </a:t>
            </a:r>
            <a:r>
              <a:rPr lang="pt-BR" altLang="zh-CN" i="1" dirty="0">
                <a:solidFill>
                  <a:schemeClr val="bg1">
                    <a:lumMod val="50000"/>
                  </a:schemeClr>
                </a:solidFill>
              </a:rPr>
              <a:t>SE</a:t>
            </a:r>
            <a:r>
              <a:rPr lang="pt-BR" altLang="zh-CN" dirty="0">
                <a:solidFill>
                  <a:schemeClr val="bg1">
                    <a:lumMod val="50000"/>
                  </a:schemeClr>
                </a:solidFill>
              </a:rPr>
              <a:t> =0.11,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N.S.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817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 smtClean="0"/>
              <a:t>Take-home points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-132735" y="2212428"/>
            <a:ext cx="9276735" cy="48006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Longitudinal implications: </a:t>
            </a:r>
          </a:p>
          <a:p>
            <a:pPr lvl="2"/>
            <a:r>
              <a:rPr lang="en-US" sz="2400" dirty="0" smtClean="0"/>
              <a:t>Experiences with mothers &amp; fathers from middle childhood through adolescence predicted young adult achievements at age 26 </a:t>
            </a:r>
          </a:p>
          <a:p>
            <a:pPr lvl="1"/>
            <a:r>
              <a:rPr lang="en-US" sz="2800" dirty="0" smtClean="0"/>
              <a:t>Controlling for mean level, cross-time </a:t>
            </a:r>
            <a:r>
              <a:rPr lang="en-US" sz="2800" i="1" dirty="0" smtClean="0"/>
              <a:t>consistency</a:t>
            </a:r>
            <a:r>
              <a:rPr lang="en-US" sz="2800" dirty="0" smtClean="0"/>
              <a:t> in relationship warmth is important </a:t>
            </a:r>
            <a:r>
              <a:rPr lang="en-US" sz="2800" dirty="0" smtClean="0"/>
              <a:t>to </a:t>
            </a:r>
            <a:r>
              <a:rPr lang="en-US" sz="2800" dirty="0" smtClean="0"/>
              <a:t>achievement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occupational </a:t>
            </a:r>
            <a:r>
              <a:rPr lang="en-US" sz="2800" dirty="0" smtClean="0"/>
              <a:t>achievement</a:t>
            </a:r>
          </a:p>
          <a:p>
            <a:pPr lvl="2"/>
            <a:r>
              <a:rPr lang="en-US" sz="2400" dirty="0" smtClean="0"/>
              <a:t>mothers</a:t>
            </a:r>
            <a:r>
              <a:rPr lang="en-US" sz="2400" dirty="0"/>
              <a:t>’ and fathers’ </a:t>
            </a:r>
            <a:r>
              <a:rPr lang="en-US" sz="2400" dirty="0" smtClean="0"/>
              <a:t>resources are differently linked to their sons’ versus daughters’ achievements</a:t>
            </a:r>
          </a:p>
          <a:p>
            <a:pPr lvl="2"/>
            <a:r>
              <a:rPr lang="en-US" sz="2400" dirty="0" smtClean="0"/>
              <a:t>The effects of maternal warmth differ as a function of mothers’ occupation attainment</a:t>
            </a:r>
          </a:p>
        </p:txBody>
      </p:sp>
    </p:spTree>
    <p:extLst>
      <p:ext uri="{BB962C8B-B14F-4D97-AF65-F5344CB8AC3E}">
        <p14:creationId xmlns:p14="http://schemas.microsoft.com/office/powerpoint/2010/main" val="16662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4138" y="972291"/>
            <a:ext cx="8747675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smtClean="0"/>
              <a:t>Limitations &amp; </a:t>
            </a:r>
            <a:r>
              <a:rPr lang="en-US" altLang="zh-CN" sz="4800" smtClean="0"/>
              <a:t>Future</a:t>
            </a:r>
            <a:r>
              <a:rPr lang="en-US" altLang="zh-CN" sz="4800" dirty="0" smtClean="0"/>
              <a:t> directions</a:t>
            </a:r>
            <a:endParaRPr kumimoji="1" lang="zh-CN" altLang="en-US" sz="24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4138" y="2449935"/>
            <a:ext cx="8747675" cy="48006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Links: correlational </a:t>
            </a:r>
            <a:r>
              <a:rPr lang="en-US" altLang="zh-CN" sz="2800" dirty="0" smtClean="0"/>
              <a:t>design does not allow for causal inferences; </a:t>
            </a:r>
            <a:r>
              <a:rPr lang="en-US" altLang="zh-CN" sz="2800" dirty="0"/>
              <a:t>intervention </a:t>
            </a:r>
            <a:r>
              <a:rPr lang="en-US" altLang="zh-CN" sz="2800" dirty="0" smtClean="0"/>
              <a:t>studies </a:t>
            </a:r>
            <a:r>
              <a:rPr lang="en-US" altLang="zh-CN" sz="2800" dirty="0"/>
              <a:t>needed</a:t>
            </a:r>
          </a:p>
          <a:p>
            <a:pPr lvl="1"/>
            <a:r>
              <a:rPr lang="en-US" altLang="zh-CN" sz="2800" dirty="0" smtClean="0"/>
              <a:t>Sample: limits generalizability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Young </a:t>
            </a:r>
            <a:r>
              <a:rPr lang="en-US" altLang="zh-CN" sz="2800" dirty="0"/>
              <a:t>adults were only around 26 years old; late bloomers may show different </a:t>
            </a:r>
            <a:r>
              <a:rPr lang="en-US" altLang="zh-CN" sz="2800" dirty="0" smtClean="0"/>
              <a:t>patterns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54" y="4574458"/>
            <a:ext cx="1427030" cy="21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 smtClean="0"/>
              <a:t>Contributions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8136" y="2449935"/>
            <a:ext cx="8553677" cy="48006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Cross-time </a:t>
            </a:r>
            <a:r>
              <a:rPr lang="en-US" altLang="zh-CN" sz="2800" dirty="0" smtClean="0"/>
              <a:t>consistency </a:t>
            </a:r>
            <a:r>
              <a:rPr lang="en-US" altLang="zh-CN" sz="2800" dirty="0"/>
              <a:t>in </a:t>
            </a:r>
            <a:r>
              <a:rPr lang="en-US" altLang="zh-CN" sz="2800" dirty="0" smtClean="0"/>
              <a:t>relationship warmth: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extension of prior research </a:t>
            </a:r>
            <a:endParaRPr lang="en-US" altLang="zh-CN" sz="2800" dirty="0"/>
          </a:p>
          <a:p>
            <a:pPr lvl="1"/>
            <a:r>
              <a:rPr lang="en-US" altLang="zh-CN" sz="2800" dirty="0"/>
              <a:t>Two sources of influence tested together: main effects &amp; </a:t>
            </a:r>
            <a:r>
              <a:rPr lang="en-US" altLang="zh-CN" sz="2800" dirty="0" smtClean="0"/>
              <a:t>interactions</a:t>
            </a:r>
            <a:endParaRPr lang="en-US" altLang="zh-CN" sz="2800" dirty="0"/>
          </a:p>
          <a:p>
            <a:pPr lvl="1"/>
            <a:r>
              <a:rPr lang="en-US" altLang="zh-CN" sz="2800" dirty="0"/>
              <a:t>Both mothers and </a:t>
            </a:r>
            <a:r>
              <a:rPr lang="en-US" altLang="zh-CN" sz="2800" dirty="0" smtClean="0"/>
              <a:t>fathers</a:t>
            </a:r>
            <a:endParaRPr lang="en-US" altLang="zh-CN" sz="2800" dirty="0"/>
          </a:p>
          <a:p>
            <a:pPr lvl="1"/>
            <a:r>
              <a:rPr lang="en-US" altLang="zh-CN" sz="2800" dirty="0"/>
              <a:t>Moderating role of gender: implications for gender differences</a:t>
            </a:r>
          </a:p>
        </p:txBody>
      </p:sp>
    </p:spTree>
    <p:extLst>
      <p:ext uri="{BB962C8B-B14F-4D97-AF65-F5344CB8AC3E}">
        <p14:creationId xmlns:p14="http://schemas.microsoft.com/office/powerpoint/2010/main" val="8893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 smtClean="0"/>
              <a:t>Questions &amp; Suggestions</a:t>
            </a:r>
          </a:p>
          <a:p>
            <a:pPr marL="0" indent="0" algn="ctr">
              <a:buNone/>
            </a:pPr>
            <a:r>
              <a:rPr lang="en-US" sz="2400" dirty="0" smtClean="0"/>
              <a:t>xbs5014@psu.edu</a:t>
            </a:r>
            <a:endParaRPr 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3368" y="5803764"/>
            <a:ext cx="809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Sun, X., McHale, S. M., &amp; </a:t>
            </a:r>
            <a:r>
              <a:rPr lang="en-US" altLang="zh-CN" dirty="0" err="1"/>
              <a:t>Updegraff</a:t>
            </a:r>
            <a:r>
              <a:rPr lang="en-US" altLang="zh-CN" dirty="0"/>
              <a:t>, K. A. (2017). Maternal and paternal resources across childhood and adolescence as predictors of young adult achievement. </a:t>
            </a:r>
            <a:r>
              <a:rPr lang="en-US" altLang="zh-CN" i="1" dirty="0"/>
              <a:t>Journal of Vocational Behavior</a:t>
            </a:r>
            <a:r>
              <a:rPr lang="en-US" altLang="zh-CN" dirty="0"/>
              <a:t>, </a:t>
            </a:r>
            <a:r>
              <a:rPr lang="en-US" altLang="zh-CN" i="1" dirty="0"/>
              <a:t>100</a:t>
            </a:r>
            <a:r>
              <a:rPr lang="en-US" altLang="zh-CN" dirty="0"/>
              <a:t>, 111-123.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10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8" name="TextBox 12"/>
          <p:cNvSpPr txBox="1"/>
          <p:nvPr/>
        </p:nvSpPr>
        <p:spPr>
          <a:xfrm>
            <a:off x="1143000" y="3863181"/>
            <a:ext cx="653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Acknowledgement to:</a:t>
            </a:r>
          </a:p>
          <a:p>
            <a:pPr algn="ctr"/>
            <a:r>
              <a:rPr lang="en-US" dirty="0"/>
              <a:t>Eunice Kennedy Shriver National Institute of Child Health and Human Development </a:t>
            </a:r>
            <a:r>
              <a:rPr lang="en-US" dirty="0" smtClean="0"/>
              <a:t>(Grant R01-HD32336)</a:t>
            </a:r>
          </a:p>
          <a:p>
            <a:pPr algn="ctr"/>
            <a:r>
              <a:rPr lang="en-US" dirty="0" smtClean="0"/>
              <a:t>The </a:t>
            </a:r>
            <a:r>
              <a:rPr lang="en-US" dirty="0"/>
              <a:t>National Science Foundation </a:t>
            </a:r>
          </a:p>
          <a:p>
            <a:pPr algn="ctr"/>
            <a:r>
              <a:rPr lang="en-US" dirty="0" smtClean="0"/>
              <a:t>(IGERT </a:t>
            </a:r>
            <a:r>
              <a:rPr lang="en-US" dirty="0"/>
              <a:t>Grant DGE-1144860, </a:t>
            </a:r>
            <a:r>
              <a:rPr lang="en-US" dirty="0" smtClean="0"/>
              <a:t>Big Data </a:t>
            </a:r>
            <a:r>
              <a:rPr lang="en-US" dirty="0"/>
              <a:t>Social </a:t>
            </a:r>
            <a:r>
              <a:rPr lang="en-US" dirty="0" smtClean="0"/>
              <a:t>Science)</a:t>
            </a:r>
          </a:p>
        </p:txBody>
      </p:sp>
    </p:spTree>
    <p:extLst>
      <p:ext uri="{BB962C8B-B14F-4D97-AF65-F5344CB8AC3E}">
        <p14:creationId xmlns:p14="http://schemas.microsoft.com/office/powerpoint/2010/main" val="8070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Policy &amp; </a:t>
            </a:r>
            <a:r>
              <a:rPr lang="en-US" altLang="zh-CN" sz="4800" dirty="0" smtClean="0"/>
              <a:t>Intervention </a:t>
            </a:r>
            <a:r>
              <a:rPr lang="en-US" altLang="zh-CN" sz="4800" dirty="0"/>
              <a:t>implications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68136" y="2449935"/>
            <a:ext cx="8553677" cy="480060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For parent education programs: consistency matters</a:t>
            </a:r>
          </a:p>
          <a:p>
            <a:pPr lvl="1"/>
            <a:r>
              <a:rPr lang="en-US" altLang="zh-CN" sz="2800" dirty="0"/>
              <a:t>Support long-term benefits of parent education programs</a:t>
            </a:r>
          </a:p>
          <a:p>
            <a:pPr lvl="1"/>
            <a:r>
              <a:rPr lang="en-US" altLang="zh-CN" sz="2800" dirty="0"/>
              <a:t>Both mothers and fathers</a:t>
            </a:r>
          </a:p>
          <a:p>
            <a:pPr lvl="1"/>
            <a:r>
              <a:rPr lang="en-US" altLang="zh-CN" sz="2800" dirty="0"/>
              <a:t>Targeted intervention for boys with low-achieving mothers</a:t>
            </a:r>
          </a:p>
        </p:txBody>
      </p:sp>
    </p:spTree>
    <p:extLst>
      <p:ext uri="{BB962C8B-B14F-4D97-AF65-F5344CB8AC3E}">
        <p14:creationId xmlns:p14="http://schemas.microsoft.com/office/powerpoint/2010/main" val="16852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2589"/>
            <a:ext cx="9144000" cy="282926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Results: </a:t>
            </a:r>
            <a:r>
              <a:rPr kumimoji="1" lang="en-US" altLang="zh-CN" dirty="0" err="1" smtClean="0"/>
              <a:t>Descriptives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2" name="Rectangle 5"/>
          <p:cNvSpPr/>
          <p:nvPr/>
        </p:nvSpPr>
        <p:spPr>
          <a:xfrm>
            <a:off x="108857" y="3460356"/>
            <a:ext cx="8948057" cy="1972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/>
          <p:cNvSpPr/>
          <p:nvPr/>
        </p:nvSpPr>
        <p:spPr>
          <a:xfrm>
            <a:off x="119740" y="3656300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/>
          <p:cNvSpPr/>
          <p:nvPr/>
        </p:nvSpPr>
        <p:spPr>
          <a:xfrm>
            <a:off x="7300506" y="3688647"/>
            <a:ext cx="1756408" cy="1757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>
            <a:off x="119740" y="4049487"/>
            <a:ext cx="1600203" cy="2068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/>
          <p:nvPr/>
        </p:nvSpPr>
        <p:spPr>
          <a:xfrm>
            <a:off x="5573486" y="4031548"/>
            <a:ext cx="3483428" cy="2247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786" y="738910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1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65041" y="2000408"/>
            <a:ext cx="7857729" cy="48575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Young adults’ educational and occupational achievements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6715614" y="2402851"/>
            <a:ext cx="1807028" cy="759550"/>
            <a:chOff x="258993" y="3528982"/>
            <a:chExt cx="3576998" cy="1468150"/>
          </a:xfrm>
        </p:grpSpPr>
        <p:grpSp>
          <p:nvGrpSpPr>
            <p:cNvPr id="19" name="组 18"/>
            <p:cNvGrpSpPr/>
            <p:nvPr/>
          </p:nvGrpSpPr>
          <p:grpSpPr>
            <a:xfrm>
              <a:off x="258993" y="3545337"/>
              <a:ext cx="1972579" cy="1451795"/>
              <a:chOff x="258993" y="3545337"/>
              <a:chExt cx="1972579" cy="1451795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457" y="3545337"/>
                <a:ext cx="822069" cy="57667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993" y="4265232"/>
                <a:ext cx="963027" cy="731900"/>
              </a:xfrm>
              <a:prstGeom prst="rect">
                <a:avLst/>
              </a:prstGeom>
            </p:spPr>
          </p:pic>
          <p:sp>
            <p:nvSpPr>
              <p:cNvPr id="23" name="右箭头 22"/>
              <p:cNvSpPr/>
              <p:nvPr/>
            </p:nvSpPr>
            <p:spPr>
              <a:xfrm>
                <a:off x="1284515" y="4122012"/>
                <a:ext cx="947057" cy="28644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572" y="3528982"/>
              <a:ext cx="1604419" cy="1441880"/>
            </a:xfrm>
            <a:prstGeom prst="rect">
              <a:avLst/>
            </a:prstGeom>
          </p:spPr>
        </p:pic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22885" y="2871458"/>
            <a:ext cx="6516283" cy="4857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 smtClean="0"/>
              <a:t>Critical for well-being throughout adult life (IOM &amp; NRC, 2015)</a:t>
            </a:r>
          </a:p>
          <a:p>
            <a:pPr lvl="1"/>
            <a:r>
              <a:rPr lang="en-US" sz="2000" dirty="0" smtClean="0"/>
              <a:t>Can be traced to early experiences with mothers and fathers </a:t>
            </a:r>
          </a:p>
          <a:p>
            <a:pPr lvl="1"/>
            <a:r>
              <a:rPr lang="en-US" sz="2000" dirty="0" smtClean="0"/>
              <a:t>Gender differences</a:t>
            </a:r>
          </a:p>
          <a:p>
            <a:pPr lvl="2"/>
            <a:r>
              <a:rPr lang="en-US" sz="1600" dirty="0" smtClean="0"/>
              <a:t>In 1982, women began to outperform men in attainment of Bachelor’s degrees (</a:t>
            </a:r>
            <a:r>
              <a:rPr lang="en-US" sz="1600" dirty="0" err="1" smtClean="0"/>
              <a:t>Buchmann</a:t>
            </a:r>
            <a:r>
              <a:rPr lang="en-US" sz="1600" dirty="0" smtClean="0"/>
              <a:t> et al., 2008)</a:t>
            </a:r>
          </a:p>
          <a:p>
            <a:pPr lvl="2"/>
            <a:r>
              <a:rPr lang="en-US" sz="1600" dirty="0" smtClean="0"/>
              <a:t>From 1972 to 2009, occupational gender segregation for young adults declined substantially (</a:t>
            </a:r>
            <a:r>
              <a:rPr lang="en-US" sz="1600" dirty="0" err="1" smtClean="0"/>
              <a:t>Hegewisch</a:t>
            </a:r>
            <a:r>
              <a:rPr lang="en-US" sz="1600" dirty="0" smtClean="0"/>
              <a:t> et al., 2010)</a:t>
            </a:r>
            <a:endParaRPr lang="en-US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9957" y="3277555"/>
            <a:ext cx="1678994" cy="12082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324" y="4859877"/>
            <a:ext cx="1967593" cy="1608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88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771"/>
            <a:ext cx="9144000" cy="38692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Results: </a:t>
            </a:r>
            <a:br>
              <a:rPr lang="en-US" altLang="zh-CN" sz="5400" dirty="0"/>
            </a:br>
            <a:r>
              <a:rPr lang="en-US" altLang="zh-CN" sz="2800" dirty="0"/>
              <a:t>Experiences with </a:t>
            </a:r>
            <a:r>
              <a:rPr lang="en-US" altLang="zh-CN" sz="2800" dirty="0" smtClean="0"/>
              <a:t>parents-</a:t>
            </a:r>
            <a:r>
              <a:rPr lang="en-US" altLang="zh-CN" sz="2800" dirty="0"/>
              <a:t>&gt; Educational attainment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4" name="Rectangle 5"/>
          <p:cNvSpPr/>
          <p:nvPr/>
        </p:nvSpPr>
        <p:spPr>
          <a:xfrm>
            <a:off x="293916" y="3656300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/>
          <p:nvPr/>
        </p:nvSpPr>
        <p:spPr>
          <a:xfrm>
            <a:off x="293916" y="4769859"/>
            <a:ext cx="7249884" cy="2049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/>
          <p:cNvSpPr/>
          <p:nvPr/>
        </p:nvSpPr>
        <p:spPr>
          <a:xfrm>
            <a:off x="293916" y="3853543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" y="2474115"/>
            <a:ext cx="9144000" cy="377523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Results: </a:t>
            </a:r>
            <a:br>
              <a:rPr lang="en-US" altLang="zh-CN" sz="5400" dirty="0"/>
            </a:br>
            <a:r>
              <a:rPr lang="en-US" altLang="zh-CN" sz="2800" dirty="0"/>
              <a:t>Experiences with </a:t>
            </a:r>
            <a:r>
              <a:rPr lang="en-US" altLang="zh-CN" sz="2800" dirty="0" smtClean="0"/>
              <a:t>mothers-</a:t>
            </a:r>
            <a:r>
              <a:rPr lang="en-US" altLang="zh-CN" sz="2800" dirty="0"/>
              <a:t>&gt; </a:t>
            </a:r>
            <a:r>
              <a:rPr lang="en-US" altLang="zh-CN" sz="2800" dirty="0" smtClean="0"/>
              <a:t>Occupational prestige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4" name="Rectangle 5"/>
          <p:cNvSpPr/>
          <p:nvPr/>
        </p:nvSpPr>
        <p:spPr>
          <a:xfrm>
            <a:off x="293916" y="3656300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/>
          <p:nvPr/>
        </p:nvSpPr>
        <p:spPr>
          <a:xfrm>
            <a:off x="293916" y="4769859"/>
            <a:ext cx="7249884" cy="2049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/>
          <p:cNvSpPr/>
          <p:nvPr/>
        </p:nvSpPr>
        <p:spPr>
          <a:xfrm>
            <a:off x="293916" y="3853543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293916" y="5332926"/>
            <a:ext cx="8636328" cy="2128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" y="2509501"/>
            <a:ext cx="9144000" cy="378738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0" y="886865"/>
            <a:ext cx="8470583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Results: </a:t>
            </a:r>
            <a:br>
              <a:rPr lang="en-US" altLang="zh-CN" sz="5400" dirty="0"/>
            </a:br>
            <a:r>
              <a:rPr lang="en-US" altLang="zh-CN" sz="2800" dirty="0"/>
              <a:t>Experiences with </a:t>
            </a:r>
            <a:r>
              <a:rPr lang="en-US" altLang="zh-CN" sz="2800" dirty="0" smtClean="0"/>
              <a:t>fathers-</a:t>
            </a:r>
            <a:r>
              <a:rPr lang="en-US" altLang="zh-CN" sz="2800" dirty="0"/>
              <a:t>&gt; </a:t>
            </a:r>
            <a:r>
              <a:rPr lang="en-US" altLang="zh-CN" sz="2800" dirty="0" smtClean="0"/>
              <a:t>Occupational prestige</a:t>
            </a:r>
            <a:endParaRPr kumimoji="1" lang="zh-CN" altLang="en-US" sz="2800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4" name="Rectangle 5"/>
          <p:cNvSpPr/>
          <p:nvPr/>
        </p:nvSpPr>
        <p:spPr>
          <a:xfrm>
            <a:off x="222666" y="3685796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/>
          <p:cNvSpPr/>
          <p:nvPr/>
        </p:nvSpPr>
        <p:spPr>
          <a:xfrm>
            <a:off x="234541" y="4829234"/>
            <a:ext cx="7249884" cy="2049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/>
          <p:cNvSpPr/>
          <p:nvPr/>
        </p:nvSpPr>
        <p:spPr>
          <a:xfrm>
            <a:off x="222666" y="3901043"/>
            <a:ext cx="4550232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/>
          <p:cNvSpPr/>
          <p:nvPr/>
        </p:nvSpPr>
        <p:spPr>
          <a:xfrm>
            <a:off x="222665" y="4259198"/>
            <a:ext cx="5703123" cy="197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/>
          <p:nvPr/>
        </p:nvSpPr>
        <p:spPr>
          <a:xfrm>
            <a:off x="2275779" y="6343844"/>
            <a:ext cx="234046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Sons: </a:t>
            </a:r>
            <a:r>
              <a:rPr lang="en-US" sz="1400" i="1" dirty="0"/>
              <a:t>γ </a:t>
            </a:r>
            <a:r>
              <a:rPr lang="en-US" sz="1400" dirty="0"/>
              <a:t>= .26</a:t>
            </a:r>
            <a:r>
              <a:rPr lang="en-US" sz="1400" dirty="0" smtClean="0"/>
              <a:t>,*</a:t>
            </a:r>
          </a:p>
          <a:p>
            <a:r>
              <a:rPr lang="en-US" sz="1400" dirty="0" smtClean="0"/>
              <a:t>Daughters: </a:t>
            </a:r>
            <a:r>
              <a:rPr lang="en-US" sz="1400" i="1" dirty="0"/>
              <a:t>γ </a:t>
            </a:r>
            <a:r>
              <a:rPr lang="en-US" sz="1400" dirty="0"/>
              <a:t>= </a:t>
            </a:r>
            <a:r>
              <a:rPr lang="en-US" sz="1400" dirty="0" smtClean="0"/>
              <a:t>-.08, N.S. </a:t>
            </a:r>
            <a:endParaRPr lang="en-US" sz="1400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3313216" y="4480191"/>
            <a:ext cx="1888176" cy="184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923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16" y="964521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800" y="2182758"/>
            <a:ext cx="8145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Parents provide important resources for academic achievement and career development across </a:t>
            </a:r>
            <a:r>
              <a:rPr lang="en-US" altLang="zh-CN" sz="2000" i="1" dirty="0" smtClean="0"/>
              <a:t>childhood and adolescence</a:t>
            </a:r>
            <a:r>
              <a:rPr lang="en-US" altLang="zh-CN" sz="2000" dirty="0"/>
              <a:t>. </a:t>
            </a:r>
            <a:r>
              <a:rPr lang="en-US" altLang="zh-CN" sz="1400" dirty="0"/>
              <a:t>(Bryant, </a:t>
            </a:r>
            <a:r>
              <a:rPr lang="en-US" altLang="zh-CN" sz="1400" dirty="0" err="1"/>
              <a:t>Zvonkovic</a:t>
            </a:r>
            <a:r>
              <a:rPr lang="en-US" altLang="zh-CN" sz="1400" dirty="0"/>
              <a:t>, &amp; Reynolds, 2006; </a:t>
            </a:r>
            <a:r>
              <a:rPr lang="en-US" altLang="zh-CN" sz="1400" dirty="0" err="1"/>
              <a:t>Sirin</a:t>
            </a:r>
            <a:r>
              <a:rPr lang="en-US" altLang="zh-CN" sz="1400" dirty="0"/>
              <a:t>, 2005; Steinberg, </a:t>
            </a:r>
            <a:r>
              <a:rPr lang="en-US" altLang="zh-CN" sz="1400" dirty="0" err="1"/>
              <a:t>Lamborn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Dornbusch</a:t>
            </a:r>
            <a:r>
              <a:rPr lang="en-US" altLang="zh-CN" sz="1400" dirty="0"/>
              <a:t>, &amp; Darling, </a:t>
            </a:r>
            <a:r>
              <a:rPr lang="en-US" altLang="zh-CN" sz="1400" dirty="0" smtClean="0"/>
              <a:t>1992)</a:t>
            </a:r>
            <a:endParaRPr lang="zh-CN" altLang="en-US" sz="1400" dirty="0"/>
          </a:p>
        </p:txBody>
      </p:sp>
      <p:grpSp>
        <p:nvGrpSpPr>
          <p:cNvPr id="15" name="组 1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1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85800" y="3101347"/>
            <a:ext cx="8145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However</a:t>
            </a:r>
            <a:r>
              <a:rPr lang="en-US" altLang="zh-CN" sz="2000" dirty="0" smtClean="0"/>
              <a:t>, much less is known about the longitudinal implications of parental resources for achievements in </a:t>
            </a:r>
            <a:r>
              <a:rPr lang="en-US" altLang="zh-CN" sz="2000" i="1" dirty="0" smtClean="0"/>
              <a:t>young adulthood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685800" y="4175595"/>
            <a:ext cx="814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Therefore, this study focuses on: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1045029" y="4942067"/>
            <a:ext cx="2862942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Parental resources </a:t>
            </a:r>
          </a:p>
          <a:p>
            <a:pPr algn="ctr"/>
            <a:r>
              <a:rPr kumimoji="1" lang="en-US" altLang="zh-CN" dirty="0" smtClean="0"/>
              <a:t>(parent attainment &amp; parental warmth)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3915" y="6069961"/>
            <a:ext cx="4550229" cy="217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Across middle childhood and adolescence</a:t>
            </a:r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4959666" y="5294147"/>
            <a:ext cx="947057" cy="286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281058" y="4897508"/>
            <a:ext cx="2862942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Educational and Occupational Achievement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81058" y="6053787"/>
            <a:ext cx="2880000" cy="2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Young adulthood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94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8" grpId="0"/>
      <p:bldP spid="8" grpId="0" animBg="1"/>
      <p:bldP spid="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7216" y="1067757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Theoretical Base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09055" y="2869019"/>
            <a:ext cx="7857729" cy="2941845"/>
          </a:xfrm>
        </p:spPr>
        <p:txBody>
          <a:bodyPr>
            <a:noAutofit/>
          </a:bodyPr>
          <a:lstStyle/>
          <a:p>
            <a:r>
              <a:rPr lang="en-US" sz="3200" dirty="0" smtClean="0"/>
              <a:t>Capital theory (Coleman, 1988)</a:t>
            </a:r>
          </a:p>
          <a:p>
            <a:pPr lvl="1"/>
            <a:r>
              <a:rPr lang="en-US" sz="2800" dirty="0" smtClean="0"/>
              <a:t>Family capital generates youth achievement</a:t>
            </a:r>
          </a:p>
          <a:p>
            <a:pPr lvl="2"/>
            <a:r>
              <a:rPr lang="en-US" sz="2400" dirty="0" smtClean="0"/>
              <a:t>Human capital (e.g., parent education &amp; occupation)</a:t>
            </a:r>
          </a:p>
          <a:p>
            <a:pPr lvl="2"/>
            <a:r>
              <a:rPr lang="en-US" sz="2400" dirty="0" smtClean="0"/>
              <a:t>Social capital (e.g., parent-youth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200990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This Study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613" y="2094027"/>
                <a:ext cx="7857729" cy="40672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Early experiences with parents-&gt; Young adult achievements</a:t>
                </a:r>
              </a:p>
              <a:p>
                <a:pPr lvl="1"/>
                <a:r>
                  <a:rPr lang="en-US" altLang="zh-CN" dirty="0"/>
                  <a:t>Two sources of “capital” underlying young adult achievements examined together</a:t>
                </a:r>
              </a:p>
              <a:p>
                <a:pPr lvl="2"/>
                <a:r>
                  <a:rPr lang="en-US" altLang="zh-CN" dirty="0"/>
                  <a:t>Mother/father-youth relationship </a:t>
                </a:r>
                <a:r>
                  <a:rPr lang="en-US" altLang="zh-CN" dirty="0" smtClean="0"/>
                  <a:t>warmth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Mean levels</a:t>
                </a:r>
              </a:p>
              <a:p>
                <a:pPr lvl="3"/>
                <a:r>
                  <a:rPr lang="en-US" altLang="zh-CN" dirty="0"/>
                  <a:t>Consistency (Stability)</a:t>
                </a:r>
              </a:p>
              <a:p>
                <a:pPr lvl="2"/>
                <a:r>
                  <a:rPr lang="en-US" altLang="zh-CN" dirty="0"/>
                  <a:t>Mothers’/fathers’ education and occupation attainment</a:t>
                </a:r>
              </a:p>
              <a:p>
                <a:pPr lvl="2"/>
                <a:r>
                  <a:rPr lang="en-US" altLang="zh-CN" dirty="0"/>
                  <a:t>Grounded in an ecological model: Person (youth gender)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CN" dirty="0"/>
                  <a:t> Process (relationship </a:t>
                </a:r>
                <a:r>
                  <a:rPr lang="en-US" altLang="zh-CN" dirty="0" smtClean="0"/>
                  <a:t>warmth)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zh-CN" dirty="0"/>
                  <a:t> Context (parents’ attainments) interactions</a:t>
                </a: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613" y="2094027"/>
                <a:ext cx="7857729" cy="4067287"/>
              </a:xfrm>
              <a:blipFill rotWithShape="0">
                <a:blip r:embed="rId5"/>
                <a:stretch>
                  <a:fillRect l="-1396" t="-2549" r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817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Participants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45002" y="2243930"/>
            <a:ext cx="8369358" cy="406728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en-US" altLang="zh-CN" sz="2800" i="1" dirty="0"/>
              <a:t>N</a:t>
            </a:r>
            <a:r>
              <a:rPr lang="en-US" altLang="zh-CN" sz="2800" dirty="0"/>
              <a:t> = 164 families; 317 youth (52% female)</a:t>
            </a:r>
          </a:p>
          <a:p>
            <a:pPr lvl="1"/>
            <a:r>
              <a:rPr lang="en-US" altLang="zh-CN" sz="2800" dirty="0"/>
              <a:t>Mothers, fathers, first- &amp; </a:t>
            </a:r>
            <a:r>
              <a:rPr lang="en-US" altLang="zh-CN" sz="2800" dirty="0" err="1"/>
              <a:t>secondborns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11 time points</a:t>
            </a:r>
          </a:p>
          <a:p>
            <a:pPr lvl="2"/>
            <a:r>
              <a:rPr lang="en-US" altLang="zh-CN" sz="2400" dirty="0" smtClean="0"/>
              <a:t>Time 1 to 9: annual home interviews</a:t>
            </a:r>
            <a:endParaRPr lang="en-US" altLang="zh-CN" sz="2400" dirty="0"/>
          </a:p>
          <a:p>
            <a:pPr lvl="3"/>
            <a:r>
              <a:rPr lang="en-US" altLang="zh-CN" sz="2000" dirty="0"/>
              <a:t>Firstborns: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11.80 years old at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1</a:t>
            </a:r>
          </a:p>
          <a:p>
            <a:pPr lvl="3"/>
            <a:r>
              <a:rPr lang="en-US" altLang="zh-CN" sz="2000" dirty="0" err="1" smtClean="0"/>
              <a:t>Secondborns</a:t>
            </a:r>
            <a:r>
              <a:rPr lang="en-US" altLang="zh-CN" sz="2000" dirty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9.22 years old at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en-US" altLang="zh-CN" sz="2400" dirty="0" smtClean="0"/>
              <a:t>Time 10 &amp; 11: young adult follow-ups; phone interviews</a:t>
            </a:r>
          </a:p>
          <a:p>
            <a:pPr lvl="3"/>
            <a:r>
              <a:rPr lang="en-US" altLang="zh-CN" sz="2000" dirty="0" smtClean="0"/>
              <a:t>Firstborns: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26.26 at Time 10</a:t>
            </a:r>
          </a:p>
          <a:p>
            <a:pPr lvl="3"/>
            <a:r>
              <a:rPr lang="en-US" altLang="zh-CN" sz="2000" dirty="0" err="1" smtClean="0"/>
              <a:t>Secondborns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= 26.07 at Time 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52400" y="1894362"/>
            <a:ext cx="899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Penn State Family Relationships Project </a:t>
            </a:r>
          </a:p>
          <a:p>
            <a:pPr algn="ctr"/>
            <a:r>
              <a:rPr lang="en-US" sz="2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(co-PIs: Susan M. McHale &amp; Ann C. </a:t>
            </a:r>
            <a:r>
              <a:rPr lang="en-US" sz="2000" dirty="0" err="1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Crouter</a:t>
            </a:r>
            <a:r>
              <a:rPr lang="en-US" sz="2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; NICHD </a:t>
            </a:r>
            <a:r>
              <a:rPr lang="en-US" altLang="zh-CN" sz="2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R01-HD32336</a:t>
            </a:r>
            <a:r>
              <a:rPr lang="en-US" sz="2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sz="2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1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Measures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4156" y="2104913"/>
            <a:ext cx="8989844" cy="4655116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Parent-youth warmth </a:t>
            </a:r>
            <a:r>
              <a:rPr lang="en-US" altLang="zh-CN" dirty="0"/>
              <a:t>(Times 1 to 9; </a:t>
            </a:r>
            <a:r>
              <a:rPr lang="en-US" altLang="zh-CN" dirty="0" smtClean="0"/>
              <a:t>Blyth </a:t>
            </a:r>
            <a:r>
              <a:rPr lang="en-US" altLang="zh-CN" dirty="0"/>
              <a:t>&amp; Foster-Clark, </a:t>
            </a:r>
            <a:r>
              <a:rPr lang="en-US" altLang="zh-CN" dirty="0" smtClean="0"/>
              <a:t>1987)</a:t>
            </a:r>
            <a:endParaRPr lang="en-US" altLang="zh-CN" dirty="0"/>
          </a:p>
          <a:p>
            <a:pPr lvl="2"/>
            <a:r>
              <a:rPr lang="en-US" altLang="zh-CN" dirty="0"/>
              <a:t>Cross-time mean levels</a:t>
            </a:r>
          </a:p>
          <a:p>
            <a:pPr lvl="2"/>
            <a:r>
              <a:rPr lang="en-US" altLang="zh-CN" dirty="0"/>
              <a:t>Cross-time </a:t>
            </a:r>
            <a:r>
              <a:rPr lang="en-US" altLang="zh-CN" dirty="0" smtClean="0"/>
              <a:t>consistency</a:t>
            </a:r>
          </a:p>
          <a:p>
            <a:pPr lvl="3"/>
            <a:r>
              <a:rPr lang="en-US" altLang="zh-CN" dirty="0" smtClean="0"/>
              <a:t>reverse-coded </a:t>
            </a:r>
            <a:r>
              <a:rPr lang="en-US" altLang="zh-CN" dirty="0" err="1" smtClean="0"/>
              <a:t>i</a:t>
            </a:r>
            <a:r>
              <a:rPr lang="en-US" altLang="zh-CN" i="1" dirty="0" err="1" smtClean="0"/>
              <a:t>SD</a:t>
            </a:r>
            <a:r>
              <a:rPr lang="en-US" altLang="zh-CN" dirty="0" err="1" smtClean="0"/>
              <a:t>s</a:t>
            </a:r>
            <a:r>
              <a:rPr lang="en-US" altLang="zh-CN" dirty="0"/>
              <a:t> </a:t>
            </a:r>
            <a:r>
              <a:rPr lang="en-US" altLang="zh-CN" dirty="0" smtClean="0"/>
              <a:t>(Ram </a:t>
            </a:r>
            <a:r>
              <a:rPr lang="en-US" altLang="zh-CN" dirty="0"/>
              <a:t>&amp; </a:t>
            </a:r>
            <a:r>
              <a:rPr lang="en-US" altLang="zh-CN" dirty="0" err="1"/>
              <a:t>Gerstorf</a:t>
            </a:r>
            <a:r>
              <a:rPr lang="en-US" altLang="zh-CN" dirty="0"/>
              <a:t>, 2009</a:t>
            </a:r>
            <a:r>
              <a:rPr lang="en-US" altLang="zh-CN" dirty="0" smtClean="0"/>
              <a:t>): standard deviations across time</a:t>
            </a:r>
            <a:endParaRPr lang="en-US" altLang="zh-CN" dirty="0"/>
          </a:p>
          <a:p>
            <a:pPr lvl="1"/>
            <a:r>
              <a:rPr lang="en-US" altLang="zh-CN" dirty="0"/>
              <a:t>Educational attainment</a:t>
            </a:r>
          </a:p>
          <a:p>
            <a:pPr lvl="2"/>
            <a:r>
              <a:rPr lang="en-US" altLang="zh-CN" dirty="0"/>
              <a:t>Parents: Times 1 </a:t>
            </a:r>
            <a:r>
              <a:rPr lang="en-US" altLang="zh-CN" dirty="0" smtClean="0"/>
              <a:t>to 9</a:t>
            </a:r>
            <a:endParaRPr lang="en-US" altLang="zh-CN" dirty="0"/>
          </a:p>
          <a:p>
            <a:pPr lvl="2"/>
            <a:r>
              <a:rPr lang="en-US" altLang="zh-CN" dirty="0"/>
              <a:t>Young adults: Time 10 for firstborns, Time 11 for </a:t>
            </a:r>
            <a:r>
              <a:rPr lang="en-US" altLang="zh-CN" dirty="0" err="1"/>
              <a:t>secondborns</a:t>
            </a:r>
            <a:endParaRPr lang="en-US" altLang="zh-CN" dirty="0"/>
          </a:p>
          <a:p>
            <a:pPr lvl="1"/>
            <a:r>
              <a:rPr lang="en-US" altLang="zh-CN" dirty="0"/>
              <a:t>Occupational prestige (ICPSR 9593; Davis, Smith, Hodge, Nakao, &amp; </a:t>
            </a:r>
            <a:r>
              <a:rPr lang="en-US" altLang="zh-CN" dirty="0" err="1"/>
              <a:t>Treas</a:t>
            </a:r>
            <a:r>
              <a:rPr lang="en-US" altLang="zh-CN" dirty="0"/>
              <a:t>, 1991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Covariates</a:t>
            </a:r>
            <a:endParaRPr lang="en-US" altLang="zh-CN" dirty="0"/>
          </a:p>
          <a:p>
            <a:pPr lvl="2"/>
            <a:r>
              <a:rPr lang="en-US" altLang="zh-CN" dirty="0" smtClean="0"/>
              <a:t>Parent age</a:t>
            </a:r>
            <a:endParaRPr lang="en-US" altLang="zh-CN" dirty="0"/>
          </a:p>
          <a:p>
            <a:pPr lvl="2"/>
            <a:r>
              <a:rPr lang="en-US" altLang="zh-CN" dirty="0" smtClean="0"/>
              <a:t>Young adult 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07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031" y="2497364"/>
            <a:ext cx="583293" cy="1166586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5553" y="2591650"/>
            <a:ext cx="6686018" cy="3516901"/>
          </a:xfrm>
        </p:spPr>
        <p:txBody>
          <a:bodyPr>
            <a:normAutofit/>
          </a:bodyPr>
          <a:lstStyle/>
          <a:p>
            <a:r>
              <a:rPr lang="en-US" altLang="zh-CN" dirty="0"/>
              <a:t>Multilevel models</a:t>
            </a:r>
          </a:p>
          <a:p>
            <a:pPr lvl="1"/>
            <a:r>
              <a:rPr lang="en-US" altLang="zh-CN" dirty="0"/>
              <a:t>Two levels</a:t>
            </a:r>
          </a:p>
          <a:p>
            <a:pPr lvl="2"/>
            <a:r>
              <a:rPr lang="en-US" altLang="zh-CN" dirty="0"/>
              <a:t>Level 1: within-family</a:t>
            </a:r>
          </a:p>
          <a:p>
            <a:pPr lvl="3"/>
            <a:r>
              <a:rPr lang="en-US" altLang="zh-CN" dirty="0"/>
              <a:t>Relationship </a:t>
            </a:r>
            <a:r>
              <a:rPr lang="en-US" altLang="zh-CN" dirty="0" smtClean="0"/>
              <a:t>warmth </a:t>
            </a:r>
            <a:r>
              <a:rPr lang="en-US" altLang="zh-CN" dirty="0"/>
              <a:t>indices, youth gender &amp; age</a:t>
            </a:r>
          </a:p>
          <a:p>
            <a:pPr lvl="2"/>
            <a:r>
              <a:rPr lang="en-US" altLang="zh-CN" dirty="0"/>
              <a:t>Level 2: </a:t>
            </a:r>
            <a:r>
              <a:rPr lang="en-US" altLang="zh-CN" dirty="0" smtClean="0"/>
              <a:t>between-family</a:t>
            </a:r>
            <a:endParaRPr lang="en-US" altLang="zh-CN" dirty="0"/>
          </a:p>
          <a:p>
            <a:pPr lvl="3"/>
            <a:r>
              <a:rPr lang="en-US" altLang="zh-CN" dirty="0"/>
              <a:t>Parents’ attainments &amp; age</a:t>
            </a:r>
          </a:p>
          <a:p>
            <a:pPr lvl="1"/>
            <a:r>
              <a:rPr lang="en-US" altLang="zh-CN" dirty="0"/>
              <a:t>Separate </a:t>
            </a:r>
            <a:r>
              <a:rPr lang="en-US" altLang="zh-CN" dirty="0" smtClean="0"/>
              <a:t>models </a:t>
            </a:r>
            <a:r>
              <a:rPr lang="en-US" altLang="zh-CN" dirty="0"/>
              <a:t>for </a:t>
            </a:r>
          </a:p>
          <a:p>
            <a:pPr lvl="2"/>
            <a:r>
              <a:rPr lang="en-US" altLang="zh-CN" dirty="0"/>
              <a:t>mothers v. fathers</a:t>
            </a:r>
          </a:p>
          <a:p>
            <a:pPr lvl="2"/>
            <a:r>
              <a:rPr lang="en-US" altLang="zh-CN" dirty="0"/>
              <a:t>educational v. occupational </a:t>
            </a:r>
            <a:r>
              <a:rPr lang="en-US" altLang="zh-CN" dirty="0" smtClean="0"/>
              <a:t>achievements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83" y="877236"/>
            <a:ext cx="583293" cy="11665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14" y="866937"/>
            <a:ext cx="583293" cy="1166586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H="1">
            <a:off x="7113107" y="2088583"/>
            <a:ext cx="326572" cy="76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8010812" y="2076356"/>
            <a:ext cx="486920" cy="77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9" y="2516000"/>
            <a:ext cx="583293" cy="11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86331" y="886865"/>
            <a:ext cx="78867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0" y="0"/>
            <a:ext cx="7349490" cy="1039091"/>
            <a:chOff x="0" y="0"/>
            <a:chExt cx="7349490" cy="1039091"/>
          </a:xfrm>
        </p:grpSpPr>
        <p:sp>
          <p:nvSpPr>
            <p:cNvPr id="6" name="Rectangle 10"/>
            <p:cNvSpPr/>
            <p:nvPr/>
          </p:nvSpPr>
          <p:spPr>
            <a:xfrm>
              <a:off x="1329690" y="333770"/>
              <a:ext cx="6019800" cy="486440"/>
            </a:xfrm>
            <a:prstGeom prst="rect">
              <a:avLst/>
            </a:prstGeom>
            <a:solidFill>
              <a:srgbClr val="2066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Arial Black" panose="020B0A04020102020204" pitchFamily="34" charset="0"/>
                  <a:cs typeface="Aharoni" panose="02010803020104030203" pitchFamily="2" charset="-79"/>
                </a:rPr>
                <a:t>Parental and Family Influence on Young Adult Wellbeing</a:t>
              </a:r>
              <a:endParaRPr lang="en-US" altLang="zh-CN" sz="1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71600" cy="1039091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1499" y="1925956"/>
            <a:ext cx="8652387" cy="46551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Effects examined:</a:t>
            </a:r>
          </a:p>
          <a:p>
            <a:pPr lvl="1"/>
            <a:r>
              <a:rPr lang="en-US" altLang="zh-CN" dirty="0" smtClean="0"/>
              <a:t>Main effects:</a:t>
            </a:r>
          </a:p>
          <a:p>
            <a:pPr lvl="2"/>
            <a:r>
              <a:rPr lang="en-US" altLang="zh-CN" dirty="0" smtClean="0"/>
              <a:t>Warmth cross-time mean</a:t>
            </a:r>
          </a:p>
          <a:p>
            <a:pPr lvl="2"/>
            <a:r>
              <a:rPr lang="en-US" altLang="zh-CN" dirty="0" smtClean="0"/>
              <a:t>Warmth cross-time consistency</a:t>
            </a:r>
          </a:p>
          <a:p>
            <a:pPr lvl="2"/>
            <a:r>
              <a:rPr lang="en-US" altLang="zh-CN" dirty="0" smtClean="0"/>
              <a:t>Parents’ attainment</a:t>
            </a:r>
          </a:p>
          <a:p>
            <a:pPr lvl="1"/>
            <a:r>
              <a:rPr lang="en-US" altLang="zh-CN" dirty="0" smtClean="0"/>
              <a:t>Interactions:</a:t>
            </a:r>
          </a:p>
          <a:p>
            <a:pPr lvl="2"/>
            <a:r>
              <a:rPr lang="en-US" altLang="zh-CN" dirty="0" smtClean="0"/>
              <a:t>Warmth mean X Parents’ attainment</a:t>
            </a:r>
          </a:p>
          <a:p>
            <a:pPr lvl="2"/>
            <a:r>
              <a:rPr lang="en-US" altLang="zh-CN" dirty="0" smtClean="0"/>
              <a:t>Warmth </a:t>
            </a:r>
            <a:r>
              <a:rPr lang="en-US" altLang="zh-CN" dirty="0"/>
              <a:t>mean X Parents’ attainment X </a:t>
            </a:r>
            <a:r>
              <a:rPr lang="en-US" altLang="zh-CN" dirty="0" smtClean="0"/>
              <a:t>gender</a:t>
            </a:r>
          </a:p>
          <a:p>
            <a:pPr lvl="2"/>
            <a:r>
              <a:rPr lang="en-US" altLang="zh-CN" dirty="0" smtClean="0"/>
              <a:t>Warmth </a:t>
            </a:r>
            <a:r>
              <a:rPr lang="en-US" altLang="zh-CN" dirty="0"/>
              <a:t>consistency X Parents’ </a:t>
            </a:r>
            <a:r>
              <a:rPr lang="en-US" altLang="zh-CN" dirty="0" smtClean="0"/>
              <a:t>attainment</a:t>
            </a:r>
          </a:p>
          <a:p>
            <a:pPr lvl="2"/>
            <a:r>
              <a:rPr lang="en-US" altLang="zh-CN" dirty="0" smtClean="0"/>
              <a:t>Warmth </a:t>
            </a:r>
            <a:r>
              <a:rPr lang="en-US" altLang="zh-CN" dirty="0"/>
              <a:t>consistency X Parents’ attainment X </a:t>
            </a:r>
            <a:r>
              <a:rPr lang="en-US" altLang="zh-CN" dirty="0" smtClean="0"/>
              <a:t>gender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2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4|3.7|9.9|3.1|6.8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1|9.5|1.2|9.8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7|11.3|3.7|38.6|4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.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8|6.2|0.4|17.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1564</Words>
  <Application>Microsoft Macintosh PowerPoint</Application>
  <PresentationFormat>全屏显示(4:3)</PresentationFormat>
  <Paragraphs>181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Aharoni</vt:lpstr>
      <vt:lpstr>Arial Black</vt:lpstr>
      <vt:lpstr>Calibri</vt:lpstr>
      <vt:lpstr>Calibri Light</vt:lpstr>
      <vt:lpstr>Cambria Math</vt:lpstr>
      <vt:lpstr>DengXian</vt:lpstr>
      <vt:lpstr>等线</vt:lpstr>
      <vt:lpstr>等线 Light</vt:lpstr>
      <vt:lpstr>Arial</vt:lpstr>
      <vt:lpstr>Office 主题</vt:lpstr>
      <vt:lpstr>Maternal and Paternal Resources Across Childhood and Adolescence Predict Young Adult Achievement </vt:lpstr>
      <vt:lpstr>Background</vt:lpstr>
      <vt:lpstr>Background</vt:lpstr>
      <vt:lpstr>Theoretical Base</vt:lpstr>
      <vt:lpstr>This Study</vt:lpstr>
      <vt:lpstr>Participants</vt:lpstr>
      <vt:lpstr>Measures</vt:lpstr>
      <vt:lpstr>Analysis</vt:lpstr>
      <vt:lpstr>Analysis</vt:lpstr>
      <vt:lpstr>Results</vt:lpstr>
      <vt:lpstr>Results</vt:lpstr>
      <vt:lpstr>Mother warmth consistency X Mother prestige X Youth gender</vt:lpstr>
      <vt:lpstr>Results</vt:lpstr>
      <vt:lpstr>Take-home points</vt:lpstr>
      <vt:lpstr>Limitations &amp; Future directions</vt:lpstr>
      <vt:lpstr>Contributions</vt:lpstr>
      <vt:lpstr>PowerPoint 演示文稿</vt:lpstr>
      <vt:lpstr>Policy &amp; Intervention implications</vt:lpstr>
      <vt:lpstr>Results: Descriptives</vt:lpstr>
      <vt:lpstr>Results:  Experiences with parents-&gt; Educational attainment</vt:lpstr>
      <vt:lpstr>Results:  Experiences with mothers-&gt; Occupational prestige</vt:lpstr>
      <vt:lpstr>Results:  Experiences with fathers-&gt; Occupational prestige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Xiaoran Sun</dc:creator>
  <cp:lastModifiedBy>Xiaoran Sun</cp:lastModifiedBy>
  <cp:revision>121</cp:revision>
  <dcterms:created xsi:type="dcterms:W3CDTF">2017-10-24T18:53:21Z</dcterms:created>
  <dcterms:modified xsi:type="dcterms:W3CDTF">2017-11-05T23:42:26Z</dcterms:modified>
</cp:coreProperties>
</file>