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23"/>
  </p:notesMasterIdLst>
  <p:sldIdLst>
    <p:sldId id="256" r:id="rId2"/>
    <p:sldId id="274" r:id="rId3"/>
    <p:sldId id="275" r:id="rId4"/>
    <p:sldId id="276" r:id="rId5"/>
    <p:sldId id="277" r:id="rId6"/>
    <p:sldId id="278" r:id="rId7"/>
    <p:sldId id="261" r:id="rId8"/>
    <p:sldId id="262" r:id="rId9"/>
    <p:sldId id="264" r:id="rId10"/>
    <p:sldId id="281" r:id="rId11"/>
    <p:sldId id="284" r:id="rId12"/>
    <p:sldId id="283" r:id="rId13"/>
    <p:sldId id="285" r:id="rId14"/>
    <p:sldId id="271" r:id="rId15"/>
    <p:sldId id="286" r:id="rId16"/>
    <p:sldId id="272" r:id="rId17"/>
    <p:sldId id="287" r:id="rId18"/>
    <p:sldId id="273" r:id="rId19"/>
    <p:sldId id="290" r:id="rId20"/>
    <p:sldId id="288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on Jones" initials="DJ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206692"/>
    <a:srgbClr val="1E407C"/>
    <a:srgbClr val="001700"/>
    <a:srgbClr val="001796"/>
    <a:srgbClr val="001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0" autoAdjust="0"/>
    <p:restoredTop sz="62482" autoAdjust="0"/>
  </p:normalViewPr>
  <p:slideViewPr>
    <p:cSldViewPr>
      <p:cViewPr varScale="1">
        <p:scale>
          <a:sx n="70" d="100"/>
          <a:sy n="70" d="100"/>
        </p:scale>
        <p:origin x="27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DFC3-DE9B-47B2-B7A8-27E376D1403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A1E2A-A722-4693-B036-CEE5FAAD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Marrying</a:t>
            </a:r>
            <a:r>
              <a:rPr lang="en-US" baseline="0" dirty="0" smtClean="0"/>
              <a:t> theory and method in the study of African American marriages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98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</a:t>
            </a:r>
            <a:r>
              <a:rPr lang="en-US" baseline="0" dirty="0" smtClean="0"/>
              <a:t> bigger differences between spouses in work pressure had negative implications for husbands </a:t>
            </a:r>
          </a:p>
          <a:p>
            <a:r>
              <a:rPr lang="en-US" baseline="0" dirty="0" smtClean="0"/>
              <a:t>Me with high work pressure whose wife had low pressure were </a:t>
            </a:r>
            <a:r>
              <a:rPr lang="en-US" baseline="0" dirty="0" err="1" smtClean="0"/>
              <a:t>partifuparly</a:t>
            </a:r>
            <a:r>
              <a:rPr lang="en-US" baseline="0" dirty="0" smtClean="0"/>
              <a:t> dissatisfied with their marriage when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Bigger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4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17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Cumulative benefits</a:t>
            </a:r>
          </a:p>
          <a:p>
            <a:r>
              <a:rPr lang="en-US" dirty="0" smtClean="0"/>
              <a:t>Ask for thoughts</a:t>
            </a:r>
          </a:p>
          <a:p>
            <a:r>
              <a:rPr lang="en-US" dirty="0" smtClean="0"/>
              <a:t>Combination</a:t>
            </a:r>
            <a:r>
              <a:rPr lang="en-US" baseline="0" dirty="0" smtClean="0"/>
              <a:t> of both being high is better than one being high</a:t>
            </a:r>
          </a:p>
          <a:p>
            <a:r>
              <a:rPr lang="en-US" baseline="0" dirty="0" smtClean="0"/>
              <a:t>Comparative is about being different- can be good or bad</a:t>
            </a:r>
          </a:p>
          <a:p>
            <a:r>
              <a:rPr lang="en-US" baseline="0" dirty="0" smtClean="0"/>
              <a:t>compensatory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4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2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4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Most prior – collected data from only one member of a dyad; when collecting dyad, the focus was on individuals, not the dyad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9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8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3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3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answer this question, we hold a family systems perspective, which I’ll introduce in details. Also, we based our assumptions on the work-home resources model. There are many propositions in this model, among which two of them are...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According</a:t>
            </a:r>
            <a:r>
              <a:rPr lang="en-US" baseline="0" dirty="0" smtClean="0"/>
              <a:t> to the family systems perspective, workplace as a context of family systems, can have spillover effects on family functioning.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Use</a:t>
            </a:r>
            <a:r>
              <a:rPr lang="en-US" altLang="zh-CN" baseline="0" dirty="0" smtClean="0"/>
              <a:t> the language “my own work</a:t>
            </a:r>
            <a:r>
              <a:rPr lang="mr-IN" altLang="zh-CN" baseline="0" dirty="0" smtClean="0"/>
              <a:t>…</a:t>
            </a:r>
            <a:r>
              <a:rPr lang="en-US" altLang="zh-CN" baseline="0" dirty="0" smtClean="0"/>
              <a:t>” “my own marital satisfaction”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the</a:t>
            </a:r>
            <a:r>
              <a:rPr lang="en-US" baseline="0" dirty="0" smtClean="0"/>
              <a:t> effects of spillover, partner effect</a:t>
            </a:r>
            <a:r>
              <a:rPr lang="mr-IN" baseline="0" dirty="0" smtClean="0"/>
              <a:t>…</a:t>
            </a:r>
            <a:r>
              <a:rPr lang="en-US" baseline="0" dirty="0" smtClean="0"/>
              <a:t> such that my partner -&gt; my marital satisfaction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4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Say “combination” and “differences”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effects that we are interested in examining match the APIM method. </a:t>
            </a:r>
          </a:p>
          <a:p>
            <a:r>
              <a:rPr lang="en-US" baseline="0" dirty="0" smtClean="0"/>
              <a:t>ADD FAMILY SYSTEMS TO THE PINK THEORY BOX AND APIM TO THE BLUE METHOD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8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0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GENDER HAS NOT YET BEEN INTRODUCED SO GOOD TO SAY SOMETHING ABOUT IDEAS ABOUT GENDER HERE IF ANY TIME</a:t>
            </a:r>
          </a:p>
          <a:p>
            <a:r>
              <a:rPr lang="en-US" dirty="0" smtClean="0"/>
              <a:t>For longitudinal dyadic</a:t>
            </a:r>
            <a:r>
              <a:rPr lang="en-US" baseline="0" dirty="0" smtClean="0"/>
              <a:t> data analysis, we cannot use three-level models, because three-level models </a:t>
            </a:r>
          </a:p>
          <a:p>
            <a:pPr lvl="1"/>
            <a:r>
              <a:rPr lang="en-US" altLang="zh-CN" dirty="0" smtClean="0"/>
              <a:t>NOT typical three-level models</a:t>
            </a:r>
          </a:p>
          <a:p>
            <a:pPr lvl="2"/>
            <a:r>
              <a:rPr lang="en-US" altLang="zh-CN" dirty="0" smtClean="0"/>
              <a:t>intercepts between two partners’ constrained to be positively correlated</a:t>
            </a:r>
          </a:p>
          <a:p>
            <a:pPr lvl="2"/>
            <a:r>
              <a:rPr lang="en-US" altLang="zh-CN" dirty="0" smtClean="0"/>
              <a:t>two members’ errors at each time constrained to be zero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0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0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4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95F0-1479-456C-89A9-00EF60F4749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A95F0-1479-456C-89A9-00EF60F4749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5900-85EF-486C-8AF5-757D7667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1.jpe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1.jpe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2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0.jpe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8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9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0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1405060"/>
            <a:ext cx="10668000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Longitudinal Links Between </a:t>
            </a:r>
            <a:br>
              <a:rPr lang="en-US" sz="2800" dirty="0" smtClean="0"/>
            </a:br>
            <a:r>
              <a:rPr lang="en-US" sz="2800" dirty="0" smtClean="0"/>
              <a:t>Work Experiences and Marital Satisfaction </a:t>
            </a:r>
            <a:br>
              <a:rPr lang="en-US" sz="2800" dirty="0" smtClean="0"/>
            </a:br>
            <a:r>
              <a:rPr lang="en-US" sz="2800" dirty="0" smtClean="0"/>
              <a:t>in African American Dual-Earner Couples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610" y="3505200"/>
            <a:ext cx="8458200" cy="14478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Xiaoran</a:t>
            </a:r>
            <a:r>
              <a:rPr lang="en-US" sz="2400" dirty="0" smtClean="0">
                <a:solidFill>
                  <a:schemeClr val="tx1"/>
                </a:solidFill>
              </a:rPr>
              <a:t> Sun, Susan M. McHale, Ann C. </a:t>
            </a:r>
            <a:r>
              <a:rPr lang="en-US" sz="2400" dirty="0" err="1" smtClean="0">
                <a:solidFill>
                  <a:schemeClr val="tx1"/>
                </a:solidFill>
              </a:rPr>
              <a:t>Crouter</a:t>
            </a:r>
            <a:r>
              <a:rPr lang="en-US" sz="2400" dirty="0" smtClean="0">
                <a:solidFill>
                  <a:schemeClr val="tx1"/>
                </a:solidFill>
              </a:rPr>
              <a:t>, &amp; Damon E. Jones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Department of Human Development and Family Studies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Pennsylvania State University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8" name="Picture 4" descr="“African American couple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0115"/>
            <a:ext cx="2667000" cy="24178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African American couple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77" y="4685551"/>
            <a:ext cx="2424223" cy="2172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40" y="4734657"/>
            <a:ext cx="82626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 5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9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‘</a:t>
              </a:r>
              <a:r>
                <a:rPr lang="en-US" altLang="zh-CN" sz="1400" dirty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When Work Permeates Into One’s Family and Personal Life’ 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3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95" y="1752601"/>
            <a:ext cx="8229600" cy="3809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Actor main effects (spillover)</a:t>
            </a:r>
          </a:p>
          <a:p>
            <a:pPr lvl="1"/>
            <a:r>
              <a:rPr lang="en-US" dirty="0" smtClean="0"/>
              <a:t>Time-varying level (</a:t>
            </a:r>
            <a:r>
              <a:rPr lang="en-US" altLang="zh-CN" i="1" dirty="0" err="1" smtClean="0"/>
              <a:t>γ</a:t>
            </a:r>
            <a:r>
              <a:rPr lang="en-US" altLang="zh-CN" i="1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-.29, </a:t>
            </a:r>
            <a:r>
              <a:rPr lang="en-US" altLang="zh-CN" i="1" dirty="0"/>
              <a:t>SE</a:t>
            </a:r>
            <a:r>
              <a:rPr lang="en-US" altLang="zh-CN" dirty="0"/>
              <a:t> = </a:t>
            </a:r>
            <a:r>
              <a:rPr lang="en-US" altLang="zh-CN" dirty="0" smtClean="0"/>
              <a:t>.11,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 smtClean="0"/>
              <a:t>&lt; </a:t>
            </a:r>
            <a:r>
              <a:rPr lang="en-US" altLang="zh-CN" dirty="0"/>
              <a:t>.</a:t>
            </a:r>
            <a:r>
              <a:rPr lang="en-US" altLang="zh-CN" dirty="0" smtClean="0"/>
              <a:t>05)</a:t>
            </a:r>
            <a:endParaRPr lang="en-US" dirty="0" smtClean="0"/>
          </a:p>
          <a:p>
            <a:pPr lvl="2"/>
            <a:r>
              <a:rPr lang="en-US" dirty="0" smtClean="0"/>
              <a:t>Controlling for their cross-time average, on occasions when spouses reported more work pressure than usual, they also reported lower marital satisfaction than usual</a:t>
            </a:r>
          </a:p>
          <a:p>
            <a:pPr lvl="1"/>
            <a:r>
              <a:rPr lang="en-US" dirty="0" smtClean="0"/>
              <a:t>Person-mean level (</a:t>
            </a:r>
            <a:r>
              <a:rPr lang="en-US" altLang="zh-CN" i="1" dirty="0" err="1"/>
              <a:t>γ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-.51, </a:t>
            </a:r>
            <a:r>
              <a:rPr lang="en-US" altLang="zh-CN" i="1" dirty="0"/>
              <a:t>SE</a:t>
            </a:r>
            <a:r>
              <a:rPr lang="en-US" altLang="zh-CN" dirty="0"/>
              <a:t> = </a:t>
            </a:r>
            <a:r>
              <a:rPr lang="en-US" altLang="zh-CN" dirty="0" smtClean="0"/>
              <a:t>.16,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 smtClean="0"/>
              <a:t>&lt; </a:t>
            </a:r>
            <a:r>
              <a:rPr lang="en-US" altLang="zh-CN" dirty="0"/>
              <a:t>.</a:t>
            </a:r>
            <a:r>
              <a:rPr lang="en-US" altLang="zh-CN" dirty="0" smtClean="0"/>
              <a:t>01</a:t>
            </a:r>
            <a:r>
              <a:rPr lang="zh-CN" altLang="zh-CN" dirty="0" smtClean="0"/>
              <a:t> 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Spouses’ own work pressure, averaged across time, was negatively associated with their the cross time average of marital satisfaction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205" y="457201"/>
            <a:ext cx="8229600" cy="1143000"/>
          </a:xfrm>
        </p:spPr>
        <p:txBody>
          <a:bodyPr/>
          <a:lstStyle/>
          <a:p>
            <a:r>
              <a:rPr lang="en-US" dirty="0" smtClean="0"/>
              <a:t>Results: Effects of Work Pressure</a:t>
            </a:r>
            <a:endParaRPr lang="en-US" dirty="0"/>
          </a:p>
        </p:txBody>
      </p:sp>
      <p:pic>
        <p:nvPicPr>
          <p:cNvPr id="12290" name="Picture 2" descr="“work pressure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429250"/>
            <a:ext cx="228600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3925" y="541782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Partner main effects (crossover)</a:t>
            </a:r>
          </a:p>
          <a:p>
            <a:pPr lvl="1"/>
            <a:r>
              <a:rPr lang="en-US" dirty="0" smtClean="0"/>
              <a:t>N.S. at both levels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65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95" y="1752601"/>
            <a:ext cx="8229600" cy="3809999"/>
          </a:xfrm>
        </p:spPr>
        <p:txBody>
          <a:bodyPr>
            <a:normAutofit/>
          </a:bodyPr>
          <a:lstStyle/>
          <a:p>
            <a:r>
              <a:rPr lang="en-US" altLang="zh-CN" dirty="0"/>
              <a:t>Actor X Partner X Gender </a:t>
            </a:r>
            <a:r>
              <a:rPr lang="en-US" altLang="zh-CN" dirty="0" smtClean="0"/>
              <a:t>interaction:</a:t>
            </a:r>
          </a:p>
          <a:p>
            <a:pPr lvl="1"/>
            <a:r>
              <a:rPr lang="en-US" altLang="zh-CN" dirty="0" smtClean="0"/>
              <a:t>At person-mean level, </a:t>
            </a:r>
            <a:r>
              <a:rPr lang="en-US" altLang="zh-CN" i="1" dirty="0" err="1" smtClean="0"/>
              <a:t>γ</a:t>
            </a:r>
            <a:r>
              <a:rPr lang="en-US" altLang="zh-CN" i="1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.41, </a:t>
            </a:r>
            <a:r>
              <a:rPr lang="en-US" altLang="zh-CN" i="1" dirty="0"/>
              <a:t>SE</a:t>
            </a:r>
            <a:r>
              <a:rPr lang="en-US" altLang="zh-CN" dirty="0"/>
              <a:t> = </a:t>
            </a:r>
            <a:r>
              <a:rPr lang="en-US" altLang="zh-CN" dirty="0" smtClean="0"/>
              <a:t>.21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 &lt; .</a:t>
            </a:r>
            <a:r>
              <a:rPr lang="en-US" altLang="zh-CN" dirty="0" smtClean="0"/>
              <a:t>05</a:t>
            </a:r>
            <a:endParaRPr lang="en-US" altLang="zh-C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205" y="457201"/>
            <a:ext cx="8229600" cy="1143000"/>
          </a:xfrm>
        </p:spPr>
        <p:txBody>
          <a:bodyPr/>
          <a:lstStyle/>
          <a:p>
            <a:r>
              <a:rPr lang="en-US" dirty="0" smtClean="0"/>
              <a:t>Results: Effects of Work Pressure</a:t>
            </a:r>
            <a:endParaRPr lang="en-US" dirty="0"/>
          </a:p>
        </p:txBody>
      </p:sp>
      <p:pic>
        <p:nvPicPr>
          <p:cNvPr id="12290" name="Picture 2" descr="“work pressure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429250"/>
            <a:ext cx="228600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3925" y="541782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68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0720"/>
            <a:ext cx="8229600" cy="2057401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>
                <a:solidFill>
                  <a:srgbClr val="FF66CC"/>
                </a:solidFill>
              </a:rPr>
              <a:t>For women: The negative link between women’s own work pressure and their marital satisfaction was exacerbated by their partners’ high work pressure - an amplification effect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men: The negative link between men’s own work pressure and their marital satisfaction was more evident when their partners had low work pressure – a comparison effect.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52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Results: Effects of Work Pressure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"/>
          <a:stretch/>
        </p:blipFill>
        <p:spPr bwMode="auto">
          <a:xfrm>
            <a:off x="-36146" y="1295399"/>
            <a:ext cx="8673123" cy="353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/>
          <p:nvPr/>
        </p:nvSpPr>
        <p:spPr>
          <a:xfrm>
            <a:off x="2971800" y="2438400"/>
            <a:ext cx="533400" cy="432312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CC"/>
              </a:solidFill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7391400" y="2286000"/>
            <a:ext cx="533400" cy="4323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981200" y="103453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66CC"/>
                </a:solidFill>
              </a:rPr>
              <a:t>Women</a:t>
            </a:r>
            <a:endParaRPr kumimoji="1" lang="zh-CN" altLang="en-US" dirty="0">
              <a:solidFill>
                <a:srgbClr val="FF66CC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7500" y="103668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rgbClr val="206692"/>
                </a:solidFill>
              </a:rPr>
              <a:t>Men</a:t>
            </a:r>
            <a:endParaRPr kumimoji="1" lang="zh-CN" altLang="en-US" dirty="0">
              <a:solidFill>
                <a:srgbClr val="20669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9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95" y="1752601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Actor main effects (spillover)</a:t>
            </a:r>
          </a:p>
          <a:p>
            <a:pPr lvl="1"/>
            <a:r>
              <a:rPr lang="en-US" dirty="0" smtClean="0"/>
              <a:t>N.S. at both levels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205" y="4572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Effects of Work Self-Direction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9635" y="2895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Partner main effects (crossover)</a:t>
            </a:r>
          </a:p>
          <a:p>
            <a:pPr lvl="1"/>
            <a:r>
              <a:rPr lang="en-US" dirty="0" smtClean="0"/>
              <a:t>N.S. at both levels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205" y="4069079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Actor X Partner interaction effect</a:t>
            </a:r>
          </a:p>
          <a:p>
            <a:pPr lvl="1"/>
            <a:r>
              <a:rPr lang="en-US" dirty="0" smtClean="0"/>
              <a:t>At time-varying level, </a:t>
            </a:r>
            <a:r>
              <a:rPr lang="en-US" altLang="zh-CN" i="1" dirty="0" err="1"/>
              <a:t>γ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2.29, </a:t>
            </a:r>
            <a:r>
              <a:rPr lang="en-US" altLang="zh-CN" i="1" dirty="0"/>
              <a:t>SE</a:t>
            </a:r>
            <a:r>
              <a:rPr lang="en-US" altLang="zh-CN" dirty="0"/>
              <a:t> = </a:t>
            </a:r>
            <a:r>
              <a:rPr lang="en-US" altLang="zh-CN" dirty="0" smtClean="0"/>
              <a:t>.98, </a:t>
            </a:r>
            <a:r>
              <a:rPr lang="en-US" altLang="zh-CN" i="1" dirty="0"/>
              <a:t>p</a:t>
            </a:r>
            <a:r>
              <a:rPr lang="en-US" altLang="zh-CN" dirty="0"/>
              <a:t> &lt; .</a:t>
            </a:r>
            <a:r>
              <a:rPr lang="en-US" altLang="zh-CN" dirty="0" smtClean="0"/>
              <a:t>05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“African American couples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88" y="926614"/>
            <a:ext cx="1538512" cy="2305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2243"/>
            <a:ext cx="8458200" cy="72035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Work </a:t>
            </a:r>
            <a:r>
              <a:rPr lang="en-US" dirty="0" smtClean="0"/>
              <a:t>self-direction </a:t>
            </a:r>
            <a:r>
              <a:rPr lang="en-US" dirty="0"/>
              <a:t>as </a:t>
            </a:r>
            <a:r>
              <a:rPr lang="en-US" dirty="0" smtClean="0"/>
              <a:t>predictor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60244"/>
            <a:ext cx="5019675" cy="323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591050"/>
            <a:ext cx="8686800" cy="24992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Actor X Partner interaction (Time-varying level)</a:t>
            </a:r>
          </a:p>
          <a:p>
            <a:pPr lvl="1"/>
            <a:r>
              <a:rPr lang="en-US" dirty="0" smtClean="0"/>
              <a:t>On occasions when partners’ work self-direction was higher than usual, spouses’ work self-direction was positively associated with their marital satisfaction –consistent with both amplification &amp; comparison patterns</a:t>
            </a:r>
            <a:endParaRPr lang="en-US" dirty="0"/>
          </a:p>
        </p:txBody>
      </p:sp>
      <p:sp>
        <p:nvSpPr>
          <p:cNvPr id="9" name="Rectangle 5"/>
          <p:cNvSpPr/>
          <p:nvPr/>
        </p:nvSpPr>
        <p:spPr>
          <a:xfrm>
            <a:off x="5181600" y="1905000"/>
            <a:ext cx="533400" cy="4323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/>
          <p:nvPr/>
        </p:nvSpPr>
        <p:spPr>
          <a:xfrm>
            <a:off x="3048000" y="1989892"/>
            <a:ext cx="533400" cy="4323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987" y="2609848"/>
            <a:ext cx="631918" cy="10746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736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14" y="299327"/>
            <a:ext cx="8229600" cy="114300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28" y="1600200"/>
            <a:ext cx="8874172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Illuminate how work permeates the marriage relationships of African American couples</a:t>
            </a:r>
          </a:p>
          <a:p>
            <a:pPr lvl="1"/>
            <a:r>
              <a:rPr lang="en-US" dirty="0" smtClean="0"/>
              <a:t>Work-to-home conflict</a:t>
            </a:r>
          </a:p>
          <a:p>
            <a:pPr lvl="2"/>
            <a:r>
              <a:rPr lang="en-US" dirty="0" smtClean="0"/>
              <a:t>Amplifying pattern for women (women are more susceptible to partners’ emotion transmission)</a:t>
            </a:r>
          </a:p>
          <a:p>
            <a:pPr lvl="2"/>
            <a:r>
              <a:rPr lang="en-US" dirty="0" smtClean="0"/>
              <a:t>Comparison pattern for men (violating the egalitarian norm) </a:t>
            </a:r>
          </a:p>
          <a:p>
            <a:pPr lvl="1"/>
            <a:r>
              <a:rPr lang="en-US" dirty="0" smtClean="0"/>
              <a:t>Work-to-home enrichment</a:t>
            </a:r>
          </a:p>
          <a:p>
            <a:pPr lvl="2"/>
            <a:r>
              <a:rPr lang="en-US" dirty="0" smtClean="0"/>
              <a:t>Resources only beneficial when both spouses share them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3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14" y="299327"/>
            <a:ext cx="8229600" cy="114300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14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Implications for the work-family literature </a:t>
            </a:r>
          </a:p>
          <a:p>
            <a:pPr lvl="1"/>
            <a:r>
              <a:rPr lang="en-US" altLang="zh-CN" dirty="0"/>
              <a:t>A combination of family systems theory and work-home resources </a:t>
            </a:r>
            <a:r>
              <a:rPr lang="en-US" altLang="zh-CN" dirty="0" smtClean="0"/>
              <a:t>model</a:t>
            </a:r>
            <a:endParaRPr lang="en-US" dirty="0" smtClean="0"/>
          </a:p>
          <a:p>
            <a:pPr lvl="1"/>
            <a:r>
              <a:rPr lang="en-US" altLang="zh-CN" dirty="0"/>
              <a:t>Dyad as </a:t>
            </a:r>
            <a:r>
              <a:rPr lang="en-US" altLang="zh-CN" dirty="0" smtClean="0"/>
              <a:t>the unit </a:t>
            </a:r>
            <a:r>
              <a:rPr lang="en-US" altLang="zh-CN" dirty="0"/>
              <a:t>of analysis</a:t>
            </a:r>
          </a:p>
          <a:p>
            <a:pPr lvl="1"/>
            <a:r>
              <a:rPr lang="en-US" altLang="zh-CN" dirty="0"/>
              <a:t>Interactions between spouses’ work </a:t>
            </a:r>
            <a:r>
              <a:rPr lang="en-US" altLang="zh-CN" dirty="0" smtClean="0"/>
              <a:t>experiences</a:t>
            </a:r>
            <a:endParaRPr lang="en-US" dirty="0" smtClean="0"/>
          </a:p>
          <a:p>
            <a:r>
              <a:rPr lang="en-US" dirty="0" smtClean="0"/>
              <a:t>Implications for intervention</a:t>
            </a:r>
          </a:p>
          <a:p>
            <a:pPr lvl="1"/>
            <a:r>
              <a:rPr lang="en-US" dirty="0" smtClean="0"/>
              <a:t>Interventions to enhancing work experiences may support African American marital relationships</a:t>
            </a:r>
          </a:p>
          <a:p>
            <a:pPr lvl="1"/>
            <a:r>
              <a:rPr lang="en-US" dirty="0" smtClean="0"/>
              <a:t>Improve both spouses’ work to optimize effects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67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14" y="299327"/>
            <a:ext cx="8229600" cy="114300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of APIM informed by family systems tenets</a:t>
            </a:r>
          </a:p>
          <a:p>
            <a:pPr lvl="1"/>
            <a:r>
              <a:rPr lang="en-US" dirty="0" smtClean="0"/>
              <a:t>Innovation: provide substantive support for actor-partner interactions in APIM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7762" y="5638800"/>
            <a:ext cx="2672387" cy="609599"/>
            <a:chOff x="6551052" y="6248400"/>
            <a:chExt cx="2672387" cy="609599"/>
          </a:xfrm>
        </p:grpSpPr>
        <p:pic>
          <p:nvPicPr>
            <p:cNvPr id="16" name="Picture 2" descr="相关图片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262" y="6248400"/>
              <a:ext cx="698426" cy="6095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 rot="20909070">
              <a:off x="6551052" y="6364414"/>
              <a:ext cx="128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66CC"/>
                  </a:solidFill>
                  <a:latin typeface="Algerian" panose="04020705040A02060702" pitchFamily="82" charset="0"/>
                </a:rPr>
                <a:t>Theory</a:t>
              </a:r>
              <a:endParaRPr lang="en-US" dirty="0">
                <a:solidFill>
                  <a:srgbClr val="FF66CC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211556">
              <a:off x="8004239" y="644747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lgerian" panose="04020705040A02060702" pitchFamily="82" charset="0"/>
                </a:rPr>
                <a:t>Method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5314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/>
              <a:t>Thanks!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 smtClean="0"/>
              <a:t>Questions &amp; Suggestions</a:t>
            </a:r>
          </a:p>
          <a:p>
            <a:pPr marL="0" indent="0" algn="ctr">
              <a:buNone/>
            </a:pPr>
            <a:r>
              <a:rPr lang="en-US" sz="2400" dirty="0" smtClean="0"/>
              <a:t>xbs5014@psu.edu</a:t>
            </a:r>
            <a:endParaRPr lang="en-US" sz="2400" dirty="0"/>
          </a:p>
        </p:txBody>
      </p:sp>
      <p:grpSp>
        <p:nvGrpSpPr>
          <p:cNvPr id="12" name="组 11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14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‘</a:t>
              </a:r>
              <a:r>
                <a:rPr lang="en-US" altLang="zh-CN" sz="1400" dirty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When Work Permeates Into One’s Family and Personal Life’ 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888537" y="5525175"/>
            <a:ext cx="8415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Sun, X., McHale, S. M., </a:t>
            </a:r>
            <a:r>
              <a:rPr kumimoji="1" lang="en-US" altLang="zh-CN" dirty="0" err="1" smtClean="0"/>
              <a:t>Crouter</a:t>
            </a:r>
            <a:r>
              <a:rPr kumimoji="1" lang="en-US" altLang="zh-CN" dirty="0" smtClean="0"/>
              <a:t>, A. C, &amp; Jones, D. E. (</a:t>
            </a:r>
            <a:r>
              <a:rPr kumimoji="1" lang="en-US" altLang="zh-CN" i="1" dirty="0" smtClean="0"/>
              <a:t>in press</a:t>
            </a:r>
            <a:r>
              <a:rPr kumimoji="1" lang="en-US" altLang="zh-CN" dirty="0" smtClean="0"/>
              <a:t>) </a:t>
            </a:r>
            <a:r>
              <a:rPr lang="en-US" altLang="zh-CN" dirty="0"/>
              <a:t>Longitudinal </a:t>
            </a:r>
            <a:r>
              <a:rPr lang="en-US" altLang="zh-CN" dirty="0" smtClean="0"/>
              <a:t>links between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work experiences </a:t>
            </a:r>
            <a:r>
              <a:rPr lang="en-US" altLang="zh-CN" dirty="0"/>
              <a:t>and </a:t>
            </a:r>
            <a:r>
              <a:rPr lang="en-US" altLang="zh-CN" dirty="0" smtClean="0"/>
              <a:t>marital satisfaction in </a:t>
            </a:r>
            <a:r>
              <a:rPr lang="en-US" altLang="zh-CN" dirty="0"/>
              <a:t>African American </a:t>
            </a:r>
            <a:r>
              <a:rPr lang="en-US" altLang="zh-CN" dirty="0" smtClean="0"/>
              <a:t>dual-earner couples. </a:t>
            </a:r>
          </a:p>
          <a:p>
            <a:r>
              <a:rPr lang="en-US" altLang="zh-CN" i="1" dirty="0" smtClean="0"/>
              <a:t>Journal of Family Psychology</a:t>
            </a:r>
            <a:endParaRPr kumimoji="1" lang="zh-CN" altLang="en-US" i="1" dirty="0"/>
          </a:p>
        </p:txBody>
      </p:sp>
      <p:sp>
        <p:nvSpPr>
          <p:cNvPr id="9" name="TextBox 12"/>
          <p:cNvSpPr txBox="1"/>
          <p:nvPr/>
        </p:nvSpPr>
        <p:spPr>
          <a:xfrm>
            <a:off x="1143000" y="3863181"/>
            <a:ext cx="6530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Acknowledgement to:</a:t>
            </a:r>
          </a:p>
          <a:p>
            <a:pPr algn="ctr"/>
            <a:r>
              <a:rPr lang="en-US" dirty="0"/>
              <a:t>Eunice Kennedy Shriver National Institute of Child Health and Human Development </a:t>
            </a:r>
            <a:r>
              <a:rPr lang="en-US" dirty="0" smtClean="0"/>
              <a:t>(Grant R01-HD32336)</a:t>
            </a:r>
          </a:p>
          <a:p>
            <a:pPr algn="ctr"/>
            <a:r>
              <a:rPr lang="en-US" dirty="0" smtClean="0"/>
              <a:t>The </a:t>
            </a:r>
            <a:r>
              <a:rPr lang="en-US" dirty="0"/>
              <a:t>National Science Foundation </a:t>
            </a:r>
          </a:p>
          <a:p>
            <a:pPr algn="ctr"/>
            <a:r>
              <a:rPr lang="en-US" dirty="0" smtClean="0"/>
              <a:t>(IGERT </a:t>
            </a:r>
            <a:r>
              <a:rPr lang="en-US" dirty="0"/>
              <a:t>Grant DGE-1144860, </a:t>
            </a:r>
            <a:r>
              <a:rPr lang="en-US" dirty="0" smtClean="0"/>
              <a:t>Big Data </a:t>
            </a:r>
            <a:r>
              <a:rPr lang="en-US" dirty="0"/>
              <a:t>Social </a:t>
            </a:r>
            <a:r>
              <a:rPr lang="en-US" dirty="0" smtClean="0"/>
              <a:t>Science)</a:t>
            </a:r>
          </a:p>
        </p:txBody>
      </p:sp>
    </p:spTree>
    <p:extLst>
      <p:ext uri="{BB962C8B-B14F-4D97-AF65-F5344CB8AC3E}">
        <p14:creationId xmlns:p14="http://schemas.microsoft.com/office/powerpoint/2010/main" val="27881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426189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Results: Effects of Work Pressure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80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2920488"/>
            <a:ext cx="5029200" cy="2799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/>
          <p:cNvSpPr/>
          <p:nvPr/>
        </p:nvSpPr>
        <p:spPr>
          <a:xfrm>
            <a:off x="0" y="4774944"/>
            <a:ext cx="5054858" cy="228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39" y="261579"/>
            <a:ext cx="8229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68" y="1676400"/>
            <a:ext cx="8536632" cy="220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African American couples:</a:t>
            </a:r>
          </a:p>
          <a:p>
            <a:pPr lvl="1"/>
            <a:r>
              <a:rPr lang="en-US" altLang="zh-CN" dirty="0"/>
              <a:t>Unique history in labor </a:t>
            </a:r>
            <a:r>
              <a:rPr lang="en-US" altLang="zh-CN" dirty="0" smtClean="0"/>
              <a:t>market</a:t>
            </a:r>
          </a:p>
          <a:p>
            <a:pPr lvl="1"/>
            <a:r>
              <a:rPr lang="en-US" altLang="zh-CN" dirty="0" smtClean="0"/>
              <a:t>Marital </a:t>
            </a:r>
            <a:r>
              <a:rPr lang="en-US" altLang="zh-CN" dirty="0"/>
              <a:t>relationship dynamics are </a:t>
            </a:r>
            <a:r>
              <a:rPr lang="en-US" altLang="zh-CN" dirty="0" smtClean="0"/>
              <a:t>understudied</a:t>
            </a:r>
          </a:p>
          <a:p>
            <a:pPr lvl="2"/>
            <a:r>
              <a:rPr lang="en-US" dirty="0" smtClean="0"/>
              <a:t>Low rates of marriage; low levels of marital satisfaction; High </a:t>
            </a:r>
            <a:r>
              <a:rPr lang="en-US" dirty="0"/>
              <a:t>rates of divorce (</a:t>
            </a:r>
            <a:r>
              <a:rPr lang="en-US" dirty="0" err="1"/>
              <a:t>Bulanda</a:t>
            </a:r>
            <a:r>
              <a:rPr lang="en-US" dirty="0"/>
              <a:t> &amp; Brown, 2007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67139" y="4191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相关图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83" y="5115149"/>
            <a:ext cx="2170884" cy="17433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62716" y="3805377"/>
            <a:ext cx="7085209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Research Question:</a:t>
            </a:r>
          </a:p>
          <a:p>
            <a:pPr marL="457200" lvl="1" indent="0">
              <a:buNone/>
            </a:pPr>
            <a:r>
              <a:rPr lang="en-US" dirty="0" smtClean="0"/>
              <a:t>How </a:t>
            </a:r>
            <a:r>
              <a:rPr lang="en-US" dirty="0"/>
              <a:t>are African American spouses’ work experiences associated with their marital satisfaction?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1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Results: Effects of Work Pressure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9" y="1295400"/>
            <a:ext cx="912617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062" y="6096000"/>
            <a:ext cx="8882338" cy="228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Results: Effects of Work Self-Direction 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99" y="1295400"/>
            <a:ext cx="9169399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110" y="3962400"/>
            <a:ext cx="7981890" cy="228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915400" cy="4419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Theoretical grounding:</a:t>
            </a:r>
            <a:endParaRPr lang="en-US" dirty="0"/>
          </a:p>
          <a:p>
            <a:pPr lvl="1"/>
            <a:r>
              <a:rPr lang="en-US" dirty="0" smtClean="0"/>
              <a:t>Family systems perspective (Cox &amp; Paley, 1997)</a:t>
            </a:r>
          </a:p>
          <a:p>
            <a:pPr lvl="2"/>
            <a:r>
              <a:rPr lang="en-US" dirty="0" smtClean="0"/>
              <a:t>Families are open systems, subject to influences from the larger environment (e.g., work environment)</a:t>
            </a:r>
          </a:p>
          <a:p>
            <a:pPr lvl="2"/>
            <a:r>
              <a:rPr lang="en-US" dirty="0" smtClean="0"/>
              <a:t>Influences of family processes are dependent on personal characteristics (e.g., gender)</a:t>
            </a:r>
          </a:p>
          <a:p>
            <a:pPr lvl="2"/>
            <a:r>
              <a:rPr lang="en-US" dirty="0" smtClean="0"/>
              <a:t>Reciprocal influences between family members</a:t>
            </a:r>
          </a:p>
          <a:p>
            <a:pPr lvl="1"/>
            <a:r>
              <a:rPr lang="en-US" dirty="0" smtClean="0"/>
              <a:t>The work-home resources model (ten </a:t>
            </a:r>
            <a:r>
              <a:rPr lang="en-US" dirty="0" err="1" smtClean="0"/>
              <a:t>Brummelhuis</a:t>
            </a:r>
            <a:r>
              <a:rPr lang="en-US" dirty="0" smtClean="0"/>
              <a:t> &amp; Bakker, 2012 )</a:t>
            </a:r>
          </a:p>
          <a:p>
            <a:pPr lvl="2"/>
            <a:r>
              <a:rPr lang="en-US" dirty="0" smtClean="0"/>
              <a:t>Work-to-home conflict: work demands (e.g., work pressure) can impede functioning at home</a:t>
            </a:r>
          </a:p>
          <a:p>
            <a:pPr lvl="2"/>
            <a:r>
              <a:rPr lang="en-US" dirty="0" smtClean="0"/>
              <a:t>Work-to-home enrichment: work resources </a:t>
            </a:r>
            <a:r>
              <a:rPr lang="en-US" dirty="0" smtClean="0"/>
              <a:t>(</a:t>
            </a:r>
            <a:r>
              <a:rPr lang="en-US" dirty="0" smtClean="0"/>
              <a:t>e.g., work autonomy and flexibility) </a:t>
            </a:r>
            <a:r>
              <a:rPr lang="en-US" dirty="0" smtClean="0"/>
              <a:t>can </a:t>
            </a:r>
            <a:r>
              <a:rPr lang="en-US" dirty="0" smtClean="0"/>
              <a:t>improve home outcomes</a:t>
            </a:r>
          </a:p>
          <a:p>
            <a:pPr lvl="2"/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pic>
        <p:nvPicPr>
          <p:cNvPr id="3074" name="Picture 2" descr="“work family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949" y="5486590"/>
            <a:ext cx="1905000" cy="13714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969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4564"/>
            <a:ext cx="8229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444487"/>
            <a:ext cx="8763000" cy="110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Work as a context for family systems: </a:t>
            </a:r>
          </a:p>
          <a:p>
            <a:pPr lvl="1"/>
            <a:r>
              <a:rPr lang="en-US" dirty="0" smtClean="0"/>
              <a:t>Spillover effect</a:t>
            </a:r>
          </a:p>
        </p:txBody>
      </p:sp>
      <p:sp>
        <p:nvSpPr>
          <p:cNvPr id="8" name="Oval 7"/>
          <p:cNvSpPr/>
          <p:nvPr/>
        </p:nvSpPr>
        <p:spPr>
          <a:xfrm>
            <a:off x="1295400" y="3051313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48200" y="3048000"/>
            <a:ext cx="20574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marital satisfaction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>
            <a:off x="3352800" y="34671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“work family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72" y="5562599"/>
            <a:ext cx="2142460" cy="1295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56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194"/>
            <a:ext cx="8229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676400"/>
            <a:ext cx="8839200" cy="1104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Family members reciprocally influence one another</a:t>
            </a:r>
          </a:p>
          <a:p>
            <a:pPr lvl="1"/>
            <a:r>
              <a:rPr lang="en-US" dirty="0" smtClean="0"/>
              <a:t>Crossover effect</a:t>
            </a:r>
          </a:p>
        </p:txBody>
      </p:sp>
      <p:sp>
        <p:nvSpPr>
          <p:cNvPr id="6" name="Oval 5"/>
          <p:cNvSpPr/>
          <p:nvPr/>
        </p:nvSpPr>
        <p:spPr>
          <a:xfrm>
            <a:off x="1282109" y="4689612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Partners’ work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82109" y="3120886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Actors’ work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34909" y="3117573"/>
            <a:ext cx="2057400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Actors’</a:t>
            </a:r>
          </a:p>
          <a:p>
            <a:pPr algn="ctr"/>
            <a:r>
              <a:rPr lang="en-US" dirty="0" smtClean="0"/>
              <a:t>marital satisfaction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>
            <a:off x="3339509" y="3536673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</p:cNvCxnSpPr>
          <p:nvPr/>
        </p:nvCxnSpPr>
        <p:spPr>
          <a:xfrm flipV="1">
            <a:off x="3339509" y="3657599"/>
            <a:ext cx="1311965" cy="1451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122" name="Picture 2" descr="“partner stress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317460"/>
            <a:ext cx="2310809" cy="15405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993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687"/>
            <a:ext cx="8229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1" name="Multiply 40"/>
          <p:cNvSpPr/>
          <p:nvPr/>
        </p:nvSpPr>
        <p:spPr>
          <a:xfrm>
            <a:off x="2309191" y="4063442"/>
            <a:ext cx="457200" cy="4017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447800" y="3105146"/>
            <a:ext cx="5410200" cy="2410239"/>
            <a:chOff x="1828800" y="2206487"/>
            <a:chExt cx="5410200" cy="2410239"/>
          </a:xfrm>
        </p:grpSpPr>
        <p:sp>
          <p:nvSpPr>
            <p:cNvPr id="35" name="Oval 34"/>
            <p:cNvSpPr/>
            <p:nvPr/>
          </p:nvSpPr>
          <p:spPr>
            <a:xfrm>
              <a:off x="1828800" y="3778526"/>
              <a:ext cx="20574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Partners’ work 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828800" y="2209800"/>
              <a:ext cx="20574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Actors’ work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181600" y="2206487"/>
              <a:ext cx="2057400" cy="838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Actors’ marital satisfaction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endCxn id="38" idx="2"/>
            </p:cNvCxnSpPr>
            <p:nvPr/>
          </p:nvCxnSpPr>
          <p:spPr>
            <a:xfrm>
              <a:off x="3886200" y="2625587"/>
              <a:ext cx="1295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35" idx="6"/>
          </p:cNvCxnSpPr>
          <p:nvPr/>
        </p:nvCxnSpPr>
        <p:spPr>
          <a:xfrm flipV="1">
            <a:off x="3505200" y="3645172"/>
            <a:ext cx="1311965" cy="1451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66391" y="3797573"/>
            <a:ext cx="2203174" cy="436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“partner stress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06" y="5334000"/>
            <a:ext cx="2373994" cy="152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152400" y="1676400"/>
            <a:ext cx="8839200" cy="110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Family systems processes are mutually influential</a:t>
            </a:r>
          </a:p>
          <a:p>
            <a:pPr lvl="1"/>
            <a:r>
              <a:rPr lang="en-US" dirty="0" smtClean="0"/>
              <a:t>Interactive effects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28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14400" y="1028700"/>
            <a:ext cx="8206105" cy="2590800"/>
            <a:chOff x="914400" y="2019300"/>
            <a:chExt cx="7482037" cy="2590800"/>
          </a:xfrm>
        </p:grpSpPr>
        <p:sp>
          <p:nvSpPr>
            <p:cNvPr id="4" name="Rectangle 3"/>
            <p:cNvSpPr/>
            <p:nvPr/>
          </p:nvSpPr>
          <p:spPr>
            <a:xfrm>
              <a:off x="914400" y="2057400"/>
              <a:ext cx="2590800" cy="24765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u="sng" dirty="0" smtClean="0"/>
                <a:t>Hypothesized effects</a:t>
              </a:r>
              <a:r>
                <a:rPr lang="en-US" sz="2000" u="sng" dirty="0" smtClean="0"/>
                <a:t>:</a:t>
              </a:r>
            </a:p>
            <a:p>
              <a:r>
                <a:rPr lang="en-US" sz="2000" dirty="0" smtClean="0"/>
                <a:t>Family systems perspective</a:t>
              </a:r>
              <a:endParaRPr lang="en-US" sz="2000" dirty="0" smtClean="0"/>
            </a:p>
            <a:p>
              <a:r>
                <a:rPr lang="en-US" sz="2000" dirty="0" smtClean="0"/>
                <a:t>1. </a:t>
              </a:r>
              <a:r>
                <a:rPr lang="en-US" sz="2000" dirty="0"/>
                <a:t>S</a:t>
              </a:r>
              <a:r>
                <a:rPr lang="en-US" sz="2000" dirty="0" smtClean="0"/>
                <a:t>pillover effects</a:t>
              </a:r>
            </a:p>
            <a:p>
              <a:r>
                <a:rPr lang="en-US" sz="2000" dirty="0" smtClean="0"/>
                <a:t>2. </a:t>
              </a:r>
              <a:r>
                <a:rPr lang="en-US" sz="2000" dirty="0"/>
                <a:t>C</a:t>
              </a:r>
              <a:r>
                <a:rPr lang="en-US" sz="2000" dirty="0" smtClean="0"/>
                <a:t>rossover </a:t>
              </a:r>
              <a:r>
                <a:rPr lang="en-US" sz="2000" dirty="0" smtClean="0"/>
                <a:t>effects</a:t>
              </a:r>
              <a:endParaRPr lang="en-US" sz="2000" dirty="0" smtClean="0"/>
            </a:p>
            <a:p>
              <a:r>
                <a:rPr lang="en-US" sz="2000" dirty="0" smtClean="0"/>
                <a:t>3. Interactive </a:t>
              </a:r>
              <a:r>
                <a:rPr lang="en-US" sz="2000" dirty="0" smtClean="0"/>
                <a:t>effects</a:t>
              </a:r>
            </a:p>
            <a:p>
              <a:r>
                <a:rPr lang="en-US" sz="2000" dirty="0" smtClean="0"/>
                <a:t>4. Effects differ by gender</a:t>
              </a:r>
              <a:endParaRPr lang="en-US" sz="2000" dirty="0" smtClean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505200" y="3486150"/>
              <a:ext cx="1371600" cy="114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5012" y="2019300"/>
              <a:ext cx="3481425" cy="2590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u="sng" dirty="0" smtClean="0"/>
                <a:t>Method:</a:t>
              </a:r>
            </a:p>
            <a:p>
              <a:r>
                <a:rPr lang="en-US" sz="2000" dirty="0" smtClean="0"/>
                <a:t>Actor-partner interdependence model (APIM)</a:t>
              </a:r>
            </a:p>
            <a:p>
              <a:r>
                <a:rPr lang="en-US" sz="2000" dirty="0" smtClean="0"/>
                <a:t>1. Actor effects</a:t>
              </a:r>
            </a:p>
            <a:p>
              <a:r>
                <a:rPr lang="en-US" sz="2000" dirty="0" smtClean="0"/>
                <a:t>2. Partner effects</a:t>
              </a:r>
            </a:p>
            <a:p>
              <a:r>
                <a:rPr lang="en-US" sz="2000" dirty="0" smtClean="0"/>
                <a:t>3. Interaction between actor and partner effects </a:t>
              </a:r>
              <a:endParaRPr lang="en-US" sz="2000" dirty="0" smtClean="0"/>
            </a:p>
            <a:p>
              <a:r>
                <a:rPr lang="en-US" sz="2000" dirty="0" smtClean="0"/>
                <a:t>4. Gender moderation</a:t>
              </a:r>
              <a:endParaRPr lang="en-US" sz="20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4217" y="4133850"/>
            <a:ext cx="7374835" cy="1752600"/>
            <a:chOff x="914400" y="2362200"/>
            <a:chExt cx="7374835" cy="1752600"/>
          </a:xfrm>
        </p:grpSpPr>
        <p:sp>
          <p:nvSpPr>
            <p:cNvPr id="10" name="Rectangle 9"/>
            <p:cNvSpPr/>
            <p:nvPr/>
          </p:nvSpPr>
          <p:spPr>
            <a:xfrm>
              <a:off x="914400" y="2362200"/>
              <a:ext cx="2590800" cy="1752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/>
                <a:t>Longitudinal data with repeated measures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564834" y="3181350"/>
              <a:ext cx="1371600" cy="1143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45765" y="2362200"/>
              <a:ext cx="3243470" cy="1752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/>
                <a:t>Over-time APIM, estimated with multilevel modeling (MLM)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600" y="6172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(Kenny &amp; Donnellan, 2012; Kenny, </a:t>
            </a:r>
            <a:r>
              <a:rPr lang="en-US" dirty="0" err="1" smtClean="0"/>
              <a:t>Kashy</a:t>
            </a:r>
            <a:r>
              <a:rPr lang="en-US" dirty="0" smtClean="0"/>
              <a:t>, &amp; Cook, 2005)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77763" y="6248400"/>
            <a:ext cx="2739962" cy="609599"/>
            <a:chOff x="6377763" y="6248400"/>
            <a:chExt cx="2739962" cy="609599"/>
          </a:xfrm>
        </p:grpSpPr>
        <p:pic>
          <p:nvPicPr>
            <p:cNvPr id="17" name="Picture 2" descr="相关图片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262" y="6248400"/>
              <a:ext cx="698426" cy="6095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 rot="20909070">
              <a:off x="6377763" y="633626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66CC"/>
                  </a:solidFill>
                  <a:latin typeface="Algerian" panose="04020705040A02060702" pitchFamily="82" charset="0"/>
                </a:rPr>
                <a:t>Theory</a:t>
              </a:r>
              <a:endParaRPr lang="en-US" dirty="0">
                <a:solidFill>
                  <a:srgbClr val="FF66CC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211556">
              <a:off x="7898525" y="641735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lgerian" panose="04020705040A02060702" pitchFamily="82" charset="0"/>
                </a:rPr>
                <a:t>Method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37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1"/>
            <a:ext cx="8229600" cy="1143000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8392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164 African American dual-earner couples</a:t>
            </a:r>
          </a:p>
          <a:p>
            <a:r>
              <a:rPr lang="en-US" sz="3000" dirty="0" smtClean="0"/>
              <a:t>Three annual home interviews, spouses interviewed separately</a:t>
            </a:r>
          </a:p>
          <a:p>
            <a:r>
              <a:rPr lang="en-US" altLang="zh-CN" sz="3000" dirty="0"/>
              <a:t>Work </a:t>
            </a:r>
            <a:r>
              <a:rPr lang="en-US" altLang="zh-CN" sz="3000" dirty="0" smtClean="0"/>
              <a:t>Demands</a:t>
            </a:r>
            <a:endParaRPr lang="en-US" altLang="zh-CN" sz="3000" dirty="0"/>
          </a:p>
          <a:p>
            <a:pPr lvl="1"/>
            <a:r>
              <a:rPr lang="en-US" altLang="zh-CN" sz="2200" dirty="0"/>
              <a:t>work pressure (9-item, 4-point, e.g., “There are always deadlines to meet”; Moos, 1986)</a:t>
            </a:r>
          </a:p>
          <a:p>
            <a:r>
              <a:rPr lang="en-US" sz="3000" dirty="0" smtClean="0"/>
              <a:t>Work Resources</a:t>
            </a:r>
          </a:p>
          <a:p>
            <a:pPr lvl="1"/>
            <a:r>
              <a:rPr lang="en-US" sz="2200" dirty="0" smtClean="0"/>
              <a:t>work  self-direction (20-item, 4-point; domains-- autonomy</a:t>
            </a:r>
            <a:r>
              <a:rPr lang="en-US" sz="2200" dirty="0"/>
              <a:t>, control over others, job complexity &amp; flexibility, lack of repetition; Lennon, 1994)</a:t>
            </a:r>
          </a:p>
          <a:p>
            <a:r>
              <a:rPr lang="en-US" sz="3000" dirty="0" smtClean="0"/>
              <a:t>Marital Relationship Characteristics</a:t>
            </a:r>
          </a:p>
          <a:p>
            <a:pPr lvl="1"/>
            <a:r>
              <a:rPr lang="en-US" sz="2200" dirty="0" smtClean="0"/>
              <a:t>Marital satisfaction (8-domain, 9-point, e.g., couple communication, division of housework; Huston, McHale, &amp; </a:t>
            </a:r>
            <a:r>
              <a:rPr lang="en-US" sz="2200" dirty="0" err="1" smtClean="0"/>
              <a:t>Crouter</a:t>
            </a:r>
            <a:r>
              <a:rPr lang="en-US" sz="2200" dirty="0" smtClean="0"/>
              <a:t>, 1986)</a:t>
            </a:r>
          </a:p>
          <a:p>
            <a:r>
              <a:rPr lang="en-US" sz="3000" dirty="0" smtClean="0"/>
              <a:t>Covariates</a:t>
            </a:r>
          </a:p>
          <a:p>
            <a:pPr lvl="1"/>
            <a:r>
              <a:rPr lang="en-US" sz="2200" dirty="0" smtClean="0"/>
              <a:t>Duration of living together, income, education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7" name="TextBox 1"/>
          <p:cNvSpPr txBox="1"/>
          <p:nvPr/>
        </p:nvSpPr>
        <p:spPr>
          <a:xfrm>
            <a:off x="0" y="914400"/>
            <a:ext cx="899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Penn State Family Relationships Project 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(co-PIs: Susan M. McHale &amp; Ann C.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Crouter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; NICHD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R01-HD32336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19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43" y="304800"/>
            <a:ext cx="8229600" cy="1143000"/>
          </a:xfrm>
        </p:spPr>
        <p:txBody>
          <a:bodyPr/>
          <a:lstStyle/>
          <a:p>
            <a:r>
              <a:rPr lang="en-US" dirty="0" smtClean="0"/>
              <a:t>Analytic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443" y="1589567"/>
            <a:ext cx="8458200" cy="4736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MLM for longitudinal dyadic data</a:t>
            </a:r>
          </a:p>
          <a:p>
            <a:pPr lvl="1"/>
            <a:r>
              <a:rPr lang="en-US" dirty="0" smtClean="0"/>
              <a:t>Two-level models</a:t>
            </a:r>
          </a:p>
          <a:p>
            <a:pPr lvl="2"/>
            <a:r>
              <a:rPr lang="en-US" altLang="zh-CN" dirty="0"/>
              <a:t>Level 1: Time-varying work variables </a:t>
            </a:r>
          </a:p>
          <a:p>
            <a:pPr lvl="2"/>
            <a:r>
              <a:rPr lang="en-US" altLang="zh-CN" dirty="0"/>
              <a:t>Level 2: Person-mean work </a:t>
            </a:r>
            <a:r>
              <a:rPr lang="en-US" altLang="zh-CN" dirty="0" smtClean="0"/>
              <a:t>variables</a:t>
            </a:r>
            <a:endParaRPr lang="en-US" dirty="0" smtClean="0"/>
          </a:p>
          <a:p>
            <a:pPr lvl="1"/>
            <a:r>
              <a:rPr lang="en-US" altLang="zh-CN" dirty="0"/>
              <a:t>Estimating the </a:t>
            </a:r>
            <a:r>
              <a:rPr lang="en-US" altLang="zh-CN" dirty="0" smtClean="0"/>
              <a:t>effects</a:t>
            </a:r>
          </a:p>
          <a:p>
            <a:pPr lvl="2"/>
            <a:r>
              <a:rPr lang="en-US" altLang="zh-CN" dirty="0" smtClean="0"/>
              <a:t>Main </a:t>
            </a:r>
            <a:r>
              <a:rPr lang="en-US" altLang="zh-CN" dirty="0"/>
              <a:t>effects: actor; partner (Model A)</a:t>
            </a:r>
          </a:p>
          <a:p>
            <a:pPr lvl="2"/>
            <a:r>
              <a:rPr lang="en-US" altLang="zh-CN" dirty="0"/>
              <a:t>Two-way interaction with gender (Model B)</a:t>
            </a:r>
          </a:p>
          <a:p>
            <a:pPr lvl="2"/>
            <a:r>
              <a:rPr lang="en-US" altLang="zh-CN" dirty="0"/>
              <a:t>Two-way interaction between actor and partner (Model C)</a:t>
            </a:r>
          </a:p>
          <a:p>
            <a:pPr lvl="2"/>
            <a:r>
              <a:rPr lang="en-US" altLang="zh-CN" dirty="0"/>
              <a:t>Three-way interaction between actor, partner, and gender (Model 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7443" y="633698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(Kenny et al., 2005; </a:t>
            </a:r>
            <a:r>
              <a:rPr lang="en-US" dirty="0" err="1"/>
              <a:t>Laurenceau</a:t>
            </a:r>
            <a:r>
              <a:rPr lang="en-US" dirty="0"/>
              <a:t> &amp; Bolger, 2005)</a:t>
            </a:r>
          </a:p>
        </p:txBody>
      </p:sp>
    </p:spTree>
    <p:extLst>
      <p:ext uri="{BB962C8B-B14F-4D97-AF65-F5344CB8AC3E}">
        <p14:creationId xmlns:p14="http://schemas.microsoft.com/office/powerpoint/2010/main" val="14052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5|0.7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1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44.2|22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44.2|22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44.2|2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6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7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6.5|5.9|27.8|7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</TotalTime>
  <Words>1371</Words>
  <Application>Microsoft Macintosh PowerPoint</Application>
  <PresentationFormat>全屏显示(4:3)</PresentationFormat>
  <Paragraphs>184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Aharoni</vt:lpstr>
      <vt:lpstr>Algerian</vt:lpstr>
      <vt:lpstr>Arial Black</vt:lpstr>
      <vt:lpstr>Calibri</vt:lpstr>
      <vt:lpstr>Mangal</vt:lpstr>
      <vt:lpstr>宋体</vt:lpstr>
      <vt:lpstr>Arial</vt:lpstr>
      <vt:lpstr>Office Theme</vt:lpstr>
      <vt:lpstr>Longitudinal Links Between  Work Experiences and Marital Satisfaction  in African American Dual-Earner Couples</vt:lpstr>
      <vt:lpstr>Background</vt:lpstr>
      <vt:lpstr>Background</vt:lpstr>
      <vt:lpstr>Background</vt:lpstr>
      <vt:lpstr>Background</vt:lpstr>
      <vt:lpstr>Background</vt:lpstr>
      <vt:lpstr>PowerPoint 演示文稿</vt:lpstr>
      <vt:lpstr>Method</vt:lpstr>
      <vt:lpstr>Analytic Plan</vt:lpstr>
      <vt:lpstr>Results: Effects of Work Pressure</vt:lpstr>
      <vt:lpstr>Results: Effects of Work Pressure</vt:lpstr>
      <vt:lpstr>Results: Effects of Work Pressure</vt:lpstr>
      <vt:lpstr>Results: Effects of Work Self-Direction</vt:lpstr>
      <vt:lpstr>Results: Work self-direction as predictor</vt:lpstr>
      <vt:lpstr>Contributions</vt:lpstr>
      <vt:lpstr>Contributions</vt:lpstr>
      <vt:lpstr>Contributions</vt:lpstr>
      <vt:lpstr>PowerPoint 演示文稿</vt:lpstr>
      <vt:lpstr>Results: Effects of Work Pressure</vt:lpstr>
      <vt:lpstr>Results: Effects of Work Pressure</vt:lpstr>
      <vt:lpstr>Results: Effects of Work Self-Direction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Xiaoran Sun</dc:creator>
  <cp:lastModifiedBy>Xiaoran Sun</cp:lastModifiedBy>
  <cp:revision>209</cp:revision>
  <dcterms:created xsi:type="dcterms:W3CDTF">2016-11-15T20:53:34Z</dcterms:created>
  <dcterms:modified xsi:type="dcterms:W3CDTF">2017-11-05T23:49:49Z</dcterms:modified>
</cp:coreProperties>
</file>