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25"/>
  </p:notesMasterIdLst>
  <p:sldIdLst>
    <p:sldId id="256" r:id="rId2"/>
    <p:sldId id="291" r:id="rId3"/>
    <p:sldId id="292" r:id="rId4"/>
    <p:sldId id="293" r:id="rId5"/>
    <p:sldId id="296" r:id="rId6"/>
    <p:sldId id="294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64" r:id="rId15"/>
    <p:sldId id="281" r:id="rId16"/>
    <p:sldId id="304" r:id="rId17"/>
    <p:sldId id="305" r:id="rId18"/>
    <p:sldId id="306" r:id="rId19"/>
    <p:sldId id="308" r:id="rId20"/>
    <p:sldId id="312" r:id="rId21"/>
    <p:sldId id="311" r:id="rId22"/>
    <p:sldId id="286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on Jones" initials="DJ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123"/>
    <a:srgbClr val="FF66CC"/>
    <a:srgbClr val="206692"/>
    <a:srgbClr val="1E407C"/>
    <a:srgbClr val="001700"/>
    <a:srgbClr val="001796"/>
    <a:srgbClr val="001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83013" autoAdjust="0"/>
  </p:normalViewPr>
  <p:slideViewPr>
    <p:cSldViewPr>
      <p:cViewPr varScale="1">
        <p:scale>
          <a:sx n="96" d="100"/>
          <a:sy n="96" d="100"/>
        </p:scale>
        <p:origin x="19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xbs5014\Desktop\pet%20projects\YA%20romantic%20outcomes\data%20analysis\sib%20rel%20APIM%20as%20IV\sibint6to8_AP_ms-att%202017-6-1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xbs5014\Desktop\pet%20projects\YA%20romantic%20outcomes\data%20analysis\sib%20rel%20APIM%20as%20IV\sibint6to8_AP_ss-att%202017-6-1.xlsx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xbs5014\Desktop\pet%20projects\YA%20romantic%20outcomes\data%20analysis\sib%20rel%20APIM%20as%20IV\sibint6to8_AP_ss-anxit%202018-3-27.xlsx" TargetMode="External"/><Relationship Id="rId2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xbs5014\Desktop\pet%20projects\YA%20romantic%20outcomes\data%20analysis\sib%20rel%20APIM%20as%20IV\sibint6to8_AP_ms-anxit%202017-6-7.xlsx" TargetMode="External"/><Relationship Id="rId2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Mixed-sex dyads</a:t>
            </a:r>
          </a:p>
        </c:rich>
      </c:tx>
      <c:layout>
        <c:manualLayout>
          <c:xMode val="edge"/>
          <c:yMode val="edge"/>
          <c:x val="0.457964594851175"/>
          <c:y val="0.0228837741436167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83576829460369"/>
          <c:y val="0.0540904097207168"/>
          <c:w val="0.785650080973921"/>
          <c:h val="0.776377178516402"/>
        </c:manualLayout>
      </c:layout>
      <c:lineChart>
        <c:grouping val="standard"/>
        <c:varyColors val="0"/>
        <c:ser>
          <c:idx val="0"/>
          <c:order val="0"/>
          <c:tx>
            <c:strRef>
              <c:f>'[sibint6to8_AP_ms-att 2017-6-1.xlsx]2-way (CXC)'!$B$31</c:f>
              <c:strCache>
                <c:ptCount val="1"/>
                <c:pt idx="0">
                  <c:v>High  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strRef>
              <c:f>'[sibint6to8_AP_ms-att 2017-6-1.xlsx]2-way (CXC)'!$C$30:$D$30</c:f>
              <c:strCache>
                <c:ptCount val="2"/>
                <c:pt idx="0">
                  <c:v> Low </c:v>
                </c:pt>
                <c:pt idx="1">
                  <c:v> High </c:v>
                </c:pt>
              </c:strCache>
            </c:strRef>
          </c:cat>
          <c:val>
            <c:numRef>
              <c:f>'[sibint6to8_AP_ms-att 2017-6-1.xlsx]2-way (CXC)'!$C$31:$D$31</c:f>
              <c:numCache>
                <c:formatCode>General</c:formatCode>
                <c:ptCount val="2"/>
                <c:pt idx="0">
                  <c:v>3.431828892470443</c:v>
                </c:pt>
                <c:pt idx="1">
                  <c:v>3.737127553545557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'[sibint6to8_AP_ms-att 2017-6-1.xlsx]2-way (CXC)'!$B$32</c:f>
              <c:strCache>
                <c:ptCount val="1"/>
                <c:pt idx="0">
                  <c:v>Low  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dPt>
            <c:idx val="1"/>
            <c:bubble3D val="0"/>
            <c:spPr>
              <a:ln w="28575" cap="rnd" cmpd="sng">
                <a:solidFill>
                  <a:schemeClr val="tx1"/>
                </a:solidFill>
                <a:prstDash val="sysDash"/>
                <a:bevel/>
              </a:ln>
            </c:spPr>
          </c:dPt>
          <c:cat>
            <c:strRef>
              <c:f>'[sibint6to8_AP_ms-att 2017-6-1.xlsx]2-way (CXC)'!$C$30:$D$30</c:f>
              <c:strCache>
                <c:ptCount val="2"/>
                <c:pt idx="0">
                  <c:v> Low </c:v>
                </c:pt>
                <c:pt idx="1">
                  <c:v> High </c:v>
                </c:pt>
              </c:strCache>
            </c:strRef>
          </c:cat>
          <c:val>
            <c:numRef>
              <c:f>'[sibint6to8_AP_ms-att 2017-6-1.xlsx]2-way (CXC)'!$C$32:$D$32</c:f>
              <c:numCache>
                <c:formatCode>General</c:formatCode>
                <c:ptCount val="2"/>
                <c:pt idx="0">
                  <c:v>3.655550317833557</c:v>
                </c:pt>
                <c:pt idx="1">
                  <c:v>3.575493236150443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695536"/>
        <c:axId val="268653104"/>
      </c:lineChart>
      <c:catAx>
        <c:axId val="268695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Actor's sibling </a:t>
                </a:r>
                <a:r>
                  <a:rPr lang="en-US" dirty="0" smtClean="0"/>
                  <a:t>warmth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17910091025856"/>
              <c:y val="0.92781512887812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68653104"/>
        <c:crosses val="autoZero"/>
        <c:auto val="1"/>
        <c:lblAlgn val="ctr"/>
        <c:lblOffset val="100"/>
        <c:noMultiLvlLbl val="0"/>
      </c:catAx>
      <c:valAx>
        <c:axId val="26865310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Young Adult </a:t>
                </a:r>
                <a:r>
                  <a:rPr lang="en-US" baseline="0"/>
                  <a:t>Attitudes Toward Marriage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8695536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629483665605629"/>
          <c:y val="0.628112098890864"/>
          <c:w val="0.292483609761546"/>
          <c:h val="0.14604555075776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Same-sex dyads</a:t>
            </a:r>
          </a:p>
        </c:rich>
      </c:tx>
      <c:layout>
        <c:manualLayout>
          <c:xMode val="edge"/>
          <c:yMode val="edge"/>
          <c:x val="0.457964594851175"/>
          <c:y val="0.0228837741436167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86417015648615"/>
          <c:y val="0.0479410951049925"/>
          <c:w val="0.794159220663455"/>
          <c:h val="0.763131234328335"/>
        </c:manualLayout>
      </c:layout>
      <c:lineChart>
        <c:grouping val="standard"/>
        <c:varyColors val="0"/>
        <c:ser>
          <c:idx val="0"/>
          <c:order val="0"/>
          <c:tx>
            <c:strRef>
              <c:f>'2-way (CXC)'!$B$31</c:f>
              <c:strCache>
                <c:ptCount val="1"/>
                <c:pt idx="0">
                  <c:v>High  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strRef>
              <c:f>'2-way (CXC)'!$C$30:$D$30</c:f>
              <c:strCache>
                <c:ptCount val="2"/>
                <c:pt idx="0">
                  <c:v> Low </c:v>
                </c:pt>
                <c:pt idx="1">
                  <c:v> High </c:v>
                </c:pt>
              </c:strCache>
            </c:strRef>
          </c:cat>
          <c:val>
            <c:numRef>
              <c:f>'2-way (CXC)'!$C$31:$D$31</c:f>
              <c:numCache>
                <c:formatCode>General</c:formatCode>
                <c:ptCount val="2"/>
                <c:pt idx="0">
                  <c:v>3.573989693987675</c:v>
                </c:pt>
                <c:pt idx="1">
                  <c:v>3.611148285276325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'2-way (CXC)'!$B$32</c:f>
              <c:strCache>
                <c:ptCount val="1"/>
                <c:pt idx="0">
                  <c:v>Low  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dPt>
            <c:idx val="1"/>
            <c:bubble3D val="0"/>
            <c:spPr>
              <a:ln w="28575" cap="rnd" cmpd="sng">
                <a:solidFill>
                  <a:schemeClr val="tx1"/>
                </a:solidFill>
                <a:prstDash val="sysDash"/>
                <a:bevel/>
              </a:ln>
            </c:spPr>
          </c:dPt>
          <c:cat>
            <c:strRef>
              <c:f>'2-way (CXC)'!$C$30:$D$30</c:f>
              <c:strCache>
                <c:ptCount val="2"/>
                <c:pt idx="0">
                  <c:v> Low </c:v>
                </c:pt>
                <c:pt idx="1">
                  <c:v> High </c:v>
                </c:pt>
              </c:strCache>
            </c:strRef>
          </c:cat>
          <c:val>
            <c:numRef>
              <c:f>'2-way (CXC)'!$C$32:$D$32</c:f>
              <c:numCache>
                <c:formatCode>General</c:formatCode>
                <c:ptCount val="2"/>
                <c:pt idx="0">
                  <c:v>3.670422385116325</c:v>
                </c:pt>
                <c:pt idx="1">
                  <c:v>3.974039635619674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670704"/>
        <c:axId val="268634208"/>
      </c:lineChart>
      <c:catAx>
        <c:axId val="268670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Actor's sibling </a:t>
                </a:r>
                <a:r>
                  <a:rPr lang="en-US" dirty="0" smtClean="0"/>
                  <a:t>warmth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17910091025856"/>
              <c:y val="0.92781512887812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68634208"/>
        <c:crosses val="autoZero"/>
        <c:auto val="1"/>
        <c:lblAlgn val="ctr"/>
        <c:lblOffset val="100"/>
        <c:noMultiLvlLbl val="0"/>
      </c:catAx>
      <c:valAx>
        <c:axId val="2686342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68670704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64934040493648"/>
          <c:y val="0.667210566421133"/>
          <c:w val="0.292483609761546"/>
          <c:h val="0.14604555075776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Same-sex dyads</a:t>
            </a:r>
          </a:p>
        </c:rich>
      </c:tx>
      <c:layout>
        <c:manualLayout>
          <c:xMode val="edge"/>
          <c:yMode val="edge"/>
          <c:x val="0.457964594851175"/>
          <c:y val="0.0228837741436167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35347517730496"/>
          <c:y val="0.13150825501651"/>
          <c:w val="0.825366393030658"/>
          <c:h val="0.727067256127868"/>
        </c:manualLayout>
      </c:layout>
      <c:lineChart>
        <c:grouping val="standard"/>
        <c:varyColors val="0"/>
        <c:ser>
          <c:idx val="0"/>
          <c:order val="0"/>
          <c:tx>
            <c:strRef>
              <c:f>'2-way (CXC)'!$B$31</c:f>
              <c:strCache>
                <c:ptCount val="1"/>
                <c:pt idx="0">
                  <c:v>High  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strRef>
              <c:f>'2-way (CXC)'!$C$30:$D$30</c:f>
              <c:strCache>
                <c:ptCount val="2"/>
                <c:pt idx="0">
                  <c:v> Low </c:v>
                </c:pt>
                <c:pt idx="1">
                  <c:v> High </c:v>
                </c:pt>
              </c:strCache>
            </c:strRef>
          </c:cat>
          <c:val>
            <c:numRef>
              <c:f>'2-way (CXC)'!$C$31:$D$31</c:f>
              <c:numCache>
                <c:formatCode>General</c:formatCode>
                <c:ptCount val="2"/>
                <c:pt idx="0">
                  <c:v>2.693224</c:v>
                </c:pt>
                <c:pt idx="1">
                  <c:v>2.649576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'2-way (CXC)'!$B$32</c:f>
              <c:strCache>
                <c:ptCount val="1"/>
                <c:pt idx="0">
                  <c:v>Low  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dPt>
            <c:idx val="1"/>
            <c:bubble3D val="0"/>
            <c:spPr>
              <a:ln w="28575" cap="rnd" cmpd="sng">
                <a:solidFill>
                  <a:schemeClr val="tx1"/>
                </a:solidFill>
                <a:prstDash val="sysDash"/>
                <a:bevel/>
              </a:ln>
            </c:spPr>
          </c:dPt>
          <c:cat>
            <c:strRef>
              <c:f>'2-way (CXC)'!$C$30:$D$30</c:f>
              <c:strCache>
                <c:ptCount val="2"/>
                <c:pt idx="0">
                  <c:v> Low </c:v>
                </c:pt>
                <c:pt idx="1">
                  <c:v> High </c:v>
                </c:pt>
              </c:strCache>
            </c:strRef>
          </c:cat>
          <c:val>
            <c:numRef>
              <c:f>'2-way (CXC)'!$C$32:$D$32</c:f>
              <c:numCache>
                <c:formatCode>General</c:formatCode>
                <c:ptCount val="2"/>
                <c:pt idx="0">
                  <c:v>2.761176</c:v>
                </c:pt>
                <c:pt idx="1">
                  <c:v>2.656023999999999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488144"/>
        <c:axId val="268491536"/>
      </c:lineChart>
      <c:catAx>
        <c:axId val="268488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Actor's sibling </a:t>
                </a:r>
                <a:r>
                  <a:rPr lang="en-US" dirty="0" smtClean="0"/>
                  <a:t>warmth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17910091025856"/>
              <c:y val="0.92781512887812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68491536"/>
        <c:crosses val="autoZero"/>
        <c:auto val="1"/>
        <c:lblAlgn val="ctr"/>
        <c:lblOffset val="100"/>
        <c:noMultiLvlLbl val="0"/>
      </c:catAx>
      <c:valAx>
        <c:axId val="268491536"/>
        <c:scaling>
          <c:orientation val="minMax"/>
          <c:min val="1.5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68488144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586930474116267"/>
          <c:y val="0.705531453729574"/>
          <c:w val="0.292483609761546"/>
          <c:h val="0.14604555075776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Mixed-sex dyads</a:t>
            </a:r>
          </a:p>
        </c:rich>
      </c:tx>
      <c:layout>
        <c:manualLayout>
          <c:xMode val="edge"/>
          <c:yMode val="edge"/>
          <c:x val="0.457964594851175"/>
          <c:y val="0.0228837741436167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35347517730496"/>
          <c:y val="0.13150825501651"/>
          <c:w val="0.825366393030658"/>
          <c:h val="0.727067256127868"/>
        </c:manualLayout>
      </c:layout>
      <c:lineChart>
        <c:grouping val="standard"/>
        <c:varyColors val="0"/>
        <c:ser>
          <c:idx val="0"/>
          <c:order val="0"/>
          <c:tx>
            <c:strRef>
              <c:f>'2-way (CXC)'!$B$31</c:f>
              <c:strCache>
                <c:ptCount val="1"/>
                <c:pt idx="0">
                  <c:v>High  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strRef>
              <c:f>'2-way (CXC)'!$C$30:$D$30</c:f>
              <c:strCache>
                <c:ptCount val="2"/>
                <c:pt idx="0">
                  <c:v> Low </c:v>
                </c:pt>
                <c:pt idx="1">
                  <c:v> High </c:v>
                </c:pt>
              </c:strCache>
            </c:strRef>
          </c:cat>
          <c:val>
            <c:numRef>
              <c:f>'2-way (CXC)'!$C$31:$D$31</c:f>
              <c:numCache>
                <c:formatCode>General</c:formatCode>
                <c:ptCount val="2"/>
                <c:pt idx="0">
                  <c:v>2.811084956497964</c:v>
                </c:pt>
                <c:pt idx="1">
                  <c:v>2.474391640474837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'2-way (CXC)'!$B$32</c:f>
              <c:strCache>
                <c:ptCount val="1"/>
                <c:pt idx="0">
                  <c:v>Low  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dPt>
            <c:idx val="1"/>
            <c:bubble3D val="0"/>
            <c:spPr>
              <a:ln w="28575" cap="rnd" cmpd="sng">
                <a:solidFill>
                  <a:schemeClr val="tx1"/>
                </a:solidFill>
                <a:prstDash val="sysDash"/>
                <a:bevel/>
              </a:ln>
            </c:spPr>
          </c:dPt>
          <c:cat>
            <c:strRef>
              <c:f>'2-way (CXC)'!$C$30:$D$30</c:f>
              <c:strCache>
                <c:ptCount val="2"/>
                <c:pt idx="0">
                  <c:v> Low </c:v>
                </c:pt>
                <c:pt idx="1">
                  <c:v> High </c:v>
                </c:pt>
              </c:strCache>
            </c:strRef>
          </c:cat>
          <c:val>
            <c:numRef>
              <c:f>'2-way (CXC)'!$C$32:$D$32</c:f>
              <c:numCache>
                <c:formatCode>General</c:formatCode>
                <c:ptCount val="2"/>
                <c:pt idx="0">
                  <c:v>2.641032232686037</c:v>
                </c:pt>
                <c:pt idx="1">
                  <c:v>2.624291170341164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558624"/>
        <c:axId val="268509584"/>
      </c:lineChart>
      <c:catAx>
        <c:axId val="268558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Actor's </a:t>
                </a:r>
                <a:r>
                  <a:rPr lang="en-US" dirty="0" smtClean="0"/>
                  <a:t>sibling</a:t>
                </a:r>
                <a:r>
                  <a:rPr lang="en-US" baseline="0" dirty="0" smtClean="0"/>
                  <a:t> warmth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17910091025856"/>
              <c:y val="0.92781512887812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68509584"/>
        <c:crosses val="autoZero"/>
        <c:auto val="1"/>
        <c:lblAlgn val="ctr"/>
        <c:lblOffset val="100"/>
        <c:noMultiLvlLbl val="0"/>
      </c:catAx>
      <c:valAx>
        <c:axId val="268509584"/>
        <c:scaling>
          <c:orientation val="minMax"/>
          <c:max val="3.0"/>
          <c:min val="1.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Young Adult</a:t>
                </a:r>
                <a:r>
                  <a:rPr lang="en-US" baseline="0"/>
                  <a:t> Attachment Anxiety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8558624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586930474116267"/>
          <c:y val="0.705531453729574"/>
          <c:w val="0.292483609761546"/>
          <c:h val="0.14604555075776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0.48936</cdr:x>
      <cdr:y>0.5568</cdr:y>
    </cdr:from>
    <cdr:to>
      <cdr:x>0.99574</cdr:x>
      <cdr:y>0.76619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90749" y="1644079"/>
          <a:ext cx="2266952" cy="618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Partners' sibling</a:t>
          </a:r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warmth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0.51064</cdr:x>
      <cdr:y>0.58845</cdr:y>
    </cdr:from>
    <cdr:to>
      <cdr:x>0.9999</cdr:x>
      <cdr:y>0.79784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86000" y="1737558"/>
          <a:ext cx="2190307" cy="618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Partners' sibling</a:t>
          </a:r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warmth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0.43617</cdr:x>
      <cdr:y>0.55357</cdr:y>
    </cdr:from>
    <cdr:to>
      <cdr:x>1</cdr:x>
      <cdr:y>0.76296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52625" y="1634561"/>
          <a:ext cx="2524125" cy="6182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Partners' sibling</a:t>
          </a:r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 xmlns:a="http://schemas.openxmlformats.org/drawingml/2006/main">
          <a:pPr algn="ctr"/>
          <a:r>
            <a:rPr lang="en-US" sz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warmth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0.43617</cdr:x>
      <cdr:y>0.5871</cdr:y>
    </cdr:from>
    <cdr:to>
      <cdr:x>1</cdr:x>
      <cdr:y>0.79649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52624" y="1733550"/>
          <a:ext cx="2524126" cy="618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Partners' sibling</a:t>
          </a:r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 xmlns:a="http://schemas.openxmlformats.org/drawingml/2006/main">
          <a:pPr algn="ctr"/>
          <a:r>
            <a:rPr lang="en-US" sz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warmth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DFC3-DE9B-47B2-B7A8-27E376D1403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A1E2A-A722-4693-B036-CEE5FAAD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8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Close</a:t>
            </a:r>
            <a:r>
              <a:rPr kumimoji="1" lang="en-US" altLang="zh-CN" baseline="0" dirty="0" smtClean="0"/>
              <a:t> relationships are more central to female’s personal identity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97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26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Warmth, conflict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*to/toward*</a:t>
            </a:r>
            <a:r>
              <a:rPr kumimoji="1" lang="en-US" altLang="zh-CN" baseline="0" dirty="0" smtClean="0"/>
              <a:t> the sibling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Conflict: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 were designed to assess physical and verbal conflict from one sibling to the other.</a:t>
            </a:r>
            <a:r>
              <a:rPr lang="zh-CN" altLang="zh-CN" dirty="0" smtClean="0">
                <a:effectLst/>
              </a:rPr>
              <a:t> </a:t>
            </a:r>
            <a:endParaRPr kumimoji="1" lang="en-US" altLang="zh-CN" baseline="0" dirty="0" smtClean="0"/>
          </a:p>
          <a:p>
            <a:r>
              <a:rPr kumimoji="1" lang="en-US" altLang="zh-CN" dirty="0" smtClean="0"/>
              <a:t>[results</a:t>
            </a:r>
            <a:r>
              <a:rPr kumimoji="1" lang="en-US" altLang="zh-CN" baseline="0" dirty="0" smtClean="0"/>
              <a:t> for control will not be presented due to time limit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I get rid of this slide because it’s kind of repetitive with slide 10?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1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Interaction</a:t>
            </a:r>
            <a:r>
              <a:rPr kumimoji="1" lang="en-US" altLang="zh-CN" baseline="0" dirty="0" smtClean="0"/>
              <a:t> plots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4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5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Consistent with the social learning &amp;</a:t>
            </a:r>
            <a:r>
              <a:rPr lang="en-US" baseline="0" dirty="0" smtClean="0"/>
              <a:t> attachment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1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2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Interaction</a:t>
            </a:r>
            <a:r>
              <a:rPr kumimoji="1" lang="en-US" altLang="zh-CN" baseline="0" dirty="0" smtClean="0"/>
              <a:t> plots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4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26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Growing</a:t>
            </a:r>
            <a:r>
              <a:rPr kumimoji="1" lang="en-US" altLang="zh-CN" baseline="0" dirty="0" smtClean="0"/>
              <a:t> up in the same family, with everyday companionship for each other, siblings provide for intimate understanding--but also substantial opportunities for conflict and competition</a:t>
            </a:r>
          </a:p>
          <a:p>
            <a:r>
              <a:rPr kumimoji="1" lang="en-US" altLang="zh-CN" baseline="0" dirty="0" smtClean="0"/>
              <a:t>Social learning theory: youth may learn from their sibling relationships about what to expect with their couple relationships</a:t>
            </a:r>
          </a:p>
          <a:p>
            <a:r>
              <a:rPr kumimoji="1" lang="en-US" altLang="zh-CN" baseline="0" dirty="0" smtClean="0"/>
              <a:t>Attachment perspective: Siblings are important attachment figures and contribute to youth’s internal working models, which determine their attachment to future partners.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Given that adolescence is a critical stage for development of competencies and expectations for romantic</a:t>
            </a:r>
            <a:r>
              <a:rPr kumimoji="1" lang="en-US" altLang="zh-CN" baseline="0" dirty="0" smtClean="0"/>
              <a:t> relationships</a:t>
            </a:r>
          </a:p>
          <a:p>
            <a:r>
              <a:rPr kumimoji="1" lang="en-US" altLang="zh-CN" baseline="0" dirty="0" smtClean="0"/>
              <a:t>We wanted to know the longitudinal implications of sibling relationships across adolescence over a longer term</a:t>
            </a:r>
          </a:p>
          <a:p>
            <a:r>
              <a:rPr kumimoji="1" lang="en-US" altLang="zh-CN" baseline="0" dirty="0" smtClean="0"/>
              <a:t>for orientations to couple relationships in young adulthood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We focused on those orientations because: these orientations have been linked both concurrently and prospectively to the quality of their couple relationship experiences.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2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Replication or compensatory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Replication or compensatory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Whether sib</a:t>
            </a:r>
            <a:r>
              <a:rPr kumimoji="1" lang="en-US" altLang="zh-CN" baseline="0" dirty="0" smtClean="0"/>
              <a:t> 2’s experience qualify the effects of sib 1’s experience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95F0-1479-456C-89A9-00EF60F47495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22148" y="1991169"/>
            <a:ext cx="10668000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Sibling Dynamics in Adolescence Predict</a:t>
            </a:r>
            <a:br>
              <a:rPr lang="en-US" sz="2800" dirty="0" smtClean="0"/>
            </a:br>
            <a:r>
              <a:rPr lang="en-US" sz="2800" dirty="0" smtClean="0"/>
              <a:t>Young Adult Orientations to Couple Relationships:</a:t>
            </a:r>
            <a:br>
              <a:rPr lang="en-US" sz="2800" dirty="0" smtClean="0"/>
            </a:br>
            <a:r>
              <a:rPr lang="en-US" sz="2800" dirty="0" smtClean="0"/>
              <a:t>A Dyadic Approach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807"/>
            <a:ext cx="8458200" cy="14478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Xiaoran</a:t>
            </a:r>
            <a:r>
              <a:rPr lang="en-US" sz="2400" dirty="0" smtClean="0">
                <a:solidFill>
                  <a:schemeClr val="tx1"/>
                </a:solidFill>
              </a:rPr>
              <a:t> Sun &amp; Susan M. McHale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Department of Human Development and Family Studies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Pennsylvania State University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83050" cy="14567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096000"/>
            <a:ext cx="9144000" cy="7772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Role of Family in Adolescent and Young Adult Romantic and Sexual Relationships: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 </a:t>
            </a:r>
            <a:r>
              <a:rPr lang="en-US" altLang="zh-CN" dirty="0"/>
              <a:t>Call for Systems Research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 descr="PS_HOR_RGB_Black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2656"/>
            <a:ext cx="2972354" cy="9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We examined: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Actor effects</a:t>
            </a:r>
          </a:p>
          <a:p>
            <a:r>
              <a:rPr kumimoji="1" lang="en-US" altLang="zh-CN" dirty="0" smtClean="0"/>
              <a:t>Partner effects</a:t>
            </a:r>
          </a:p>
          <a:p>
            <a:r>
              <a:rPr kumimoji="1" lang="en-US" altLang="zh-CN" dirty="0" smtClean="0"/>
              <a:t>Actor-partner interaction effects</a:t>
            </a:r>
          </a:p>
          <a:p>
            <a:r>
              <a:rPr kumimoji="1" lang="en-US" altLang="zh-CN" dirty="0" smtClean="0"/>
              <a:t>Moderation by youth sex and sibling sex constellation</a:t>
            </a:r>
          </a:p>
          <a:p>
            <a:pPr lvl="1"/>
            <a:r>
              <a:rPr kumimoji="1" lang="en-US" altLang="zh-CN" dirty="0" smtClean="0"/>
              <a:t>Girls/sisters may be more susceptible to effects of sibling relationships</a:t>
            </a:r>
          </a:p>
          <a:p>
            <a:pPr lvl="1"/>
            <a:r>
              <a:rPr kumimoji="1" lang="en-US" altLang="zh-CN" dirty="0" smtClean="0"/>
              <a:t>Effects may be stronger for mixed-sex dyads (among heterosexual youth)</a:t>
            </a:r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357911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Participants</a:t>
            </a:r>
            <a:endParaRPr kumimoji="1"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" y="1541550"/>
            <a:ext cx="8839200" cy="489672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zh-CN" sz="2800" i="1" dirty="0" smtClean="0"/>
              <a:t>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dirty="0" smtClean="0"/>
              <a:t>152</a:t>
            </a:r>
            <a:r>
              <a:rPr lang="en-US" altLang="zh-CN" sz="2800" dirty="0" smtClean="0"/>
              <a:t> families from the Penn State Family Relationships Project</a:t>
            </a:r>
          </a:p>
          <a:p>
            <a:pPr lvl="1"/>
            <a:r>
              <a:rPr lang="en-US" altLang="zh-CN" sz="2800" dirty="0" smtClean="0"/>
              <a:t>Firstborns &amp; </a:t>
            </a:r>
            <a:r>
              <a:rPr lang="en-US" altLang="zh-CN" sz="2800" dirty="0" err="1" smtClean="0"/>
              <a:t>Secondborns</a:t>
            </a:r>
            <a:endParaRPr lang="en-US" altLang="zh-CN" sz="2800" dirty="0" smtClean="0"/>
          </a:p>
          <a:p>
            <a:pPr lvl="2"/>
            <a:r>
              <a:rPr lang="en-US" altLang="zh-CN" sz="2400" dirty="0" smtClean="0"/>
              <a:t>38 sister-sister, 34 brother-brother, 44 sister-brother, 36 brother-sister</a:t>
            </a:r>
            <a:endParaRPr lang="en-US" altLang="zh-CN" sz="2400" dirty="0"/>
          </a:p>
          <a:p>
            <a:pPr lvl="1"/>
            <a:r>
              <a:rPr lang="en-US" altLang="zh-CN" dirty="0"/>
              <a:t>4</a:t>
            </a:r>
            <a:r>
              <a:rPr lang="en-US" altLang="zh-CN" sz="2800" dirty="0" smtClean="0"/>
              <a:t> time points</a:t>
            </a:r>
          </a:p>
          <a:p>
            <a:pPr lvl="2"/>
            <a:r>
              <a:rPr lang="en-US" altLang="zh-CN" sz="2400" dirty="0" smtClean="0"/>
              <a:t>Time 1 to 3: annual home interviews</a:t>
            </a:r>
            <a:endParaRPr lang="en-US" altLang="zh-CN" sz="2400" dirty="0"/>
          </a:p>
          <a:p>
            <a:pPr lvl="3"/>
            <a:r>
              <a:rPr lang="en-US" altLang="zh-CN" sz="2000" dirty="0"/>
              <a:t>Firstborns: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= 16.42 (</a:t>
            </a:r>
            <a:r>
              <a:rPr lang="en-US" altLang="zh-CN" sz="2000" i="1" dirty="0" smtClean="0"/>
              <a:t>SD</a:t>
            </a:r>
            <a:r>
              <a:rPr lang="en-US" altLang="zh-CN" sz="2000" dirty="0" smtClean="0"/>
              <a:t> = .79) years old at </a:t>
            </a:r>
            <a:r>
              <a:rPr lang="en-US" altLang="zh-CN" sz="2000" dirty="0"/>
              <a:t>Time </a:t>
            </a:r>
            <a:r>
              <a:rPr lang="en-US" altLang="zh-CN" sz="2000" dirty="0" smtClean="0"/>
              <a:t>1</a:t>
            </a:r>
          </a:p>
          <a:p>
            <a:pPr lvl="3"/>
            <a:r>
              <a:rPr lang="en-US" altLang="zh-CN" sz="2000" dirty="0" err="1" smtClean="0"/>
              <a:t>Secondborns</a:t>
            </a:r>
            <a:r>
              <a:rPr lang="en-US" altLang="zh-CN" sz="2000" dirty="0"/>
              <a:t>: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= </a:t>
            </a:r>
            <a:r>
              <a:rPr lang="en-US" altLang="zh-CN" dirty="0" smtClean="0"/>
              <a:t>13.83 (</a:t>
            </a:r>
            <a:r>
              <a:rPr lang="en-US" altLang="zh-CN" i="1" dirty="0" smtClean="0"/>
              <a:t>SD</a:t>
            </a:r>
            <a:r>
              <a:rPr lang="en-US" altLang="zh-CN" dirty="0" smtClean="0"/>
              <a:t> = 1.14)</a:t>
            </a:r>
            <a:r>
              <a:rPr lang="en-US" altLang="zh-CN" sz="2000" dirty="0" smtClean="0"/>
              <a:t> years old at </a:t>
            </a:r>
            <a:r>
              <a:rPr lang="en-US" altLang="zh-CN" sz="2000" dirty="0"/>
              <a:t>Time </a:t>
            </a:r>
            <a:r>
              <a:rPr lang="en-US" altLang="zh-CN" sz="2000" dirty="0" smtClean="0"/>
              <a:t>1</a:t>
            </a:r>
          </a:p>
          <a:p>
            <a:pPr lvl="2"/>
            <a:r>
              <a:rPr lang="en-US" altLang="zh-CN" sz="2400" dirty="0" smtClean="0"/>
              <a:t>Time 4: young adult follow-ups (10 years after Time 1); phone interviews</a:t>
            </a:r>
          </a:p>
          <a:p>
            <a:pPr lvl="3"/>
            <a:r>
              <a:rPr lang="en-US" altLang="zh-CN" sz="2000" dirty="0" smtClean="0"/>
              <a:t>Firstborns: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= 26.26 </a:t>
            </a:r>
          </a:p>
          <a:p>
            <a:pPr lvl="3"/>
            <a:r>
              <a:rPr lang="en-US" altLang="zh-CN" sz="2000" dirty="0" err="1" smtClean="0"/>
              <a:t>Secondborns</a:t>
            </a:r>
            <a:r>
              <a:rPr lang="en-US" altLang="zh-CN" sz="2000" dirty="0" smtClean="0"/>
              <a:t>: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= 23.65</a:t>
            </a:r>
          </a:p>
          <a:p>
            <a:pPr lvl="3"/>
            <a:r>
              <a:rPr lang="en-US" altLang="zh-CN" sz="2000" dirty="0" smtClean="0"/>
              <a:t>18% were married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1690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Measures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Experiences with sibling relationships (Averaged across Times 1 to 3):</a:t>
            </a:r>
          </a:p>
          <a:p>
            <a:pPr lvl="1"/>
            <a:r>
              <a:rPr kumimoji="1" lang="en-US" altLang="zh-CN" i="1" dirty="0" smtClean="0"/>
              <a:t>Warmth</a:t>
            </a:r>
            <a:r>
              <a:rPr kumimoji="1" lang="en-US" altLang="zh-CN" dirty="0" smtClean="0"/>
              <a:t> (8-item, 5-point; “</a:t>
            </a:r>
            <a:r>
              <a:rPr lang="en-US" altLang="zh-CN" dirty="0"/>
              <a:t>How much do you share your inner feelings or secrets with your [brother/sister]?</a:t>
            </a:r>
            <a:r>
              <a:rPr lang="zh-CN" altLang="zh-CN" dirty="0"/>
              <a:t> </a:t>
            </a:r>
            <a:r>
              <a:rPr kumimoji="1" lang="en-US" altLang="zh-CN" dirty="0" smtClean="0"/>
              <a:t>”)</a:t>
            </a:r>
          </a:p>
          <a:p>
            <a:pPr lvl="1"/>
            <a:r>
              <a:rPr kumimoji="1" lang="en-US" altLang="zh-CN" i="1" dirty="0" smtClean="0"/>
              <a:t>Conflict</a:t>
            </a:r>
            <a:r>
              <a:rPr kumimoji="1" lang="en-US" altLang="zh-CN" dirty="0" smtClean="0"/>
              <a:t> (5-item, 5-point; </a:t>
            </a:r>
            <a:r>
              <a:rPr lang="en-US" altLang="zh-CN" dirty="0"/>
              <a:t>“How often do you tease, annoy, or irritate your [brother/sister</a:t>
            </a:r>
            <a:r>
              <a:rPr lang="en-US" altLang="zh-CN" dirty="0" smtClean="0"/>
              <a:t>]?”; “</a:t>
            </a:r>
            <a:r>
              <a:rPr lang="en-US" altLang="zh-CN" dirty="0"/>
              <a:t>How often do you try to hurt your [brother/sister] by pushing, punching or hitting [him/her]?” 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Blyth &amp; Foster-Clark, </a:t>
            </a:r>
            <a:r>
              <a:rPr lang="en-US" altLang="zh-CN" i="1" dirty="0" smtClean="0"/>
              <a:t>1987; Stocker &amp; McHale, 1992</a:t>
            </a:r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1690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Measures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759902"/>
            <a:ext cx="8458200" cy="477805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Orientations to couple relationships (Time 4)</a:t>
            </a:r>
          </a:p>
          <a:p>
            <a:pPr lvl="1"/>
            <a:r>
              <a:rPr kumimoji="1" lang="en-US" altLang="zh-CN" i="1" dirty="0"/>
              <a:t>Attitudes toward marriage </a:t>
            </a:r>
            <a:r>
              <a:rPr kumimoji="1" lang="en-US" altLang="zh-CN" dirty="0"/>
              <a:t>(14-item, 5-point; “</a:t>
            </a:r>
            <a:r>
              <a:rPr lang="en-US" altLang="zh-CN" dirty="0"/>
              <a:t>A person isn’t really grown up until he/she gets married.</a:t>
            </a:r>
            <a:r>
              <a:rPr lang="zh-CN" altLang="zh-CN" dirty="0"/>
              <a:t> </a:t>
            </a:r>
            <a:r>
              <a:rPr kumimoji="1" lang="en-US" altLang="zh-CN" dirty="0"/>
              <a:t>”)</a:t>
            </a:r>
          </a:p>
          <a:p>
            <a:pPr lvl="1"/>
            <a:r>
              <a:rPr kumimoji="1" lang="en-US" altLang="zh-CN" i="1" dirty="0"/>
              <a:t>Attachment avoidance </a:t>
            </a:r>
            <a:r>
              <a:rPr kumimoji="1" lang="en-US" altLang="zh-CN" dirty="0"/>
              <a:t>and</a:t>
            </a:r>
            <a:r>
              <a:rPr kumimoji="1" lang="en-US" altLang="zh-CN" i="1" dirty="0"/>
              <a:t> anxiety</a:t>
            </a:r>
            <a:r>
              <a:rPr kumimoji="1" lang="en-US" altLang="zh-CN" dirty="0"/>
              <a:t> (18-item, 5-point; </a:t>
            </a:r>
            <a:r>
              <a:rPr lang="en-US" altLang="zh-CN" dirty="0"/>
              <a:t>“I prefer not to show a partner how I feel deep down.”; “I worry about being abandoned</a:t>
            </a:r>
            <a:r>
              <a:rPr lang="en-US" altLang="zh-CN" dirty="0" smtClean="0"/>
              <a:t>.”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Control variables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Parents’ marital love (Time 1 to 3; reported by mother and father)</a:t>
            </a:r>
          </a:p>
          <a:p>
            <a:pPr lvl="1"/>
            <a:r>
              <a:rPr kumimoji="1" lang="en-US" altLang="zh-CN" dirty="0"/>
              <a:t>Young adults’ age (Time 4)</a:t>
            </a:r>
          </a:p>
          <a:p>
            <a:pPr lvl="1"/>
            <a:r>
              <a:rPr kumimoji="1" lang="en-US" altLang="zh-CN" dirty="0"/>
              <a:t>Parents’ age (Time 1)</a:t>
            </a:r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 smtClean="0"/>
              <a:t>Kinnaird </a:t>
            </a:r>
            <a:r>
              <a:rPr lang="en-US" altLang="zh-CN" i="1" dirty="0"/>
              <a:t>&amp; Gerrard, 1986; </a:t>
            </a:r>
            <a:r>
              <a:rPr lang="en-US" altLang="zh-CN" i="1" dirty="0" err="1"/>
              <a:t>Wallin</a:t>
            </a:r>
            <a:r>
              <a:rPr lang="en-US" altLang="zh-CN" i="1" dirty="0"/>
              <a:t>, </a:t>
            </a:r>
            <a:r>
              <a:rPr lang="en-US" altLang="zh-CN" i="1" dirty="0" smtClean="0"/>
              <a:t>1954; </a:t>
            </a:r>
            <a:r>
              <a:rPr lang="en-US" altLang="zh-CN" i="1" dirty="0"/>
              <a:t>Brennan, Clark, &amp; Shaver, 1998</a:t>
            </a:r>
            <a:r>
              <a:rPr lang="zh-CN" altLang="zh-CN" i="1" dirty="0"/>
              <a:t> </a:t>
            </a:r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43" y="558673"/>
            <a:ext cx="8229600" cy="1143000"/>
          </a:xfrm>
        </p:spPr>
        <p:txBody>
          <a:bodyPr/>
          <a:lstStyle/>
          <a:p>
            <a:r>
              <a:rPr lang="en-US" dirty="0" smtClean="0"/>
              <a:t>Analytic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42" y="1589567"/>
            <a:ext cx="8699125" cy="47367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Multilevel Modeling for APIM</a:t>
            </a:r>
          </a:p>
          <a:p>
            <a:pPr lvl="1"/>
            <a:r>
              <a:rPr lang="en-US" dirty="0" smtClean="0"/>
              <a:t>Two-level models</a:t>
            </a:r>
          </a:p>
          <a:p>
            <a:pPr lvl="2"/>
            <a:r>
              <a:rPr lang="en-US" altLang="zh-CN" dirty="0"/>
              <a:t>Level 1: </a:t>
            </a:r>
            <a:r>
              <a:rPr lang="en-US" altLang="zh-CN" dirty="0" smtClean="0"/>
              <a:t>Two siblings from each family</a:t>
            </a:r>
            <a:endParaRPr lang="en-US" altLang="zh-CN" dirty="0"/>
          </a:p>
          <a:p>
            <a:pPr lvl="2"/>
            <a:r>
              <a:rPr lang="en-US" altLang="zh-CN" dirty="0"/>
              <a:t>Level 2: </a:t>
            </a:r>
            <a:r>
              <a:rPr lang="en-US" altLang="zh-CN" dirty="0" smtClean="0"/>
              <a:t>Family</a:t>
            </a:r>
            <a:endParaRPr lang="en-US" dirty="0" smtClean="0"/>
          </a:p>
          <a:p>
            <a:pPr lvl="1"/>
            <a:r>
              <a:rPr lang="en-US" altLang="zh-CN" dirty="0"/>
              <a:t>Estimating the </a:t>
            </a:r>
            <a:r>
              <a:rPr lang="en-US" altLang="zh-CN" dirty="0" smtClean="0"/>
              <a:t>effects</a:t>
            </a:r>
          </a:p>
          <a:p>
            <a:pPr lvl="2"/>
            <a:r>
              <a:rPr lang="en-US" altLang="zh-CN" dirty="0"/>
              <a:t>Main effects: actor; partner </a:t>
            </a:r>
          </a:p>
          <a:p>
            <a:pPr lvl="2"/>
            <a:r>
              <a:rPr lang="en-US" altLang="zh-CN" dirty="0" smtClean="0"/>
              <a:t>Moderation by sex </a:t>
            </a:r>
            <a:r>
              <a:rPr lang="en-US" altLang="zh-CN" dirty="0"/>
              <a:t>and sex constellation</a:t>
            </a:r>
          </a:p>
          <a:p>
            <a:pPr lvl="2"/>
            <a:r>
              <a:rPr lang="en-US" altLang="zh-CN" dirty="0" smtClean="0"/>
              <a:t>Actor-partner interaction</a:t>
            </a:r>
            <a:endParaRPr lang="en-US" altLang="zh-CN" dirty="0"/>
          </a:p>
          <a:p>
            <a:pPr lvl="2"/>
            <a:r>
              <a:rPr lang="en-US" altLang="zh-CN" dirty="0" smtClean="0"/>
              <a:t>Actor-partner interaction moderated by sex </a:t>
            </a:r>
            <a:r>
              <a:rPr lang="en-US" altLang="zh-CN" dirty="0"/>
              <a:t>or sex </a:t>
            </a:r>
            <a:r>
              <a:rPr lang="en-US" altLang="zh-CN" dirty="0" smtClean="0"/>
              <a:t>constellation</a:t>
            </a:r>
          </a:p>
          <a:p>
            <a:pPr lvl="1"/>
            <a:r>
              <a:rPr lang="en-US" altLang="zh-CN" dirty="0" smtClean="0"/>
              <a:t>Nonsignificant interaction effects eliminated from final models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Kenny et al., 2005; </a:t>
            </a:r>
            <a:r>
              <a:rPr lang="en-US" altLang="zh-CN" i="1" dirty="0" err="1"/>
              <a:t>Laurenceau</a:t>
            </a:r>
            <a:r>
              <a:rPr lang="en-US" altLang="zh-CN" i="1" dirty="0"/>
              <a:t> &amp; Bolger, </a:t>
            </a:r>
            <a:r>
              <a:rPr lang="en-US" altLang="zh-CN" i="1" dirty="0" smtClean="0"/>
              <a:t>2005; Sun et al., 2017</a:t>
            </a:r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Sibling warmth as predictor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N.S. main actor or partner effects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N.S. two-way interactions 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i.e., actor/partner moderated by sex or sex constellation, actor-partner interaction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Actor-Partner-Sex Constellation interaction: </a:t>
            </a:r>
            <a:r>
              <a:rPr lang="en-US" altLang="zh-CN" sz="2000" i="1" dirty="0" err="1"/>
              <a:t>γ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.38, </a:t>
            </a:r>
            <a:r>
              <a:rPr lang="en-US" altLang="zh-CN" sz="2000" i="1" dirty="0"/>
              <a:t>SE</a:t>
            </a:r>
            <a:r>
              <a:rPr lang="en-US" altLang="zh-CN" sz="2000" dirty="0"/>
              <a:t> = .</a:t>
            </a:r>
            <a:r>
              <a:rPr lang="en-US" altLang="zh-CN" sz="2000" dirty="0" smtClean="0"/>
              <a:t>16, </a:t>
            </a:r>
            <a:r>
              <a:rPr lang="en-US" altLang="zh-CN" sz="2000" i="1" dirty="0" smtClean="0"/>
              <a:t>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&lt;.05</a:t>
            </a:r>
          </a:p>
          <a:p>
            <a:pPr lvl="2"/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997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Predicting </a:t>
            </a:r>
            <a:br>
              <a:rPr lang="en-US" dirty="0" smtClean="0"/>
            </a:br>
            <a:r>
              <a:rPr lang="en-US" dirty="0" smtClean="0"/>
              <a:t>Attitudes Toward Marriage</a:t>
            </a:r>
            <a:endParaRPr lang="en-US" dirty="0"/>
          </a:p>
        </p:txBody>
      </p:sp>
      <p:pic>
        <p:nvPicPr>
          <p:cNvPr id="9" name="图片 8" descr="PS_HOR_RGB_Black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865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0778524"/>
              </p:ext>
            </p:extLst>
          </p:nvPr>
        </p:nvGraphicFramePr>
        <p:xfrm>
          <a:off x="228600" y="914400"/>
          <a:ext cx="4476115" cy="295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42949636"/>
              </p:ext>
            </p:extLst>
          </p:nvPr>
        </p:nvGraphicFramePr>
        <p:xfrm>
          <a:off x="4419600" y="838200"/>
          <a:ext cx="4572000" cy="2966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4302642"/>
            <a:ext cx="7696200" cy="24992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Actor X Partner X Sex Constellation interaction</a:t>
            </a:r>
          </a:p>
          <a:p>
            <a:pPr lvl="1"/>
            <a:r>
              <a:rPr lang="en-US" sz="1800" u="sng" dirty="0" smtClean="0"/>
              <a:t>Among mixed-sex dyads</a:t>
            </a:r>
            <a:r>
              <a:rPr lang="en-US" sz="1800" dirty="0" smtClean="0"/>
              <a:t>: The positive link between youth’s warmth to sibling and their attitudes toward marriage was amplified by their siblings’ high warmth to them - an amplification effect.</a:t>
            </a:r>
          </a:p>
          <a:p>
            <a:pPr lvl="1"/>
            <a:r>
              <a:rPr lang="en-US" sz="1800" u="sng" dirty="0" smtClean="0"/>
              <a:t>Among same-sex dyads</a:t>
            </a:r>
            <a:r>
              <a:rPr lang="en-US" sz="1800" dirty="0" smtClean="0"/>
              <a:t>: </a:t>
            </a:r>
            <a:r>
              <a:rPr lang="en-US" sz="1800" dirty="0"/>
              <a:t>The positive link between youth’s warmth to sibling and their attitudes toward marriage</a:t>
            </a:r>
            <a:r>
              <a:rPr lang="en-US" sz="1800" dirty="0" smtClean="0"/>
              <a:t> was more evident when their siblings experienced low warmth– a possible social comparison effect.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16" y="4038600"/>
            <a:ext cx="1161108" cy="11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" y="5410200"/>
            <a:ext cx="812006" cy="99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08" y="5734999"/>
            <a:ext cx="852183" cy="81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86150" y="1219200"/>
            <a:ext cx="400050" cy="3898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0" y="1219200"/>
            <a:ext cx="400050" cy="389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Sibling warmth as predictor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N.S.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main actor or partner effects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N.S.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two-way interactions (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i.e., actor/partner moderated by sex or sex constellation, actor-partner interaction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altLang="zh-CN" dirty="0"/>
              <a:t>Actor-Partner-Sex </a:t>
            </a:r>
            <a:r>
              <a:rPr lang="en-US" altLang="zh-CN" dirty="0" smtClean="0"/>
              <a:t>Constellation interaction: </a:t>
            </a:r>
            <a:r>
              <a:rPr lang="en-US" altLang="zh-CN" sz="2000" i="1" dirty="0" err="1"/>
              <a:t>γ</a:t>
            </a:r>
            <a:r>
              <a:rPr lang="en-US" altLang="zh-CN" sz="2000" i="1" dirty="0"/>
              <a:t> </a:t>
            </a:r>
            <a:r>
              <a:rPr lang="en-US" altLang="zh-CN" sz="2000" dirty="0"/>
              <a:t>= .38, </a:t>
            </a:r>
            <a:r>
              <a:rPr lang="en-US" altLang="zh-CN" sz="2000" i="1" dirty="0"/>
              <a:t>SE</a:t>
            </a:r>
            <a:r>
              <a:rPr lang="en-US" altLang="zh-CN" sz="2000" dirty="0"/>
              <a:t> = .16, </a:t>
            </a:r>
            <a:r>
              <a:rPr lang="en-US" altLang="zh-CN" sz="2000" i="1" dirty="0"/>
              <a:t>p</a:t>
            </a:r>
            <a:r>
              <a:rPr lang="en-US" altLang="zh-CN" sz="2000" dirty="0"/>
              <a:t> &lt;.</a:t>
            </a:r>
            <a:r>
              <a:rPr lang="en-US" altLang="zh-CN" sz="2000" dirty="0" smtClean="0"/>
              <a:t>05</a:t>
            </a:r>
            <a:endParaRPr lang="en-US" dirty="0" smtClean="0"/>
          </a:p>
          <a:p>
            <a:r>
              <a:rPr lang="en-US" dirty="0" smtClean="0"/>
              <a:t>Sibling conflict as predictor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N.S.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997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Predicting </a:t>
            </a:r>
            <a:br>
              <a:rPr lang="en-US" dirty="0" smtClean="0"/>
            </a:br>
            <a:r>
              <a:rPr lang="en-US" dirty="0" smtClean="0"/>
              <a:t>Attitudes Toward Marriage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41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Sibling warmth as predictor</a:t>
            </a:r>
          </a:p>
          <a:p>
            <a:pPr lvl="1"/>
            <a:r>
              <a:rPr lang="en-US" altLang="zh-CN" dirty="0" smtClean="0"/>
              <a:t>Main actor effect: </a:t>
            </a:r>
            <a:r>
              <a:rPr lang="en-US" altLang="zh-CN" sz="2000" i="1" dirty="0" err="1"/>
              <a:t>γ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-.19, </a:t>
            </a:r>
            <a:r>
              <a:rPr lang="en-US" altLang="zh-CN" sz="2000" i="1" dirty="0"/>
              <a:t>SE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.08, </a:t>
            </a:r>
            <a:r>
              <a:rPr lang="en-US" altLang="zh-CN" sz="2000" i="1" dirty="0"/>
              <a:t>p</a:t>
            </a:r>
            <a:r>
              <a:rPr lang="en-US" altLang="zh-CN" sz="2000" dirty="0"/>
              <a:t> &lt;.05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Main partner effect and interactions: All N.S.</a:t>
            </a:r>
            <a:endParaRPr lang="en-US" dirty="0" smtClean="0"/>
          </a:p>
          <a:p>
            <a:r>
              <a:rPr lang="en-US" dirty="0" smtClean="0"/>
              <a:t>Sibling conflict as predictor</a:t>
            </a:r>
          </a:p>
          <a:p>
            <a:pPr lvl="1"/>
            <a:r>
              <a:rPr lang="en-US" altLang="zh-CN" dirty="0"/>
              <a:t>Main actor effect: </a:t>
            </a:r>
            <a:r>
              <a:rPr lang="en-US" altLang="zh-CN" sz="2000" i="1" dirty="0" err="1"/>
              <a:t>γ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.23, </a:t>
            </a:r>
            <a:r>
              <a:rPr lang="en-US" altLang="zh-CN" sz="2000" i="1" dirty="0"/>
              <a:t>SE</a:t>
            </a:r>
            <a:r>
              <a:rPr lang="en-US" altLang="zh-CN" sz="2000" dirty="0"/>
              <a:t> = .08, </a:t>
            </a:r>
            <a:r>
              <a:rPr lang="en-US" altLang="zh-CN" sz="2000" i="1" dirty="0"/>
              <a:t>p</a:t>
            </a:r>
            <a:r>
              <a:rPr lang="en-US" altLang="zh-CN" sz="2000" dirty="0"/>
              <a:t> &lt;.</a:t>
            </a:r>
            <a:r>
              <a:rPr lang="en-US" altLang="zh-CN" sz="2000" dirty="0" smtClean="0"/>
              <a:t>01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Main partner effect and interactions: All N.S.</a:t>
            </a:r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997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Predicting </a:t>
            </a:r>
            <a:br>
              <a:rPr lang="en-US" dirty="0" smtClean="0"/>
            </a:br>
            <a:r>
              <a:rPr lang="en-US" dirty="0" smtClean="0"/>
              <a:t>Attachment Avoidance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16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Sibling warmth as predictor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N.S. main actor or partner effects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N.S. two-way interactions 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i.e., actor/partner moderated by sex or sex constellation, actor-partner interaction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Actor-Partner-Sex Constellation interaction: </a:t>
            </a:r>
            <a:r>
              <a:rPr lang="en-US" altLang="zh-CN" sz="2000" i="1" dirty="0" err="1"/>
              <a:t>γ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-.36, </a:t>
            </a:r>
            <a:r>
              <a:rPr lang="en-US" altLang="zh-CN" sz="2000" i="1" dirty="0"/>
              <a:t>SE</a:t>
            </a:r>
            <a:r>
              <a:rPr lang="en-US" altLang="zh-CN" sz="2000" dirty="0"/>
              <a:t> = .</a:t>
            </a:r>
            <a:r>
              <a:rPr lang="en-US" altLang="zh-CN" sz="2000" dirty="0" smtClean="0"/>
              <a:t>18, </a:t>
            </a:r>
            <a:r>
              <a:rPr lang="en-US" altLang="zh-CN" sz="2000" i="1" dirty="0" smtClean="0"/>
              <a:t>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&lt;.05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Predicting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Attachment Anxiety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782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976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Family influences on adolescents’ and young adults’ couple relationships</a:t>
            </a:r>
          </a:p>
          <a:p>
            <a:pPr lvl="1"/>
            <a:r>
              <a:rPr kumimoji="1" lang="en-US" altLang="zh-CN" dirty="0" smtClean="0"/>
              <a:t>Most research has focused on influences of parent-youth relationships and inter-parental relationships</a:t>
            </a:r>
          </a:p>
          <a:p>
            <a:pPr lvl="1"/>
            <a:r>
              <a:rPr kumimoji="1" lang="en-US" altLang="zh-CN" dirty="0" smtClean="0"/>
              <a:t>We know little about whether and how </a:t>
            </a:r>
            <a:r>
              <a:rPr kumimoji="1" lang="en-US" altLang="zh-CN" i="1" dirty="0" smtClean="0"/>
              <a:t>sibling relationships</a:t>
            </a:r>
            <a:r>
              <a:rPr kumimoji="1" lang="en-US" altLang="zh-CN" dirty="0" smtClean="0"/>
              <a:t>, another key family relationship, have implications for young adults’ couple relationships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kern="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Cunningham &amp; Thornton, 2006; Lopez, Melendez, &amp; Rice, 2000; Reese-Weber &amp; Kahn, 2005</a:t>
            </a:r>
            <a:r>
              <a:rPr lang="zh-CN" altLang="zh-CN" i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732180"/>
              </p:ext>
            </p:extLst>
          </p:nvPr>
        </p:nvGraphicFramePr>
        <p:xfrm>
          <a:off x="4419600" y="990600"/>
          <a:ext cx="4476750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47799" y="4485394"/>
            <a:ext cx="7696200" cy="24992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Actor X Partner X Sex Constellation interaction</a:t>
            </a:r>
          </a:p>
          <a:p>
            <a:pPr lvl="1"/>
            <a:r>
              <a:rPr lang="en-US" sz="1800" u="sng" dirty="0" smtClean="0"/>
              <a:t>Among mixed-sex dyads</a:t>
            </a:r>
            <a:r>
              <a:rPr lang="en-US" sz="1800" dirty="0" smtClean="0"/>
              <a:t>: The negative link between youth’s warmth to sibling and attachment anxiety was amplified by their siblings’ high warmth to them - an amplification effect.</a:t>
            </a:r>
          </a:p>
          <a:p>
            <a:pPr lvl="1"/>
            <a:r>
              <a:rPr lang="en-US" sz="1800" u="sng" dirty="0" smtClean="0"/>
              <a:t>Among same-sex dyads</a:t>
            </a:r>
            <a:r>
              <a:rPr lang="en-US" sz="1800" dirty="0" smtClean="0"/>
              <a:t>: N.S. for both high and low sibling warmth</a:t>
            </a:r>
            <a:endParaRPr lang="en-US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16" y="4038600"/>
            <a:ext cx="1161108" cy="11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" y="5410200"/>
            <a:ext cx="812006" cy="99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08" y="5734999"/>
            <a:ext cx="852183" cy="81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967447"/>
              </p:ext>
            </p:extLst>
          </p:nvPr>
        </p:nvGraphicFramePr>
        <p:xfrm>
          <a:off x="152400" y="1085850"/>
          <a:ext cx="4476750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Rectangle 10"/>
          <p:cNvSpPr/>
          <p:nvPr/>
        </p:nvSpPr>
        <p:spPr>
          <a:xfrm>
            <a:off x="3321567" y="2133600"/>
            <a:ext cx="400050" cy="3898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1"/>
            <a:ext cx="8229600" cy="3047999"/>
          </a:xfrm>
        </p:spPr>
        <p:txBody>
          <a:bodyPr>
            <a:normAutofit/>
          </a:bodyPr>
          <a:lstStyle/>
          <a:p>
            <a:r>
              <a:rPr lang="en-US" dirty="0" smtClean="0"/>
              <a:t>Sibling conflict as predictor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N.S. main actor or partner effects</a:t>
            </a:r>
          </a:p>
          <a:p>
            <a:pPr lvl="1"/>
            <a:r>
              <a:rPr lang="en-US" dirty="0" smtClean="0"/>
              <a:t>Actor-Sex interaction: </a:t>
            </a:r>
            <a:r>
              <a:rPr lang="en-US" altLang="zh-CN" sz="2400" i="1" dirty="0" err="1"/>
              <a:t>γ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-.59, </a:t>
            </a:r>
            <a:r>
              <a:rPr lang="en-US" altLang="zh-CN" sz="2400" i="1" dirty="0"/>
              <a:t>SE</a:t>
            </a:r>
            <a:r>
              <a:rPr lang="en-US" altLang="zh-CN" sz="2400" dirty="0"/>
              <a:t> = .</a:t>
            </a:r>
            <a:r>
              <a:rPr lang="en-US" altLang="zh-CN" sz="2400" dirty="0" smtClean="0"/>
              <a:t>16, </a:t>
            </a:r>
            <a:r>
              <a:rPr lang="en-US" altLang="zh-CN" sz="2400" i="1" dirty="0"/>
              <a:t>p</a:t>
            </a:r>
            <a:r>
              <a:rPr lang="en-US" altLang="zh-CN" sz="2400" dirty="0"/>
              <a:t> &lt;.</a:t>
            </a:r>
            <a:r>
              <a:rPr lang="en-US" altLang="zh-CN" sz="2400" dirty="0" smtClean="0"/>
              <a:t>01</a:t>
            </a:r>
          </a:p>
          <a:p>
            <a:pPr lvl="2"/>
            <a:r>
              <a:rPr lang="en-US" altLang="zh-CN" dirty="0" smtClean="0"/>
              <a:t>Young women: </a:t>
            </a:r>
            <a:r>
              <a:rPr lang="en-US" altLang="zh-CN" i="1" dirty="0" err="1"/>
              <a:t>γ</a:t>
            </a:r>
            <a:r>
              <a:rPr lang="en-US" altLang="zh-CN" i="1" dirty="0"/>
              <a:t> </a:t>
            </a:r>
            <a:r>
              <a:rPr lang="en-US" altLang="zh-CN" dirty="0"/>
              <a:t>= .50, </a:t>
            </a:r>
            <a:r>
              <a:rPr lang="en-US" altLang="zh-CN" i="1" dirty="0"/>
              <a:t>SE</a:t>
            </a:r>
            <a:r>
              <a:rPr lang="en-US" altLang="zh-CN" dirty="0"/>
              <a:t> = .11, </a:t>
            </a:r>
            <a:r>
              <a:rPr lang="en-US" altLang="zh-CN" i="1" dirty="0"/>
              <a:t>p</a:t>
            </a:r>
            <a:r>
              <a:rPr lang="en-US" altLang="zh-CN" dirty="0"/>
              <a:t> &lt;.001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Young men: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 -.09,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SE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= .12,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= .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43, N.S.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other two-way and three-way interactions: N.S.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58043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Predicting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Attachment Anxiety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33400" y="5562600"/>
            <a:ext cx="21336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71800" y="5288280"/>
            <a:ext cx="6172200" cy="124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Consistent with the expectation that girls/young women would be more susceptible to influences by sibling relationships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10" name="图片 9" descr="PS_HOR_RGB_Black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2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14" y="299327"/>
            <a:ext cx="82296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28" y="1600200"/>
            <a:ext cx="8874172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Illuminate how sibling relationships in adolescence predicted orientations to couple relationships in young adulthood</a:t>
            </a:r>
          </a:p>
          <a:p>
            <a:pPr lvl="1"/>
            <a:r>
              <a:rPr lang="en-US" altLang="zh-CN" dirty="0" smtClean="0"/>
              <a:t>Direct actor effects, consistent with social learning and attachment perspectives</a:t>
            </a:r>
          </a:p>
          <a:p>
            <a:pPr lvl="1"/>
            <a:r>
              <a:rPr lang="en-US" altLang="zh-CN" dirty="0" smtClean="0"/>
              <a:t>Qualified </a:t>
            </a:r>
            <a:r>
              <a:rPr lang="en-US" altLang="zh-CN" dirty="0"/>
              <a:t>by the sibling’s experiences (partner effect) and/or youth sex and sibling sex constellation</a:t>
            </a:r>
          </a:p>
          <a:p>
            <a:r>
              <a:rPr lang="en-US" dirty="0" smtClean="0"/>
              <a:t>Systems approach for dyadic data analysis</a:t>
            </a:r>
          </a:p>
          <a:p>
            <a:pPr lvl="1"/>
            <a:r>
              <a:rPr lang="en-US" dirty="0" smtClean="0"/>
              <a:t>Family subsystem of siblings</a:t>
            </a:r>
          </a:p>
          <a:p>
            <a:pPr lvl="2"/>
            <a:r>
              <a:rPr lang="en-US" dirty="0" smtClean="0"/>
              <a:t>Effects and interactions involving both siblings’ experiences</a:t>
            </a:r>
          </a:p>
          <a:p>
            <a:pPr lvl="2"/>
            <a:r>
              <a:rPr lang="en-US" dirty="0" smtClean="0"/>
              <a:t>Accounting for and examining interdependencies</a:t>
            </a:r>
          </a:p>
          <a:p>
            <a:pPr lvl="1"/>
            <a:r>
              <a:rPr lang="en-US" dirty="0" smtClean="0"/>
              <a:t>The role of other family subsystems</a:t>
            </a:r>
          </a:p>
          <a:p>
            <a:pPr lvl="2"/>
            <a:r>
              <a:rPr lang="en-US" dirty="0" smtClean="0"/>
              <a:t>Control for parents’ marital relationship quality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图片 5" descr="PS_HOR_RGB_Black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73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smtClean="0"/>
              <a:t>Questions &amp; Suggestions</a:t>
            </a:r>
          </a:p>
          <a:p>
            <a:pPr marL="0" indent="0" algn="ctr">
              <a:buNone/>
            </a:pPr>
            <a:r>
              <a:rPr lang="en-US" sz="2400" dirty="0" err="1"/>
              <a:t>x</a:t>
            </a:r>
            <a:r>
              <a:rPr lang="en-US" sz="2400" dirty="0" err="1" smtClean="0"/>
              <a:t>iaoran.sun@psu.edu</a:t>
            </a:r>
            <a:endParaRPr lang="en-US" sz="2400" dirty="0"/>
          </a:p>
        </p:txBody>
      </p:sp>
      <p:sp>
        <p:nvSpPr>
          <p:cNvPr id="9" name="TextBox 12"/>
          <p:cNvSpPr txBox="1"/>
          <p:nvPr/>
        </p:nvSpPr>
        <p:spPr>
          <a:xfrm>
            <a:off x="1143000" y="3863181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Acknowledgement to:</a:t>
            </a:r>
          </a:p>
          <a:p>
            <a:pPr algn="ctr"/>
            <a:r>
              <a:rPr lang="en-US" dirty="0"/>
              <a:t>Eunice Kennedy Shriver National Institute of Child Health and Human Development </a:t>
            </a:r>
            <a:r>
              <a:rPr lang="en-US" dirty="0" smtClean="0"/>
              <a:t>(R01-HD32336; </a:t>
            </a:r>
            <a:r>
              <a:rPr lang="en-US" dirty="0">
                <a:cs typeface="Aharoni" panose="02010803020104030203" pitchFamily="2" charset="-79"/>
              </a:rPr>
              <a:t>co-PIs: Susan McHale, Ann </a:t>
            </a:r>
            <a:r>
              <a:rPr lang="en-US" dirty="0" err="1">
                <a:cs typeface="Aharoni" panose="02010803020104030203" pitchFamily="2" charset="-79"/>
              </a:rPr>
              <a:t>Crouter</a:t>
            </a:r>
            <a:r>
              <a:rPr lang="en-US" dirty="0">
                <a:cs typeface="Aharoni" panose="02010803020104030203" pitchFamily="2" charset="-79"/>
              </a:rPr>
              <a:t>, Kimberly </a:t>
            </a:r>
            <a:r>
              <a:rPr lang="en-US" dirty="0" err="1">
                <a:cs typeface="Aharoni" panose="02010803020104030203" pitchFamily="2" charset="-79"/>
              </a:rPr>
              <a:t>Updegraff</a:t>
            </a:r>
            <a:r>
              <a:rPr lang="en-US" dirty="0">
                <a:cs typeface="Aharoni" panose="02010803020104030203" pitchFamily="2" charset="-79"/>
              </a:rPr>
              <a:t>, Adriana </a:t>
            </a:r>
            <a:r>
              <a:rPr lang="en-US" dirty="0" err="1">
                <a:cs typeface="Aharoni" panose="02010803020104030203" pitchFamily="2" charset="-79"/>
              </a:rPr>
              <a:t>Umana</a:t>
            </a:r>
            <a:r>
              <a:rPr lang="en-US" dirty="0">
                <a:cs typeface="Aharoni" panose="02010803020104030203" pitchFamily="2" charset="-79"/>
              </a:rPr>
              <a:t>-Taylor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The </a:t>
            </a:r>
            <a:r>
              <a:rPr lang="en-US" dirty="0"/>
              <a:t>National Science Foundation </a:t>
            </a:r>
          </a:p>
          <a:p>
            <a:pPr algn="ctr"/>
            <a:r>
              <a:rPr lang="en-US" dirty="0" smtClean="0"/>
              <a:t>(IGERT </a:t>
            </a:r>
            <a:r>
              <a:rPr lang="en-US" dirty="0"/>
              <a:t>Grant DGE-1144860, </a:t>
            </a:r>
            <a:r>
              <a:rPr lang="en-US" dirty="0" smtClean="0"/>
              <a:t>Big Data </a:t>
            </a:r>
            <a:r>
              <a:rPr lang="en-US" dirty="0"/>
              <a:t>Social </a:t>
            </a:r>
            <a:r>
              <a:rPr lang="en-US" dirty="0" smtClean="0"/>
              <a:t>Science; </a:t>
            </a:r>
            <a:r>
              <a:rPr lang="en-US" dirty="0" smtClean="0"/>
              <a:t>PI: Burt Monroe)</a:t>
            </a:r>
            <a:endParaRPr lang="en-US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9050" y="6106160"/>
            <a:ext cx="9144000" cy="7772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Role of Family in Adolescent and Young Adult Romantic and Sexual Relationships: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 </a:t>
            </a:r>
            <a:r>
              <a:rPr lang="en-US" altLang="zh-CN" dirty="0"/>
              <a:t>Call for Systems Research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976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Sibling relationships and couple relationships</a:t>
            </a:r>
          </a:p>
          <a:p>
            <a:pPr lvl="1"/>
            <a:r>
              <a:rPr kumimoji="1" lang="en-US" altLang="zh-CN" dirty="0" smtClean="0"/>
              <a:t>Similar role structure</a:t>
            </a:r>
          </a:p>
          <a:p>
            <a:pPr lvl="2"/>
            <a:r>
              <a:rPr kumimoji="1" lang="en-US" altLang="zh-CN" dirty="0" smtClean="0"/>
              <a:t>Companions and equal partners</a:t>
            </a:r>
          </a:p>
          <a:p>
            <a:pPr lvl="2"/>
            <a:r>
              <a:rPr kumimoji="1" lang="en-US" altLang="zh-CN" dirty="0" smtClean="0"/>
              <a:t>But continually negotiate the power structure</a:t>
            </a:r>
          </a:p>
          <a:p>
            <a:pPr lvl="1"/>
            <a:r>
              <a:rPr kumimoji="1" lang="en-US" altLang="zh-CN" dirty="0" smtClean="0"/>
              <a:t>Theoretical basis: </a:t>
            </a:r>
          </a:p>
          <a:p>
            <a:pPr lvl="2"/>
            <a:r>
              <a:rPr kumimoji="1" lang="en-US" altLang="zh-CN" dirty="0" smtClean="0"/>
              <a:t>Social learning theory</a:t>
            </a:r>
          </a:p>
          <a:p>
            <a:pPr lvl="2"/>
            <a:r>
              <a:rPr kumimoji="1" lang="en-US" altLang="zh-CN" dirty="0" smtClean="0"/>
              <a:t>Attachment perspective</a:t>
            </a:r>
          </a:p>
          <a:p>
            <a:pPr lvl="1"/>
            <a:r>
              <a:rPr kumimoji="1" lang="en-US" altLang="zh-CN" dirty="0" smtClean="0"/>
              <a:t>Sibling relationships may serve as a “training ground” for later couple relationships</a:t>
            </a:r>
          </a:p>
          <a:p>
            <a:pPr lvl="1"/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>
                <a:solidFill>
                  <a:schemeClr val="bg1"/>
                </a:solidFill>
              </a:rPr>
              <a:t>Dunn, 1983; </a:t>
            </a:r>
            <a:r>
              <a:rPr lang="en-US" altLang="zh-CN" i="1" dirty="0" smtClean="0">
                <a:solidFill>
                  <a:schemeClr val="bg1"/>
                </a:solidFill>
              </a:rPr>
              <a:t>McHale, </a:t>
            </a:r>
            <a:r>
              <a:rPr lang="en-US" altLang="zh-CN" i="1" dirty="0" err="1" smtClean="0">
                <a:solidFill>
                  <a:schemeClr val="bg1"/>
                </a:solidFill>
              </a:rPr>
              <a:t>Updegraff</a:t>
            </a:r>
            <a:r>
              <a:rPr lang="en-US" altLang="zh-CN" i="1" dirty="0" smtClean="0">
                <a:solidFill>
                  <a:schemeClr val="bg1"/>
                </a:solidFill>
              </a:rPr>
              <a:t>, &amp; Whiteman, </a:t>
            </a:r>
            <a:r>
              <a:rPr lang="en-US" altLang="zh-CN" i="1" dirty="0">
                <a:solidFill>
                  <a:schemeClr val="bg1"/>
                </a:solidFill>
              </a:rPr>
              <a:t>2012</a:t>
            </a:r>
            <a:r>
              <a:rPr lang="zh-CN" altLang="zh-CN" i="1" dirty="0">
                <a:solidFill>
                  <a:schemeClr val="bg1"/>
                </a:solidFill>
              </a:rPr>
              <a:t> </a:t>
            </a:r>
            <a:endParaRPr kumimoji="1" lang="zh-CN" altLang="en-US" i="1" dirty="0">
              <a:solidFill>
                <a:schemeClr val="bg1"/>
              </a:solidFill>
            </a:endParaRPr>
          </a:p>
        </p:txBody>
      </p:sp>
      <p:pic>
        <p:nvPicPr>
          <p:cNvPr id="9" name="图片 8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976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This study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144076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Sibling relationships across adolescence</a:t>
            </a:r>
          </a:p>
          <a:p>
            <a:pPr lvl="1"/>
            <a:r>
              <a:rPr kumimoji="1" lang="en-US" altLang="zh-CN" dirty="0" smtClean="0"/>
              <a:t>Warmth</a:t>
            </a:r>
          </a:p>
          <a:p>
            <a:pPr lvl="1"/>
            <a:r>
              <a:rPr kumimoji="1" lang="en-US" altLang="zh-CN" dirty="0" smtClean="0"/>
              <a:t>Conflict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Holman, Larson, &amp; Harmer, 1994; </a:t>
            </a:r>
            <a:r>
              <a:rPr lang="en-US" altLang="zh-CN" i="1" dirty="0" err="1"/>
              <a:t>Mikulincer</a:t>
            </a:r>
            <a:r>
              <a:rPr lang="en-US" altLang="zh-CN" i="1" dirty="0"/>
              <a:t> &amp; Shaver, 2012; </a:t>
            </a:r>
            <a:r>
              <a:rPr lang="en-US" altLang="zh-CN" i="1" dirty="0" err="1"/>
              <a:t>Raley</a:t>
            </a:r>
            <a:r>
              <a:rPr lang="en-US" altLang="zh-CN" i="1" dirty="0"/>
              <a:t>, </a:t>
            </a:r>
            <a:r>
              <a:rPr lang="en-US" altLang="zh-CN" i="1" dirty="0" err="1"/>
              <a:t>Crissey</a:t>
            </a:r>
            <a:r>
              <a:rPr lang="en-US" altLang="zh-CN" i="1" dirty="0"/>
              <a:t>, &amp; Muller, 2007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962400" y="2819399"/>
            <a:ext cx="914400" cy="1676400"/>
          </a:xfrm>
          <a:prstGeom prst="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操作按钮: 帮助 6">
            <a:hlinkClick r:id="" action="ppaction://noaction" highlightClick="1"/>
          </p:cNvPr>
          <p:cNvSpPr/>
          <p:nvPr/>
        </p:nvSpPr>
        <p:spPr>
          <a:xfrm>
            <a:off x="5029200" y="3157006"/>
            <a:ext cx="685800" cy="609599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33400" y="4558393"/>
            <a:ext cx="7391400" cy="1863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Orientations to couple relationships in young adulthood</a:t>
            </a:r>
          </a:p>
          <a:p>
            <a:pPr lvl="1"/>
            <a:r>
              <a:rPr kumimoji="1" lang="en-US" altLang="zh-CN" dirty="0" smtClean="0"/>
              <a:t>Attitudes toward marriage</a:t>
            </a:r>
          </a:p>
          <a:p>
            <a:pPr lvl="1"/>
            <a:r>
              <a:rPr kumimoji="1" lang="en-US" altLang="zh-CN" dirty="0" smtClean="0"/>
              <a:t>Attachment orientations: avoidance and anxiety</a:t>
            </a:r>
          </a:p>
        </p:txBody>
      </p:sp>
      <p:pic>
        <p:nvPicPr>
          <p:cNvPr id="10" name="图片 9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1690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This study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Sibling relationships as a dyadic phenomenon</a:t>
            </a:r>
          </a:p>
          <a:p>
            <a:pPr lvl="1"/>
            <a:r>
              <a:rPr kumimoji="1" lang="en-US" altLang="zh-CN" dirty="0" smtClean="0"/>
              <a:t>Siblings are mutually influential and both contribute to their relationship’s characteristics</a:t>
            </a:r>
          </a:p>
          <a:p>
            <a:pPr lvl="1"/>
            <a:r>
              <a:rPr kumimoji="1" lang="en-US" altLang="zh-CN" dirty="0" smtClean="0"/>
              <a:t>Siblings may have different experiences in their shared relationship</a:t>
            </a:r>
          </a:p>
          <a:p>
            <a:pPr lvl="2"/>
            <a:r>
              <a:rPr kumimoji="1" lang="en-US" altLang="zh-CN" dirty="0"/>
              <a:t>D</a:t>
            </a:r>
            <a:r>
              <a:rPr kumimoji="1" lang="en-US" altLang="zh-CN" dirty="0" smtClean="0"/>
              <a:t>isplay different behaviors</a:t>
            </a:r>
          </a:p>
          <a:p>
            <a:pPr lvl="2"/>
            <a:r>
              <a:rPr kumimoji="1" lang="en-US" altLang="zh-CN" dirty="0" smtClean="0"/>
              <a:t>Experience different emotions</a:t>
            </a:r>
          </a:p>
          <a:p>
            <a:pPr lvl="2"/>
            <a:r>
              <a:rPr kumimoji="1" lang="en-US" altLang="zh-CN" dirty="0" smtClean="0"/>
              <a:t>Hold different attitudes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Dunn, 1983; </a:t>
            </a:r>
            <a:r>
              <a:rPr lang="en-US" altLang="zh-CN" i="1" dirty="0" err="1"/>
              <a:t>Plomin</a:t>
            </a:r>
            <a:r>
              <a:rPr lang="en-US" altLang="zh-CN" i="1" dirty="0"/>
              <a:t>, Asbury, &amp; Dunn, 2001</a:t>
            </a:r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图片 6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1690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This study: A dyadic 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Sibling relationship: a dyadic relationship</a:t>
            </a:r>
          </a:p>
          <a:p>
            <a:pPr lvl="1"/>
            <a:r>
              <a:rPr kumimoji="1" lang="en-US" altLang="zh-CN" dirty="0" smtClean="0"/>
              <a:t>Siblings are mutually influential and both contribute to their relationship’s characteristics</a:t>
            </a:r>
          </a:p>
          <a:p>
            <a:pPr lvl="1"/>
            <a:r>
              <a:rPr kumimoji="1" lang="en-US" altLang="zh-CN" dirty="0" smtClean="0"/>
              <a:t>Siblings may have different experiences in their shared relationship</a:t>
            </a:r>
          </a:p>
          <a:p>
            <a:pPr lvl="2"/>
            <a:r>
              <a:rPr kumimoji="1" lang="en-US" altLang="zh-CN" dirty="0"/>
              <a:t>D</a:t>
            </a:r>
            <a:r>
              <a:rPr kumimoji="1" lang="en-US" altLang="zh-CN" dirty="0" smtClean="0"/>
              <a:t>isplay different behaviors</a:t>
            </a:r>
          </a:p>
          <a:p>
            <a:pPr lvl="2"/>
            <a:r>
              <a:rPr kumimoji="1" lang="en-US" altLang="zh-CN" dirty="0" smtClean="0"/>
              <a:t>Experience different emotions</a:t>
            </a:r>
          </a:p>
          <a:p>
            <a:pPr lvl="2"/>
            <a:r>
              <a:rPr kumimoji="1" lang="en-US" altLang="zh-CN" dirty="0" smtClean="0"/>
              <a:t>Hold different attitudes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Dunn, 1983; </a:t>
            </a:r>
            <a:r>
              <a:rPr lang="en-US" altLang="zh-CN" i="1" dirty="0" err="1"/>
              <a:t>Plomin</a:t>
            </a:r>
            <a:r>
              <a:rPr lang="en-US" altLang="zh-CN" i="1" dirty="0"/>
              <a:t>, Asbury, &amp; Dunn, </a:t>
            </a:r>
            <a:r>
              <a:rPr lang="en-US" altLang="zh-CN" i="1" dirty="0" smtClean="0"/>
              <a:t>2001; </a:t>
            </a:r>
            <a:r>
              <a:rPr lang="en-US" altLang="zh-CN" i="1" dirty="0"/>
              <a:t>Kenny, </a:t>
            </a:r>
            <a:r>
              <a:rPr lang="en-US" altLang="zh-CN" i="1" dirty="0" err="1"/>
              <a:t>Kashy</a:t>
            </a:r>
            <a:r>
              <a:rPr lang="en-US" altLang="zh-CN" i="1" dirty="0"/>
              <a:t>, &amp; Cook, 2006</a:t>
            </a:r>
            <a:r>
              <a:rPr lang="zh-CN" altLang="zh-CN" i="1" dirty="0"/>
              <a:t> </a:t>
            </a:r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762000" y="5638800"/>
            <a:ext cx="15240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438400" y="5771464"/>
            <a:ext cx="6400800" cy="624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Actor-Partner Interdependence Model (APIM)</a:t>
            </a:r>
          </a:p>
        </p:txBody>
      </p:sp>
      <p:pic>
        <p:nvPicPr>
          <p:cNvPr id="8" name="图片 7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914400"/>
            <a:ext cx="7772400" cy="114300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Actor-Partner Interdependence Model</a:t>
            </a:r>
            <a:endParaRPr kumimoji="1"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 smtClean="0"/>
              <a:t>Kenny</a:t>
            </a:r>
            <a:r>
              <a:rPr lang="en-US" altLang="zh-CN" i="1" dirty="0"/>
              <a:t>, </a:t>
            </a:r>
            <a:r>
              <a:rPr lang="en-US" altLang="zh-CN" i="1" dirty="0" err="1"/>
              <a:t>Kashy</a:t>
            </a:r>
            <a:r>
              <a:rPr lang="en-US" altLang="zh-CN" i="1" dirty="0"/>
              <a:t>, &amp; Cook, 2006</a:t>
            </a:r>
            <a:r>
              <a:rPr lang="zh-CN" altLang="zh-CN" i="1" dirty="0"/>
              <a:t> </a:t>
            </a:r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251284" y="3705474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 1 experiences </a:t>
            </a:r>
            <a:endParaRPr lang="en-US" dirty="0"/>
          </a:p>
        </p:txBody>
      </p:sp>
      <p:sp>
        <p:nvSpPr>
          <p:cNvPr id="10" name="Oval 8"/>
          <p:cNvSpPr/>
          <p:nvPr/>
        </p:nvSpPr>
        <p:spPr>
          <a:xfrm>
            <a:off x="4604084" y="3685757"/>
            <a:ext cx="20574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 1 orientations </a:t>
            </a:r>
            <a:endParaRPr lang="en-US" dirty="0"/>
          </a:p>
        </p:txBody>
      </p:sp>
      <p:cxnSp>
        <p:nvCxnSpPr>
          <p:cNvPr id="11" name="Straight Arrow Connector 9"/>
          <p:cNvCxnSpPr/>
          <p:nvPr/>
        </p:nvCxnSpPr>
        <p:spPr>
          <a:xfrm>
            <a:off x="3308684" y="4124574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63068" y="2112865"/>
            <a:ext cx="87630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Actor effect:</a:t>
            </a:r>
          </a:p>
        </p:txBody>
      </p:sp>
      <p:pic>
        <p:nvPicPr>
          <p:cNvPr id="12" name="图片 11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914400"/>
            <a:ext cx="7772400" cy="114300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Actor-Partner Interdependence Model</a:t>
            </a:r>
            <a:endParaRPr kumimoji="1"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 smtClean="0"/>
              <a:t>Kenny</a:t>
            </a:r>
            <a:r>
              <a:rPr lang="en-US" altLang="zh-CN" i="1" dirty="0"/>
              <a:t>, </a:t>
            </a:r>
            <a:r>
              <a:rPr lang="en-US" altLang="zh-CN" i="1" dirty="0" err="1"/>
              <a:t>Kashy</a:t>
            </a:r>
            <a:r>
              <a:rPr lang="en-US" altLang="zh-CN" i="1" dirty="0"/>
              <a:t>, &amp; Cook, 2006</a:t>
            </a:r>
            <a:r>
              <a:rPr lang="zh-CN" altLang="zh-CN" i="1" dirty="0"/>
              <a:t> </a:t>
            </a:r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251284" y="3705474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 1 experiences </a:t>
            </a:r>
            <a:endParaRPr lang="en-US" dirty="0"/>
          </a:p>
        </p:txBody>
      </p:sp>
      <p:sp>
        <p:nvSpPr>
          <p:cNvPr id="10" name="Oval 8"/>
          <p:cNvSpPr/>
          <p:nvPr/>
        </p:nvSpPr>
        <p:spPr>
          <a:xfrm>
            <a:off x="4604084" y="3685757"/>
            <a:ext cx="20574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 1 orientations </a:t>
            </a:r>
            <a:endParaRPr lang="en-US" dirty="0"/>
          </a:p>
        </p:txBody>
      </p:sp>
      <p:cxnSp>
        <p:nvCxnSpPr>
          <p:cNvPr id="11" name="Straight Arrow Connector 9"/>
          <p:cNvCxnSpPr/>
          <p:nvPr/>
        </p:nvCxnSpPr>
        <p:spPr>
          <a:xfrm>
            <a:off x="3308684" y="4124574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63068" y="2112865"/>
            <a:ext cx="87630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Partner effect:</a:t>
            </a:r>
          </a:p>
        </p:txBody>
      </p:sp>
      <p:sp>
        <p:nvSpPr>
          <p:cNvPr id="12" name="Oval 7"/>
          <p:cNvSpPr/>
          <p:nvPr/>
        </p:nvSpPr>
        <p:spPr>
          <a:xfrm>
            <a:off x="1255295" y="4998869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 2 experiences </a:t>
            </a:r>
            <a:endParaRPr lang="en-US" dirty="0"/>
          </a:p>
        </p:txBody>
      </p:sp>
      <p:cxnSp>
        <p:nvCxnSpPr>
          <p:cNvPr id="14" name="Straight Arrow Connector 9"/>
          <p:cNvCxnSpPr/>
          <p:nvPr/>
        </p:nvCxnSpPr>
        <p:spPr>
          <a:xfrm flipV="1">
            <a:off x="3308684" y="4124574"/>
            <a:ext cx="1235884" cy="1287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图片 14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2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914400"/>
            <a:ext cx="7772400" cy="114300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Actor-Partner Interdependence Model</a:t>
            </a:r>
            <a:endParaRPr kumimoji="1"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3872"/>
          <a:stretch/>
        </p:blipFill>
        <p:spPr>
          <a:xfrm>
            <a:off x="0" y="0"/>
            <a:ext cx="1066800" cy="1456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7432" y="6537960"/>
            <a:ext cx="9144000" cy="320040"/>
          </a:xfrm>
          <a:prstGeom prst="rect">
            <a:avLst/>
          </a:prstGeom>
          <a:solidFill>
            <a:srgbClr val="B0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 smtClean="0"/>
              <a:t>Kenny</a:t>
            </a:r>
            <a:r>
              <a:rPr lang="en-US" altLang="zh-CN" i="1" dirty="0"/>
              <a:t>, </a:t>
            </a:r>
            <a:r>
              <a:rPr lang="en-US" altLang="zh-CN" i="1" dirty="0" err="1"/>
              <a:t>Kashy</a:t>
            </a:r>
            <a:r>
              <a:rPr lang="en-US" altLang="zh-CN" i="1" dirty="0"/>
              <a:t>, &amp; Cook, </a:t>
            </a:r>
            <a:r>
              <a:rPr lang="en-US" altLang="zh-CN" i="1" dirty="0" smtClean="0"/>
              <a:t>2006; Sun, McHale, </a:t>
            </a:r>
            <a:r>
              <a:rPr lang="en-US" altLang="zh-CN" i="1" dirty="0" err="1" smtClean="0"/>
              <a:t>Crouter</a:t>
            </a:r>
            <a:r>
              <a:rPr lang="en-US" altLang="zh-CN" i="1" dirty="0" smtClean="0"/>
              <a:t>, &amp; Jones, 2017</a:t>
            </a:r>
            <a:r>
              <a:rPr lang="zh-CN" altLang="zh-CN" i="1" dirty="0" smtClean="0"/>
              <a:t> </a:t>
            </a:r>
            <a:endParaRPr lang="zh-CN" alt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251284" y="3705474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 1 experiences </a:t>
            </a:r>
            <a:endParaRPr lang="en-US" dirty="0"/>
          </a:p>
        </p:txBody>
      </p:sp>
      <p:sp>
        <p:nvSpPr>
          <p:cNvPr id="10" name="Oval 8"/>
          <p:cNvSpPr/>
          <p:nvPr/>
        </p:nvSpPr>
        <p:spPr>
          <a:xfrm>
            <a:off x="4604084" y="3685757"/>
            <a:ext cx="20574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 1 orientations </a:t>
            </a:r>
            <a:endParaRPr lang="en-US" dirty="0"/>
          </a:p>
        </p:txBody>
      </p:sp>
      <p:cxnSp>
        <p:nvCxnSpPr>
          <p:cNvPr id="11" name="Straight Arrow Connector 9"/>
          <p:cNvCxnSpPr/>
          <p:nvPr/>
        </p:nvCxnSpPr>
        <p:spPr>
          <a:xfrm>
            <a:off x="3308684" y="4124574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63068" y="2112865"/>
            <a:ext cx="87630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Actor-Partner Interactive effect:</a:t>
            </a:r>
          </a:p>
        </p:txBody>
      </p:sp>
      <p:sp>
        <p:nvSpPr>
          <p:cNvPr id="12" name="Oval 7"/>
          <p:cNvSpPr/>
          <p:nvPr/>
        </p:nvSpPr>
        <p:spPr>
          <a:xfrm>
            <a:off x="1255295" y="4998869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 2 experiences </a:t>
            </a:r>
            <a:endParaRPr lang="en-US" dirty="0"/>
          </a:p>
        </p:txBody>
      </p:sp>
      <p:cxnSp>
        <p:nvCxnSpPr>
          <p:cNvPr id="14" name="Straight Arrow Connector 9"/>
          <p:cNvCxnSpPr/>
          <p:nvPr/>
        </p:nvCxnSpPr>
        <p:spPr>
          <a:xfrm flipV="1">
            <a:off x="3308684" y="4124574"/>
            <a:ext cx="1235884" cy="1287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Multiply 40"/>
          <p:cNvSpPr/>
          <p:nvPr/>
        </p:nvSpPr>
        <p:spPr>
          <a:xfrm>
            <a:off x="2051384" y="4596431"/>
            <a:ext cx="457200" cy="4017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41"/>
          <p:cNvCxnSpPr/>
          <p:nvPr/>
        </p:nvCxnSpPr>
        <p:spPr>
          <a:xfrm flipV="1">
            <a:off x="2508584" y="4343401"/>
            <a:ext cx="2203174" cy="436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PS_HOR_RGB_Bl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69236"/>
          <a:stretch/>
        </p:blipFill>
        <p:spPr>
          <a:xfrm>
            <a:off x="8001000" y="233926"/>
            <a:ext cx="914400" cy="9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6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44.2|2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1692</Words>
  <Application>Microsoft Macintosh PowerPoint</Application>
  <PresentationFormat>全屏显示(4:3)</PresentationFormat>
  <Paragraphs>224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Aharoni</vt:lpstr>
      <vt:lpstr>Calibri</vt:lpstr>
      <vt:lpstr>Times New Roman</vt:lpstr>
      <vt:lpstr>宋体</vt:lpstr>
      <vt:lpstr>Arial</vt:lpstr>
      <vt:lpstr>Office Theme</vt:lpstr>
      <vt:lpstr>Sibling Dynamics in Adolescence Predict Young Adult Orientations to Couple Relationships: A Dyadic Approach</vt:lpstr>
      <vt:lpstr>Background</vt:lpstr>
      <vt:lpstr>Background</vt:lpstr>
      <vt:lpstr>This study</vt:lpstr>
      <vt:lpstr>This study</vt:lpstr>
      <vt:lpstr>This study: A dyadic approach</vt:lpstr>
      <vt:lpstr>Actor-Partner Interdependence Model</vt:lpstr>
      <vt:lpstr>Actor-Partner Interdependence Model</vt:lpstr>
      <vt:lpstr>Actor-Partner Interdependence Model</vt:lpstr>
      <vt:lpstr>We examined:</vt:lpstr>
      <vt:lpstr>Participants</vt:lpstr>
      <vt:lpstr>Measures</vt:lpstr>
      <vt:lpstr>Measures</vt:lpstr>
      <vt:lpstr>Analytic Plan</vt:lpstr>
      <vt:lpstr>Results: Predicting  Attitudes Toward Marriage</vt:lpstr>
      <vt:lpstr>PowerPoint 演示文稿</vt:lpstr>
      <vt:lpstr>Results: Predicting  Attitudes Toward Marriage</vt:lpstr>
      <vt:lpstr>Results: Predicting  Attachment Avoidance</vt:lpstr>
      <vt:lpstr>Results: Predicting  Attachment Anxiety</vt:lpstr>
      <vt:lpstr>PowerPoint 演示文稿</vt:lpstr>
      <vt:lpstr>Results: Predicting  Attachment Anxiety</vt:lpstr>
      <vt:lpstr>Contributions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Xiaoran Sun</dc:creator>
  <cp:lastModifiedBy>Xiaoran Sun</cp:lastModifiedBy>
  <cp:revision>280</cp:revision>
  <dcterms:created xsi:type="dcterms:W3CDTF">2016-11-15T20:53:34Z</dcterms:created>
  <dcterms:modified xsi:type="dcterms:W3CDTF">2018-04-12T15:10:00Z</dcterms:modified>
</cp:coreProperties>
</file>