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99" r:id="rId4"/>
    <p:sldId id="300" r:id="rId5"/>
    <p:sldId id="259" r:id="rId6"/>
    <p:sldId id="265" r:id="rId7"/>
    <p:sldId id="264" r:id="rId8"/>
    <p:sldId id="267" r:id="rId9"/>
    <p:sldId id="266" r:id="rId10"/>
    <p:sldId id="302" r:id="rId11"/>
    <p:sldId id="303" r:id="rId12"/>
    <p:sldId id="304" r:id="rId13"/>
    <p:sldId id="301" r:id="rId14"/>
    <p:sldId id="268" r:id="rId15"/>
    <p:sldId id="272" r:id="rId16"/>
    <p:sldId id="274" r:id="rId17"/>
    <p:sldId id="279" r:id="rId18"/>
    <p:sldId id="281" r:id="rId19"/>
    <p:sldId id="312" r:id="rId20"/>
    <p:sldId id="286" r:id="rId21"/>
    <p:sldId id="284" r:id="rId22"/>
    <p:sldId id="325" r:id="rId23"/>
    <p:sldId id="308" r:id="rId24"/>
    <p:sldId id="309" r:id="rId25"/>
    <p:sldId id="311" r:id="rId26"/>
    <p:sldId id="327" r:id="rId27"/>
    <p:sldId id="328" r:id="rId28"/>
    <p:sldId id="319" r:id="rId29"/>
    <p:sldId id="320" r:id="rId30"/>
    <p:sldId id="297" r:id="rId31"/>
    <p:sldId id="326" r:id="rId32"/>
    <p:sldId id="321" r:id="rId33"/>
    <p:sldId id="323" r:id="rId34"/>
    <p:sldId id="322" r:id="rId35"/>
    <p:sldId id="324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999"/>
    <a:srgbClr val="33A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63"/>
    <p:restoredTop sz="96006"/>
  </p:normalViewPr>
  <p:slideViewPr>
    <p:cSldViewPr snapToGrid="0" snapToObjects="1">
      <p:cViewPr>
        <p:scale>
          <a:sx n="110" d="100"/>
          <a:sy n="110" d="100"/>
        </p:scale>
        <p:origin x="4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E4204-EA55-8F4D-B8EB-5D2E4F9ECF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89FE9-82D6-5940-BF12-FC4E37EDF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80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Siblings play important roles in one another’s development 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(McHale et al., 2012)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 Research on sibling dynamics has used global questionnaires and focused on their relationship characteristics and day-to-day exchanges.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 know much less about sibling dynamics in an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online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context, despite of the expansion of social media that may provide unique opportunities for siblings’ connectedness 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(Dworkin, Rudi, &amp; Hessel, 2018 ).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Open source data from Twitter allow us to examine sibling interaction patterns on a social media platform. A model comes from research showing that Twitter data can capture connectedness in romantic relationships 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050" dirty="0" err="1" smtClean="0">
                <a:latin typeface="Times New Roman" charset="0"/>
                <a:ea typeface="Times New Roman" charset="0"/>
                <a:cs typeface="Times New Roman" charset="0"/>
              </a:rPr>
              <a:t>Garimella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 et al., 2014)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2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43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 non-parametric method for testing whether sample originate from the same distribution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Dunn test for follow-up pairwise comparison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Zar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, 2010)</a:t>
            </a:r>
            <a:endParaRPr kumimoji="1" lang="en-US" altLang="zh-CN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Sibling interaction proportion scores on Twitter were consistent with previous findings that sister-sister dyads are closer to one another compared to other dyads.</a:t>
            </a:r>
            <a:endParaRPr kumimoji="1" lang="en-US" altLang="zh-CN" sz="105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4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9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11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bonferroni</a:t>
            </a:r>
            <a:r>
              <a:rPr kumimoji="1" lang="en-US" altLang="zh-CN" dirty="0" smtClean="0"/>
              <a:t> correction for multiple testing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32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Interactions</a:t>
            </a:r>
            <a:r>
              <a:rPr kumimoji="1" lang="en-US" altLang="zh-CN" baseline="0" dirty="0" smtClean="0"/>
              <a:t> promote similarity 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821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Interactions</a:t>
            </a:r>
            <a:r>
              <a:rPr kumimoji="1" lang="en-US" altLang="zh-CN" baseline="0" dirty="0" smtClean="0"/>
              <a:t> promote similarity 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722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5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434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97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People express their opinions, show</a:t>
            </a:r>
            <a:r>
              <a:rPr kumimoji="1" lang="en-US" altLang="zh-CN" baseline="0" dirty="0" smtClean="0">
                <a:latin typeface="Times New Roman" charset="0"/>
                <a:ea typeface="Times New Roman" charset="0"/>
                <a:cs typeface="Times New Roman" charset="0"/>
              </a:rPr>
              <a:t> their interests and attitudes on social media; they also use social media to get connected with others, including family members.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baseline="0" dirty="0" smtClean="0">
                <a:latin typeface="Times New Roman" charset="0"/>
                <a:ea typeface="Times New Roman" charset="0"/>
                <a:cs typeface="Times New Roman" charset="0"/>
              </a:rPr>
              <a:t>Research has shown that among young adults, social media has become an important communication tool with siblings; they are more comfortable about connecting to siblings than parents online.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Open source data from Twitter allow us to examine sibling interaction patterns on a social media platform. A model comes from research showing that Twitter data can capture connectedness in romantic relationships 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050" dirty="0" err="1" smtClean="0">
                <a:latin typeface="Times New Roman" charset="0"/>
                <a:ea typeface="Times New Roman" charset="0"/>
                <a:cs typeface="Times New Roman" charset="0"/>
              </a:rPr>
              <a:t>Garimella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 et al., 2014)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335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27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05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883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103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347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 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9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Open source data from Twitter allow us to examine sibling interaction patterns on a social media platform. A model comes from research showing that Twitter data can capture connectedness in romantic relationships 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050" dirty="0" err="1" smtClean="0">
                <a:latin typeface="Times New Roman" charset="0"/>
                <a:ea typeface="Times New Roman" charset="0"/>
                <a:cs typeface="Times New Roman" charset="0"/>
              </a:rPr>
              <a:t>Garimella</a:t>
            </a:r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 et al., 2014)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02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61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Winter holiday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45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99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Don’t say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78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6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89FE9-82D6-5940-BF12-FC4E37EDF28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A0A2-7AD7-2141-B0DB-137A4EEEBCC8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7891-85C7-EB48-91FE-32D92532E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9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erson-Henrique/GetOldTweets-python)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2886" y="1084982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Sibling Dynamics on Social Media:</a:t>
            </a:r>
            <a:r>
              <a:rPr lang="en-US" altLang="zh-CN" sz="28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Analyses </a:t>
            </a:r>
            <a:r>
              <a:rPr lang="en-US" altLang="zh-CN" sz="28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of A Selected Sibling Sample Based on Archived Twitter Data</a:t>
            </a:r>
            <a:br>
              <a:rPr lang="en-US" altLang="zh-CN" sz="28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886" y="3990756"/>
            <a:ext cx="7881257" cy="1655762"/>
          </a:xfrm>
        </p:spPr>
        <p:txBody>
          <a:bodyPr/>
          <a:lstStyle/>
          <a:p>
            <a:r>
              <a:rPr kumimoji="1" lang="en-US" altLang="zh-CN" dirty="0" err="1" smtClean="0">
                <a:latin typeface="Baskerville Old Face" charset="0"/>
                <a:ea typeface="Baskerville Old Face" charset="0"/>
                <a:cs typeface="Baskerville Old Face" charset="0"/>
              </a:rPr>
              <a:t>Xiaoran</a:t>
            </a:r>
            <a:r>
              <a:rPr kumimoji="1" lang="en-US" altLang="zh-CN" dirty="0" smtClean="0">
                <a:latin typeface="Baskerville Old Face" charset="0"/>
                <a:ea typeface="Baskerville Old Face" charset="0"/>
                <a:cs typeface="Baskerville Old Face" charset="0"/>
              </a:rPr>
              <a:t> Sun, </a:t>
            </a:r>
            <a:r>
              <a:rPr kumimoji="1" lang="en-US" altLang="zh-CN" dirty="0" err="1" smtClean="0">
                <a:latin typeface="Baskerville Old Face" charset="0"/>
                <a:ea typeface="Baskerville Old Face" charset="0"/>
                <a:cs typeface="Baskerville Old Face" charset="0"/>
              </a:rPr>
              <a:t>Guangqing</a:t>
            </a:r>
            <a:r>
              <a:rPr kumimoji="1" lang="en-US" altLang="zh-CN" dirty="0" smtClean="0">
                <a:latin typeface="Baskerville Old Face" charset="0"/>
                <a:ea typeface="Baskerville Old Face" charset="0"/>
                <a:cs typeface="Baskerville Old Face" charset="0"/>
              </a:rPr>
              <a:t> Chi, </a:t>
            </a:r>
            <a:r>
              <a:rPr kumimoji="1" lang="en-US" altLang="zh-CN" dirty="0" err="1" smtClean="0">
                <a:latin typeface="Baskerville Old Face" charset="0"/>
                <a:ea typeface="Baskerville Old Face" charset="0"/>
                <a:cs typeface="Baskerville Old Face" charset="0"/>
              </a:rPr>
              <a:t>Junjun</a:t>
            </a:r>
            <a:r>
              <a:rPr kumimoji="1" lang="en-US" altLang="zh-CN" dirty="0" smtClean="0">
                <a:latin typeface="Baskerville Old Face" charset="0"/>
                <a:ea typeface="Baskerville Old Face" charset="0"/>
                <a:cs typeface="Baskerville Old Face" charset="0"/>
              </a:rPr>
              <a:t> Yin, &amp; Susan M. McHale</a:t>
            </a:r>
          </a:p>
          <a:p>
            <a:r>
              <a:rPr kumimoji="1" lang="en-US" altLang="zh-CN" sz="2000" dirty="0" smtClean="0">
                <a:latin typeface="Baskerville Old Face" charset="0"/>
                <a:ea typeface="Baskerville Old Face" charset="0"/>
                <a:cs typeface="Baskerville Old Face" charset="0"/>
              </a:rPr>
              <a:t>The Pennsylvania State University</a:t>
            </a:r>
          </a:p>
          <a:p>
            <a:r>
              <a:rPr kumimoji="1" lang="en-US" altLang="zh-CN" sz="2000" dirty="0" smtClean="0">
                <a:latin typeface="Baskerville Old Face" charset="0"/>
                <a:ea typeface="Baskerville Old Face" charset="0"/>
                <a:cs typeface="Baskerville Old Face" charset="0"/>
              </a:rPr>
              <a:t>2018-10-5 SRCD DEVSEC</a:t>
            </a:r>
            <a:endParaRPr kumimoji="1" lang="zh-CN" altLang="en-US" sz="20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6" y="311832"/>
            <a:ext cx="1112220" cy="9756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0" y="116132"/>
            <a:ext cx="3901440" cy="12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63" y="271679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Measures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12963" y="1982538"/>
            <a:ext cx="8580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Using Twitter’s API (</a:t>
            </a:r>
            <a:r>
              <a:rPr kumimoji="1" lang="en-US" altLang="zh-CN" u="sng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pplication </a:t>
            </a:r>
            <a:r>
              <a:rPr kumimoji="1" lang="en-US" altLang="zh-CN" u="sng" dirty="0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rogramming </a:t>
            </a:r>
            <a:r>
              <a:rPr kumimoji="1" lang="en-US" altLang="zh-CN" u="sng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nterface), we extracted all available tweets of the sibling users over a year from 12-25-2015 to 12-25-2016.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Using Get-Old-Tweets Python project, by Jefferson Henrique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github.com/Jefferson-Henrique/GetOldTweets-python)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Among those tweets, we extracted each user’s tweets that  </a:t>
            </a: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mentioned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their target sibling’s username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Frequency: # of tweets mentioning the sibling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Proportion: (# of tweets mentioning the sibling)/(total # of tweets over the year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963" y="1274076"/>
            <a:ext cx="7887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i="1" dirty="0" smtClean="0">
                <a:latin typeface="Times New Roman" charset="0"/>
                <a:ea typeface="Times New Roman" charset="0"/>
                <a:cs typeface="Times New Roman" charset="0"/>
              </a:rPr>
              <a:t>Frequency of tweets to and about siblings</a:t>
            </a:r>
            <a:endParaRPr lang="zh-CN" altLang="en-US" sz="3600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46" y="2805777"/>
            <a:ext cx="1407367" cy="4831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922" y="3405281"/>
            <a:ext cx="647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63" y="271679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Measures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-390150" y="2169789"/>
                <a:ext cx="929292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lnSpc>
                    <a:spcPct val="100000"/>
                  </a:lnSpc>
                  <a:buFontTx/>
                  <a:buChar char="-"/>
                </a:pPr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Using Twitter’s API, we extracted all the users’ following accounts at the time of our preliminary </a:t>
                </a:r>
                <a:r>
                  <a:rPr kumimoji="1" lang="en-US" altLang="zh-CN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analyses (1-11-2018).</a:t>
                </a:r>
                <a:endParaRPr kumimoji="1" lang="en-US" altLang="zh-CN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Tx/>
                  <a:buChar char="-"/>
                </a:pPr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Then we identified each dyad’s shared following accounts</a:t>
                </a:r>
              </a:p>
              <a:p>
                <a:pPr marL="914400" lvl="1" indent="-457200">
                  <a:lnSpc>
                    <a:spcPct val="100000"/>
                  </a:lnSpc>
                  <a:buFontTx/>
                  <a:buChar char="-"/>
                </a:pPr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Index of </a:t>
                </a:r>
                <a:r>
                  <a:rPr kumimoji="1" lang="en-US" altLang="zh-CN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dyad’s </a:t>
                </a:r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shared interest:</a:t>
                </a:r>
              </a:p>
              <a:p>
                <a:pPr marL="1371600" lvl="2" indent="-457200">
                  <a:lnSpc>
                    <a:spcPct val="100000"/>
                  </a:lnSpc>
                  <a:buFontTx/>
                  <a:buChar char="-"/>
                </a:pPr>
                <a:r>
                  <a:rPr kumimoji="1" lang="en-US" altLang="zh-CN" sz="2600" i="1" dirty="0" err="1">
                    <a:latin typeface="Times New Roman" charset="0"/>
                    <a:ea typeface="Times New Roman" charset="0"/>
                    <a:cs typeface="Times New Roman" charset="0"/>
                  </a:rPr>
                  <a:t>Jaccard</a:t>
                </a:r>
                <a:r>
                  <a:rPr kumimoji="1" lang="en-US" altLang="zh-CN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 similarity: </a:t>
                </a:r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|User1 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∩</m:t>
                    </m:r>
                  </m:oMath>
                </a14:m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 User2|/|User1 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 User2|</a:t>
                </a:r>
              </a:p>
              <a:p>
                <a:pPr marL="1371600" lvl="2" indent="-457200">
                  <a:lnSpc>
                    <a:spcPct val="100000"/>
                  </a:lnSpc>
                  <a:buFontTx/>
                  <a:buChar char="-"/>
                </a:pPr>
                <a:r>
                  <a:rPr kumimoji="1" lang="en-US" altLang="zh-CN" sz="2600" dirty="0">
                    <a:latin typeface="Times New Roman" charset="0"/>
                    <a:ea typeface="Times New Roman" charset="0"/>
                    <a:cs typeface="Times New Roman" charset="0"/>
                  </a:rPr>
                  <a:t>i.e., (# of shared following accounts)/(# of total unique accounts followed by the two users)</a:t>
                </a:r>
              </a:p>
              <a:p>
                <a:pPr marL="457200" indent="-457200">
                  <a:lnSpc>
                    <a:spcPct val="100000"/>
                  </a:lnSpc>
                  <a:buFontTx/>
                  <a:buChar char="-"/>
                </a:pPr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150" y="2169789"/>
                <a:ext cx="9292925" cy="4351338"/>
              </a:xfrm>
              <a:prstGeom prst="rect">
                <a:avLst/>
              </a:prstGeom>
              <a:blipFill rotWithShape="0"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12963" y="1274076"/>
            <a:ext cx="6626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i="1" dirty="0" smtClean="0">
                <a:latin typeface="Times New Roman" charset="0"/>
                <a:ea typeface="Times New Roman" charset="0"/>
                <a:cs typeface="Times New Roman" charset="0"/>
              </a:rPr>
              <a:t>Dyad similarities</a:t>
            </a:r>
            <a:r>
              <a:rPr kumimoji="1" lang="mr-IN" altLang="zh-CN" sz="3600" i="1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kumimoji="1" lang="en-US" altLang="zh-CN" sz="3600" i="1" dirty="0" smtClean="0">
                <a:latin typeface="Times New Roman" charset="0"/>
                <a:ea typeface="Times New Roman" charset="0"/>
                <a:cs typeface="Times New Roman" charset="0"/>
              </a:rPr>
              <a:t> Shared interests</a:t>
            </a:r>
            <a:endParaRPr lang="zh-CN" altLang="en-US" sz="3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433" y="4974781"/>
            <a:ext cx="1945178" cy="15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63" y="271679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Measures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-390150" y="2169789"/>
            <a:ext cx="9292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We conducted sentiment analysis on each user’s every tweet.</a:t>
            </a:r>
          </a:p>
          <a:p>
            <a:pPr marL="1371600" lvl="2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Using the </a:t>
            </a:r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nltk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 package in Python 3, the </a:t>
            </a:r>
            <a:r>
              <a:rPr kumimoji="1" lang="en-US" altLang="zh-CN" sz="2200" dirty="0" err="1" smtClean="0">
                <a:latin typeface="Times New Roman" charset="0"/>
                <a:ea typeface="Times New Roman" charset="0"/>
                <a:cs typeface="Times New Roman" charset="0"/>
              </a:rPr>
              <a:t>SentimentAnalyzer</a:t>
            </a: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 tool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Then we calculated the mean scores of each user in:</a:t>
            </a:r>
          </a:p>
          <a:p>
            <a:pPr marL="1371600" lvl="2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Positive sentiment (0, 1)</a:t>
            </a:r>
          </a:p>
          <a:p>
            <a:pPr marL="1371600" lvl="2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Negative sentiment (0, 1)</a:t>
            </a:r>
          </a:p>
          <a:p>
            <a:pPr marL="1371600" lvl="2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Neutral sentiment (0, 1)</a:t>
            </a:r>
          </a:p>
          <a:p>
            <a:pPr marL="1371600" lvl="2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Compound sentiment (-1, 1)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Index of a dyad’s difference in sentiment:</a:t>
            </a:r>
          </a:p>
          <a:p>
            <a:pPr marL="1371600" lvl="2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Absolute difference scores on each sentiment index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endParaRPr kumimoji="1"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963" y="1274076"/>
            <a:ext cx="7541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i="1" dirty="0" smtClean="0">
                <a:latin typeface="Times New Roman" charset="0"/>
                <a:ea typeface="Times New Roman" charset="0"/>
                <a:cs typeface="Times New Roman" charset="0"/>
              </a:rPr>
              <a:t>Dyad similarities</a:t>
            </a:r>
            <a:r>
              <a:rPr kumimoji="1" lang="mr-IN" altLang="zh-CN" sz="3600" i="1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kumimoji="1" lang="en-US" altLang="zh-CN" sz="36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i="1" dirty="0">
                <a:latin typeface="Times New Roman" charset="0"/>
                <a:ea typeface="Times New Roman" charset="0"/>
                <a:cs typeface="Times New Roman" charset="0"/>
              </a:rPr>
              <a:t>Emotion expressions</a:t>
            </a:r>
            <a:endParaRPr lang="zh-CN" altLang="en-US" sz="3600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26" y="3582430"/>
            <a:ext cx="2641249" cy="15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7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215497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Analyses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638" y="1275050"/>
            <a:ext cx="8384721" cy="51257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Variation among siblings dyads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Does frequency of sibling mentions on Twitter differ by dyad sex constellation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Does sibling similarity on Twitter, including in interests and emotion expression,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differ by dyad sex constellation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frequency of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tweets that mention the sibling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associated with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 similarity?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Differences between siblings vs. non-siblings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 siblings more similar than two randomly paired individuals?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84720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1: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Does the frequency of tweets to/about the sibling differ by dyad sex constellation?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49" y="2144486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Previous research: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Global questionnaire data show that sister-sister dyads are closer than other sibling dyads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(Kim et al., 2006).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3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12963" y="2242458"/>
            <a:ext cx="83847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Indices of frequency of mentioning sibling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Frequency: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# of tweets mentioning the sibling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Proportion: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(# of tweets mentioning the sibling)/(total # of tweets over the year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8165"/>
              </p:ext>
            </p:extLst>
          </p:nvPr>
        </p:nvGraphicFramePr>
        <p:xfrm>
          <a:off x="650420" y="4178641"/>
          <a:ext cx="7709806" cy="1901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1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1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7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7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3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961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Measure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Min.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Qu.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Median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Mean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r>
                        <a:rPr lang="en-US" altLang="zh-CN" sz="1600" baseline="300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rd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Qu.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Max.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61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Total tweets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781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22470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30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Sib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mention- Frequency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16.17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30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Sib mention-proportion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.003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.023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.015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84720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1: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Does the frequency of tweets to/about the sibling differ by dyad sex constellation?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5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396090" y="2270964"/>
                <a:ext cx="8384721" cy="1682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spcAft>
                    <a:spcPts val="1200"/>
                  </a:spcAft>
                  <a:buFontTx/>
                  <a:buChar char="-"/>
                </a:pP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Differences across sex constellation: brother-brother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, sister-sister,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mixed-sex (</a:t>
                </a:r>
                <a:r>
                  <a:rPr kumimoji="1" lang="en-US" altLang="zh-CN" dirty="0" err="1">
                    <a:latin typeface="Times New Roman" charset="0"/>
                    <a:ea typeface="Times New Roman" charset="0"/>
                    <a:cs typeface="Times New Roman" charset="0"/>
                  </a:rPr>
                  <a:t>Kruskal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Wallis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Test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914400" lvl="1" indent="-457200">
                  <a:lnSpc>
                    <a:spcPct val="110000"/>
                  </a:lnSpc>
                  <a:spcBef>
                    <a:spcPts val="0"/>
                  </a:spcBef>
                  <a:buFontTx/>
                  <a:buChar char="-"/>
                </a:pPr>
                <a:r>
                  <a:rPr kumimoji="1" lang="en-US" altLang="zh-CN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Frequency: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kumimoji="1" lang="en-US" altLang="zh-CN" sz="22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22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kumimoji="1" lang="en-US" altLang="zh-CN" sz="2200" i="1" dirty="0" err="1">
                    <a:latin typeface="Times New Roman" charset="0"/>
                    <a:ea typeface="Times New Roman" charset="0"/>
                    <a:cs typeface="Times New Roman" charset="0"/>
                  </a:rPr>
                  <a:t>df</a:t>
                </a:r>
                <a:r>
                  <a:rPr kumimoji="1" lang="en-US" altLang="zh-CN" sz="2200" dirty="0">
                    <a:latin typeface="Times New Roman" charset="0"/>
                    <a:ea typeface="Times New Roman" charset="0"/>
                    <a:cs typeface="Times New Roman" charset="0"/>
                  </a:rPr>
                  <a:t> = 2) = 5.56,</a:t>
                </a:r>
                <a:r>
                  <a:rPr kumimoji="1" lang="en-US" altLang="zh-CN" sz="2200" i="1" dirty="0">
                    <a:latin typeface="Times New Roman" charset="0"/>
                    <a:ea typeface="Times New Roman" charset="0"/>
                    <a:cs typeface="Times New Roman" charset="0"/>
                  </a:rPr>
                  <a:t> p </a:t>
                </a:r>
                <a:r>
                  <a:rPr kumimoji="1" lang="en-US" altLang="zh-CN" sz="2200" dirty="0">
                    <a:latin typeface="Times New Roman" charset="0"/>
                    <a:ea typeface="Times New Roman" charset="0"/>
                    <a:cs typeface="Times New Roman" charset="0"/>
                  </a:rPr>
                  <a:t>= .</a:t>
                </a:r>
                <a:r>
                  <a:rPr kumimoji="1" lang="en-US" altLang="zh-CN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06</a:t>
                </a:r>
              </a:p>
              <a:p>
                <a:pPr marL="914400" lvl="1" indent="-457200">
                  <a:lnSpc>
                    <a:spcPct val="110000"/>
                  </a:lnSpc>
                  <a:spcBef>
                    <a:spcPts val="0"/>
                  </a:spcBef>
                  <a:buFontTx/>
                  <a:buChar char="-"/>
                </a:pPr>
                <a:r>
                  <a:rPr kumimoji="1" lang="en-US" altLang="zh-CN" sz="2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Proportion: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𝝌</m:t>
                        </m:r>
                      </m:e>
                      <m:sup>
                        <m:r>
                          <a:rPr kumimoji="1" lang="en-US" altLang="zh-CN" sz="22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CN" sz="2200" b="1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kumimoji="1" lang="en-US" altLang="zh-CN" sz="2200" b="1" i="1" dirty="0" err="1">
                    <a:latin typeface="Times New Roman" charset="0"/>
                    <a:ea typeface="Times New Roman" charset="0"/>
                    <a:cs typeface="Times New Roman" charset="0"/>
                  </a:rPr>
                  <a:t>df</a:t>
                </a:r>
                <a:r>
                  <a:rPr kumimoji="1" lang="en-US" altLang="zh-CN" sz="2200" b="1" dirty="0">
                    <a:latin typeface="Times New Roman" charset="0"/>
                    <a:ea typeface="Times New Roman" charset="0"/>
                    <a:cs typeface="Times New Roman" charset="0"/>
                  </a:rPr>
                  <a:t> = 2) = 9.27,</a:t>
                </a:r>
                <a:r>
                  <a:rPr kumimoji="1" lang="en-US" altLang="zh-CN" sz="2200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2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p </a:t>
                </a:r>
                <a:r>
                  <a:rPr kumimoji="1" lang="en-US" altLang="zh-CN" sz="2200" b="1" dirty="0">
                    <a:latin typeface="Times New Roman" charset="0"/>
                    <a:ea typeface="Times New Roman" charset="0"/>
                    <a:cs typeface="Times New Roman" charset="0"/>
                  </a:rPr>
                  <a:t>= .</a:t>
                </a:r>
                <a:r>
                  <a:rPr kumimoji="1" lang="en-US" altLang="zh-CN" sz="22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01</a:t>
                </a:r>
                <a:endParaRPr kumimoji="1" lang="en-US" altLang="zh-CN" sz="2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90" y="2270964"/>
                <a:ext cx="8384721" cy="1682772"/>
              </a:xfrm>
              <a:prstGeom prst="rect">
                <a:avLst/>
              </a:prstGeom>
              <a:blipFill rotWithShape="0">
                <a:blip r:embed="rId3"/>
                <a:stretch>
                  <a:fillRect l="-1164" t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56354"/>
              </p:ext>
            </p:extLst>
          </p:nvPr>
        </p:nvGraphicFramePr>
        <p:xfrm>
          <a:off x="628649" y="3998184"/>
          <a:ext cx="70411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8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9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96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681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Comparison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Z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Adjusted </a:t>
                      </a: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81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BB - SS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-.45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.650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.650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81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BB - Mixed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1.92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.054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.081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817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SS - Mixed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2.96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.003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.009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84720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1: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Does the frequency of tweets to/about the sibling differ by dyad sex constellation?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49" y="5508011"/>
            <a:ext cx="8384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Sibling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mention </a:t>
            </a:r>
            <a:r>
              <a:rPr kumimoji="1"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proportion scores on Twitter were consistent with previous findings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that </a:t>
            </a:r>
            <a:r>
              <a:rPr kumimoji="1"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sister-sister dyads are closer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than other </a:t>
            </a:r>
            <a:r>
              <a:rPr kumimoji="1"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dyads.</a:t>
            </a:r>
            <a:endParaRPr kumimoji="1" lang="en-US" altLang="zh-CN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0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84720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2: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Does sibling similarity on Twitter differ by dyad sex constellation?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331" y="2310740"/>
            <a:ext cx="8721039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Background: 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Gender stereotyped interests and emotional expression may lead to more similarities in same-sex vs. mixed-sex dyads </a:t>
            </a:r>
            <a:r>
              <a:rPr kumimoji="1"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Maccoby</a:t>
            </a:r>
            <a:r>
              <a:rPr kumimoji="1"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, 1998; Plant et al., 2000).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Social learning theories hold that structural similarity (e.g., sex) promotes imitation </a:t>
            </a:r>
            <a:r>
              <a:rPr kumimoji="1"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(Bandura, 1977).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Thus, same-sex siblings may be more similar than mixed-sex siblings</a:t>
            </a:r>
          </a:p>
        </p:txBody>
      </p:sp>
    </p:spTree>
    <p:extLst>
      <p:ext uri="{BB962C8B-B14F-4D97-AF65-F5344CB8AC3E}">
        <p14:creationId xmlns:p14="http://schemas.microsoft.com/office/powerpoint/2010/main" val="175706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278" y="2286000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Siblings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’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shared interest: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84720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2: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Does sibling similarity on Twitter differ by dyad sex constellation?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8" y="3011436"/>
            <a:ext cx="5580265" cy="3411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4692072" y="4285674"/>
                <a:ext cx="4211783" cy="13669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 of the </a:t>
                </a:r>
                <a:r>
                  <a:rPr kumimoji="1" lang="en-US" altLang="zh-CN" sz="24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Kruskal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-Wallis test: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kumimoji="1" lang="en-US" altLang="zh-CN" sz="2000" i="1" dirty="0" err="1">
                    <a:latin typeface="Times New Roman" charset="0"/>
                    <a:ea typeface="Times New Roman" charset="0"/>
                    <a:cs typeface="Times New Roman" charset="0"/>
                  </a:rPr>
                  <a:t>df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1)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3.07,</a:t>
                </a:r>
                <a:r>
                  <a:rPr kumimoji="1" lang="en-US" altLang="zh-CN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p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.08: </a:t>
                </a:r>
                <a:r>
                  <a:rPr kumimoji="1" lang="en-US" altLang="zh-CN" sz="20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Same-sex dyads tended to be more similar than mixed-sex dyads.</a:t>
                </a:r>
                <a:endParaRPr kumimoji="1" lang="en-US" altLang="zh-CN" sz="20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072" y="4285674"/>
                <a:ext cx="4211783" cy="1366982"/>
              </a:xfrm>
              <a:prstGeom prst="rect">
                <a:avLst/>
              </a:prstGeom>
              <a:blipFill>
                <a:blip r:embed="rId4"/>
                <a:stretch>
                  <a:fillRect l="-2315" t="-6250" r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96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278" y="2286000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 differences in emotion expression: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84720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2: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Does sibling similarity on Twitter differ by dyad sex constellation?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755" y="5437009"/>
            <a:ext cx="849044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Same-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mixed-sex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dyads do not differ in emotion expression on Twitter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523494"/>
                  </p:ext>
                </p:extLst>
              </p:nvPr>
            </p:nvGraphicFramePr>
            <p:xfrm>
              <a:off x="1642801" y="3084703"/>
              <a:ext cx="533151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388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6853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8909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46817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kumimoji="1"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681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Compound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.27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681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Positive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2.54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.11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681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Negative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0.48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.48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4681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Neutral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0.76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.38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523494"/>
                  </p:ext>
                </p:extLst>
              </p:nvPr>
            </p:nvGraphicFramePr>
            <p:xfrm>
              <a:off x="1642801" y="3084703"/>
              <a:ext cx="533151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3889"/>
                    <a:gridCol w="1068532"/>
                    <a:gridCol w="138909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750" t="-8333" r="-13181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Compound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.27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Positive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2.54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.11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Negative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0.48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.48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Neutral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0.76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.38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82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1" y="2255382"/>
            <a:ext cx="4306455" cy="30857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91496" y="2465047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Siblings play important roles in one another’s development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(McHale et al., 2012)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kumimoji="1"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Research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on sibling dynamics has used global questionnaires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with a focus on siblings’ relationship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characteristics and day-to-day exchanges.</a:t>
            </a:r>
          </a:p>
        </p:txBody>
      </p:sp>
      <p:sp>
        <p:nvSpPr>
          <p:cNvPr id="7" name="矩形 6"/>
          <p:cNvSpPr/>
          <p:nvPr/>
        </p:nvSpPr>
        <p:spPr>
          <a:xfrm>
            <a:off x="35906" y="5341110"/>
            <a:ext cx="4655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https://www.tun.com/blog/wp-content/uploads/2018/06/campus-family-visit.jpg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32541" y="371870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0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8752113" cy="1779360"/>
          </a:xfrm>
        </p:spPr>
        <p:txBody>
          <a:bodyPr>
            <a:norm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3: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frequency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sibling-mentioned tweets associated with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sibling similarity?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03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8752113" cy="1779360"/>
          </a:xfrm>
        </p:spPr>
        <p:txBody>
          <a:bodyPr>
            <a:norm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3: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frequency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sibling-mentioned tweets associated with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sibling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similarity?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278" y="2286000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 tested a social learning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(Bandura, 1978)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hypothesis that the frequency of sibling mentions would be positively related to their similarities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interests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emotion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expression.</a:t>
            </a:r>
            <a:endParaRPr kumimoji="1"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5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57" y="251997"/>
            <a:ext cx="8752113" cy="1779360"/>
          </a:xfrm>
        </p:spPr>
        <p:txBody>
          <a:bodyPr>
            <a:norm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3: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frequency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sibling-mentioned tweets associated with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sibling similarity?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278" y="2031357"/>
            <a:ext cx="8635092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Results: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spcBef>
                <a:spcPts val="0"/>
              </a:spcBef>
              <a:buFontTx/>
              <a:buChar char="-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Frequency and shared interests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: tau = .22, </a:t>
            </a:r>
            <a:r>
              <a:rPr kumimoji="1" lang="en-US" altLang="zh-CN" b="1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 &lt;.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0001</a:t>
            </a:r>
          </a:p>
          <a:p>
            <a:pPr marL="914400" lvl="1" indent="-457200">
              <a:spcBef>
                <a:spcPts val="0"/>
              </a:spcBef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Frequency and differences in emotion expression: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59692"/>
              </p:ext>
            </p:extLst>
          </p:nvPr>
        </p:nvGraphicFramePr>
        <p:xfrm>
          <a:off x="1388962" y="3518955"/>
          <a:ext cx="49452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2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Compound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Difference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-.11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altLang="zh-CN" b="1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.025)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Positive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Difference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-.10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(p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.030)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Negative Difference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-.14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altLang="zh-CN" b="1" i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.003)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Neutral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Difference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-.11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altLang="zh-CN" b="1" i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.023)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8278" y="5480318"/>
            <a:ext cx="8097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Consistent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with social </a:t>
            </a:r>
            <a:r>
              <a:rPr kumimoji="1"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learning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tenets, </a:t>
            </a:r>
            <a:r>
              <a:rPr kumimoji="1" lang="en-US" altLang="zh-CN" sz="2400" b="1" i="1" dirty="0">
                <a:latin typeface="Times New Roman" charset="0"/>
                <a:ea typeface="Times New Roman" charset="0"/>
                <a:cs typeface="Times New Roman" charset="0"/>
              </a:rPr>
              <a:t>siblings who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more often mentioned one another were more similar in their interests and emotion expression on Twitter.</a:t>
            </a:r>
            <a:endParaRPr kumimoji="1" lang="en-US" altLang="zh-CN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8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8752113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4: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Are siblings </a:t>
            </a: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more similar than two randomly paired individuals</a:t>
            </a:r>
            <a:r>
              <a:rPr kumimoji="1"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952" y="1927185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their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nonshared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environments,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are often no more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similar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than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unrelated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individuals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Plomin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Ashbury,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Dunn,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2001;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Plomin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Daniels,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1987)</a:t>
            </a:r>
            <a:endParaRPr kumimoji="1" lang="en-US" altLang="zh-CN" sz="2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5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8752113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4: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Are siblings more similar than two </a:t>
            </a:r>
            <a:r>
              <a:rPr kumimoji="1"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randomly paired individuals?</a:t>
            </a: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129" y="1938760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selected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sample,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create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non-sibling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comparison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sample: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Shuffle the match between User 1 and User 2 (i.e., shuffle the order of user 2)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make sure that 1)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non-siblings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are matched; 2)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sex constellation remains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same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Compute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hared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interests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ifferences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emotion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expression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non-sibling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dyads;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Compare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vs.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non-sibling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dyads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9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2144486"/>
            <a:ext cx="6242765" cy="3824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4666657" y="3939787"/>
                <a:ext cx="4477343" cy="92315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Result of the </a:t>
                </a:r>
                <a:r>
                  <a:rPr kumimoji="1" lang="en-US" altLang="zh-CN" sz="24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Kruskal</a:t>
                </a:r>
                <a:r>
                  <a:rPr kumimoji="1"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-Wallis test: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kumimoji="1" lang="en-US" altLang="zh-CN" sz="2000" i="1" dirty="0" err="1">
                    <a:latin typeface="Times New Roman" charset="0"/>
                    <a:ea typeface="Times New Roman" charset="0"/>
                    <a:cs typeface="Times New Roman" charset="0"/>
                  </a:rPr>
                  <a:t>df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1) </a:t>
                </a:r>
                <a:r>
                  <a:rPr kumimoji="1" lang="en-US" altLang="zh-CN" sz="2000" dirty="0"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276.08,</a:t>
                </a:r>
                <a:r>
                  <a:rPr kumimoji="1" lang="en-US" altLang="zh-CN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p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&lt;</a:t>
                </a:r>
                <a:r>
                  <a:rPr kumimoji="1" lang="zh-CN" alt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.0001</a:t>
                </a:r>
                <a:endParaRPr kumimoji="1" lang="en-US" altLang="zh-CN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57" y="3939787"/>
                <a:ext cx="4477343" cy="923159"/>
              </a:xfrm>
              <a:prstGeom prst="rect">
                <a:avLst/>
              </a:prstGeom>
              <a:blipFill rotWithShape="0">
                <a:blip r:embed="rId4"/>
                <a:stretch>
                  <a:fillRect l="-218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0" y="61520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Siblings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similar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interests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Twitter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than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are non-siblings.</a:t>
            </a:r>
            <a:endParaRPr kumimoji="1" lang="zh-CN" altLang="en-US" sz="2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8752113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4: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Are siblings more similar than two </a:t>
            </a:r>
            <a:r>
              <a:rPr kumimoji="1"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randomly paired individuals?</a:t>
            </a: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87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78278" y="2152457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Differences in emotion expression: siblings vs. non-siblings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926930"/>
                  </p:ext>
                </p:extLst>
              </p:nvPr>
            </p:nvGraphicFramePr>
            <p:xfrm>
              <a:off x="1440874" y="3214257"/>
              <a:ext cx="5512154" cy="2152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2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0473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36155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30576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kumimoji="1"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Compound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7.45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.006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Positive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.031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Negative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6.59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.010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Neutral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8.65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.003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926930"/>
                  </p:ext>
                </p:extLst>
              </p:nvPr>
            </p:nvGraphicFramePr>
            <p:xfrm>
              <a:off x="1440874" y="3214257"/>
              <a:ext cx="5512154" cy="2152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2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47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361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0576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166" t="-7042" r="-132597" b="-4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Compound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7.45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.006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Positive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4.61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.031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Negative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6.59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.010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0576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Neutral</a:t>
                          </a:r>
                          <a:r>
                            <a:rPr lang="en-US" altLang="zh-CN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Difference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8.65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.003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8752113" cy="1779360"/>
          </a:xfrm>
        </p:spPr>
        <p:txBody>
          <a:bodyPr>
            <a:normAutofit fontScale="90000"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4: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Are siblings more similar than two </a:t>
            </a:r>
            <a:r>
              <a:rPr kumimoji="1"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randomly paired individuals?</a:t>
            </a:r>
            <a: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sz="3600" dirty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467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78278" y="2152457"/>
            <a:ext cx="838472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Differences in emotion expression: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siblings vs. non-siblings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0600" y="373097"/>
            <a:ext cx="8752113" cy="177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Question 4: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Are siblings more similar than two randomly paired individuals?</a:t>
            </a:r>
            <a:br>
              <a:rPr kumimoji="1"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79" y="3223627"/>
            <a:ext cx="4697704" cy="2677027"/>
          </a:xfrm>
          <a:prstGeom prst="rect">
            <a:avLst/>
          </a:prstGeom>
        </p:spPr>
      </p:pic>
      <p:sp>
        <p:nvSpPr>
          <p:cNvPr id="6" name="Rectangle 1"/>
          <p:cNvSpPr/>
          <p:nvPr/>
        </p:nvSpPr>
        <p:spPr>
          <a:xfrm>
            <a:off x="803563" y="5900654"/>
            <a:ext cx="7084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Siblings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similar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emotion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expression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Twitter</a:t>
            </a:r>
            <a:r>
              <a:rPr kumimoji="1" lang="zh-CN" altLang="en-US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i="1" dirty="0" smtClean="0">
                <a:latin typeface="Times New Roman" charset="0"/>
                <a:ea typeface="Times New Roman" charset="0"/>
                <a:cs typeface="Times New Roman" charset="0"/>
              </a:rPr>
              <a:t>than are randomly paired individuals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0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63" y="271679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Limitations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-390150" y="1597242"/>
            <a:ext cx="9292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Selected,</a:t>
            </a:r>
            <a:r>
              <a:rPr kumimoji="1"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biased</a:t>
            </a:r>
            <a:r>
              <a:rPr kumimoji="1"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Links to relationship</a:t>
            </a:r>
            <a:r>
              <a:rPr kumimoji="1"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characteristics</a:t>
            </a:r>
            <a:r>
              <a:rPr kumimoji="1" lang="zh-CN" alt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unknown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63" y="271679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Limitations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-390151" y="1347860"/>
            <a:ext cx="9292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Selected,</a:t>
            </a:r>
            <a:r>
              <a:rPr kumimoji="1"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biased</a:t>
            </a:r>
            <a:r>
              <a:rPr kumimoji="1"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Links to relationship</a:t>
            </a:r>
            <a:r>
              <a:rPr kumimoji="1"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characteristics</a:t>
            </a:r>
            <a:r>
              <a:rPr kumimoji="1"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unknown</a:t>
            </a:r>
            <a:endParaRPr kumimoji="1" lang="en-US" altLang="zh-CN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12960" y="24357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directions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390153" y="3557804"/>
            <a:ext cx="9292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Obtain demographic information (e.g., age, SES, race/ethnicity, location) using data on Twitter (e.g., image, text, geographical location)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Link Twitter to survey/interview/observation data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Upscale sample size: Train algorithms to automatically identify sibling dyads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endParaRPr kumimoji="1" lang="en-US" altLang="zh-CN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2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541" y="371870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However</a:t>
            </a:r>
            <a:r>
              <a:rPr kumimoji="1"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" y="1427006"/>
            <a:ext cx="7165571" cy="3898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055089"/>
            <a:ext cx="729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https://www.adlibbing.org/2018/02/12/4-lessons-from-top-social-media-publishers/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97833" y="2809702"/>
            <a:ext cx="681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b="1" dirty="0" smtClean="0"/>
              <a:t>?</a:t>
            </a:r>
            <a:endParaRPr kumimoji="1" lang="zh-CN" altLang="en-US" sz="8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28" y="901464"/>
            <a:ext cx="2583410" cy="18511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2541" y="5608798"/>
            <a:ext cx="90861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We know much less about sibling dynamics in an </a:t>
            </a:r>
            <a:r>
              <a:rPr kumimoji="1" lang="en-US" altLang="zh-CN" sz="2000" i="1" dirty="0">
                <a:latin typeface="Times New Roman" charset="0"/>
                <a:ea typeface="Times New Roman" charset="0"/>
                <a:cs typeface="Times New Roman" charset="0"/>
              </a:rPr>
              <a:t>online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context, despite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fact that social media plays an important role in many people’s daily life and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may provide unique opportunities for siblings’ connectedness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(Dworkin, Rudi, &amp; Hessel, 2018 ).</a:t>
            </a:r>
          </a:p>
        </p:txBody>
      </p:sp>
    </p:spTree>
    <p:extLst>
      <p:ext uri="{BB962C8B-B14F-4D97-AF65-F5344CB8AC3E}">
        <p14:creationId xmlns:p14="http://schemas.microsoft.com/office/powerpoint/2010/main" val="190145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Acknowledgement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6559229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This material is based on work supported by the National Science Foundation under IGERT Grant DGE-1144860, Big Data Social Science.</a:t>
            </a:r>
          </a:p>
          <a:p>
            <a:pPr marL="0" indent="0">
              <a:spcAft>
                <a:spcPts val="1200"/>
              </a:spcAft>
              <a:buNone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We thank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Jiaxun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Lyu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 Ru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Jia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Yuqin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Liu for their assistance with manual classification, and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Tingyu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Mao and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Bingyuan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Liu for their support on the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analyses.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78" y="1825625"/>
            <a:ext cx="1816133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708" y="215387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Thanks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 attention!</a:t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Questions &amp; Thoughts?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007" y="5951913"/>
            <a:ext cx="27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Xiaoran.sun@psu.edu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578" y="4159893"/>
            <a:ext cx="1855342" cy="26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243418"/>
            <a:ext cx="8013469" cy="5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337"/>
            <a:ext cx="9144000" cy="26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6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337"/>
            <a:ext cx="9144000" cy="267725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63162" y="4401866"/>
            <a:ext cx="1698147" cy="5691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383,040 tweets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161309" y="4484993"/>
            <a:ext cx="4821382" cy="40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0938" y="3959951"/>
            <a:ext cx="452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Text analysis (hashtag, </a:t>
            </a:r>
            <a:r>
              <a:rPr kumimoji="1" lang="en-US" altLang="zh-CN" dirty="0" err="1" smtClean="0"/>
              <a:t>ngrams</a:t>
            </a:r>
            <a:r>
              <a:rPr kumimoji="1" lang="en-US" altLang="zh-CN" dirty="0" smtClean="0"/>
              <a:t>, topic modeling, sentiment analysis), </a:t>
            </a:r>
            <a:r>
              <a:rPr kumimoji="1" lang="en-US" altLang="zh-CN" dirty="0" err="1" smtClean="0"/>
              <a:t>botcheck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982691" y="4388333"/>
            <a:ext cx="1698147" cy="5691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22,407 tweets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82691" y="5054138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~70</a:t>
            </a:r>
            <a:r>
              <a:rPr kumimoji="1" lang="en-US" altLang="zh-CN" smtClean="0"/>
              <a:t>% true positive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27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265"/>
            <a:ext cx="9144000" cy="37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" y="439309"/>
            <a:ext cx="7165571" cy="3898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482" y="3938606"/>
            <a:ext cx="729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https://www.adlibbing.org/2018/02/12/4-lessons-from-top-social-media-publishers/</a:t>
            </a:r>
          </a:p>
        </p:txBody>
      </p:sp>
      <p:sp>
        <p:nvSpPr>
          <p:cNvPr id="11" name="右箭头 10"/>
          <p:cNvSpPr/>
          <p:nvPr/>
        </p:nvSpPr>
        <p:spPr>
          <a:xfrm rot="2005744">
            <a:off x="1320169" y="3933345"/>
            <a:ext cx="2128444" cy="451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482" y="4709656"/>
            <a:ext cx="9144002" cy="146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Open source data from Twitter allow us to examine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communications about siblings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on a social media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platform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with unobtrusive, non-reactive,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objective observations.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 relevant model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comes from research showing that Twitter data can capture connectedness in romantic relationships </a:t>
            </a:r>
            <a:r>
              <a:rPr kumimoji="1"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400" dirty="0" err="1">
                <a:latin typeface="Times New Roman" charset="0"/>
                <a:ea typeface="Times New Roman" charset="0"/>
                <a:cs typeface="Times New Roman" charset="0"/>
              </a:rPr>
              <a:t>Garimella</a:t>
            </a:r>
            <a:r>
              <a:rPr kumimoji="1" lang="en-US" altLang="zh-CN" sz="1400" dirty="0">
                <a:latin typeface="Times New Roman" charset="0"/>
                <a:ea typeface="Times New Roman" charset="0"/>
                <a:cs typeface="Times New Roman" charset="0"/>
              </a:rPr>
              <a:t> et al., 2014)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13" name="椭圆 12"/>
          <p:cNvSpPr/>
          <p:nvPr/>
        </p:nvSpPr>
        <p:spPr>
          <a:xfrm rot="20311575">
            <a:off x="251609" y="2000129"/>
            <a:ext cx="1781418" cy="1712422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8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215497"/>
            <a:ext cx="7886700" cy="132556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Aims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341554"/>
            <a:ext cx="8384721" cy="474336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Identify sibling users on Twitter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Analyze communications with and about siblings on Twitter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Twitter as a social networking site </a:t>
            </a:r>
            <a:r>
              <a:rPr kumimoji="1"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(Zhao &amp; </a:t>
            </a:r>
            <a:r>
              <a:rPr kumimoji="1"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Rosson</a:t>
            </a:r>
            <a:r>
              <a:rPr kumimoji="1"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, 2009)</a:t>
            </a:r>
            <a:endParaRPr kumimoji="1"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Analyze sibling similarities based on their Twitter data</a:t>
            </a: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interests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(i.e., following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accounts): Twitter as an information gathering channel,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such as via following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accounts and trending topics </a:t>
            </a:r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(Zhao &amp; </a:t>
            </a:r>
            <a:r>
              <a:rPr kumimoji="1"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Rosson</a:t>
            </a:r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, 2009</a:t>
            </a:r>
            <a:r>
              <a:rPr kumimoji="1"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en-US" altLang="zh-CN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lnSpc>
                <a:spcPct val="100000"/>
              </a:lnSpc>
              <a:buFontTx/>
              <a:buChar char="-"/>
            </a:pPr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Emotion expressions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(i.e., sentiment in tweets):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user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language on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Twitter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has been linked to psychological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characteristics, such as personality and mental health status </a:t>
            </a:r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1"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Settanni</a:t>
            </a:r>
            <a:r>
              <a:rPr kumimoji="1"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 et al., 2018)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8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Sample: Identifying Sibling Users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7022" y="1619932"/>
            <a:ext cx="3603172" cy="19920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All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geo-tagged tweets in the U.S. posted from 12-16-2015 through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12-31-2015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(Archived by Chi, Van Hook, &amp; Yin, 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2017).</a:t>
            </a: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Approximately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4.8 million </a:t>
            </a:r>
            <a:r>
              <a:rPr kumimoji="1"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in total (13.4 GB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en-US" altLang="zh-CN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5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Sample: Identifying Sibling Users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7022" y="1619932"/>
            <a:ext cx="3603172" cy="19920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All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geo-tagged tweets in the U.S. posted from 12-16-2015 through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12-31-2015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(Archived by Chi, Van Hook, &amp; Yin, 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2017).</a:t>
            </a: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Approximately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4.8 million </a:t>
            </a:r>
            <a:r>
              <a:rPr kumimoji="1"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in total (13.4 GB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en-US" altLang="zh-CN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720194" y="2381931"/>
            <a:ext cx="61232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16186" y="1690689"/>
            <a:ext cx="3603172" cy="19920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Grepped tweets that contained one of the following keywords, “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sister(s)” “brother(s)” “sis” “bro(s)” “sissy” “sibling(s),” and in which the user (User 1)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mentioned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another user (User 2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).</a:t>
            </a:r>
          </a:p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4,722 tweets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grepped.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0" y="3773503"/>
            <a:ext cx="3499486" cy="1295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354" y="3800865"/>
            <a:ext cx="3815749" cy="14766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768" y="5350216"/>
            <a:ext cx="4304723" cy="150778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44497" y="4457538"/>
            <a:ext cx="1043118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rgbClr val="33A2F2"/>
                </a:solidFill>
                <a:latin typeface="Times New Roman" charset="0"/>
                <a:ea typeface="Times New Roman" charset="0"/>
                <a:cs typeface="Times New Roman" charset="0"/>
              </a:rPr>
              <a:t>user2name</a:t>
            </a:r>
            <a:endParaRPr kumimoji="1" lang="zh-CN" altLang="en-US" sz="1400" dirty="0">
              <a:solidFill>
                <a:srgbClr val="33A2F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5236" y="3864523"/>
            <a:ext cx="10065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latin typeface="Times New Roman" charset="0"/>
                <a:ea typeface="Times New Roman" charset="0"/>
                <a:cs typeface="Times New Roman" charset="0"/>
              </a:rPr>
              <a:t>User1 name</a:t>
            </a:r>
          </a:p>
          <a:p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@user1name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64338" y="3800865"/>
            <a:ext cx="10065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latin typeface="Times New Roman" charset="0"/>
                <a:ea typeface="Times New Roman" charset="0"/>
                <a:cs typeface="Times New Roman" charset="0"/>
              </a:rPr>
              <a:t>User1 name</a:t>
            </a:r>
          </a:p>
          <a:p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@user1name</a:t>
            </a:r>
          </a:p>
        </p:txBody>
      </p:sp>
      <p:sp>
        <p:nvSpPr>
          <p:cNvPr id="17" name="矩形 16"/>
          <p:cNvSpPr/>
          <p:nvPr/>
        </p:nvSpPr>
        <p:spPr>
          <a:xfrm>
            <a:off x="4332514" y="4644680"/>
            <a:ext cx="937549" cy="21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rgbClr val="429999"/>
                </a:solidFill>
                <a:latin typeface="Times New Roman" charset="0"/>
                <a:ea typeface="Times New Roman" charset="0"/>
                <a:cs typeface="Times New Roman" charset="0"/>
              </a:rPr>
              <a:t>user2name</a:t>
            </a:r>
            <a:endParaRPr kumimoji="1" lang="zh-CN" altLang="en-US" sz="1200" dirty="0">
              <a:solidFill>
                <a:srgbClr val="429999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60830" y="5415996"/>
            <a:ext cx="126591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smtClean="0">
                <a:latin typeface="Times New Roman" charset="0"/>
                <a:ea typeface="Times New Roman" charset="0"/>
                <a:cs typeface="Times New Roman" charset="0"/>
              </a:rPr>
              <a:t>User1 name</a:t>
            </a:r>
          </a:p>
          <a:p>
            <a:r>
              <a:rPr kumimoji="1" lang="en-US" altLang="zh-CN" sz="1050" dirty="0" smtClean="0">
                <a:latin typeface="Times New Roman" charset="0"/>
                <a:ea typeface="Times New Roman" charset="0"/>
                <a:cs typeface="Times New Roman" charset="0"/>
              </a:rPr>
              <a:t>@user1name</a:t>
            </a:r>
          </a:p>
        </p:txBody>
      </p:sp>
    </p:spTree>
    <p:extLst>
      <p:ext uri="{BB962C8B-B14F-4D97-AF65-F5344CB8AC3E}">
        <p14:creationId xmlns:p14="http://schemas.microsoft.com/office/powerpoint/2010/main" val="366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Sample: Identifying Sibling Users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2667" y="1644803"/>
            <a:ext cx="4257676" cy="3787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Independent coders classified the tweeters’ (User1 and User 2) relationship as sibling versus other based on the tweet content, with a 92% agreement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rate.</a:t>
            </a:r>
          </a:p>
          <a:p>
            <a:pPr>
              <a:spcAft>
                <a:spcPts val="12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iscussions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among all coders resolved inconsistencies. Each sibling user’s biological sex was also tagged in this process.</a:t>
            </a:r>
          </a:p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477 sibling dyads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identified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3339" y="2928787"/>
            <a:ext cx="61232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36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Sample: Identifying Sibling Users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2667" y="1644803"/>
            <a:ext cx="4257676" cy="3787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Independent coders classified the tweeters’ (User1 and User 2) relationship as sibling versus other based on the tweet content, with a 92% agreement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rate.</a:t>
            </a:r>
          </a:p>
          <a:p>
            <a:pPr>
              <a:spcAft>
                <a:spcPts val="12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iscussions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among all coders resolved inconsistencies. Each sibling user’s biological sex was also tagged in this process.</a:t>
            </a:r>
          </a:p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477 sibling dyads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identified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3339" y="2928787"/>
            <a:ext cx="61232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20343" y="2841702"/>
            <a:ext cx="61232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32663" y="1557718"/>
            <a:ext cx="3524251" cy="3787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We eliminated dyads in which at least one sibling’s Twitter account was protected, suspended, deleted, or inactive (i.e., 0 following accounts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 at the time of preliminary analyses (01-2018).</a:t>
            </a:r>
          </a:p>
          <a:p>
            <a:pPr>
              <a:spcAft>
                <a:spcPts val="12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We stored all the sibling users’ </a:t>
            </a:r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userid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username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279 sibling dyads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remained for analyses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1673" y="536962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54 brother-brother</a:t>
            </a:r>
          </a:p>
          <a:p>
            <a:pPr lvl="1"/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122 sister-sister</a:t>
            </a:r>
          </a:p>
          <a:p>
            <a:pPr lvl="1"/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103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mixed-sex dyads</a:t>
            </a:r>
          </a:p>
        </p:txBody>
      </p:sp>
    </p:spTree>
    <p:extLst>
      <p:ext uri="{BB962C8B-B14F-4D97-AF65-F5344CB8AC3E}">
        <p14:creationId xmlns:p14="http://schemas.microsoft.com/office/powerpoint/2010/main" val="87416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2133</Words>
  <Application>Microsoft Macintosh PowerPoint</Application>
  <PresentationFormat>全屏显示(4:3)</PresentationFormat>
  <Paragraphs>277</Paragraphs>
  <Slides>35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Baskerville Old Face</vt:lpstr>
      <vt:lpstr>Calibri</vt:lpstr>
      <vt:lpstr>Calibri Light</vt:lpstr>
      <vt:lpstr>Cambria Math</vt:lpstr>
      <vt:lpstr>DengXian</vt:lpstr>
      <vt:lpstr>Times New Roman</vt:lpstr>
      <vt:lpstr>等线</vt:lpstr>
      <vt:lpstr>等线 Light</vt:lpstr>
      <vt:lpstr>Arial</vt:lpstr>
      <vt:lpstr>Office 主题</vt:lpstr>
      <vt:lpstr>Sibling Dynamics on Social Media:       Analyses of A Selected Sibling Sample Based on Archived Twitter Data </vt:lpstr>
      <vt:lpstr>Background</vt:lpstr>
      <vt:lpstr>However…</vt:lpstr>
      <vt:lpstr>PowerPoint 演示文稿</vt:lpstr>
      <vt:lpstr>Aims</vt:lpstr>
      <vt:lpstr>Sample: Identifying Sibling Users</vt:lpstr>
      <vt:lpstr>Sample: Identifying Sibling Users</vt:lpstr>
      <vt:lpstr>Sample: Identifying Sibling Users</vt:lpstr>
      <vt:lpstr>Sample: Identifying Sibling Users</vt:lpstr>
      <vt:lpstr>Measures</vt:lpstr>
      <vt:lpstr>Measures</vt:lpstr>
      <vt:lpstr>Measures</vt:lpstr>
      <vt:lpstr>Analyses</vt:lpstr>
      <vt:lpstr>Question 1:  Does the frequency of tweets to/about the sibling differ by dyad sex constellation?</vt:lpstr>
      <vt:lpstr>Question 1:  Does the frequency of tweets to/about the sibling differ by dyad sex constellation?</vt:lpstr>
      <vt:lpstr>Question 1:  Does the frequency of tweets to/about the sibling differ by dyad sex constellation?</vt:lpstr>
      <vt:lpstr>Question 2:  Does sibling similarity on Twitter differ by dyad sex constellation?</vt:lpstr>
      <vt:lpstr>Question 2:  Does sibling similarity on Twitter differ by dyad sex constellation?</vt:lpstr>
      <vt:lpstr>Question 2:  Does sibling similarity on Twitter differ by dyad sex constellation?</vt:lpstr>
      <vt:lpstr>Question 3:  Is frequency of sibling-mentioned tweets associated with sibling similarity?</vt:lpstr>
      <vt:lpstr>Question 3:  Is frequency of sibling-mentioned tweets associated with sibling similarity?</vt:lpstr>
      <vt:lpstr>Question 3:  Is frequency of sibling-mentioned tweets associated with sibling similarity?</vt:lpstr>
      <vt:lpstr>Question 4:  Are siblings more similar than two randomly paired individuals? </vt:lpstr>
      <vt:lpstr>Question 4:  Are siblings more similar than two randomly paired individuals? </vt:lpstr>
      <vt:lpstr>Question 4:  Are siblings more similar than two randomly paired individuals? </vt:lpstr>
      <vt:lpstr>Question 4:  Are siblings more similar than two randomly paired individuals? </vt:lpstr>
      <vt:lpstr>PowerPoint 演示文稿</vt:lpstr>
      <vt:lpstr>Limitations</vt:lpstr>
      <vt:lpstr>Limitations</vt:lpstr>
      <vt:lpstr>Acknowledgement</vt:lpstr>
      <vt:lpstr>Thanks for attention!  Questions &amp; Thoughts?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Siblings’ Interactions and Shared Interests on Twitter:               Analyses of A Selected Sibling Sample Based on Archived Twitter Data</dc:title>
  <dc:creator>Xiaoran Sun</dc:creator>
  <cp:lastModifiedBy>Sun Xiaoran</cp:lastModifiedBy>
  <cp:revision>243</cp:revision>
  <dcterms:created xsi:type="dcterms:W3CDTF">2018-04-05T21:01:41Z</dcterms:created>
  <dcterms:modified xsi:type="dcterms:W3CDTF">2018-10-05T05:05:44Z</dcterms:modified>
</cp:coreProperties>
</file>