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28"/>
  </p:notesMasterIdLst>
  <p:sldIdLst>
    <p:sldId id="256" r:id="rId2"/>
    <p:sldId id="291" r:id="rId3"/>
    <p:sldId id="274" r:id="rId4"/>
    <p:sldId id="275" r:id="rId5"/>
    <p:sldId id="293" r:id="rId6"/>
    <p:sldId id="292" r:id="rId7"/>
    <p:sldId id="295" r:id="rId8"/>
    <p:sldId id="296" r:id="rId9"/>
    <p:sldId id="297" r:id="rId10"/>
    <p:sldId id="300" r:id="rId11"/>
    <p:sldId id="299" r:id="rId12"/>
    <p:sldId id="262" r:id="rId13"/>
    <p:sldId id="301" r:id="rId14"/>
    <p:sldId id="302" r:id="rId15"/>
    <p:sldId id="303" r:id="rId16"/>
    <p:sldId id="264" r:id="rId17"/>
    <p:sldId id="281" r:id="rId18"/>
    <p:sldId id="304" r:id="rId19"/>
    <p:sldId id="305" r:id="rId20"/>
    <p:sldId id="306" r:id="rId21"/>
    <p:sldId id="307" r:id="rId22"/>
    <p:sldId id="308" r:id="rId23"/>
    <p:sldId id="309" r:id="rId24"/>
    <p:sldId id="286" r:id="rId25"/>
    <p:sldId id="272"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on Jones" initials="DJ"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398"/>
    <a:srgbClr val="939496"/>
    <a:srgbClr val="98999B"/>
    <a:srgbClr val="5DCAE3"/>
    <a:srgbClr val="FF66CC"/>
    <a:srgbClr val="206692"/>
    <a:srgbClr val="1E407C"/>
    <a:srgbClr val="001700"/>
    <a:srgbClr val="001796"/>
    <a:srgbClr val="001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2" autoAdjust="0"/>
    <p:restoredTop sz="85081" autoAdjust="0"/>
  </p:normalViewPr>
  <p:slideViewPr>
    <p:cSldViewPr>
      <p:cViewPr>
        <p:scale>
          <a:sx n="120" d="100"/>
          <a:sy n="120" d="100"/>
        </p:scale>
        <p:origin x="184" y="-2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8DFC3-DE9B-47B2-B7A8-27E376D14034}" type="datetimeFigureOut">
              <a:rPr lang="en-US" smtClean="0"/>
              <a:t>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0A1E2A-A722-4693-B036-CEE5FAAD84F3}" type="slidenum">
              <a:rPr lang="en-US" smtClean="0"/>
              <a:t>‹#›</a:t>
            </a:fld>
            <a:endParaRPr lang="en-US"/>
          </a:p>
        </p:txBody>
      </p:sp>
    </p:spTree>
    <p:extLst>
      <p:ext uri="{BB962C8B-B14F-4D97-AF65-F5344CB8AC3E}">
        <p14:creationId xmlns:p14="http://schemas.microsoft.com/office/powerpoint/2010/main" val="344524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mr-IN" dirty="0" smtClean="0"/>
              <a:t>’</a:t>
            </a:r>
            <a:r>
              <a:rPr lang="en-US" dirty="0" smtClean="0"/>
              <a:t>t</a:t>
            </a:r>
            <a:r>
              <a:rPr lang="en-US" baseline="0" dirty="0" smtClean="0"/>
              <a:t> have to talk about title change</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a:t>
            </a:fld>
            <a:endParaRPr lang="en-US"/>
          </a:p>
        </p:txBody>
      </p:sp>
    </p:spTree>
    <p:extLst>
      <p:ext uri="{BB962C8B-B14F-4D97-AF65-F5344CB8AC3E}">
        <p14:creationId xmlns:p14="http://schemas.microsoft.com/office/powerpoint/2010/main" val="180969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Depressive</a:t>
            </a:r>
            <a:r>
              <a:rPr kumimoji="1" lang="en-US" altLang="zh-CN" baseline="0" dirty="0" smtClean="0"/>
              <a:t> symptoms: </a:t>
            </a:r>
            <a:r>
              <a:rPr lang="en-US" altLang="zh-CN" sz="1200" kern="1200" dirty="0" smtClean="0">
                <a:solidFill>
                  <a:schemeClr val="tx1"/>
                </a:solidFill>
                <a:effectLst/>
                <a:latin typeface="+mn-lt"/>
                <a:ea typeface="+mn-ea"/>
                <a:cs typeface="+mn-cs"/>
              </a:rPr>
              <a:t>individuals with more depressive symptoms have more negative affect and biased attribution styles that can make them more vulnerable to stressors as well as negative marital outcomes.</a:t>
            </a:r>
          </a:p>
          <a:p>
            <a:endParaRPr kumimoji="1"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Within the stress-adaptation process, however, partners can empathize and support each other to</a:t>
            </a:r>
            <a:r>
              <a:rPr lang="en-US" altLang="zh-CN" sz="1200" kern="1200" baseline="0" dirty="0" smtClean="0">
                <a:solidFill>
                  <a:schemeClr val="tx1"/>
                </a:solidFill>
                <a:effectLst/>
                <a:latin typeface="+mn-lt"/>
                <a:ea typeface="+mn-ea"/>
                <a:cs typeface="+mn-cs"/>
              </a:rPr>
              <a:t> mitigate</a:t>
            </a:r>
            <a:r>
              <a:rPr lang="en-US" altLang="zh-CN" sz="1200" kern="1200" dirty="0" smtClean="0">
                <a:solidFill>
                  <a:schemeClr val="tx1"/>
                </a:solidFill>
                <a:effectLst/>
                <a:latin typeface="+mn-lt"/>
                <a:ea typeface="+mn-ea"/>
                <a:cs typeface="+mn-cs"/>
              </a:rPr>
              <a:t> negative impacts of stress on their relationships</a:t>
            </a:r>
            <a:r>
              <a:rPr lang="zh-CN" altLang="zh-CN" dirty="0" smtClean="0">
                <a:effectLst/>
              </a:rPr>
              <a:t> </a:t>
            </a:r>
            <a:endParaRPr kumimoji="1" lang="en-US" altLang="zh-CN" dirty="0" smtClean="0">
              <a:effectLst/>
            </a:endParaRPr>
          </a:p>
          <a:p>
            <a:endParaRPr kumimoji="1" lang="en-US" altLang="zh-CN" dirty="0" smtClean="0"/>
          </a:p>
          <a:p>
            <a:r>
              <a:rPr lang="en-US" altLang="zh-CN" sz="1200" i="1" kern="1200" dirty="0" smtClean="0">
                <a:solidFill>
                  <a:schemeClr val="tx1"/>
                </a:solidFill>
                <a:effectLst/>
                <a:latin typeface="+mn-lt"/>
                <a:ea typeface="+mn-ea"/>
                <a:cs typeface="+mn-cs"/>
              </a:rPr>
              <a:t>expressivity</a:t>
            </a:r>
            <a:r>
              <a:rPr lang="en-US" altLang="zh-CN" sz="1200" kern="1200" dirty="0" smtClean="0">
                <a:solidFill>
                  <a:schemeClr val="tx1"/>
                </a:solidFill>
                <a:effectLst/>
                <a:latin typeface="+mn-lt"/>
                <a:ea typeface="+mn-ea"/>
                <a:cs typeface="+mn-cs"/>
              </a:rPr>
              <a:t>, a construct that encompasses a cluster of individuals’ adaptive, other-oriented characteristics in close relationships, such as empathy, sensitivity, and openness to emotion-related communication, and has been found to buffer the negative effect of contextual stressors</a:t>
            </a:r>
            <a:r>
              <a:rPr lang="zh-CN" altLang="zh-CN" dirty="0" smtClean="0">
                <a:effectLst/>
              </a:rPr>
              <a:t> </a:t>
            </a:r>
            <a:r>
              <a:rPr lang="en-US" altLang="zh-CN" sz="1200" kern="1200" dirty="0" smtClean="0">
                <a:solidFill>
                  <a:schemeClr val="tx1"/>
                </a:solidFill>
                <a:effectLst/>
                <a:latin typeface="+mn-lt"/>
                <a:ea typeface="+mn-ea"/>
                <a:cs typeface="+mn-cs"/>
              </a:rPr>
              <a:t>on couple relationships</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11</a:t>
            </a:fld>
            <a:endParaRPr lang="en-US"/>
          </a:p>
        </p:txBody>
      </p:sp>
    </p:spTree>
    <p:extLst>
      <p:ext uri="{BB962C8B-B14F-4D97-AF65-F5344CB8AC3E}">
        <p14:creationId xmlns:p14="http://schemas.microsoft.com/office/powerpoint/2010/main" val="196123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at</a:t>
            </a:r>
            <a:r>
              <a:rPr lang="en-US" baseline="0" dirty="0" smtClean="0"/>
              <a:t> least two children in pre- to late-adolescence</a:t>
            </a:r>
            <a:endParaRPr lang="en-US" baseline="0" dirty="0"/>
          </a:p>
          <a:p>
            <a:endParaRPr lang="en-US" baseline="0" dirty="0"/>
          </a:p>
          <a:p>
            <a:r>
              <a:rPr lang="en-US" baseline="0" dirty="0" smtClean="0"/>
              <a:t>education: somewhat college</a:t>
            </a:r>
          </a:p>
          <a:p>
            <a:endParaRPr lang="en-US" baseline="0" dirty="0" smtClean="0"/>
          </a:p>
          <a:p>
            <a:r>
              <a:rPr lang="en-US" baseline="0" dirty="0" smtClean="0"/>
              <a:t>Don</a:t>
            </a:r>
            <a:r>
              <a:rPr lang="mr-IN" baseline="0" dirty="0" smtClean="0"/>
              <a:t>’</a:t>
            </a:r>
            <a:r>
              <a:rPr lang="en-US" baseline="0" dirty="0" smtClean="0"/>
              <a:t>t say too much about the detailed characteristics; say as little as possible</a:t>
            </a:r>
          </a:p>
        </p:txBody>
      </p:sp>
      <p:sp>
        <p:nvSpPr>
          <p:cNvPr id="4" name="Slide Number Placeholder 3"/>
          <p:cNvSpPr>
            <a:spLocks noGrp="1"/>
          </p:cNvSpPr>
          <p:nvPr>
            <p:ph type="sldNum" sz="quarter" idx="10"/>
          </p:nvPr>
        </p:nvSpPr>
        <p:spPr/>
        <p:txBody>
          <a:bodyPr/>
          <a:lstStyle/>
          <a:p>
            <a:fld id="{390A1E2A-A722-4693-B036-CEE5FAAD84F3}" type="slidenum">
              <a:rPr lang="en-US" smtClean="0"/>
              <a:t>12</a:t>
            </a:fld>
            <a:endParaRPr lang="en-US"/>
          </a:p>
        </p:txBody>
      </p:sp>
    </p:spTree>
    <p:extLst>
      <p:ext uri="{BB962C8B-B14F-4D97-AF65-F5344CB8AC3E}">
        <p14:creationId xmlns:p14="http://schemas.microsoft.com/office/powerpoint/2010/main" val="139952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measured couple relationships experiences at both Time</a:t>
            </a:r>
            <a:r>
              <a:rPr lang="en-US" baseline="0" dirty="0" smtClean="0"/>
              <a:t> 1 and Time 2 so that we could test the longitudinal associations between perceived underemployment at Time 1 and couple relationship experiences and Time 2 (i.e., 1 year later) while controlling for the </a:t>
            </a:r>
            <a:r>
              <a:rPr lang="en-US" baseline="0" dirty="0" err="1" smtClean="0"/>
              <a:t>contemperaneous</a:t>
            </a:r>
            <a:r>
              <a:rPr lang="en-US" baseline="0" dirty="0" smtClean="0"/>
              <a:t> associations. </a:t>
            </a:r>
          </a:p>
          <a:p>
            <a:endParaRPr lang="en-US" baseline="0" dirty="0" smtClean="0"/>
          </a:p>
          <a:p>
            <a:r>
              <a:rPr lang="en-US" baseline="0" dirty="0" smtClean="0"/>
              <a:t>Don’t say too much on the measures</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13</a:t>
            </a:fld>
            <a:endParaRPr lang="en-US"/>
          </a:p>
        </p:txBody>
      </p:sp>
    </p:spTree>
    <p:extLst>
      <p:ext uri="{BB962C8B-B14F-4D97-AF65-F5344CB8AC3E}">
        <p14:creationId xmlns:p14="http://schemas.microsoft.com/office/powerpoint/2010/main" val="191710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the moderators</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14</a:t>
            </a:fld>
            <a:endParaRPr lang="en-US"/>
          </a:p>
        </p:txBody>
      </p:sp>
    </p:spTree>
    <p:extLst>
      <p:ext uri="{BB962C8B-B14F-4D97-AF65-F5344CB8AC3E}">
        <p14:creationId xmlns:p14="http://schemas.microsoft.com/office/powerpoint/2010/main" val="46617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the moderators</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15</a:t>
            </a:fld>
            <a:endParaRPr lang="en-US"/>
          </a:p>
        </p:txBody>
      </p:sp>
    </p:spTree>
    <p:extLst>
      <p:ext uri="{BB962C8B-B14F-4D97-AF65-F5344CB8AC3E}">
        <p14:creationId xmlns:p14="http://schemas.microsoft.com/office/powerpoint/2010/main" val="118963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An advantage of the two-intercept model (compared to the one-intercept) is that it allows for free estimation of covariance between mothers’ and fathers’ intercepts instead of constraining it as positive (Kenny et al., 2006</a:t>
            </a:r>
            <a:r>
              <a:rPr lang="zh-CN" altLang="zh-CN" dirty="0" smtClean="0">
                <a:effectLst/>
              </a:rPr>
              <a:t> </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16</a:t>
            </a:fld>
            <a:endParaRPr lang="en-US"/>
          </a:p>
        </p:txBody>
      </p:sp>
    </p:spTree>
    <p:extLst>
      <p:ext uri="{BB962C8B-B14F-4D97-AF65-F5344CB8AC3E}">
        <p14:creationId xmlns:p14="http://schemas.microsoft.com/office/powerpoint/2010/main" val="316074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17</a:t>
            </a:fld>
            <a:endParaRPr lang="en-US"/>
          </a:p>
        </p:txBody>
      </p:sp>
    </p:spTree>
    <p:extLst>
      <p:ext uri="{BB962C8B-B14F-4D97-AF65-F5344CB8AC3E}">
        <p14:creationId xmlns:p14="http://schemas.microsoft.com/office/powerpoint/2010/main" val="1276851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a:t>
            </a:r>
            <a:r>
              <a:rPr lang="en-US" baseline="0" dirty="0" smtClean="0"/>
              <a:t> words, </a:t>
            </a:r>
            <a:r>
              <a:rPr lang="en-US" dirty="0" smtClean="0"/>
              <a:t>High</a:t>
            </a:r>
            <a:r>
              <a:rPr lang="en-US" baseline="0" dirty="0" smtClean="0"/>
              <a:t> depressive symptoms- more vulnerable to the negative effects of perceived underemployment</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18</a:t>
            </a:fld>
            <a:endParaRPr lang="en-US"/>
          </a:p>
        </p:txBody>
      </p:sp>
    </p:spTree>
    <p:extLst>
      <p:ext uri="{BB962C8B-B14F-4D97-AF65-F5344CB8AC3E}">
        <p14:creationId xmlns:p14="http://schemas.microsoft.com/office/powerpoint/2010/main" val="645820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a:t>
            </a:r>
            <a:r>
              <a:rPr lang="en-US" baseline="0" dirty="0" smtClean="0"/>
              <a:t> words, mothers’ expressive, other-oriented characteristics seemed to buffer the negative effects of their partners’ underemployment on their relational love</a:t>
            </a:r>
          </a:p>
          <a:p>
            <a:r>
              <a:rPr lang="en-US" baseline="0" dirty="0" smtClean="0"/>
              <a:t>And we can see African American women’s expressivity as a resiliency factor against adversity in their </a:t>
            </a:r>
            <a:r>
              <a:rPr lang="en-US" baseline="0" dirty="0" err="1" smtClean="0"/>
              <a:t>partners’work</a:t>
            </a:r>
            <a:r>
              <a:rPr lang="en-US" baseline="0" dirty="0" smtClean="0"/>
              <a:t> experiences</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19</a:t>
            </a:fld>
            <a:endParaRPr lang="en-US"/>
          </a:p>
        </p:txBody>
      </p:sp>
    </p:spTree>
    <p:extLst>
      <p:ext uri="{BB962C8B-B14F-4D97-AF65-F5344CB8AC3E}">
        <p14:creationId xmlns:p14="http://schemas.microsoft.com/office/powerpoint/2010/main" val="2037917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Fewer</a:t>
            </a:r>
            <a:r>
              <a:rPr lang="en-US" baseline="0" dirty="0" smtClean="0"/>
              <a:t> hours: positive effects</a:t>
            </a:r>
          </a:p>
          <a:p>
            <a:r>
              <a:rPr lang="en-US" baseline="0" dirty="0" smtClean="0"/>
              <a:t>Part-time</a:t>
            </a:r>
          </a:p>
          <a:p>
            <a:r>
              <a:rPr lang="en-US" altLang="zh-CN" sz="1200" kern="1200" dirty="0" smtClean="0">
                <a:solidFill>
                  <a:schemeClr val="tx1"/>
                </a:solidFill>
                <a:effectLst/>
                <a:latin typeface="+mn-lt"/>
                <a:ea typeface="+mn-ea"/>
                <a:cs typeface="+mn-cs"/>
              </a:rPr>
              <a:t>For women, underemployment experiences due to part-time work may not be a stressor, but instead, may be beneficial for their marital relationships—at least when their husbands also are employed, as was the case in this sample.</a:t>
            </a:r>
            <a:r>
              <a:rPr lang="zh-CN" altLang="zh-CN" dirty="0" smtClean="0">
                <a:effectLst/>
              </a:rPr>
              <a:t> </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20</a:t>
            </a:fld>
            <a:endParaRPr lang="en-US"/>
          </a:p>
        </p:txBody>
      </p:sp>
    </p:spTree>
    <p:extLst>
      <p:ext uri="{BB962C8B-B14F-4D97-AF65-F5344CB8AC3E}">
        <p14:creationId xmlns:p14="http://schemas.microsoft.com/office/powerpoint/2010/main" val="192288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overqualify</a:t>
            </a:r>
            <a:r>
              <a:rPr lang="en-US" dirty="0" smtClean="0"/>
              <a:t>”</a:t>
            </a:r>
          </a:p>
          <a:p>
            <a:r>
              <a:rPr lang="en-US" dirty="0" smtClean="0"/>
              <a:t>Given their abilities and experiences, they deserve</a:t>
            </a:r>
            <a:r>
              <a:rPr lang="en-US" baseline="0" dirty="0" smtClean="0"/>
              <a:t> better jobs</a:t>
            </a:r>
          </a:p>
          <a:p>
            <a:r>
              <a:rPr lang="en-US" baseline="0" dirty="0" smtClean="0"/>
              <a:t>Ask: would this picture offend some people?</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a:t>
            </a:fld>
            <a:endParaRPr lang="en-US"/>
          </a:p>
        </p:txBody>
      </p:sp>
    </p:spTree>
    <p:extLst>
      <p:ext uri="{BB962C8B-B14F-4D97-AF65-F5344CB8AC3E}">
        <p14:creationId xmlns:p14="http://schemas.microsoft.com/office/powerpoint/2010/main" val="25292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Father</a:t>
            </a:r>
            <a:r>
              <a:rPr lang="en-US" baseline="0" dirty="0" smtClean="0"/>
              <a:t> actor effect- no moderations</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21</a:t>
            </a:fld>
            <a:endParaRPr lang="en-US"/>
          </a:p>
        </p:txBody>
      </p:sp>
    </p:spTree>
    <p:extLst>
      <p:ext uri="{BB962C8B-B14F-4D97-AF65-F5344CB8AC3E}">
        <p14:creationId xmlns:p14="http://schemas.microsoft.com/office/powerpoint/2010/main" val="16817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what has</a:t>
            </a:r>
            <a:r>
              <a:rPr lang="en-US" baseline="0" dirty="0" smtClean="0"/>
              <a:t> been found in the relational love model</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22</a:t>
            </a:fld>
            <a:endParaRPr lang="en-US"/>
          </a:p>
        </p:txBody>
      </p:sp>
    </p:spTree>
    <p:extLst>
      <p:ext uri="{BB962C8B-B14F-4D97-AF65-F5344CB8AC3E}">
        <p14:creationId xmlns:p14="http://schemas.microsoft.com/office/powerpoint/2010/main" val="119600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when it came to mothers’ own perceived underemployment, the pattern was opposite</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23</a:t>
            </a:fld>
            <a:endParaRPr lang="en-US"/>
          </a:p>
        </p:txBody>
      </p:sp>
    </p:spTree>
    <p:extLst>
      <p:ext uri="{BB962C8B-B14F-4D97-AF65-F5344CB8AC3E}">
        <p14:creationId xmlns:p14="http://schemas.microsoft.com/office/powerpoint/2010/main" val="77569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Resiliency factors need to be considered and examined in specific contexts</a:t>
            </a:r>
          </a:p>
        </p:txBody>
      </p:sp>
      <p:sp>
        <p:nvSpPr>
          <p:cNvPr id="4" name="Slide Number Placeholder 3"/>
          <p:cNvSpPr>
            <a:spLocks noGrp="1"/>
          </p:cNvSpPr>
          <p:nvPr>
            <p:ph type="sldNum" sz="quarter" idx="10"/>
          </p:nvPr>
        </p:nvSpPr>
        <p:spPr/>
        <p:txBody>
          <a:bodyPr/>
          <a:lstStyle/>
          <a:p>
            <a:fld id="{390A1E2A-A722-4693-B036-CEE5FAAD84F3}" type="slidenum">
              <a:rPr lang="en-US" smtClean="0"/>
              <a:t>24</a:t>
            </a:fld>
            <a:endParaRPr lang="en-US"/>
          </a:p>
        </p:txBody>
      </p:sp>
    </p:spTree>
    <p:extLst>
      <p:ext uri="{BB962C8B-B14F-4D97-AF65-F5344CB8AC3E}">
        <p14:creationId xmlns:p14="http://schemas.microsoft.com/office/powerpoint/2010/main" val="129352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25</a:t>
            </a:fld>
            <a:endParaRPr lang="en-US"/>
          </a:p>
        </p:txBody>
      </p:sp>
    </p:spTree>
    <p:extLst>
      <p:ext uri="{BB962C8B-B14F-4D97-AF65-F5344CB8AC3E}">
        <p14:creationId xmlns:p14="http://schemas.microsoft.com/office/powerpoint/2010/main" val="3023644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26</a:t>
            </a:fld>
            <a:endParaRPr lang="en-US"/>
          </a:p>
        </p:txBody>
      </p:sp>
    </p:spTree>
    <p:extLst>
      <p:ext uri="{BB962C8B-B14F-4D97-AF65-F5344CB8AC3E}">
        <p14:creationId xmlns:p14="http://schemas.microsoft.com/office/powerpoint/2010/main" val="19530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3</a:t>
            </a:fld>
            <a:endParaRPr lang="en-US"/>
          </a:p>
        </p:txBody>
      </p:sp>
    </p:spTree>
    <p:extLst>
      <p:ext uri="{BB962C8B-B14F-4D97-AF65-F5344CB8AC3E}">
        <p14:creationId xmlns:p14="http://schemas.microsoft.com/office/powerpoint/2010/main" val="269846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addition to capturing the mismatch between job outcomes and abilities, it also may reflect the inequalities African Americans experience in the labor market, more generally, with implications for their interpersonal relationship qualities </a:t>
            </a:r>
          </a:p>
          <a:p>
            <a:r>
              <a:rPr lang="en-US" sz="1200" kern="1200" dirty="0" smtClean="0">
                <a:solidFill>
                  <a:schemeClr val="tx1"/>
                </a:solidFill>
                <a:effectLst/>
                <a:latin typeface="+mn-lt"/>
                <a:ea typeface="+mn-ea"/>
                <a:cs typeface="+mn-cs"/>
              </a:rPr>
              <a:t>Parents:</a:t>
            </a:r>
            <a:r>
              <a:rPr lang="en-US" sz="1200" kern="1200" baseline="0" dirty="0" smtClean="0">
                <a:solidFill>
                  <a:schemeClr val="tx1"/>
                </a:solidFill>
                <a:effectLst/>
                <a:latin typeface="+mn-lt"/>
                <a:ea typeface="+mn-ea"/>
                <a:cs typeface="+mn-cs"/>
              </a:rPr>
              <a:t> Their couple relationships are not only important to family functioning but also have important implications for parents’ child outcomes</a:t>
            </a:r>
            <a:endParaRPr lang="en-US" dirty="0"/>
          </a:p>
        </p:txBody>
      </p:sp>
      <p:sp>
        <p:nvSpPr>
          <p:cNvPr id="4" name="Slide Number Placeholder 3"/>
          <p:cNvSpPr>
            <a:spLocks noGrp="1"/>
          </p:cNvSpPr>
          <p:nvPr>
            <p:ph type="sldNum" sz="quarter" idx="10"/>
          </p:nvPr>
        </p:nvSpPr>
        <p:spPr/>
        <p:txBody>
          <a:bodyPr/>
          <a:lstStyle/>
          <a:p>
            <a:fld id="{390A1E2A-A722-4693-B036-CEE5FAAD84F3}" type="slidenum">
              <a:rPr lang="en-US" smtClean="0"/>
              <a:t>4</a:t>
            </a:fld>
            <a:endParaRPr lang="en-US"/>
          </a:p>
        </p:txBody>
      </p:sp>
    </p:spTree>
    <p:extLst>
      <p:ext uri="{BB962C8B-B14F-4D97-AF65-F5344CB8AC3E}">
        <p14:creationId xmlns:p14="http://schemas.microsoft.com/office/powerpoint/2010/main" val="34247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5</a:t>
            </a:fld>
            <a:endParaRPr lang="en-US"/>
          </a:p>
        </p:txBody>
      </p:sp>
    </p:spTree>
    <p:extLst>
      <p:ext uri="{BB962C8B-B14F-4D97-AF65-F5344CB8AC3E}">
        <p14:creationId xmlns:p14="http://schemas.microsoft.com/office/powerpoint/2010/main" val="161827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From underemployment at</a:t>
            </a:r>
            <a:r>
              <a:rPr kumimoji="1" lang="en-US" altLang="zh-CN" baseline="0" dirty="0" smtClean="0"/>
              <a:t> work to couple relationship experiences at home.</a:t>
            </a:r>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6</a:t>
            </a:fld>
            <a:endParaRPr lang="en-US"/>
          </a:p>
        </p:txBody>
      </p:sp>
    </p:spTree>
    <p:extLst>
      <p:ext uri="{BB962C8B-B14F-4D97-AF65-F5344CB8AC3E}">
        <p14:creationId xmlns:p14="http://schemas.microsoft.com/office/powerpoint/2010/main" val="93866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7</a:t>
            </a:fld>
            <a:endParaRPr lang="en-US"/>
          </a:p>
        </p:txBody>
      </p:sp>
    </p:spTree>
    <p:extLst>
      <p:ext uri="{BB962C8B-B14F-4D97-AF65-F5344CB8AC3E}">
        <p14:creationId xmlns:p14="http://schemas.microsoft.com/office/powerpoint/2010/main" val="6195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APIM: using dyadic data test spillover effect,</a:t>
            </a:r>
            <a:r>
              <a:rPr kumimoji="1" lang="en-US" altLang="zh-CN" baseline="0" dirty="0" smtClean="0"/>
              <a:t> the actor effect, and crossover effect, the partner effect, simultaneously in a same model while controlling for interdependencies within each dyad</a:t>
            </a:r>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8</a:t>
            </a:fld>
            <a:endParaRPr lang="en-US"/>
          </a:p>
        </p:txBody>
      </p:sp>
    </p:spTree>
    <p:extLst>
      <p:ext uri="{BB962C8B-B14F-4D97-AF65-F5344CB8AC3E}">
        <p14:creationId xmlns:p14="http://schemas.microsoft.com/office/powerpoint/2010/main" val="32187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Depressive</a:t>
            </a:r>
            <a:r>
              <a:rPr kumimoji="1" lang="en-US" altLang="zh-CN" baseline="0" dirty="0" smtClean="0"/>
              <a:t> symptoms: </a:t>
            </a:r>
            <a:r>
              <a:rPr lang="en-US" altLang="zh-CN" sz="1200" kern="1200" dirty="0" smtClean="0">
                <a:solidFill>
                  <a:schemeClr val="tx1"/>
                </a:solidFill>
                <a:effectLst/>
                <a:latin typeface="+mn-lt"/>
                <a:ea typeface="+mn-ea"/>
                <a:cs typeface="+mn-cs"/>
              </a:rPr>
              <a:t>individuals with more depressive symptoms have more negative affect and biased attribution styles that can make them more vulnerable to stressors as well as negative marital outcomes.</a:t>
            </a:r>
          </a:p>
          <a:p>
            <a:endParaRPr kumimoji="1"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Within the stress-adaptation process, however, partners can empathize and support each other to</a:t>
            </a:r>
            <a:r>
              <a:rPr lang="en-US" altLang="zh-CN" sz="1200" kern="1200" baseline="0" dirty="0" smtClean="0">
                <a:solidFill>
                  <a:schemeClr val="tx1"/>
                </a:solidFill>
                <a:effectLst/>
                <a:latin typeface="+mn-lt"/>
                <a:ea typeface="+mn-ea"/>
                <a:cs typeface="+mn-cs"/>
              </a:rPr>
              <a:t> mitigate</a:t>
            </a:r>
            <a:r>
              <a:rPr lang="en-US" altLang="zh-CN" sz="1200" kern="1200" dirty="0" smtClean="0">
                <a:solidFill>
                  <a:schemeClr val="tx1"/>
                </a:solidFill>
                <a:effectLst/>
                <a:latin typeface="+mn-lt"/>
                <a:ea typeface="+mn-ea"/>
                <a:cs typeface="+mn-cs"/>
              </a:rPr>
              <a:t> negative impacts of stress on their relationships</a:t>
            </a:r>
            <a:r>
              <a:rPr lang="zh-CN" altLang="zh-CN" dirty="0" smtClean="0">
                <a:effectLst/>
              </a:rPr>
              <a:t> </a:t>
            </a:r>
            <a:endParaRPr kumimoji="1" lang="en-US" altLang="zh-CN" dirty="0" smtClean="0">
              <a:effectLst/>
            </a:endParaRPr>
          </a:p>
          <a:p>
            <a:endParaRPr kumimoji="1" lang="en-US" altLang="zh-CN" dirty="0" smtClean="0"/>
          </a:p>
          <a:p>
            <a:r>
              <a:rPr lang="en-US" altLang="zh-CN" sz="1200" i="1" kern="1200" dirty="0" smtClean="0">
                <a:solidFill>
                  <a:schemeClr val="tx1"/>
                </a:solidFill>
                <a:effectLst/>
                <a:latin typeface="+mn-lt"/>
                <a:ea typeface="+mn-ea"/>
                <a:cs typeface="+mn-cs"/>
              </a:rPr>
              <a:t>expressivity</a:t>
            </a:r>
            <a:r>
              <a:rPr lang="en-US" altLang="zh-CN" sz="1200" kern="1200" dirty="0" smtClean="0">
                <a:solidFill>
                  <a:schemeClr val="tx1"/>
                </a:solidFill>
                <a:effectLst/>
                <a:latin typeface="+mn-lt"/>
                <a:ea typeface="+mn-ea"/>
                <a:cs typeface="+mn-cs"/>
              </a:rPr>
              <a:t>, a construct that encompasses a cluster of individuals’ adaptive characteristics in close relationships, such as empathy, sensitivity, and openness to emotion-related communication, and has been found to buffer the negative effect of contextual stressors</a:t>
            </a:r>
            <a:r>
              <a:rPr lang="zh-CN" altLang="zh-CN" dirty="0" smtClean="0">
                <a:effectLst/>
              </a:rPr>
              <a:t> </a:t>
            </a:r>
            <a:r>
              <a:rPr lang="en-US" altLang="zh-CN" sz="1200" kern="1200" dirty="0" smtClean="0">
                <a:solidFill>
                  <a:schemeClr val="tx1"/>
                </a:solidFill>
                <a:effectLst/>
                <a:latin typeface="+mn-lt"/>
                <a:ea typeface="+mn-ea"/>
                <a:cs typeface="+mn-cs"/>
              </a:rPr>
              <a:t>on couple relationships</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390A1E2A-A722-4693-B036-CEE5FAAD84F3}" type="slidenum">
              <a:rPr lang="en-US" smtClean="0"/>
              <a:t>10</a:t>
            </a:fld>
            <a:endParaRPr lang="en-US"/>
          </a:p>
        </p:txBody>
      </p:sp>
    </p:spTree>
    <p:extLst>
      <p:ext uri="{BB962C8B-B14F-4D97-AF65-F5344CB8AC3E}">
        <p14:creationId xmlns:p14="http://schemas.microsoft.com/office/powerpoint/2010/main" val="179524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A95F0-1479-456C-89A9-00EF60F47495}"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70954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A95F0-1479-456C-89A9-00EF60F47495}"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183209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A95F0-1479-456C-89A9-00EF60F47495}"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60130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A95F0-1479-456C-89A9-00EF60F47495}"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25362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A95F0-1479-456C-89A9-00EF60F47495}"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392350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A95F0-1479-456C-89A9-00EF60F47495}"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90954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A95F0-1479-456C-89A9-00EF60F47495}" type="datetimeFigureOut">
              <a:rPr lang="en-US" smtClean="0"/>
              <a:t>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351362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A95F0-1479-456C-89A9-00EF60F47495}" type="datetimeFigureOut">
              <a:rPr lang="en-US" smtClean="0"/>
              <a:t>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88293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A95F0-1479-456C-89A9-00EF60F47495}" type="datetimeFigureOut">
              <a:rPr lang="en-US" smtClean="0"/>
              <a:t>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308207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A95F0-1479-456C-89A9-00EF60F47495}"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335064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A95F0-1479-456C-89A9-00EF60F47495}"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F5900-85EF-486C-8AF5-757D76676CDA}" type="slidenum">
              <a:rPr lang="en-US" smtClean="0"/>
              <a:t>‹#›</a:t>
            </a:fld>
            <a:endParaRPr lang="en-US"/>
          </a:p>
        </p:txBody>
      </p:sp>
    </p:spTree>
    <p:extLst>
      <p:ext uri="{BB962C8B-B14F-4D97-AF65-F5344CB8AC3E}">
        <p14:creationId xmlns:p14="http://schemas.microsoft.com/office/powerpoint/2010/main" val="7809502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A95F0-1479-456C-89A9-00EF60F47495}" type="datetimeFigureOut">
              <a:rPr lang="en-US" smtClean="0"/>
              <a:t>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F5900-85EF-486C-8AF5-757D76676CDA}" type="slidenum">
              <a:rPr lang="en-US" smtClean="0"/>
              <a:t>‹#›</a:t>
            </a:fld>
            <a:endParaRPr lang="en-US"/>
          </a:p>
        </p:txBody>
      </p:sp>
    </p:spTree>
    <p:extLst>
      <p:ext uri="{BB962C8B-B14F-4D97-AF65-F5344CB8AC3E}">
        <p14:creationId xmlns:p14="http://schemas.microsoft.com/office/powerpoint/2010/main" val="11597861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8.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7.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432482"/>
            <a:ext cx="10668000" cy="1470025"/>
          </a:xfrm>
        </p:spPr>
        <p:txBody>
          <a:bodyPr>
            <a:noAutofit/>
          </a:bodyPr>
          <a:lstStyle/>
          <a:p>
            <a:r>
              <a:rPr lang="en-US" altLang="zh-CN" sz="2800" dirty="0"/>
              <a:t>Perceived Underemployment and Couple Relationships </a:t>
            </a:r>
            <a:r>
              <a:rPr lang="en-US" altLang="zh-CN" sz="2800" dirty="0" smtClean="0"/>
              <a:t/>
            </a:r>
            <a:br>
              <a:rPr lang="en-US" altLang="zh-CN" sz="2800" dirty="0" smtClean="0"/>
            </a:br>
            <a:r>
              <a:rPr lang="en-US" altLang="zh-CN" sz="2800" dirty="0" smtClean="0"/>
              <a:t>Among </a:t>
            </a:r>
            <a:r>
              <a:rPr lang="en-US" altLang="zh-CN" sz="2800" dirty="0"/>
              <a:t>African American Parents: </a:t>
            </a:r>
            <a:r>
              <a:rPr lang="zh-CN" altLang="zh-CN" sz="2800" dirty="0"/>
              <a:t/>
            </a:r>
            <a:br>
              <a:rPr lang="zh-CN" altLang="zh-CN" sz="2800" dirty="0"/>
            </a:br>
            <a:r>
              <a:rPr lang="en-US" altLang="zh-CN" sz="2800" dirty="0"/>
              <a:t>A Dyadic Approach </a:t>
            </a:r>
            <a:endParaRPr lang="en-US" sz="2800" dirty="0"/>
          </a:p>
        </p:txBody>
      </p:sp>
      <p:sp>
        <p:nvSpPr>
          <p:cNvPr id="3" name="Subtitle 2"/>
          <p:cNvSpPr>
            <a:spLocks noGrp="1"/>
          </p:cNvSpPr>
          <p:nvPr>
            <p:ph type="subTitle" idx="1"/>
          </p:nvPr>
        </p:nvSpPr>
        <p:spPr>
          <a:xfrm>
            <a:off x="689610" y="3505200"/>
            <a:ext cx="8458200" cy="1447800"/>
          </a:xfrm>
        </p:spPr>
        <p:txBody>
          <a:bodyPr>
            <a:normAutofit/>
          </a:bodyPr>
          <a:lstStyle/>
          <a:p>
            <a:r>
              <a:rPr lang="en-US" sz="2400" dirty="0" err="1" smtClean="0">
                <a:solidFill>
                  <a:schemeClr val="tx1"/>
                </a:solidFill>
              </a:rPr>
              <a:t>Xiaoran</a:t>
            </a:r>
            <a:r>
              <a:rPr lang="en-US" sz="2400" dirty="0" smtClean="0">
                <a:solidFill>
                  <a:schemeClr val="tx1"/>
                </a:solidFill>
              </a:rPr>
              <a:t> Sun, Susan M. McHale, &amp; Ann C. </a:t>
            </a:r>
            <a:r>
              <a:rPr lang="en-US" sz="2400" dirty="0" err="1" smtClean="0">
                <a:solidFill>
                  <a:schemeClr val="tx1"/>
                </a:solidFill>
              </a:rPr>
              <a:t>Crouter</a:t>
            </a:r>
            <a:endParaRPr lang="en-US" sz="2400" dirty="0" smtClean="0">
              <a:solidFill>
                <a:schemeClr val="tx1"/>
              </a:solidFill>
            </a:endParaRPr>
          </a:p>
          <a:p>
            <a:r>
              <a:rPr lang="en-US" sz="2000" dirty="0" smtClean="0">
                <a:solidFill>
                  <a:schemeClr val="tx1"/>
                </a:solidFill>
              </a:rPr>
              <a:t>Department of Human Development and Family Studies</a:t>
            </a:r>
          </a:p>
          <a:p>
            <a:r>
              <a:rPr lang="en-US" sz="2000" dirty="0" smtClean="0">
                <a:solidFill>
                  <a:schemeClr val="tx1"/>
                </a:solidFill>
              </a:rPr>
              <a:t>The Pennsylvania State University</a:t>
            </a:r>
            <a:endParaRPr lang="en-US" sz="1800" dirty="0">
              <a:solidFill>
                <a:schemeClr val="tx1"/>
              </a:solidFill>
            </a:endParaRPr>
          </a:p>
        </p:txBody>
      </p:sp>
      <p:pic>
        <p:nvPicPr>
          <p:cNvPr id="1028" name="Picture 4" descr="“African American couple”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40115"/>
            <a:ext cx="2667000" cy="24178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African American couple”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777" y="4685551"/>
            <a:ext cx="2424223" cy="2172449"/>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040" y="4734657"/>
            <a:ext cx="826265"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图片 3"/>
          <p:cNvPicPr>
            <a:picLocks noChangeAspect="1"/>
          </p:cNvPicPr>
          <p:nvPr/>
        </p:nvPicPr>
        <p:blipFill>
          <a:blip r:embed="rId6"/>
          <a:stretch>
            <a:fillRect/>
          </a:stretch>
        </p:blipFill>
        <p:spPr>
          <a:xfrm>
            <a:off x="-6096" y="-6889"/>
            <a:ext cx="2063496" cy="1073689"/>
          </a:xfrm>
          <a:prstGeom prst="rect">
            <a:avLst/>
          </a:prstGeom>
        </p:spPr>
      </p:pic>
      <p:sp>
        <p:nvSpPr>
          <p:cNvPr id="7" name="文本框 6"/>
          <p:cNvSpPr txBox="1"/>
          <p:nvPr/>
        </p:nvSpPr>
        <p:spPr>
          <a:xfrm>
            <a:off x="4038600" y="0"/>
            <a:ext cx="5105400" cy="923330"/>
          </a:xfrm>
          <a:prstGeom prst="rect">
            <a:avLst/>
          </a:prstGeom>
          <a:noFill/>
        </p:spPr>
        <p:txBody>
          <a:bodyPr wrap="square" rtlCol="0">
            <a:spAutoFit/>
          </a:bodyPr>
          <a:lstStyle/>
          <a:p>
            <a:pPr algn="r"/>
            <a:r>
              <a:rPr kumimoji="1" lang="en-US" altLang="zh-CN" b="1" dirty="0">
                <a:solidFill>
                  <a:schemeClr val="bg1">
                    <a:lumMod val="50000"/>
                  </a:schemeClr>
                </a:solidFill>
              </a:rPr>
              <a:t>Sociocultural Contexts of the Work-Family </a:t>
            </a:r>
            <a:r>
              <a:rPr kumimoji="1" lang="en-US" altLang="zh-CN" b="1" dirty="0" smtClean="0">
                <a:solidFill>
                  <a:schemeClr val="bg1">
                    <a:lumMod val="50000"/>
                  </a:schemeClr>
                </a:solidFill>
              </a:rPr>
              <a:t>Interface: A </a:t>
            </a:r>
            <a:r>
              <a:rPr kumimoji="1" lang="en-US" altLang="zh-CN" b="1" dirty="0">
                <a:solidFill>
                  <a:schemeClr val="bg1">
                    <a:lumMod val="50000"/>
                  </a:schemeClr>
                </a:solidFill>
              </a:rPr>
              <a:t>Call to Identify Resiliency Factors</a:t>
            </a:r>
          </a:p>
          <a:p>
            <a:pPr algn="r"/>
            <a:endParaRPr kumimoji="1" lang="zh-CN" altLang="en-US" b="1" dirty="0">
              <a:solidFill>
                <a:srgbClr val="939496"/>
              </a:solidFill>
            </a:endParaRPr>
          </a:p>
        </p:txBody>
      </p:sp>
    </p:spTree>
    <p:extLst>
      <p:ext uri="{BB962C8B-B14F-4D97-AF65-F5344CB8AC3E}">
        <p14:creationId xmlns:p14="http://schemas.microsoft.com/office/powerpoint/2010/main" val="126033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2</a:t>
            </a:r>
            <a:endParaRPr kumimoji="1" lang="zh-CN" altLang="en-US" dirty="0"/>
          </a:p>
        </p:txBody>
      </p:sp>
      <p:sp>
        <p:nvSpPr>
          <p:cNvPr id="3" name="内容占位符 2"/>
          <p:cNvSpPr>
            <a:spLocks noGrp="1"/>
          </p:cNvSpPr>
          <p:nvPr>
            <p:ph idx="1"/>
          </p:nvPr>
        </p:nvSpPr>
        <p:spPr>
          <a:xfrm>
            <a:off x="457200" y="1431925"/>
            <a:ext cx="8229600" cy="930275"/>
          </a:xfrm>
        </p:spPr>
        <p:txBody>
          <a:bodyPr>
            <a:normAutofit/>
          </a:bodyPr>
          <a:lstStyle/>
          <a:p>
            <a:pPr marL="0" indent="0">
              <a:buNone/>
            </a:pPr>
            <a:r>
              <a:rPr kumimoji="1" lang="en-US" altLang="zh-CN" sz="2400" dirty="0" smtClean="0"/>
              <a:t>Examine individual and contextual factors that potentially moderate the underemployment-relationship linkages.</a:t>
            </a:r>
          </a:p>
          <a:p>
            <a:pPr marL="0" indent="0">
              <a:buNone/>
            </a:pPr>
            <a:endParaRPr kumimoji="1" lang="en-US" altLang="zh-CN" sz="2400" dirty="0"/>
          </a:p>
          <a:p>
            <a:pPr marL="0" indent="0">
              <a:buNone/>
            </a:pPr>
            <a:endParaRPr kumimoji="1" lang="en-US" altLang="zh-CN" sz="2400" dirty="0" smtClean="0"/>
          </a:p>
        </p:txBody>
      </p:sp>
      <p:sp>
        <p:nvSpPr>
          <p:cNvPr id="4" name="矩形 3"/>
          <p:cNvSpPr/>
          <p:nvPr/>
        </p:nvSpPr>
        <p:spPr>
          <a:xfrm>
            <a:off x="457200" y="2362200"/>
            <a:ext cx="7996238"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en-US" altLang="zh-CN" dirty="0" smtClean="0"/>
              <a:t>Theoretical Grounding: </a:t>
            </a:r>
          </a:p>
          <a:p>
            <a:r>
              <a:rPr kumimoji="1" lang="en-US" altLang="zh-CN" dirty="0" smtClean="0"/>
              <a:t>the vulnerability-stress-adaptation framework for couple relationships </a:t>
            </a:r>
            <a:endParaRPr kumimoji="1" lang="zh-CN" altLang="en-US" dirty="0"/>
          </a:p>
        </p:txBody>
      </p:sp>
      <p:sp>
        <p:nvSpPr>
          <p:cNvPr id="6" name="矩形 5"/>
          <p:cNvSpPr/>
          <p:nvPr/>
        </p:nvSpPr>
        <p:spPr>
          <a:xfrm>
            <a:off x="0" y="6488668"/>
            <a:ext cx="8038291" cy="276999"/>
          </a:xfrm>
          <a:prstGeom prst="rect">
            <a:avLst/>
          </a:prstGeom>
        </p:spPr>
        <p:txBody>
          <a:bodyPr wrap="none">
            <a:spAutoFit/>
          </a:bodyPr>
          <a:lstStyle/>
          <a:p>
            <a:r>
              <a:rPr lang="en-US" altLang="zh-CN" sz="1200" i="1" dirty="0" err="1">
                <a:latin typeface="Calibri" charset="0"/>
                <a:ea typeface="Calibri" charset="0"/>
                <a:cs typeface="Calibri" charset="0"/>
              </a:rPr>
              <a:t>Karney</a:t>
            </a:r>
            <a:r>
              <a:rPr lang="en-US" altLang="zh-CN" sz="1200" i="1" dirty="0">
                <a:latin typeface="Calibri" charset="0"/>
                <a:ea typeface="Calibri" charset="0"/>
                <a:cs typeface="Calibri" charset="0"/>
              </a:rPr>
              <a:t> &amp; Bradbury, 1995</a:t>
            </a:r>
            <a:r>
              <a:rPr lang="zh-CN" altLang="zh-CN" sz="1200" i="1" dirty="0">
                <a:latin typeface="Calibri" charset="0"/>
                <a:ea typeface="Calibri" charset="0"/>
                <a:cs typeface="Calibri" charset="0"/>
              </a:rPr>
              <a:t> </a:t>
            </a:r>
            <a:r>
              <a:rPr lang="en-US" altLang="zh-CN" sz="1200" i="1" dirty="0">
                <a:latin typeface="Calibri" charset="0"/>
                <a:ea typeface="Calibri" charset="0"/>
                <a:cs typeface="Calibri" charset="0"/>
              </a:rPr>
              <a:t>; Randall &amp; </a:t>
            </a:r>
            <a:r>
              <a:rPr lang="en-US" altLang="zh-CN" sz="1200" i="1" dirty="0" err="1">
                <a:latin typeface="Calibri" charset="0"/>
                <a:ea typeface="Calibri" charset="0"/>
                <a:cs typeface="Calibri" charset="0"/>
              </a:rPr>
              <a:t>Bodenmann</a:t>
            </a:r>
            <a:r>
              <a:rPr lang="en-US" altLang="zh-CN" sz="1200" i="1" dirty="0">
                <a:latin typeface="Calibri" charset="0"/>
                <a:ea typeface="Calibri" charset="0"/>
                <a:cs typeface="Calibri" charset="0"/>
              </a:rPr>
              <a:t>, 2009 ; Riina &amp; McHale, 2010 </a:t>
            </a:r>
            <a:r>
              <a:rPr lang="en-US" altLang="zh-CN" sz="1200" i="1" dirty="0" smtClean="0">
                <a:latin typeface="Calibri" charset="0"/>
                <a:ea typeface="Calibri" charset="0"/>
                <a:cs typeface="Calibri" charset="0"/>
              </a:rPr>
              <a:t>; </a:t>
            </a:r>
            <a:r>
              <a:rPr lang="en-US" altLang="zh-CN" sz="1200" i="1" dirty="0" smtClean="0"/>
              <a:t>Sutton et al., 2016</a:t>
            </a:r>
            <a:r>
              <a:rPr lang="en-US" altLang="zh-CN" sz="1200" i="1" dirty="0"/>
              <a:t>; Young &amp; </a:t>
            </a:r>
            <a:r>
              <a:rPr lang="en-US" altLang="zh-CN" sz="1200" i="1" dirty="0" err="1"/>
              <a:t>Schieman</a:t>
            </a:r>
            <a:r>
              <a:rPr lang="en-US" altLang="zh-CN" sz="1200" i="1" dirty="0"/>
              <a:t>, 2012 </a:t>
            </a:r>
            <a:r>
              <a:rPr lang="zh-CN" altLang="zh-CN" sz="1200" i="1" dirty="0" smtClean="0"/>
              <a:t> </a:t>
            </a:r>
            <a:endParaRPr lang="zh-CN" altLang="en-US" sz="1200" i="1" dirty="0">
              <a:latin typeface="Calibri" charset="0"/>
              <a:ea typeface="Calibri" charset="0"/>
              <a:cs typeface="Calibri" charset="0"/>
            </a:endParaRPr>
          </a:p>
        </p:txBody>
      </p:sp>
    </p:spTree>
    <p:extLst>
      <p:ext uri="{BB962C8B-B14F-4D97-AF65-F5344CB8AC3E}">
        <p14:creationId xmlns:p14="http://schemas.microsoft.com/office/powerpoint/2010/main" val="147557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2</a:t>
            </a:r>
            <a:endParaRPr kumimoji="1" lang="zh-CN" altLang="en-US" dirty="0"/>
          </a:p>
        </p:txBody>
      </p:sp>
      <p:sp>
        <p:nvSpPr>
          <p:cNvPr id="3" name="内容占位符 2"/>
          <p:cNvSpPr>
            <a:spLocks noGrp="1"/>
          </p:cNvSpPr>
          <p:nvPr>
            <p:ph idx="1"/>
          </p:nvPr>
        </p:nvSpPr>
        <p:spPr>
          <a:xfrm>
            <a:off x="457200" y="1431925"/>
            <a:ext cx="8229600" cy="930275"/>
          </a:xfrm>
        </p:spPr>
        <p:txBody>
          <a:bodyPr>
            <a:normAutofit/>
          </a:bodyPr>
          <a:lstStyle/>
          <a:p>
            <a:pPr marL="0" indent="0">
              <a:buNone/>
            </a:pPr>
            <a:r>
              <a:rPr kumimoji="1" lang="en-US" altLang="zh-CN" sz="2400" dirty="0" smtClean="0"/>
              <a:t>Examine individual and contextual factors that potentially moderate the underemployment-relationship linkages.</a:t>
            </a:r>
          </a:p>
          <a:p>
            <a:pPr marL="0" indent="0">
              <a:buNone/>
            </a:pPr>
            <a:endParaRPr kumimoji="1" lang="en-US" altLang="zh-CN" sz="2400" dirty="0"/>
          </a:p>
          <a:p>
            <a:pPr marL="0" indent="0">
              <a:buNone/>
            </a:pPr>
            <a:endParaRPr kumimoji="1" lang="en-US" altLang="zh-CN" sz="2400" dirty="0" smtClean="0"/>
          </a:p>
        </p:txBody>
      </p:sp>
      <p:sp>
        <p:nvSpPr>
          <p:cNvPr id="4" name="矩形 3"/>
          <p:cNvSpPr/>
          <p:nvPr/>
        </p:nvSpPr>
        <p:spPr>
          <a:xfrm>
            <a:off x="457200" y="2362200"/>
            <a:ext cx="82296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kumimoji="1" lang="en-US" altLang="zh-CN" dirty="0" smtClean="0"/>
              <a:t>Theoretical Grounding: </a:t>
            </a:r>
          </a:p>
          <a:p>
            <a:r>
              <a:rPr kumimoji="1" lang="en-US" altLang="zh-CN" dirty="0" smtClean="0"/>
              <a:t>the vulnerability-stress-adaptation framework for couple relationships </a:t>
            </a:r>
            <a:endParaRPr kumimoji="1" lang="zh-CN" altLang="en-US" dirty="0"/>
          </a:p>
        </p:txBody>
      </p:sp>
      <p:sp>
        <p:nvSpPr>
          <p:cNvPr id="5" name="矩形 4"/>
          <p:cNvSpPr/>
          <p:nvPr/>
        </p:nvSpPr>
        <p:spPr>
          <a:xfrm>
            <a:off x="457200" y="3048000"/>
            <a:ext cx="8229600" cy="3200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marL="285750" indent="-285750">
              <a:buFontTx/>
              <a:buChar char="-"/>
            </a:pPr>
            <a:r>
              <a:rPr kumimoji="1" lang="en-US" altLang="zh-CN" dirty="0" smtClean="0"/>
              <a:t>Couple relationships are influenced by the combinations of partners’ enduring vulnerabilities, stressors, and adaptive characteristics</a:t>
            </a:r>
          </a:p>
          <a:p>
            <a:pPr marL="285750" indent="-285750">
              <a:buFontTx/>
              <a:buChar char="-"/>
            </a:pPr>
            <a:r>
              <a:rPr kumimoji="1" lang="en-US" altLang="zh-CN" dirty="0" smtClean="0"/>
              <a:t>Perceived underemployment: a stressor</a:t>
            </a:r>
          </a:p>
          <a:p>
            <a:pPr marL="742950" lvl="1" indent="-285750">
              <a:buFontTx/>
              <a:buChar char="-"/>
            </a:pPr>
            <a:r>
              <a:rPr kumimoji="1" lang="en-US" altLang="zh-CN" dirty="0" smtClean="0"/>
              <a:t>Its effects on couple relationships must be understood in relation to the contexts of the other factors</a:t>
            </a:r>
          </a:p>
          <a:p>
            <a:pPr marL="285750" indent="-285750">
              <a:buFontTx/>
              <a:buChar char="-"/>
            </a:pPr>
            <a:r>
              <a:rPr kumimoji="1" lang="en-US" altLang="zh-CN" dirty="0" smtClean="0"/>
              <a:t>Vulnerability-stress process:</a:t>
            </a:r>
          </a:p>
          <a:p>
            <a:pPr marL="742950" lvl="1" indent="-285750">
              <a:buFontTx/>
              <a:buChar char="-"/>
            </a:pPr>
            <a:r>
              <a:rPr kumimoji="1" lang="en-US" altLang="zh-CN" dirty="0"/>
              <a:t>Moderation by </a:t>
            </a:r>
            <a:r>
              <a:rPr kumimoji="1" lang="en-US" altLang="zh-CN" u="sng" dirty="0"/>
              <a:t>depressive symptoms </a:t>
            </a:r>
            <a:r>
              <a:rPr kumimoji="1" lang="en-US" altLang="zh-CN" dirty="0"/>
              <a:t>(vulnerability)</a:t>
            </a:r>
            <a:r>
              <a:rPr kumimoji="1" lang="mr-IN" altLang="zh-CN" dirty="0"/>
              <a:t>–</a:t>
            </a:r>
            <a:r>
              <a:rPr kumimoji="1" lang="en-US" altLang="zh-CN" dirty="0"/>
              <a:t> exacerbate </a:t>
            </a:r>
            <a:endParaRPr kumimoji="1" lang="en-US" altLang="zh-CN" dirty="0" smtClean="0"/>
          </a:p>
          <a:p>
            <a:pPr marL="285750" indent="-285750">
              <a:buFontTx/>
              <a:buChar char="-"/>
            </a:pPr>
            <a:r>
              <a:rPr kumimoji="1" lang="en-US" altLang="zh-CN" dirty="0" smtClean="0"/>
              <a:t>Stress-adaptation process:</a:t>
            </a:r>
          </a:p>
          <a:p>
            <a:pPr marL="742950" lvl="2" indent="-285750">
              <a:buFontTx/>
              <a:buChar char="-"/>
            </a:pPr>
            <a:r>
              <a:rPr kumimoji="1" lang="en-US" altLang="zh-CN" dirty="0"/>
              <a:t>Moderation by </a:t>
            </a:r>
            <a:r>
              <a:rPr kumimoji="1" lang="en-US" altLang="zh-CN" u="sng" dirty="0"/>
              <a:t>expressivity</a:t>
            </a:r>
            <a:r>
              <a:rPr kumimoji="1" lang="en-US" altLang="zh-CN" dirty="0"/>
              <a:t> (</a:t>
            </a:r>
            <a:r>
              <a:rPr kumimoji="1" lang="en-US" altLang="zh-CN" dirty="0" smtClean="0"/>
              <a:t>adaptive, other-oriented </a:t>
            </a:r>
            <a:r>
              <a:rPr kumimoji="1" lang="en-US" altLang="zh-CN" dirty="0"/>
              <a:t>characteristics)</a:t>
            </a:r>
            <a:r>
              <a:rPr kumimoji="1" lang="mr-IN" altLang="zh-CN" dirty="0"/>
              <a:t>–</a:t>
            </a:r>
            <a:r>
              <a:rPr kumimoji="1" lang="en-US" altLang="zh-CN" dirty="0"/>
              <a:t> </a:t>
            </a:r>
            <a:r>
              <a:rPr kumimoji="1" lang="en-US" altLang="zh-CN" dirty="0" smtClean="0"/>
              <a:t>mitigate</a:t>
            </a:r>
          </a:p>
          <a:p>
            <a:pPr marL="285750" indent="-285750">
              <a:buFontTx/>
              <a:buChar char="-"/>
            </a:pPr>
            <a:r>
              <a:rPr kumimoji="1" lang="en-US" altLang="zh-CN" dirty="0" smtClean="0"/>
              <a:t>Other stressors from work</a:t>
            </a:r>
            <a:r>
              <a:rPr kumimoji="1" lang="mr-IN" altLang="zh-CN" dirty="0" smtClean="0"/>
              <a:t>–</a:t>
            </a:r>
            <a:r>
              <a:rPr kumimoji="1" lang="en-US" altLang="zh-CN" dirty="0" smtClean="0"/>
              <a:t> stress amplification pattern:</a:t>
            </a:r>
          </a:p>
          <a:p>
            <a:pPr marL="742950" lvl="1" indent="-285750">
              <a:buFontTx/>
              <a:buChar char="-"/>
            </a:pPr>
            <a:r>
              <a:rPr kumimoji="1" lang="en-US" altLang="zh-CN" u="sng" dirty="0" smtClean="0"/>
              <a:t>Work hours </a:t>
            </a:r>
            <a:r>
              <a:rPr kumimoji="1" lang="en-US" altLang="zh-CN" dirty="0" smtClean="0"/>
              <a:t>(demands), </a:t>
            </a:r>
            <a:r>
              <a:rPr kumimoji="1" lang="en-US" altLang="zh-CN" u="sng" dirty="0" smtClean="0"/>
              <a:t>workplace discrimination</a:t>
            </a:r>
            <a:r>
              <a:rPr kumimoji="1" lang="mr-IN" altLang="zh-CN" dirty="0" smtClean="0"/>
              <a:t>–</a:t>
            </a:r>
            <a:r>
              <a:rPr kumimoji="1" lang="en-US" altLang="zh-CN" dirty="0" smtClean="0"/>
              <a:t> exacerbate </a:t>
            </a:r>
          </a:p>
        </p:txBody>
      </p:sp>
      <p:sp>
        <p:nvSpPr>
          <p:cNvPr id="6" name="矩形 5"/>
          <p:cNvSpPr/>
          <p:nvPr/>
        </p:nvSpPr>
        <p:spPr>
          <a:xfrm>
            <a:off x="0" y="6488668"/>
            <a:ext cx="8038291" cy="276999"/>
          </a:xfrm>
          <a:prstGeom prst="rect">
            <a:avLst/>
          </a:prstGeom>
        </p:spPr>
        <p:txBody>
          <a:bodyPr wrap="none">
            <a:spAutoFit/>
          </a:bodyPr>
          <a:lstStyle/>
          <a:p>
            <a:r>
              <a:rPr lang="en-US" altLang="zh-CN" sz="1200" i="1" dirty="0" err="1">
                <a:latin typeface="Calibri" charset="0"/>
                <a:ea typeface="Calibri" charset="0"/>
                <a:cs typeface="Calibri" charset="0"/>
              </a:rPr>
              <a:t>Karney</a:t>
            </a:r>
            <a:r>
              <a:rPr lang="en-US" altLang="zh-CN" sz="1200" i="1" dirty="0">
                <a:latin typeface="Calibri" charset="0"/>
                <a:ea typeface="Calibri" charset="0"/>
                <a:cs typeface="Calibri" charset="0"/>
              </a:rPr>
              <a:t> &amp; Bradbury, 1995</a:t>
            </a:r>
            <a:r>
              <a:rPr lang="zh-CN" altLang="zh-CN" sz="1200" i="1" dirty="0">
                <a:latin typeface="Calibri" charset="0"/>
                <a:ea typeface="Calibri" charset="0"/>
                <a:cs typeface="Calibri" charset="0"/>
              </a:rPr>
              <a:t> </a:t>
            </a:r>
            <a:r>
              <a:rPr lang="en-US" altLang="zh-CN" sz="1200" i="1" dirty="0">
                <a:latin typeface="Calibri" charset="0"/>
                <a:ea typeface="Calibri" charset="0"/>
                <a:cs typeface="Calibri" charset="0"/>
              </a:rPr>
              <a:t>; Randall &amp; </a:t>
            </a:r>
            <a:r>
              <a:rPr lang="en-US" altLang="zh-CN" sz="1200" i="1" dirty="0" err="1">
                <a:latin typeface="Calibri" charset="0"/>
                <a:ea typeface="Calibri" charset="0"/>
                <a:cs typeface="Calibri" charset="0"/>
              </a:rPr>
              <a:t>Bodenmann</a:t>
            </a:r>
            <a:r>
              <a:rPr lang="en-US" altLang="zh-CN" sz="1200" i="1" dirty="0">
                <a:latin typeface="Calibri" charset="0"/>
                <a:ea typeface="Calibri" charset="0"/>
                <a:cs typeface="Calibri" charset="0"/>
              </a:rPr>
              <a:t>, 2009 ; Riina &amp; McHale, 2010 </a:t>
            </a:r>
            <a:r>
              <a:rPr lang="en-US" altLang="zh-CN" sz="1200" i="1" dirty="0" smtClean="0">
                <a:latin typeface="Calibri" charset="0"/>
                <a:ea typeface="Calibri" charset="0"/>
                <a:cs typeface="Calibri" charset="0"/>
              </a:rPr>
              <a:t>; </a:t>
            </a:r>
            <a:r>
              <a:rPr lang="en-US" altLang="zh-CN" sz="1200" i="1" dirty="0" smtClean="0"/>
              <a:t>Sutton et al., 2016</a:t>
            </a:r>
            <a:r>
              <a:rPr lang="en-US" altLang="zh-CN" sz="1200" i="1" dirty="0"/>
              <a:t>; Young &amp; </a:t>
            </a:r>
            <a:r>
              <a:rPr lang="en-US" altLang="zh-CN" sz="1200" i="1" dirty="0" err="1"/>
              <a:t>Schieman</a:t>
            </a:r>
            <a:r>
              <a:rPr lang="en-US" altLang="zh-CN" sz="1200" i="1" dirty="0"/>
              <a:t>, 2012 </a:t>
            </a:r>
            <a:r>
              <a:rPr lang="zh-CN" altLang="zh-CN" sz="1200" i="1" dirty="0" smtClean="0"/>
              <a:t> </a:t>
            </a:r>
            <a:endParaRPr lang="zh-CN" altLang="en-US" sz="1200" i="1" dirty="0">
              <a:latin typeface="Calibri" charset="0"/>
              <a:ea typeface="Calibri" charset="0"/>
              <a:cs typeface="Calibri" charset="0"/>
            </a:endParaRPr>
          </a:p>
        </p:txBody>
      </p:sp>
    </p:spTree>
    <p:extLst>
      <p:ext uri="{BB962C8B-B14F-4D97-AF65-F5344CB8AC3E}">
        <p14:creationId xmlns:p14="http://schemas.microsoft.com/office/powerpoint/2010/main" val="20623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21"/>
            <a:ext cx="8229600" cy="1143000"/>
          </a:xfrm>
        </p:spPr>
        <p:txBody>
          <a:bodyPr/>
          <a:lstStyle/>
          <a:p>
            <a:r>
              <a:rPr lang="en-US" dirty="0" smtClean="0"/>
              <a:t>Participants</a:t>
            </a:r>
            <a:endParaRPr lang="en-US" dirty="0"/>
          </a:p>
        </p:txBody>
      </p:sp>
      <p:sp>
        <p:nvSpPr>
          <p:cNvPr id="3" name="Content Placeholder 2"/>
          <p:cNvSpPr>
            <a:spLocks noGrp="1"/>
          </p:cNvSpPr>
          <p:nvPr>
            <p:ph idx="1"/>
          </p:nvPr>
        </p:nvSpPr>
        <p:spPr>
          <a:xfrm>
            <a:off x="152400" y="1752600"/>
            <a:ext cx="8839200" cy="5029200"/>
          </a:xfrm>
        </p:spPr>
        <p:txBody>
          <a:bodyPr>
            <a:normAutofit lnSpcReduction="10000"/>
          </a:bodyPr>
          <a:lstStyle/>
          <a:p>
            <a:r>
              <a:rPr lang="en-US" sz="2400" dirty="0" smtClean="0"/>
              <a:t>164 African American two-parent, dual-earner families</a:t>
            </a:r>
          </a:p>
          <a:p>
            <a:r>
              <a:rPr lang="en-US" sz="2400" dirty="0" smtClean="0"/>
              <a:t>Two annual home interviews (T1, T2), parents interviewed separately</a:t>
            </a:r>
            <a:endParaRPr lang="en-US" sz="2400" dirty="0"/>
          </a:p>
          <a:p>
            <a:r>
              <a:rPr lang="en-US" sz="2400" dirty="0" smtClean="0"/>
              <a:t>Mean ages</a:t>
            </a:r>
          </a:p>
          <a:p>
            <a:pPr lvl="1"/>
            <a:r>
              <a:rPr lang="en-US" altLang="zh-CN" sz="2000" dirty="0"/>
              <a:t>mothers 40.53 (SD = </a:t>
            </a:r>
            <a:r>
              <a:rPr lang="en-US" altLang="zh-CN" sz="2000" dirty="0" smtClean="0"/>
              <a:t>5.48); fathers </a:t>
            </a:r>
            <a:r>
              <a:rPr lang="en-US" altLang="zh-CN" sz="2000" dirty="0"/>
              <a:t>43.11 (SD = 6.96</a:t>
            </a:r>
            <a:r>
              <a:rPr lang="en-US" altLang="zh-CN" sz="2000" dirty="0" smtClean="0"/>
              <a:t>)</a:t>
            </a:r>
            <a:endParaRPr lang="en-US" sz="2400" dirty="0" smtClean="0"/>
          </a:p>
          <a:p>
            <a:r>
              <a:rPr lang="en-US" sz="2400" dirty="0" smtClean="0"/>
              <a:t>Education (in years)</a:t>
            </a:r>
          </a:p>
          <a:p>
            <a:pPr lvl="1"/>
            <a:r>
              <a:rPr lang="en-US" altLang="zh-CN" sz="2000" dirty="0"/>
              <a:t>m</a:t>
            </a:r>
            <a:r>
              <a:rPr lang="en-US" altLang="zh-CN" sz="2000" dirty="0" smtClean="0"/>
              <a:t>others </a:t>
            </a:r>
            <a:r>
              <a:rPr lang="en-US" altLang="zh-CN" sz="2000" dirty="0"/>
              <a:t>14.81 (SD = 1.77); fathers 14.45 (SD = 2.20</a:t>
            </a:r>
            <a:r>
              <a:rPr lang="en-US" altLang="zh-CN" sz="2000" dirty="0" smtClean="0"/>
              <a:t>)</a:t>
            </a:r>
            <a:endParaRPr lang="en-US" sz="2400" dirty="0" smtClean="0"/>
          </a:p>
          <a:p>
            <a:r>
              <a:rPr lang="en-US" sz="2400" dirty="0" smtClean="0"/>
              <a:t>Income</a:t>
            </a:r>
          </a:p>
          <a:p>
            <a:pPr lvl="1"/>
            <a:r>
              <a:rPr lang="en-US" altLang="zh-CN" sz="2000" dirty="0" smtClean="0"/>
              <a:t>mothers </a:t>
            </a:r>
            <a:r>
              <a:rPr lang="en-US" altLang="zh-CN" sz="2000" dirty="0"/>
              <a:t>37,230 (SD = 23,150); fathers 55,770 (SD = 46,120</a:t>
            </a:r>
            <a:r>
              <a:rPr lang="en-US" altLang="zh-CN" sz="2000" dirty="0" smtClean="0"/>
              <a:t>)</a:t>
            </a:r>
            <a:endParaRPr lang="en-US" sz="2400" dirty="0" smtClean="0"/>
          </a:p>
          <a:p>
            <a:r>
              <a:rPr lang="en-US" sz="2400" dirty="0" smtClean="0"/>
              <a:t>Occupational prestige (Nakao &amp; </a:t>
            </a:r>
            <a:r>
              <a:rPr lang="en-US" sz="2400" dirty="0" err="1" smtClean="0"/>
              <a:t>Treas</a:t>
            </a:r>
            <a:r>
              <a:rPr lang="en-US" sz="2400" dirty="0" smtClean="0"/>
              <a:t>, 1994)</a:t>
            </a:r>
          </a:p>
          <a:p>
            <a:pPr lvl="1"/>
            <a:r>
              <a:rPr lang="en-US" sz="2000" dirty="0"/>
              <a:t>m</a:t>
            </a:r>
            <a:r>
              <a:rPr lang="en-US" sz="2000" dirty="0" smtClean="0"/>
              <a:t>others: ranged from 24.30 (e.g., bill and account collectors) to 74.77 (e.g., lawyers)</a:t>
            </a:r>
          </a:p>
          <a:p>
            <a:pPr lvl="1"/>
            <a:r>
              <a:rPr lang="en-US" sz="2000" dirty="0"/>
              <a:t>f</a:t>
            </a:r>
            <a:r>
              <a:rPr lang="en-US" sz="2000" dirty="0" smtClean="0"/>
              <a:t>athers: ranged from 23.33 (e.g., janitors) to 74.77</a:t>
            </a:r>
          </a:p>
        </p:txBody>
      </p:sp>
      <p:sp>
        <p:nvSpPr>
          <p:cNvPr id="7" name="TextBox 1"/>
          <p:cNvSpPr txBox="1"/>
          <p:nvPr/>
        </p:nvSpPr>
        <p:spPr>
          <a:xfrm>
            <a:off x="0" y="914400"/>
            <a:ext cx="8991600" cy="769441"/>
          </a:xfrm>
          <a:prstGeom prst="rect">
            <a:avLst/>
          </a:prstGeom>
          <a:noFill/>
        </p:spPr>
        <p:txBody>
          <a:bodyPr wrap="square" rtlCol="0">
            <a:spAutoFit/>
          </a:bodyPr>
          <a:lstStyle/>
          <a:p>
            <a:pPr algn="ctr"/>
            <a:r>
              <a:rPr lang="en-US" sz="2400" b="1" dirty="0" smtClean="0">
                <a:solidFill>
                  <a:schemeClr val="tx2">
                    <a:lumMod val="60000"/>
                    <a:lumOff val="40000"/>
                  </a:schemeClr>
                </a:solidFill>
                <a:latin typeface="Aharoni" panose="02010803020104030203" pitchFamily="2" charset="-79"/>
                <a:cs typeface="Aharoni" panose="02010803020104030203" pitchFamily="2" charset="-79"/>
              </a:rPr>
              <a:t>Penn State Family Relationships Project </a:t>
            </a:r>
          </a:p>
          <a:p>
            <a:pPr algn="ctr"/>
            <a:r>
              <a:rPr lang="en-US" sz="2000" dirty="0" smtClean="0">
                <a:solidFill>
                  <a:schemeClr val="tx2">
                    <a:lumMod val="60000"/>
                    <a:lumOff val="40000"/>
                  </a:schemeClr>
                </a:solidFill>
                <a:latin typeface="Aharoni" panose="02010803020104030203" pitchFamily="2" charset="-79"/>
                <a:cs typeface="Aharoni" panose="02010803020104030203" pitchFamily="2" charset="-79"/>
              </a:rPr>
              <a:t>(co-PIs: Susan M. McHale &amp; Ann C. </a:t>
            </a:r>
            <a:r>
              <a:rPr lang="en-US" sz="2000" dirty="0" err="1" smtClean="0">
                <a:solidFill>
                  <a:schemeClr val="tx2">
                    <a:lumMod val="60000"/>
                    <a:lumOff val="40000"/>
                  </a:schemeClr>
                </a:solidFill>
                <a:latin typeface="Aharoni" panose="02010803020104030203" pitchFamily="2" charset="-79"/>
                <a:cs typeface="Aharoni" panose="02010803020104030203" pitchFamily="2" charset="-79"/>
              </a:rPr>
              <a:t>Crouter</a:t>
            </a:r>
            <a:r>
              <a:rPr lang="en-US" sz="2000" dirty="0" smtClean="0">
                <a:solidFill>
                  <a:schemeClr val="tx2">
                    <a:lumMod val="60000"/>
                    <a:lumOff val="40000"/>
                  </a:schemeClr>
                </a:solidFill>
                <a:latin typeface="Aharoni" panose="02010803020104030203" pitchFamily="2" charset="-79"/>
                <a:cs typeface="Aharoni" panose="02010803020104030203" pitchFamily="2" charset="-79"/>
              </a:rPr>
              <a:t>; NICHD </a:t>
            </a:r>
            <a:r>
              <a:rPr lang="en-US" altLang="zh-CN" sz="2000" dirty="0">
                <a:solidFill>
                  <a:schemeClr val="tx2">
                    <a:lumMod val="60000"/>
                    <a:lumOff val="40000"/>
                  </a:schemeClr>
                </a:solidFill>
                <a:latin typeface="Aharoni" panose="02010803020104030203" pitchFamily="2" charset="-79"/>
                <a:cs typeface="Aharoni" panose="02010803020104030203" pitchFamily="2" charset="-79"/>
              </a:rPr>
              <a:t>R01-HD32336</a:t>
            </a:r>
            <a:r>
              <a:rPr lang="en-US" sz="2000" dirty="0" smtClean="0">
                <a:solidFill>
                  <a:schemeClr val="tx2">
                    <a:lumMod val="60000"/>
                    <a:lumOff val="40000"/>
                  </a:schemeClr>
                </a:solidFill>
                <a:latin typeface="Aharoni" panose="02010803020104030203" pitchFamily="2" charset="-79"/>
                <a:cs typeface="Aharoni" panose="02010803020104030203" pitchFamily="2" charset="-79"/>
              </a:rPr>
              <a:t>)</a:t>
            </a:r>
            <a:endParaRPr lang="en-US" sz="2000" dirty="0">
              <a:solidFill>
                <a:schemeClr val="tx2">
                  <a:lumMod val="60000"/>
                  <a:lumOff val="40000"/>
                </a:schemeClr>
              </a:solidFill>
              <a:latin typeface="Aharoni" panose="02010803020104030203" pitchFamily="2" charset="-79"/>
              <a:cs typeface="Aharoni" panose="02010803020104030203" pitchFamily="2" charset="-79"/>
            </a:endParaRPr>
          </a:p>
        </p:txBody>
      </p:sp>
    </p:spTree>
    <p:custDataLst>
      <p:tags r:id="rId1"/>
    </p:custDataLst>
    <p:extLst>
      <p:ext uri="{BB962C8B-B14F-4D97-AF65-F5344CB8AC3E}">
        <p14:creationId xmlns:p14="http://schemas.microsoft.com/office/powerpoint/2010/main" val="94919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743" y="304800"/>
            <a:ext cx="8229600" cy="1143000"/>
          </a:xfrm>
        </p:spPr>
        <p:txBody>
          <a:bodyPr/>
          <a:lstStyle/>
          <a:p>
            <a:r>
              <a:rPr lang="en-US" dirty="0" smtClean="0"/>
              <a:t>Measures</a:t>
            </a:r>
            <a:endParaRPr lang="en-US" dirty="0"/>
          </a:p>
        </p:txBody>
      </p:sp>
      <p:sp>
        <p:nvSpPr>
          <p:cNvPr id="3" name="Content Placeholder 2"/>
          <p:cNvSpPr>
            <a:spLocks noGrp="1"/>
          </p:cNvSpPr>
          <p:nvPr>
            <p:ph idx="1"/>
          </p:nvPr>
        </p:nvSpPr>
        <p:spPr>
          <a:xfrm>
            <a:off x="228600" y="1366283"/>
            <a:ext cx="8915400" cy="2672317"/>
          </a:xfrm>
        </p:spPr>
        <p:txBody>
          <a:bodyPr>
            <a:normAutofit lnSpcReduction="10000"/>
          </a:bodyPr>
          <a:lstStyle/>
          <a:p>
            <a:pPr marL="0" indent="0">
              <a:buNone/>
            </a:pPr>
            <a:r>
              <a:rPr lang="en-US" dirty="0"/>
              <a:t> </a:t>
            </a:r>
            <a:r>
              <a:rPr lang="en-US" dirty="0" smtClean="0"/>
              <a:t> </a:t>
            </a:r>
            <a:r>
              <a:rPr lang="en-US" sz="2800" dirty="0" smtClean="0"/>
              <a:t>Perceived underemployment (T1): </a:t>
            </a:r>
          </a:p>
          <a:p>
            <a:pPr>
              <a:buFontTx/>
              <a:buChar char="-"/>
            </a:pPr>
            <a:r>
              <a:rPr lang="en-US" altLang="zh-CN" sz="2400" dirty="0" smtClean="0"/>
              <a:t>Based on Feldman’s (1996) conceptualization of underemployment</a:t>
            </a:r>
          </a:p>
          <a:p>
            <a:pPr>
              <a:buFontTx/>
              <a:buChar char="-"/>
            </a:pPr>
            <a:r>
              <a:rPr lang="en-US" altLang="zh-CN" sz="2400" dirty="0" smtClean="0"/>
              <a:t>4-point, 7 items:</a:t>
            </a:r>
          </a:p>
          <a:p>
            <a:pPr lvl="1">
              <a:buFontTx/>
              <a:buChar char="-"/>
            </a:pPr>
            <a:r>
              <a:rPr lang="en-US" altLang="zh-CN" sz="1900" dirty="0" smtClean="0"/>
              <a:t>“</a:t>
            </a:r>
            <a:r>
              <a:rPr lang="en-US" altLang="zh-CN" sz="1900" dirty="0"/>
              <a:t>Given my skills, education, and experience, I should be: in a better job; be making more money; in a more prestigious job; in a job that offers better benefits; in a job with more independence; in a job with more responsibility; in a job with more job security.”</a:t>
            </a:r>
            <a:r>
              <a:rPr lang="zh-CN" altLang="zh-CN" sz="1900" dirty="0"/>
              <a:t> </a:t>
            </a:r>
            <a:endParaRPr lang="en-US" altLang="zh-CN" sz="1900" dirty="0"/>
          </a:p>
          <a:p>
            <a:pPr>
              <a:buFontTx/>
              <a:buChar char="-"/>
            </a:pPr>
            <a:endParaRPr lang="en-US" altLang="zh-CN" sz="2400" dirty="0"/>
          </a:p>
        </p:txBody>
      </p:sp>
      <p:sp>
        <p:nvSpPr>
          <p:cNvPr id="5" name="Content Placeholder 2"/>
          <p:cNvSpPr txBox="1">
            <a:spLocks/>
          </p:cNvSpPr>
          <p:nvPr/>
        </p:nvSpPr>
        <p:spPr>
          <a:xfrm>
            <a:off x="188843" y="4114800"/>
            <a:ext cx="8915400" cy="244903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  </a:t>
            </a:r>
            <a:r>
              <a:rPr lang="en-US" sz="2800" dirty="0" smtClean="0"/>
              <a:t>Couple relationship experiences (T1 and T2): </a:t>
            </a:r>
          </a:p>
          <a:p>
            <a:pPr>
              <a:buFontTx/>
              <a:buChar char="-"/>
            </a:pPr>
            <a:r>
              <a:rPr lang="en-US" altLang="zh-CN" sz="2400" dirty="0" smtClean="0"/>
              <a:t>Relational love (</a:t>
            </a:r>
            <a:r>
              <a:rPr lang="en-US" altLang="zh-CN" sz="2400" dirty="0" err="1" smtClean="0"/>
              <a:t>Braiker</a:t>
            </a:r>
            <a:r>
              <a:rPr lang="en-US" altLang="zh-CN" sz="2400" dirty="0" smtClean="0"/>
              <a:t> &amp; Kelley, 1979)</a:t>
            </a:r>
          </a:p>
          <a:p>
            <a:pPr lvl="1">
              <a:buFontTx/>
              <a:buChar char="-"/>
            </a:pPr>
            <a:r>
              <a:rPr lang="en-US" altLang="zh-CN" sz="2000" dirty="0" smtClean="0"/>
              <a:t>9-point, 9-item; e.g., “</a:t>
            </a:r>
            <a:r>
              <a:rPr lang="en-US" altLang="zh-CN" sz="1800" dirty="0"/>
              <a:t>How close do you feel toward your partner?</a:t>
            </a:r>
            <a:r>
              <a:rPr lang="zh-CN" altLang="zh-CN" sz="1800" dirty="0"/>
              <a:t> </a:t>
            </a:r>
            <a:r>
              <a:rPr lang="en-US" altLang="zh-CN" sz="2000" dirty="0" smtClean="0"/>
              <a:t>”</a:t>
            </a:r>
          </a:p>
          <a:p>
            <a:pPr>
              <a:buFontTx/>
              <a:buChar char="-"/>
            </a:pPr>
            <a:r>
              <a:rPr lang="en-US" altLang="zh-CN" sz="2400" dirty="0" err="1" smtClean="0"/>
              <a:t>Coparenting</a:t>
            </a:r>
            <a:r>
              <a:rPr lang="en-US" altLang="zh-CN" sz="2400" dirty="0" smtClean="0"/>
              <a:t> satisfaction (Huston, McHale, &amp; </a:t>
            </a:r>
            <a:r>
              <a:rPr lang="en-US" altLang="zh-CN" sz="2400" dirty="0" err="1" smtClean="0"/>
              <a:t>Crouter</a:t>
            </a:r>
            <a:r>
              <a:rPr lang="en-US" altLang="zh-CN" sz="2400" smtClean="0"/>
              <a:t>, 1986)</a:t>
            </a:r>
            <a:endParaRPr lang="en-US" altLang="zh-CN" sz="2400" dirty="0" smtClean="0"/>
          </a:p>
          <a:p>
            <a:pPr lvl="1">
              <a:buFontTx/>
              <a:buChar char="-"/>
            </a:pPr>
            <a:r>
              <a:rPr lang="en-US" altLang="zh-CN" sz="2000" dirty="0" smtClean="0"/>
              <a:t>4-point, </a:t>
            </a:r>
            <a:r>
              <a:rPr lang="en-US" altLang="zh-CN" sz="2000" dirty="0"/>
              <a:t>3</a:t>
            </a:r>
            <a:r>
              <a:rPr lang="en-US" altLang="zh-CN" sz="2000" dirty="0" smtClean="0"/>
              <a:t>-item; e.g., “</a:t>
            </a:r>
            <a:r>
              <a:rPr lang="en-US" altLang="zh-CN" sz="1800" dirty="0"/>
              <a:t>How satisfied are you with your partner's fundamental principles about how to bring up children (e.g., values, discipline, etc.)?</a:t>
            </a:r>
            <a:r>
              <a:rPr lang="zh-CN" altLang="zh-CN" sz="1800" dirty="0"/>
              <a:t> </a:t>
            </a:r>
            <a:r>
              <a:rPr lang="en-US" altLang="zh-CN" sz="2000" dirty="0" smtClean="0"/>
              <a:t>”</a:t>
            </a:r>
          </a:p>
          <a:p>
            <a:pPr>
              <a:buFontTx/>
              <a:buChar char="-"/>
            </a:pPr>
            <a:endParaRPr lang="en-US" altLang="zh-CN" sz="2400" dirty="0"/>
          </a:p>
        </p:txBody>
      </p:sp>
    </p:spTree>
    <p:extLst>
      <p:ext uri="{BB962C8B-B14F-4D97-AF65-F5344CB8AC3E}">
        <p14:creationId xmlns:p14="http://schemas.microsoft.com/office/powerpoint/2010/main" val="336413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543" y="238125"/>
            <a:ext cx="8229600" cy="1143000"/>
          </a:xfrm>
        </p:spPr>
        <p:txBody>
          <a:bodyPr/>
          <a:lstStyle/>
          <a:p>
            <a:r>
              <a:rPr lang="en-US" dirty="0" smtClean="0"/>
              <a:t>Measures</a:t>
            </a:r>
            <a:endParaRPr lang="en-US" dirty="0"/>
          </a:p>
        </p:txBody>
      </p:sp>
      <p:sp>
        <p:nvSpPr>
          <p:cNvPr id="3" name="Content Placeholder 2"/>
          <p:cNvSpPr>
            <a:spLocks noGrp="1"/>
          </p:cNvSpPr>
          <p:nvPr>
            <p:ph idx="1"/>
          </p:nvPr>
        </p:nvSpPr>
        <p:spPr>
          <a:xfrm>
            <a:off x="384105" y="1219200"/>
            <a:ext cx="8458200" cy="913289"/>
          </a:xfrm>
        </p:spPr>
        <p:txBody>
          <a:bodyPr>
            <a:normAutofit fontScale="85000" lnSpcReduction="20000"/>
          </a:bodyPr>
          <a:lstStyle/>
          <a:p>
            <a:pPr marL="0" indent="0">
              <a:buNone/>
            </a:pPr>
            <a:r>
              <a:rPr lang="en-US" dirty="0" smtClean="0"/>
              <a:t>  Depressive symptoms (T1)</a:t>
            </a:r>
          </a:p>
          <a:p>
            <a:pPr>
              <a:buFontTx/>
              <a:buChar char="-"/>
            </a:pPr>
            <a:r>
              <a:rPr lang="en-US" dirty="0" smtClean="0"/>
              <a:t>12-item, 4-point, CES-D (</a:t>
            </a:r>
            <a:r>
              <a:rPr lang="en-US" dirty="0" err="1" smtClean="0"/>
              <a:t>Radloff</a:t>
            </a:r>
            <a:r>
              <a:rPr lang="en-US" dirty="0" smtClean="0"/>
              <a:t>, 1977)</a:t>
            </a:r>
          </a:p>
        </p:txBody>
      </p:sp>
      <p:sp>
        <p:nvSpPr>
          <p:cNvPr id="5" name="Content Placeholder 2"/>
          <p:cNvSpPr txBox="1">
            <a:spLocks/>
          </p:cNvSpPr>
          <p:nvPr/>
        </p:nvSpPr>
        <p:spPr>
          <a:xfrm>
            <a:off x="341243" y="2192576"/>
            <a:ext cx="8458200" cy="225377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  Other work-related stressors (T1)</a:t>
            </a:r>
          </a:p>
          <a:p>
            <a:pPr>
              <a:buFontTx/>
              <a:buChar char="-"/>
            </a:pPr>
            <a:r>
              <a:rPr lang="en-US" dirty="0" smtClean="0"/>
              <a:t>Work hours</a:t>
            </a:r>
          </a:p>
          <a:p>
            <a:pPr marL="742950" lvl="2" indent="-342900">
              <a:buFontTx/>
              <a:buChar char="-"/>
            </a:pPr>
            <a:r>
              <a:rPr lang="en-US" altLang="zh-CN" sz="2600" dirty="0"/>
              <a:t>Weekly hours spent at </a:t>
            </a:r>
            <a:r>
              <a:rPr lang="en-US" altLang="zh-CN" sz="2600" dirty="0" smtClean="0"/>
              <a:t>work</a:t>
            </a:r>
            <a:endParaRPr lang="en-US" sz="3400" dirty="0" smtClean="0"/>
          </a:p>
          <a:p>
            <a:pPr>
              <a:buFontTx/>
              <a:buChar char="-"/>
            </a:pPr>
            <a:r>
              <a:rPr lang="en-US" dirty="0" smtClean="0"/>
              <a:t>Workplace discrimination</a:t>
            </a:r>
          </a:p>
          <a:p>
            <a:pPr lvl="1">
              <a:buFontTx/>
              <a:buChar char="-"/>
            </a:pPr>
            <a:r>
              <a:rPr lang="en-US" dirty="0" smtClean="0"/>
              <a:t>4-item, 4-point subscale of the Workplace Racial Bias Scale (Hughes &amp; Dodge, 1997)</a:t>
            </a:r>
          </a:p>
          <a:p>
            <a:pPr lvl="1">
              <a:buFontTx/>
              <a:buChar char="-"/>
            </a:pPr>
            <a:endParaRPr lang="en-US" dirty="0" smtClean="0"/>
          </a:p>
        </p:txBody>
      </p:sp>
      <p:sp>
        <p:nvSpPr>
          <p:cNvPr id="6" name="Content Placeholder 2"/>
          <p:cNvSpPr txBox="1">
            <a:spLocks/>
          </p:cNvSpPr>
          <p:nvPr/>
        </p:nvSpPr>
        <p:spPr>
          <a:xfrm>
            <a:off x="341243" y="4506436"/>
            <a:ext cx="8458200" cy="250396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  Expressivity (T1)</a:t>
            </a:r>
          </a:p>
          <a:p>
            <a:pPr>
              <a:buFontTx/>
              <a:buChar char="-"/>
            </a:pPr>
            <a:r>
              <a:rPr lang="en-US" dirty="0" err="1" smtClean="0"/>
              <a:t>Bem</a:t>
            </a:r>
            <a:r>
              <a:rPr lang="en-US" dirty="0" smtClean="0"/>
              <a:t> Sex Role Inventory (</a:t>
            </a:r>
            <a:r>
              <a:rPr lang="en-US" dirty="0" err="1" smtClean="0"/>
              <a:t>Bem</a:t>
            </a:r>
            <a:r>
              <a:rPr lang="en-US" dirty="0" smtClean="0"/>
              <a:t>, 1974)</a:t>
            </a:r>
          </a:p>
          <a:p>
            <a:pPr>
              <a:buFontTx/>
              <a:buChar char="-"/>
            </a:pPr>
            <a:r>
              <a:rPr lang="en-US" dirty="0" smtClean="0"/>
              <a:t>7-point scale, indicated how true a list of 20 expressive, stereotypically feminine adjectives applied to their personalities</a:t>
            </a:r>
          </a:p>
          <a:p>
            <a:pPr lvl="1">
              <a:buFontTx/>
              <a:buChar char="-"/>
            </a:pPr>
            <a:r>
              <a:rPr lang="en-US" dirty="0" smtClean="0"/>
              <a:t>e.g., Affectionate, Understanding, Tender, Sensitive</a:t>
            </a:r>
          </a:p>
          <a:p>
            <a:pPr>
              <a:buFontTx/>
              <a:buChar char="-"/>
            </a:pPr>
            <a:endParaRPr lang="en-US" dirty="0" smtClean="0"/>
          </a:p>
        </p:txBody>
      </p:sp>
    </p:spTree>
    <p:extLst>
      <p:ext uri="{BB962C8B-B14F-4D97-AF65-F5344CB8AC3E}">
        <p14:creationId xmlns:p14="http://schemas.microsoft.com/office/powerpoint/2010/main" val="20369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543" y="238125"/>
            <a:ext cx="8229600" cy="1143000"/>
          </a:xfrm>
        </p:spPr>
        <p:txBody>
          <a:bodyPr/>
          <a:lstStyle/>
          <a:p>
            <a:r>
              <a:rPr lang="en-US" dirty="0" smtClean="0"/>
              <a:t>Measures</a:t>
            </a:r>
            <a:endParaRPr lang="en-US" dirty="0"/>
          </a:p>
        </p:txBody>
      </p:sp>
      <p:sp>
        <p:nvSpPr>
          <p:cNvPr id="3" name="Content Placeholder 2"/>
          <p:cNvSpPr>
            <a:spLocks noGrp="1"/>
          </p:cNvSpPr>
          <p:nvPr>
            <p:ph idx="1"/>
          </p:nvPr>
        </p:nvSpPr>
        <p:spPr>
          <a:xfrm>
            <a:off x="341243" y="1600200"/>
            <a:ext cx="8458200" cy="1828800"/>
          </a:xfrm>
        </p:spPr>
        <p:txBody>
          <a:bodyPr>
            <a:normAutofit fontScale="92500" lnSpcReduction="20000"/>
          </a:bodyPr>
          <a:lstStyle/>
          <a:p>
            <a:pPr marL="0" indent="0">
              <a:buNone/>
            </a:pPr>
            <a:r>
              <a:rPr lang="en-US" dirty="0" smtClean="0"/>
              <a:t>  Objective socioeconomic characteristics (T1)</a:t>
            </a:r>
          </a:p>
          <a:p>
            <a:pPr>
              <a:buFontTx/>
              <a:buChar char="-"/>
            </a:pPr>
            <a:r>
              <a:rPr lang="en-US" dirty="0" smtClean="0"/>
              <a:t>Education</a:t>
            </a:r>
          </a:p>
          <a:p>
            <a:pPr>
              <a:buFontTx/>
              <a:buChar char="-"/>
            </a:pPr>
            <a:r>
              <a:rPr lang="en-US" dirty="0" smtClean="0"/>
              <a:t>Income</a:t>
            </a:r>
          </a:p>
          <a:p>
            <a:pPr>
              <a:buFontTx/>
              <a:buChar char="-"/>
            </a:pPr>
            <a:r>
              <a:rPr lang="en-US" dirty="0" smtClean="0"/>
              <a:t>Occupational prestige</a:t>
            </a:r>
          </a:p>
        </p:txBody>
      </p:sp>
    </p:spTree>
    <p:extLst>
      <p:ext uri="{BB962C8B-B14F-4D97-AF65-F5344CB8AC3E}">
        <p14:creationId xmlns:p14="http://schemas.microsoft.com/office/powerpoint/2010/main" val="14215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743" y="304800"/>
            <a:ext cx="8229600" cy="1143000"/>
          </a:xfrm>
        </p:spPr>
        <p:txBody>
          <a:bodyPr/>
          <a:lstStyle/>
          <a:p>
            <a:r>
              <a:rPr lang="en-US" dirty="0" smtClean="0"/>
              <a:t>Analysis</a:t>
            </a:r>
            <a:endParaRPr lang="en-US" dirty="0"/>
          </a:p>
        </p:txBody>
      </p:sp>
      <p:sp>
        <p:nvSpPr>
          <p:cNvPr id="3" name="Content Placeholder 2"/>
          <p:cNvSpPr>
            <a:spLocks noGrp="1"/>
          </p:cNvSpPr>
          <p:nvPr>
            <p:ph idx="1"/>
          </p:nvPr>
        </p:nvSpPr>
        <p:spPr>
          <a:xfrm>
            <a:off x="417443" y="1382952"/>
            <a:ext cx="8458200" cy="2372833"/>
          </a:xfrm>
        </p:spPr>
        <p:txBody>
          <a:bodyPr>
            <a:normAutofit fontScale="92500" lnSpcReduction="20000"/>
          </a:bodyPr>
          <a:lstStyle/>
          <a:p>
            <a:pPr marL="0" indent="0">
              <a:buNone/>
            </a:pPr>
            <a:r>
              <a:rPr lang="en-US" dirty="0"/>
              <a:t> </a:t>
            </a:r>
            <a:r>
              <a:rPr lang="en-US" dirty="0" smtClean="0"/>
              <a:t> APIM estimated with multilevel modeling</a:t>
            </a:r>
          </a:p>
          <a:p>
            <a:pPr>
              <a:buFontTx/>
              <a:buChar char="-"/>
            </a:pPr>
            <a:r>
              <a:rPr lang="en-US" altLang="zh-CN" dirty="0" smtClean="0"/>
              <a:t>two-intercept, two-level models</a:t>
            </a:r>
          </a:p>
          <a:p>
            <a:pPr lvl="1">
              <a:buFontTx/>
              <a:buChar char="-"/>
            </a:pPr>
            <a:r>
              <a:rPr lang="en-US" altLang="zh-CN" dirty="0" smtClean="0"/>
              <a:t>Intercepts &amp; coefficients estimated for mothers and fathers separately</a:t>
            </a:r>
          </a:p>
          <a:p>
            <a:pPr lvl="1">
              <a:buFontTx/>
              <a:buChar char="-"/>
            </a:pPr>
            <a:r>
              <a:rPr lang="en-US" altLang="zh-CN" dirty="0" smtClean="0"/>
              <a:t>While dyadic interdependencies were taken into account</a:t>
            </a:r>
            <a:endParaRPr lang="en-US" altLang="zh-CN" dirty="0"/>
          </a:p>
        </p:txBody>
      </p:sp>
      <p:sp>
        <p:nvSpPr>
          <p:cNvPr id="4" name="TextBox 3"/>
          <p:cNvSpPr txBox="1"/>
          <p:nvPr/>
        </p:nvSpPr>
        <p:spPr>
          <a:xfrm>
            <a:off x="-28575" y="6498193"/>
            <a:ext cx="4876800" cy="369332"/>
          </a:xfrm>
          <a:prstGeom prst="rect">
            <a:avLst/>
          </a:prstGeom>
          <a:noFill/>
        </p:spPr>
        <p:txBody>
          <a:bodyPr wrap="square" rtlCol="0">
            <a:spAutoFit/>
          </a:bodyPr>
          <a:lstStyle/>
          <a:p>
            <a:r>
              <a:rPr lang="en-US" i="1" dirty="0" smtClean="0"/>
              <a:t>Kenny </a:t>
            </a:r>
            <a:r>
              <a:rPr lang="en-US" i="1" dirty="0"/>
              <a:t>et al., </a:t>
            </a:r>
            <a:r>
              <a:rPr lang="en-US" i="1" dirty="0" smtClean="0"/>
              <a:t>2005</a:t>
            </a:r>
            <a:endParaRPr lang="en-US" i="1" dirty="0"/>
          </a:p>
        </p:txBody>
      </p:sp>
      <p:sp>
        <p:nvSpPr>
          <p:cNvPr id="5" name="Content Placeholder 2"/>
          <p:cNvSpPr txBox="1">
            <a:spLocks/>
          </p:cNvSpPr>
          <p:nvPr/>
        </p:nvSpPr>
        <p:spPr>
          <a:xfrm>
            <a:off x="417443" y="3755785"/>
            <a:ext cx="8458200" cy="305863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Char char="-"/>
            </a:pPr>
            <a:r>
              <a:rPr lang="en-US" altLang="zh-CN" dirty="0" smtClean="0"/>
              <a:t>Test whether T1 perceived underemployment predicted T2 relational love or </a:t>
            </a:r>
            <a:r>
              <a:rPr lang="en-US" altLang="zh-CN" dirty="0" err="1" smtClean="0"/>
              <a:t>coparenting</a:t>
            </a:r>
            <a:r>
              <a:rPr lang="en-US" altLang="zh-CN" dirty="0" smtClean="0"/>
              <a:t> satisfaction</a:t>
            </a:r>
          </a:p>
          <a:p>
            <a:pPr lvl="1">
              <a:buFontTx/>
              <a:buChar char="-"/>
            </a:pPr>
            <a:r>
              <a:rPr lang="en-US" altLang="zh-CN" dirty="0" smtClean="0"/>
              <a:t>Controlling for T1 love or satisfaction</a:t>
            </a:r>
          </a:p>
          <a:p>
            <a:pPr lvl="1">
              <a:buFontTx/>
              <a:buChar char="-"/>
            </a:pPr>
            <a:r>
              <a:rPr lang="en-US" altLang="zh-CN" dirty="0" smtClean="0"/>
              <a:t>Controlling for education, income, and job prestige</a:t>
            </a:r>
          </a:p>
          <a:p>
            <a:pPr lvl="1">
              <a:buFontTx/>
              <a:buChar char="-"/>
            </a:pPr>
            <a:r>
              <a:rPr lang="en-US" altLang="zh-CN" dirty="0" smtClean="0"/>
              <a:t>Main effects (actor &amp; partner effect)</a:t>
            </a:r>
          </a:p>
          <a:p>
            <a:pPr lvl="1">
              <a:buFontTx/>
              <a:buChar char="-"/>
            </a:pPr>
            <a:r>
              <a:rPr lang="en-US" altLang="zh-CN" dirty="0" smtClean="0"/>
              <a:t>Moderations</a:t>
            </a:r>
            <a:endParaRPr lang="en-US" altLang="zh-CN" dirty="0"/>
          </a:p>
        </p:txBody>
      </p:sp>
    </p:spTree>
    <p:extLst>
      <p:ext uri="{BB962C8B-B14F-4D97-AF65-F5344CB8AC3E}">
        <p14:creationId xmlns:p14="http://schemas.microsoft.com/office/powerpoint/2010/main" val="140523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5" y="1752601"/>
            <a:ext cx="8229600" cy="2514599"/>
          </a:xfrm>
        </p:spPr>
        <p:txBody>
          <a:bodyPr>
            <a:normAutofit/>
          </a:bodyPr>
          <a:lstStyle/>
          <a:p>
            <a:r>
              <a:rPr lang="en-US" dirty="0" smtClean="0"/>
              <a:t>Actor main effects (spillover)</a:t>
            </a:r>
          </a:p>
          <a:p>
            <a:pPr lvl="1"/>
            <a:r>
              <a:rPr lang="en-US" dirty="0" smtClean="0"/>
              <a:t>Mother N.S.</a:t>
            </a:r>
          </a:p>
          <a:p>
            <a:pPr lvl="1"/>
            <a:r>
              <a:rPr lang="en-US" dirty="0" smtClean="0"/>
              <a:t>Father </a:t>
            </a:r>
            <a:r>
              <a:rPr lang="en-US" sz="2000" dirty="0" smtClean="0"/>
              <a:t>(</a:t>
            </a:r>
            <a:r>
              <a:rPr lang="en-US" altLang="zh-CN" sz="2000" i="1" dirty="0" err="1"/>
              <a:t>γ</a:t>
            </a:r>
            <a:r>
              <a:rPr lang="en-US" altLang="zh-CN" sz="2000" i="1" dirty="0"/>
              <a:t> </a:t>
            </a:r>
            <a:r>
              <a:rPr lang="en-US" altLang="zh-CN" sz="2000" dirty="0"/>
              <a:t>= </a:t>
            </a:r>
            <a:r>
              <a:rPr lang="en-US" altLang="zh-CN" sz="2000" dirty="0" smtClean="0"/>
              <a:t>-.22, </a:t>
            </a:r>
            <a:r>
              <a:rPr lang="en-US" altLang="zh-CN" sz="2000" i="1" dirty="0"/>
              <a:t>SE</a:t>
            </a:r>
            <a:r>
              <a:rPr lang="en-US" altLang="zh-CN" sz="2000" dirty="0"/>
              <a:t> = </a:t>
            </a:r>
            <a:r>
              <a:rPr lang="en-US" altLang="zh-CN" sz="2000" dirty="0" smtClean="0"/>
              <a:t>.10, </a:t>
            </a:r>
            <a:r>
              <a:rPr lang="en-US" altLang="zh-CN" sz="2000" i="1" dirty="0"/>
              <a:t>p</a:t>
            </a:r>
            <a:r>
              <a:rPr lang="en-US" altLang="zh-CN" sz="2000" dirty="0"/>
              <a:t> </a:t>
            </a:r>
            <a:r>
              <a:rPr lang="en-US" altLang="zh-CN" sz="2000" dirty="0" smtClean="0"/>
              <a:t>= .03</a:t>
            </a:r>
            <a:r>
              <a:rPr lang="en-US" sz="2000" dirty="0" smtClean="0"/>
              <a:t>)</a:t>
            </a:r>
          </a:p>
          <a:p>
            <a:pPr lvl="2"/>
            <a:r>
              <a:rPr lang="en-US" dirty="0" smtClean="0"/>
              <a:t>Fathers’ perceived underemployment negatively predicted their own relational love</a:t>
            </a:r>
            <a:endParaRPr lang="en-US" dirty="0"/>
          </a:p>
        </p:txBody>
      </p:sp>
      <p:sp>
        <p:nvSpPr>
          <p:cNvPr id="4" name="Title 1"/>
          <p:cNvSpPr>
            <a:spLocks noGrp="1"/>
          </p:cNvSpPr>
          <p:nvPr>
            <p:ph type="title"/>
          </p:nvPr>
        </p:nvSpPr>
        <p:spPr>
          <a:xfrm>
            <a:off x="508205" y="457201"/>
            <a:ext cx="8229600" cy="1143000"/>
          </a:xfrm>
        </p:spPr>
        <p:txBody>
          <a:bodyPr/>
          <a:lstStyle/>
          <a:p>
            <a:r>
              <a:rPr lang="en-US" dirty="0" smtClean="0"/>
              <a:t>Results: Predicting Relational Love</a:t>
            </a:r>
            <a:endParaRPr lang="en-US" dirty="0"/>
          </a:p>
        </p:txBody>
      </p:sp>
      <p:sp>
        <p:nvSpPr>
          <p:cNvPr id="5" name="Content Placeholder 2"/>
          <p:cNvSpPr txBox="1">
            <a:spLocks/>
          </p:cNvSpPr>
          <p:nvPr/>
        </p:nvSpPr>
        <p:spPr>
          <a:xfrm>
            <a:off x="566307" y="4310062"/>
            <a:ext cx="8229600" cy="9525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Partner main effects (crossover)</a:t>
            </a:r>
          </a:p>
          <a:p>
            <a:pPr lvl="1"/>
            <a:r>
              <a:rPr lang="en-US" dirty="0" smtClean="0"/>
              <a:t>N.S. for both mothers and fathers</a:t>
            </a:r>
          </a:p>
        </p:txBody>
      </p:sp>
      <p:sp>
        <p:nvSpPr>
          <p:cNvPr id="7" name="文本框 6"/>
          <p:cNvSpPr txBox="1"/>
          <p:nvPr/>
        </p:nvSpPr>
        <p:spPr>
          <a:xfrm>
            <a:off x="6324600" y="6024562"/>
            <a:ext cx="2971800" cy="369332"/>
          </a:xfrm>
          <a:prstGeom prst="rect">
            <a:avLst/>
          </a:prstGeom>
          <a:noFill/>
        </p:spPr>
        <p:txBody>
          <a:bodyPr wrap="square" rtlCol="0">
            <a:spAutoFit/>
          </a:bodyPr>
          <a:lstStyle/>
          <a:p>
            <a:r>
              <a:rPr kumimoji="1" lang="en-US" altLang="zh-CN" i="1" dirty="0" smtClean="0"/>
              <a:t>(source: Huffington Post)</a:t>
            </a:r>
            <a:endParaRPr kumimoji="1" lang="zh-CN" altLang="en-US" i="1" dirty="0"/>
          </a:p>
        </p:txBody>
      </p:sp>
      <p:pic>
        <p:nvPicPr>
          <p:cNvPr id="8" name="图片 7"/>
          <p:cNvPicPr>
            <a:picLocks noChangeAspect="1"/>
          </p:cNvPicPr>
          <p:nvPr/>
        </p:nvPicPr>
        <p:blipFill>
          <a:blip r:embed="rId4"/>
          <a:stretch>
            <a:fillRect/>
          </a:stretch>
        </p:blipFill>
        <p:spPr>
          <a:xfrm>
            <a:off x="6911499" y="4099894"/>
            <a:ext cx="2232501" cy="1858611"/>
          </a:xfrm>
          <a:prstGeom prst="rect">
            <a:avLst/>
          </a:prstGeom>
        </p:spPr>
      </p:pic>
    </p:spTree>
    <p:custDataLst>
      <p:tags r:id="rId1"/>
    </p:custDataLst>
    <p:extLst>
      <p:ext uri="{BB962C8B-B14F-4D97-AF65-F5344CB8AC3E}">
        <p14:creationId xmlns:p14="http://schemas.microsoft.com/office/powerpoint/2010/main" val="416865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4" y="1752601"/>
            <a:ext cx="8449105" cy="3064132"/>
          </a:xfrm>
        </p:spPr>
        <p:txBody>
          <a:bodyPr>
            <a:normAutofit/>
          </a:bodyPr>
          <a:lstStyle/>
          <a:p>
            <a:r>
              <a:rPr lang="en-US" dirty="0" smtClean="0"/>
              <a:t>Moderations</a:t>
            </a:r>
          </a:p>
          <a:p>
            <a:pPr lvl="1"/>
            <a:r>
              <a:rPr lang="en-US" dirty="0" smtClean="0"/>
              <a:t>Father actor perceived underemployment X depressive symptoms </a:t>
            </a:r>
            <a:r>
              <a:rPr lang="en-US" sz="2000" dirty="0" smtClean="0"/>
              <a:t>(</a:t>
            </a:r>
            <a:r>
              <a:rPr lang="en-US" altLang="zh-CN" sz="2000" i="1" dirty="0" err="1" smtClean="0"/>
              <a:t>γ</a:t>
            </a:r>
            <a:r>
              <a:rPr lang="en-US" altLang="zh-CN" sz="2000" dirty="0" smtClean="0"/>
              <a:t> </a:t>
            </a:r>
            <a:r>
              <a:rPr lang="en-US" altLang="zh-CN" sz="2000" dirty="0"/>
              <a:t>= -.55, </a:t>
            </a:r>
            <a:r>
              <a:rPr lang="en-US" altLang="zh-CN" sz="2000" i="1" dirty="0"/>
              <a:t>SE</a:t>
            </a:r>
            <a:r>
              <a:rPr lang="en-US" altLang="zh-CN" sz="2000" dirty="0"/>
              <a:t> = .23, </a:t>
            </a:r>
            <a:r>
              <a:rPr lang="en-US" altLang="zh-CN" sz="2000" i="1" dirty="0"/>
              <a:t>p</a:t>
            </a:r>
            <a:r>
              <a:rPr lang="en-US" altLang="zh-CN" sz="2000" dirty="0"/>
              <a:t> = .</a:t>
            </a:r>
            <a:r>
              <a:rPr lang="en-US" altLang="zh-CN" sz="2000" dirty="0" smtClean="0"/>
              <a:t>01)</a:t>
            </a:r>
          </a:p>
          <a:p>
            <a:pPr lvl="2"/>
            <a:r>
              <a:rPr lang="zh-CN" altLang="zh-CN" dirty="0" smtClean="0"/>
              <a:t> </a:t>
            </a:r>
            <a:r>
              <a:rPr lang="en-US" altLang="zh-CN" dirty="0" smtClean="0"/>
              <a:t>Simple slopes of actor perceived underemployment: </a:t>
            </a:r>
          </a:p>
          <a:p>
            <a:pPr lvl="2"/>
            <a:r>
              <a:rPr lang="en-US" dirty="0" smtClean="0"/>
              <a:t> </a:t>
            </a:r>
            <a:r>
              <a:rPr lang="en-US" dirty="0" smtClean="0">
                <a:solidFill>
                  <a:schemeClr val="accent5">
                    <a:lumMod val="75000"/>
                  </a:schemeClr>
                </a:solidFill>
              </a:rPr>
              <a:t>Low </a:t>
            </a:r>
            <a:r>
              <a:rPr lang="en-US" dirty="0" smtClean="0"/>
              <a:t>levels of depressive symptoms: </a:t>
            </a:r>
            <a:r>
              <a:rPr lang="en-US" sz="2000" dirty="0" smtClean="0"/>
              <a:t>N.S.</a:t>
            </a:r>
            <a:endParaRPr lang="en-US" dirty="0" smtClean="0"/>
          </a:p>
          <a:p>
            <a:pPr lvl="2"/>
            <a:r>
              <a:rPr lang="en-US" dirty="0"/>
              <a:t> </a:t>
            </a:r>
            <a:r>
              <a:rPr lang="en-US" dirty="0" smtClean="0">
                <a:solidFill>
                  <a:srgbClr val="C00000"/>
                </a:solidFill>
              </a:rPr>
              <a:t>High</a:t>
            </a:r>
            <a:r>
              <a:rPr lang="en-US" dirty="0" smtClean="0"/>
              <a:t> levels of depressive symptoms: </a:t>
            </a:r>
            <a:r>
              <a:rPr lang="en-US" altLang="zh-CN" sz="1800" i="1" dirty="0" err="1"/>
              <a:t>γ</a:t>
            </a:r>
            <a:r>
              <a:rPr lang="en-US" altLang="zh-CN" sz="1800" dirty="0"/>
              <a:t> = </a:t>
            </a:r>
            <a:r>
              <a:rPr lang="en-US" altLang="zh-CN" sz="1800" dirty="0" smtClean="0"/>
              <a:t>-.45, </a:t>
            </a:r>
            <a:r>
              <a:rPr lang="en-US" altLang="zh-CN" sz="1800" i="1" dirty="0"/>
              <a:t>SE</a:t>
            </a:r>
            <a:r>
              <a:rPr lang="en-US" altLang="zh-CN" sz="1800" dirty="0"/>
              <a:t> = </a:t>
            </a:r>
            <a:r>
              <a:rPr lang="en-US" altLang="zh-CN" sz="1800" dirty="0" smtClean="0"/>
              <a:t>.13, </a:t>
            </a:r>
            <a:r>
              <a:rPr lang="en-US" altLang="zh-CN" sz="1800" i="1" dirty="0"/>
              <a:t>p</a:t>
            </a:r>
            <a:r>
              <a:rPr lang="en-US" altLang="zh-CN" sz="1800" dirty="0"/>
              <a:t> </a:t>
            </a:r>
            <a:r>
              <a:rPr lang="en-US" altLang="zh-CN" sz="1800" dirty="0" smtClean="0"/>
              <a:t>&lt; </a:t>
            </a:r>
            <a:r>
              <a:rPr lang="en-US" altLang="zh-CN" sz="1800" dirty="0"/>
              <a:t>.</a:t>
            </a:r>
            <a:r>
              <a:rPr lang="en-US" altLang="zh-CN" sz="1800" dirty="0" smtClean="0"/>
              <a:t>001</a:t>
            </a:r>
            <a:endParaRPr lang="en-US" sz="1800" dirty="0"/>
          </a:p>
        </p:txBody>
      </p:sp>
      <p:sp>
        <p:nvSpPr>
          <p:cNvPr id="4" name="Title 1"/>
          <p:cNvSpPr>
            <a:spLocks noGrp="1"/>
          </p:cNvSpPr>
          <p:nvPr>
            <p:ph type="title"/>
          </p:nvPr>
        </p:nvSpPr>
        <p:spPr>
          <a:xfrm>
            <a:off x="508205" y="457201"/>
            <a:ext cx="8229600" cy="1143000"/>
          </a:xfrm>
        </p:spPr>
        <p:txBody>
          <a:bodyPr/>
          <a:lstStyle/>
          <a:p>
            <a:r>
              <a:rPr lang="en-US" dirty="0" smtClean="0"/>
              <a:t>Results: Predicting Relational Love</a:t>
            </a:r>
            <a:endParaRPr lang="en-US" dirty="0"/>
          </a:p>
        </p:txBody>
      </p:sp>
      <p:sp>
        <p:nvSpPr>
          <p:cNvPr id="8" name="矩形 7"/>
          <p:cNvSpPr/>
          <p:nvPr/>
        </p:nvSpPr>
        <p:spPr>
          <a:xfrm>
            <a:off x="4114799" y="4724400"/>
            <a:ext cx="4876800" cy="4894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a:t>Consistent with the vulnerability-stress process </a:t>
            </a:r>
            <a:endParaRPr kumimoji="1" lang="zh-CN" altLang="en-US" dirty="0"/>
          </a:p>
        </p:txBody>
      </p:sp>
    </p:spTree>
    <p:custDataLst>
      <p:tags r:id="rId1"/>
    </p:custDataLst>
    <p:extLst>
      <p:ext uri="{BB962C8B-B14F-4D97-AF65-F5344CB8AC3E}">
        <p14:creationId xmlns:p14="http://schemas.microsoft.com/office/powerpoint/2010/main" val="23577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4" y="1752601"/>
            <a:ext cx="8449105" cy="3064132"/>
          </a:xfrm>
        </p:spPr>
        <p:txBody>
          <a:bodyPr>
            <a:normAutofit/>
          </a:bodyPr>
          <a:lstStyle/>
          <a:p>
            <a:r>
              <a:rPr lang="en-US" dirty="0" smtClean="0"/>
              <a:t>Moderations</a:t>
            </a:r>
          </a:p>
          <a:p>
            <a:pPr lvl="1"/>
            <a:r>
              <a:rPr lang="en-US" dirty="0" smtClean="0"/>
              <a:t>Mother partner perceived underemployment X  expressivity </a:t>
            </a:r>
            <a:r>
              <a:rPr lang="en-US" sz="2000" dirty="0" smtClean="0"/>
              <a:t>(</a:t>
            </a:r>
            <a:r>
              <a:rPr lang="en-US" altLang="zh-CN" sz="2000" i="1" dirty="0" err="1" smtClean="0"/>
              <a:t>γ</a:t>
            </a:r>
            <a:r>
              <a:rPr lang="en-US" altLang="zh-CN" sz="2000" dirty="0" smtClean="0"/>
              <a:t> </a:t>
            </a:r>
            <a:r>
              <a:rPr lang="en-US" altLang="zh-CN" sz="2000" dirty="0"/>
              <a:t>= </a:t>
            </a:r>
            <a:r>
              <a:rPr lang="en-US" altLang="zh-CN" sz="2000" dirty="0" smtClean="0"/>
              <a:t>.30, </a:t>
            </a:r>
            <a:r>
              <a:rPr lang="en-US" altLang="zh-CN" sz="2000" i="1" dirty="0"/>
              <a:t>SE</a:t>
            </a:r>
            <a:r>
              <a:rPr lang="en-US" altLang="zh-CN" sz="2000" dirty="0"/>
              <a:t> = </a:t>
            </a:r>
            <a:r>
              <a:rPr lang="en-US" altLang="zh-CN" sz="2000" dirty="0" smtClean="0"/>
              <a:t>.13, </a:t>
            </a:r>
            <a:r>
              <a:rPr lang="en-US" altLang="zh-CN" sz="2000" i="1" dirty="0"/>
              <a:t>p</a:t>
            </a:r>
            <a:r>
              <a:rPr lang="en-US" altLang="zh-CN" sz="2000" dirty="0"/>
              <a:t> = .</a:t>
            </a:r>
            <a:r>
              <a:rPr lang="en-US" altLang="zh-CN" sz="2000" dirty="0" smtClean="0"/>
              <a:t>02)</a:t>
            </a:r>
          </a:p>
          <a:p>
            <a:pPr lvl="2"/>
            <a:r>
              <a:rPr lang="zh-CN" altLang="zh-CN" dirty="0" smtClean="0"/>
              <a:t> </a:t>
            </a:r>
            <a:r>
              <a:rPr lang="en-US" altLang="zh-CN" dirty="0" smtClean="0"/>
              <a:t>Simple slopes of partner perceived underemployment: </a:t>
            </a:r>
          </a:p>
          <a:p>
            <a:pPr lvl="2"/>
            <a:r>
              <a:rPr lang="en-US" dirty="0" smtClean="0"/>
              <a:t> </a:t>
            </a:r>
            <a:r>
              <a:rPr lang="en-US" dirty="0" smtClean="0">
                <a:solidFill>
                  <a:schemeClr val="accent5">
                    <a:lumMod val="75000"/>
                  </a:schemeClr>
                </a:solidFill>
              </a:rPr>
              <a:t>Low </a:t>
            </a:r>
            <a:r>
              <a:rPr lang="en-US" dirty="0" smtClean="0"/>
              <a:t>levels of expressivity: </a:t>
            </a:r>
            <a:r>
              <a:rPr lang="en-US" altLang="zh-CN" sz="2000" i="1" dirty="0" err="1"/>
              <a:t>γ</a:t>
            </a:r>
            <a:r>
              <a:rPr lang="en-US" altLang="zh-CN" sz="2000" dirty="0"/>
              <a:t> = </a:t>
            </a:r>
            <a:r>
              <a:rPr lang="en-US" altLang="zh-CN" sz="2000" dirty="0" smtClean="0"/>
              <a:t>-.37, </a:t>
            </a:r>
            <a:r>
              <a:rPr lang="en-US" altLang="zh-CN" sz="2000" i="1" dirty="0"/>
              <a:t>SE</a:t>
            </a:r>
            <a:r>
              <a:rPr lang="en-US" altLang="zh-CN" sz="2000" dirty="0"/>
              <a:t> = .</a:t>
            </a:r>
            <a:r>
              <a:rPr lang="en-US" altLang="zh-CN" sz="2000" dirty="0" smtClean="0"/>
              <a:t>15, </a:t>
            </a:r>
            <a:r>
              <a:rPr lang="en-US" altLang="zh-CN" sz="2000" i="1" dirty="0"/>
              <a:t>p</a:t>
            </a:r>
            <a:r>
              <a:rPr lang="en-US" altLang="zh-CN" sz="2000" dirty="0"/>
              <a:t> </a:t>
            </a:r>
            <a:r>
              <a:rPr lang="en-US" altLang="zh-CN" sz="2000" dirty="0" smtClean="0"/>
              <a:t>= </a:t>
            </a:r>
            <a:r>
              <a:rPr lang="en-US" altLang="zh-CN" sz="2000" dirty="0"/>
              <a:t>.</a:t>
            </a:r>
            <a:r>
              <a:rPr lang="en-US" altLang="zh-CN" sz="2000" dirty="0" smtClean="0"/>
              <a:t>01</a:t>
            </a:r>
            <a:endParaRPr lang="en-US" dirty="0" smtClean="0"/>
          </a:p>
          <a:p>
            <a:pPr lvl="2"/>
            <a:r>
              <a:rPr lang="en-US" dirty="0"/>
              <a:t> </a:t>
            </a:r>
            <a:r>
              <a:rPr lang="en-US" dirty="0" smtClean="0">
                <a:solidFill>
                  <a:srgbClr val="C00000"/>
                </a:solidFill>
              </a:rPr>
              <a:t>High</a:t>
            </a:r>
            <a:r>
              <a:rPr lang="en-US" dirty="0" smtClean="0"/>
              <a:t> levels of expressivity: </a:t>
            </a:r>
            <a:r>
              <a:rPr lang="en-US" altLang="zh-CN" sz="1800" dirty="0" smtClean="0"/>
              <a:t>N.S.</a:t>
            </a:r>
            <a:endParaRPr lang="en-US" sz="1800" dirty="0"/>
          </a:p>
        </p:txBody>
      </p:sp>
      <p:sp>
        <p:nvSpPr>
          <p:cNvPr id="4" name="Title 1"/>
          <p:cNvSpPr>
            <a:spLocks noGrp="1"/>
          </p:cNvSpPr>
          <p:nvPr>
            <p:ph type="title"/>
          </p:nvPr>
        </p:nvSpPr>
        <p:spPr>
          <a:xfrm>
            <a:off x="508205" y="457201"/>
            <a:ext cx="8229600" cy="1143000"/>
          </a:xfrm>
        </p:spPr>
        <p:txBody>
          <a:bodyPr/>
          <a:lstStyle/>
          <a:p>
            <a:r>
              <a:rPr lang="en-US" dirty="0" smtClean="0"/>
              <a:t>Results: Predicting Relational Love</a:t>
            </a:r>
            <a:endParaRPr lang="en-US" dirty="0"/>
          </a:p>
        </p:txBody>
      </p:sp>
      <p:sp>
        <p:nvSpPr>
          <p:cNvPr id="8" name="矩形 7"/>
          <p:cNvSpPr/>
          <p:nvPr/>
        </p:nvSpPr>
        <p:spPr>
          <a:xfrm>
            <a:off x="4114799" y="4724400"/>
            <a:ext cx="4876800" cy="489466"/>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a:t>Consistent with the </a:t>
            </a:r>
            <a:r>
              <a:rPr kumimoji="1" lang="en-US" altLang="zh-CN" dirty="0" smtClean="0"/>
              <a:t>stress-adaptation </a:t>
            </a:r>
            <a:r>
              <a:rPr kumimoji="1" lang="en-US" altLang="zh-CN" dirty="0"/>
              <a:t>process </a:t>
            </a:r>
            <a:endParaRPr kumimoji="1" lang="zh-CN" altLang="en-US" dirty="0"/>
          </a:p>
        </p:txBody>
      </p:sp>
      <p:sp>
        <p:nvSpPr>
          <p:cNvPr id="5" name="矩形 4"/>
          <p:cNvSpPr/>
          <p:nvPr/>
        </p:nvSpPr>
        <p:spPr>
          <a:xfrm>
            <a:off x="4114799" y="5410200"/>
            <a:ext cx="3733801" cy="489466"/>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smtClean="0"/>
              <a:t>Expressivity: A Resiliency Factor</a:t>
            </a:r>
            <a:endParaRPr kumimoji="1" lang="zh-CN" altLang="en-US" dirty="0"/>
          </a:p>
        </p:txBody>
      </p:sp>
    </p:spTree>
    <p:custDataLst>
      <p:tags r:id="rId1"/>
    </p:custDataLst>
    <p:extLst>
      <p:ext uri="{BB962C8B-B14F-4D97-AF65-F5344CB8AC3E}">
        <p14:creationId xmlns:p14="http://schemas.microsoft.com/office/powerpoint/2010/main" val="38318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39" y="-80991"/>
            <a:ext cx="8229600" cy="1143000"/>
          </a:xfrm>
        </p:spPr>
        <p:txBody>
          <a:bodyPr/>
          <a:lstStyle/>
          <a:p>
            <a:r>
              <a:rPr lang="en-US" dirty="0" smtClean="0"/>
              <a:t>Background</a:t>
            </a:r>
            <a:endParaRPr lang="en-US" dirty="0"/>
          </a:p>
        </p:txBody>
      </p:sp>
      <p:sp>
        <p:nvSpPr>
          <p:cNvPr id="3" name="Content Placeholder 2"/>
          <p:cNvSpPr>
            <a:spLocks noGrp="1"/>
          </p:cNvSpPr>
          <p:nvPr>
            <p:ph idx="1"/>
          </p:nvPr>
        </p:nvSpPr>
        <p:spPr>
          <a:xfrm>
            <a:off x="157369" y="1212547"/>
            <a:ext cx="8539370" cy="3700821"/>
          </a:xfrm>
        </p:spPr>
        <p:txBody>
          <a:bodyPr>
            <a:normAutofit fontScale="85000" lnSpcReduction="20000"/>
          </a:bodyPr>
          <a:lstStyle/>
          <a:p>
            <a:pPr marL="0" indent="0">
              <a:buNone/>
            </a:pPr>
            <a:r>
              <a:rPr lang="en-US" dirty="0" smtClean="0"/>
              <a:t>   Underemployment</a:t>
            </a:r>
          </a:p>
          <a:p>
            <a:pPr lvl="1"/>
            <a:r>
              <a:rPr lang="en-US" altLang="zh-CN" dirty="0" smtClean="0"/>
              <a:t>Employees</a:t>
            </a:r>
            <a:r>
              <a:rPr lang="en-US" altLang="zh-CN" dirty="0"/>
              <a:t>’ abilities and experiences </a:t>
            </a:r>
            <a:r>
              <a:rPr lang="en-US" altLang="zh-CN" dirty="0" smtClean="0"/>
              <a:t>&gt; </a:t>
            </a:r>
            <a:r>
              <a:rPr lang="en-US" altLang="zh-CN" dirty="0"/>
              <a:t>job requirements of their current </a:t>
            </a:r>
            <a:r>
              <a:rPr lang="en-US" altLang="zh-CN" dirty="0" smtClean="0"/>
              <a:t>employment</a:t>
            </a:r>
          </a:p>
          <a:p>
            <a:pPr lvl="1"/>
            <a:r>
              <a:rPr lang="en-US" altLang="zh-CN" dirty="0" smtClean="0"/>
              <a:t>Prevalent within the U.S. workforce</a:t>
            </a:r>
          </a:p>
          <a:p>
            <a:pPr lvl="1"/>
            <a:r>
              <a:rPr lang="en-US" altLang="zh-CN" dirty="0" smtClean="0"/>
              <a:t>Appear to be a stressor, linked </a:t>
            </a:r>
            <a:r>
              <a:rPr lang="en-US" altLang="zh-CN" dirty="0"/>
              <a:t>to poorer </a:t>
            </a:r>
            <a:r>
              <a:rPr lang="en-US" altLang="zh-CN" dirty="0" smtClean="0"/>
              <a:t>functioning, including </a:t>
            </a:r>
          </a:p>
          <a:p>
            <a:pPr lvl="2"/>
            <a:r>
              <a:rPr lang="en-US" altLang="zh-CN" dirty="0" smtClean="0"/>
              <a:t>long-term </a:t>
            </a:r>
            <a:r>
              <a:rPr lang="en-US" altLang="zh-CN" dirty="0"/>
              <a:t>career </a:t>
            </a:r>
            <a:r>
              <a:rPr lang="en-US" altLang="zh-CN" dirty="0" smtClean="0"/>
              <a:t>achievement</a:t>
            </a:r>
          </a:p>
          <a:p>
            <a:pPr lvl="2"/>
            <a:r>
              <a:rPr lang="en-US" altLang="zh-CN" dirty="0" smtClean="0"/>
              <a:t>physical </a:t>
            </a:r>
            <a:r>
              <a:rPr lang="en-US" altLang="zh-CN" dirty="0"/>
              <a:t>and mental health </a:t>
            </a:r>
            <a:endParaRPr lang="en-US" altLang="zh-CN" dirty="0" smtClean="0"/>
          </a:p>
          <a:p>
            <a:pPr lvl="2"/>
            <a:r>
              <a:rPr lang="en-US" altLang="zh-CN" dirty="0" smtClean="0"/>
              <a:t>interpersonal </a:t>
            </a:r>
            <a:r>
              <a:rPr lang="en-US" altLang="zh-CN" dirty="0"/>
              <a:t>relationship quality </a:t>
            </a:r>
            <a:endParaRPr lang="en-US" altLang="zh-CN" dirty="0" smtClean="0"/>
          </a:p>
          <a:p>
            <a:pPr lvl="1"/>
            <a:r>
              <a:rPr lang="en-US" altLang="zh-CN" dirty="0" smtClean="0"/>
              <a:t>Understudied in ethnic minority groups</a:t>
            </a:r>
          </a:p>
          <a:p>
            <a:pPr lvl="1"/>
            <a:endParaRPr lang="en-US" altLang="zh-CN" dirty="0" smtClean="0"/>
          </a:p>
          <a:p>
            <a:pPr lvl="1"/>
            <a:endParaRPr lang="en-US" altLang="zh-CN" dirty="0" smtClean="0"/>
          </a:p>
          <a:p>
            <a:pPr marL="457200" lvl="1" indent="0">
              <a:buNone/>
            </a:pPr>
            <a:endParaRPr lang="en-US" dirty="0" smtClean="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7118" y="4800600"/>
            <a:ext cx="3076882" cy="1865979"/>
          </a:xfrm>
          <a:prstGeom prst="rect">
            <a:avLst/>
          </a:prstGeom>
        </p:spPr>
      </p:pic>
      <p:sp>
        <p:nvSpPr>
          <p:cNvPr id="6" name="文本框 5"/>
          <p:cNvSpPr txBox="1"/>
          <p:nvPr/>
        </p:nvSpPr>
        <p:spPr>
          <a:xfrm>
            <a:off x="6172200" y="6553200"/>
            <a:ext cx="2971800" cy="307777"/>
          </a:xfrm>
          <a:prstGeom prst="rect">
            <a:avLst/>
          </a:prstGeom>
          <a:noFill/>
        </p:spPr>
        <p:txBody>
          <a:bodyPr wrap="square" rtlCol="0">
            <a:spAutoFit/>
          </a:bodyPr>
          <a:lstStyle/>
          <a:p>
            <a:r>
              <a:rPr kumimoji="1" lang="en-US" altLang="zh-CN" sz="1400" i="1" dirty="0" smtClean="0"/>
              <a:t>(source: </a:t>
            </a:r>
            <a:r>
              <a:rPr kumimoji="1" lang="en-US" altLang="zh-CN" sz="1400" i="1" dirty="0" err="1" smtClean="0"/>
              <a:t>Py</a:t>
            </a:r>
            <a:r>
              <a:rPr kumimoji="1" lang="en-US" altLang="zh-CN" sz="1400" i="1" dirty="0" smtClean="0"/>
              <a:t> </a:t>
            </a:r>
            <a:r>
              <a:rPr kumimoji="1" lang="en-US" altLang="zh-CN" sz="1400" i="1" dirty="0" err="1" smtClean="0"/>
              <a:t>Korry</a:t>
            </a:r>
            <a:r>
              <a:rPr kumimoji="1" lang="en-US" altLang="zh-CN" sz="1400" i="1" dirty="0" smtClean="0"/>
              <a:t>, November 2014)</a:t>
            </a:r>
            <a:endParaRPr kumimoji="1" lang="zh-CN" altLang="en-US" sz="1400" i="1" dirty="0"/>
          </a:p>
        </p:txBody>
      </p:sp>
      <p:sp>
        <p:nvSpPr>
          <p:cNvPr id="7" name="矩形 6"/>
          <p:cNvSpPr/>
          <p:nvPr/>
        </p:nvSpPr>
        <p:spPr>
          <a:xfrm>
            <a:off x="0" y="6206906"/>
            <a:ext cx="5791200" cy="646331"/>
          </a:xfrm>
          <a:prstGeom prst="rect">
            <a:avLst/>
          </a:prstGeom>
        </p:spPr>
        <p:txBody>
          <a:bodyPr wrap="square">
            <a:spAutoFit/>
          </a:bodyPr>
          <a:lstStyle/>
          <a:p>
            <a:r>
              <a:rPr lang="en-US" altLang="zh-CN" i="1" dirty="0" smtClean="0">
                <a:latin typeface="Calibri" charset="0"/>
                <a:ea typeface="Calibri" charset="0"/>
                <a:cs typeface="Calibri" charset="0"/>
              </a:rPr>
              <a:t>Feldman</a:t>
            </a:r>
            <a:r>
              <a:rPr lang="en-US" altLang="zh-CN" i="1" dirty="0">
                <a:latin typeface="Calibri" charset="0"/>
                <a:ea typeface="Calibri" charset="0"/>
                <a:cs typeface="Calibri" charset="0"/>
              </a:rPr>
              <a:t>, 1996; Harari, </a:t>
            </a:r>
            <a:r>
              <a:rPr lang="en-US" altLang="zh-CN" i="1" dirty="0" err="1">
                <a:latin typeface="Calibri" charset="0"/>
                <a:ea typeface="Calibri" charset="0"/>
                <a:cs typeface="Calibri" charset="0"/>
              </a:rPr>
              <a:t>Manapragada</a:t>
            </a:r>
            <a:r>
              <a:rPr lang="en-US" altLang="zh-CN" i="1" dirty="0">
                <a:latin typeface="Calibri" charset="0"/>
                <a:ea typeface="Calibri" charset="0"/>
                <a:cs typeface="Calibri" charset="0"/>
              </a:rPr>
              <a:t>, &amp; </a:t>
            </a:r>
            <a:r>
              <a:rPr lang="en-US" altLang="zh-CN" i="1" dirty="0" err="1">
                <a:latin typeface="Calibri" charset="0"/>
                <a:ea typeface="Calibri" charset="0"/>
                <a:cs typeface="Calibri" charset="0"/>
              </a:rPr>
              <a:t>Viswesvaran</a:t>
            </a:r>
            <a:r>
              <a:rPr lang="en-US" altLang="zh-CN" i="1" dirty="0">
                <a:latin typeface="Calibri" charset="0"/>
                <a:ea typeface="Calibri" charset="0"/>
                <a:cs typeface="Calibri" charset="0"/>
              </a:rPr>
              <a:t>, 2017; Liu &amp; Wang, </a:t>
            </a:r>
            <a:r>
              <a:rPr lang="en-US" altLang="zh-CN" i="1" dirty="0" smtClean="0">
                <a:latin typeface="Calibri" charset="0"/>
                <a:ea typeface="Calibri" charset="0"/>
                <a:cs typeface="Calibri" charset="0"/>
              </a:rPr>
              <a:t>2012</a:t>
            </a:r>
            <a:r>
              <a:rPr lang="zh-CN" altLang="zh-CN" i="1" dirty="0" smtClean="0">
                <a:latin typeface="Calibri" charset="0"/>
                <a:ea typeface="Calibri" charset="0"/>
                <a:cs typeface="Calibri" charset="0"/>
              </a:rPr>
              <a:t> </a:t>
            </a:r>
            <a:endParaRPr lang="zh-CN" altLang="en-US" i="1"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122893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4" y="1752601"/>
            <a:ext cx="8449105" cy="3064132"/>
          </a:xfrm>
        </p:spPr>
        <p:txBody>
          <a:bodyPr>
            <a:normAutofit/>
          </a:bodyPr>
          <a:lstStyle/>
          <a:p>
            <a:r>
              <a:rPr lang="en-US" dirty="0" smtClean="0"/>
              <a:t>Moderations</a:t>
            </a:r>
          </a:p>
          <a:p>
            <a:pPr lvl="1"/>
            <a:r>
              <a:rPr lang="en-US" dirty="0" smtClean="0"/>
              <a:t>Mother actor perceived underemployment X  work hours </a:t>
            </a:r>
            <a:r>
              <a:rPr lang="en-US" sz="2000" dirty="0" smtClean="0"/>
              <a:t>(</a:t>
            </a:r>
            <a:r>
              <a:rPr lang="en-US" altLang="zh-CN" sz="2000" i="1" dirty="0" err="1" smtClean="0"/>
              <a:t>γ</a:t>
            </a:r>
            <a:r>
              <a:rPr lang="en-US" altLang="zh-CN" sz="2000" dirty="0" smtClean="0"/>
              <a:t> </a:t>
            </a:r>
            <a:r>
              <a:rPr lang="en-US" altLang="zh-CN" sz="2000" dirty="0"/>
              <a:t>= </a:t>
            </a:r>
            <a:r>
              <a:rPr lang="en-US" altLang="zh-CN" sz="2000" dirty="0" smtClean="0"/>
              <a:t>-.02, </a:t>
            </a:r>
            <a:r>
              <a:rPr lang="en-US" altLang="zh-CN" sz="2000" i="1" dirty="0"/>
              <a:t>SE</a:t>
            </a:r>
            <a:r>
              <a:rPr lang="en-US" altLang="zh-CN" sz="2000" dirty="0"/>
              <a:t> = </a:t>
            </a:r>
            <a:r>
              <a:rPr lang="en-US" altLang="zh-CN" sz="2000" dirty="0" smtClean="0"/>
              <a:t>.01, </a:t>
            </a:r>
            <a:r>
              <a:rPr lang="en-US" altLang="zh-CN" sz="2000" i="1" dirty="0"/>
              <a:t>p</a:t>
            </a:r>
            <a:r>
              <a:rPr lang="en-US" altLang="zh-CN" sz="2000" dirty="0"/>
              <a:t> = .</a:t>
            </a:r>
            <a:r>
              <a:rPr lang="en-US" altLang="zh-CN" sz="2000" dirty="0" smtClean="0"/>
              <a:t>02)</a:t>
            </a:r>
          </a:p>
          <a:p>
            <a:pPr lvl="2"/>
            <a:r>
              <a:rPr lang="zh-CN" altLang="zh-CN" dirty="0" smtClean="0"/>
              <a:t> </a:t>
            </a:r>
            <a:r>
              <a:rPr lang="en-US" altLang="zh-CN" dirty="0" smtClean="0"/>
              <a:t>Simple slopes of actor perceived underemployment: </a:t>
            </a:r>
          </a:p>
          <a:p>
            <a:pPr lvl="2"/>
            <a:r>
              <a:rPr lang="en-US" dirty="0" smtClean="0"/>
              <a:t> </a:t>
            </a:r>
            <a:r>
              <a:rPr lang="en-US" dirty="0">
                <a:solidFill>
                  <a:schemeClr val="accent5">
                    <a:lumMod val="75000"/>
                  </a:schemeClr>
                </a:solidFill>
              </a:rPr>
              <a:t>F</a:t>
            </a:r>
            <a:r>
              <a:rPr lang="en-US" dirty="0" smtClean="0">
                <a:solidFill>
                  <a:schemeClr val="accent5">
                    <a:lumMod val="75000"/>
                  </a:schemeClr>
                </a:solidFill>
              </a:rPr>
              <a:t>ewer </a:t>
            </a:r>
            <a:r>
              <a:rPr lang="en-US" dirty="0" smtClean="0"/>
              <a:t>hours: </a:t>
            </a:r>
            <a:r>
              <a:rPr lang="en-US" altLang="zh-CN" sz="2000" i="1" dirty="0" err="1"/>
              <a:t>γ</a:t>
            </a:r>
            <a:r>
              <a:rPr lang="en-US" altLang="zh-CN" sz="2000" dirty="0"/>
              <a:t> = </a:t>
            </a:r>
            <a:r>
              <a:rPr lang="en-US" altLang="zh-CN" sz="2000" b="1" dirty="0" smtClean="0"/>
              <a:t>.35</a:t>
            </a:r>
            <a:r>
              <a:rPr lang="en-US" altLang="zh-CN" sz="2000" dirty="0" smtClean="0"/>
              <a:t>, </a:t>
            </a:r>
            <a:r>
              <a:rPr lang="en-US" altLang="zh-CN" sz="2000" i="1" dirty="0"/>
              <a:t>SE</a:t>
            </a:r>
            <a:r>
              <a:rPr lang="en-US" altLang="zh-CN" sz="2000" dirty="0"/>
              <a:t> = .</a:t>
            </a:r>
            <a:r>
              <a:rPr lang="en-US" altLang="zh-CN" sz="2000" dirty="0" smtClean="0"/>
              <a:t>14, </a:t>
            </a:r>
            <a:r>
              <a:rPr lang="en-US" altLang="zh-CN" sz="2000" i="1" dirty="0"/>
              <a:t>p</a:t>
            </a:r>
            <a:r>
              <a:rPr lang="en-US" altLang="zh-CN" sz="2000" dirty="0"/>
              <a:t> </a:t>
            </a:r>
            <a:r>
              <a:rPr lang="en-US" altLang="zh-CN" sz="2000" dirty="0" smtClean="0"/>
              <a:t>= </a:t>
            </a:r>
            <a:r>
              <a:rPr lang="en-US" altLang="zh-CN" sz="2000" dirty="0"/>
              <a:t>.</a:t>
            </a:r>
            <a:r>
              <a:rPr lang="en-US" altLang="zh-CN" sz="2000" dirty="0" smtClean="0"/>
              <a:t>01</a:t>
            </a:r>
            <a:endParaRPr lang="en-US" dirty="0" smtClean="0"/>
          </a:p>
          <a:p>
            <a:pPr lvl="2"/>
            <a:r>
              <a:rPr lang="en-US" dirty="0"/>
              <a:t> </a:t>
            </a:r>
            <a:r>
              <a:rPr lang="en-US" dirty="0" smtClean="0">
                <a:solidFill>
                  <a:srgbClr val="C00000"/>
                </a:solidFill>
              </a:rPr>
              <a:t>longer</a:t>
            </a:r>
            <a:r>
              <a:rPr lang="en-US" dirty="0" smtClean="0"/>
              <a:t> hours: </a:t>
            </a:r>
            <a:r>
              <a:rPr lang="en-US" altLang="zh-CN" sz="1800" dirty="0" smtClean="0"/>
              <a:t>N.S.</a:t>
            </a:r>
            <a:endParaRPr lang="en-US" sz="1800" dirty="0"/>
          </a:p>
        </p:txBody>
      </p:sp>
      <p:sp>
        <p:nvSpPr>
          <p:cNvPr id="4" name="Title 1"/>
          <p:cNvSpPr>
            <a:spLocks noGrp="1"/>
          </p:cNvSpPr>
          <p:nvPr>
            <p:ph type="title"/>
          </p:nvPr>
        </p:nvSpPr>
        <p:spPr>
          <a:xfrm>
            <a:off x="508205" y="457201"/>
            <a:ext cx="8229600" cy="1143000"/>
          </a:xfrm>
        </p:spPr>
        <p:txBody>
          <a:bodyPr/>
          <a:lstStyle/>
          <a:p>
            <a:r>
              <a:rPr lang="en-US" dirty="0" smtClean="0"/>
              <a:t>Results: Predicting Relational Love</a:t>
            </a:r>
            <a:endParaRPr lang="en-US" dirty="0"/>
          </a:p>
        </p:txBody>
      </p:sp>
      <p:sp>
        <p:nvSpPr>
          <p:cNvPr id="8" name="矩形 7"/>
          <p:cNvSpPr/>
          <p:nvPr/>
        </p:nvSpPr>
        <p:spPr>
          <a:xfrm>
            <a:off x="4114799" y="4724400"/>
            <a:ext cx="4876800" cy="489466"/>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b="1" dirty="0" smtClean="0"/>
              <a:t>Inconsistent </a:t>
            </a:r>
            <a:r>
              <a:rPr kumimoji="1" lang="en-US" altLang="zh-CN" dirty="0"/>
              <a:t>with the </a:t>
            </a:r>
            <a:r>
              <a:rPr kumimoji="1" lang="en-US" altLang="zh-CN" dirty="0" smtClean="0"/>
              <a:t>stress amplification tenet</a:t>
            </a:r>
            <a:endParaRPr kumimoji="1" lang="zh-CN" altLang="en-US" dirty="0"/>
          </a:p>
        </p:txBody>
      </p:sp>
      <p:sp>
        <p:nvSpPr>
          <p:cNvPr id="5" name="矩形 4"/>
          <p:cNvSpPr/>
          <p:nvPr/>
        </p:nvSpPr>
        <p:spPr>
          <a:xfrm>
            <a:off x="3124200" y="5334000"/>
            <a:ext cx="5867399" cy="1066800"/>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smtClean="0"/>
              <a:t>Fewer work hours (Mean -1*SD = 21.21 hours/week ) seemed to protect mothers from potential negative effects </a:t>
            </a:r>
            <a:r>
              <a:rPr kumimoji="1" lang="en-US" altLang="zh-CN" smtClean="0"/>
              <a:t>of perceived underemployment</a:t>
            </a:r>
            <a:endParaRPr kumimoji="1" lang="zh-CN" altLang="en-US" dirty="0"/>
          </a:p>
        </p:txBody>
      </p:sp>
    </p:spTree>
    <p:custDataLst>
      <p:tags r:id="rId1"/>
    </p:custDataLst>
    <p:extLst>
      <p:ext uri="{BB962C8B-B14F-4D97-AF65-F5344CB8AC3E}">
        <p14:creationId xmlns:p14="http://schemas.microsoft.com/office/powerpoint/2010/main" val="1633055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5" y="1752601"/>
            <a:ext cx="8229600" cy="2514599"/>
          </a:xfrm>
        </p:spPr>
        <p:txBody>
          <a:bodyPr>
            <a:normAutofit/>
          </a:bodyPr>
          <a:lstStyle/>
          <a:p>
            <a:r>
              <a:rPr lang="en-US" dirty="0" smtClean="0"/>
              <a:t>Actor main effects (spillover)</a:t>
            </a:r>
          </a:p>
          <a:p>
            <a:pPr lvl="1"/>
            <a:r>
              <a:rPr lang="en-US" dirty="0" smtClean="0"/>
              <a:t>Mother N.S.</a:t>
            </a:r>
          </a:p>
          <a:p>
            <a:pPr lvl="1"/>
            <a:r>
              <a:rPr lang="en-US" dirty="0" smtClean="0"/>
              <a:t>Father </a:t>
            </a:r>
            <a:r>
              <a:rPr lang="en-US" sz="2000" dirty="0" smtClean="0"/>
              <a:t>(</a:t>
            </a:r>
            <a:r>
              <a:rPr lang="en-US" altLang="zh-CN" sz="2000" i="1" dirty="0" err="1"/>
              <a:t>γ</a:t>
            </a:r>
            <a:r>
              <a:rPr lang="en-US" altLang="zh-CN" sz="2000" i="1" dirty="0"/>
              <a:t> </a:t>
            </a:r>
            <a:r>
              <a:rPr lang="en-US" altLang="zh-CN" sz="2000" dirty="0"/>
              <a:t>= </a:t>
            </a:r>
            <a:r>
              <a:rPr lang="en-US" altLang="zh-CN" sz="2000" dirty="0" smtClean="0"/>
              <a:t>-.37, </a:t>
            </a:r>
            <a:r>
              <a:rPr lang="en-US" altLang="zh-CN" sz="2000" i="1" dirty="0"/>
              <a:t>SE</a:t>
            </a:r>
            <a:r>
              <a:rPr lang="en-US" altLang="zh-CN" sz="2000" dirty="0"/>
              <a:t> = </a:t>
            </a:r>
            <a:r>
              <a:rPr lang="en-US" altLang="zh-CN" sz="2000" dirty="0" smtClean="0"/>
              <a:t>.13, </a:t>
            </a:r>
            <a:r>
              <a:rPr lang="en-US" altLang="zh-CN" sz="2000" i="1" dirty="0"/>
              <a:t>p</a:t>
            </a:r>
            <a:r>
              <a:rPr lang="en-US" altLang="zh-CN" sz="2000" dirty="0"/>
              <a:t> </a:t>
            </a:r>
            <a:r>
              <a:rPr lang="en-US" altLang="zh-CN" sz="2000" dirty="0" smtClean="0"/>
              <a:t>= .01</a:t>
            </a:r>
            <a:r>
              <a:rPr lang="en-US" sz="2000" dirty="0" smtClean="0"/>
              <a:t>)</a:t>
            </a:r>
          </a:p>
          <a:p>
            <a:pPr lvl="2"/>
            <a:r>
              <a:rPr lang="en-US" dirty="0" smtClean="0"/>
              <a:t>Fathers’ perceived underemployment negatively predicted their own </a:t>
            </a:r>
            <a:r>
              <a:rPr lang="en-US" dirty="0" err="1" smtClean="0"/>
              <a:t>coparenting</a:t>
            </a:r>
            <a:r>
              <a:rPr lang="en-US" dirty="0" smtClean="0"/>
              <a:t> satisfaction</a:t>
            </a:r>
            <a:endParaRPr lang="en-US" dirty="0"/>
          </a:p>
        </p:txBody>
      </p:sp>
      <p:sp>
        <p:nvSpPr>
          <p:cNvPr id="4" name="Title 1"/>
          <p:cNvSpPr>
            <a:spLocks noGrp="1"/>
          </p:cNvSpPr>
          <p:nvPr>
            <p:ph type="title"/>
          </p:nvPr>
        </p:nvSpPr>
        <p:spPr>
          <a:xfrm>
            <a:off x="508205" y="457201"/>
            <a:ext cx="8229600" cy="1143000"/>
          </a:xfrm>
        </p:spPr>
        <p:txBody>
          <a:bodyPr>
            <a:normAutofit fontScale="90000"/>
          </a:bodyPr>
          <a:lstStyle/>
          <a:p>
            <a:pPr algn="l"/>
            <a:r>
              <a:rPr lang="en-US" dirty="0" smtClean="0"/>
              <a:t>Results: </a:t>
            </a:r>
            <a:r>
              <a:rPr lang="en-US" dirty="0"/>
              <a:t/>
            </a:r>
            <a:br>
              <a:rPr lang="en-US" dirty="0"/>
            </a:br>
            <a:r>
              <a:rPr lang="en-US" dirty="0" smtClean="0"/>
              <a:t>Predicting </a:t>
            </a:r>
            <a:r>
              <a:rPr lang="en-US" dirty="0" err="1" smtClean="0"/>
              <a:t>Coparenting</a:t>
            </a:r>
            <a:r>
              <a:rPr lang="en-US" dirty="0" smtClean="0"/>
              <a:t> Satisfaction</a:t>
            </a:r>
            <a:endParaRPr lang="en-US" dirty="0"/>
          </a:p>
        </p:txBody>
      </p:sp>
      <p:sp>
        <p:nvSpPr>
          <p:cNvPr id="5" name="Content Placeholder 2"/>
          <p:cNvSpPr txBox="1">
            <a:spLocks/>
          </p:cNvSpPr>
          <p:nvPr/>
        </p:nvSpPr>
        <p:spPr>
          <a:xfrm>
            <a:off x="566307" y="4310062"/>
            <a:ext cx="8229600" cy="9525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Partner main effects (crossover)</a:t>
            </a:r>
          </a:p>
          <a:p>
            <a:pPr lvl="1"/>
            <a:r>
              <a:rPr lang="en-US" dirty="0" smtClean="0"/>
              <a:t>N.S. for both mothers and fathers</a:t>
            </a:r>
          </a:p>
        </p:txBody>
      </p:sp>
      <p:sp>
        <p:nvSpPr>
          <p:cNvPr id="7" name="文本框 6"/>
          <p:cNvSpPr txBox="1"/>
          <p:nvPr/>
        </p:nvSpPr>
        <p:spPr>
          <a:xfrm>
            <a:off x="6324600" y="6024562"/>
            <a:ext cx="2971800" cy="369332"/>
          </a:xfrm>
          <a:prstGeom prst="rect">
            <a:avLst/>
          </a:prstGeom>
          <a:noFill/>
        </p:spPr>
        <p:txBody>
          <a:bodyPr wrap="square" rtlCol="0">
            <a:spAutoFit/>
          </a:bodyPr>
          <a:lstStyle/>
          <a:p>
            <a:r>
              <a:rPr kumimoji="1" lang="en-US" altLang="zh-CN" i="1" dirty="0" smtClean="0"/>
              <a:t>(source: </a:t>
            </a:r>
            <a:r>
              <a:rPr kumimoji="1" lang="en-US" altLang="zh-CN" i="1" dirty="0" err="1" smtClean="0"/>
              <a:t>Huffinton</a:t>
            </a:r>
            <a:r>
              <a:rPr kumimoji="1" lang="en-US" altLang="zh-CN" i="1" dirty="0" smtClean="0"/>
              <a:t> Post)</a:t>
            </a:r>
            <a:endParaRPr kumimoji="1" lang="zh-CN" altLang="en-US" i="1" dirty="0"/>
          </a:p>
        </p:txBody>
      </p:sp>
      <p:pic>
        <p:nvPicPr>
          <p:cNvPr id="8" name="图片 7"/>
          <p:cNvPicPr>
            <a:picLocks noChangeAspect="1"/>
          </p:cNvPicPr>
          <p:nvPr/>
        </p:nvPicPr>
        <p:blipFill>
          <a:blip r:embed="rId4"/>
          <a:stretch>
            <a:fillRect/>
          </a:stretch>
        </p:blipFill>
        <p:spPr>
          <a:xfrm>
            <a:off x="6911499" y="4170713"/>
            <a:ext cx="2232501" cy="1858611"/>
          </a:xfrm>
          <a:prstGeom prst="rect">
            <a:avLst/>
          </a:prstGeom>
        </p:spPr>
      </p:pic>
    </p:spTree>
    <p:custDataLst>
      <p:tags r:id="rId1"/>
    </p:custDataLst>
    <p:extLst>
      <p:ext uri="{BB962C8B-B14F-4D97-AF65-F5344CB8AC3E}">
        <p14:creationId xmlns:p14="http://schemas.microsoft.com/office/powerpoint/2010/main" val="204668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4" y="1752601"/>
            <a:ext cx="8449105" cy="3064132"/>
          </a:xfrm>
        </p:spPr>
        <p:txBody>
          <a:bodyPr>
            <a:normAutofit/>
          </a:bodyPr>
          <a:lstStyle/>
          <a:p>
            <a:r>
              <a:rPr lang="en-US" dirty="0" smtClean="0"/>
              <a:t>Moderations</a:t>
            </a:r>
          </a:p>
          <a:p>
            <a:pPr lvl="1"/>
            <a:r>
              <a:rPr lang="en-US" dirty="0" smtClean="0"/>
              <a:t>Mother partner perceived underemployment X  expressivity </a:t>
            </a:r>
            <a:r>
              <a:rPr lang="en-US" sz="2000" dirty="0" smtClean="0"/>
              <a:t>(</a:t>
            </a:r>
            <a:r>
              <a:rPr lang="en-US" altLang="zh-CN" sz="2000" i="1" dirty="0" err="1" smtClean="0"/>
              <a:t>γ</a:t>
            </a:r>
            <a:r>
              <a:rPr lang="en-US" altLang="zh-CN" sz="2000" dirty="0" smtClean="0"/>
              <a:t> </a:t>
            </a:r>
            <a:r>
              <a:rPr lang="en-US" altLang="zh-CN" sz="2000" dirty="0"/>
              <a:t>= </a:t>
            </a:r>
            <a:r>
              <a:rPr lang="en-US" altLang="zh-CN" sz="2000" dirty="0" smtClean="0"/>
              <a:t>.42, </a:t>
            </a:r>
            <a:r>
              <a:rPr lang="en-US" altLang="zh-CN" sz="2000" i="1" dirty="0"/>
              <a:t>SE</a:t>
            </a:r>
            <a:r>
              <a:rPr lang="en-US" altLang="zh-CN" sz="2000" dirty="0"/>
              <a:t> = </a:t>
            </a:r>
            <a:r>
              <a:rPr lang="en-US" altLang="zh-CN" sz="2000" dirty="0" smtClean="0"/>
              <a:t>.19, </a:t>
            </a:r>
            <a:r>
              <a:rPr lang="en-US" altLang="zh-CN" sz="2000" i="1" dirty="0"/>
              <a:t>p</a:t>
            </a:r>
            <a:r>
              <a:rPr lang="en-US" altLang="zh-CN" sz="2000" dirty="0"/>
              <a:t> = .</a:t>
            </a:r>
            <a:r>
              <a:rPr lang="en-US" altLang="zh-CN" sz="2000" dirty="0" smtClean="0"/>
              <a:t>02)</a:t>
            </a:r>
          </a:p>
          <a:p>
            <a:pPr lvl="2"/>
            <a:r>
              <a:rPr lang="zh-CN" altLang="zh-CN" dirty="0" smtClean="0"/>
              <a:t> </a:t>
            </a:r>
            <a:r>
              <a:rPr lang="en-US" altLang="zh-CN" dirty="0" smtClean="0"/>
              <a:t>Simple slopes of partner perceived underemployment: </a:t>
            </a:r>
          </a:p>
          <a:p>
            <a:pPr lvl="2"/>
            <a:r>
              <a:rPr lang="en-US" dirty="0" smtClean="0"/>
              <a:t> </a:t>
            </a:r>
            <a:r>
              <a:rPr lang="en-US" dirty="0" smtClean="0">
                <a:solidFill>
                  <a:schemeClr val="accent5">
                    <a:lumMod val="75000"/>
                  </a:schemeClr>
                </a:solidFill>
              </a:rPr>
              <a:t>Low </a:t>
            </a:r>
            <a:r>
              <a:rPr lang="en-US" dirty="0" smtClean="0"/>
              <a:t>levels of expressivity: </a:t>
            </a:r>
            <a:r>
              <a:rPr lang="en-US" altLang="zh-CN" sz="2000" i="1" dirty="0" err="1"/>
              <a:t>γ</a:t>
            </a:r>
            <a:r>
              <a:rPr lang="en-US" altLang="zh-CN" sz="2000" dirty="0"/>
              <a:t> = </a:t>
            </a:r>
            <a:r>
              <a:rPr lang="en-US" altLang="zh-CN" sz="2000" dirty="0" smtClean="0"/>
              <a:t>-.45, </a:t>
            </a:r>
            <a:r>
              <a:rPr lang="en-US" altLang="zh-CN" sz="2000" i="1" dirty="0"/>
              <a:t>SE</a:t>
            </a:r>
            <a:r>
              <a:rPr lang="en-US" altLang="zh-CN" sz="2000" dirty="0"/>
              <a:t> = </a:t>
            </a:r>
            <a:r>
              <a:rPr lang="en-US" altLang="zh-CN" sz="2000" dirty="0" smtClean="0"/>
              <a:t>.21, </a:t>
            </a:r>
            <a:r>
              <a:rPr lang="en-US" altLang="zh-CN" sz="2000" i="1" dirty="0"/>
              <a:t>p</a:t>
            </a:r>
            <a:r>
              <a:rPr lang="en-US" altLang="zh-CN" sz="2000" dirty="0"/>
              <a:t> </a:t>
            </a:r>
            <a:r>
              <a:rPr lang="en-US" altLang="zh-CN" sz="2000" dirty="0" smtClean="0"/>
              <a:t>= </a:t>
            </a:r>
            <a:r>
              <a:rPr lang="en-US" altLang="zh-CN" sz="2000" dirty="0"/>
              <a:t>.</a:t>
            </a:r>
            <a:r>
              <a:rPr lang="en-US" altLang="zh-CN" sz="2000" dirty="0" smtClean="0"/>
              <a:t>03</a:t>
            </a:r>
            <a:endParaRPr lang="en-US" dirty="0" smtClean="0"/>
          </a:p>
          <a:p>
            <a:pPr lvl="2"/>
            <a:r>
              <a:rPr lang="en-US" dirty="0"/>
              <a:t> </a:t>
            </a:r>
            <a:r>
              <a:rPr lang="en-US" dirty="0" smtClean="0">
                <a:solidFill>
                  <a:srgbClr val="C00000"/>
                </a:solidFill>
              </a:rPr>
              <a:t>High</a:t>
            </a:r>
            <a:r>
              <a:rPr lang="en-US" dirty="0" smtClean="0"/>
              <a:t> levels of expressivity: </a:t>
            </a:r>
            <a:r>
              <a:rPr lang="en-US" altLang="zh-CN" sz="1800" dirty="0" smtClean="0"/>
              <a:t>N.S.</a:t>
            </a:r>
            <a:endParaRPr lang="en-US" sz="1800" dirty="0"/>
          </a:p>
        </p:txBody>
      </p:sp>
      <p:sp>
        <p:nvSpPr>
          <p:cNvPr id="8" name="矩形 7"/>
          <p:cNvSpPr/>
          <p:nvPr/>
        </p:nvSpPr>
        <p:spPr>
          <a:xfrm>
            <a:off x="4114799" y="4724400"/>
            <a:ext cx="4876800" cy="489466"/>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a:t>Consistent with the </a:t>
            </a:r>
            <a:r>
              <a:rPr kumimoji="1" lang="en-US" altLang="zh-CN" dirty="0" smtClean="0"/>
              <a:t>stress-adaptation </a:t>
            </a:r>
            <a:r>
              <a:rPr kumimoji="1" lang="en-US" altLang="zh-CN" dirty="0"/>
              <a:t>process </a:t>
            </a:r>
            <a:endParaRPr kumimoji="1" lang="zh-CN" altLang="en-US" dirty="0"/>
          </a:p>
        </p:txBody>
      </p:sp>
      <p:sp>
        <p:nvSpPr>
          <p:cNvPr id="5" name="矩形 4"/>
          <p:cNvSpPr/>
          <p:nvPr/>
        </p:nvSpPr>
        <p:spPr>
          <a:xfrm>
            <a:off x="4114799" y="5410200"/>
            <a:ext cx="3733801" cy="489466"/>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smtClean="0"/>
              <a:t>Expressivity: A Resiliency Factor</a:t>
            </a:r>
            <a:endParaRPr kumimoji="1" lang="zh-CN" altLang="en-US" dirty="0"/>
          </a:p>
        </p:txBody>
      </p:sp>
      <p:sp>
        <p:nvSpPr>
          <p:cNvPr id="6" name="Title 1"/>
          <p:cNvSpPr txBox="1">
            <a:spLocks/>
          </p:cNvSpPr>
          <p:nvPr/>
        </p:nvSpPr>
        <p:spPr>
          <a:xfrm>
            <a:off x="652246" y="511434"/>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Results: </a:t>
            </a:r>
            <a:br>
              <a:rPr lang="en-US" smtClean="0"/>
            </a:br>
            <a:r>
              <a:rPr lang="en-US" smtClean="0"/>
              <a:t>Predicting </a:t>
            </a:r>
            <a:r>
              <a:rPr lang="en-US" dirty="0" err="1" smtClean="0"/>
              <a:t>Coparenting</a:t>
            </a:r>
            <a:r>
              <a:rPr lang="en-US" dirty="0" smtClean="0"/>
              <a:t> Satisfaction</a:t>
            </a:r>
            <a:endParaRPr lang="en-US" dirty="0"/>
          </a:p>
        </p:txBody>
      </p:sp>
    </p:spTree>
    <p:custDataLst>
      <p:tags r:id="rId1"/>
    </p:custDataLst>
    <p:extLst>
      <p:ext uri="{BB962C8B-B14F-4D97-AF65-F5344CB8AC3E}">
        <p14:creationId xmlns:p14="http://schemas.microsoft.com/office/powerpoint/2010/main" val="1758229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94" y="1752601"/>
            <a:ext cx="8449105" cy="3064132"/>
          </a:xfrm>
        </p:spPr>
        <p:txBody>
          <a:bodyPr>
            <a:normAutofit/>
          </a:bodyPr>
          <a:lstStyle/>
          <a:p>
            <a:r>
              <a:rPr lang="en-US" dirty="0" smtClean="0"/>
              <a:t>Moderations</a:t>
            </a:r>
          </a:p>
          <a:p>
            <a:pPr lvl="1"/>
            <a:r>
              <a:rPr lang="en-US" dirty="0" smtClean="0"/>
              <a:t>Mother actor perceived underemployment X  expressivity </a:t>
            </a:r>
            <a:r>
              <a:rPr lang="en-US" sz="2000" dirty="0" smtClean="0"/>
              <a:t>(</a:t>
            </a:r>
            <a:r>
              <a:rPr lang="en-US" altLang="zh-CN" sz="2000" i="1" dirty="0" err="1" smtClean="0"/>
              <a:t>γ</a:t>
            </a:r>
            <a:r>
              <a:rPr lang="en-US" altLang="zh-CN" sz="2000" dirty="0" smtClean="0"/>
              <a:t> </a:t>
            </a:r>
            <a:r>
              <a:rPr lang="en-US" altLang="zh-CN" sz="2000" dirty="0"/>
              <a:t>= </a:t>
            </a:r>
            <a:r>
              <a:rPr lang="en-US" altLang="zh-CN" sz="2000" dirty="0" smtClean="0"/>
              <a:t>-.56, </a:t>
            </a:r>
            <a:r>
              <a:rPr lang="en-US" altLang="zh-CN" sz="2000" i="1" dirty="0"/>
              <a:t>SE</a:t>
            </a:r>
            <a:r>
              <a:rPr lang="en-US" altLang="zh-CN" sz="2000" dirty="0"/>
              <a:t> = </a:t>
            </a:r>
            <a:r>
              <a:rPr lang="en-US" altLang="zh-CN" sz="2000" dirty="0" smtClean="0"/>
              <a:t>.20, </a:t>
            </a:r>
            <a:r>
              <a:rPr lang="en-US" altLang="zh-CN" sz="2000" i="1" dirty="0"/>
              <a:t>p</a:t>
            </a:r>
            <a:r>
              <a:rPr lang="en-US" altLang="zh-CN" sz="2000" dirty="0"/>
              <a:t> = .</a:t>
            </a:r>
            <a:r>
              <a:rPr lang="en-US" altLang="zh-CN" sz="2000" dirty="0" smtClean="0"/>
              <a:t>01)</a:t>
            </a:r>
          </a:p>
          <a:p>
            <a:pPr lvl="2"/>
            <a:r>
              <a:rPr lang="zh-CN" altLang="zh-CN" dirty="0" smtClean="0"/>
              <a:t> </a:t>
            </a:r>
            <a:r>
              <a:rPr lang="en-US" altLang="zh-CN" dirty="0" smtClean="0"/>
              <a:t>Simple slopes of actor perceived underemployment: </a:t>
            </a:r>
          </a:p>
          <a:p>
            <a:pPr lvl="2"/>
            <a:r>
              <a:rPr lang="en-US" dirty="0" smtClean="0"/>
              <a:t> </a:t>
            </a:r>
            <a:r>
              <a:rPr lang="en-US" dirty="0" smtClean="0">
                <a:solidFill>
                  <a:schemeClr val="accent5">
                    <a:lumMod val="75000"/>
                  </a:schemeClr>
                </a:solidFill>
              </a:rPr>
              <a:t>Low </a:t>
            </a:r>
            <a:r>
              <a:rPr lang="en-US" dirty="0" smtClean="0"/>
              <a:t>levels of expressivity: </a:t>
            </a:r>
            <a:r>
              <a:rPr lang="en-US" altLang="zh-CN" sz="2000" dirty="0" smtClean="0"/>
              <a:t>N.S.</a:t>
            </a:r>
            <a:endParaRPr lang="en-US" dirty="0" smtClean="0"/>
          </a:p>
          <a:p>
            <a:pPr lvl="2"/>
            <a:r>
              <a:rPr lang="en-US" dirty="0"/>
              <a:t> </a:t>
            </a:r>
            <a:r>
              <a:rPr lang="en-US" dirty="0" smtClean="0">
                <a:solidFill>
                  <a:srgbClr val="C00000"/>
                </a:solidFill>
              </a:rPr>
              <a:t>High</a:t>
            </a:r>
            <a:r>
              <a:rPr lang="en-US" dirty="0" smtClean="0"/>
              <a:t> levels of expressivity: </a:t>
            </a:r>
            <a:r>
              <a:rPr lang="en-US" altLang="zh-CN" sz="2000" i="1" dirty="0" err="1"/>
              <a:t>γ</a:t>
            </a:r>
            <a:r>
              <a:rPr lang="en-US" altLang="zh-CN" sz="2000" dirty="0"/>
              <a:t> = </a:t>
            </a:r>
            <a:r>
              <a:rPr lang="en-US" altLang="zh-CN" sz="2000" dirty="0" smtClean="0"/>
              <a:t>-.56, </a:t>
            </a:r>
            <a:r>
              <a:rPr lang="en-US" altLang="zh-CN" sz="2000" i="1" dirty="0"/>
              <a:t>SE</a:t>
            </a:r>
            <a:r>
              <a:rPr lang="en-US" altLang="zh-CN" sz="2000" dirty="0"/>
              <a:t> = .</a:t>
            </a:r>
            <a:r>
              <a:rPr lang="en-US" altLang="zh-CN" sz="2000" dirty="0" smtClean="0"/>
              <a:t>20, </a:t>
            </a:r>
            <a:r>
              <a:rPr lang="en-US" altLang="zh-CN" sz="2000" i="1" dirty="0"/>
              <a:t>p</a:t>
            </a:r>
            <a:r>
              <a:rPr lang="en-US" altLang="zh-CN" sz="2000" dirty="0"/>
              <a:t> = .</a:t>
            </a:r>
            <a:r>
              <a:rPr lang="en-US" altLang="zh-CN" sz="2000" dirty="0" smtClean="0"/>
              <a:t>01</a:t>
            </a:r>
            <a:endParaRPr lang="en-US" altLang="zh-CN" sz="2000" dirty="0"/>
          </a:p>
        </p:txBody>
      </p:sp>
      <p:sp>
        <p:nvSpPr>
          <p:cNvPr id="8" name="矩形 7"/>
          <p:cNvSpPr/>
          <p:nvPr/>
        </p:nvSpPr>
        <p:spPr>
          <a:xfrm>
            <a:off x="3657600" y="4724400"/>
            <a:ext cx="5333999" cy="914400"/>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r>
              <a:rPr kumimoji="1" lang="en-US" altLang="zh-CN" dirty="0" smtClean="0"/>
              <a:t>Expressive, other-oriented characteristics seemed to become vulnerabilities when the stress was from mothers’ own underemployment experiences</a:t>
            </a:r>
            <a:endParaRPr kumimoji="1" lang="zh-CN" altLang="en-US" dirty="0"/>
          </a:p>
        </p:txBody>
      </p:sp>
      <p:sp>
        <p:nvSpPr>
          <p:cNvPr id="6" name="Title 1"/>
          <p:cNvSpPr txBox="1">
            <a:spLocks/>
          </p:cNvSpPr>
          <p:nvPr/>
        </p:nvSpPr>
        <p:spPr>
          <a:xfrm>
            <a:off x="652246" y="511434"/>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Results: </a:t>
            </a:r>
            <a:br>
              <a:rPr lang="en-US" smtClean="0"/>
            </a:br>
            <a:r>
              <a:rPr lang="en-US" smtClean="0"/>
              <a:t>Predicting </a:t>
            </a:r>
            <a:r>
              <a:rPr lang="en-US" dirty="0" err="1" smtClean="0"/>
              <a:t>Coparenting</a:t>
            </a:r>
            <a:r>
              <a:rPr lang="en-US" dirty="0" smtClean="0"/>
              <a:t> Satisfaction</a:t>
            </a:r>
            <a:endParaRPr lang="en-US" dirty="0"/>
          </a:p>
        </p:txBody>
      </p:sp>
    </p:spTree>
    <p:custDataLst>
      <p:tags r:id="rId1"/>
    </p:custDataLst>
    <p:extLst>
      <p:ext uri="{BB962C8B-B14F-4D97-AF65-F5344CB8AC3E}">
        <p14:creationId xmlns:p14="http://schemas.microsoft.com/office/powerpoint/2010/main" val="135533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14" y="299327"/>
            <a:ext cx="8229600" cy="1143000"/>
          </a:xfrm>
        </p:spPr>
        <p:txBody>
          <a:bodyPr/>
          <a:lstStyle/>
          <a:p>
            <a:r>
              <a:rPr lang="en-US" dirty="0" smtClean="0"/>
              <a:t>Discussion</a:t>
            </a:r>
            <a:endParaRPr lang="en-US" dirty="0"/>
          </a:p>
        </p:txBody>
      </p:sp>
      <p:sp>
        <p:nvSpPr>
          <p:cNvPr id="3" name="Content Placeholder 2"/>
          <p:cNvSpPr>
            <a:spLocks noGrp="1"/>
          </p:cNvSpPr>
          <p:nvPr>
            <p:ph idx="1"/>
          </p:nvPr>
        </p:nvSpPr>
        <p:spPr>
          <a:xfrm>
            <a:off x="117428" y="1600200"/>
            <a:ext cx="8874172" cy="5334000"/>
          </a:xfrm>
        </p:spPr>
        <p:txBody>
          <a:bodyPr>
            <a:normAutofit/>
          </a:bodyPr>
          <a:lstStyle/>
          <a:p>
            <a:r>
              <a:rPr lang="en-US" dirty="0" smtClean="0"/>
              <a:t>Experiences of underemployment: An important work-related context for African American couple relationships</a:t>
            </a:r>
          </a:p>
          <a:p>
            <a:pPr lvl="1"/>
            <a:r>
              <a:rPr lang="en-US" dirty="0" smtClean="0"/>
              <a:t>Spillover &amp; crossover effects for fathers and mothers</a:t>
            </a:r>
          </a:p>
          <a:p>
            <a:pPr lvl="1"/>
            <a:r>
              <a:rPr lang="en-US" dirty="0" smtClean="0"/>
              <a:t>Moderations by vulnerabilities, other stressors, and adaptive characteristics</a:t>
            </a:r>
          </a:p>
          <a:p>
            <a:pPr lvl="1"/>
            <a:r>
              <a:rPr lang="en-US" dirty="0" smtClean="0"/>
              <a:t>Specifically, mothers’ expressivity: </a:t>
            </a:r>
          </a:p>
          <a:p>
            <a:pPr lvl="2"/>
            <a:r>
              <a:rPr lang="en-US" dirty="0" smtClean="0"/>
              <a:t>an adaptive, resiliency factor in the context of their partners’ underemployment</a:t>
            </a:r>
          </a:p>
          <a:p>
            <a:pPr lvl="2"/>
            <a:r>
              <a:rPr lang="en-US" dirty="0" smtClean="0"/>
              <a:t>But seemed to be a vulnerability in the context of their own underemployment</a:t>
            </a:r>
          </a:p>
        </p:txBody>
      </p:sp>
    </p:spTree>
    <p:custDataLst>
      <p:tags r:id="rId1"/>
    </p:custDataLst>
    <p:extLst>
      <p:ext uri="{BB962C8B-B14F-4D97-AF65-F5344CB8AC3E}">
        <p14:creationId xmlns:p14="http://schemas.microsoft.com/office/powerpoint/2010/main" val="213739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14" y="299327"/>
            <a:ext cx="8229600" cy="1143000"/>
          </a:xfrm>
        </p:spPr>
        <p:txBody>
          <a:bodyPr/>
          <a:lstStyle/>
          <a:p>
            <a:r>
              <a:rPr lang="en-US" dirty="0" smtClean="0"/>
              <a:t>Discussion</a:t>
            </a:r>
            <a:endParaRPr lang="en-US" dirty="0"/>
          </a:p>
        </p:txBody>
      </p:sp>
      <p:sp>
        <p:nvSpPr>
          <p:cNvPr id="3" name="Content Placeholder 2"/>
          <p:cNvSpPr>
            <a:spLocks noGrp="1"/>
          </p:cNvSpPr>
          <p:nvPr>
            <p:ph idx="1"/>
          </p:nvPr>
        </p:nvSpPr>
        <p:spPr>
          <a:xfrm>
            <a:off x="304800" y="1600200"/>
            <a:ext cx="8839200" cy="5029200"/>
          </a:xfrm>
        </p:spPr>
        <p:txBody>
          <a:bodyPr>
            <a:normAutofit/>
          </a:bodyPr>
          <a:lstStyle/>
          <a:p>
            <a:r>
              <a:rPr lang="en-US" dirty="0" smtClean="0"/>
              <a:t>Method: Dyadic approach</a:t>
            </a:r>
          </a:p>
          <a:p>
            <a:pPr lvl="1"/>
            <a:r>
              <a:rPr lang="en-US" altLang="zh-CN" dirty="0" smtClean="0"/>
              <a:t>APIM</a:t>
            </a:r>
            <a:endParaRPr lang="en-US" dirty="0" smtClean="0"/>
          </a:p>
          <a:p>
            <a:pPr lvl="1"/>
            <a:r>
              <a:rPr lang="en-US" altLang="zh-CN" dirty="0"/>
              <a:t>Dyad as </a:t>
            </a:r>
            <a:r>
              <a:rPr lang="en-US" altLang="zh-CN" dirty="0" smtClean="0"/>
              <a:t>the unit </a:t>
            </a:r>
            <a:r>
              <a:rPr lang="en-US" altLang="zh-CN" dirty="0"/>
              <a:t>of analysis</a:t>
            </a:r>
          </a:p>
          <a:p>
            <a:r>
              <a:rPr lang="en-US" dirty="0" smtClean="0"/>
              <a:t>Implications for intervention</a:t>
            </a:r>
          </a:p>
          <a:p>
            <a:pPr lvl="1"/>
            <a:r>
              <a:rPr lang="en-US" dirty="0" smtClean="0"/>
              <a:t>Targeted intervention on underemployment:</a:t>
            </a:r>
          </a:p>
          <a:p>
            <a:pPr lvl="2"/>
            <a:r>
              <a:rPr lang="en-US" dirty="0" smtClean="0"/>
              <a:t>Men with more depressive symptoms</a:t>
            </a:r>
          </a:p>
          <a:p>
            <a:pPr lvl="2"/>
            <a:r>
              <a:rPr lang="en-US" dirty="0" smtClean="0"/>
              <a:t>Women with more expressive, other-oriented characteristics</a:t>
            </a:r>
          </a:p>
          <a:p>
            <a:pPr lvl="2"/>
            <a:r>
              <a:rPr lang="en-US" dirty="0" smtClean="0"/>
              <a:t>Men’s wives with less expressive, other-oriented characteristics</a:t>
            </a:r>
          </a:p>
        </p:txBody>
      </p:sp>
    </p:spTree>
    <p:custDataLst>
      <p:tags r:id="rId1"/>
    </p:custDataLst>
    <p:extLst>
      <p:ext uri="{BB962C8B-B14F-4D97-AF65-F5344CB8AC3E}">
        <p14:creationId xmlns:p14="http://schemas.microsoft.com/office/powerpoint/2010/main" val="174767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Thanks!</a:t>
            </a:r>
          </a:p>
          <a:p>
            <a:pPr marL="0" indent="0" algn="ctr">
              <a:buNone/>
            </a:pPr>
            <a:endParaRPr lang="en-US" dirty="0"/>
          </a:p>
          <a:p>
            <a:pPr marL="0" indent="0" algn="ctr">
              <a:buNone/>
            </a:pPr>
            <a:r>
              <a:rPr lang="en-US" sz="2400" dirty="0" smtClean="0"/>
              <a:t>Questions &amp; Suggestions</a:t>
            </a:r>
          </a:p>
          <a:p>
            <a:pPr marL="0" indent="0" algn="ctr">
              <a:buNone/>
            </a:pPr>
            <a:r>
              <a:rPr lang="en-US" sz="2400" dirty="0" smtClean="0"/>
              <a:t>xbs5014@psu.edu</a:t>
            </a:r>
            <a:endParaRPr lang="en-US" sz="2400" dirty="0"/>
          </a:p>
        </p:txBody>
      </p:sp>
      <p:sp>
        <p:nvSpPr>
          <p:cNvPr id="9" name="TextBox 12"/>
          <p:cNvSpPr txBox="1"/>
          <p:nvPr/>
        </p:nvSpPr>
        <p:spPr>
          <a:xfrm>
            <a:off x="1143000" y="3863181"/>
            <a:ext cx="6530518" cy="1477328"/>
          </a:xfrm>
          <a:prstGeom prst="rect">
            <a:avLst/>
          </a:prstGeom>
          <a:noFill/>
        </p:spPr>
        <p:txBody>
          <a:bodyPr wrap="square" rtlCol="0">
            <a:spAutoFit/>
          </a:bodyPr>
          <a:lstStyle/>
          <a:p>
            <a:pPr algn="ctr"/>
            <a:r>
              <a:rPr lang="en-US" dirty="0" smtClean="0"/>
              <a:t>Acknowledgement to:</a:t>
            </a:r>
          </a:p>
          <a:p>
            <a:pPr algn="ctr"/>
            <a:r>
              <a:rPr lang="en-US" dirty="0"/>
              <a:t>Eunice Kennedy Shriver National Institute of Child Health and Human Development </a:t>
            </a:r>
            <a:r>
              <a:rPr lang="en-US" dirty="0" smtClean="0"/>
              <a:t>(Grant R01-HD32336)</a:t>
            </a:r>
          </a:p>
          <a:p>
            <a:pPr algn="ctr"/>
            <a:r>
              <a:rPr lang="en-US" dirty="0" smtClean="0"/>
              <a:t>The </a:t>
            </a:r>
            <a:r>
              <a:rPr lang="en-US" dirty="0"/>
              <a:t>National Science Foundation </a:t>
            </a:r>
          </a:p>
          <a:p>
            <a:pPr algn="ctr"/>
            <a:r>
              <a:rPr lang="en-US" dirty="0" smtClean="0"/>
              <a:t>(IGERT </a:t>
            </a:r>
            <a:r>
              <a:rPr lang="en-US" dirty="0"/>
              <a:t>Grant DGE-1144860, </a:t>
            </a:r>
            <a:r>
              <a:rPr lang="en-US" dirty="0" smtClean="0"/>
              <a:t>Big Data </a:t>
            </a:r>
            <a:r>
              <a:rPr lang="en-US" dirty="0"/>
              <a:t>Social </a:t>
            </a:r>
            <a:r>
              <a:rPr lang="en-US" dirty="0" smtClean="0"/>
              <a:t>Science)</a:t>
            </a:r>
          </a:p>
        </p:txBody>
      </p:sp>
      <p:pic>
        <p:nvPicPr>
          <p:cNvPr id="8" name="图片 7"/>
          <p:cNvPicPr>
            <a:picLocks noChangeAspect="1"/>
          </p:cNvPicPr>
          <p:nvPr/>
        </p:nvPicPr>
        <p:blipFill>
          <a:blip r:embed="rId3"/>
          <a:stretch>
            <a:fillRect/>
          </a:stretch>
        </p:blipFill>
        <p:spPr>
          <a:xfrm>
            <a:off x="-6096" y="-6889"/>
            <a:ext cx="2063496" cy="1073689"/>
          </a:xfrm>
          <a:prstGeom prst="rect">
            <a:avLst/>
          </a:prstGeom>
        </p:spPr>
      </p:pic>
      <p:sp>
        <p:nvSpPr>
          <p:cNvPr id="10" name="文本框 9"/>
          <p:cNvSpPr txBox="1"/>
          <p:nvPr/>
        </p:nvSpPr>
        <p:spPr>
          <a:xfrm>
            <a:off x="4038600" y="0"/>
            <a:ext cx="5105400" cy="923330"/>
          </a:xfrm>
          <a:prstGeom prst="rect">
            <a:avLst/>
          </a:prstGeom>
          <a:noFill/>
        </p:spPr>
        <p:txBody>
          <a:bodyPr wrap="square" rtlCol="0">
            <a:spAutoFit/>
          </a:bodyPr>
          <a:lstStyle/>
          <a:p>
            <a:pPr algn="r"/>
            <a:r>
              <a:rPr kumimoji="1" lang="en-US" altLang="zh-CN" b="1" dirty="0">
                <a:solidFill>
                  <a:schemeClr val="bg1">
                    <a:lumMod val="50000"/>
                  </a:schemeClr>
                </a:solidFill>
              </a:rPr>
              <a:t>Sociocultural Contexts of the Work-Family </a:t>
            </a:r>
            <a:r>
              <a:rPr kumimoji="1" lang="en-US" altLang="zh-CN" b="1" dirty="0" smtClean="0">
                <a:solidFill>
                  <a:schemeClr val="bg1">
                    <a:lumMod val="50000"/>
                  </a:schemeClr>
                </a:solidFill>
              </a:rPr>
              <a:t>Interface: A </a:t>
            </a:r>
            <a:r>
              <a:rPr kumimoji="1" lang="en-US" altLang="zh-CN" b="1" dirty="0">
                <a:solidFill>
                  <a:schemeClr val="bg1">
                    <a:lumMod val="50000"/>
                  </a:schemeClr>
                </a:solidFill>
              </a:rPr>
              <a:t>Call to Identify Resiliency Factors</a:t>
            </a:r>
          </a:p>
          <a:p>
            <a:pPr algn="r"/>
            <a:endParaRPr kumimoji="1" lang="zh-CN" altLang="en-US" b="1" dirty="0">
              <a:solidFill>
                <a:srgbClr val="939496"/>
              </a:solidFill>
            </a:endParaRPr>
          </a:p>
        </p:txBody>
      </p:sp>
    </p:spTree>
    <p:extLst>
      <p:ext uri="{BB962C8B-B14F-4D97-AF65-F5344CB8AC3E}">
        <p14:creationId xmlns:p14="http://schemas.microsoft.com/office/powerpoint/2010/main" val="2788199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39" y="261579"/>
            <a:ext cx="8229600" cy="1143000"/>
          </a:xfrm>
        </p:spPr>
        <p:txBody>
          <a:bodyPr/>
          <a:lstStyle/>
          <a:p>
            <a:r>
              <a:rPr lang="en-US" dirty="0" smtClean="0"/>
              <a:t>Background</a:t>
            </a:r>
            <a:endParaRPr lang="en-US" dirty="0"/>
          </a:p>
        </p:txBody>
      </p:sp>
      <p:sp>
        <p:nvSpPr>
          <p:cNvPr id="3" name="Content Placeholder 2"/>
          <p:cNvSpPr>
            <a:spLocks noGrp="1"/>
          </p:cNvSpPr>
          <p:nvPr>
            <p:ph idx="1"/>
          </p:nvPr>
        </p:nvSpPr>
        <p:spPr>
          <a:xfrm>
            <a:off x="448228" y="1246945"/>
            <a:ext cx="8536632" cy="2334456"/>
          </a:xfrm>
        </p:spPr>
        <p:txBody>
          <a:bodyPr>
            <a:normAutofit fontScale="77500" lnSpcReduction="20000"/>
          </a:bodyPr>
          <a:lstStyle/>
          <a:p>
            <a:pPr marL="0" indent="0">
              <a:buNone/>
            </a:pPr>
            <a:r>
              <a:rPr lang="en-US" dirty="0" smtClean="0"/>
              <a:t>   African Americans:</a:t>
            </a:r>
          </a:p>
          <a:p>
            <a:pPr lvl="1"/>
            <a:r>
              <a:rPr lang="en-US" altLang="zh-CN" dirty="0"/>
              <a:t>Unique history in labor </a:t>
            </a:r>
            <a:r>
              <a:rPr lang="en-US" altLang="zh-CN" dirty="0" smtClean="0"/>
              <a:t>market</a:t>
            </a:r>
          </a:p>
          <a:p>
            <a:pPr lvl="1"/>
            <a:r>
              <a:rPr lang="en-US" altLang="zh-CN" dirty="0" smtClean="0"/>
              <a:t>Experience poorer labor market outcomes than other ethnic/racial groups, including underemployment</a:t>
            </a:r>
          </a:p>
          <a:p>
            <a:pPr lvl="1"/>
            <a:r>
              <a:rPr lang="en-US" altLang="zh-CN" dirty="0" smtClean="0"/>
              <a:t>Couple </a:t>
            </a:r>
            <a:r>
              <a:rPr lang="en-US" altLang="zh-CN" dirty="0"/>
              <a:t>relationship dynamics are </a:t>
            </a:r>
            <a:r>
              <a:rPr lang="en-US" altLang="zh-CN" dirty="0" smtClean="0"/>
              <a:t>understudied</a:t>
            </a:r>
          </a:p>
          <a:p>
            <a:pPr lvl="2"/>
            <a:r>
              <a:rPr lang="en-US" dirty="0" smtClean="0"/>
              <a:t>Low rates of marriage; low levels of marital satisfaction; High </a:t>
            </a:r>
            <a:r>
              <a:rPr lang="en-US" dirty="0"/>
              <a:t>rates of </a:t>
            </a:r>
            <a:r>
              <a:rPr lang="en-US" dirty="0" smtClean="0"/>
              <a:t>divorce</a:t>
            </a:r>
          </a:p>
        </p:txBody>
      </p:sp>
      <p:sp>
        <p:nvSpPr>
          <p:cNvPr id="4" name="Right Arrow 3"/>
          <p:cNvSpPr/>
          <p:nvPr/>
        </p:nvSpPr>
        <p:spPr>
          <a:xfrm>
            <a:off x="448228" y="4962749"/>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相关图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483" y="5115149"/>
            <a:ext cx="2170884" cy="174334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Content Placeholder 2"/>
          <p:cNvSpPr txBox="1">
            <a:spLocks/>
          </p:cNvSpPr>
          <p:nvPr/>
        </p:nvSpPr>
        <p:spPr>
          <a:xfrm>
            <a:off x="838200" y="4681359"/>
            <a:ext cx="5914472" cy="157809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   </a:t>
            </a:r>
            <a:r>
              <a:rPr lang="en-US" dirty="0"/>
              <a:t>Research Question:</a:t>
            </a:r>
          </a:p>
          <a:p>
            <a:pPr marL="457200" lvl="1" indent="0">
              <a:buNone/>
            </a:pPr>
            <a:r>
              <a:rPr lang="en-US" altLang="zh-CN" dirty="0" smtClean="0"/>
              <a:t>A</a:t>
            </a:r>
            <a:r>
              <a:rPr lang="en-US" dirty="0" smtClean="0"/>
              <a:t>re (and How are) </a:t>
            </a:r>
            <a:r>
              <a:rPr lang="en-US" dirty="0"/>
              <a:t>African </a:t>
            </a:r>
            <a:r>
              <a:rPr lang="en-US" dirty="0" smtClean="0"/>
              <a:t>Americans’ underemployment experiences </a:t>
            </a:r>
            <a:r>
              <a:rPr lang="en-US" dirty="0"/>
              <a:t>associated with their </a:t>
            </a:r>
            <a:r>
              <a:rPr lang="en-US" dirty="0" smtClean="0"/>
              <a:t>couple relationships?</a:t>
            </a:r>
            <a:endParaRPr lang="en-US" dirty="0"/>
          </a:p>
          <a:p>
            <a:pPr marL="457200" lvl="1" indent="0">
              <a:buFont typeface="Arial" panose="020B0604020202020204" pitchFamily="34" charset="0"/>
              <a:buNone/>
            </a:pPr>
            <a:endParaRPr lang="en-US" dirty="0" smtClean="0"/>
          </a:p>
        </p:txBody>
      </p:sp>
      <p:sp>
        <p:nvSpPr>
          <p:cNvPr id="5" name="矩形 4"/>
          <p:cNvSpPr/>
          <p:nvPr/>
        </p:nvSpPr>
        <p:spPr>
          <a:xfrm>
            <a:off x="-1017470" y="6482973"/>
            <a:ext cx="7722883" cy="338554"/>
          </a:xfrm>
          <a:prstGeom prst="rect">
            <a:avLst/>
          </a:prstGeom>
        </p:spPr>
        <p:txBody>
          <a:bodyPr wrap="none">
            <a:spAutoFit/>
          </a:bodyPr>
          <a:lstStyle/>
          <a:p>
            <a:pPr lvl="2"/>
            <a:r>
              <a:rPr lang="en-US" altLang="zh-CN" sz="1600" i="1" dirty="0" err="1" smtClean="0"/>
              <a:t>Bulanda</a:t>
            </a:r>
            <a:r>
              <a:rPr lang="en-US" altLang="zh-CN" sz="1600" i="1" dirty="0" smtClean="0"/>
              <a:t> </a:t>
            </a:r>
            <a:r>
              <a:rPr lang="en-US" altLang="zh-CN" sz="1600" i="1" dirty="0"/>
              <a:t>&amp; Brown, </a:t>
            </a:r>
            <a:r>
              <a:rPr lang="en-US" altLang="zh-CN" sz="1600" i="1" dirty="0" smtClean="0"/>
              <a:t>2007; </a:t>
            </a:r>
            <a:r>
              <a:rPr lang="en-US" altLang="zh-CN" sz="1600" i="1" dirty="0"/>
              <a:t>Slack &amp; Jenson, 2011</a:t>
            </a:r>
            <a:r>
              <a:rPr lang="zh-CN" altLang="zh-CN" sz="1600" i="1" dirty="0"/>
              <a:t> </a:t>
            </a:r>
            <a:r>
              <a:rPr lang="en-US" altLang="zh-CN" sz="1600" i="1" dirty="0" smtClean="0"/>
              <a:t>; U.S</a:t>
            </a:r>
            <a:r>
              <a:rPr lang="en-US" altLang="zh-CN" sz="1600" i="1" dirty="0"/>
              <a:t>. Department of Labor, 2012</a:t>
            </a:r>
            <a:r>
              <a:rPr lang="zh-CN" altLang="zh-CN" sz="1600" i="1" dirty="0"/>
              <a:t> </a:t>
            </a:r>
            <a:endParaRPr lang="en-US" altLang="zh-CN" sz="1600" i="1" dirty="0"/>
          </a:p>
        </p:txBody>
      </p:sp>
      <p:sp>
        <p:nvSpPr>
          <p:cNvPr id="6" name="矩形 5"/>
          <p:cNvSpPr/>
          <p:nvPr/>
        </p:nvSpPr>
        <p:spPr>
          <a:xfrm>
            <a:off x="228600" y="3506681"/>
            <a:ext cx="8357958" cy="815608"/>
          </a:xfrm>
          <a:prstGeom prst="rect">
            <a:avLst/>
          </a:prstGeom>
        </p:spPr>
        <p:txBody>
          <a:bodyPr wrap="square">
            <a:spAutoFit/>
          </a:bodyPr>
          <a:lstStyle/>
          <a:p>
            <a:pPr lvl="1"/>
            <a:r>
              <a:rPr lang="en-US" altLang="zh-CN" sz="2500" dirty="0"/>
              <a:t>Family systems </a:t>
            </a:r>
            <a:r>
              <a:rPr lang="en-US" altLang="zh-CN" sz="2500" dirty="0" smtClean="0"/>
              <a:t>perspectives:</a:t>
            </a:r>
          </a:p>
          <a:p>
            <a:pPr marL="742950" lvl="1" indent="-285750">
              <a:buFontTx/>
              <a:buChar char="-"/>
            </a:pPr>
            <a:r>
              <a:rPr lang="en-US" altLang="zh-CN" sz="2200" dirty="0" smtClean="0"/>
              <a:t>The </a:t>
            </a:r>
            <a:r>
              <a:rPr lang="en-US" altLang="zh-CN" sz="2200" dirty="0"/>
              <a:t>work context</a:t>
            </a:r>
            <a:r>
              <a:rPr lang="mr-IN" altLang="zh-CN" sz="2200" dirty="0"/>
              <a:t>–</a:t>
            </a:r>
            <a:r>
              <a:rPr lang="en-US" altLang="zh-CN" sz="2200" dirty="0"/>
              <a:t> important implications for family </a:t>
            </a:r>
            <a:r>
              <a:rPr lang="en-US" altLang="zh-CN" sz="2200" dirty="0" smtClean="0"/>
              <a:t>relationships</a:t>
            </a:r>
          </a:p>
        </p:txBody>
      </p:sp>
    </p:spTree>
    <p:custDataLst>
      <p:tags r:id="rId1"/>
    </p:custDataLst>
    <p:extLst>
      <p:ext uri="{BB962C8B-B14F-4D97-AF65-F5344CB8AC3E}">
        <p14:creationId xmlns:p14="http://schemas.microsoft.com/office/powerpoint/2010/main" val="329811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This study</a:t>
            </a:r>
            <a:endParaRPr lang="en-US" dirty="0"/>
          </a:p>
        </p:txBody>
      </p:sp>
      <p:sp>
        <p:nvSpPr>
          <p:cNvPr id="7" name="Content Placeholder 2"/>
          <p:cNvSpPr txBox="1">
            <a:spLocks/>
          </p:cNvSpPr>
          <p:nvPr/>
        </p:nvSpPr>
        <p:spPr>
          <a:xfrm>
            <a:off x="228600" y="1143000"/>
            <a:ext cx="8915400" cy="2743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   Perceived underemployment</a:t>
            </a:r>
            <a:endParaRPr lang="en-US" sz="2800" dirty="0"/>
          </a:p>
          <a:p>
            <a:pPr lvl="1"/>
            <a:r>
              <a:rPr lang="en-US" altLang="zh-CN" sz="2600" dirty="0"/>
              <a:t>I</a:t>
            </a:r>
            <a:r>
              <a:rPr lang="en-US" altLang="zh-CN" sz="2600" dirty="0" smtClean="0"/>
              <a:t>ndividuals</a:t>
            </a:r>
            <a:r>
              <a:rPr lang="en-US" altLang="zh-CN" sz="2600" dirty="0"/>
              <a:t>’ perceptions that their job status and work experiences required lower levels of education, skills, and experience than they had actually </a:t>
            </a:r>
            <a:r>
              <a:rPr lang="en-US" altLang="zh-CN" sz="2600" dirty="0" smtClean="0"/>
              <a:t>achieved</a:t>
            </a:r>
            <a:r>
              <a:rPr lang="en-US" altLang="zh-CN" sz="2600" dirty="0"/>
              <a:t> </a:t>
            </a:r>
            <a:r>
              <a:rPr lang="en-US" altLang="zh-CN" sz="2600" dirty="0" smtClean="0"/>
              <a:t>(Feldman, 1996)</a:t>
            </a:r>
          </a:p>
          <a:p>
            <a:pPr lvl="1"/>
            <a:r>
              <a:rPr lang="en-US" altLang="zh-CN" sz="2600" dirty="0"/>
              <a:t>M</a:t>
            </a:r>
            <a:r>
              <a:rPr lang="en-US" altLang="zh-CN" sz="2600" dirty="0" smtClean="0"/>
              <a:t>ay </a:t>
            </a:r>
            <a:r>
              <a:rPr lang="en-US" altLang="zh-CN" sz="2600" dirty="0"/>
              <a:t>reflect the inequalities African Americans experience in the labor </a:t>
            </a:r>
            <a:r>
              <a:rPr lang="en-US" altLang="zh-CN" sz="2600" dirty="0" smtClean="0"/>
              <a:t>market</a:t>
            </a:r>
            <a:endParaRPr lang="en-US" sz="2600" dirty="0"/>
          </a:p>
          <a:p>
            <a:pPr marL="457200" lvl="1" indent="0">
              <a:buFont typeface="Arial" panose="020B0604020202020204" pitchFamily="34" charset="0"/>
              <a:buNone/>
            </a:pPr>
            <a:endParaRPr lang="en-US" dirty="0" smtClean="0"/>
          </a:p>
        </p:txBody>
      </p:sp>
      <p:pic>
        <p:nvPicPr>
          <p:cNvPr id="3074" name="Picture 2" descr="“work family”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4949" y="5486590"/>
            <a:ext cx="1905000" cy="137140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2"/>
          <p:cNvSpPr txBox="1">
            <a:spLocks/>
          </p:cNvSpPr>
          <p:nvPr/>
        </p:nvSpPr>
        <p:spPr>
          <a:xfrm>
            <a:off x="76200" y="3886199"/>
            <a:ext cx="7315200" cy="297180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  </a:t>
            </a:r>
            <a:r>
              <a:rPr lang="en-US" dirty="0"/>
              <a:t> </a:t>
            </a:r>
            <a:r>
              <a:rPr lang="en-US" sz="3000" dirty="0" smtClean="0"/>
              <a:t>African American parents’ couple relationships</a:t>
            </a:r>
            <a:endParaRPr lang="en-US" sz="3000" dirty="0"/>
          </a:p>
          <a:p>
            <a:pPr lvl="1"/>
            <a:r>
              <a:rPr lang="en-US" altLang="zh-CN" sz="2600" dirty="0" smtClean="0"/>
              <a:t>Relational love</a:t>
            </a:r>
          </a:p>
          <a:p>
            <a:pPr lvl="1"/>
            <a:r>
              <a:rPr lang="en-US" sz="2600" dirty="0" err="1" smtClean="0"/>
              <a:t>Coparenting</a:t>
            </a:r>
            <a:r>
              <a:rPr lang="en-US" sz="2600" dirty="0" smtClean="0"/>
              <a:t> satisfaction (e.g., </a:t>
            </a:r>
            <a:r>
              <a:rPr lang="en-US" altLang="zh-CN" sz="3200" dirty="0"/>
              <a:t>“</a:t>
            </a:r>
            <a:r>
              <a:rPr lang="en-US" altLang="zh-CN" sz="2400" dirty="0"/>
              <a:t>How satisfied are you with your partner's fundamental principles about how to bring up children (e.g., values, discipline, etc.)?</a:t>
            </a:r>
            <a:r>
              <a:rPr lang="zh-CN" altLang="zh-CN" sz="2400" dirty="0"/>
              <a:t> </a:t>
            </a:r>
            <a:r>
              <a:rPr lang="en-US" altLang="zh-CN" sz="3200" dirty="0" smtClean="0"/>
              <a:t>”)</a:t>
            </a:r>
            <a:endParaRPr lang="en-US" sz="2600" dirty="0"/>
          </a:p>
          <a:p>
            <a:pPr marL="457200" lvl="1" indent="0">
              <a:buFont typeface="Arial" panose="020B0604020202020204" pitchFamily="34" charset="0"/>
              <a:buNone/>
            </a:pPr>
            <a:endParaRPr lang="en-US" dirty="0" smtClean="0"/>
          </a:p>
        </p:txBody>
      </p:sp>
    </p:spTree>
    <p:custDataLst>
      <p:tags r:id="rId1"/>
    </p:custDataLst>
    <p:extLst>
      <p:ext uri="{BB962C8B-B14F-4D97-AF65-F5344CB8AC3E}">
        <p14:creationId xmlns:p14="http://schemas.microsoft.com/office/powerpoint/2010/main" val="63969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1</a:t>
            </a:r>
            <a:endParaRPr kumimoji="1" lang="zh-CN" altLang="en-US" dirty="0"/>
          </a:p>
        </p:txBody>
      </p:sp>
      <p:sp>
        <p:nvSpPr>
          <p:cNvPr id="3" name="内容占位符 2"/>
          <p:cNvSpPr>
            <a:spLocks noGrp="1"/>
          </p:cNvSpPr>
          <p:nvPr>
            <p:ph idx="1"/>
          </p:nvPr>
        </p:nvSpPr>
        <p:spPr>
          <a:xfrm>
            <a:off x="457200" y="1431925"/>
            <a:ext cx="8229600" cy="4525963"/>
          </a:xfrm>
        </p:spPr>
        <p:txBody>
          <a:bodyPr/>
          <a:lstStyle/>
          <a:p>
            <a:pPr marL="0" indent="0">
              <a:buNone/>
            </a:pPr>
            <a:r>
              <a:rPr kumimoji="1" lang="en-US" altLang="zh-CN" dirty="0" smtClean="0"/>
              <a:t>Examine linkages between African American parents’ perceptions of underemployment and their own and their partners’ couple relationship experiences.</a:t>
            </a:r>
            <a:endParaRPr kumimoji="1" lang="zh-CN" altLang="en-US" dirty="0"/>
          </a:p>
        </p:txBody>
      </p:sp>
    </p:spTree>
    <p:extLst>
      <p:ext uri="{BB962C8B-B14F-4D97-AF65-F5344CB8AC3E}">
        <p14:creationId xmlns:p14="http://schemas.microsoft.com/office/powerpoint/2010/main" val="86418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1</a:t>
            </a:r>
            <a:endParaRPr kumimoji="1" lang="zh-CN" altLang="en-US" dirty="0"/>
          </a:p>
        </p:txBody>
      </p:sp>
      <p:sp>
        <p:nvSpPr>
          <p:cNvPr id="3" name="内容占位符 2"/>
          <p:cNvSpPr>
            <a:spLocks noGrp="1"/>
          </p:cNvSpPr>
          <p:nvPr>
            <p:ph idx="1"/>
          </p:nvPr>
        </p:nvSpPr>
        <p:spPr>
          <a:xfrm>
            <a:off x="457200" y="1431925"/>
            <a:ext cx="8229600" cy="4525963"/>
          </a:xfrm>
        </p:spPr>
        <p:txBody>
          <a:bodyPr/>
          <a:lstStyle/>
          <a:p>
            <a:pPr marL="0" indent="0">
              <a:buNone/>
            </a:pPr>
            <a:r>
              <a:rPr kumimoji="1" lang="en-US" altLang="zh-CN" dirty="0"/>
              <a:t>Examine linkages between African American parents’ perceptions of underemployment and their own and their partners’ couple relationship experiences.</a:t>
            </a:r>
            <a:endParaRPr kumimoji="1" lang="zh-CN" altLang="en-US" dirty="0"/>
          </a:p>
        </p:txBody>
      </p:sp>
      <p:sp>
        <p:nvSpPr>
          <p:cNvPr id="5" name="Oval 7"/>
          <p:cNvSpPr/>
          <p:nvPr/>
        </p:nvSpPr>
        <p:spPr>
          <a:xfrm>
            <a:off x="457199" y="3949146"/>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Mother Underemployment</a:t>
            </a:r>
            <a:endParaRPr lang="en-US" dirty="0"/>
          </a:p>
        </p:txBody>
      </p:sp>
      <p:sp>
        <p:nvSpPr>
          <p:cNvPr id="6" name="Oval 8"/>
          <p:cNvSpPr/>
          <p:nvPr/>
        </p:nvSpPr>
        <p:spPr>
          <a:xfrm>
            <a:off x="4692550" y="3949146"/>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Mother  Relationship Experiences</a:t>
            </a:r>
            <a:endParaRPr lang="en-US" dirty="0"/>
          </a:p>
        </p:txBody>
      </p:sp>
      <p:cxnSp>
        <p:nvCxnSpPr>
          <p:cNvPr id="7" name="Straight Arrow Connector 9"/>
          <p:cNvCxnSpPr/>
          <p:nvPr/>
        </p:nvCxnSpPr>
        <p:spPr>
          <a:xfrm>
            <a:off x="3339508" y="4368246"/>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9" name="Oval 7"/>
          <p:cNvSpPr/>
          <p:nvPr/>
        </p:nvSpPr>
        <p:spPr>
          <a:xfrm>
            <a:off x="457199" y="5257798"/>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Father Underemployment</a:t>
            </a:r>
            <a:endParaRPr lang="en-US" dirty="0"/>
          </a:p>
        </p:txBody>
      </p:sp>
      <p:sp>
        <p:nvSpPr>
          <p:cNvPr id="10" name="Oval 8"/>
          <p:cNvSpPr/>
          <p:nvPr/>
        </p:nvSpPr>
        <p:spPr>
          <a:xfrm>
            <a:off x="4692550" y="5269083"/>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Father Relationship</a:t>
            </a:r>
          </a:p>
          <a:p>
            <a:pPr algn="ctr"/>
            <a:r>
              <a:rPr lang="en-US" dirty="0" smtClean="0"/>
              <a:t>Experiences</a:t>
            </a:r>
            <a:endParaRPr lang="en-US" dirty="0"/>
          </a:p>
        </p:txBody>
      </p:sp>
      <p:cxnSp>
        <p:nvCxnSpPr>
          <p:cNvPr id="11" name="Straight Arrow Connector 9"/>
          <p:cNvCxnSpPr/>
          <p:nvPr/>
        </p:nvCxnSpPr>
        <p:spPr>
          <a:xfrm>
            <a:off x="3339508" y="5676898"/>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14" name="圆角矩形 13"/>
          <p:cNvSpPr/>
          <p:nvPr/>
        </p:nvSpPr>
        <p:spPr>
          <a:xfrm>
            <a:off x="7010399" y="3352800"/>
            <a:ext cx="1734043" cy="5963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Spillover effect</a:t>
            </a:r>
            <a:endParaRPr kumimoji="1" lang="zh-CN" altLang="en-US" dirty="0"/>
          </a:p>
        </p:txBody>
      </p:sp>
    </p:spTree>
    <p:extLst>
      <p:ext uri="{BB962C8B-B14F-4D97-AF65-F5344CB8AC3E}">
        <p14:creationId xmlns:p14="http://schemas.microsoft.com/office/powerpoint/2010/main" val="202003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1</a:t>
            </a:r>
            <a:endParaRPr kumimoji="1" lang="zh-CN" altLang="en-US" dirty="0"/>
          </a:p>
        </p:txBody>
      </p:sp>
      <p:sp>
        <p:nvSpPr>
          <p:cNvPr id="3" name="内容占位符 2"/>
          <p:cNvSpPr>
            <a:spLocks noGrp="1"/>
          </p:cNvSpPr>
          <p:nvPr>
            <p:ph idx="1"/>
          </p:nvPr>
        </p:nvSpPr>
        <p:spPr>
          <a:xfrm>
            <a:off x="457200" y="1431925"/>
            <a:ext cx="8229600" cy="4525963"/>
          </a:xfrm>
        </p:spPr>
        <p:txBody>
          <a:bodyPr/>
          <a:lstStyle/>
          <a:p>
            <a:pPr marL="0" indent="0">
              <a:buNone/>
            </a:pPr>
            <a:r>
              <a:rPr kumimoji="1" lang="en-US" altLang="zh-CN" dirty="0"/>
              <a:t>Examine linkages between African American parents’ perceptions of underemployment and their own and their partners’ couple relationship experiences.</a:t>
            </a:r>
            <a:endParaRPr kumimoji="1" lang="zh-CN" altLang="en-US" dirty="0"/>
          </a:p>
        </p:txBody>
      </p:sp>
      <p:sp>
        <p:nvSpPr>
          <p:cNvPr id="5" name="Oval 7"/>
          <p:cNvSpPr/>
          <p:nvPr/>
        </p:nvSpPr>
        <p:spPr>
          <a:xfrm>
            <a:off x="457199" y="3949146"/>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Mother Underemployment</a:t>
            </a:r>
            <a:endParaRPr lang="en-US" dirty="0"/>
          </a:p>
        </p:txBody>
      </p:sp>
      <p:sp>
        <p:nvSpPr>
          <p:cNvPr id="6" name="Oval 8"/>
          <p:cNvSpPr/>
          <p:nvPr/>
        </p:nvSpPr>
        <p:spPr>
          <a:xfrm>
            <a:off x="4692550" y="3949146"/>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Mother Relationship Experiences</a:t>
            </a:r>
            <a:endParaRPr lang="en-US" dirty="0"/>
          </a:p>
        </p:txBody>
      </p:sp>
      <p:cxnSp>
        <p:nvCxnSpPr>
          <p:cNvPr id="7" name="Straight Arrow Connector 9"/>
          <p:cNvCxnSpPr/>
          <p:nvPr/>
        </p:nvCxnSpPr>
        <p:spPr>
          <a:xfrm>
            <a:off x="3339508" y="4368246"/>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9" name="Oval 7"/>
          <p:cNvSpPr/>
          <p:nvPr/>
        </p:nvSpPr>
        <p:spPr>
          <a:xfrm>
            <a:off x="457199" y="5257798"/>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Father Underemployment</a:t>
            </a:r>
            <a:endParaRPr lang="en-US" dirty="0"/>
          </a:p>
        </p:txBody>
      </p:sp>
      <p:sp>
        <p:nvSpPr>
          <p:cNvPr id="10" name="Oval 8"/>
          <p:cNvSpPr/>
          <p:nvPr/>
        </p:nvSpPr>
        <p:spPr>
          <a:xfrm>
            <a:off x="4692550" y="5269083"/>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Father Relationship</a:t>
            </a:r>
          </a:p>
          <a:p>
            <a:pPr algn="ctr"/>
            <a:r>
              <a:rPr lang="en-US" dirty="0" smtClean="0"/>
              <a:t>Experiences</a:t>
            </a:r>
            <a:endParaRPr lang="en-US" dirty="0"/>
          </a:p>
        </p:txBody>
      </p:sp>
      <p:cxnSp>
        <p:nvCxnSpPr>
          <p:cNvPr id="11" name="Straight Arrow Connector 9"/>
          <p:cNvCxnSpPr/>
          <p:nvPr/>
        </p:nvCxnSpPr>
        <p:spPr>
          <a:xfrm>
            <a:off x="3339508" y="5676898"/>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14" name="圆角矩形 13"/>
          <p:cNvSpPr/>
          <p:nvPr/>
        </p:nvSpPr>
        <p:spPr>
          <a:xfrm>
            <a:off x="7010399" y="3352800"/>
            <a:ext cx="1734043" cy="5963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Spillover effect</a:t>
            </a:r>
            <a:endParaRPr kumimoji="1" lang="zh-CN" altLang="en-US" dirty="0"/>
          </a:p>
        </p:txBody>
      </p:sp>
      <p:cxnSp>
        <p:nvCxnSpPr>
          <p:cNvPr id="12" name="Straight Arrow Connector 14"/>
          <p:cNvCxnSpPr/>
          <p:nvPr/>
        </p:nvCxnSpPr>
        <p:spPr>
          <a:xfrm flipV="1">
            <a:off x="3260035" y="4502578"/>
            <a:ext cx="1432515" cy="105526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3202393" y="4534964"/>
            <a:ext cx="1490157" cy="99253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a:xfrm>
            <a:off x="7068041" y="6107283"/>
            <a:ext cx="1923559" cy="596346"/>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Crossover effect</a:t>
            </a:r>
            <a:endParaRPr kumimoji="1" lang="zh-CN" altLang="en-US" dirty="0"/>
          </a:p>
        </p:txBody>
      </p:sp>
      <p:sp>
        <p:nvSpPr>
          <p:cNvPr id="17" name="矩形 16"/>
          <p:cNvSpPr/>
          <p:nvPr/>
        </p:nvSpPr>
        <p:spPr>
          <a:xfrm>
            <a:off x="0" y="6428340"/>
            <a:ext cx="1654043" cy="369332"/>
          </a:xfrm>
          <a:prstGeom prst="rect">
            <a:avLst/>
          </a:prstGeom>
        </p:spPr>
        <p:txBody>
          <a:bodyPr wrap="none">
            <a:spAutoFit/>
          </a:bodyPr>
          <a:lstStyle/>
          <a:p>
            <a:r>
              <a:rPr lang="en-US" altLang="zh-CN" i="1" dirty="0" err="1" smtClean="0"/>
              <a:t>Westman</a:t>
            </a:r>
            <a:r>
              <a:rPr lang="en-US" altLang="zh-CN" i="1" dirty="0" smtClean="0"/>
              <a:t>, 2001</a:t>
            </a:r>
            <a:endParaRPr lang="zh-CN" altLang="en-US" dirty="0"/>
          </a:p>
        </p:txBody>
      </p:sp>
    </p:spTree>
    <p:extLst>
      <p:ext uri="{BB962C8B-B14F-4D97-AF65-F5344CB8AC3E}">
        <p14:creationId xmlns:p14="http://schemas.microsoft.com/office/powerpoint/2010/main" val="472125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1</a:t>
            </a:r>
            <a:endParaRPr kumimoji="1" lang="zh-CN" altLang="en-US" dirty="0"/>
          </a:p>
        </p:txBody>
      </p:sp>
      <p:sp>
        <p:nvSpPr>
          <p:cNvPr id="3" name="内容占位符 2"/>
          <p:cNvSpPr>
            <a:spLocks noGrp="1"/>
          </p:cNvSpPr>
          <p:nvPr>
            <p:ph idx="1"/>
          </p:nvPr>
        </p:nvSpPr>
        <p:spPr>
          <a:xfrm>
            <a:off x="457200" y="1431925"/>
            <a:ext cx="8229600" cy="4525963"/>
          </a:xfrm>
        </p:spPr>
        <p:txBody>
          <a:bodyPr/>
          <a:lstStyle/>
          <a:p>
            <a:pPr marL="0" indent="0">
              <a:buNone/>
            </a:pPr>
            <a:r>
              <a:rPr kumimoji="1" lang="en-US" altLang="zh-CN" dirty="0"/>
              <a:t>Examine linkages between African American parents’ perceptions of underemployment and their own and their partners’ couple relationship experiences.</a:t>
            </a:r>
            <a:endParaRPr kumimoji="1" lang="zh-CN" altLang="en-US" dirty="0"/>
          </a:p>
        </p:txBody>
      </p:sp>
      <p:sp>
        <p:nvSpPr>
          <p:cNvPr id="5" name="Oval 7"/>
          <p:cNvSpPr/>
          <p:nvPr/>
        </p:nvSpPr>
        <p:spPr>
          <a:xfrm>
            <a:off x="457199" y="3949146"/>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Mother Underemployment</a:t>
            </a:r>
            <a:endParaRPr lang="en-US" dirty="0"/>
          </a:p>
        </p:txBody>
      </p:sp>
      <p:sp>
        <p:nvSpPr>
          <p:cNvPr id="6" name="Oval 8"/>
          <p:cNvSpPr/>
          <p:nvPr/>
        </p:nvSpPr>
        <p:spPr>
          <a:xfrm>
            <a:off x="4692550" y="3949146"/>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Mother Relationship Experiences</a:t>
            </a:r>
            <a:endParaRPr lang="en-US" dirty="0"/>
          </a:p>
        </p:txBody>
      </p:sp>
      <p:cxnSp>
        <p:nvCxnSpPr>
          <p:cNvPr id="7" name="Straight Arrow Connector 9"/>
          <p:cNvCxnSpPr/>
          <p:nvPr/>
        </p:nvCxnSpPr>
        <p:spPr>
          <a:xfrm>
            <a:off x="3339508" y="4368246"/>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9" name="Oval 7"/>
          <p:cNvSpPr/>
          <p:nvPr/>
        </p:nvSpPr>
        <p:spPr>
          <a:xfrm>
            <a:off x="457199" y="5257798"/>
            <a:ext cx="2882309"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Father Underemployment</a:t>
            </a:r>
            <a:endParaRPr lang="en-US" dirty="0"/>
          </a:p>
        </p:txBody>
      </p:sp>
      <p:sp>
        <p:nvSpPr>
          <p:cNvPr id="10" name="Oval 8"/>
          <p:cNvSpPr/>
          <p:nvPr/>
        </p:nvSpPr>
        <p:spPr>
          <a:xfrm>
            <a:off x="4692550" y="5269083"/>
            <a:ext cx="2317849"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Father Relationship</a:t>
            </a:r>
          </a:p>
          <a:p>
            <a:pPr algn="ctr"/>
            <a:r>
              <a:rPr lang="en-US" dirty="0" smtClean="0"/>
              <a:t>Experiences</a:t>
            </a:r>
            <a:endParaRPr lang="en-US" dirty="0"/>
          </a:p>
        </p:txBody>
      </p:sp>
      <p:cxnSp>
        <p:nvCxnSpPr>
          <p:cNvPr id="11" name="Straight Arrow Connector 9"/>
          <p:cNvCxnSpPr/>
          <p:nvPr/>
        </p:nvCxnSpPr>
        <p:spPr>
          <a:xfrm>
            <a:off x="3339508" y="5676898"/>
            <a:ext cx="1295400" cy="0"/>
          </a:xfrm>
          <a:prstGeom prst="straightConnector1">
            <a:avLst/>
          </a:prstGeom>
          <a:ln w="44450">
            <a:tailEnd type="arrow"/>
          </a:ln>
        </p:spPr>
        <p:style>
          <a:lnRef idx="1">
            <a:schemeClr val="accent6"/>
          </a:lnRef>
          <a:fillRef idx="0">
            <a:schemeClr val="accent6"/>
          </a:fillRef>
          <a:effectRef idx="0">
            <a:schemeClr val="accent6"/>
          </a:effectRef>
          <a:fontRef idx="minor">
            <a:schemeClr val="tx1"/>
          </a:fontRef>
        </p:style>
      </p:cxnSp>
      <p:sp>
        <p:nvSpPr>
          <p:cNvPr id="14" name="圆角矩形 13"/>
          <p:cNvSpPr/>
          <p:nvPr/>
        </p:nvSpPr>
        <p:spPr>
          <a:xfrm>
            <a:off x="7010399" y="3352800"/>
            <a:ext cx="1734043" cy="5963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Spillover effect</a:t>
            </a:r>
            <a:endParaRPr kumimoji="1" lang="zh-CN" altLang="en-US" dirty="0"/>
          </a:p>
        </p:txBody>
      </p:sp>
      <p:cxnSp>
        <p:nvCxnSpPr>
          <p:cNvPr id="12" name="Straight Arrow Connector 14"/>
          <p:cNvCxnSpPr/>
          <p:nvPr/>
        </p:nvCxnSpPr>
        <p:spPr>
          <a:xfrm flipV="1">
            <a:off x="3260035" y="4502578"/>
            <a:ext cx="1432515" cy="105526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3202393" y="4534964"/>
            <a:ext cx="1490157" cy="99253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a:xfrm>
            <a:off x="7068041" y="6107283"/>
            <a:ext cx="1923559" cy="596346"/>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Crossover effect</a:t>
            </a:r>
            <a:endParaRPr kumimoji="1" lang="zh-CN" altLang="en-US" dirty="0"/>
          </a:p>
        </p:txBody>
      </p:sp>
      <p:sp>
        <p:nvSpPr>
          <p:cNvPr id="4" name="矩形 3"/>
          <p:cNvSpPr/>
          <p:nvPr/>
        </p:nvSpPr>
        <p:spPr>
          <a:xfrm>
            <a:off x="2209800" y="6096000"/>
            <a:ext cx="4038600" cy="7657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Actor-Partner Interdependence Model (APIM; </a:t>
            </a:r>
            <a:r>
              <a:rPr lang="en-US" altLang="zh-CN" dirty="0"/>
              <a:t>Kenny, </a:t>
            </a:r>
            <a:r>
              <a:rPr lang="en-US" altLang="zh-CN" dirty="0" err="1"/>
              <a:t>Kashy</a:t>
            </a:r>
            <a:r>
              <a:rPr lang="en-US" altLang="zh-CN" dirty="0"/>
              <a:t>, &amp; Cook, </a:t>
            </a:r>
            <a:r>
              <a:rPr lang="en-US" altLang="zh-CN" dirty="0" smtClean="0"/>
              <a:t>2005)</a:t>
            </a:r>
            <a:endParaRPr kumimoji="1" lang="zh-CN" altLang="en-US" dirty="0"/>
          </a:p>
        </p:txBody>
      </p:sp>
      <p:sp>
        <p:nvSpPr>
          <p:cNvPr id="18" name="矩形 17"/>
          <p:cNvSpPr/>
          <p:nvPr/>
        </p:nvSpPr>
        <p:spPr>
          <a:xfrm>
            <a:off x="7124700" y="4057437"/>
            <a:ext cx="1562100" cy="4451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mtClean="0"/>
              <a:t>Actor effect</a:t>
            </a:r>
            <a:endParaRPr kumimoji="1" lang="zh-CN" altLang="en-US" dirty="0"/>
          </a:p>
        </p:txBody>
      </p:sp>
      <p:sp>
        <p:nvSpPr>
          <p:cNvPr id="19" name="矩形 18"/>
          <p:cNvSpPr/>
          <p:nvPr/>
        </p:nvSpPr>
        <p:spPr>
          <a:xfrm>
            <a:off x="7186612" y="5527503"/>
            <a:ext cx="1562100" cy="4451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Partner effect</a:t>
            </a:r>
            <a:endParaRPr kumimoji="1" lang="zh-CN" altLang="en-US" dirty="0"/>
          </a:p>
        </p:txBody>
      </p:sp>
    </p:spTree>
    <p:extLst>
      <p:ext uri="{BB962C8B-B14F-4D97-AF65-F5344CB8AC3E}">
        <p14:creationId xmlns:p14="http://schemas.microsoft.com/office/powerpoint/2010/main" val="1958142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Aim 2</a:t>
            </a:r>
            <a:endParaRPr kumimoji="1" lang="zh-CN" altLang="en-US" dirty="0"/>
          </a:p>
        </p:txBody>
      </p:sp>
      <p:sp>
        <p:nvSpPr>
          <p:cNvPr id="3" name="内容占位符 2"/>
          <p:cNvSpPr>
            <a:spLocks noGrp="1"/>
          </p:cNvSpPr>
          <p:nvPr>
            <p:ph idx="1"/>
          </p:nvPr>
        </p:nvSpPr>
        <p:spPr>
          <a:xfrm>
            <a:off x="457200" y="1431925"/>
            <a:ext cx="8229600" cy="4525963"/>
          </a:xfrm>
        </p:spPr>
        <p:txBody>
          <a:bodyPr/>
          <a:lstStyle/>
          <a:p>
            <a:pPr marL="0" indent="0">
              <a:buNone/>
            </a:pPr>
            <a:r>
              <a:rPr kumimoji="1" lang="en-US" altLang="zh-CN" dirty="0" smtClean="0"/>
              <a:t>Examine individual and contextual factors that potentially moderate the underemployment-relationship linkages.</a:t>
            </a:r>
            <a:endParaRPr kumimoji="1" lang="zh-CN" altLang="en-US" dirty="0"/>
          </a:p>
        </p:txBody>
      </p:sp>
    </p:spTree>
    <p:extLst>
      <p:ext uri="{BB962C8B-B14F-4D97-AF65-F5344CB8AC3E}">
        <p14:creationId xmlns:p14="http://schemas.microsoft.com/office/powerpoint/2010/main" val="12932092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2"/>
</p:tagLst>
</file>

<file path=ppt/tags/tag10.xml><?xml version="1.0" encoding="utf-8"?>
<p:tagLst xmlns:a="http://schemas.openxmlformats.org/drawingml/2006/main" xmlns:r="http://schemas.openxmlformats.org/officeDocument/2006/relationships" xmlns:p="http://schemas.openxmlformats.org/presentationml/2006/main">
  <p:tag name="TIMING" val="|0.9|12.8"/>
</p:tagLst>
</file>

<file path=ppt/tags/tag11.xml><?xml version="1.0" encoding="utf-8"?>
<p:tagLst xmlns:a="http://schemas.openxmlformats.org/drawingml/2006/main" xmlns:r="http://schemas.openxmlformats.org/officeDocument/2006/relationships" xmlns:p="http://schemas.openxmlformats.org/presentationml/2006/main">
  <p:tag name="TIMING" val="|0.9|12.8"/>
</p:tagLst>
</file>

<file path=ppt/tags/tag12.xml><?xml version="1.0" encoding="utf-8"?>
<p:tagLst xmlns:a="http://schemas.openxmlformats.org/drawingml/2006/main" xmlns:r="http://schemas.openxmlformats.org/officeDocument/2006/relationships" xmlns:p="http://schemas.openxmlformats.org/presentationml/2006/main">
  <p:tag name="TIMING" val="|14.6|44.2|22.3"/>
</p:tagLst>
</file>

<file path=ppt/tags/tag13.xml><?xml version="1.0" encoding="utf-8"?>
<p:tagLst xmlns:a="http://schemas.openxmlformats.org/drawingml/2006/main" xmlns:r="http://schemas.openxmlformats.org/officeDocument/2006/relationships" xmlns:p="http://schemas.openxmlformats.org/presentationml/2006/main">
  <p:tag name="TIMING" val="|14.6|44.2|22.3"/>
</p:tagLst>
</file>

<file path=ppt/tags/tag2.xml><?xml version="1.0" encoding="utf-8"?>
<p:tagLst xmlns:a="http://schemas.openxmlformats.org/drawingml/2006/main" xmlns:r="http://schemas.openxmlformats.org/officeDocument/2006/relationships" xmlns:p="http://schemas.openxmlformats.org/presentationml/2006/main">
  <p:tag name="TIMING" val="|15|2"/>
</p:tagLst>
</file>

<file path=ppt/tags/tag3.xml><?xml version="1.0" encoding="utf-8"?>
<p:tagLst xmlns:a="http://schemas.openxmlformats.org/drawingml/2006/main" xmlns:r="http://schemas.openxmlformats.org/officeDocument/2006/relationships" xmlns:p="http://schemas.openxmlformats.org/presentationml/2006/main">
  <p:tag name="TIMING" val="|1.9|0.4"/>
</p:tagLst>
</file>

<file path=ppt/tags/tag4.xml><?xml version="1.0" encoding="utf-8"?>
<p:tagLst xmlns:a="http://schemas.openxmlformats.org/drawingml/2006/main" xmlns:r="http://schemas.openxmlformats.org/officeDocument/2006/relationships" xmlns:p="http://schemas.openxmlformats.org/presentationml/2006/main">
  <p:tag name="TIMING" val="|11.1|6.5|5.9|27.8|7.9"/>
</p:tagLst>
</file>

<file path=ppt/tags/tag5.xml><?xml version="1.0" encoding="utf-8"?>
<p:tagLst xmlns:a="http://schemas.openxmlformats.org/drawingml/2006/main" xmlns:r="http://schemas.openxmlformats.org/officeDocument/2006/relationships" xmlns:p="http://schemas.openxmlformats.org/presentationml/2006/main">
  <p:tag name="TIMING" val="|0.9|12.8"/>
</p:tagLst>
</file>

<file path=ppt/tags/tag6.xml><?xml version="1.0" encoding="utf-8"?>
<p:tagLst xmlns:a="http://schemas.openxmlformats.org/drawingml/2006/main" xmlns:r="http://schemas.openxmlformats.org/officeDocument/2006/relationships" xmlns:p="http://schemas.openxmlformats.org/presentationml/2006/main">
  <p:tag name="TIMING" val="|0.9|12.8"/>
</p:tagLst>
</file>

<file path=ppt/tags/tag7.xml><?xml version="1.0" encoding="utf-8"?>
<p:tagLst xmlns:a="http://schemas.openxmlformats.org/drawingml/2006/main" xmlns:r="http://schemas.openxmlformats.org/officeDocument/2006/relationships" xmlns:p="http://schemas.openxmlformats.org/presentationml/2006/main">
  <p:tag name="TIMING" val="|0.9|12.8"/>
</p:tagLst>
</file>

<file path=ppt/tags/tag8.xml><?xml version="1.0" encoding="utf-8"?>
<p:tagLst xmlns:a="http://schemas.openxmlformats.org/drawingml/2006/main" xmlns:r="http://schemas.openxmlformats.org/officeDocument/2006/relationships" xmlns:p="http://schemas.openxmlformats.org/presentationml/2006/main">
  <p:tag name="TIMING" val="|0.9|12.8"/>
</p:tagLst>
</file>

<file path=ppt/tags/tag9.xml><?xml version="1.0" encoding="utf-8"?>
<p:tagLst xmlns:a="http://schemas.openxmlformats.org/drawingml/2006/main" xmlns:r="http://schemas.openxmlformats.org/officeDocument/2006/relationships" xmlns:p="http://schemas.openxmlformats.org/presentationml/2006/main">
  <p:tag name="TIMING" val="|0.9|1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8506</TotalTime>
  <Words>2413</Words>
  <Application>Microsoft Macintosh PowerPoint</Application>
  <PresentationFormat>全屏显示(4:3)</PresentationFormat>
  <Paragraphs>283</Paragraphs>
  <Slides>26</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Aharoni</vt:lpstr>
      <vt:lpstr>Calibri</vt:lpstr>
      <vt:lpstr>Mangal</vt:lpstr>
      <vt:lpstr>宋体</vt:lpstr>
      <vt:lpstr>Arial</vt:lpstr>
      <vt:lpstr>Office Theme</vt:lpstr>
      <vt:lpstr>Perceived Underemployment and Couple Relationships  Among African American Parents:  A Dyadic Approach </vt:lpstr>
      <vt:lpstr>Background</vt:lpstr>
      <vt:lpstr>Background</vt:lpstr>
      <vt:lpstr>This study</vt:lpstr>
      <vt:lpstr>Aim 1</vt:lpstr>
      <vt:lpstr>Aim 1</vt:lpstr>
      <vt:lpstr>Aim 1</vt:lpstr>
      <vt:lpstr>Aim 1</vt:lpstr>
      <vt:lpstr>Aim 2</vt:lpstr>
      <vt:lpstr>Aim 2</vt:lpstr>
      <vt:lpstr>Aim 2</vt:lpstr>
      <vt:lpstr>Participants</vt:lpstr>
      <vt:lpstr>Measures</vt:lpstr>
      <vt:lpstr>Measures</vt:lpstr>
      <vt:lpstr>Measures</vt:lpstr>
      <vt:lpstr>Analysis</vt:lpstr>
      <vt:lpstr>Results: Predicting Relational Love</vt:lpstr>
      <vt:lpstr>Results: Predicting Relational Love</vt:lpstr>
      <vt:lpstr>Results: Predicting Relational Love</vt:lpstr>
      <vt:lpstr>Results: Predicting Relational Love</vt:lpstr>
      <vt:lpstr>Results:  Predicting Coparenting Satisfaction</vt:lpstr>
      <vt:lpstr>PowerPoint 演示文稿</vt:lpstr>
      <vt:lpstr>PowerPoint 演示文稿</vt:lpstr>
      <vt:lpstr>Discussion</vt:lpstr>
      <vt:lpstr>Discussion</vt:lpstr>
      <vt:lpstr>PowerPoint 演示文稿</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Xiaoran Sun</dc:creator>
  <cp:lastModifiedBy>Sun Xiaoran</cp:lastModifiedBy>
  <cp:revision>318</cp:revision>
  <dcterms:created xsi:type="dcterms:W3CDTF">2016-11-15T20:53:34Z</dcterms:created>
  <dcterms:modified xsi:type="dcterms:W3CDTF">2018-06-21T16:09:46Z</dcterms:modified>
</cp:coreProperties>
</file>