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1"/>
  </p:sldMasterIdLst>
  <p:notesMasterIdLst>
    <p:notesMasterId r:id="rId22"/>
  </p:notesMasterIdLst>
  <p:sldIdLst>
    <p:sldId id="256" r:id="rId2"/>
    <p:sldId id="257" r:id="rId3"/>
    <p:sldId id="258" r:id="rId4"/>
    <p:sldId id="261" r:id="rId5"/>
    <p:sldId id="267" r:id="rId6"/>
    <p:sldId id="268" r:id="rId7"/>
    <p:sldId id="269" r:id="rId8"/>
    <p:sldId id="270" r:id="rId9"/>
    <p:sldId id="271" r:id="rId10"/>
    <p:sldId id="272" r:id="rId11"/>
    <p:sldId id="273" r:id="rId12"/>
    <p:sldId id="274" r:id="rId13"/>
    <p:sldId id="275" r:id="rId14"/>
    <p:sldId id="279" r:id="rId15"/>
    <p:sldId id="265" r:id="rId16"/>
    <p:sldId id="280" r:id="rId17"/>
    <p:sldId id="276" r:id="rId18"/>
    <p:sldId id="277" r:id="rId19"/>
    <p:sldId id="278" r:id="rId20"/>
    <p:sldId id="28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89"/>
    <p:restoredTop sz="84638"/>
  </p:normalViewPr>
  <p:slideViewPr>
    <p:cSldViewPr snapToGrid="0" snapToObjects="1">
      <p:cViewPr>
        <p:scale>
          <a:sx n="94" d="100"/>
          <a:sy n="94" d="100"/>
        </p:scale>
        <p:origin x="48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1AB20-F350-7447-ADCF-83BE285101EA}" type="datetimeFigureOut">
              <a:rPr kumimoji="1" lang="zh-CN" altLang="en-US" smtClean="0"/>
              <a:t>2017/5/1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BAD7C-9294-334C-969F-B4A2B72D11BB}" type="slidenum">
              <a:rPr kumimoji="1" lang="zh-CN" altLang="en-US" smtClean="0"/>
              <a:t>‹#›</a:t>
            </a:fld>
            <a:endParaRPr kumimoji="1" lang="zh-CN" altLang="en-US"/>
          </a:p>
        </p:txBody>
      </p:sp>
    </p:spTree>
    <p:extLst>
      <p:ext uri="{BB962C8B-B14F-4D97-AF65-F5344CB8AC3E}">
        <p14:creationId xmlns:p14="http://schemas.microsoft.com/office/powerpoint/2010/main" val="174465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a:t>
            </a:fld>
            <a:endParaRPr kumimoji="1" lang="zh-CN" altLang="en-US"/>
          </a:p>
        </p:txBody>
      </p:sp>
    </p:spTree>
    <p:extLst>
      <p:ext uri="{BB962C8B-B14F-4D97-AF65-F5344CB8AC3E}">
        <p14:creationId xmlns:p14="http://schemas.microsoft.com/office/powerpoint/2010/main" val="75410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Getting</a:t>
            </a:r>
            <a:r>
              <a:rPr kumimoji="1" lang="en-US" altLang="zh-CN" baseline="0" dirty="0" smtClean="0"/>
              <a:t> more sleep time-&gt; more efficient in homework completion or </a:t>
            </a:r>
            <a:r>
              <a:rPr kumimoji="1" lang="en-US" altLang="zh-CN" baseline="0" dirty="0" smtClean="0"/>
              <a:t>spend </a:t>
            </a:r>
            <a:r>
              <a:rPr kumimoji="1" lang="en-US" altLang="zh-CN" baseline="0" dirty="0" smtClean="0"/>
              <a:t>less time on homework</a:t>
            </a:r>
            <a:r>
              <a:rPr kumimoji="1" lang="en-US" altLang="zh-CN" baseline="0" dirty="0" smtClean="0"/>
              <a:t>?</a:t>
            </a:r>
          </a:p>
          <a:p>
            <a:endParaRPr kumimoji="1" lang="en-US" altLang="zh-CN" baseline="0" dirty="0" smtClean="0"/>
          </a:p>
          <a:p>
            <a:r>
              <a:rPr kumimoji="1" lang="en-US" altLang="zh-CN" baseline="0" dirty="0" smtClean="0"/>
              <a:t>Visual</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10</a:t>
            </a:fld>
            <a:endParaRPr kumimoji="1" lang="zh-CN" altLang="en-US"/>
          </a:p>
        </p:txBody>
      </p:sp>
    </p:spTree>
    <p:extLst>
      <p:ext uri="{BB962C8B-B14F-4D97-AF65-F5344CB8AC3E}">
        <p14:creationId xmlns:p14="http://schemas.microsoft.com/office/powerpoint/2010/main" val="4831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What does the highest’s point mean-</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11</a:t>
            </a:fld>
            <a:endParaRPr kumimoji="1" lang="zh-CN" altLang="en-US"/>
          </a:p>
        </p:txBody>
      </p:sp>
    </p:spTree>
    <p:extLst>
      <p:ext uri="{BB962C8B-B14F-4D97-AF65-F5344CB8AC3E}">
        <p14:creationId xmlns:p14="http://schemas.microsoft.com/office/powerpoint/2010/main" val="72963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Future directions:</a:t>
            </a:r>
          </a:p>
          <a:p>
            <a:r>
              <a:rPr kumimoji="1" lang="en-US" altLang="zh-CN" dirty="0" smtClean="0"/>
              <a:t>Moderators:</a:t>
            </a:r>
            <a:r>
              <a:rPr kumimoji="1" lang="en-US" altLang="zh-CN" baseline="0" dirty="0" smtClean="0"/>
              <a:t> gender; GPA</a:t>
            </a:r>
          </a:p>
          <a:p>
            <a:r>
              <a:rPr kumimoji="1" lang="en-US" altLang="zh-CN" baseline="0" dirty="0" smtClean="0"/>
              <a:t>Separately test models for school days and non-school days</a:t>
            </a:r>
          </a:p>
          <a:p>
            <a:r>
              <a:rPr kumimoji="1" lang="en-US" altLang="zh-CN" baseline="0" dirty="0" smtClean="0"/>
              <a:t>From a family systems perspective: test covariation between siblings’ sleep time and their achievement</a:t>
            </a:r>
          </a:p>
          <a:p>
            <a:r>
              <a:rPr kumimoji="1" lang="en-US" altLang="zh-CN" baseline="0" dirty="0" smtClean="0"/>
              <a:t>Duration of other activities</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smtClean="0"/>
              <a:t>From a family systems perspective -&gt; test covariation between siblings’ sleep time and their achievement</a:t>
            </a:r>
          </a:p>
          <a:p>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12</a:t>
            </a:fld>
            <a:endParaRPr kumimoji="1" lang="zh-CN" altLang="en-US"/>
          </a:p>
        </p:txBody>
      </p:sp>
    </p:spTree>
    <p:extLst>
      <p:ext uri="{BB962C8B-B14F-4D97-AF65-F5344CB8AC3E}">
        <p14:creationId xmlns:p14="http://schemas.microsoft.com/office/powerpoint/2010/main" val="103461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13</a:t>
            </a:fld>
            <a:endParaRPr kumimoji="1" lang="zh-CN" altLang="en-US"/>
          </a:p>
        </p:txBody>
      </p:sp>
    </p:spTree>
    <p:extLst>
      <p:ext uri="{BB962C8B-B14F-4D97-AF65-F5344CB8AC3E}">
        <p14:creationId xmlns:p14="http://schemas.microsoft.com/office/powerpoint/2010/main" val="1202875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Previous daily diary study</a:t>
            </a:r>
            <a:r>
              <a:rPr kumimoji="1" lang="en-US" altLang="zh-CN" baseline="0" dirty="0" smtClean="0"/>
              <a:t> findings:</a:t>
            </a:r>
          </a:p>
          <a:p>
            <a:r>
              <a:rPr kumimoji="1" lang="en-US" altLang="zh-CN" baseline="0" dirty="0" err="1" smtClean="0"/>
              <a:t>Fuligni</a:t>
            </a:r>
            <a:r>
              <a:rPr kumimoji="1" lang="en-US" altLang="zh-CN" baseline="0" dirty="0" smtClean="0"/>
              <a:t>, 2005 (heterogeneous sample): “Receiving less sleep at night, in turn, was modestly but consistently related to higher levels of anxiety, depressive feelings, and fatigue during the following day.”; “the daily variability in adolescents’ sleep time was notable and just as important for the youths’ average levels of daily psychological well being as was the average amount of time spent sleeping each night”</a:t>
            </a:r>
          </a:p>
          <a:p>
            <a:r>
              <a:rPr kumimoji="1" lang="en-US" altLang="zh-CN" baseline="0" dirty="0" smtClean="0"/>
              <a:t>Probably mention: I know there must be a lot of underlying physiological processes going on and I hope some of you can provide me with some perspectives and knowledge on it.</a:t>
            </a:r>
          </a:p>
          <a:p>
            <a:endParaRPr kumimoji="1" lang="en-US" altLang="zh-CN" baseline="0" dirty="0" smtClean="0"/>
          </a:p>
          <a:p>
            <a:r>
              <a:rPr kumimoji="1" lang="en-US" altLang="zh-CN" baseline="0" dirty="0" smtClean="0"/>
              <a:t>Visually display</a:t>
            </a:r>
          </a:p>
          <a:p>
            <a:r>
              <a:rPr kumimoji="1" lang="en-US" altLang="zh-CN" baseline="0" dirty="0" smtClean="0"/>
              <a:t>Emphasize the question</a:t>
            </a:r>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14</a:t>
            </a:fld>
            <a:endParaRPr kumimoji="1" lang="zh-CN" altLang="en-US"/>
          </a:p>
        </p:txBody>
      </p:sp>
    </p:spTree>
    <p:extLst>
      <p:ext uri="{BB962C8B-B14F-4D97-AF65-F5344CB8AC3E}">
        <p14:creationId xmlns:p14="http://schemas.microsoft.com/office/powerpoint/2010/main" val="39848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Using “empty” models to get the WP</a:t>
            </a:r>
            <a:r>
              <a:rPr kumimoji="1" lang="en-US" altLang="zh-CN" baseline="0" dirty="0" smtClean="0"/>
              <a:t> and BP variance</a:t>
            </a:r>
          </a:p>
          <a:p>
            <a:r>
              <a:rPr kumimoji="1" lang="en-US" altLang="zh-CN" baseline="0" dirty="0" smtClean="0"/>
              <a:t>We can see there are large portions of within-person variation, that is, over-time change, among both older and younger siblings</a:t>
            </a:r>
          </a:p>
          <a:p>
            <a:r>
              <a:rPr kumimoji="1" lang="en-US" altLang="zh-CN" dirty="0" smtClean="0"/>
              <a:t>Delete this </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15</a:t>
            </a:fld>
            <a:endParaRPr kumimoji="1" lang="zh-CN" altLang="en-US"/>
          </a:p>
        </p:txBody>
      </p:sp>
    </p:spTree>
    <p:extLst>
      <p:ext uri="{BB962C8B-B14F-4D97-AF65-F5344CB8AC3E}">
        <p14:creationId xmlns:p14="http://schemas.microsoft.com/office/powerpoint/2010/main" val="86381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Just say it</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16</a:t>
            </a:fld>
            <a:endParaRPr kumimoji="1" lang="zh-CN" altLang="en-US"/>
          </a:p>
        </p:txBody>
      </p:sp>
    </p:spTree>
    <p:extLst>
      <p:ext uri="{BB962C8B-B14F-4D97-AF65-F5344CB8AC3E}">
        <p14:creationId xmlns:p14="http://schemas.microsoft.com/office/powerpoint/2010/main" val="923596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err="1" smtClean="0"/>
              <a:t>Descriptives</a:t>
            </a:r>
            <a:r>
              <a:rPr kumimoji="1" lang="en-US" altLang="zh-CN" dirty="0" smtClean="0"/>
              <a:t> for</a:t>
            </a:r>
            <a:r>
              <a:rPr kumimoji="1" lang="en-US" altLang="zh-CN" baseline="0" dirty="0" smtClean="0"/>
              <a:t> older and younger in different slides but homework time and sleep duration in the same slide</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17</a:t>
            </a:fld>
            <a:endParaRPr kumimoji="1" lang="zh-CN" altLang="en-US"/>
          </a:p>
        </p:txBody>
      </p:sp>
    </p:spTree>
    <p:extLst>
      <p:ext uri="{BB962C8B-B14F-4D97-AF65-F5344CB8AC3E}">
        <p14:creationId xmlns:p14="http://schemas.microsoft.com/office/powerpoint/2010/main" val="28980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Combine</a:t>
            </a:r>
            <a:r>
              <a:rPr kumimoji="1" lang="en-US" altLang="zh-CN" baseline="0" dirty="0" smtClean="0"/>
              <a:t> this with the previous slide</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18</a:t>
            </a:fld>
            <a:endParaRPr kumimoji="1" lang="zh-CN" altLang="en-US"/>
          </a:p>
        </p:txBody>
      </p:sp>
    </p:spTree>
    <p:extLst>
      <p:ext uri="{BB962C8B-B14F-4D97-AF65-F5344CB8AC3E}">
        <p14:creationId xmlns:p14="http://schemas.microsoft.com/office/powerpoint/2010/main" val="1071078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Very</a:t>
            </a:r>
            <a:r>
              <a:rPr kumimoji="1" lang="en-US" altLang="zh-CN" baseline="0" dirty="0" smtClean="0"/>
              <a:t> well distributed </a:t>
            </a:r>
            <a:r>
              <a:rPr kumimoji="1" lang="mr-IN" altLang="zh-CN" baseline="0" dirty="0" smtClean="0"/>
              <a:t>–</a:t>
            </a:r>
            <a:r>
              <a:rPr kumimoji="1" lang="en-US" altLang="zh-CN" baseline="0" dirty="0" smtClean="0"/>
              <a:t> so not transformed</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19</a:t>
            </a:fld>
            <a:endParaRPr kumimoji="1" lang="zh-CN" altLang="en-US"/>
          </a:p>
        </p:txBody>
      </p:sp>
    </p:spTree>
    <p:extLst>
      <p:ext uri="{BB962C8B-B14F-4D97-AF65-F5344CB8AC3E}">
        <p14:creationId xmlns:p14="http://schemas.microsoft.com/office/powerpoint/2010/main" val="137463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Previous daily diary study</a:t>
            </a:r>
            <a:r>
              <a:rPr kumimoji="1" lang="en-US" altLang="zh-CN" baseline="0" dirty="0" smtClean="0"/>
              <a:t> findings:</a:t>
            </a:r>
          </a:p>
          <a:p>
            <a:r>
              <a:rPr kumimoji="1" lang="en-US" altLang="zh-CN" baseline="0" dirty="0" err="1" smtClean="0"/>
              <a:t>Fuligni</a:t>
            </a:r>
            <a:r>
              <a:rPr kumimoji="1" lang="en-US" altLang="zh-CN" baseline="0" dirty="0" smtClean="0"/>
              <a:t>, 2005 (homogeneous sample): “Receiving less sleep at night, in turn, was modestly but consistently related to higher levels of anxiety, depressive feelings, and fatigue during the following day.”; “the daily variability in adolescents’ sleep time was notable and just as important for the youths’ average levels of daily psychological well being as was the average amount of time spent sleeping each night”</a:t>
            </a:r>
          </a:p>
          <a:p>
            <a:r>
              <a:rPr kumimoji="1" lang="en-US" altLang="zh-CN" baseline="0" dirty="0" smtClean="0"/>
              <a:t>Delete the “therefore”</a:t>
            </a:r>
          </a:p>
          <a:p>
            <a:endParaRPr kumimoji="1" lang="en-US" altLang="zh-CN" baseline="0" dirty="0" smtClean="0"/>
          </a:p>
          <a:p>
            <a:r>
              <a:rPr kumimoji="1" lang="en-US" altLang="zh-CN" baseline="0" dirty="0" smtClean="0"/>
              <a:t>Within-person variations in </a:t>
            </a:r>
            <a:endParaRPr kumimoji="1" lang="en-US" altLang="zh-CN" baseline="0" dirty="0" smtClean="0"/>
          </a:p>
          <a:p>
            <a:endParaRPr kumimoji="1" lang="en-US" altLang="zh-CN" baseline="0" dirty="0" smtClean="0"/>
          </a:p>
          <a:p>
            <a:pPr lvl="1"/>
            <a:r>
              <a:rPr kumimoji="1" lang="en-US" altLang="zh-CN" sz="2000" dirty="0" smtClean="0"/>
              <a:t>However, there are limited explanations for this association pattern</a:t>
            </a:r>
          </a:p>
          <a:p>
            <a:pPr lvl="1"/>
            <a:r>
              <a:rPr kumimoji="1" lang="en-US" altLang="zh-CN" sz="2000" dirty="0" smtClean="0"/>
              <a:t>Possible explanations: </a:t>
            </a:r>
          </a:p>
          <a:p>
            <a:pPr lvl="2"/>
            <a:r>
              <a:rPr kumimoji="1" lang="en-US" altLang="zh-CN" sz="1800" dirty="0" smtClean="0"/>
              <a:t>At a certain range (left side of the optimal point), more sleep -&gt; better cognitive functioning -&gt; higher GPA</a:t>
            </a:r>
          </a:p>
          <a:p>
            <a:pPr lvl="2"/>
            <a:r>
              <a:rPr kumimoji="1" lang="en-US" altLang="zh-CN" sz="1800" dirty="0" smtClean="0"/>
              <a:t>However, spending too much time on sleep (right side of the optimal point) -&gt; less time available to spend on study -&gt; lower GPA</a:t>
            </a:r>
          </a:p>
          <a:p>
            <a:endParaRPr kumimoji="1" lang="en-US" altLang="zh-CN" baseline="0" dirty="0" smtClean="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2</a:t>
            </a:fld>
            <a:endParaRPr kumimoji="1" lang="zh-CN" altLang="en-US"/>
          </a:p>
        </p:txBody>
      </p:sp>
    </p:spTree>
    <p:extLst>
      <p:ext uri="{BB962C8B-B14F-4D97-AF65-F5344CB8AC3E}">
        <p14:creationId xmlns:p14="http://schemas.microsoft.com/office/powerpoint/2010/main" val="591758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Getting</a:t>
            </a:r>
            <a:r>
              <a:rPr kumimoji="1" lang="en-US" altLang="zh-CN" baseline="0" dirty="0" smtClean="0"/>
              <a:t> more sleep time-&gt; more efficient in homework completion or </a:t>
            </a:r>
            <a:r>
              <a:rPr kumimoji="1" lang="en-US" altLang="zh-CN" baseline="0" dirty="0" smtClean="0"/>
              <a:t>spend </a:t>
            </a:r>
            <a:r>
              <a:rPr kumimoji="1" lang="en-US" altLang="zh-CN" baseline="0" dirty="0" smtClean="0"/>
              <a:t>less time on homework</a:t>
            </a:r>
            <a:r>
              <a:rPr kumimoji="1" lang="en-US" altLang="zh-CN" baseline="0" dirty="0" smtClean="0"/>
              <a:t>?</a:t>
            </a:r>
          </a:p>
          <a:p>
            <a:endParaRPr kumimoji="1" lang="en-US" altLang="zh-CN" baseline="0" dirty="0" smtClean="0"/>
          </a:p>
          <a:p>
            <a:r>
              <a:rPr kumimoji="1" lang="en-US" altLang="zh-CN" baseline="0" smtClean="0"/>
              <a:t>Visual</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20</a:t>
            </a:fld>
            <a:endParaRPr kumimoji="1" lang="zh-CN" altLang="en-US"/>
          </a:p>
        </p:txBody>
      </p:sp>
    </p:spTree>
    <p:extLst>
      <p:ext uri="{BB962C8B-B14F-4D97-AF65-F5344CB8AC3E}">
        <p14:creationId xmlns:p14="http://schemas.microsoft.com/office/powerpoint/2010/main" val="160883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Talk about Mexican-origin</a:t>
            </a:r>
            <a:r>
              <a:rPr kumimoji="1" lang="en-US" altLang="zh-CN" baseline="0" dirty="0" smtClean="0"/>
              <a:t> background first</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3</a:t>
            </a:fld>
            <a:endParaRPr kumimoji="1" lang="zh-CN" altLang="en-US"/>
          </a:p>
        </p:txBody>
      </p:sp>
    </p:spTree>
    <p:extLst>
      <p:ext uri="{BB962C8B-B14F-4D97-AF65-F5344CB8AC3E}">
        <p14:creationId xmlns:p14="http://schemas.microsoft.com/office/powerpoint/2010/main" val="22271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Check</a:t>
            </a:r>
            <a:r>
              <a:rPr kumimoji="1" lang="en-US" altLang="zh-CN" baseline="0" dirty="0" smtClean="0"/>
              <a:t> the language “Mexican-origin”</a:t>
            </a:r>
          </a:p>
          <a:p>
            <a:r>
              <a:rPr kumimoji="1" lang="en-US" altLang="zh-CN" dirty="0" smtClean="0"/>
              <a:t>Be clear about </a:t>
            </a:r>
            <a:r>
              <a:rPr kumimoji="1" lang="en-US" altLang="zh-CN" dirty="0" err="1" smtClean="0"/>
              <a:t>sibo</a:t>
            </a:r>
            <a:r>
              <a:rPr kumimoji="1" lang="en-US" altLang="zh-CN" dirty="0" smtClean="0"/>
              <a:t> v. </a:t>
            </a:r>
            <a:r>
              <a:rPr kumimoji="1" lang="en-US" altLang="zh-CN" dirty="0" err="1" smtClean="0"/>
              <a:t>siby</a:t>
            </a:r>
            <a:endParaRPr kumimoji="1" lang="en-US" altLang="zh-CN" dirty="0" smtClean="0"/>
          </a:p>
          <a:p>
            <a:endParaRPr kumimoji="1" lang="en-US" altLang="zh-CN" dirty="0" smtClean="0"/>
          </a:p>
          <a:p>
            <a:r>
              <a:rPr kumimoji="1" lang="en-US" altLang="zh-CN" dirty="0" err="1" smtClean="0"/>
              <a:t>Wides</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4</a:t>
            </a:fld>
            <a:endParaRPr kumimoji="1" lang="zh-CN" altLang="en-US"/>
          </a:p>
        </p:txBody>
      </p:sp>
    </p:spTree>
    <p:extLst>
      <p:ext uri="{BB962C8B-B14F-4D97-AF65-F5344CB8AC3E}">
        <p14:creationId xmlns:p14="http://schemas.microsoft.com/office/powerpoint/2010/main" val="124864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Seems like quadratic curve</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5</a:t>
            </a:fld>
            <a:endParaRPr kumimoji="1" lang="zh-CN" altLang="en-US"/>
          </a:p>
        </p:txBody>
      </p:sp>
    </p:spTree>
    <p:extLst>
      <p:ext uri="{BB962C8B-B14F-4D97-AF65-F5344CB8AC3E}">
        <p14:creationId xmlns:p14="http://schemas.microsoft.com/office/powerpoint/2010/main" val="1282421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sz="1200" dirty="0" smtClean="0"/>
              <a:t>Tried linear, quadratic, and cubic terms</a:t>
            </a:r>
            <a:r>
              <a:rPr kumimoji="1" lang="mr-IN" altLang="zh-CN" sz="1200" dirty="0" smtClean="0"/>
              <a:t>…</a:t>
            </a:r>
            <a:r>
              <a:rPr kumimoji="1" lang="en-US" altLang="zh-CN" sz="1200" dirty="0" smtClean="0"/>
              <a:t> stopped with the cubic term (N.S.) and determined the polynomial association to be quadratic</a:t>
            </a:r>
          </a:p>
          <a:p>
            <a:r>
              <a:rPr kumimoji="1" lang="en-US" altLang="zh-CN" sz="1200" dirty="0" smtClean="0"/>
              <a:t>Also, the goodness-of-fit of the model with random effects of linear and quadratic sleep duration was significantly higher than the model with only random intercept</a:t>
            </a:r>
          </a:p>
          <a:p>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6</a:t>
            </a:fld>
            <a:endParaRPr kumimoji="1" lang="zh-CN" altLang="en-US"/>
          </a:p>
        </p:txBody>
      </p:sp>
    </p:spTree>
    <p:extLst>
      <p:ext uri="{BB962C8B-B14F-4D97-AF65-F5344CB8AC3E}">
        <p14:creationId xmlns:p14="http://schemas.microsoft.com/office/powerpoint/2010/main" val="72563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Remember</a:t>
            </a:r>
            <a:r>
              <a:rPr kumimoji="1" lang="en-US" altLang="zh-CN" baseline="0" dirty="0" smtClean="0"/>
              <a:t> to interpret the significant random effects when giving the presentation</a:t>
            </a:r>
          </a:p>
          <a:p>
            <a:r>
              <a:rPr kumimoji="1" lang="en-US" altLang="zh-CN" baseline="0" dirty="0" smtClean="0"/>
              <a:t>Interpret the curvilinear association between sleep hours and homework time</a:t>
            </a:r>
          </a:p>
          <a:p>
            <a:r>
              <a:rPr kumimoji="1" lang="en-US" altLang="zh-CN" baseline="0" dirty="0" smtClean="0"/>
              <a:t>Table</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7</a:t>
            </a:fld>
            <a:endParaRPr kumimoji="1" lang="zh-CN" altLang="en-US"/>
          </a:p>
        </p:txBody>
      </p:sp>
    </p:spTree>
    <p:extLst>
      <p:ext uri="{BB962C8B-B14F-4D97-AF65-F5344CB8AC3E}">
        <p14:creationId xmlns:p14="http://schemas.microsoft.com/office/powerpoint/2010/main" val="146806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baseline="0" dirty="0" smtClean="0"/>
              <a:t>Interpret the curvilinear association between sleep hours and homework </a:t>
            </a:r>
            <a:r>
              <a:rPr kumimoji="1" lang="en-US" altLang="zh-CN" baseline="0" dirty="0" smtClean="0"/>
              <a:t>time</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en-US" altLang="zh-CN" sz="2200" dirty="0" smtClean="0"/>
              <a:t>(Note: With random quadratic effect is included in the model, the estimated variance-covariance matrix is not positive definite; so the quadratic term is removed from the random part)</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8</a:t>
            </a:fld>
            <a:endParaRPr kumimoji="1" lang="zh-CN" altLang="en-US"/>
          </a:p>
        </p:txBody>
      </p:sp>
    </p:spTree>
    <p:extLst>
      <p:ext uri="{BB962C8B-B14F-4D97-AF65-F5344CB8AC3E}">
        <p14:creationId xmlns:p14="http://schemas.microsoft.com/office/powerpoint/2010/main" val="229685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smtClean="0"/>
              <a:t>Rationale: the significant</a:t>
            </a:r>
            <a:r>
              <a:rPr kumimoji="1" lang="en-US" altLang="zh-CN" baseline="0" dirty="0" smtClean="0"/>
              <a:t> random effects among both older and younger siblings -&gt; </a:t>
            </a:r>
            <a:r>
              <a:rPr kumimoji="1" lang="en-US" altLang="zh-CN" baseline="0" dirty="0" err="1" smtClean="0"/>
              <a:t>intraindividual</a:t>
            </a:r>
            <a:r>
              <a:rPr kumimoji="1" lang="en-US" altLang="zh-CN" baseline="0" dirty="0" smtClean="0"/>
              <a:t> differences</a:t>
            </a:r>
          </a:p>
          <a:p>
            <a:r>
              <a:rPr kumimoji="1" lang="en-US" altLang="zh-CN" baseline="0" dirty="0" smtClean="0"/>
              <a:t>Model comparison result: model with the random effect of within-person is significantly better than model with only fixed effects</a:t>
            </a:r>
            <a:endParaRPr kumimoji="1" lang="zh-CN" altLang="en-US" dirty="0"/>
          </a:p>
        </p:txBody>
      </p:sp>
      <p:sp>
        <p:nvSpPr>
          <p:cNvPr id="4" name="幻灯片编号占位符 3"/>
          <p:cNvSpPr>
            <a:spLocks noGrp="1"/>
          </p:cNvSpPr>
          <p:nvPr>
            <p:ph type="sldNum" sz="quarter" idx="10"/>
          </p:nvPr>
        </p:nvSpPr>
        <p:spPr/>
        <p:txBody>
          <a:bodyPr/>
          <a:lstStyle/>
          <a:p>
            <a:fld id="{C85BAD7C-9294-334C-969F-B4A2B72D11BB}" type="slidenum">
              <a:rPr kumimoji="1" lang="zh-CN" altLang="en-US" smtClean="0"/>
              <a:t>9</a:t>
            </a:fld>
            <a:endParaRPr kumimoji="1" lang="zh-CN" altLang="en-US"/>
          </a:p>
        </p:txBody>
      </p:sp>
    </p:spTree>
    <p:extLst>
      <p:ext uri="{BB962C8B-B14F-4D97-AF65-F5344CB8AC3E}">
        <p14:creationId xmlns:p14="http://schemas.microsoft.com/office/powerpoint/2010/main" val="197527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2">
                    <a:lumMod val="75000"/>
                  </a:schemeClr>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smtClean="0"/>
              <a:t>单击此处编辑母版副标题样式</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rgbClr val="FFFFFF"/>
                </a:solidFill>
                <a:latin typeface="+mn-lt"/>
              </a:defRPr>
            </a:lvl1pPr>
          </a:lstStyle>
          <a:p>
            <a:fld id="{B61BEF0D-F0BB-DE4B-95CE-6DB70DBA9567}" type="datetimeFigureOut">
              <a:rPr lang="en-US" smtClean="0"/>
              <a:pPr/>
              <a:t>5/1/17</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rgbClr val="FFFFFF"/>
                </a:solidFill>
                <a:latin typeface="+mn-lt"/>
                <a:ea typeface="+mn-ea"/>
                <a:cs typeface="+mn-cs"/>
              </a:defRPr>
            </a:lvl1pPr>
          </a:lstStyle>
          <a:p>
            <a:fld id="{B61BEF0D-F0BB-DE4B-95CE-6DB70DBA9567}" type="datetimeFigureOut">
              <a:rPr lang="en-US" smtClean="0"/>
              <a:pPr/>
              <a:t>5/1/17</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chemeClr val="tx1"/>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B61BEF0D-F0BB-DE4B-95CE-6DB70DBA9567}" type="datetimeFigureOut">
              <a:rPr lang="en-US" smtClean="0"/>
              <a:pPr/>
              <a:t>5/1/17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746008" y="6302326"/>
            <a:ext cx="1097280" cy="274320"/>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0" name="Rectangle 9"/>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chemeClr val="tx1"/>
                </a:solidFill>
                <a:latin typeface="+mj-lt"/>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5/1/17</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smtClean="0"/>
              <a:t>
              </a:t>
            </a:r>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8" name="Rectangle 7"/>
          <p:cNvSpPr/>
          <p:nvPr/>
        </p:nvSpPr>
        <p:spPr>
          <a:xfrm>
            <a:off x="292608" y="292608"/>
            <a:ext cx="8558784" cy="6272784"/>
          </a:xfrm>
          <a:prstGeom prst="rect">
            <a:avLst/>
          </a:prstGeom>
          <a:noFill/>
          <a:ln w="6350" cap="sq" cmpd="sng" algn="ctr">
            <a:solidFill>
              <a:schemeClr val="tx1">
                <a:lumMod val="75000"/>
                <a:lumOff val="25000"/>
              </a:schemeClr>
            </a:solidFill>
            <a:prstDash val="solid"/>
            <a:miter lim="800000"/>
          </a:ln>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12142" y="6302326"/>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B61BEF0D-F0BB-DE4B-95CE-6DB70DBA9567}" type="datetimeFigureOut">
              <a:rPr lang="en-US" smtClean="0"/>
              <a:pPr/>
              <a:t>5/1/17</a:t>
            </a:fld>
            <a:endParaRPr lang="en-US" dirty="0"/>
          </a:p>
        </p:txBody>
      </p:sp>
      <p:sp>
        <p:nvSpPr>
          <p:cNvPr id="5" name="Footer Placeholder 4"/>
          <p:cNvSpPr>
            <a:spLocks noGrp="1"/>
          </p:cNvSpPr>
          <p:nvPr>
            <p:ph type="ftr" sz="quarter" idx="3"/>
          </p:nvPr>
        </p:nvSpPr>
        <p:spPr>
          <a:xfrm>
            <a:off x="2596896" y="6302326"/>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753042" y="6302326"/>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3220"/>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5258" y="2296260"/>
            <a:ext cx="7591120" cy="1796142"/>
          </a:xfrm>
        </p:spPr>
        <p:txBody>
          <a:bodyPr>
            <a:normAutofit/>
          </a:bodyPr>
          <a:lstStyle/>
          <a:p>
            <a:r>
              <a:rPr kumimoji="1" lang="en-US" altLang="zh-CN" sz="2400" dirty="0">
                <a:latin typeface="Garamond" charset="0"/>
                <a:ea typeface="Garamond" charset="0"/>
                <a:cs typeface="Garamond" charset="0"/>
              </a:rPr>
              <a:t>Sleep duration predicts Time spent on homework among Mexican </a:t>
            </a:r>
            <a:r>
              <a:rPr kumimoji="1" lang="en-US" altLang="zh-CN" sz="2400" dirty="0" err="1">
                <a:latin typeface="Garamond" charset="0"/>
                <a:ea typeface="Garamond" charset="0"/>
                <a:cs typeface="Garamond" charset="0"/>
              </a:rPr>
              <a:t>AMerican</a:t>
            </a:r>
            <a:r>
              <a:rPr kumimoji="1" lang="en-US" altLang="zh-CN" sz="2400" dirty="0">
                <a:latin typeface="Garamond" charset="0"/>
                <a:ea typeface="Garamond" charset="0"/>
                <a:cs typeface="Garamond" charset="0"/>
              </a:rPr>
              <a:t> youth:  </a:t>
            </a:r>
            <a:br>
              <a:rPr kumimoji="1" lang="en-US" altLang="zh-CN" sz="2400" dirty="0">
                <a:latin typeface="Garamond" charset="0"/>
                <a:ea typeface="Garamond" charset="0"/>
                <a:cs typeface="Garamond" charset="0"/>
              </a:rPr>
            </a:br>
            <a:r>
              <a:rPr kumimoji="1" lang="en-US" altLang="zh-CN" sz="2400" dirty="0">
                <a:latin typeface="Garamond" charset="0"/>
                <a:ea typeface="Garamond" charset="0"/>
                <a:cs typeface="Garamond" charset="0"/>
              </a:rPr>
              <a:t>a daily diary study </a:t>
            </a:r>
            <a:endParaRPr kumimoji="1" lang="zh-CN" altLang="en-US" sz="2400" dirty="0">
              <a:latin typeface="Garamond" charset="0"/>
              <a:ea typeface="Garamond" charset="0"/>
              <a:cs typeface="Garamond" charset="0"/>
            </a:endParaRPr>
          </a:p>
        </p:txBody>
      </p:sp>
      <p:sp>
        <p:nvSpPr>
          <p:cNvPr id="3" name="副标题 2"/>
          <p:cNvSpPr>
            <a:spLocks noGrp="1"/>
          </p:cNvSpPr>
          <p:nvPr>
            <p:ph type="subTitle" idx="1"/>
          </p:nvPr>
        </p:nvSpPr>
        <p:spPr>
          <a:xfrm>
            <a:off x="1235129" y="3962882"/>
            <a:ext cx="6507167" cy="1428750"/>
          </a:xfrm>
        </p:spPr>
        <p:txBody>
          <a:bodyPr>
            <a:normAutofit/>
          </a:bodyPr>
          <a:lstStyle/>
          <a:p>
            <a:r>
              <a:rPr kumimoji="1" lang="en-US" altLang="zh-CN" sz="1500" dirty="0" err="1"/>
              <a:t>Xiaoran</a:t>
            </a:r>
            <a:r>
              <a:rPr kumimoji="1" lang="en-US" altLang="zh-CN" sz="1500" dirty="0"/>
              <a:t> Sun</a:t>
            </a:r>
          </a:p>
          <a:p>
            <a:r>
              <a:rPr kumimoji="1" lang="en-US" altLang="zh-CN" sz="1500" dirty="0"/>
              <a:t>May 4th, 2017</a:t>
            </a:r>
          </a:p>
        </p:txBody>
      </p:sp>
      <p:sp>
        <p:nvSpPr>
          <p:cNvPr id="4" name="文本框 3"/>
          <p:cNvSpPr txBox="1"/>
          <p:nvPr/>
        </p:nvSpPr>
        <p:spPr>
          <a:xfrm>
            <a:off x="2238234" y="4418851"/>
            <a:ext cx="5650173" cy="323165"/>
          </a:xfrm>
          <a:prstGeom prst="rect">
            <a:avLst/>
          </a:prstGeom>
          <a:noFill/>
        </p:spPr>
        <p:txBody>
          <a:bodyPr wrap="square" rtlCol="0">
            <a:spAutoFit/>
          </a:bodyPr>
          <a:lstStyle/>
          <a:p>
            <a:r>
              <a:rPr kumimoji="1" lang="en-US" altLang="zh-CN" sz="1500" spc="80" dirty="0" smtClean="0">
                <a:solidFill>
                  <a:schemeClr val="tx2">
                    <a:lumMod val="75000"/>
                  </a:schemeClr>
                </a:solidFill>
              </a:rPr>
              <a:t>Co-authors: Susan M. McHale &amp; Kimberly A. </a:t>
            </a:r>
            <a:r>
              <a:rPr kumimoji="1" lang="en-US" altLang="zh-CN" sz="1500" spc="80" dirty="0" err="1" smtClean="0">
                <a:solidFill>
                  <a:schemeClr val="tx2">
                    <a:lumMod val="75000"/>
                  </a:schemeClr>
                </a:solidFill>
              </a:rPr>
              <a:t>Updegraff</a:t>
            </a:r>
            <a:endParaRPr kumimoji="1" lang="zh-CN" altLang="en-US" sz="1500" spc="80" dirty="0">
              <a:solidFill>
                <a:schemeClr val="tx2">
                  <a:lumMod val="75000"/>
                </a:schemeClr>
              </a:solidFill>
            </a:endParaRPr>
          </a:p>
        </p:txBody>
      </p:sp>
      <p:sp>
        <p:nvSpPr>
          <p:cNvPr id="5" name="文本框 4"/>
          <p:cNvSpPr txBox="1"/>
          <p:nvPr/>
        </p:nvSpPr>
        <p:spPr>
          <a:xfrm>
            <a:off x="2627195" y="5068465"/>
            <a:ext cx="5650173" cy="300082"/>
          </a:xfrm>
          <a:prstGeom prst="rect">
            <a:avLst/>
          </a:prstGeom>
          <a:noFill/>
        </p:spPr>
        <p:txBody>
          <a:bodyPr wrap="square" rtlCol="0">
            <a:spAutoFit/>
          </a:bodyPr>
          <a:lstStyle/>
          <a:p>
            <a:r>
              <a:rPr kumimoji="1" lang="en-US" altLang="zh-CN" sz="1350" dirty="0" smtClean="0"/>
              <a:t>PSU Mini-Conference on Multivariate/Longitudinal Methods</a:t>
            </a:r>
            <a:endParaRPr kumimoji="1" lang="zh-CN" altLang="en-US" sz="1350" dirty="0"/>
          </a:p>
        </p:txBody>
      </p:sp>
      <p:sp>
        <p:nvSpPr>
          <p:cNvPr id="6" name="矩形 5"/>
          <p:cNvSpPr/>
          <p:nvPr/>
        </p:nvSpPr>
        <p:spPr>
          <a:xfrm>
            <a:off x="0" y="6344610"/>
            <a:ext cx="9144000" cy="507831"/>
          </a:xfrm>
          <a:prstGeom prst="rect">
            <a:avLst/>
          </a:prstGeom>
          <a:solidFill>
            <a:schemeClr val="bg1">
              <a:alpha val="59000"/>
            </a:schemeClr>
          </a:solidFill>
        </p:spPr>
        <p:txBody>
          <a:bodyPr wrap="square">
            <a:spAutoFit/>
          </a:bodyPr>
          <a:lstStyle/>
          <a:p>
            <a:r>
              <a:rPr lang="zh-CN" altLang="en-US" sz="1350" dirty="0"/>
              <a:t>Funding was provided by NICHD grants R01HD39666 (Kimberly A. Updegraff, PI) and R01-HD32336 (Ann C. Crouter &amp; Susan M. McHale, Co-PIs)</a:t>
            </a:r>
            <a:r>
              <a:rPr lang="en-US" altLang="zh-CN" sz="1350" dirty="0"/>
              <a:t>.</a:t>
            </a:r>
            <a:endParaRPr lang="zh-CN" altLang="en-US" sz="1350" dirty="0"/>
          </a:p>
        </p:txBody>
      </p:sp>
    </p:spTree>
    <p:extLst>
      <p:ext uri="{BB962C8B-B14F-4D97-AF65-F5344CB8AC3E}">
        <p14:creationId xmlns:p14="http://schemas.microsoft.com/office/powerpoint/2010/main" val="1952446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38886" y="533978"/>
            <a:ext cx="8505114" cy="1028700"/>
          </a:xfrm>
        </p:spPr>
        <p:txBody>
          <a:bodyPr>
            <a:normAutofit/>
          </a:bodyPr>
          <a:lstStyle/>
          <a:p>
            <a:r>
              <a:rPr kumimoji="1" lang="en-US" altLang="zh-CN" sz="3200" dirty="0" smtClean="0"/>
              <a:t>Results: </a:t>
            </a:r>
            <a:r>
              <a:rPr kumimoji="1" lang="en-US" altLang="zh-CN" sz="3200" dirty="0" smtClean="0"/>
              <a:t>Within-Person </a:t>
            </a:r>
            <a:r>
              <a:rPr kumimoji="1" lang="en-US" altLang="zh-CN" sz="3200" dirty="0" smtClean="0"/>
              <a:t>v. </a:t>
            </a:r>
            <a:r>
              <a:rPr kumimoji="1" lang="en-US" altLang="zh-CN" sz="3200" dirty="0" smtClean="0"/>
              <a:t>Between-Person </a:t>
            </a:r>
            <a:r>
              <a:rPr kumimoji="1" lang="en-US" altLang="zh-CN" sz="3200" dirty="0" smtClean="0"/>
              <a:t>effects</a:t>
            </a:r>
            <a:endParaRPr kumimoji="1" lang="zh-CN" altLang="en-US" sz="3200" dirty="0"/>
          </a:p>
        </p:txBody>
      </p:sp>
      <p:sp>
        <p:nvSpPr>
          <p:cNvPr id="19" name="内容占位符 18"/>
          <p:cNvSpPr>
            <a:spLocks noGrp="1"/>
          </p:cNvSpPr>
          <p:nvPr>
            <p:ph sz="half" idx="1"/>
          </p:nvPr>
        </p:nvSpPr>
        <p:spPr>
          <a:xfrm>
            <a:off x="419670" y="1816264"/>
            <a:ext cx="4339988" cy="2465810"/>
          </a:xfrm>
        </p:spPr>
        <p:txBody>
          <a:bodyPr>
            <a:noAutofit/>
          </a:bodyPr>
          <a:lstStyle/>
          <a:p>
            <a:r>
              <a:rPr kumimoji="1" lang="en-US" altLang="zh-CN" sz="2000" b="1" dirty="0"/>
              <a:t>Older siblings</a:t>
            </a:r>
          </a:p>
          <a:p>
            <a:r>
              <a:rPr kumimoji="1" lang="en-US" altLang="zh-CN" sz="2000" dirty="0"/>
              <a:t>Fixed effects</a:t>
            </a:r>
          </a:p>
          <a:p>
            <a:pPr lvl="1"/>
            <a:r>
              <a:rPr kumimoji="1" lang="en-US" altLang="zh-CN" sz="1800" dirty="0"/>
              <a:t>Intercept  5.85***(1.35)</a:t>
            </a:r>
            <a:endParaRPr kumimoji="1" lang="en-US" altLang="zh-CN" sz="1800" dirty="0"/>
          </a:p>
          <a:p>
            <a:pPr lvl="1"/>
            <a:r>
              <a:rPr kumimoji="1" lang="en-US" altLang="zh-CN" sz="1800" dirty="0"/>
              <a:t>BP sleep duration  -0.27 (0.16), </a:t>
            </a:r>
            <a:r>
              <a:rPr kumimoji="1" lang="en-US" altLang="zh-CN" sz="1800" i="1" dirty="0"/>
              <a:t>p</a:t>
            </a:r>
            <a:r>
              <a:rPr kumimoji="1" lang="en-US" altLang="zh-CN" sz="1800" dirty="0"/>
              <a:t> = .083</a:t>
            </a:r>
            <a:endParaRPr kumimoji="1" lang="en-US" altLang="zh-CN" sz="1800" dirty="0"/>
          </a:p>
          <a:p>
            <a:pPr lvl="1"/>
            <a:r>
              <a:rPr kumimoji="1" lang="en-US" altLang="zh-CN" sz="1800" b="1" dirty="0"/>
              <a:t>WP </a:t>
            </a:r>
            <a:r>
              <a:rPr kumimoji="1" lang="en-US" altLang="zh-CN" sz="1800" b="1" dirty="0"/>
              <a:t>sleep </a:t>
            </a:r>
            <a:r>
              <a:rPr kumimoji="1" lang="en-US" altLang="zh-CN" sz="1800" b="1" dirty="0"/>
              <a:t>duration  -0.48 (0.09)***</a:t>
            </a:r>
          </a:p>
        </p:txBody>
      </p:sp>
      <p:sp>
        <p:nvSpPr>
          <p:cNvPr id="6" name="内容占位符 18"/>
          <p:cNvSpPr>
            <a:spLocks noGrp="1"/>
          </p:cNvSpPr>
          <p:nvPr>
            <p:ph sz="half" idx="2"/>
          </p:nvPr>
        </p:nvSpPr>
        <p:spPr>
          <a:xfrm>
            <a:off x="4759657" y="1729729"/>
            <a:ext cx="3959557" cy="2568167"/>
          </a:xfrm>
        </p:spPr>
        <p:txBody>
          <a:bodyPr>
            <a:normAutofit/>
          </a:bodyPr>
          <a:lstStyle/>
          <a:p>
            <a:r>
              <a:rPr kumimoji="1" lang="en-US" altLang="zh-CN" sz="2000" b="1" dirty="0"/>
              <a:t>Younger siblings</a:t>
            </a:r>
          </a:p>
          <a:p>
            <a:r>
              <a:rPr kumimoji="1" lang="en-US" altLang="zh-CN" sz="2000" dirty="0"/>
              <a:t>Fixed effects</a:t>
            </a:r>
          </a:p>
          <a:p>
            <a:pPr lvl="1"/>
            <a:r>
              <a:rPr kumimoji="1" lang="en-US" altLang="zh-CN" sz="1800" dirty="0"/>
              <a:t>Intercept  2.05 (1.45)</a:t>
            </a:r>
            <a:endParaRPr kumimoji="1" lang="en-US" altLang="zh-CN" sz="1800" dirty="0"/>
          </a:p>
          <a:p>
            <a:pPr lvl="1"/>
            <a:r>
              <a:rPr kumimoji="1" lang="en-US" altLang="zh-CN" sz="1800" dirty="0"/>
              <a:t>BP sleep duration  0.13 (0.16)</a:t>
            </a:r>
            <a:endParaRPr kumimoji="1" lang="en-US" altLang="zh-CN" sz="1800" dirty="0"/>
          </a:p>
          <a:p>
            <a:pPr lvl="1"/>
            <a:r>
              <a:rPr kumimoji="1" lang="en-US" altLang="zh-CN" sz="1800" b="1" dirty="0"/>
              <a:t>WP </a:t>
            </a:r>
            <a:r>
              <a:rPr kumimoji="1" lang="en-US" altLang="zh-CN" sz="1800" b="1" dirty="0"/>
              <a:t>sleep </a:t>
            </a:r>
            <a:r>
              <a:rPr kumimoji="1" lang="en-US" altLang="zh-CN" sz="1800" b="1" dirty="0"/>
              <a:t>duration</a:t>
            </a:r>
            <a:r>
              <a:rPr kumimoji="1" lang="en-US" altLang="zh-CN" sz="1800" dirty="0"/>
              <a:t>  </a:t>
            </a:r>
            <a:r>
              <a:rPr kumimoji="1" lang="en-US" altLang="zh-CN" sz="1800" b="1" dirty="0"/>
              <a:t>-0.41 (0.08)***</a:t>
            </a:r>
          </a:p>
        </p:txBody>
      </p:sp>
      <p:sp>
        <p:nvSpPr>
          <p:cNvPr id="5" name="文本框 4"/>
          <p:cNvSpPr txBox="1"/>
          <p:nvPr/>
        </p:nvSpPr>
        <p:spPr>
          <a:xfrm>
            <a:off x="578324" y="4271926"/>
            <a:ext cx="8362665" cy="1477328"/>
          </a:xfrm>
          <a:prstGeom prst="rect">
            <a:avLst/>
          </a:prstGeom>
          <a:noFill/>
        </p:spPr>
        <p:txBody>
          <a:bodyPr wrap="square" rtlCol="0">
            <a:spAutoFit/>
          </a:bodyPr>
          <a:lstStyle/>
          <a:p>
            <a:r>
              <a:rPr kumimoji="1" lang="en-US" altLang="zh-CN" b="1" dirty="0"/>
              <a:t>The association between sleep duration and homework time is more </a:t>
            </a:r>
            <a:r>
              <a:rPr kumimoji="1" lang="en-US" altLang="zh-CN" b="1" i="1" dirty="0" err="1"/>
              <a:t>intradividual</a:t>
            </a:r>
            <a:r>
              <a:rPr kumimoji="1" lang="en-US" altLang="zh-CN" b="1" dirty="0"/>
              <a:t> than </a:t>
            </a:r>
            <a:r>
              <a:rPr kumimoji="1" lang="en-US" altLang="zh-CN" b="1" i="1" dirty="0" err="1"/>
              <a:t>interindividual</a:t>
            </a:r>
            <a:r>
              <a:rPr kumimoji="1" lang="en-US" altLang="zh-CN" b="1" i="1" dirty="0"/>
              <a:t>:</a:t>
            </a:r>
            <a:r>
              <a:rPr kumimoji="1" lang="en-US" altLang="zh-CN" b="1" dirty="0"/>
              <a:t> </a:t>
            </a:r>
          </a:p>
          <a:p>
            <a:r>
              <a:rPr kumimoji="1" lang="en-US" altLang="zh-CN" b="1" dirty="0"/>
              <a:t>Controlling for person’s mean sleep duration, on occasions where the youth reported higher sleep duration than usual, they also reported less homework time than usual</a:t>
            </a:r>
            <a:endParaRPr kumimoji="1" lang="zh-CN" altLang="en-US" b="1" dirty="0"/>
          </a:p>
        </p:txBody>
      </p:sp>
    </p:spTree>
    <p:extLst>
      <p:ext uri="{BB962C8B-B14F-4D97-AF65-F5344CB8AC3E}">
        <p14:creationId xmlns:p14="http://schemas.microsoft.com/office/powerpoint/2010/main" val="486563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6678" y="529003"/>
            <a:ext cx="7680960" cy="1371600"/>
          </a:xfrm>
        </p:spPr>
        <p:txBody>
          <a:bodyPr/>
          <a:lstStyle/>
          <a:p>
            <a:r>
              <a:rPr kumimoji="1" lang="en-US" altLang="zh-CN" dirty="0" smtClean="0"/>
              <a:t>Conclusions</a:t>
            </a:r>
            <a:endParaRPr kumimoji="1" lang="zh-CN" altLang="en-US" dirty="0"/>
          </a:p>
        </p:txBody>
      </p:sp>
      <p:sp>
        <p:nvSpPr>
          <p:cNvPr id="5" name="内容占位符 4"/>
          <p:cNvSpPr>
            <a:spLocks noGrp="1"/>
          </p:cNvSpPr>
          <p:nvPr>
            <p:ph idx="1"/>
          </p:nvPr>
        </p:nvSpPr>
        <p:spPr>
          <a:xfrm>
            <a:off x="376678" y="2103120"/>
            <a:ext cx="8035802" cy="3931920"/>
          </a:xfrm>
        </p:spPr>
        <p:txBody>
          <a:bodyPr>
            <a:noAutofit/>
          </a:bodyPr>
          <a:lstStyle/>
          <a:p>
            <a:r>
              <a:rPr kumimoji="1" lang="en-US" altLang="zh-CN" sz="2400" dirty="0"/>
              <a:t>Curvilinear association between sleep duration and homework time on a daily basis</a:t>
            </a:r>
          </a:p>
          <a:p>
            <a:pPr lvl="1"/>
            <a:r>
              <a:rPr kumimoji="1" lang="en-US" altLang="zh-CN" sz="1800" dirty="0"/>
              <a:t>Highest point differed between older siblings (5hr 44min) and younger siblings (8hr 44min) -&gt; developmental </a:t>
            </a:r>
            <a:r>
              <a:rPr kumimoji="1" lang="en-US" altLang="zh-CN" sz="1800" dirty="0"/>
              <a:t>difference</a:t>
            </a:r>
            <a:endParaRPr kumimoji="1" lang="en-US" altLang="zh-CN" sz="1800" dirty="0"/>
          </a:p>
          <a:p>
            <a:pPr lvl="1"/>
            <a:r>
              <a:rPr kumimoji="1" lang="en-US" altLang="zh-CN" sz="1800" dirty="0"/>
              <a:t>At the left side of the highest point, as sleep duration decreases, homework time also decreases -&gt; they do less homework when sleep less in the low range</a:t>
            </a:r>
          </a:p>
          <a:p>
            <a:pPr lvl="1"/>
            <a:r>
              <a:rPr kumimoji="1" lang="en-US" altLang="zh-CN" sz="1800" dirty="0"/>
              <a:t>At the right side of the highest point, as sleep duration increases, homework time decreases -&gt; with more sleep, they probably </a:t>
            </a:r>
            <a:r>
              <a:rPr kumimoji="1" lang="en-US" altLang="zh-CN" sz="1800" dirty="0"/>
              <a:t>have less time available to homework</a:t>
            </a:r>
          </a:p>
          <a:p>
            <a:r>
              <a:rPr kumimoji="1" lang="en-US" altLang="zh-CN" sz="2400" dirty="0" err="1"/>
              <a:t>Intraindividual</a:t>
            </a:r>
            <a:r>
              <a:rPr kumimoji="1" lang="en-US" altLang="zh-CN" sz="2400" dirty="0"/>
              <a:t> differences in the association:</a:t>
            </a:r>
          </a:p>
          <a:p>
            <a:pPr lvl="1"/>
            <a:r>
              <a:rPr kumimoji="1" lang="en-US" altLang="zh-CN" sz="1800" dirty="0"/>
              <a:t>It is how much more/less sleep that youth have </a:t>
            </a:r>
            <a:r>
              <a:rPr kumimoji="1" lang="en-US" altLang="zh-CN" sz="1800" u="sng" dirty="0"/>
              <a:t>than usual </a:t>
            </a:r>
            <a:r>
              <a:rPr kumimoji="1" lang="en-US" altLang="zh-CN" sz="1800" dirty="0"/>
              <a:t>(not their sleep duration in general) that can predict their homework time</a:t>
            </a:r>
          </a:p>
        </p:txBody>
      </p:sp>
      <p:pic>
        <p:nvPicPr>
          <p:cNvPr id="4" name="图片 3"/>
          <p:cNvPicPr>
            <a:picLocks noChangeAspect="1"/>
          </p:cNvPicPr>
          <p:nvPr/>
        </p:nvPicPr>
        <p:blipFill>
          <a:blip r:embed="rId3"/>
          <a:stretch>
            <a:fillRect/>
          </a:stretch>
        </p:blipFill>
        <p:spPr>
          <a:xfrm>
            <a:off x="3004696" y="295842"/>
            <a:ext cx="2814767" cy="1604761"/>
          </a:xfrm>
          <a:prstGeom prst="rect">
            <a:avLst/>
          </a:prstGeom>
        </p:spPr>
      </p:pic>
      <p:pic>
        <p:nvPicPr>
          <p:cNvPr id="7" name="图片 6"/>
          <p:cNvPicPr>
            <a:picLocks noChangeAspect="1"/>
          </p:cNvPicPr>
          <p:nvPr/>
        </p:nvPicPr>
        <p:blipFill>
          <a:blip r:embed="rId4"/>
          <a:stretch>
            <a:fillRect/>
          </a:stretch>
        </p:blipFill>
        <p:spPr>
          <a:xfrm>
            <a:off x="5911215" y="295842"/>
            <a:ext cx="2813767" cy="1604761"/>
          </a:xfrm>
          <a:prstGeom prst="rect">
            <a:avLst/>
          </a:prstGeom>
        </p:spPr>
      </p:pic>
    </p:spTree>
    <p:extLst>
      <p:ext uri="{BB962C8B-B14F-4D97-AF65-F5344CB8AC3E}">
        <p14:creationId xmlns:p14="http://schemas.microsoft.com/office/powerpoint/2010/main" val="14625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directions</a:t>
            </a:r>
            <a:r>
              <a:rPr kumimoji="1" lang="mr-IN" altLang="zh-CN" dirty="0" smtClean="0"/>
              <a:t>…</a:t>
            </a:r>
            <a:endParaRPr kumimoji="1" lang="zh-CN" altLang="en-US" dirty="0"/>
          </a:p>
        </p:txBody>
      </p:sp>
      <p:sp>
        <p:nvSpPr>
          <p:cNvPr id="3" name="内容占位符 2"/>
          <p:cNvSpPr>
            <a:spLocks noGrp="1"/>
          </p:cNvSpPr>
          <p:nvPr>
            <p:ph idx="1"/>
          </p:nvPr>
        </p:nvSpPr>
        <p:spPr/>
        <p:txBody>
          <a:bodyPr>
            <a:normAutofit/>
          </a:bodyPr>
          <a:lstStyle/>
          <a:p>
            <a:r>
              <a:rPr kumimoji="1" lang="en-US" altLang="zh-CN" sz="2000" dirty="0"/>
              <a:t>Moderators: gender</a:t>
            </a:r>
            <a:r>
              <a:rPr kumimoji="1" lang="en-US" altLang="zh-CN" sz="2000" dirty="0"/>
              <a:t>,</a:t>
            </a:r>
            <a:r>
              <a:rPr kumimoji="1" lang="en-US" altLang="zh-CN" sz="2000" dirty="0"/>
              <a:t> GPA, SES,</a:t>
            </a:r>
            <a:r>
              <a:rPr kumimoji="1" lang="mr-IN" altLang="zh-CN" sz="2000" dirty="0"/>
              <a:t>…</a:t>
            </a:r>
            <a:endParaRPr kumimoji="1" lang="en-US" altLang="zh-CN" sz="2000" dirty="0"/>
          </a:p>
          <a:p>
            <a:r>
              <a:rPr kumimoji="1" lang="en-US" altLang="zh-CN" sz="2000" dirty="0"/>
              <a:t>Combine older and younger siblings in one model</a:t>
            </a:r>
          </a:p>
          <a:p>
            <a:r>
              <a:rPr kumimoji="1" lang="en-US" altLang="zh-CN" sz="2000" dirty="0"/>
              <a:t>Separate models for school days and non-school days</a:t>
            </a:r>
          </a:p>
          <a:p>
            <a:r>
              <a:rPr kumimoji="1" lang="en-US" altLang="zh-CN" sz="2000" dirty="0" smtClean="0"/>
              <a:t>Examine other study-related activities (e.g., reading) in addition to the homework time</a:t>
            </a:r>
          </a:p>
          <a:p>
            <a:r>
              <a:rPr kumimoji="1" lang="en-US" altLang="zh-CN" sz="2000" dirty="0" smtClean="0"/>
              <a:t>Other </a:t>
            </a:r>
            <a:r>
              <a:rPr kumimoji="1" lang="en-US" altLang="zh-CN" sz="2000" dirty="0"/>
              <a:t>ethnic groups</a:t>
            </a:r>
            <a:endParaRPr kumimoji="1" lang="zh-CN" altLang="en-US" sz="2000" dirty="0"/>
          </a:p>
        </p:txBody>
      </p:sp>
    </p:spTree>
    <p:extLst>
      <p:ext uri="{BB962C8B-B14F-4D97-AF65-F5344CB8AC3E}">
        <p14:creationId xmlns:p14="http://schemas.microsoft.com/office/powerpoint/2010/main" val="967176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89864" y="2291127"/>
            <a:ext cx="7543800" cy="2773046"/>
          </a:xfrm>
        </p:spPr>
        <p:txBody>
          <a:bodyPr>
            <a:normAutofit fontScale="90000"/>
          </a:bodyPr>
          <a:lstStyle/>
          <a:p>
            <a:pPr algn="ctr"/>
            <a:r>
              <a:rPr kumimoji="1" lang="en-US" altLang="zh-CN" dirty="0" smtClean="0"/>
              <a:t>Thanks for attention!</a:t>
            </a:r>
            <a:br>
              <a:rPr kumimoji="1" lang="en-US" altLang="zh-CN" dirty="0" smtClean="0"/>
            </a:br>
            <a:r>
              <a:rPr kumimoji="1" lang="en-US" altLang="zh-CN" dirty="0"/>
              <a:t/>
            </a:r>
            <a:br>
              <a:rPr kumimoji="1" lang="en-US" altLang="zh-CN" dirty="0"/>
            </a:br>
            <a:r>
              <a:rPr kumimoji="1" lang="en-US" altLang="zh-CN" dirty="0" smtClean="0"/>
              <a:t>Questions</a:t>
            </a:r>
            <a:r>
              <a:rPr kumimoji="1" lang="en-US" altLang="zh-CN" dirty="0" smtClean="0"/>
              <a:t>?</a:t>
            </a:r>
            <a:br>
              <a:rPr kumimoji="1" lang="en-US" altLang="zh-CN" dirty="0" smtClean="0"/>
            </a:br>
            <a:r>
              <a:rPr kumimoji="1" lang="en-US" altLang="zh-CN" dirty="0"/>
              <a:t/>
            </a:r>
            <a:br>
              <a:rPr kumimoji="1" lang="en-US" altLang="zh-CN" dirty="0"/>
            </a:br>
            <a:r>
              <a:rPr kumimoji="1" lang="en-US" altLang="zh-CN" sz="2200" dirty="0" smtClean="0"/>
              <a:t>Contact: </a:t>
            </a:r>
            <a:r>
              <a:rPr kumimoji="1" lang="en-US" altLang="zh-CN" sz="2200" dirty="0" err="1" smtClean="0"/>
              <a:t>Xiaoran</a:t>
            </a:r>
            <a:r>
              <a:rPr kumimoji="1" lang="en-US" altLang="zh-CN" sz="2200" dirty="0" smtClean="0"/>
              <a:t> Sun</a:t>
            </a:r>
            <a:br>
              <a:rPr kumimoji="1" lang="en-US" altLang="zh-CN" sz="2200" dirty="0" smtClean="0"/>
            </a:br>
            <a:r>
              <a:rPr kumimoji="1" lang="en-US" altLang="zh-CN" sz="2200" dirty="0" smtClean="0"/>
              <a:t>xbs5014@psu.edu</a:t>
            </a:r>
            <a:r>
              <a:rPr kumimoji="1" lang="en-US" altLang="zh-CN" dirty="0" smtClean="0"/>
              <a:t/>
            </a:r>
            <a:br>
              <a:rPr kumimoji="1" lang="en-US" altLang="zh-CN" dirty="0" smtClean="0"/>
            </a:br>
            <a:endParaRPr kumimoji="1" lang="zh-CN" altLang="en-US" dirty="0"/>
          </a:p>
        </p:txBody>
      </p:sp>
    </p:spTree>
    <p:extLst>
      <p:ext uri="{BB962C8B-B14F-4D97-AF65-F5344CB8AC3E}">
        <p14:creationId xmlns:p14="http://schemas.microsoft.com/office/powerpoint/2010/main" val="1313696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t>Background: sleep and academic outcomes</a:t>
            </a:r>
            <a:endParaRPr kumimoji="1" lang="zh-CN" altLang="en-US" dirty="0"/>
          </a:p>
        </p:txBody>
      </p:sp>
      <p:sp>
        <p:nvSpPr>
          <p:cNvPr id="3" name="内容占位符 2"/>
          <p:cNvSpPr>
            <a:spLocks noGrp="1"/>
          </p:cNvSpPr>
          <p:nvPr>
            <p:ph idx="1"/>
          </p:nvPr>
        </p:nvSpPr>
        <p:spPr>
          <a:xfrm>
            <a:off x="800100" y="2542651"/>
            <a:ext cx="7429499" cy="1754251"/>
          </a:xfrm>
        </p:spPr>
        <p:txBody>
          <a:bodyPr>
            <a:normAutofit/>
          </a:bodyPr>
          <a:lstStyle/>
          <a:p>
            <a:r>
              <a:rPr kumimoji="1" lang="en-US" altLang="zh-CN" sz="1800" dirty="0"/>
              <a:t>On a daily basis, previous findings include:</a:t>
            </a:r>
          </a:p>
          <a:p>
            <a:pPr lvl="1"/>
            <a:r>
              <a:rPr kumimoji="1" lang="en-US" altLang="zh-CN" sz="1650" dirty="0"/>
              <a:t>Less sleep at night -&gt; higher levels of anxiety, depressive feelings, and fatigue during the following day (</a:t>
            </a:r>
            <a:r>
              <a:rPr kumimoji="1" lang="en-US" altLang="zh-CN" sz="1650" dirty="0" err="1"/>
              <a:t>Fuligni</a:t>
            </a:r>
            <a:r>
              <a:rPr kumimoji="1" lang="en-US" altLang="zh-CN" sz="1650" dirty="0"/>
              <a:t>, 2005), which may interfere with study </a:t>
            </a:r>
          </a:p>
          <a:p>
            <a:pPr lvl="1"/>
            <a:r>
              <a:rPr kumimoji="1" lang="en-US" altLang="zh-CN" sz="1650" dirty="0"/>
              <a:t>Sacrifice sleep for study at night -&gt; next day’s more trouble understanding study materials and doing </a:t>
            </a:r>
            <a:r>
              <a:rPr kumimoji="1" lang="en-US" altLang="zh-CN" sz="1650" dirty="0"/>
              <a:t>assignments (</a:t>
            </a:r>
            <a:r>
              <a:rPr kumimoji="1" lang="en-US" altLang="zh-CN" sz="1650" dirty="0"/>
              <a:t>Gillen-</a:t>
            </a:r>
            <a:r>
              <a:rPr kumimoji="1" lang="en-US" altLang="zh-CN" sz="1650" dirty="0" err="1"/>
              <a:t>O'Neel</a:t>
            </a:r>
            <a:r>
              <a:rPr kumimoji="1" lang="en-US" altLang="zh-CN" sz="1650" dirty="0"/>
              <a:t>, </a:t>
            </a:r>
            <a:r>
              <a:rPr lang="en-US" altLang="zh-CN" sz="1650" dirty="0"/>
              <a:t>Huynh, &amp; </a:t>
            </a:r>
            <a:r>
              <a:rPr lang="en-US" altLang="zh-CN" sz="1650" dirty="0" err="1"/>
              <a:t>Fuligni</a:t>
            </a:r>
            <a:r>
              <a:rPr lang="en-US" altLang="zh-CN" sz="1650" dirty="0"/>
              <a:t>, 2012</a:t>
            </a:r>
            <a:r>
              <a:rPr kumimoji="1" lang="en-US" altLang="zh-CN" sz="1650" dirty="0"/>
              <a:t>) </a:t>
            </a:r>
          </a:p>
        </p:txBody>
      </p:sp>
      <p:sp>
        <p:nvSpPr>
          <p:cNvPr id="5" name="文本框 4"/>
          <p:cNvSpPr txBox="1"/>
          <p:nvPr/>
        </p:nvSpPr>
        <p:spPr>
          <a:xfrm>
            <a:off x="595384" y="4471657"/>
            <a:ext cx="7912383" cy="346249"/>
          </a:xfrm>
          <a:prstGeom prst="rect">
            <a:avLst/>
          </a:prstGeom>
          <a:noFill/>
        </p:spPr>
        <p:txBody>
          <a:bodyPr wrap="square" rtlCol="0">
            <a:spAutoFit/>
          </a:bodyPr>
          <a:lstStyle/>
          <a:p>
            <a:r>
              <a:rPr kumimoji="1" lang="en-US" altLang="zh-CN" sz="1650" b="1" dirty="0"/>
              <a:t>Question: Whether &amp; how does sleep duration predict study time on the following day?</a:t>
            </a:r>
            <a:endParaRPr kumimoji="1" lang="zh-CN" altLang="en-US" sz="1650" b="1" dirty="0"/>
          </a:p>
        </p:txBody>
      </p:sp>
    </p:spTree>
    <p:extLst>
      <p:ext uri="{BB962C8B-B14F-4D97-AF65-F5344CB8AC3E}">
        <p14:creationId xmlns:p14="http://schemas.microsoft.com/office/powerpoint/2010/main" val="444163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6428" y="1267559"/>
            <a:ext cx="7543800" cy="1028700"/>
          </a:xfrm>
        </p:spPr>
        <p:txBody>
          <a:bodyPr/>
          <a:lstStyle/>
          <a:p>
            <a:r>
              <a:rPr kumimoji="1" lang="en-US" altLang="zh-CN" dirty="0" smtClean="0"/>
              <a:t>Data preparation for models</a:t>
            </a:r>
            <a:endParaRPr kumimoji="1" lang="zh-CN" altLang="en-US" dirty="0"/>
          </a:p>
        </p:txBody>
      </p:sp>
      <p:sp>
        <p:nvSpPr>
          <p:cNvPr id="6" name="内容占位符 5"/>
          <p:cNvSpPr>
            <a:spLocks noGrp="1"/>
          </p:cNvSpPr>
          <p:nvPr>
            <p:ph sz="half" idx="1"/>
          </p:nvPr>
        </p:nvSpPr>
        <p:spPr>
          <a:xfrm>
            <a:off x="816428" y="3962785"/>
            <a:ext cx="3748428" cy="1024993"/>
          </a:xfrm>
        </p:spPr>
        <p:txBody>
          <a:bodyPr>
            <a:noAutofit/>
          </a:bodyPr>
          <a:lstStyle/>
          <a:p>
            <a:r>
              <a:rPr kumimoji="1" lang="en-US" altLang="zh-CN" sz="1800" dirty="0"/>
              <a:t>Older siblings:</a:t>
            </a:r>
          </a:p>
          <a:p>
            <a:pPr lvl="1"/>
            <a:r>
              <a:rPr kumimoji="1" lang="en-US" altLang="zh-CN" sz="1500" dirty="0"/>
              <a:t>Within-person variance: 3.61; 69%</a:t>
            </a:r>
          </a:p>
          <a:p>
            <a:pPr lvl="1"/>
            <a:r>
              <a:rPr kumimoji="1" lang="en-US" altLang="zh-CN" sz="1500" dirty="0"/>
              <a:t>Between-person variance: 1.58; 31%</a:t>
            </a:r>
            <a:endParaRPr kumimoji="1" lang="zh-CN" altLang="en-US" sz="1500" dirty="0"/>
          </a:p>
        </p:txBody>
      </p:sp>
      <p:sp>
        <p:nvSpPr>
          <p:cNvPr id="14" name="内容占位符 5"/>
          <p:cNvSpPr>
            <a:spLocks noGrp="1"/>
          </p:cNvSpPr>
          <p:nvPr>
            <p:ph sz="half" idx="2"/>
          </p:nvPr>
        </p:nvSpPr>
        <p:spPr>
          <a:xfrm>
            <a:off x="4466885" y="3957381"/>
            <a:ext cx="3748428" cy="1024993"/>
          </a:xfrm>
        </p:spPr>
        <p:txBody>
          <a:bodyPr>
            <a:noAutofit/>
          </a:bodyPr>
          <a:lstStyle/>
          <a:p>
            <a:r>
              <a:rPr kumimoji="1" lang="en-US" altLang="zh-CN" sz="1800" dirty="0"/>
              <a:t>Younger siblings:</a:t>
            </a:r>
          </a:p>
          <a:p>
            <a:pPr lvl="1"/>
            <a:r>
              <a:rPr kumimoji="1" lang="en-US" altLang="zh-CN" sz="1500" dirty="0"/>
              <a:t>Within-person variance: 3.28; 73%</a:t>
            </a:r>
          </a:p>
          <a:p>
            <a:pPr lvl="1"/>
            <a:r>
              <a:rPr kumimoji="1" lang="en-US" altLang="zh-CN" sz="1500" dirty="0"/>
              <a:t>Between-person variance: 1.22; 27%</a:t>
            </a:r>
            <a:endParaRPr kumimoji="1" lang="zh-CN" altLang="en-US" sz="1500" dirty="0"/>
          </a:p>
        </p:txBody>
      </p:sp>
      <p:sp>
        <p:nvSpPr>
          <p:cNvPr id="8" name="矩形 7"/>
          <p:cNvSpPr/>
          <p:nvPr/>
        </p:nvSpPr>
        <p:spPr>
          <a:xfrm>
            <a:off x="816428" y="2296258"/>
            <a:ext cx="7543800" cy="1292662"/>
          </a:xfrm>
          <a:prstGeom prst="rect">
            <a:avLst/>
          </a:prstGeom>
        </p:spPr>
        <p:txBody>
          <a:bodyPr wrap="square">
            <a:spAutoFit/>
          </a:bodyPr>
          <a:lstStyle/>
          <a:p>
            <a:r>
              <a:rPr kumimoji="1" lang="en-US" altLang="zh-CN" dirty="0"/>
              <a:t>Within-person variation &amp; Between-person variation of homework time</a:t>
            </a:r>
            <a:r>
              <a:rPr kumimoji="1" lang="en-US" altLang="zh-CN" dirty="0"/>
              <a:t>:</a:t>
            </a:r>
          </a:p>
          <a:p>
            <a:endParaRPr kumimoji="1" lang="en-US" altLang="zh-CN" sz="1500" dirty="0"/>
          </a:p>
          <a:p>
            <a:r>
              <a:rPr kumimoji="1" lang="en-US" altLang="zh-CN" sz="1500" dirty="0"/>
              <a:t>Level 1:</a:t>
            </a:r>
          </a:p>
          <a:p>
            <a:endParaRPr kumimoji="1" lang="en-US" altLang="zh-CN" sz="1500" dirty="0"/>
          </a:p>
          <a:p>
            <a:r>
              <a:rPr kumimoji="1" lang="en-US" altLang="zh-CN" sz="1500" dirty="0"/>
              <a:t>Level 2:</a:t>
            </a:r>
            <a:endParaRPr kumimoji="1" lang="en-US" altLang="zh-CN" sz="1500" dirty="0"/>
          </a:p>
        </p:txBody>
      </p:sp>
      <p:pic>
        <p:nvPicPr>
          <p:cNvPr id="12" name="图片 11"/>
          <p:cNvPicPr>
            <a:picLocks noChangeAspect="1"/>
          </p:cNvPicPr>
          <p:nvPr/>
        </p:nvPicPr>
        <p:blipFill>
          <a:blip r:embed="rId3"/>
          <a:stretch>
            <a:fillRect/>
          </a:stretch>
        </p:blipFill>
        <p:spPr>
          <a:xfrm>
            <a:off x="1616529" y="2700216"/>
            <a:ext cx="3860073" cy="331724"/>
          </a:xfrm>
          <a:prstGeom prst="rect">
            <a:avLst/>
          </a:prstGeom>
        </p:spPr>
      </p:pic>
      <p:pic>
        <p:nvPicPr>
          <p:cNvPr id="13" name="图片 12"/>
          <p:cNvPicPr>
            <a:picLocks noChangeAspect="1"/>
          </p:cNvPicPr>
          <p:nvPr/>
        </p:nvPicPr>
        <p:blipFill>
          <a:blip r:embed="rId4"/>
          <a:stretch>
            <a:fillRect/>
          </a:stretch>
        </p:blipFill>
        <p:spPr>
          <a:xfrm>
            <a:off x="1616529" y="3241711"/>
            <a:ext cx="3860073" cy="318722"/>
          </a:xfrm>
          <a:prstGeom prst="rect">
            <a:avLst/>
          </a:prstGeom>
        </p:spPr>
      </p:pic>
    </p:spTree>
    <p:extLst>
      <p:ext uri="{BB962C8B-B14F-4D97-AF65-F5344CB8AC3E}">
        <p14:creationId xmlns:p14="http://schemas.microsoft.com/office/powerpoint/2010/main" val="1070984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7311" y="1339196"/>
            <a:ext cx="8403609" cy="1028700"/>
          </a:xfrm>
        </p:spPr>
        <p:txBody>
          <a:bodyPr>
            <a:normAutofit/>
          </a:bodyPr>
          <a:lstStyle/>
          <a:p>
            <a:r>
              <a:rPr kumimoji="1" lang="en-US" altLang="zh-CN" sz="3000" dirty="0"/>
              <a:t>Data Analyses: Sleep duration predicts homework time </a:t>
            </a:r>
            <a:br>
              <a:rPr kumimoji="1" lang="en-US" altLang="zh-CN" sz="3000" dirty="0"/>
            </a:br>
            <a:r>
              <a:rPr kumimoji="1" lang="en-US" altLang="zh-CN" sz="3000" dirty="0"/>
              <a:t>[An extension of growth modeling]</a:t>
            </a:r>
            <a:endParaRPr kumimoji="1" lang="zh-CN" altLang="en-US" sz="3000" dirty="0"/>
          </a:p>
        </p:txBody>
      </p:sp>
      <p:pic>
        <p:nvPicPr>
          <p:cNvPr id="6" name="图片 5"/>
          <p:cNvPicPr>
            <a:picLocks noChangeAspect="1"/>
          </p:cNvPicPr>
          <p:nvPr/>
        </p:nvPicPr>
        <p:blipFill>
          <a:blip r:embed="rId3"/>
          <a:stretch>
            <a:fillRect/>
          </a:stretch>
        </p:blipFill>
        <p:spPr>
          <a:xfrm>
            <a:off x="607219" y="2367896"/>
            <a:ext cx="4263926" cy="3184922"/>
          </a:xfrm>
          <a:prstGeom prst="rect">
            <a:avLst/>
          </a:prstGeom>
        </p:spPr>
      </p:pic>
      <p:grpSp>
        <p:nvGrpSpPr>
          <p:cNvPr id="20" name="组 19"/>
          <p:cNvGrpSpPr/>
          <p:nvPr/>
        </p:nvGrpSpPr>
        <p:grpSpPr>
          <a:xfrm>
            <a:off x="1607345" y="2989660"/>
            <a:ext cx="4007643" cy="867965"/>
            <a:chOff x="2143126" y="2843213"/>
            <a:chExt cx="5343524" cy="1157287"/>
          </a:xfrm>
        </p:grpSpPr>
        <p:grpSp>
          <p:nvGrpSpPr>
            <p:cNvPr id="18" name="组 17"/>
            <p:cNvGrpSpPr/>
            <p:nvPr/>
          </p:nvGrpSpPr>
          <p:grpSpPr>
            <a:xfrm>
              <a:off x="2143126" y="2843213"/>
              <a:ext cx="2490194" cy="413326"/>
              <a:chOff x="2143126" y="2843213"/>
              <a:chExt cx="2490194" cy="413326"/>
            </a:xfrm>
          </p:grpSpPr>
          <p:sp>
            <p:nvSpPr>
              <p:cNvPr id="8" name="文本框 7"/>
              <p:cNvSpPr txBox="1"/>
              <p:nvPr/>
            </p:nvSpPr>
            <p:spPr>
              <a:xfrm>
                <a:off x="2143126" y="2843213"/>
                <a:ext cx="485775" cy="400110"/>
              </a:xfrm>
              <a:prstGeom prst="rect">
                <a:avLst/>
              </a:prstGeom>
              <a:noFill/>
              <a:ln w="25400">
                <a:solidFill>
                  <a:schemeClr val="accent6"/>
                </a:solidFill>
              </a:ln>
            </p:spPr>
            <p:txBody>
              <a:bodyPr wrap="square" rtlCol="0">
                <a:spAutoFit/>
              </a:bodyPr>
              <a:lstStyle/>
              <a:p>
                <a:r>
                  <a:rPr kumimoji="1" lang="en-US" altLang="zh-CN" sz="1350"/>
                  <a:t>  </a:t>
                </a:r>
                <a:endParaRPr kumimoji="1" lang="zh-CN" altLang="en-US" sz="1350" dirty="0"/>
              </a:p>
            </p:txBody>
          </p:sp>
          <p:sp>
            <p:nvSpPr>
              <p:cNvPr id="9" name="文本框 8"/>
              <p:cNvSpPr txBox="1"/>
              <p:nvPr/>
            </p:nvSpPr>
            <p:spPr>
              <a:xfrm>
                <a:off x="2995614" y="2856429"/>
                <a:ext cx="461963" cy="400110"/>
              </a:xfrm>
              <a:prstGeom prst="rect">
                <a:avLst/>
              </a:prstGeom>
              <a:noFill/>
              <a:ln w="25400">
                <a:solidFill>
                  <a:schemeClr val="accent6"/>
                </a:solidFill>
              </a:ln>
            </p:spPr>
            <p:txBody>
              <a:bodyPr wrap="square" rtlCol="0">
                <a:spAutoFit/>
              </a:bodyPr>
              <a:lstStyle/>
              <a:p>
                <a:r>
                  <a:rPr kumimoji="1" lang="en-US" altLang="zh-CN" sz="1350"/>
                  <a:t>  </a:t>
                </a:r>
                <a:endParaRPr kumimoji="1" lang="zh-CN" altLang="en-US" sz="1350" dirty="0"/>
              </a:p>
            </p:txBody>
          </p:sp>
          <p:sp>
            <p:nvSpPr>
              <p:cNvPr id="10" name="文本框 9"/>
              <p:cNvSpPr txBox="1"/>
              <p:nvPr/>
            </p:nvSpPr>
            <p:spPr>
              <a:xfrm>
                <a:off x="4171357" y="2856429"/>
                <a:ext cx="461963" cy="400110"/>
              </a:xfrm>
              <a:prstGeom prst="rect">
                <a:avLst/>
              </a:prstGeom>
              <a:noFill/>
              <a:ln w="25400">
                <a:solidFill>
                  <a:schemeClr val="accent6"/>
                </a:solidFill>
              </a:ln>
            </p:spPr>
            <p:txBody>
              <a:bodyPr wrap="square" rtlCol="0">
                <a:spAutoFit/>
              </a:bodyPr>
              <a:lstStyle/>
              <a:p>
                <a:r>
                  <a:rPr kumimoji="1" lang="en-US" altLang="zh-CN" sz="1350"/>
                  <a:t>  </a:t>
                </a:r>
                <a:endParaRPr kumimoji="1" lang="zh-CN" altLang="en-US" sz="1350" dirty="0"/>
              </a:p>
            </p:txBody>
          </p:sp>
        </p:grpSp>
        <p:grpSp>
          <p:nvGrpSpPr>
            <p:cNvPr id="19" name="组 18"/>
            <p:cNvGrpSpPr/>
            <p:nvPr/>
          </p:nvGrpSpPr>
          <p:grpSpPr>
            <a:xfrm>
              <a:off x="2386014" y="3173957"/>
              <a:ext cx="5100636" cy="826543"/>
              <a:chOff x="2386014" y="3173957"/>
              <a:chExt cx="5100636" cy="826543"/>
            </a:xfrm>
          </p:grpSpPr>
          <p:cxnSp>
            <p:nvCxnSpPr>
              <p:cNvPr id="12" name="直线箭头连接符 11"/>
              <p:cNvCxnSpPr>
                <a:stCxn id="8" idx="2"/>
              </p:cNvCxnSpPr>
              <p:nvPr/>
            </p:nvCxnSpPr>
            <p:spPr>
              <a:xfrm>
                <a:off x="2386014" y="3243323"/>
                <a:ext cx="5100636" cy="75717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3457576" y="3173957"/>
                <a:ext cx="4029074" cy="78795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4633320" y="3187899"/>
                <a:ext cx="2853330" cy="77401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grpSp>
      </p:grpSp>
      <p:sp>
        <p:nvSpPr>
          <p:cNvPr id="17" name="文本框 16"/>
          <p:cNvSpPr txBox="1"/>
          <p:nvPr/>
        </p:nvSpPr>
        <p:spPr>
          <a:xfrm>
            <a:off x="5614988" y="3675460"/>
            <a:ext cx="2496741" cy="1477328"/>
          </a:xfrm>
          <a:prstGeom prst="rect">
            <a:avLst/>
          </a:prstGeom>
          <a:noFill/>
        </p:spPr>
        <p:txBody>
          <a:bodyPr wrap="square" rtlCol="0">
            <a:spAutoFit/>
          </a:bodyPr>
          <a:lstStyle/>
          <a:p>
            <a:r>
              <a:rPr kumimoji="1" lang="en-US" altLang="zh-CN" dirty="0"/>
              <a:t>Instead of “time” in the common sense, I use </a:t>
            </a:r>
            <a:r>
              <a:rPr kumimoji="1" lang="en-US" altLang="zh-CN" b="1" dirty="0"/>
              <a:t>sleep duration </a:t>
            </a:r>
            <a:r>
              <a:rPr kumimoji="1" lang="en-US" altLang="zh-CN" dirty="0"/>
              <a:t>(centered at the grand mean) as the “time” metric here</a:t>
            </a:r>
          </a:p>
        </p:txBody>
      </p:sp>
    </p:spTree>
    <p:extLst>
      <p:ext uri="{BB962C8B-B14F-4D97-AF65-F5344CB8AC3E}">
        <p14:creationId xmlns:p14="http://schemas.microsoft.com/office/powerpoint/2010/main" val="55050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000" dirty="0"/>
              <a:t>Data preparation </a:t>
            </a:r>
            <a:r>
              <a:rPr kumimoji="1" lang="mr-IN" altLang="zh-CN" sz="3000" dirty="0"/>
              <a:t>–</a:t>
            </a:r>
            <a:r>
              <a:rPr kumimoji="1" lang="en-US" altLang="zh-CN" sz="3000" dirty="0"/>
              <a:t> Daily homework time (in min)</a:t>
            </a:r>
            <a:endParaRPr kumimoji="1" lang="zh-CN" altLang="en-US" sz="3000" dirty="0"/>
          </a:p>
        </p:txBody>
      </p:sp>
      <p:sp>
        <p:nvSpPr>
          <p:cNvPr id="4" name="内容占位符 3"/>
          <p:cNvSpPr>
            <a:spLocks noGrp="1"/>
          </p:cNvSpPr>
          <p:nvPr>
            <p:ph sz="half" idx="1"/>
          </p:nvPr>
        </p:nvSpPr>
        <p:spPr>
          <a:xfrm>
            <a:off x="800100" y="2367896"/>
            <a:ext cx="3566160" cy="2811780"/>
          </a:xfrm>
        </p:spPr>
        <p:txBody>
          <a:bodyPr>
            <a:normAutofit/>
          </a:bodyPr>
          <a:lstStyle/>
          <a:p>
            <a:r>
              <a:rPr kumimoji="1" lang="en-US" altLang="zh-CN" sz="1800" dirty="0"/>
              <a:t>Older siblings (</a:t>
            </a:r>
            <a:r>
              <a:rPr kumimoji="1" lang="en-US" altLang="zh-CN" sz="1800" i="1" dirty="0"/>
              <a:t>N</a:t>
            </a:r>
            <a:r>
              <a:rPr kumimoji="1" lang="en-US" altLang="zh-CN" sz="1800" dirty="0"/>
              <a:t> = 196)</a:t>
            </a:r>
          </a:p>
          <a:p>
            <a:pPr lvl="1"/>
            <a:r>
              <a:rPr kumimoji="1" lang="de-DE" altLang="zh-CN" sz="1500" i="1" dirty="0"/>
              <a:t>M</a:t>
            </a:r>
            <a:r>
              <a:rPr kumimoji="1" lang="de-DE" altLang="zh-CN" sz="1500" dirty="0"/>
              <a:t> = </a:t>
            </a:r>
            <a:r>
              <a:rPr kumimoji="1" lang="hr-HR" altLang="zh-CN" sz="1500" dirty="0"/>
              <a:t>27.88, </a:t>
            </a:r>
            <a:r>
              <a:rPr kumimoji="1" lang="hr-HR" altLang="zh-CN" sz="1500" i="1" dirty="0"/>
              <a:t>SD</a:t>
            </a:r>
            <a:r>
              <a:rPr kumimoji="1" lang="hr-HR" altLang="zh-CN" sz="1500" dirty="0"/>
              <a:t> = 44.77</a:t>
            </a:r>
          </a:p>
          <a:p>
            <a:pPr lvl="1"/>
            <a:r>
              <a:rPr kumimoji="1" lang="hr-HR" altLang="zh-CN" sz="1500" dirty="0" err="1"/>
              <a:t>Range</a:t>
            </a:r>
            <a:r>
              <a:rPr kumimoji="1" lang="hr-HR" altLang="zh-CN" sz="1500" dirty="0"/>
              <a:t> 0 - 425 </a:t>
            </a:r>
            <a:endParaRPr kumimoji="1" lang="en-US" altLang="zh-CN" sz="1500" dirty="0"/>
          </a:p>
          <a:p>
            <a:pPr lvl="1"/>
            <a:r>
              <a:rPr kumimoji="1" lang="en-US" altLang="zh-CN" sz="1500" dirty="0"/>
              <a:t>Skew = 3.15; Kurtosis = 15.69</a:t>
            </a:r>
            <a:endParaRPr kumimoji="1" lang="hr-HR" altLang="zh-CN" sz="1500" dirty="0"/>
          </a:p>
        </p:txBody>
      </p:sp>
      <p:sp>
        <p:nvSpPr>
          <p:cNvPr id="5" name="内容占位符 4"/>
          <p:cNvSpPr>
            <a:spLocks noGrp="1"/>
          </p:cNvSpPr>
          <p:nvPr>
            <p:ph sz="half" idx="2"/>
          </p:nvPr>
        </p:nvSpPr>
        <p:spPr>
          <a:xfrm>
            <a:off x="4777740" y="2389071"/>
            <a:ext cx="3566160" cy="2811780"/>
          </a:xfrm>
        </p:spPr>
        <p:txBody>
          <a:bodyPr/>
          <a:lstStyle/>
          <a:p>
            <a:r>
              <a:rPr kumimoji="1" lang="en-US" altLang="zh-CN" sz="1800" dirty="0"/>
              <a:t>Younger siblings (</a:t>
            </a:r>
            <a:r>
              <a:rPr kumimoji="1" lang="en-US" altLang="zh-CN" sz="1800" i="1" dirty="0"/>
              <a:t>N</a:t>
            </a:r>
            <a:r>
              <a:rPr kumimoji="1" lang="en-US" altLang="zh-CN" sz="1800" dirty="0"/>
              <a:t> = 227)</a:t>
            </a:r>
          </a:p>
          <a:p>
            <a:pPr lvl="1"/>
            <a:r>
              <a:rPr kumimoji="1" lang="de-DE" altLang="zh-CN" sz="1500" i="1" dirty="0"/>
              <a:t>M</a:t>
            </a:r>
            <a:r>
              <a:rPr kumimoji="1" lang="de-DE" altLang="zh-CN" sz="1500" dirty="0"/>
              <a:t> = </a:t>
            </a:r>
            <a:r>
              <a:rPr kumimoji="1" lang="hr-HR" altLang="zh-CN" sz="1500" dirty="0"/>
              <a:t>23.16, </a:t>
            </a:r>
            <a:r>
              <a:rPr kumimoji="1" lang="hr-HR" altLang="zh-CN" sz="1500" i="1" dirty="0"/>
              <a:t>SD</a:t>
            </a:r>
            <a:r>
              <a:rPr kumimoji="1" lang="hr-HR" altLang="zh-CN" sz="1500" dirty="0"/>
              <a:t> = </a:t>
            </a:r>
            <a:r>
              <a:rPr kumimoji="1" lang="hr-HR" altLang="zh-CN" sz="1500" dirty="0"/>
              <a:t>34.88</a:t>
            </a:r>
            <a:endParaRPr kumimoji="1" lang="hr-HR" altLang="zh-CN" sz="1500" dirty="0"/>
          </a:p>
          <a:p>
            <a:pPr lvl="1"/>
            <a:r>
              <a:rPr kumimoji="1" lang="hr-HR" altLang="zh-CN" sz="1500" dirty="0" err="1"/>
              <a:t>Range</a:t>
            </a:r>
            <a:r>
              <a:rPr kumimoji="1" lang="hr-HR" altLang="zh-CN" sz="1500" dirty="0"/>
              <a:t> 0 - </a:t>
            </a:r>
            <a:r>
              <a:rPr kumimoji="1" lang="hr-HR" altLang="zh-CN" sz="1500" dirty="0"/>
              <a:t>360 </a:t>
            </a:r>
            <a:endParaRPr kumimoji="1" lang="en-US" altLang="zh-CN" sz="1500" dirty="0"/>
          </a:p>
          <a:p>
            <a:pPr lvl="1"/>
            <a:r>
              <a:rPr kumimoji="1" lang="en-US" altLang="zh-CN" sz="1500" dirty="0"/>
              <a:t>Skew = </a:t>
            </a:r>
            <a:r>
              <a:rPr kumimoji="1" lang="en-US" altLang="zh-CN" sz="1500" dirty="0"/>
              <a:t>3.01; </a:t>
            </a:r>
            <a:r>
              <a:rPr kumimoji="1" lang="en-US" altLang="zh-CN" sz="1500" dirty="0"/>
              <a:t>Kurtosis = </a:t>
            </a:r>
            <a:r>
              <a:rPr kumimoji="1" lang="en-US" altLang="zh-CN" sz="1500" dirty="0"/>
              <a:t>15.44</a:t>
            </a:r>
            <a:endParaRPr kumimoji="1" lang="hr-HR" altLang="zh-CN" sz="1500" dirty="0"/>
          </a:p>
          <a:p>
            <a:endParaRPr kumimoji="1" lang="zh-CN" altLang="en-US" dirty="0"/>
          </a:p>
        </p:txBody>
      </p:sp>
      <p:pic>
        <p:nvPicPr>
          <p:cNvPr id="6" name="图片 5"/>
          <p:cNvPicPr>
            <a:picLocks noChangeAspect="1"/>
          </p:cNvPicPr>
          <p:nvPr/>
        </p:nvPicPr>
        <p:blipFill>
          <a:blip r:embed="rId3"/>
          <a:stretch>
            <a:fillRect/>
          </a:stretch>
        </p:blipFill>
        <p:spPr>
          <a:xfrm>
            <a:off x="312012" y="3555139"/>
            <a:ext cx="4054248" cy="2124939"/>
          </a:xfrm>
          <a:prstGeom prst="rect">
            <a:avLst/>
          </a:prstGeom>
        </p:spPr>
      </p:pic>
      <p:pic>
        <p:nvPicPr>
          <p:cNvPr id="7" name="图片 6"/>
          <p:cNvPicPr>
            <a:picLocks noChangeAspect="1"/>
          </p:cNvPicPr>
          <p:nvPr/>
        </p:nvPicPr>
        <p:blipFill>
          <a:blip r:embed="rId4"/>
          <a:stretch>
            <a:fillRect/>
          </a:stretch>
        </p:blipFill>
        <p:spPr>
          <a:xfrm>
            <a:off x="4957355" y="3555140"/>
            <a:ext cx="3895044" cy="2137104"/>
          </a:xfrm>
          <a:prstGeom prst="rect">
            <a:avLst/>
          </a:prstGeom>
        </p:spPr>
      </p:pic>
    </p:spTree>
    <p:extLst>
      <p:ext uri="{BB962C8B-B14F-4D97-AF65-F5344CB8AC3E}">
        <p14:creationId xmlns:p14="http://schemas.microsoft.com/office/powerpoint/2010/main" val="203815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Data preparation </a:t>
            </a:r>
            <a:r>
              <a:rPr kumimoji="1" lang="mr-IN" altLang="zh-CN" dirty="0"/>
              <a:t>–</a:t>
            </a:r>
            <a:r>
              <a:rPr kumimoji="1" lang="en-US" altLang="zh-CN" dirty="0"/>
              <a:t> Daily homework time</a:t>
            </a:r>
            <a:endParaRPr kumimoji="1" lang="zh-CN" altLang="en-US" dirty="0"/>
          </a:p>
        </p:txBody>
      </p:sp>
      <p:sp>
        <p:nvSpPr>
          <p:cNvPr id="5" name="内容占位符 4"/>
          <p:cNvSpPr>
            <a:spLocks noGrp="1"/>
          </p:cNvSpPr>
          <p:nvPr>
            <p:ph idx="1"/>
          </p:nvPr>
        </p:nvSpPr>
        <p:spPr>
          <a:xfrm>
            <a:off x="800100" y="2297430"/>
            <a:ext cx="7543800" cy="2948940"/>
          </a:xfrm>
        </p:spPr>
        <p:txBody>
          <a:bodyPr>
            <a:normAutofit/>
          </a:bodyPr>
          <a:lstStyle/>
          <a:p>
            <a:r>
              <a:rPr kumimoji="1" lang="en-US" altLang="zh-CN" sz="1800" dirty="0"/>
              <a:t>To correct for skewness </a:t>
            </a:r>
            <a:r>
              <a:rPr kumimoji="1" lang="en-US" altLang="zh-CN" sz="1800" dirty="0">
                <a:sym typeface="Wingdings"/>
              </a:rPr>
              <a:t> square-root transformation</a:t>
            </a:r>
            <a:endParaRPr kumimoji="1" lang="zh-CN" altLang="en-US" sz="1800" dirty="0"/>
          </a:p>
        </p:txBody>
      </p:sp>
      <p:pic>
        <p:nvPicPr>
          <p:cNvPr id="6" name="图片 5"/>
          <p:cNvPicPr>
            <a:picLocks noChangeAspect="1"/>
          </p:cNvPicPr>
          <p:nvPr/>
        </p:nvPicPr>
        <p:blipFill>
          <a:blip r:embed="rId3"/>
          <a:stretch>
            <a:fillRect/>
          </a:stretch>
        </p:blipFill>
        <p:spPr>
          <a:xfrm>
            <a:off x="377885" y="3124608"/>
            <a:ext cx="3970821" cy="2121762"/>
          </a:xfrm>
          <a:prstGeom prst="rect">
            <a:avLst/>
          </a:prstGeom>
        </p:spPr>
      </p:pic>
      <p:sp>
        <p:nvSpPr>
          <p:cNvPr id="7" name="文本框 6"/>
          <p:cNvSpPr txBox="1"/>
          <p:nvPr/>
        </p:nvSpPr>
        <p:spPr>
          <a:xfrm>
            <a:off x="1342210" y="5246371"/>
            <a:ext cx="2684417" cy="507831"/>
          </a:xfrm>
          <a:prstGeom prst="rect">
            <a:avLst/>
          </a:prstGeom>
          <a:noFill/>
        </p:spPr>
        <p:txBody>
          <a:bodyPr wrap="square" rtlCol="0">
            <a:spAutoFit/>
          </a:bodyPr>
          <a:lstStyle/>
          <a:p>
            <a:r>
              <a:rPr kumimoji="1" lang="en-US" altLang="zh-CN" sz="1350" dirty="0"/>
              <a:t>Older siblings daily homework time (square-root transformed)</a:t>
            </a:r>
            <a:endParaRPr kumimoji="1" lang="zh-CN" altLang="en-US" sz="1350" dirty="0"/>
          </a:p>
        </p:txBody>
      </p:sp>
      <p:pic>
        <p:nvPicPr>
          <p:cNvPr id="8" name="图片 7"/>
          <p:cNvPicPr>
            <a:picLocks noChangeAspect="1"/>
          </p:cNvPicPr>
          <p:nvPr/>
        </p:nvPicPr>
        <p:blipFill>
          <a:blip r:embed="rId4"/>
          <a:stretch>
            <a:fillRect/>
          </a:stretch>
        </p:blipFill>
        <p:spPr>
          <a:xfrm>
            <a:off x="5025935" y="3124608"/>
            <a:ext cx="3671600" cy="2080356"/>
          </a:xfrm>
          <a:prstGeom prst="rect">
            <a:avLst/>
          </a:prstGeom>
        </p:spPr>
      </p:pic>
      <p:sp>
        <p:nvSpPr>
          <p:cNvPr id="9" name="文本框 8"/>
          <p:cNvSpPr txBox="1"/>
          <p:nvPr/>
        </p:nvSpPr>
        <p:spPr>
          <a:xfrm>
            <a:off x="5313031" y="5204965"/>
            <a:ext cx="2684417" cy="507831"/>
          </a:xfrm>
          <a:prstGeom prst="rect">
            <a:avLst/>
          </a:prstGeom>
          <a:noFill/>
        </p:spPr>
        <p:txBody>
          <a:bodyPr wrap="square" rtlCol="0">
            <a:spAutoFit/>
          </a:bodyPr>
          <a:lstStyle/>
          <a:p>
            <a:r>
              <a:rPr kumimoji="1" lang="en-US" altLang="zh-CN" sz="1350" dirty="0"/>
              <a:t>Younger siblings daily homework time (square-root transformed)</a:t>
            </a:r>
            <a:endParaRPr kumimoji="1" lang="zh-CN" altLang="en-US" sz="1350" dirty="0"/>
          </a:p>
        </p:txBody>
      </p:sp>
    </p:spTree>
    <p:extLst>
      <p:ext uri="{BB962C8B-B14F-4D97-AF65-F5344CB8AC3E}">
        <p14:creationId xmlns:p14="http://schemas.microsoft.com/office/powerpoint/2010/main" val="188529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858" y="1339196"/>
            <a:ext cx="7854043" cy="1028700"/>
          </a:xfrm>
        </p:spPr>
        <p:txBody>
          <a:bodyPr>
            <a:normAutofit fontScale="90000"/>
          </a:bodyPr>
          <a:lstStyle/>
          <a:p>
            <a:r>
              <a:rPr kumimoji="1" lang="en-US" altLang="zh-CN" dirty="0" smtClean="0"/>
              <a:t>Data preparation </a:t>
            </a:r>
            <a:r>
              <a:rPr kumimoji="1" lang="mr-IN" altLang="zh-CN" dirty="0" smtClean="0"/>
              <a:t>–</a:t>
            </a:r>
            <a:r>
              <a:rPr kumimoji="1" lang="en-US" altLang="zh-CN" dirty="0" smtClean="0"/>
              <a:t> Nightly sleep duration (in </a:t>
            </a:r>
            <a:r>
              <a:rPr kumimoji="1" lang="en-US" altLang="zh-CN" dirty="0" err="1" smtClean="0"/>
              <a:t>hr</a:t>
            </a:r>
            <a:r>
              <a:rPr kumimoji="1" lang="en-US" altLang="zh-CN" dirty="0" smtClean="0"/>
              <a:t>)</a:t>
            </a:r>
            <a:endParaRPr kumimoji="1" lang="zh-CN" altLang="en-US" dirty="0"/>
          </a:p>
        </p:txBody>
      </p:sp>
      <p:sp>
        <p:nvSpPr>
          <p:cNvPr id="4" name="内容占位符 3"/>
          <p:cNvSpPr>
            <a:spLocks noGrp="1"/>
          </p:cNvSpPr>
          <p:nvPr>
            <p:ph sz="half" idx="1"/>
          </p:nvPr>
        </p:nvSpPr>
        <p:spPr>
          <a:xfrm>
            <a:off x="800100" y="2348862"/>
            <a:ext cx="3566160" cy="2811780"/>
          </a:xfrm>
        </p:spPr>
        <p:txBody>
          <a:bodyPr/>
          <a:lstStyle/>
          <a:p>
            <a:r>
              <a:rPr kumimoji="1" lang="en-US" altLang="zh-CN" sz="1800" dirty="0"/>
              <a:t>Older siblings (</a:t>
            </a:r>
            <a:r>
              <a:rPr kumimoji="1" lang="en-US" altLang="zh-CN" sz="1800" i="1" dirty="0"/>
              <a:t>N</a:t>
            </a:r>
            <a:r>
              <a:rPr kumimoji="1" lang="en-US" altLang="zh-CN" sz="1800" dirty="0"/>
              <a:t> = 196)</a:t>
            </a:r>
          </a:p>
          <a:p>
            <a:pPr lvl="1"/>
            <a:r>
              <a:rPr kumimoji="1" lang="de-DE" altLang="zh-CN" sz="1500" i="1" dirty="0"/>
              <a:t>M</a:t>
            </a:r>
            <a:r>
              <a:rPr kumimoji="1" lang="de-DE" altLang="zh-CN" sz="1500" dirty="0"/>
              <a:t> = </a:t>
            </a:r>
            <a:r>
              <a:rPr kumimoji="1" lang="hr-HR" altLang="zh-CN" sz="1500" dirty="0"/>
              <a:t>8.53, </a:t>
            </a:r>
            <a:r>
              <a:rPr kumimoji="1" lang="hr-HR" altLang="zh-CN" sz="1500" i="1" dirty="0"/>
              <a:t>SD</a:t>
            </a:r>
            <a:r>
              <a:rPr kumimoji="1" lang="hr-HR" altLang="zh-CN" sz="1500" dirty="0"/>
              <a:t> = 1.5</a:t>
            </a:r>
          </a:p>
          <a:p>
            <a:pPr lvl="1"/>
            <a:r>
              <a:rPr kumimoji="1" lang="hr-HR" altLang="zh-CN" sz="1500" dirty="0" err="1"/>
              <a:t>Range</a:t>
            </a:r>
            <a:r>
              <a:rPr kumimoji="1" lang="hr-HR" altLang="zh-CN" sz="1500" dirty="0"/>
              <a:t> 1 - 18 </a:t>
            </a:r>
            <a:endParaRPr kumimoji="1" lang="en-US" altLang="zh-CN" sz="1500" dirty="0"/>
          </a:p>
          <a:p>
            <a:pPr lvl="1"/>
            <a:r>
              <a:rPr kumimoji="1" lang="en-US" altLang="zh-CN" sz="1500" dirty="0"/>
              <a:t>Skew = -0.04; Kurtosis = 2.27</a:t>
            </a:r>
            <a:endParaRPr kumimoji="1" lang="hr-HR" altLang="zh-CN" sz="1500" dirty="0"/>
          </a:p>
          <a:p>
            <a:endParaRPr kumimoji="1" lang="zh-CN" altLang="en-US" dirty="0"/>
          </a:p>
        </p:txBody>
      </p:sp>
      <p:sp>
        <p:nvSpPr>
          <p:cNvPr id="5" name="内容占位符 4"/>
          <p:cNvSpPr>
            <a:spLocks noGrp="1"/>
          </p:cNvSpPr>
          <p:nvPr>
            <p:ph sz="half" idx="2"/>
          </p:nvPr>
        </p:nvSpPr>
        <p:spPr>
          <a:xfrm>
            <a:off x="4777740" y="2338146"/>
            <a:ext cx="3566160" cy="2811780"/>
          </a:xfrm>
        </p:spPr>
        <p:txBody>
          <a:bodyPr/>
          <a:lstStyle/>
          <a:p>
            <a:r>
              <a:rPr kumimoji="1" lang="en-US" altLang="zh-CN" sz="1800" dirty="0"/>
              <a:t>Younger siblings (</a:t>
            </a:r>
            <a:r>
              <a:rPr kumimoji="1" lang="en-US" altLang="zh-CN" sz="1800" i="1" dirty="0"/>
              <a:t>N</a:t>
            </a:r>
            <a:r>
              <a:rPr kumimoji="1" lang="en-US" altLang="zh-CN" sz="1800" dirty="0"/>
              <a:t> = 227)</a:t>
            </a:r>
          </a:p>
          <a:p>
            <a:pPr lvl="1"/>
            <a:r>
              <a:rPr kumimoji="1" lang="de-DE" altLang="zh-CN" sz="1500" i="1" dirty="0"/>
              <a:t>M</a:t>
            </a:r>
            <a:r>
              <a:rPr kumimoji="1" lang="de-DE" altLang="zh-CN" sz="1500" dirty="0"/>
              <a:t> = </a:t>
            </a:r>
            <a:r>
              <a:rPr kumimoji="1" lang="hr-HR" altLang="zh-CN" sz="1500" dirty="0"/>
              <a:t>9.19, </a:t>
            </a:r>
            <a:r>
              <a:rPr kumimoji="1" lang="hr-HR" altLang="zh-CN" sz="1500" i="1" dirty="0"/>
              <a:t>SD</a:t>
            </a:r>
            <a:r>
              <a:rPr kumimoji="1" lang="hr-HR" altLang="zh-CN" sz="1500" dirty="0"/>
              <a:t> = </a:t>
            </a:r>
            <a:r>
              <a:rPr kumimoji="1" lang="hr-HR" altLang="zh-CN" sz="1500" dirty="0"/>
              <a:t>1.26</a:t>
            </a:r>
            <a:endParaRPr kumimoji="1" lang="hr-HR" altLang="zh-CN" sz="1500" dirty="0"/>
          </a:p>
          <a:p>
            <a:pPr lvl="1"/>
            <a:r>
              <a:rPr kumimoji="1" lang="hr-HR" altLang="zh-CN" sz="1500" dirty="0" err="1"/>
              <a:t>Range</a:t>
            </a:r>
            <a:r>
              <a:rPr kumimoji="1" lang="hr-HR" altLang="zh-CN" sz="1500" dirty="0"/>
              <a:t> </a:t>
            </a:r>
            <a:r>
              <a:rPr kumimoji="1" lang="en-US" altLang="zh-CN" sz="1500" dirty="0"/>
              <a:t>2 - 14</a:t>
            </a:r>
            <a:endParaRPr kumimoji="1" lang="en-US" altLang="zh-CN" sz="1500" dirty="0"/>
          </a:p>
          <a:p>
            <a:pPr lvl="1"/>
            <a:r>
              <a:rPr kumimoji="1" lang="en-US" altLang="zh-CN" sz="1500" dirty="0"/>
              <a:t>Skew = </a:t>
            </a:r>
            <a:r>
              <a:rPr kumimoji="1" lang="en-US" altLang="zh-CN" sz="1500" dirty="0"/>
              <a:t>-0.15; </a:t>
            </a:r>
            <a:r>
              <a:rPr kumimoji="1" lang="en-US" altLang="zh-CN" sz="1500" dirty="0"/>
              <a:t>Kurtosis = </a:t>
            </a:r>
            <a:r>
              <a:rPr kumimoji="1" lang="en-US" altLang="zh-CN" sz="1500" dirty="0"/>
              <a:t>1.89</a:t>
            </a:r>
            <a:endParaRPr kumimoji="1" lang="hr-HR" altLang="zh-CN" sz="1500" dirty="0"/>
          </a:p>
          <a:p>
            <a:endParaRPr kumimoji="1" lang="zh-CN" altLang="en-US" dirty="0"/>
          </a:p>
        </p:txBody>
      </p:sp>
      <p:pic>
        <p:nvPicPr>
          <p:cNvPr id="7" name="图片 6"/>
          <p:cNvPicPr>
            <a:picLocks noChangeAspect="1"/>
          </p:cNvPicPr>
          <p:nvPr/>
        </p:nvPicPr>
        <p:blipFill>
          <a:blip r:embed="rId3"/>
          <a:stretch>
            <a:fillRect/>
          </a:stretch>
        </p:blipFill>
        <p:spPr>
          <a:xfrm>
            <a:off x="4536077" y="3531740"/>
            <a:ext cx="4324444" cy="2147997"/>
          </a:xfrm>
          <a:prstGeom prst="rect">
            <a:avLst/>
          </a:prstGeom>
        </p:spPr>
      </p:pic>
      <p:pic>
        <p:nvPicPr>
          <p:cNvPr id="8" name="图片 7"/>
          <p:cNvPicPr>
            <a:picLocks noChangeAspect="1"/>
          </p:cNvPicPr>
          <p:nvPr/>
        </p:nvPicPr>
        <p:blipFill>
          <a:blip r:embed="rId4"/>
          <a:stretch>
            <a:fillRect/>
          </a:stretch>
        </p:blipFill>
        <p:spPr>
          <a:xfrm>
            <a:off x="542109" y="3531740"/>
            <a:ext cx="3824151" cy="2103283"/>
          </a:xfrm>
          <a:prstGeom prst="rect">
            <a:avLst/>
          </a:prstGeom>
        </p:spPr>
      </p:pic>
    </p:spTree>
    <p:extLst>
      <p:ext uri="{BB962C8B-B14F-4D97-AF65-F5344CB8AC3E}">
        <p14:creationId xmlns:p14="http://schemas.microsoft.com/office/powerpoint/2010/main" val="1405714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222" y="346359"/>
            <a:ext cx="8006117" cy="1028700"/>
          </a:xfrm>
        </p:spPr>
        <p:txBody>
          <a:bodyPr>
            <a:normAutofit fontScale="90000"/>
          </a:bodyPr>
          <a:lstStyle/>
          <a:p>
            <a:r>
              <a:rPr kumimoji="1" lang="en-US" altLang="zh-CN" dirty="0" smtClean="0"/>
              <a:t>Background: sleep and academic outcomes</a:t>
            </a:r>
            <a:endParaRPr kumimoji="1" lang="zh-CN" altLang="en-US" dirty="0"/>
          </a:p>
        </p:txBody>
      </p:sp>
      <p:sp>
        <p:nvSpPr>
          <p:cNvPr id="3" name="内容占位符 2"/>
          <p:cNvSpPr>
            <a:spLocks noGrp="1"/>
          </p:cNvSpPr>
          <p:nvPr>
            <p:ph idx="1"/>
          </p:nvPr>
        </p:nvSpPr>
        <p:spPr>
          <a:xfrm>
            <a:off x="295223" y="1502378"/>
            <a:ext cx="4618938" cy="2175903"/>
          </a:xfrm>
        </p:spPr>
        <p:txBody>
          <a:bodyPr>
            <a:normAutofit/>
          </a:bodyPr>
          <a:lstStyle/>
          <a:p>
            <a:r>
              <a:rPr kumimoji="1" lang="en-US" altLang="zh-CN" sz="2400" dirty="0"/>
              <a:t>Curvilinear association between sleep duration (averaged across days) and GPA (</a:t>
            </a:r>
            <a:r>
              <a:rPr kumimoji="1" lang="en-US" altLang="zh-CN" sz="2400" dirty="0" err="1"/>
              <a:t>Eide</a:t>
            </a:r>
            <a:r>
              <a:rPr kumimoji="1" lang="en-US" altLang="zh-CN" sz="2400" dirty="0"/>
              <a:t> &amp; Showalter, 2013; </a:t>
            </a:r>
            <a:r>
              <a:rPr kumimoji="1" lang="en-US" altLang="zh-CN" sz="2400" dirty="0" err="1"/>
              <a:t>Fuligni</a:t>
            </a:r>
            <a:r>
              <a:rPr kumimoji="1" lang="en-US" altLang="zh-CN" sz="2400" dirty="0"/>
              <a:t> et al., 2017</a:t>
            </a:r>
            <a:r>
              <a:rPr kumimoji="1" lang="en-US" altLang="zh-CN" sz="2400" dirty="0" smtClean="0"/>
              <a:t>)                </a:t>
            </a:r>
          </a:p>
          <a:p>
            <a:r>
              <a:rPr kumimoji="1" lang="en-US" altLang="zh-CN" sz="2400" dirty="0" smtClean="0"/>
              <a:t>--</a:t>
            </a:r>
            <a:r>
              <a:rPr kumimoji="1" lang="en-US" altLang="zh-CN" sz="2400" dirty="0" err="1" smtClean="0"/>
              <a:t>interindividual</a:t>
            </a:r>
            <a:r>
              <a:rPr kumimoji="1" lang="en-US" altLang="zh-CN" sz="2400" dirty="0" smtClean="0"/>
              <a:t> </a:t>
            </a:r>
            <a:r>
              <a:rPr kumimoji="1" lang="en-US" altLang="zh-CN" sz="2400" dirty="0"/>
              <a:t>differences</a:t>
            </a:r>
          </a:p>
        </p:txBody>
      </p:sp>
      <p:pic>
        <p:nvPicPr>
          <p:cNvPr id="4" name="图片 3"/>
          <p:cNvPicPr>
            <a:picLocks noChangeAspect="1"/>
          </p:cNvPicPr>
          <p:nvPr/>
        </p:nvPicPr>
        <p:blipFill>
          <a:blip r:embed="rId3"/>
          <a:stretch>
            <a:fillRect/>
          </a:stretch>
        </p:blipFill>
        <p:spPr>
          <a:xfrm>
            <a:off x="4846889" y="1939282"/>
            <a:ext cx="4095010" cy="4052355"/>
          </a:xfrm>
          <a:prstGeom prst="rect">
            <a:avLst/>
          </a:prstGeom>
        </p:spPr>
      </p:pic>
      <p:sp>
        <p:nvSpPr>
          <p:cNvPr id="6" name="文本框 5"/>
          <p:cNvSpPr txBox="1"/>
          <p:nvPr/>
        </p:nvSpPr>
        <p:spPr>
          <a:xfrm>
            <a:off x="362495" y="3678281"/>
            <a:ext cx="4484393" cy="2169825"/>
          </a:xfrm>
          <a:prstGeom prst="rect">
            <a:avLst/>
          </a:prstGeom>
          <a:noFill/>
        </p:spPr>
        <p:txBody>
          <a:bodyPr wrap="square" rtlCol="0">
            <a:spAutoFit/>
          </a:bodyPr>
          <a:lstStyle/>
          <a:p>
            <a:r>
              <a:rPr kumimoji="1" lang="en-US" altLang="zh-CN" sz="2000" b="1" dirty="0">
                <a:sym typeface="Wingdings"/>
              </a:rPr>
              <a:t>We need to move beyond the </a:t>
            </a:r>
            <a:r>
              <a:rPr kumimoji="1" lang="en-US" altLang="zh-CN" sz="2000" b="1" i="1" dirty="0" err="1">
                <a:sym typeface="Wingdings"/>
              </a:rPr>
              <a:t>interindividual</a:t>
            </a:r>
            <a:r>
              <a:rPr kumimoji="1" lang="en-US" altLang="zh-CN" sz="2000" b="1" dirty="0">
                <a:sym typeface="Wingdings"/>
              </a:rPr>
              <a:t> differences to examine </a:t>
            </a:r>
            <a:r>
              <a:rPr kumimoji="1" lang="en-US" altLang="zh-CN" sz="2000" b="1" i="1" dirty="0" err="1">
                <a:sym typeface="Wingdings"/>
              </a:rPr>
              <a:t>intraindividual</a:t>
            </a:r>
            <a:r>
              <a:rPr kumimoji="1" lang="en-US" altLang="zh-CN" sz="2000" b="1" dirty="0">
                <a:sym typeface="Wingdings"/>
              </a:rPr>
              <a:t> </a:t>
            </a:r>
            <a:r>
              <a:rPr kumimoji="1" lang="en-US" altLang="zh-CN" sz="2000" b="1" dirty="0" smtClean="0">
                <a:sym typeface="Wingdings"/>
              </a:rPr>
              <a:t>associations</a:t>
            </a:r>
          </a:p>
          <a:p>
            <a:endParaRPr kumimoji="1" lang="en-US" altLang="zh-CN" sz="1500" b="1" dirty="0">
              <a:sym typeface="Wingdings"/>
            </a:endParaRPr>
          </a:p>
          <a:p>
            <a:r>
              <a:rPr kumimoji="1" lang="en-US" altLang="zh-CN" sz="2000" b="1" dirty="0">
                <a:sym typeface="Wingdings"/>
              </a:rPr>
              <a:t>-&gt; Associations between sleep and academic activity (i.e., homework time) on a daily basis</a:t>
            </a:r>
            <a:endParaRPr kumimoji="1" lang="zh-CN" altLang="en-US" sz="2000" b="1" dirty="0"/>
          </a:p>
        </p:txBody>
      </p:sp>
    </p:spTree>
    <p:extLst>
      <p:ext uri="{BB962C8B-B14F-4D97-AF65-F5344CB8AC3E}">
        <p14:creationId xmlns:p14="http://schemas.microsoft.com/office/powerpoint/2010/main" val="173871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0100" y="1339196"/>
            <a:ext cx="7982234" cy="1028700"/>
          </a:xfrm>
        </p:spPr>
        <p:txBody>
          <a:bodyPr>
            <a:normAutofit fontScale="90000"/>
          </a:bodyPr>
          <a:lstStyle/>
          <a:p>
            <a:r>
              <a:rPr kumimoji="1" lang="en-US" altLang="zh-CN" dirty="0" smtClean="0"/>
              <a:t>Results: </a:t>
            </a:r>
            <a:r>
              <a:rPr kumimoji="1" lang="en-US" altLang="zh-CN" dirty="0" smtClean="0"/>
              <a:t>Within-Person </a:t>
            </a:r>
            <a:r>
              <a:rPr kumimoji="1" lang="en-US" altLang="zh-CN" dirty="0" smtClean="0"/>
              <a:t>v. </a:t>
            </a:r>
            <a:r>
              <a:rPr kumimoji="1" lang="en-US" altLang="zh-CN" dirty="0" smtClean="0"/>
              <a:t>Between-Person </a:t>
            </a:r>
            <a:r>
              <a:rPr kumimoji="1" lang="en-US" altLang="zh-CN" dirty="0" smtClean="0"/>
              <a:t>effects</a:t>
            </a:r>
            <a:endParaRPr kumimoji="1" lang="zh-CN" altLang="en-US" dirty="0"/>
          </a:p>
        </p:txBody>
      </p:sp>
      <p:sp>
        <p:nvSpPr>
          <p:cNvPr id="19" name="内容占位符 18"/>
          <p:cNvSpPr>
            <a:spLocks noGrp="1"/>
          </p:cNvSpPr>
          <p:nvPr>
            <p:ph sz="half" idx="1"/>
          </p:nvPr>
        </p:nvSpPr>
        <p:spPr>
          <a:xfrm>
            <a:off x="800100" y="2434590"/>
            <a:ext cx="3959557" cy="2465810"/>
          </a:xfrm>
        </p:spPr>
        <p:txBody>
          <a:bodyPr>
            <a:normAutofit fontScale="77500" lnSpcReduction="20000"/>
          </a:bodyPr>
          <a:lstStyle/>
          <a:p>
            <a:r>
              <a:rPr kumimoji="1" lang="en-US" altLang="zh-CN" sz="1800" b="1" dirty="0"/>
              <a:t>Older siblings</a:t>
            </a:r>
          </a:p>
          <a:p>
            <a:r>
              <a:rPr kumimoji="1" lang="en-US" altLang="zh-CN" sz="1800" dirty="0"/>
              <a:t>Fixed effects</a:t>
            </a:r>
          </a:p>
          <a:p>
            <a:pPr lvl="1"/>
            <a:r>
              <a:rPr kumimoji="1" lang="en-US" altLang="zh-CN" sz="1650" dirty="0"/>
              <a:t>Intercept  5.85***(1.35)</a:t>
            </a:r>
            <a:endParaRPr kumimoji="1" lang="en-US" altLang="zh-CN" sz="1650" dirty="0"/>
          </a:p>
          <a:p>
            <a:pPr lvl="1"/>
            <a:r>
              <a:rPr kumimoji="1" lang="en-US" altLang="zh-CN" sz="1650" dirty="0"/>
              <a:t>BP sleep duration  -0.27 (0.16), </a:t>
            </a:r>
            <a:r>
              <a:rPr kumimoji="1" lang="en-US" altLang="zh-CN" sz="1650" i="1" dirty="0"/>
              <a:t>p</a:t>
            </a:r>
            <a:r>
              <a:rPr kumimoji="1" lang="en-US" altLang="zh-CN" sz="1650" dirty="0"/>
              <a:t> = .083</a:t>
            </a:r>
            <a:endParaRPr kumimoji="1" lang="en-US" altLang="zh-CN" sz="1650" dirty="0"/>
          </a:p>
          <a:p>
            <a:pPr lvl="1"/>
            <a:r>
              <a:rPr kumimoji="1" lang="en-US" altLang="zh-CN" sz="1650" b="1" dirty="0"/>
              <a:t>WP </a:t>
            </a:r>
            <a:r>
              <a:rPr kumimoji="1" lang="en-US" altLang="zh-CN" sz="1650" b="1" dirty="0"/>
              <a:t>sleep </a:t>
            </a:r>
            <a:r>
              <a:rPr kumimoji="1" lang="en-US" altLang="zh-CN" sz="1650" b="1" dirty="0"/>
              <a:t>duration  -0.48 (0.09)***</a:t>
            </a:r>
          </a:p>
          <a:p>
            <a:r>
              <a:rPr kumimoji="1" lang="en-US" altLang="zh-CN" sz="1800" dirty="0"/>
              <a:t>Random effects</a:t>
            </a:r>
          </a:p>
          <a:p>
            <a:pPr lvl="1"/>
            <a:r>
              <a:rPr kumimoji="1" lang="en-US" altLang="zh-CN" sz="1650" dirty="0"/>
              <a:t>Intercept  1.62 [1.37, 1.92] (sig.)</a:t>
            </a:r>
          </a:p>
          <a:p>
            <a:pPr lvl="1"/>
            <a:r>
              <a:rPr kumimoji="1" lang="en-US" altLang="zh-CN" sz="1650" dirty="0"/>
              <a:t>W</a:t>
            </a:r>
            <a:r>
              <a:rPr kumimoji="1" lang="en-US" altLang="zh-CN" sz="1650" dirty="0"/>
              <a:t>P sleep duration  0.62 [0.40, 0.95] (sig.)</a:t>
            </a:r>
          </a:p>
          <a:p>
            <a:pPr lvl="1"/>
            <a:r>
              <a:rPr kumimoji="1" lang="en-US" altLang="zh-CN" sz="1650" dirty="0" err="1"/>
              <a:t>cor</a:t>
            </a:r>
            <a:r>
              <a:rPr kumimoji="1" lang="en-US" altLang="zh-CN" sz="1650" dirty="0"/>
              <a:t> (Intercept, WP)  -0.99 [-0.88, 0.23]</a:t>
            </a:r>
          </a:p>
          <a:p>
            <a:pPr lvl="1"/>
            <a:r>
              <a:rPr kumimoji="1" lang="en-US" altLang="zh-CN" sz="1650" dirty="0"/>
              <a:t>Residual  3.47 [3.32, 3.63]</a:t>
            </a:r>
          </a:p>
        </p:txBody>
      </p:sp>
      <p:sp>
        <p:nvSpPr>
          <p:cNvPr id="6" name="内容占位符 18"/>
          <p:cNvSpPr>
            <a:spLocks noGrp="1"/>
          </p:cNvSpPr>
          <p:nvPr>
            <p:ph sz="half" idx="2"/>
          </p:nvPr>
        </p:nvSpPr>
        <p:spPr>
          <a:xfrm>
            <a:off x="4572000" y="2434590"/>
            <a:ext cx="3959557" cy="2568167"/>
          </a:xfrm>
        </p:spPr>
        <p:txBody>
          <a:bodyPr>
            <a:normAutofit fontScale="77500" lnSpcReduction="20000"/>
          </a:bodyPr>
          <a:lstStyle/>
          <a:p>
            <a:r>
              <a:rPr kumimoji="1" lang="en-US" altLang="zh-CN" sz="1800" b="1" dirty="0"/>
              <a:t>Younger siblings</a:t>
            </a:r>
          </a:p>
          <a:p>
            <a:r>
              <a:rPr kumimoji="1" lang="en-US" altLang="zh-CN" sz="1800" dirty="0"/>
              <a:t>Fixed effects</a:t>
            </a:r>
          </a:p>
          <a:p>
            <a:pPr lvl="1"/>
            <a:r>
              <a:rPr kumimoji="1" lang="en-US" altLang="zh-CN" sz="1650" dirty="0"/>
              <a:t>Intercept  2.05 (1.45)</a:t>
            </a:r>
            <a:endParaRPr kumimoji="1" lang="en-US" altLang="zh-CN" sz="1650" dirty="0"/>
          </a:p>
          <a:p>
            <a:pPr lvl="1"/>
            <a:r>
              <a:rPr kumimoji="1" lang="en-US" altLang="zh-CN" sz="1650" dirty="0"/>
              <a:t>BP sleep duration  0.13 (0.16)</a:t>
            </a:r>
            <a:endParaRPr kumimoji="1" lang="en-US" altLang="zh-CN" sz="1650" dirty="0"/>
          </a:p>
          <a:p>
            <a:pPr lvl="1"/>
            <a:r>
              <a:rPr kumimoji="1" lang="en-US" altLang="zh-CN" sz="1650" b="1" dirty="0"/>
              <a:t>WP </a:t>
            </a:r>
            <a:r>
              <a:rPr kumimoji="1" lang="en-US" altLang="zh-CN" sz="1650" b="1" dirty="0"/>
              <a:t>sleep </a:t>
            </a:r>
            <a:r>
              <a:rPr kumimoji="1" lang="en-US" altLang="zh-CN" sz="1650" b="1" dirty="0"/>
              <a:t>duration</a:t>
            </a:r>
            <a:r>
              <a:rPr kumimoji="1" lang="en-US" altLang="zh-CN" sz="1650" dirty="0"/>
              <a:t>  </a:t>
            </a:r>
            <a:r>
              <a:rPr kumimoji="1" lang="en-US" altLang="zh-CN" sz="1650" b="1" dirty="0"/>
              <a:t>-0.41 (0.08)***</a:t>
            </a:r>
          </a:p>
          <a:p>
            <a:r>
              <a:rPr kumimoji="1" lang="en-US" altLang="zh-CN" sz="1800" dirty="0"/>
              <a:t>Random effects</a:t>
            </a:r>
          </a:p>
          <a:p>
            <a:pPr lvl="1"/>
            <a:r>
              <a:rPr kumimoji="1" lang="en-US" altLang="zh-CN" sz="1650" dirty="0"/>
              <a:t>Intercept  1.24 [1.03, 1.50] (sig.)</a:t>
            </a:r>
          </a:p>
          <a:p>
            <a:pPr lvl="1"/>
            <a:r>
              <a:rPr kumimoji="1" lang="en-US" altLang="zh-CN" sz="1650" dirty="0"/>
              <a:t>W</a:t>
            </a:r>
            <a:r>
              <a:rPr kumimoji="1" lang="en-US" altLang="zh-CN" sz="1650" dirty="0"/>
              <a:t>P sleep duration  0.34 [0.18, 0.63] (sig.)</a:t>
            </a:r>
          </a:p>
          <a:p>
            <a:pPr lvl="1"/>
            <a:r>
              <a:rPr kumimoji="1" lang="en-US" altLang="zh-CN" sz="1650" dirty="0" err="1"/>
              <a:t>cor</a:t>
            </a:r>
            <a:r>
              <a:rPr kumimoji="1" lang="en-US" altLang="zh-CN" sz="1650" dirty="0"/>
              <a:t> (Intercept, WP)  -0.99 [-0.90, 0.45]</a:t>
            </a:r>
          </a:p>
          <a:p>
            <a:pPr lvl="1"/>
            <a:r>
              <a:rPr kumimoji="1" lang="en-US" altLang="zh-CN" sz="1650" dirty="0"/>
              <a:t>Residual  3.23 [3.11, 3.35]</a:t>
            </a:r>
          </a:p>
        </p:txBody>
      </p:sp>
      <p:sp>
        <p:nvSpPr>
          <p:cNvPr id="5" name="文本框 4"/>
          <p:cNvSpPr txBox="1"/>
          <p:nvPr/>
        </p:nvSpPr>
        <p:spPr>
          <a:xfrm>
            <a:off x="823984" y="5064172"/>
            <a:ext cx="7871346" cy="715581"/>
          </a:xfrm>
          <a:prstGeom prst="rect">
            <a:avLst/>
          </a:prstGeom>
          <a:noFill/>
        </p:spPr>
        <p:txBody>
          <a:bodyPr wrap="square" rtlCol="0">
            <a:spAutoFit/>
          </a:bodyPr>
          <a:lstStyle/>
          <a:p>
            <a:r>
              <a:rPr kumimoji="1" lang="en-US" altLang="zh-CN" sz="1350" b="1" dirty="0"/>
              <a:t>The association between sleep duration and homework time is more </a:t>
            </a:r>
            <a:r>
              <a:rPr kumimoji="1" lang="en-US" altLang="zh-CN" sz="1350" b="1" dirty="0" err="1"/>
              <a:t>intradividual</a:t>
            </a:r>
            <a:r>
              <a:rPr kumimoji="1" lang="en-US" altLang="zh-CN" sz="1350" b="1" dirty="0"/>
              <a:t> than </a:t>
            </a:r>
            <a:r>
              <a:rPr kumimoji="1" lang="en-US" altLang="zh-CN" sz="1350" b="1" dirty="0" err="1"/>
              <a:t>interindividual</a:t>
            </a:r>
            <a:r>
              <a:rPr kumimoji="1" lang="en-US" altLang="zh-CN" sz="1350" b="1" dirty="0"/>
              <a:t>: Controlling for person’s mean sleep duration, on occasions where the youth reported higher sleep duration than usual, they also reported less homework time than usual</a:t>
            </a:r>
            <a:endParaRPr kumimoji="1" lang="zh-CN" altLang="en-US" sz="1350" b="1" dirty="0"/>
          </a:p>
        </p:txBody>
      </p:sp>
    </p:spTree>
    <p:extLst>
      <p:ext uri="{BB962C8B-B14F-4D97-AF65-F5344CB8AC3E}">
        <p14:creationId xmlns:p14="http://schemas.microsoft.com/office/powerpoint/2010/main" val="1419911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59869" y="475974"/>
            <a:ext cx="7543800" cy="1028700"/>
          </a:xfrm>
        </p:spPr>
        <p:txBody>
          <a:bodyPr>
            <a:noAutofit/>
          </a:bodyPr>
          <a:lstStyle/>
          <a:p>
            <a:r>
              <a:rPr kumimoji="1" lang="en-US" altLang="zh-CN" sz="2700" dirty="0"/>
              <a:t>The present </a:t>
            </a:r>
            <a:r>
              <a:rPr kumimoji="1" lang="en-US" altLang="zh-CN" sz="2700" dirty="0"/>
              <a:t>s</a:t>
            </a:r>
            <a:r>
              <a:rPr kumimoji="1" lang="en-US" altLang="zh-CN" sz="2700" dirty="0"/>
              <a:t>tudy: Sleep duration and homework time among Mexican American youth</a:t>
            </a:r>
            <a:endParaRPr kumimoji="1" lang="zh-CN" altLang="en-US" sz="2700" dirty="0"/>
          </a:p>
        </p:txBody>
      </p:sp>
      <p:sp>
        <p:nvSpPr>
          <p:cNvPr id="6" name="内容占位符 5"/>
          <p:cNvSpPr>
            <a:spLocks noGrp="1"/>
          </p:cNvSpPr>
          <p:nvPr>
            <p:ph idx="1"/>
          </p:nvPr>
        </p:nvSpPr>
        <p:spPr>
          <a:xfrm>
            <a:off x="550687" y="1646578"/>
            <a:ext cx="7543800" cy="3458392"/>
          </a:xfrm>
        </p:spPr>
        <p:txBody>
          <a:bodyPr>
            <a:noAutofit/>
          </a:bodyPr>
          <a:lstStyle/>
          <a:p>
            <a:r>
              <a:rPr kumimoji="1" lang="en-US" altLang="zh-CN" sz="2400" dirty="0"/>
              <a:t>Ethnic homogeneous design: Mexican American youth</a:t>
            </a:r>
          </a:p>
          <a:p>
            <a:pPr lvl="1"/>
            <a:r>
              <a:rPr kumimoji="1" lang="en-US" altLang="zh-CN" sz="2000" dirty="0"/>
              <a:t>Mexican </a:t>
            </a:r>
            <a:r>
              <a:rPr kumimoji="1" lang="en-US" altLang="zh-CN" sz="2000" dirty="0"/>
              <a:t>American population: Large and rapidly growing in the U.S.; 30% under age </a:t>
            </a:r>
            <a:r>
              <a:rPr kumimoji="1" lang="en-US" altLang="zh-CN" sz="2000" dirty="0"/>
              <a:t>18 (U.S. Census Bureau, 2007)</a:t>
            </a:r>
          </a:p>
          <a:p>
            <a:pPr lvl="1"/>
            <a:r>
              <a:rPr kumimoji="1" lang="en-US" altLang="zh-CN" sz="2000" dirty="0"/>
              <a:t>However, Mexican American youth have lowest academic achievement across minority groups in U.S. </a:t>
            </a:r>
            <a:r>
              <a:rPr kumimoji="1" lang="en-US" altLang="zh-CN" sz="2000" dirty="0"/>
              <a:t>(U.S. Census Bureau, 2007</a:t>
            </a:r>
            <a:r>
              <a:rPr kumimoji="1" lang="en-US" altLang="zh-CN" sz="2000" dirty="0"/>
              <a:t>) </a:t>
            </a:r>
            <a:r>
              <a:rPr kumimoji="1" lang="en-US" altLang="zh-CN" sz="2000" dirty="0">
                <a:sym typeface="Wingdings"/>
              </a:rPr>
              <a:t> important to study reasons as well as factors that can be intervened to improve their achievement</a:t>
            </a:r>
          </a:p>
          <a:p>
            <a:pPr lvl="1"/>
            <a:r>
              <a:rPr kumimoji="1" lang="en-US" altLang="zh-CN" sz="2000" dirty="0"/>
              <a:t>There are ethnic/cultural differences in children’s and adolescents’ sleep patterns (Moore et al., 2011)</a:t>
            </a:r>
          </a:p>
          <a:p>
            <a:pPr lvl="1"/>
            <a:r>
              <a:rPr kumimoji="1" lang="en-US" altLang="zh-CN" sz="2000" dirty="0"/>
              <a:t>e.g., In Latino culture, sleep is often viewed as positive and necessary (</a:t>
            </a:r>
            <a:r>
              <a:rPr kumimoji="1" lang="en-US" altLang="zh-CN" sz="2000" dirty="0" err="1"/>
              <a:t>Loredo</a:t>
            </a:r>
            <a:r>
              <a:rPr kumimoji="1" lang="en-US" altLang="zh-CN" sz="2000" dirty="0"/>
              <a:t> et al., 2010)</a:t>
            </a:r>
          </a:p>
        </p:txBody>
      </p:sp>
    </p:spTree>
    <p:extLst>
      <p:ext uri="{BB962C8B-B14F-4D97-AF65-F5344CB8AC3E}">
        <p14:creationId xmlns:p14="http://schemas.microsoft.com/office/powerpoint/2010/main" val="169160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728449" y="342344"/>
            <a:ext cx="7680960" cy="1371600"/>
          </a:xfrm>
        </p:spPr>
        <p:txBody>
          <a:bodyPr>
            <a:noAutofit/>
          </a:bodyPr>
          <a:lstStyle/>
          <a:p>
            <a:r>
              <a:rPr kumimoji="1" lang="en-US" altLang="zh-CN" sz="2700" dirty="0"/>
              <a:t>The present </a:t>
            </a:r>
            <a:r>
              <a:rPr kumimoji="1" lang="en-US" altLang="zh-CN" sz="2700" dirty="0"/>
              <a:t>s</a:t>
            </a:r>
            <a:r>
              <a:rPr kumimoji="1" lang="en-US" altLang="zh-CN" sz="2700" dirty="0"/>
              <a:t>tudy: Sleep duration and homework time among Mexican American youth</a:t>
            </a:r>
            <a:endParaRPr kumimoji="1" lang="zh-CN" altLang="en-US" sz="2700" dirty="0"/>
          </a:p>
        </p:txBody>
      </p:sp>
      <p:sp>
        <p:nvSpPr>
          <p:cNvPr id="6" name="内容占位符 5"/>
          <p:cNvSpPr>
            <a:spLocks noGrp="1"/>
          </p:cNvSpPr>
          <p:nvPr>
            <p:ph idx="1"/>
          </p:nvPr>
        </p:nvSpPr>
        <p:spPr>
          <a:xfrm>
            <a:off x="797029" y="1713944"/>
            <a:ext cx="7543800" cy="4591322"/>
          </a:xfrm>
        </p:spPr>
        <p:txBody>
          <a:bodyPr>
            <a:normAutofit lnSpcReduction="10000"/>
          </a:bodyPr>
          <a:lstStyle/>
          <a:p>
            <a:r>
              <a:rPr kumimoji="1" lang="en-US" altLang="zh-CN" sz="2600" dirty="0"/>
              <a:t>Sample</a:t>
            </a:r>
          </a:p>
          <a:p>
            <a:pPr lvl="1"/>
            <a:r>
              <a:rPr kumimoji="1" lang="en-US" altLang="zh-CN" sz="1900" dirty="0"/>
              <a:t>Two siblings from 237 families where at least mothers were of Mexican origin</a:t>
            </a:r>
          </a:p>
          <a:p>
            <a:pPr lvl="1"/>
            <a:r>
              <a:rPr kumimoji="1" lang="en-US" altLang="zh-CN" sz="1900" dirty="0"/>
              <a:t>Younger siblings at 7</a:t>
            </a:r>
            <a:r>
              <a:rPr kumimoji="1" lang="en-US" altLang="zh-CN" sz="1900" baseline="30000" dirty="0"/>
              <a:t>th</a:t>
            </a:r>
            <a:r>
              <a:rPr kumimoji="1" lang="en-US" altLang="zh-CN" sz="1900" dirty="0"/>
              <a:t> grade; 12.8 (</a:t>
            </a:r>
            <a:r>
              <a:rPr kumimoji="1" lang="en-US" altLang="zh-CN" sz="1900" i="1" dirty="0"/>
              <a:t>SD</a:t>
            </a:r>
            <a:r>
              <a:rPr kumimoji="1" lang="en-US" altLang="zh-CN" sz="1900" dirty="0"/>
              <a:t> = .58) years old; 51% female</a:t>
            </a:r>
          </a:p>
          <a:p>
            <a:pPr lvl="1"/>
            <a:r>
              <a:rPr kumimoji="1" lang="en-US" altLang="zh-CN" sz="1900" dirty="0"/>
              <a:t>Older siblings 15.70 (</a:t>
            </a:r>
            <a:r>
              <a:rPr kumimoji="1" lang="en-US" altLang="zh-CN" sz="1900" i="1" dirty="0"/>
              <a:t>SD</a:t>
            </a:r>
            <a:r>
              <a:rPr kumimoji="1" lang="en-US" altLang="zh-CN" sz="1900" dirty="0"/>
              <a:t> = 1.6) years old, 50% female</a:t>
            </a:r>
          </a:p>
          <a:p>
            <a:r>
              <a:rPr kumimoji="1" lang="en-US" altLang="zh-CN" sz="2600" dirty="0"/>
              <a:t>Using daily (“nightly”) diary data</a:t>
            </a:r>
          </a:p>
          <a:p>
            <a:pPr lvl="1"/>
            <a:r>
              <a:rPr kumimoji="1" lang="en-US" altLang="zh-CN" sz="1900" dirty="0"/>
              <a:t>7 nightly phone surveys</a:t>
            </a:r>
          </a:p>
          <a:p>
            <a:pPr lvl="1"/>
            <a:r>
              <a:rPr kumimoji="1" lang="en-US" altLang="zh-CN" sz="1900" dirty="0"/>
              <a:t>Younger and older siblings separately reported the activities (including duration and companions) they had engaged in (including nighttime sleep) during the past 24 hour period of the call. </a:t>
            </a:r>
            <a:endParaRPr kumimoji="1" lang="en-US" altLang="zh-CN" sz="2600" dirty="0"/>
          </a:p>
          <a:p>
            <a:r>
              <a:rPr kumimoji="1" lang="en-US" altLang="zh-CN" sz="2600" dirty="0"/>
              <a:t>Study variables</a:t>
            </a:r>
          </a:p>
          <a:p>
            <a:pPr lvl="1"/>
            <a:r>
              <a:rPr kumimoji="1" lang="en-US" altLang="zh-CN" sz="1900" dirty="0"/>
              <a:t>Sleep duration at each night -- IV</a:t>
            </a:r>
          </a:p>
          <a:p>
            <a:pPr lvl="1"/>
            <a:r>
              <a:rPr kumimoji="1" lang="en-US" altLang="zh-CN" sz="1900" dirty="0"/>
              <a:t>Homework time on the following day -- DV</a:t>
            </a:r>
          </a:p>
          <a:p>
            <a:pPr lvl="1"/>
            <a:endParaRPr kumimoji="1" lang="zh-CN" altLang="en-US" dirty="0"/>
          </a:p>
        </p:txBody>
      </p:sp>
    </p:spTree>
    <p:extLst>
      <p:ext uri="{BB962C8B-B14F-4D97-AF65-F5344CB8AC3E}">
        <p14:creationId xmlns:p14="http://schemas.microsoft.com/office/powerpoint/2010/main" val="82140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89" y="642594"/>
            <a:ext cx="8513856" cy="1371600"/>
          </a:xfrm>
        </p:spPr>
        <p:txBody>
          <a:bodyPr>
            <a:normAutofit/>
          </a:bodyPr>
          <a:lstStyle/>
          <a:p>
            <a:r>
              <a:rPr kumimoji="1" lang="en-US" altLang="zh-CN" sz="3600" dirty="0" smtClean="0"/>
              <a:t>Plotting sleep duration and homework time</a:t>
            </a:r>
            <a:endParaRPr kumimoji="1" lang="zh-CN" altLang="en-US" sz="3600" dirty="0"/>
          </a:p>
        </p:txBody>
      </p:sp>
      <p:pic>
        <p:nvPicPr>
          <p:cNvPr id="4" name="图片 3"/>
          <p:cNvPicPr>
            <a:picLocks noChangeAspect="1"/>
          </p:cNvPicPr>
          <p:nvPr/>
        </p:nvPicPr>
        <p:blipFill>
          <a:blip r:embed="rId3"/>
          <a:stretch>
            <a:fillRect/>
          </a:stretch>
        </p:blipFill>
        <p:spPr>
          <a:xfrm>
            <a:off x="357189" y="2461022"/>
            <a:ext cx="4240596" cy="2529145"/>
          </a:xfrm>
          <a:prstGeom prst="rect">
            <a:avLst/>
          </a:prstGeom>
        </p:spPr>
      </p:pic>
      <p:sp>
        <p:nvSpPr>
          <p:cNvPr id="5" name="文本框 4"/>
          <p:cNvSpPr txBox="1"/>
          <p:nvPr/>
        </p:nvSpPr>
        <p:spPr>
          <a:xfrm>
            <a:off x="1050878" y="5067663"/>
            <a:ext cx="3325739" cy="369332"/>
          </a:xfrm>
          <a:prstGeom prst="rect">
            <a:avLst/>
          </a:prstGeom>
          <a:noFill/>
        </p:spPr>
        <p:txBody>
          <a:bodyPr wrap="square" rtlCol="0">
            <a:spAutoFit/>
          </a:bodyPr>
          <a:lstStyle/>
          <a:p>
            <a:r>
              <a:rPr kumimoji="1" lang="en-US" altLang="zh-CN" dirty="0"/>
              <a:t>Older siblings (random n = 50)</a:t>
            </a:r>
          </a:p>
        </p:txBody>
      </p:sp>
      <p:pic>
        <p:nvPicPr>
          <p:cNvPr id="6" name="图片 5"/>
          <p:cNvPicPr>
            <a:picLocks noChangeAspect="1"/>
          </p:cNvPicPr>
          <p:nvPr/>
        </p:nvPicPr>
        <p:blipFill>
          <a:blip r:embed="rId4"/>
          <a:stretch>
            <a:fillRect/>
          </a:stretch>
        </p:blipFill>
        <p:spPr>
          <a:xfrm>
            <a:off x="4740251" y="2461022"/>
            <a:ext cx="4120870" cy="2529145"/>
          </a:xfrm>
          <a:prstGeom prst="rect">
            <a:avLst/>
          </a:prstGeom>
        </p:spPr>
      </p:pic>
      <p:sp>
        <p:nvSpPr>
          <p:cNvPr id="7" name="文本框 6"/>
          <p:cNvSpPr txBox="1"/>
          <p:nvPr/>
        </p:nvSpPr>
        <p:spPr>
          <a:xfrm>
            <a:off x="5496300" y="5039630"/>
            <a:ext cx="3183676" cy="369332"/>
          </a:xfrm>
          <a:prstGeom prst="rect">
            <a:avLst/>
          </a:prstGeom>
          <a:noFill/>
        </p:spPr>
        <p:txBody>
          <a:bodyPr wrap="square" rtlCol="0">
            <a:spAutoFit/>
          </a:bodyPr>
          <a:lstStyle/>
          <a:p>
            <a:r>
              <a:rPr kumimoji="1" lang="en-US" altLang="zh-CN" dirty="0"/>
              <a:t>Younger siblings (random n = 50)</a:t>
            </a:r>
          </a:p>
        </p:txBody>
      </p:sp>
    </p:spTree>
    <p:extLst>
      <p:ext uri="{BB962C8B-B14F-4D97-AF65-F5344CB8AC3E}">
        <p14:creationId xmlns:p14="http://schemas.microsoft.com/office/powerpoint/2010/main" val="1359525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700" dirty="0"/>
              <a:t>Data Analyses: Polynomial association between sleep duration and homework time</a:t>
            </a:r>
            <a:endParaRPr kumimoji="1" lang="zh-CN" altLang="en-US" sz="2700" dirty="0"/>
          </a:p>
        </p:txBody>
      </p:sp>
      <p:sp>
        <p:nvSpPr>
          <p:cNvPr id="3" name="内容占位符 2"/>
          <p:cNvSpPr>
            <a:spLocks noGrp="1"/>
          </p:cNvSpPr>
          <p:nvPr>
            <p:ph idx="1"/>
          </p:nvPr>
        </p:nvSpPr>
        <p:spPr>
          <a:xfrm>
            <a:off x="749339" y="2335679"/>
            <a:ext cx="7543800" cy="2948940"/>
          </a:xfrm>
        </p:spPr>
        <p:txBody>
          <a:bodyPr>
            <a:normAutofit/>
          </a:bodyPr>
          <a:lstStyle/>
          <a:p>
            <a:r>
              <a:rPr kumimoji="1" lang="en-US" altLang="zh-CN" sz="2000" dirty="0"/>
              <a:t>Level 1:</a:t>
            </a:r>
            <a:endParaRPr kumimoji="1" lang="en-US" altLang="zh-CN" sz="2000" dirty="0"/>
          </a:p>
          <a:p>
            <a:r>
              <a:rPr kumimoji="1" lang="en-US" altLang="zh-CN" sz="2000" dirty="0"/>
              <a:t>Level 2:  </a:t>
            </a:r>
          </a:p>
        </p:txBody>
      </p:sp>
      <p:sp>
        <p:nvSpPr>
          <p:cNvPr id="4" name="文本框 3"/>
          <p:cNvSpPr txBox="1"/>
          <p:nvPr/>
        </p:nvSpPr>
        <p:spPr>
          <a:xfrm>
            <a:off x="321469" y="4007644"/>
            <a:ext cx="184731" cy="300082"/>
          </a:xfrm>
          <a:prstGeom prst="rect">
            <a:avLst/>
          </a:prstGeom>
          <a:noFill/>
        </p:spPr>
        <p:txBody>
          <a:bodyPr wrap="none" rtlCol="0">
            <a:spAutoFit/>
          </a:bodyPr>
          <a:lstStyle/>
          <a:p>
            <a:endParaRPr kumimoji="1" lang="zh-CN" altLang="en-US" sz="1350" dirty="0"/>
          </a:p>
        </p:txBody>
      </p:sp>
      <p:pic>
        <p:nvPicPr>
          <p:cNvPr id="6" name="图片 5"/>
          <p:cNvPicPr>
            <a:picLocks noChangeAspect="1"/>
          </p:cNvPicPr>
          <p:nvPr/>
        </p:nvPicPr>
        <p:blipFill>
          <a:blip r:embed="rId3"/>
          <a:stretch>
            <a:fillRect/>
          </a:stretch>
        </p:blipFill>
        <p:spPr>
          <a:xfrm>
            <a:off x="1860324" y="2359210"/>
            <a:ext cx="6969777" cy="354395"/>
          </a:xfrm>
          <a:prstGeom prst="rect">
            <a:avLst/>
          </a:prstGeom>
        </p:spPr>
      </p:pic>
      <p:pic>
        <p:nvPicPr>
          <p:cNvPr id="9" name="图片 8"/>
          <p:cNvPicPr>
            <a:picLocks noChangeAspect="1"/>
          </p:cNvPicPr>
          <p:nvPr/>
        </p:nvPicPr>
        <p:blipFill>
          <a:blip r:embed="rId4"/>
          <a:stretch>
            <a:fillRect/>
          </a:stretch>
        </p:blipFill>
        <p:spPr>
          <a:xfrm>
            <a:off x="1860324" y="2889950"/>
            <a:ext cx="1783628" cy="1193505"/>
          </a:xfrm>
          <a:prstGeom prst="rect">
            <a:avLst/>
          </a:prstGeom>
        </p:spPr>
      </p:pic>
      <p:pic>
        <p:nvPicPr>
          <p:cNvPr id="10" name="图片 9"/>
          <p:cNvPicPr>
            <a:picLocks noChangeAspect="1"/>
          </p:cNvPicPr>
          <p:nvPr/>
        </p:nvPicPr>
        <p:blipFill>
          <a:blip r:embed="rId5"/>
          <a:stretch>
            <a:fillRect/>
          </a:stretch>
        </p:blipFill>
        <p:spPr>
          <a:xfrm>
            <a:off x="374717" y="4545067"/>
            <a:ext cx="8455383" cy="333473"/>
          </a:xfrm>
          <a:prstGeom prst="rect">
            <a:avLst/>
          </a:prstGeom>
        </p:spPr>
      </p:pic>
      <p:sp>
        <p:nvSpPr>
          <p:cNvPr id="12" name="左中括号 11"/>
          <p:cNvSpPr/>
          <p:nvPr/>
        </p:nvSpPr>
        <p:spPr>
          <a:xfrm rot="16200000">
            <a:off x="3045163" y="3287325"/>
            <a:ext cx="125279" cy="3265857"/>
          </a:xfrm>
          <a:prstGeom prst="leftBracket">
            <a:avLst/>
          </a:prstGeom>
          <a:ln w="857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350"/>
          </a:p>
        </p:txBody>
      </p:sp>
      <p:sp>
        <p:nvSpPr>
          <p:cNvPr id="13" name="文本框 12"/>
          <p:cNvSpPr txBox="1"/>
          <p:nvPr/>
        </p:nvSpPr>
        <p:spPr>
          <a:xfrm>
            <a:off x="2752137" y="5032261"/>
            <a:ext cx="711330" cy="369332"/>
          </a:xfrm>
          <a:prstGeom prst="rect">
            <a:avLst/>
          </a:prstGeom>
          <a:noFill/>
        </p:spPr>
        <p:txBody>
          <a:bodyPr wrap="square" rtlCol="0">
            <a:spAutoFit/>
          </a:bodyPr>
          <a:lstStyle/>
          <a:p>
            <a:r>
              <a:rPr kumimoji="1" lang="en-US" altLang="zh-CN" dirty="0"/>
              <a:t>Fixed </a:t>
            </a:r>
            <a:endParaRPr kumimoji="1" lang="zh-CN" altLang="en-US" dirty="0"/>
          </a:p>
        </p:txBody>
      </p:sp>
      <p:sp>
        <p:nvSpPr>
          <p:cNvPr id="15" name="文本框 14"/>
          <p:cNvSpPr txBox="1"/>
          <p:nvPr/>
        </p:nvSpPr>
        <p:spPr>
          <a:xfrm>
            <a:off x="6540682" y="4988915"/>
            <a:ext cx="1115711" cy="369332"/>
          </a:xfrm>
          <a:prstGeom prst="rect">
            <a:avLst/>
          </a:prstGeom>
          <a:noFill/>
        </p:spPr>
        <p:txBody>
          <a:bodyPr wrap="square" rtlCol="0">
            <a:spAutoFit/>
          </a:bodyPr>
          <a:lstStyle/>
          <a:p>
            <a:r>
              <a:rPr kumimoji="1" lang="en-US" altLang="zh-CN" dirty="0"/>
              <a:t>Random</a:t>
            </a:r>
            <a:endParaRPr kumimoji="1" lang="zh-CN" altLang="en-US" dirty="0"/>
          </a:p>
        </p:txBody>
      </p:sp>
      <p:sp>
        <p:nvSpPr>
          <p:cNvPr id="16" name="左中括号 15"/>
          <p:cNvSpPr/>
          <p:nvPr/>
        </p:nvSpPr>
        <p:spPr>
          <a:xfrm rot="16200000">
            <a:off x="6906436" y="3103442"/>
            <a:ext cx="110832" cy="3644453"/>
          </a:xfrm>
          <a:prstGeom prst="leftBracket">
            <a:avLst/>
          </a:prstGeom>
          <a:ln w="857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350"/>
          </a:p>
        </p:txBody>
      </p:sp>
    </p:spTree>
    <p:extLst>
      <p:ext uri="{BB962C8B-B14F-4D97-AF65-F5344CB8AC3E}">
        <p14:creationId xmlns:p14="http://schemas.microsoft.com/office/powerpoint/2010/main" val="515144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0100" y="360962"/>
            <a:ext cx="7680960" cy="1371600"/>
          </a:xfrm>
        </p:spPr>
        <p:txBody>
          <a:bodyPr>
            <a:normAutofit/>
          </a:bodyPr>
          <a:lstStyle/>
          <a:p>
            <a:r>
              <a:rPr kumimoji="1" lang="en-US" altLang="zh-CN" sz="3200" dirty="0" smtClean="0"/>
              <a:t>Results: Quadratic association between sleep duration and homework time </a:t>
            </a:r>
            <a:r>
              <a:rPr kumimoji="1" lang="mr-IN" altLang="zh-CN" sz="3200" dirty="0" smtClean="0"/>
              <a:t>–</a:t>
            </a:r>
            <a:r>
              <a:rPr kumimoji="1" lang="en-US" altLang="zh-CN" sz="3200" dirty="0" smtClean="0"/>
              <a:t> older siblings</a:t>
            </a:r>
            <a:endParaRPr kumimoji="1" lang="zh-CN" altLang="en-US" sz="3200" dirty="0"/>
          </a:p>
        </p:txBody>
      </p:sp>
      <p:sp>
        <p:nvSpPr>
          <p:cNvPr id="19" name="内容占位符 18"/>
          <p:cNvSpPr>
            <a:spLocks noGrp="1"/>
          </p:cNvSpPr>
          <p:nvPr>
            <p:ph sz="half" idx="1"/>
          </p:nvPr>
        </p:nvSpPr>
        <p:spPr>
          <a:xfrm>
            <a:off x="308780" y="1588428"/>
            <a:ext cx="4782741" cy="3980115"/>
          </a:xfrm>
        </p:spPr>
        <p:txBody>
          <a:bodyPr>
            <a:normAutofit/>
          </a:bodyPr>
          <a:lstStyle/>
          <a:p>
            <a:r>
              <a:rPr kumimoji="1" lang="en-US" altLang="zh-CN" sz="1800" dirty="0"/>
              <a:t>Fixed effects</a:t>
            </a:r>
          </a:p>
          <a:p>
            <a:pPr lvl="1"/>
            <a:r>
              <a:rPr kumimoji="1" lang="en-US" altLang="zh-CN" sz="1650" dirty="0"/>
              <a:t>Intercept  </a:t>
            </a:r>
            <a:r>
              <a:rPr kumimoji="1" lang="en-US" altLang="zh-CN" sz="1650" b="1" dirty="0"/>
              <a:t>3.68***(0.15)</a:t>
            </a:r>
            <a:endParaRPr kumimoji="1" lang="en-US" altLang="zh-CN" sz="1650" b="1" dirty="0"/>
          </a:p>
          <a:p>
            <a:pPr lvl="1"/>
            <a:r>
              <a:rPr kumimoji="1" lang="en-US" altLang="zh-CN" sz="1650" dirty="0"/>
              <a:t>Linear sleep </a:t>
            </a:r>
            <a:r>
              <a:rPr kumimoji="1" lang="en-US" altLang="zh-CN" sz="1650" dirty="0"/>
              <a:t>duration  </a:t>
            </a:r>
            <a:r>
              <a:rPr kumimoji="1" lang="en-US" altLang="zh-CN" sz="1650" b="1" dirty="0"/>
              <a:t>-0.40 (0.09)***</a:t>
            </a:r>
            <a:endParaRPr kumimoji="1" lang="en-US" altLang="zh-CN" sz="1650" b="1" dirty="0"/>
          </a:p>
          <a:p>
            <a:pPr lvl="1"/>
            <a:r>
              <a:rPr kumimoji="1" lang="en-US" altLang="zh-CN" sz="1650" dirty="0"/>
              <a:t>Quadratic sleep </a:t>
            </a:r>
            <a:r>
              <a:rPr kumimoji="1" lang="en-US" altLang="zh-CN" sz="1650" dirty="0"/>
              <a:t>duration  </a:t>
            </a:r>
            <a:r>
              <a:rPr kumimoji="1" lang="en-US" altLang="zh-CN" sz="1650" b="1" dirty="0"/>
              <a:t>-0.07 (0.03)*</a:t>
            </a:r>
          </a:p>
          <a:p>
            <a:r>
              <a:rPr kumimoji="1" lang="en-US" altLang="zh-CN" sz="1800" dirty="0"/>
              <a:t>Random effects</a:t>
            </a:r>
          </a:p>
          <a:p>
            <a:pPr lvl="1"/>
            <a:r>
              <a:rPr kumimoji="1" lang="en-US" altLang="zh-CN" sz="1650" dirty="0"/>
              <a:t>Intercept  </a:t>
            </a:r>
            <a:r>
              <a:rPr kumimoji="1" lang="en-US" altLang="zh-CN" sz="1650" b="1" dirty="0"/>
              <a:t>1.44 [1.14, 1.82] </a:t>
            </a:r>
          </a:p>
          <a:p>
            <a:pPr lvl="1"/>
            <a:r>
              <a:rPr kumimoji="1" lang="en-US" altLang="zh-CN" sz="1650" dirty="0"/>
              <a:t>Sleep duration linear  0.55 [0.29, 1.02]</a:t>
            </a:r>
          </a:p>
          <a:p>
            <a:pPr lvl="1"/>
            <a:r>
              <a:rPr kumimoji="1" lang="en-US" altLang="zh-CN" sz="1650" dirty="0"/>
              <a:t>Sleep duration quadratic  </a:t>
            </a:r>
            <a:r>
              <a:rPr kumimoji="1" lang="en-US" altLang="zh-CN" sz="1650" b="1" dirty="0"/>
              <a:t>0.10 [0.02, 0.54] </a:t>
            </a:r>
          </a:p>
          <a:p>
            <a:pPr lvl="1"/>
            <a:r>
              <a:rPr kumimoji="1" lang="en-US" altLang="zh-CN" sz="1650" dirty="0" err="1"/>
              <a:t>cor</a:t>
            </a:r>
            <a:r>
              <a:rPr kumimoji="1" lang="en-US" altLang="zh-CN" sz="1650" dirty="0"/>
              <a:t> </a:t>
            </a:r>
            <a:r>
              <a:rPr kumimoji="1" lang="en-US" altLang="zh-CN" sz="1650" dirty="0"/>
              <a:t>(Intercept, linear)  -0.95 [-1.00, 1.00]</a:t>
            </a:r>
          </a:p>
          <a:p>
            <a:pPr lvl="1"/>
            <a:r>
              <a:rPr kumimoji="1" lang="en-US" altLang="zh-CN" sz="1650" dirty="0" err="1"/>
              <a:t>cor</a:t>
            </a:r>
            <a:r>
              <a:rPr kumimoji="1" lang="en-US" altLang="zh-CN" sz="1650" dirty="0"/>
              <a:t> (Intercept, quadratic)  0.47 [-0.88, 0.98]</a:t>
            </a:r>
          </a:p>
          <a:p>
            <a:pPr lvl="1"/>
            <a:r>
              <a:rPr kumimoji="1" lang="en-US" altLang="zh-CN" sz="1650" dirty="0" err="1"/>
              <a:t>cor</a:t>
            </a:r>
            <a:r>
              <a:rPr kumimoji="1" lang="en-US" altLang="zh-CN" sz="1650" dirty="0"/>
              <a:t> (Linear, quadratic)  -0.54 [-0.96, 0.64]</a:t>
            </a:r>
          </a:p>
          <a:p>
            <a:pPr lvl="1"/>
            <a:r>
              <a:rPr kumimoji="1" lang="en-US" altLang="zh-CN" sz="1650" dirty="0"/>
              <a:t>Residual</a:t>
            </a:r>
            <a:r>
              <a:rPr kumimoji="1" lang="en-US" altLang="zh-CN" sz="1650" dirty="0"/>
              <a:t> </a:t>
            </a:r>
            <a:r>
              <a:rPr kumimoji="1" lang="en-US" altLang="zh-CN" sz="1650" dirty="0"/>
              <a:t> 3.47 [3.30, 3.63]</a:t>
            </a:r>
          </a:p>
        </p:txBody>
      </p:sp>
      <p:pic>
        <p:nvPicPr>
          <p:cNvPr id="2" name="图片 1"/>
          <p:cNvPicPr>
            <a:picLocks noChangeAspect="1"/>
          </p:cNvPicPr>
          <p:nvPr/>
        </p:nvPicPr>
        <p:blipFill>
          <a:blip r:embed="rId3"/>
          <a:stretch>
            <a:fillRect/>
          </a:stretch>
        </p:blipFill>
        <p:spPr>
          <a:xfrm>
            <a:off x="4394565" y="2255809"/>
            <a:ext cx="4469577" cy="2548203"/>
          </a:xfrm>
          <a:prstGeom prst="rect">
            <a:avLst/>
          </a:prstGeom>
        </p:spPr>
      </p:pic>
      <p:sp>
        <p:nvSpPr>
          <p:cNvPr id="3" name="文本框 2"/>
          <p:cNvSpPr txBox="1"/>
          <p:nvPr/>
        </p:nvSpPr>
        <p:spPr>
          <a:xfrm>
            <a:off x="4882408" y="4922212"/>
            <a:ext cx="3981734" cy="646331"/>
          </a:xfrm>
          <a:prstGeom prst="rect">
            <a:avLst/>
          </a:prstGeom>
          <a:noFill/>
        </p:spPr>
        <p:txBody>
          <a:bodyPr wrap="square" rtlCol="0">
            <a:spAutoFit/>
          </a:bodyPr>
          <a:lstStyle/>
          <a:p>
            <a:r>
              <a:rPr kumimoji="1" lang="en-US" altLang="zh-CN" dirty="0"/>
              <a:t>Highest predicted homework time is at 5.74 (5hr 44min) sleep duration  </a:t>
            </a:r>
            <a:endParaRPr kumimoji="1" lang="zh-CN" altLang="en-US" dirty="0"/>
          </a:p>
        </p:txBody>
      </p:sp>
    </p:spTree>
    <p:extLst>
      <p:ext uri="{BB962C8B-B14F-4D97-AF65-F5344CB8AC3E}">
        <p14:creationId xmlns:p14="http://schemas.microsoft.com/office/powerpoint/2010/main" val="589633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0101" y="362076"/>
            <a:ext cx="7787754" cy="1028700"/>
          </a:xfrm>
        </p:spPr>
        <p:txBody>
          <a:bodyPr>
            <a:normAutofit/>
          </a:bodyPr>
          <a:lstStyle/>
          <a:p>
            <a:r>
              <a:rPr kumimoji="1" lang="en-US" altLang="zh-CN" sz="3200" dirty="0" smtClean="0"/>
              <a:t>Results: Quadratic association between sleep duration and homework time </a:t>
            </a:r>
            <a:r>
              <a:rPr kumimoji="1" lang="mr-IN" altLang="zh-CN" sz="3200" dirty="0" smtClean="0"/>
              <a:t>–</a:t>
            </a:r>
            <a:r>
              <a:rPr kumimoji="1" lang="en-US" altLang="zh-CN" sz="3200" dirty="0" smtClean="0"/>
              <a:t> younger siblings</a:t>
            </a:r>
            <a:endParaRPr kumimoji="1" lang="zh-CN" altLang="en-US" sz="3200" dirty="0"/>
          </a:p>
        </p:txBody>
      </p:sp>
      <p:sp>
        <p:nvSpPr>
          <p:cNvPr id="19" name="内容占位符 18"/>
          <p:cNvSpPr>
            <a:spLocks noGrp="1"/>
          </p:cNvSpPr>
          <p:nvPr>
            <p:ph sz="half" idx="1"/>
          </p:nvPr>
        </p:nvSpPr>
        <p:spPr>
          <a:xfrm>
            <a:off x="336077" y="1815151"/>
            <a:ext cx="4372401" cy="4198223"/>
          </a:xfrm>
        </p:spPr>
        <p:txBody>
          <a:bodyPr>
            <a:normAutofit/>
          </a:bodyPr>
          <a:lstStyle/>
          <a:p>
            <a:r>
              <a:rPr kumimoji="1" lang="en-US" altLang="zh-CN" sz="2000" dirty="0"/>
              <a:t>Fixed effects</a:t>
            </a:r>
          </a:p>
          <a:p>
            <a:pPr lvl="1"/>
            <a:r>
              <a:rPr kumimoji="1" lang="en-US" altLang="zh-CN" sz="1800" dirty="0"/>
              <a:t>Intercept  </a:t>
            </a:r>
            <a:r>
              <a:rPr kumimoji="1" lang="en-US" altLang="zh-CN" sz="1800" b="1" dirty="0"/>
              <a:t>3.52***(0.13)</a:t>
            </a:r>
            <a:endParaRPr kumimoji="1" lang="en-US" altLang="zh-CN" sz="1800" b="1" dirty="0"/>
          </a:p>
          <a:p>
            <a:pPr lvl="1"/>
            <a:r>
              <a:rPr kumimoji="1" lang="en-US" altLang="zh-CN" sz="1800" dirty="0"/>
              <a:t>Linear sleep </a:t>
            </a:r>
            <a:r>
              <a:rPr kumimoji="1" lang="en-US" altLang="zh-CN" sz="1800" dirty="0"/>
              <a:t>duration  </a:t>
            </a:r>
            <a:r>
              <a:rPr kumimoji="1" lang="en-US" altLang="zh-CN" sz="1800" b="1" dirty="0"/>
              <a:t>-0.27 (0.07)***</a:t>
            </a:r>
            <a:endParaRPr kumimoji="1" lang="en-US" altLang="zh-CN" sz="1800" b="1" dirty="0"/>
          </a:p>
          <a:p>
            <a:pPr lvl="1"/>
            <a:r>
              <a:rPr kumimoji="1" lang="en-US" altLang="zh-CN" sz="1800" dirty="0"/>
              <a:t>Quadratic sleep </a:t>
            </a:r>
            <a:r>
              <a:rPr kumimoji="1" lang="en-US" altLang="zh-CN" sz="1800" dirty="0"/>
              <a:t>duration  </a:t>
            </a:r>
            <a:r>
              <a:rPr kumimoji="1" lang="en-US" altLang="zh-CN" sz="1800" b="1" dirty="0"/>
              <a:t>-0.13 (0.03)***</a:t>
            </a:r>
          </a:p>
          <a:p>
            <a:r>
              <a:rPr kumimoji="1" lang="en-US" altLang="zh-CN" sz="2000" dirty="0"/>
              <a:t>Random effects </a:t>
            </a:r>
          </a:p>
          <a:p>
            <a:pPr lvl="1"/>
            <a:r>
              <a:rPr kumimoji="1" lang="en-US" altLang="zh-CN" sz="1800" dirty="0"/>
              <a:t>Intercept  </a:t>
            </a:r>
            <a:r>
              <a:rPr kumimoji="1" lang="en-US" altLang="zh-CN" sz="1800" b="1" dirty="0"/>
              <a:t>1.30 [1.08, 1.55] (sig.)</a:t>
            </a:r>
          </a:p>
          <a:p>
            <a:pPr lvl="1"/>
            <a:r>
              <a:rPr kumimoji="1" lang="en-US" altLang="zh-CN" sz="1800" dirty="0"/>
              <a:t>Sleep duration linear  </a:t>
            </a:r>
            <a:r>
              <a:rPr kumimoji="1" lang="en-US" altLang="zh-CN" sz="1800" b="1" dirty="0"/>
              <a:t>0.18 [0.34, 0.66] </a:t>
            </a:r>
          </a:p>
          <a:p>
            <a:pPr lvl="1"/>
            <a:r>
              <a:rPr kumimoji="1" lang="en-US" altLang="zh-CN" sz="1800" dirty="0" err="1"/>
              <a:t>cor</a:t>
            </a:r>
            <a:r>
              <a:rPr kumimoji="1" lang="en-US" altLang="zh-CN" sz="1800" dirty="0"/>
              <a:t> (Intercept, linear)  -0.98 [-0.75, 0.29]</a:t>
            </a:r>
          </a:p>
          <a:p>
            <a:pPr lvl="1"/>
            <a:r>
              <a:rPr kumimoji="1" lang="en-US" altLang="zh-CN" sz="1800" dirty="0"/>
              <a:t>Residual  3.21 [3.08, 3.33]</a:t>
            </a:r>
          </a:p>
        </p:txBody>
      </p:sp>
      <p:sp>
        <p:nvSpPr>
          <p:cNvPr id="3" name="文本框 2"/>
          <p:cNvSpPr txBox="1"/>
          <p:nvPr/>
        </p:nvSpPr>
        <p:spPr>
          <a:xfrm>
            <a:off x="4638763" y="4540437"/>
            <a:ext cx="4145507" cy="646331"/>
          </a:xfrm>
          <a:prstGeom prst="rect">
            <a:avLst/>
          </a:prstGeom>
          <a:noFill/>
        </p:spPr>
        <p:txBody>
          <a:bodyPr wrap="square" rtlCol="0">
            <a:spAutoFit/>
          </a:bodyPr>
          <a:lstStyle/>
          <a:p>
            <a:r>
              <a:rPr kumimoji="1" lang="en-US" altLang="zh-CN" dirty="0"/>
              <a:t>Highest predicted homework time is at 8.06 (8hr 4min) sleep duration  </a:t>
            </a:r>
            <a:endParaRPr kumimoji="1" lang="zh-CN" altLang="en-US" dirty="0"/>
          </a:p>
        </p:txBody>
      </p:sp>
      <p:pic>
        <p:nvPicPr>
          <p:cNvPr id="5" name="图片 4"/>
          <p:cNvPicPr>
            <a:picLocks noChangeAspect="1"/>
          </p:cNvPicPr>
          <p:nvPr/>
        </p:nvPicPr>
        <p:blipFill>
          <a:blip r:embed="rId3"/>
          <a:stretch>
            <a:fillRect/>
          </a:stretch>
        </p:blipFill>
        <p:spPr>
          <a:xfrm>
            <a:off x="4569049" y="1916360"/>
            <a:ext cx="4284936" cy="2443804"/>
          </a:xfrm>
          <a:prstGeom prst="rect">
            <a:avLst/>
          </a:prstGeom>
        </p:spPr>
      </p:pic>
    </p:spTree>
    <p:extLst>
      <p:ext uri="{BB962C8B-B14F-4D97-AF65-F5344CB8AC3E}">
        <p14:creationId xmlns:p14="http://schemas.microsoft.com/office/powerpoint/2010/main" val="1085063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520" y="276457"/>
            <a:ext cx="7680960" cy="1371600"/>
          </a:xfrm>
        </p:spPr>
        <p:txBody>
          <a:bodyPr>
            <a:normAutofit/>
          </a:bodyPr>
          <a:lstStyle/>
          <a:p>
            <a:r>
              <a:rPr kumimoji="1" lang="en-US" altLang="zh-CN" sz="3200" dirty="0" smtClean="0"/>
              <a:t>More analyses</a:t>
            </a:r>
            <a:r>
              <a:rPr kumimoji="1" lang="mr-IN" altLang="zh-CN" sz="3200" dirty="0" smtClean="0"/>
              <a:t>…</a:t>
            </a:r>
            <a:r>
              <a:rPr kumimoji="1" lang="en-US" altLang="zh-CN" sz="3200" dirty="0" smtClean="0"/>
              <a:t> Separating “within-person” and “between-person” effects</a:t>
            </a:r>
            <a:endParaRPr kumimoji="1" lang="zh-CN" altLang="en-US" sz="3200" dirty="0"/>
          </a:p>
        </p:txBody>
      </p:sp>
      <p:sp>
        <p:nvSpPr>
          <p:cNvPr id="5" name="内容占位符 2"/>
          <p:cNvSpPr txBox="1">
            <a:spLocks/>
          </p:cNvSpPr>
          <p:nvPr/>
        </p:nvSpPr>
        <p:spPr>
          <a:xfrm>
            <a:off x="731520" y="1555546"/>
            <a:ext cx="8009802" cy="3587767"/>
          </a:xfrm>
          <a:prstGeom prst="rect">
            <a:avLst/>
          </a:prstGeom>
        </p:spPr>
        <p:txBody>
          <a:bodyPr vert="horz" lIns="68580" tIns="34290" rIns="68580" bIns="3429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kumimoji="1" lang="en-US" altLang="zh-CN" sz="2400" dirty="0"/>
              <a:t>Between-person (BP): Average sleep duration across seven calls </a:t>
            </a:r>
          </a:p>
          <a:p>
            <a:pPr lvl="1"/>
            <a:r>
              <a:rPr kumimoji="1" lang="en-US" altLang="zh-CN" sz="2000" dirty="0"/>
              <a:t>Testing </a:t>
            </a:r>
            <a:r>
              <a:rPr kumimoji="1" lang="en-US" altLang="zh-CN" sz="2000" dirty="0" err="1"/>
              <a:t>interindividual</a:t>
            </a:r>
            <a:r>
              <a:rPr kumimoji="1" lang="en-US" altLang="zh-CN" sz="2000" dirty="0"/>
              <a:t> differences</a:t>
            </a:r>
          </a:p>
          <a:p>
            <a:r>
              <a:rPr kumimoji="1" lang="en-US" altLang="zh-CN" sz="2400" dirty="0"/>
              <a:t>Within-person (WP): Each night’s sleep duration centered around the person mean</a:t>
            </a:r>
          </a:p>
          <a:p>
            <a:pPr lvl="1"/>
            <a:r>
              <a:rPr kumimoji="1" lang="en-US" altLang="zh-CN" sz="2000" dirty="0"/>
              <a:t>Testing </a:t>
            </a:r>
            <a:r>
              <a:rPr kumimoji="1" lang="en-US" altLang="zh-CN" sz="2000" dirty="0" err="1"/>
              <a:t>intraindividual</a:t>
            </a:r>
            <a:r>
              <a:rPr kumimoji="1" lang="en-US" altLang="zh-CN" sz="2000" dirty="0"/>
              <a:t> differences (how much more/less sleep youth had </a:t>
            </a:r>
            <a:r>
              <a:rPr kumimoji="1" lang="en-US" altLang="zh-CN" sz="2000" i="1" dirty="0"/>
              <a:t>than usual</a:t>
            </a:r>
            <a:r>
              <a:rPr kumimoji="1" lang="en-US" altLang="zh-CN" sz="2000" dirty="0"/>
              <a:t>)</a:t>
            </a:r>
          </a:p>
          <a:p>
            <a:r>
              <a:rPr kumimoji="1" lang="en-US" altLang="zh-CN" sz="2000" dirty="0"/>
              <a:t>Level 1:</a:t>
            </a:r>
          </a:p>
          <a:p>
            <a:r>
              <a:rPr kumimoji="1" lang="en-US" altLang="zh-CN" sz="2000" dirty="0"/>
              <a:t>Level 2:  </a:t>
            </a:r>
          </a:p>
        </p:txBody>
      </p:sp>
      <p:pic>
        <p:nvPicPr>
          <p:cNvPr id="8" name="图片 7"/>
          <p:cNvPicPr>
            <a:picLocks noChangeAspect="1"/>
          </p:cNvPicPr>
          <p:nvPr/>
        </p:nvPicPr>
        <p:blipFill>
          <a:blip r:embed="rId3"/>
          <a:stretch>
            <a:fillRect/>
          </a:stretch>
        </p:blipFill>
        <p:spPr>
          <a:xfrm>
            <a:off x="1927944" y="4004159"/>
            <a:ext cx="4319857" cy="329947"/>
          </a:xfrm>
          <a:prstGeom prst="rect">
            <a:avLst/>
          </a:prstGeom>
        </p:spPr>
      </p:pic>
      <p:pic>
        <p:nvPicPr>
          <p:cNvPr id="9" name="图片 8"/>
          <p:cNvPicPr>
            <a:picLocks noChangeAspect="1"/>
          </p:cNvPicPr>
          <p:nvPr/>
        </p:nvPicPr>
        <p:blipFill>
          <a:blip r:embed="rId4"/>
          <a:stretch>
            <a:fillRect/>
          </a:stretch>
        </p:blipFill>
        <p:spPr>
          <a:xfrm>
            <a:off x="1927944" y="4432652"/>
            <a:ext cx="3432121" cy="697339"/>
          </a:xfrm>
          <a:prstGeom prst="rect">
            <a:avLst/>
          </a:prstGeom>
        </p:spPr>
      </p:pic>
      <p:pic>
        <p:nvPicPr>
          <p:cNvPr id="10" name="图片 9"/>
          <p:cNvPicPr>
            <a:picLocks noChangeAspect="1"/>
          </p:cNvPicPr>
          <p:nvPr/>
        </p:nvPicPr>
        <p:blipFill>
          <a:blip r:embed="rId5"/>
          <a:stretch>
            <a:fillRect/>
          </a:stretch>
        </p:blipFill>
        <p:spPr>
          <a:xfrm>
            <a:off x="402677" y="5387274"/>
            <a:ext cx="8338645" cy="307601"/>
          </a:xfrm>
          <a:prstGeom prst="rect">
            <a:avLst/>
          </a:prstGeom>
        </p:spPr>
      </p:pic>
      <p:sp>
        <p:nvSpPr>
          <p:cNvPr id="11" name="左中括号 10"/>
          <p:cNvSpPr/>
          <p:nvPr/>
        </p:nvSpPr>
        <p:spPr>
          <a:xfrm rot="16200000">
            <a:off x="3610800" y="3795643"/>
            <a:ext cx="114650" cy="3968081"/>
          </a:xfrm>
          <a:prstGeom prst="leftBracket">
            <a:avLst/>
          </a:prstGeom>
          <a:ln w="857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350"/>
          </a:p>
        </p:txBody>
      </p:sp>
      <p:sp>
        <p:nvSpPr>
          <p:cNvPr id="12" name="文本框 11"/>
          <p:cNvSpPr txBox="1"/>
          <p:nvPr/>
        </p:nvSpPr>
        <p:spPr>
          <a:xfrm>
            <a:off x="3285751" y="5837009"/>
            <a:ext cx="904699" cy="369332"/>
          </a:xfrm>
          <a:prstGeom prst="rect">
            <a:avLst/>
          </a:prstGeom>
          <a:noFill/>
        </p:spPr>
        <p:txBody>
          <a:bodyPr wrap="square" rtlCol="0">
            <a:spAutoFit/>
          </a:bodyPr>
          <a:lstStyle/>
          <a:p>
            <a:r>
              <a:rPr kumimoji="1" lang="en-US" altLang="zh-CN" dirty="0"/>
              <a:t>Fixed </a:t>
            </a:r>
            <a:endParaRPr kumimoji="1" lang="zh-CN" altLang="en-US" dirty="0"/>
          </a:p>
        </p:txBody>
      </p:sp>
      <p:sp>
        <p:nvSpPr>
          <p:cNvPr id="13" name="左中括号 12"/>
          <p:cNvSpPr/>
          <p:nvPr/>
        </p:nvSpPr>
        <p:spPr>
          <a:xfrm rot="16200000">
            <a:off x="7302802" y="4398488"/>
            <a:ext cx="114650" cy="2762390"/>
          </a:xfrm>
          <a:prstGeom prst="leftBracket">
            <a:avLst/>
          </a:prstGeom>
          <a:ln w="8572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350"/>
          </a:p>
        </p:txBody>
      </p:sp>
      <p:sp>
        <p:nvSpPr>
          <p:cNvPr id="14" name="文本框 13"/>
          <p:cNvSpPr txBox="1"/>
          <p:nvPr/>
        </p:nvSpPr>
        <p:spPr>
          <a:xfrm>
            <a:off x="7073524" y="5837900"/>
            <a:ext cx="1201796" cy="369332"/>
          </a:xfrm>
          <a:prstGeom prst="rect">
            <a:avLst/>
          </a:prstGeom>
          <a:noFill/>
        </p:spPr>
        <p:txBody>
          <a:bodyPr wrap="square" rtlCol="0">
            <a:spAutoFit/>
          </a:bodyPr>
          <a:lstStyle/>
          <a:p>
            <a:r>
              <a:rPr kumimoji="1" lang="en-US" altLang="zh-CN" dirty="0"/>
              <a:t>Random </a:t>
            </a:r>
            <a:endParaRPr kumimoji="1" lang="zh-CN" altLang="en-US" dirty="0"/>
          </a:p>
        </p:txBody>
      </p:sp>
    </p:spTree>
    <p:extLst>
      <p:ext uri="{BB962C8B-B14F-4D97-AF65-F5344CB8AC3E}">
        <p14:creationId xmlns:p14="http://schemas.microsoft.com/office/powerpoint/2010/main" val="7233212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肥皂">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15475</TotalTime>
  <Words>2115</Words>
  <Application>Microsoft Macintosh PowerPoint</Application>
  <PresentationFormat>全屏显示(4:3)</PresentationFormat>
  <Paragraphs>236</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DengXian</vt:lpstr>
      <vt:lpstr>Garamond</vt:lpstr>
      <vt:lpstr>Mangal</vt:lpstr>
      <vt:lpstr>Wingdings</vt:lpstr>
      <vt:lpstr>宋体</vt:lpstr>
      <vt:lpstr>肥皂</vt:lpstr>
      <vt:lpstr>Sleep duration predicts Time spent on homework among Mexican AMerican youth:   a daily diary study </vt:lpstr>
      <vt:lpstr>Background: sleep and academic outcomes</vt:lpstr>
      <vt:lpstr>The present study: Sleep duration and homework time among Mexican American youth</vt:lpstr>
      <vt:lpstr>The present study: Sleep duration and homework time among Mexican American youth</vt:lpstr>
      <vt:lpstr>Plotting sleep duration and homework time</vt:lpstr>
      <vt:lpstr>Data Analyses: Polynomial association between sleep duration and homework time</vt:lpstr>
      <vt:lpstr>Results: Quadratic association between sleep duration and homework time – older siblings</vt:lpstr>
      <vt:lpstr>Results: Quadratic association between sleep duration and homework time – younger siblings</vt:lpstr>
      <vt:lpstr>More analyses… Separating “within-person” and “between-person” effects</vt:lpstr>
      <vt:lpstr>Results: Within-Person v. Between-Person effects</vt:lpstr>
      <vt:lpstr>Conclusions</vt:lpstr>
      <vt:lpstr>Future directions…</vt:lpstr>
      <vt:lpstr>Thanks for attention!  Questions?  Contact: Xiaoran Sun xbs5014@psu.edu </vt:lpstr>
      <vt:lpstr>Background: sleep and academic outcomes</vt:lpstr>
      <vt:lpstr>Data preparation for models</vt:lpstr>
      <vt:lpstr>Data Analyses: Sleep duration predicts homework time  [An extension of growth modeling]</vt:lpstr>
      <vt:lpstr>Data preparation – Daily homework time (in min)</vt:lpstr>
      <vt:lpstr>Data preparation – Daily homework time</vt:lpstr>
      <vt:lpstr>Data preparation – Nightly sleep duration (in hr)</vt:lpstr>
      <vt:lpstr>Results: Within-Person v. Between-Person effects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of sleep and homework among mexican-origin youth</dc:title>
  <dc:creator>Xiaoran Sun</dc:creator>
  <cp:lastModifiedBy>Xiaoran Sun</cp:lastModifiedBy>
  <cp:revision>201</cp:revision>
  <dcterms:created xsi:type="dcterms:W3CDTF">2017-04-11T21:42:49Z</dcterms:created>
  <dcterms:modified xsi:type="dcterms:W3CDTF">2017-05-03T19:27:58Z</dcterms:modified>
</cp:coreProperties>
</file>