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CC2BC53-64FC-4F83-A93E-1E02E00ADC13}">
  <a:tblStyle styleId="{DCC2BC53-64FC-4F83-A93E-1E02E00ADC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 20 newsgroups dataset, from 130107 -&gt; 2000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Lato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400 images, from 64*64 -&gt; 500.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RP performs better than original data.</a:t>
            </a:r>
            <a:br>
              <a:rPr lang="en-GB"/>
            </a:br>
            <a:r>
              <a:rPr lang="en-GB"/>
              <a:t>SRP fastest</a:t>
            </a:r>
            <a:br>
              <a:rPr lang="en-GB"/>
            </a:br>
            <a:r>
              <a:rPr lang="en-GB"/>
              <a:t>PCA DR takes long time</a:t>
            </a:r>
            <a:br>
              <a:rPr lang="en-GB"/>
            </a:b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RP performs best.</a:t>
            </a:r>
            <a:br>
              <a:rPr lang="en-GB"/>
            </a:br>
            <a:r>
              <a:rPr lang="en-GB"/>
              <a:t>PCA has best time efficiency.</a:t>
            </a:r>
            <a:br>
              <a:rPr lang="en-GB"/>
            </a:b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4000"/>
            </a:lvl1pPr>
            <a:lvl2pPr lvl="1" rtl="0">
              <a:spcBef>
                <a:spcPts val="0"/>
              </a:spcBef>
              <a:buSzPct val="100000"/>
              <a:defRPr sz="4000"/>
            </a:lvl2pPr>
            <a:lvl3pPr lvl="2" rtl="0">
              <a:spcBef>
                <a:spcPts val="0"/>
              </a:spcBef>
              <a:buSzPct val="100000"/>
              <a:defRPr sz="4000"/>
            </a:lvl3pPr>
            <a:lvl4pPr lvl="3" rtl="0">
              <a:spcBef>
                <a:spcPts val="0"/>
              </a:spcBef>
              <a:buSzPct val="100000"/>
              <a:defRPr sz="4000"/>
            </a:lvl4pPr>
            <a:lvl5pPr lvl="4" rtl="0">
              <a:spcBef>
                <a:spcPts val="0"/>
              </a:spcBef>
              <a:buSzPct val="100000"/>
              <a:defRPr sz="4000"/>
            </a:lvl5pPr>
            <a:lvl6pPr lvl="5" rtl="0">
              <a:spcBef>
                <a:spcPts val="0"/>
              </a:spcBef>
              <a:buSzPct val="100000"/>
              <a:defRPr sz="4000"/>
            </a:lvl6pPr>
            <a:lvl7pPr lvl="6" rtl="0">
              <a:spcBef>
                <a:spcPts val="0"/>
              </a:spcBef>
              <a:buSzPct val="100000"/>
              <a:defRPr sz="4000"/>
            </a:lvl7pPr>
            <a:lvl8pPr lvl="7" rtl="0">
              <a:spcBef>
                <a:spcPts val="0"/>
              </a:spcBef>
              <a:buSzPct val="100000"/>
              <a:defRPr sz="4000"/>
            </a:lvl8pPr>
            <a:lvl9pPr lvl="8" rtl="0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8000"/>
            </a:lvl1pPr>
            <a:lvl2pPr lvl="1" rtl="0">
              <a:spcBef>
                <a:spcPts val="0"/>
              </a:spcBef>
              <a:buSzPct val="100000"/>
              <a:defRPr sz="8000"/>
            </a:lvl2pPr>
            <a:lvl3pPr lvl="2" rtl="0">
              <a:spcBef>
                <a:spcPts val="0"/>
              </a:spcBef>
              <a:buSzPct val="100000"/>
              <a:defRPr sz="8000"/>
            </a:lvl3pPr>
            <a:lvl4pPr lvl="3" rtl="0">
              <a:spcBef>
                <a:spcPts val="0"/>
              </a:spcBef>
              <a:buSzPct val="100000"/>
              <a:defRPr sz="8000"/>
            </a:lvl4pPr>
            <a:lvl5pPr lvl="4" rtl="0">
              <a:spcBef>
                <a:spcPts val="0"/>
              </a:spcBef>
              <a:buSzPct val="100000"/>
              <a:defRPr sz="8000"/>
            </a:lvl5pPr>
            <a:lvl6pPr lvl="5" rtl="0">
              <a:spcBef>
                <a:spcPts val="0"/>
              </a:spcBef>
              <a:buSzPct val="100000"/>
              <a:defRPr sz="8000"/>
            </a:lvl6pPr>
            <a:lvl7pPr lvl="6" rtl="0">
              <a:spcBef>
                <a:spcPts val="0"/>
              </a:spcBef>
              <a:buSzPct val="100000"/>
              <a:defRPr sz="8000"/>
            </a:lvl7pPr>
            <a:lvl8pPr lvl="7" rtl="0">
              <a:spcBef>
                <a:spcPts val="0"/>
              </a:spcBef>
              <a:buSzPct val="100000"/>
              <a:defRPr sz="8000"/>
            </a:lvl8pPr>
            <a:lvl9pPr lvl="8" rtl="0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115775" y="545925"/>
            <a:ext cx="5652300" cy="2454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700"/>
              <a:t>Dimensionality Reduction and Its Application in Data Mining</a:t>
            </a:r>
            <a:r>
              <a:rPr lang="en-GB" sz="2700"/>
              <a:t>	</a:t>
            </a: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126325" y="3931975"/>
            <a:ext cx="3470700" cy="865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-GB"/>
              <a:t>16 Nov 2017</a:t>
            </a:r>
          </a:p>
          <a:p>
            <a:pPr lvl="0" rt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-GB"/>
              <a:t>CS5234 Mini Project</a:t>
            </a:r>
          </a:p>
          <a:p>
            <a:pPr lvl="0" algn="r">
              <a:lnSpc>
                <a:spcPct val="115000"/>
              </a:lnSpc>
              <a:spcBef>
                <a:spcPts val="0"/>
              </a:spcBef>
              <a:buNone/>
            </a:pPr>
            <a:r>
              <a:rPr lang="en-GB"/>
              <a:t>Yang Ruizhi, Chen Shaozhuang, Li Yuanda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Agenda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-GB" sz="1600">
                <a:solidFill>
                  <a:srgbClr val="666666"/>
                </a:solidFill>
              </a:rPr>
              <a:t>Introduction to Dimensionality Reduction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AutoNum type="arabicPeriod"/>
            </a:pPr>
            <a:r>
              <a:rPr b="1" lang="en-GB" sz="1600">
                <a:solidFill>
                  <a:srgbClr val="FF0000"/>
                </a:solidFill>
              </a:rPr>
              <a:t>Experiments with </a:t>
            </a:r>
            <a:r>
              <a:rPr b="1" lang="en-GB" sz="1600">
                <a:solidFill>
                  <a:srgbClr val="FF0000"/>
                </a:solidFill>
              </a:rPr>
              <a:t>Dimensionality Reduction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AutoNum type="alphaLcPeriod"/>
            </a:pPr>
            <a:r>
              <a:rPr b="1" lang="en-GB" sz="1600">
                <a:solidFill>
                  <a:srgbClr val="FF0000"/>
                </a:solidFill>
              </a:rPr>
              <a:t>Text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AutoNum type="alphaLcPeriod"/>
            </a:pPr>
            <a:r>
              <a:rPr b="1" lang="en-GB" sz="1600">
                <a:solidFill>
                  <a:srgbClr val="FF0000"/>
                </a:solidFill>
              </a:rPr>
              <a:t>Image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600"/>
              <a:t>Experiments with </a:t>
            </a:r>
            <a:r>
              <a:rPr lang="en-GB" sz="1600"/>
              <a:t>K-Means and K-NN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 sz="1600"/>
              <a:t>Text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 sz="1600"/>
              <a:t>Image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600"/>
              <a:t>Conclusion</a:t>
            </a: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Experimental Settings			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600"/>
              <a:t>Objective: Justify the ability of different dimensionality reduction methods for preserving </a:t>
            </a:r>
            <a:r>
              <a:rPr lang="en-GB" sz="1600"/>
              <a:t>pairwise distance.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600"/>
              <a:t>Datasets (high-dimensional)</a:t>
            </a: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600"/>
              <a:t>Text Data:	20 newsgroups dataset (</a:t>
            </a:r>
            <a:r>
              <a:rPr lang="en-GB" sz="1600"/>
              <a:t>10</a:t>
            </a:r>
            <a:r>
              <a:rPr baseline="30000" lang="en-GB" sz="1600"/>
              <a:t>4</a:t>
            </a:r>
            <a:r>
              <a:rPr lang="en-GB" sz="1600"/>
              <a:t> dimension)</a:t>
            </a: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GB" sz="1600"/>
              <a:t>Image Data:	Olivetti faces dataset (10</a:t>
            </a:r>
            <a:r>
              <a:rPr baseline="30000" lang="en-GB" sz="1600"/>
              <a:t>3</a:t>
            </a:r>
            <a:r>
              <a:rPr lang="en-GB" sz="1600"/>
              <a:t> dimension)</a:t>
            </a: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450" y="152400"/>
            <a:ext cx="3998295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75" y="1817563"/>
            <a:ext cx="4176999" cy="15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Histogram</a:t>
            </a:r>
            <a:r>
              <a:rPr lang="en-GB"/>
              <a:t> for RP, SPR, PCA on Text Data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53425" y="3923975"/>
            <a:ext cx="8361900" cy="55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RP						       SRP					             PCA</a:t>
            </a:r>
          </a:p>
        </p:txBody>
      </p:sp>
      <p:pic>
        <p:nvPicPr>
          <p:cNvPr id="225" name="Shape 2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700" y="1598375"/>
            <a:ext cx="3045350" cy="20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Shape 2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598353"/>
            <a:ext cx="3045350" cy="2035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5800" y="1609201"/>
            <a:ext cx="3045350" cy="2035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Histogram for RP, SPR, PCA on Image Data</a:t>
            </a:r>
          </a:p>
        </p:txBody>
      </p:sp>
      <p:sp>
        <p:nvSpPr>
          <p:cNvPr id="233" name="Shape 2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53425" y="3923975"/>
            <a:ext cx="8361900" cy="554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RP						       SRP					             PCA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400" y="1460250"/>
            <a:ext cx="3400474" cy="23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274" y="1460250"/>
            <a:ext cx="3259134" cy="23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Shape 2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0950" y="1460249"/>
            <a:ext cx="3425460" cy="23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Agenda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-GB" sz="1600">
                <a:solidFill>
                  <a:srgbClr val="666666"/>
                </a:solidFill>
              </a:rPr>
              <a:t>Introduction to Dimensionality Reduction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-GB" sz="1600">
                <a:solidFill>
                  <a:srgbClr val="666666"/>
                </a:solidFill>
              </a:rPr>
              <a:t>Experiments with D</a:t>
            </a:r>
            <a:r>
              <a:rPr lang="en-GB" sz="1600">
                <a:solidFill>
                  <a:srgbClr val="666666"/>
                </a:solidFill>
              </a:rPr>
              <a:t>imensionality Reduction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lphaLcPeriod"/>
            </a:pPr>
            <a:r>
              <a:rPr lang="en-GB" sz="1600">
                <a:solidFill>
                  <a:srgbClr val="666666"/>
                </a:solidFill>
              </a:rPr>
              <a:t>Text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lphaLcPeriod"/>
            </a:pPr>
            <a:r>
              <a:rPr lang="en-GB" sz="1600">
                <a:solidFill>
                  <a:srgbClr val="666666"/>
                </a:solidFill>
              </a:rPr>
              <a:t>Image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AutoNum type="arabicPeriod"/>
            </a:pPr>
            <a:r>
              <a:rPr b="1" lang="en-GB" sz="1600">
                <a:solidFill>
                  <a:srgbClr val="FF0000"/>
                </a:solidFill>
              </a:rPr>
              <a:t>Experiments with K</a:t>
            </a:r>
            <a:r>
              <a:rPr b="1" lang="en-GB" sz="1600">
                <a:solidFill>
                  <a:srgbClr val="FF0000"/>
                </a:solidFill>
              </a:rPr>
              <a:t>-Means and K-NN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AutoNum type="alphaLcPeriod"/>
            </a:pPr>
            <a:r>
              <a:rPr b="1" lang="en-GB" sz="1600">
                <a:solidFill>
                  <a:srgbClr val="FF0000"/>
                </a:solidFill>
              </a:rPr>
              <a:t>Text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AutoNum type="alphaLcPeriod"/>
            </a:pPr>
            <a:r>
              <a:rPr b="1" lang="en-GB" sz="1600">
                <a:solidFill>
                  <a:srgbClr val="FF0000"/>
                </a:solidFill>
              </a:rPr>
              <a:t>Image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600"/>
              <a:t>Conclusion</a:t>
            </a: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Experimental Settings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/>
              <a:t>We are particularly interested in data mining/machine learning algorithms that make heavy use of </a:t>
            </a:r>
            <a:r>
              <a:rPr b="1" lang="en-GB"/>
              <a:t>pairwise distance</a:t>
            </a:r>
            <a:r>
              <a:rPr lang="en-GB"/>
              <a:t> among data points: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K-nearest neighbors (classification, supervised learning)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/>
              <a:t>K-means (clustering, unsupervised learning)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/>
              <a:t>Number of categories:</a:t>
            </a:r>
          </a:p>
          <a:p>
            <a:pPr indent="-31115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Text dataset: 5 categories considered.</a:t>
            </a:r>
          </a:p>
          <a:p>
            <a:pPr indent="-31115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/>
              <a:t>Image dataset: 10 categories considered.</a:t>
            </a:r>
          </a:p>
        </p:txBody>
      </p:sp>
      <p:sp>
        <p:nvSpPr>
          <p:cNvPr id="251" name="Shape 2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Performance Metrics</a:t>
            </a:r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Training/test data division for kNN:</a:t>
            </a:r>
          </a:p>
          <a:p>
            <a:pPr indent="-311150" lvl="0" marL="457200" rtl="0">
              <a:spcBef>
                <a:spcPts val="0"/>
              </a:spcBef>
              <a:buSzPct val="100000"/>
            </a:pPr>
            <a:r>
              <a:rPr lang="en-GB"/>
              <a:t>Hold-out, 6 : 4. </a:t>
            </a:r>
            <a:r>
              <a:rPr lang="en-GB"/>
              <a:t>Stratified</a:t>
            </a:r>
            <a:r>
              <a:rPr lang="en-GB"/>
              <a:t> sampling.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Metrics: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K-NN: 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Precision, recall, f1-score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Higher means better.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K-Means: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Homogeneity, completeness, v-measure.</a:t>
            </a:r>
          </a:p>
          <a:p>
            <a:pPr indent="-298450" lvl="1" marL="914400" rtl="0">
              <a:spcBef>
                <a:spcPts val="0"/>
              </a:spcBef>
              <a:buSzPct val="100000"/>
            </a:pPr>
            <a:r>
              <a:rPr lang="en-GB"/>
              <a:t>Higher means better.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Each experiment is p</a:t>
            </a:r>
            <a:r>
              <a:rPr lang="en-GB"/>
              <a:t>erformed 20 times. Mean is taken for evaluation.</a:t>
            </a:r>
          </a:p>
        </p:txBody>
      </p:sp>
      <p:sp>
        <p:nvSpPr>
          <p:cNvPr id="258" name="Shape 2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K-Means on Text Data</a:t>
            </a:r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552575"/>
            <a:ext cx="7810500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66" name="Shape 266"/>
          <p:cNvSpPr/>
          <p:nvPr/>
        </p:nvSpPr>
        <p:spPr>
          <a:xfrm>
            <a:off x="4158425" y="3105625"/>
            <a:ext cx="794400" cy="360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/>
          <p:nvPr/>
        </p:nvSpPr>
        <p:spPr>
          <a:xfrm>
            <a:off x="5521500" y="2009725"/>
            <a:ext cx="1283700" cy="360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K-Means on Image Data</a:t>
            </a:r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566850"/>
            <a:ext cx="788670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75" name="Shape 275"/>
          <p:cNvSpPr/>
          <p:nvPr/>
        </p:nvSpPr>
        <p:spPr>
          <a:xfrm>
            <a:off x="4207350" y="3097850"/>
            <a:ext cx="729300" cy="360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6972900" y="2024075"/>
            <a:ext cx="1363500" cy="360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Agenda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AutoNum type="arabicPeriod"/>
            </a:pPr>
            <a:r>
              <a:rPr b="1" lang="en-GB" sz="1600">
                <a:solidFill>
                  <a:srgbClr val="FF0000"/>
                </a:solidFill>
              </a:rPr>
              <a:t>Introduction to Dimensionality Reduction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600"/>
              <a:t>Experiments with </a:t>
            </a:r>
            <a:r>
              <a:rPr lang="en-GB" sz="1600"/>
              <a:t>Dimensionality Reduction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 sz="1600"/>
              <a:t>Text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 sz="1600"/>
              <a:t>Image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600"/>
              <a:t>Experiments with K-Means and K-NN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 sz="1600"/>
              <a:t>Text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 sz="1600"/>
              <a:t>Image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-GB" sz="1600"/>
              <a:t>Conclusion</a:t>
            </a: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Shape 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95425"/>
            <a:ext cx="77724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Shape 28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K-NN on Text Data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sp>
        <p:nvSpPr>
          <p:cNvPr id="284" name="Shape 284"/>
          <p:cNvSpPr/>
          <p:nvPr/>
        </p:nvSpPr>
        <p:spPr>
          <a:xfrm>
            <a:off x="4043750" y="3112750"/>
            <a:ext cx="548700" cy="360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x="5468000" y="2018650"/>
            <a:ext cx="1215600" cy="360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K-NN on Image Data</a:t>
            </a: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50" y="1604975"/>
            <a:ext cx="7762875" cy="1933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3" name="Shape 293"/>
          <p:cNvSpPr/>
          <p:nvPr/>
        </p:nvSpPr>
        <p:spPr>
          <a:xfrm>
            <a:off x="3993000" y="3110013"/>
            <a:ext cx="729300" cy="360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/>
          <p:nvPr/>
        </p:nvSpPr>
        <p:spPr>
          <a:xfrm>
            <a:off x="6890100" y="2030425"/>
            <a:ext cx="1366500" cy="3609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Agenda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-GB" sz="1600">
                <a:solidFill>
                  <a:srgbClr val="666666"/>
                </a:solidFill>
              </a:rPr>
              <a:t>Introduction to Dimensionality Reduction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-GB" sz="1600">
                <a:solidFill>
                  <a:srgbClr val="666666"/>
                </a:solidFill>
              </a:rPr>
              <a:t>Experiments with Di</a:t>
            </a:r>
            <a:r>
              <a:rPr lang="en-GB" sz="1600">
                <a:solidFill>
                  <a:srgbClr val="666666"/>
                </a:solidFill>
              </a:rPr>
              <a:t>mensionality Reduction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lphaLcPeriod"/>
            </a:pPr>
            <a:r>
              <a:rPr lang="en-GB" sz="1600">
                <a:solidFill>
                  <a:srgbClr val="666666"/>
                </a:solidFill>
              </a:rPr>
              <a:t>Text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lphaLcPeriod"/>
            </a:pPr>
            <a:r>
              <a:rPr lang="en-GB" sz="1600">
                <a:solidFill>
                  <a:srgbClr val="666666"/>
                </a:solidFill>
              </a:rPr>
              <a:t>Image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rabicPeriod"/>
            </a:pPr>
            <a:r>
              <a:rPr lang="en-GB" sz="1600">
                <a:solidFill>
                  <a:srgbClr val="666666"/>
                </a:solidFill>
              </a:rPr>
              <a:t>Experiments with K-</a:t>
            </a:r>
            <a:r>
              <a:rPr lang="en-GB" sz="1600">
                <a:solidFill>
                  <a:srgbClr val="666666"/>
                </a:solidFill>
              </a:rPr>
              <a:t>Means and K-NN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lphaLcPeriod"/>
            </a:pPr>
            <a:r>
              <a:rPr lang="en-GB" sz="1600">
                <a:solidFill>
                  <a:srgbClr val="666666"/>
                </a:solidFill>
              </a:rPr>
              <a:t>Text</a:t>
            </a:r>
          </a:p>
          <a:p>
            <a: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AutoNum type="alphaLcPeriod"/>
            </a:pPr>
            <a:r>
              <a:rPr lang="en-GB" sz="1600">
                <a:solidFill>
                  <a:srgbClr val="666666"/>
                </a:solidFill>
              </a:rPr>
              <a:t>Image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100000"/>
              <a:buAutoNum type="arabicPeriod"/>
            </a:pPr>
            <a:r>
              <a:rPr b="1" lang="en-GB" sz="160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Conclusion	</a:t>
            </a:r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297500" y="11554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600"/>
              <a:t>Our results show: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600"/>
              <a:t>All three DR techniques perform well on our datasets and applications.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600"/>
              <a:t>Gaussian RP outperforms others in most of our experiments.</a:t>
            </a:r>
          </a:p>
          <a:p>
            <a:pPr indent="-3302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600"/>
              <a:t>PCA is inefficient on large dataset with large dimensionality.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600"/>
              <a:t>We conclude:</a:t>
            </a:r>
          </a:p>
          <a:p>
            <a:pPr indent="-330200" lvl="0" marL="45720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GB" sz="1600"/>
              <a:t>RP and SRP are good alternatives to PCA, when pairwise distance is important, dimension is big, and time complexity is a concern.</a:t>
            </a: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[1]	Johnson, W. B., &amp; Lindenstrauss, J. (1984). Extensions of Lipschitz mappings into a Hilbert space. </a:t>
            </a:r>
            <a:r>
              <a:rPr i="1" lang="en-GB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Contemporary mathematics</a:t>
            </a:r>
            <a:r>
              <a:rPr lang="en-GB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r>
              <a:rPr lang="en-GB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(189-206), 1.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[2]	Achlioptas, D. (2001, May). Database-friendly random projections. In </a:t>
            </a:r>
            <a:r>
              <a:rPr i="1" lang="en-GB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Proceedings of the twentieth ACM SIGMOD-SIGACT-SIGART symposium on Principles of database systems</a:t>
            </a:r>
            <a:r>
              <a:rPr lang="en-GB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(pp. 274-281). ACM.</a:t>
            </a:r>
          </a:p>
          <a:p>
            <a:pPr lvl="0" rtl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[3]	Dasgupta, S., &amp; Gupta, A. (2003). An elementary proof of a theorem of Johnson and Lindenstrauss. </a:t>
            </a:r>
            <a:r>
              <a:rPr i="1" lang="en-GB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Random Structures &amp; Algorithms</a:t>
            </a:r>
            <a:r>
              <a:rPr lang="en-GB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GB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n-GB" sz="1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(1), 60-65.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5" name="Shape 3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Motivation for Dimensionality Reduction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</a:pPr>
            <a:r>
              <a:rPr lang="en-GB" sz="1600"/>
              <a:t>Many data mining/machine learning applications deal with high dimensional data</a:t>
            </a: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600"/>
              <a:t>E.g. text, image, etc.</a:t>
            </a:r>
          </a:p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600"/>
              <a:t>Project high dimensional data to lower dimensional space is desirable</a:t>
            </a: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GB" sz="1600"/>
              <a:t>R</a:t>
            </a:r>
            <a:r>
              <a:rPr baseline="30000" lang="en-GB" sz="1600"/>
              <a:t>d</a:t>
            </a:r>
            <a:r>
              <a:rPr lang="en-GB" sz="1600"/>
              <a:t> → R</a:t>
            </a:r>
            <a:r>
              <a:rPr baseline="30000" lang="en-GB" sz="1600"/>
              <a:t>k</a:t>
            </a:r>
            <a:r>
              <a:rPr lang="en-GB" sz="1600"/>
              <a:t>, where k &lt;&lt; d</a:t>
            </a:r>
          </a:p>
        </p:txBody>
      </p:sp>
      <p:sp>
        <p:nvSpPr>
          <p:cNvPr id="149" name="Shape 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Dimensionality Reduction Techniques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30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600"/>
              <a:t>We consider 3 DR techniques</a:t>
            </a: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600"/>
              <a:t>Principle Component Analysis</a:t>
            </a: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sz="1600"/>
              <a:t>(Gaussian) Random Projection</a:t>
            </a:r>
          </a:p>
          <a:p>
            <a:pPr indent="-330200" lvl="1" marL="914400" rtl="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GB" sz="1600"/>
              <a:t>Sparse Random Projection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Principle Component Analysis (PCA)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Let </a:t>
            </a:r>
            <a:r>
              <a:rPr i="1" lang="en-GB"/>
              <a:t>X</a:t>
            </a:r>
            <a:r>
              <a:rPr baseline="-25000" i="1" lang="en-GB"/>
              <a:t>d⨯N</a:t>
            </a:r>
            <a:r>
              <a:rPr lang="en-GB"/>
              <a:t> be the original data set, which contains </a:t>
            </a:r>
            <a:r>
              <a:rPr i="1" lang="en-GB"/>
              <a:t>N</a:t>
            </a:r>
            <a:r>
              <a:rPr lang="en-GB"/>
              <a:t> data points of dimension </a:t>
            </a:r>
            <a:r>
              <a:rPr i="1" lang="en-GB"/>
              <a:t>d</a:t>
            </a:r>
            <a:r>
              <a:rPr lang="en-GB"/>
              <a:t>. PCA requires </a:t>
            </a:r>
            <a:r>
              <a:rPr b="1" lang="en-GB"/>
              <a:t>eigenvalue decomposition</a:t>
            </a:r>
            <a:r>
              <a:rPr lang="en-GB"/>
              <a:t> of the data covariance matrix: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The</a:t>
            </a:r>
            <a:r>
              <a:rPr i="1" lang="en-GB"/>
              <a:t> N k</a:t>
            </a:r>
            <a:r>
              <a:rPr lang="en-GB"/>
              <a:t>-dimensional data matrix after PCA is: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Where </a:t>
            </a:r>
            <a:r>
              <a:rPr i="1" lang="en-GB"/>
              <a:t>E</a:t>
            </a:r>
            <a:r>
              <a:rPr baseline="-25000" i="1" lang="en-GB"/>
              <a:t>k</a:t>
            </a:r>
            <a:r>
              <a:rPr lang="en-GB"/>
              <a:t> contains </a:t>
            </a:r>
            <a:r>
              <a:rPr i="1" lang="en-GB"/>
              <a:t>k</a:t>
            </a:r>
            <a:r>
              <a:rPr lang="en-GB"/>
              <a:t> eigenvectors corresponding to the </a:t>
            </a:r>
            <a:r>
              <a:rPr i="1" lang="en-GB"/>
              <a:t>k</a:t>
            </a:r>
            <a:r>
              <a:rPr lang="en-GB"/>
              <a:t> largest eigenvalues in 𝚲.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-GB"/>
              <a:t>Time Complexity</a:t>
            </a:r>
            <a:r>
              <a:rPr lang="en-GB"/>
              <a:t>: </a:t>
            </a:r>
            <a:r>
              <a:rPr i="1" lang="en-GB"/>
              <a:t>O(d</a:t>
            </a:r>
            <a:r>
              <a:rPr baseline="30000" i="1" lang="en-GB"/>
              <a:t>2</a:t>
            </a:r>
            <a:r>
              <a:rPr i="1" lang="en-GB"/>
              <a:t>N + d</a:t>
            </a:r>
            <a:r>
              <a:rPr baseline="30000" i="1" lang="en-GB"/>
              <a:t>3</a:t>
            </a:r>
            <a:r>
              <a:rPr i="1" lang="en-GB"/>
              <a:t>)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650" y="2206400"/>
            <a:ext cx="1326700" cy="4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763" y="3159700"/>
            <a:ext cx="946475" cy="29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(Gaussian) Random Projection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Random projection is performed by simply multiply the original data matrix by a random matrix: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where the random matrix R is obtained by sampling each of entry from a Gaussian distribution </a:t>
            </a:r>
            <a:r>
              <a:rPr i="1" lang="en-GB"/>
              <a:t>N(0, 1/k)</a:t>
            </a:r>
            <a:r>
              <a:rPr lang="en-GB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-GB"/>
              <a:t>Time Complexity</a:t>
            </a:r>
            <a:r>
              <a:rPr lang="en-GB"/>
              <a:t>: </a:t>
            </a:r>
            <a:r>
              <a:rPr i="1" lang="en-GB"/>
              <a:t>O(dkN)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626" y="2062200"/>
            <a:ext cx="942750" cy="3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Sparse Random Projection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Similar to Gaussian r</a:t>
            </a:r>
            <a:r>
              <a:rPr lang="en-GB"/>
              <a:t>andom projection, sparse random projection is done by simply multiply the original data matrix by a random matrix: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/>
              <a:t>where the random matrix R is obtained by sampling each of entry using: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-GB"/>
              <a:t>Time Complexity</a:t>
            </a:r>
            <a:r>
              <a:rPr lang="en-GB"/>
              <a:t>: </a:t>
            </a:r>
            <a:r>
              <a:rPr i="1" lang="en-GB"/>
              <a:t>O(dkN)</a:t>
            </a:r>
            <a:r>
              <a:rPr lang="en-GB"/>
              <a:t>. But sparsity can be exploited.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626" y="2252650"/>
            <a:ext cx="950750" cy="3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Shape 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3046" y="3195777"/>
            <a:ext cx="3081625" cy="7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1297500" y="393750"/>
            <a:ext cx="77235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Johnson-Lindenstrauss Lemma (J-L Lemma)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There are various proofs and interpretations. Our way to interpret J-L Lemma: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-GB"/>
              <a:t>For a given error bound </a:t>
            </a:r>
            <a:r>
              <a:rPr lang="en-GB"/>
              <a:t>𝜖 </a:t>
            </a:r>
            <a:r>
              <a:rPr lang="en-GB"/>
              <a:t>and a given size of data set </a:t>
            </a:r>
            <a:r>
              <a:rPr i="1" lang="en-GB"/>
              <a:t>N</a:t>
            </a:r>
            <a:r>
              <a:rPr lang="en-GB"/>
              <a:t>, as long as </a:t>
            </a:r>
            <a:r>
              <a:rPr i="1" lang="en-GB"/>
              <a:t>k</a:t>
            </a:r>
            <a:r>
              <a:rPr lang="en-GB"/>
              <a:t> is suitably big, we can always find a random projection, such that the pairwise distance after projection is </a:t>
            </a:r>
            <a:r>
              <a:rPr lang="en-GB"/>
              <a:t>𝜖-approximation of the original pairwise distance.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-GB"/>
              <a:t>In human language: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/>
              <a:t>Pairwise distance between data points is nearly preserved.</a:t>
            </a:r>
          </a:p>
          <a:p>
            <a:pPr indent="-311150" lvl="0" marL="457200">
              <a:spcBef>
                <a:spcPts val="0"/>
              </a:spcBef>
              <a:buSzPct val="100000"/>
            </a:pPr>
            <a:r>
              <a:rPr lang="en-GB"/>
              <a:t>Performance guarantee for random projection.</a:t>
            </a:r>
          </a:p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Summary</a:t>
            </a:r>
          </a:p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  <p:graphicFrame>
        <p:nvGraphicFramePr>
          <p:cNvPr id="196" name="Shape 196"/>
          <p:cNvGraphicFramePr/>
          <p:nvPr/>
        </p:nvGraphicFramePr>
        <p:xfrm>
          <a:off x="1225250" y="115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{DCC2BC53-64FC-4F83-A93E-1E02E00ADC13}</a:tableStyleId>
              </a:tblPr>
              <a:tblGrid>
                <a:gridCol w="3251025"/>
                <a:gridCol w="4121550"/>
              </a:tblGrid>
              <a:tr h="11764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600">
                          <a:solidFill>
                            <a:srgbClr val="434343"/>
                          </a:solidFill>
                        </a:rPr>
                        <a:t>Random Projection </a:t>
                      </a:r>
                    </a:p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600">
                          <a:solidFill>
                            <a:srgbClr val="434343"/>
                          </a:solidFill>
                        </a:rPr>
                        <a:t>(RP)</a:t>
                      </a: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600">
                          <a:solidFill>
                            <a:srgbClr val="434343"/>
                          </a:solidFill>
                        </a:rPr>
                        <a:t>X</a:t>
                      </a:r>
                      <a:r>
                        <a:rPr b="1" baseline="-25000" lang="en-GB" sz="1600">
                          <a:solidFill>
                            <a:srgbClr val="434343"/>
                          </a:solidFill>
                        </a:rPr>
                        <a:t>RP</a:t>
                      </a:r>
                      <a:r>
                        <a:rPr b="1" lang="en-GB" sz="1600">
                          <a:solidFill>
                            <a:srgbClr val="434343"/>
                          </a:solidFill>
                        </a:rPr>
                        <a:t>=RX</a:t>
                      </a:r>
                    </a:p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200">
                          <a:solidFill>
                            <a:srgbClr val="434343"/>
                          </a:solidFill>
                        </a:rPr>
                        <a:t>X: original data matrix</a:t>
                      </a:r>
                    </a:p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200">
                          <a:solidFill>
                            <a:srgbClr val="434343"/>
                          </a:solidFill>
                        </a:rPr>
                        <a:t>R: projection matrix, Gaussian-sampled.</a:t>
                      </a: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12441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600">
                          <a:solidFill>
                            <a:srgbClr val="FFFFFF"/>
                          </a:solidFill>
                        </a:rPr>
                        <a:t>Sparse Random Projection </a:t>
                      </a:r>
                    </a:p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600">
                          <a:solidFill>
                            <a:srgbClr val="FFFFFF"/>
                          </a:solidFill>
                        </a:rPr>
                        <a:t>(SRP)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600">
                          <a:solidFill>
                            <a:srgbClr val="FFFFFF"/>
                          </a:solidFill>
                        </a:rPr>
                        <a:t>r</a:t>
                      </a:r>
                      <a:r>
                        <a:rPr b="1" baseline="-25000" lang="en-GB" sz="1600">
                          <a:solidFill>
                            <a:srgbClr val="FFFFFF"/>
                          </a:solidFill>
                        </a:rPr>
                        <a:t>ij</a:t>
                      </a:r>
                      <a:r>
                        <a:rPr b="1" lang="en-GB" sz="1600">
                          <a:solidFill>
                            <a:srgbClr val="FFFFFF"/>
                          </a:solidFill>
                        </a:rPr>
                        <a:t> sampled from:</a:t>
                      </a:r>
                    </a:p>
                    <a:p>
                      <a:pPr indent="0" lvl="0" marL="45720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-25000" lang="en-GB" sz="1200">
                          <a:solidFill>
                            <a:schemeClr val="lt1"/>
                          </a:solidFill>
                        </a:rPr>
                        <a:t>ij</a:t>
                      </a: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 = √3 w.p. ⅙</a:t>
                      </a:r>
                    </a:p>
                    <a:p>
                      <a:pPr indent="0" lvl="0" marL="45720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-25000" lang="en-GB" sz="1200">
                          <a:solidFill>
                            <a:schemeClr val="lt1"/>
                          </a:solidFill>
                        </a:rPr>
                        <a:t>ij</a:t>
                      </a: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 = 0 w.p. ⅔ </a:t>
                      </a:r>
                    </a:p>
                    <a:p>
                      <a:pPr indent="0" lvl="0" marL="45720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r</a:t>
                      </a:r>
                      <a:r>
                        <a:rPr b="1" baseline="-25000" lang="en-GB" sz="1200">
                          <a:solidFill>
                            <a:schemeClr val="lt1"/>
                          </a:solidFill>
                        </a:rPr>
                        <a:t>ij</a:t>
                      </a: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 = -√3 w.p. ⅙ </a:t>
                      </a:r>
                    </a:p>
                  </a:txBody>
                  <a:tcPr marT="91425" marB="91425" marR="91425" marL="91425"/>
                </a:tc>
              </a:tr>
              <a:tr h="113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600">
                          <a:solidFill>
                            <a:srgbClr val="434343"/>
                          </a:solidFill>
                        </a:rPr>
                        <a:t>Principle Component Analysis </a:t>
                      </a:r>
                    </a:p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600">
                          <a:solidFill>
                            <a:srgbClr val="434343"/>
                          </a:solidFill>
                        </a:rPr>
                        <a:t>(PCA)</a:t>
                      </a: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600">
                          <a:solidFill>
                            <a:srgbClr val="434343"/>
                          </a:solidFill>
                        </a:rPr>
                        <a:t>X</a:t>
                      </a:r>
                      <a:r>
                        <a:rPr b="1" baseline="-25000" lang="en-GB" sz="1600">
                          <a:solidFill>
                            <a:srgbClr val="434343"/>
                          </a:solidFill>
                        </a:rPr>
                        <a:t>PCA</a:t>
                      </a:r>
                      <a:r>
                        <a:rPr b="1" lang="en-GB" sz="1600">
                          <a:solidFill>
                            <a:srgbClr val="434343"/>
                          </a:solidFill>
                        </a:rPr>
                        <a:t>=E</a:t>
                      </a:r>
                      <a:r>
                        <a:rPr b="1" baseline="-25000" lang="en-GB" sz="1600">
                          <a:solidFill>
                            <a:srgbClr val="434343"/>
                          </a:solidFill>
                        </a:rPr>
                        <a:t>K</a:t>
                      </a:r>
                      <a:r>
                        <a:rPr b="1" baseline="30000" lang="en-GB" sz="1600">
                          <a:solidFill>
                            <a:srgbClr val="434343"/>
                          </a:solidFill>
                        </a:rPr>
                        <a:t>T </a:t>
                      </a:r>
                      <a:r>
                        <a:rPr b="1" lang="en-GB" sz="1600">
                          <a:solidFill>
                            <a:srgbClr val="434343"/>
                          </a:solidFill>
                        </a:rPr>
                        <a:t>X</a:t>
                      </a:r>
                    </a:p>
                    <a:p>
                      <a:pPr lvl="0" rt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200">
                          <a:solidFill>
                            <a:srgbClr val="434343"/>
                          </a:solidFill>
                        </a:rPr>
                        <a:t>X: original data matrix</a:t>
                      </a:r>
                    </a:p>
                    <a:p>
                      <a:pPr lvl="0">
                        <a:lnSpc>
                          <a:spcPct val="15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-GB" sz="1200">
                          <a:solidFill>
                            <a:srgbClr val="434343"/>
                          </a:solidFill>
                        </a:rPr>
                        <a:t>E</a:t>
                      </a:r>
                      <a:r>
                        <a:rPr b="1" baseline="-25000" lang="en-GB" sz="1200">
                          <a:solidFill>
                            <a:srgbClr val="434343"/>
                          </a:solidFill>
                        </a:rPr>
                        <a:t>k</a:t>
                      </a:r>
                      <a:r>
                        <a:rPr b="1" lang="en-GB" sz="1200">
                          <a:solidFill>
                            <a:srgbClr val="434343"/>
                          </a:solidFill>
                        </a:rPr>
                        <a:t>: contains k eigenvectores</a:t>
                      </a: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