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4" r:id="rId10"/>
    <p:sldId id="306" r:id="rId11"/>
    <p:sldId id="303" r:id="rId12"/>
    <p:sldId id="315" r:id="rId13"/>
    <p:sldId id="271" r:id="rId14"/>
    <p:sldId id="276" r:id="rId15"/>
    <p:sldId id="288" r:id="rId16"/>
    <p:sldId id="290" r:id="rId17"/>
    <p:sldId id="294" r:id="rId18"/>
    <p:sldId id="283" r:id="rId19"/>
    <p:sldId id="282" r:id="rId20"/>
    <p:sldId id="284" r:id="rId21"/>
    <p:sldId id="295" r:id="rId22"/>
    <p:sldId id="296" r:id="rId23"/>
    <p:sldId id="277" r:id="rId24"/>
    <p:sldId id="270" r:id="rId25"/>
    <p:sldId id="272" r:id="rId26"/>
    <p:sldId id="269" r:id="rId27"/>
    <p:sldId id="302" r:id="rId28"/>
    <p:sldId id="281" r:id="rId29"/>
    <p:sldId id="286" r:id="rId30"/>
    <p:sldId id="285" r:id="rId31"/>
    <p:sldId id="316" r:id="rId32"/>
    <p:sldId id="317" r:id="rId33"/>
    <p:sldId id="313" r:id="rId34"/>
    <p:sldId id="312" r:id="rId35"/>
    <p:sldId id="314" r:id="rId36"/>
    <p:sldId id="307" r:id="rId37"/>
    <p:sldId id="308" r:id="rId38"/>
    <p:sldId id="310" r:id="rId39"/>
    <p:sldId id="311" r:id="rId40"/>
    <p:sldId id="280" r:id="rId41"/>
    <p:sldId id="305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5394" autoAdjust="0"/>
  </p:normalViewPr>
  <p:slideViewPr>
    <p:cSldViewPr snapToGrid="0">
      <p:cViewPr varScale="1">
        <p:scale>
          <a:sx n="84" d="100"/>
          <a:sy n="84" d="100"/>
        </p:scale>
        <p:origin x="67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5B3E4-5BE2-4A4E-8427-DB37DD6DC2E9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95338-8A24-4B9D-B6B8-ED20F8EA23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23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90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7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42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202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152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14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69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35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4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80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50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82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23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18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76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1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07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3376BBC-A300-4441-82F4-8D33889717C0}" type="datetimeFigureOut">
              <a:rPr lang="zh-TW" altLang="en-US" smtClean="0"/>
              <a:t>2016/10/19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F6AD94D-2D73-4AA8-A314-93CB887CAA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720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release/python-352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r5Ni5H" TargetMode="External"/><Relationship Id="rId2" Type="http://schemas.openxmlformats.org/officeDocument/2006/relationships/hyperlink" Target="http://www.ted.com/talks/james_veitch_this_is_what_happens_when_you_reply_to_spam_email/transcript?language=en#t-314655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r5Ni5H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tools/explorer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97735" y="3508064"/>
            <a:ext cx="9144000" cy="754025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ea typeface="華康勘亭流" panose="02010609000101010101" pitchFamily="49" charset="-120"/>
              </a:rPr>
              <a:t>台灣科技大學 電腦研習社</a:t>
            </a:r>
            <a:endParaRPr lang="zh-TW" altLang="en-US" sz="5400" b="1" dirty="0">
              <a:ea typeface="華康勘亭流" panose="02010609000101010101" pitchFamily="49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9" y="379422"/>
            <a:ext cx="10896600" cy="32308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501449"/>
            <a:ext cx="2083117" cy="20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914" y="273685"/>
            <a:ext cx="10515600" cy="1325563"/>
          </a:xfrm>
        </p:spPr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的奧妙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84818" y="1690688"/>
            <a:ext cx="8260080" cy="6070283"/>
          </a:xfrm>
        </p:spPr>
        <p:txBody>
          <a:bodyPr>
            <a:no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zh-TW" sz="5000" dirty="0" smtClean="0"/>
              <a:t>Line1 : A </a:t>
            </a:r>
            <a:r>
              <a:rPr lang="en-US" altLang="zh-TW" sz="5000" dirty="0"/>
              <a:t>= </a:t>
            </a:r>
            <a:r>
              <a:rPr lang="en-US" altLang="zh-TW" sz="5000" dirty="0" smtClean="0"/>
              <a:t>5    </a:t>
            </a:r>
            <a:r>
              <a:rPr lang="en-US" altLang="zh-TW" sz="5000" dirty="0" smtClean="0">
                <a:solidFill>
                  <a:srgbClr val="92D050"/>
                </a:solidFill>
              </a:rPr>
              <a:t># </a:t>
            </a:r>
            <a:r>
              <a:rPr lang="en-US" altLang="zh-TW" sz="5000" dirty="0">
                <a:solidFill>
                  <a:srgbClr val="92D050"/>
                </a:solidFill>
              </a:rPr>
              <a:t>A = </a:t>
            </a:r>
            <a:r>
              <a:rPr lang="en-US" altLang="zh-TW" sz="5000" dirty="0" smtClean="0">
                <a:solidFill>
                  <a:srgbClr val="92D050"/>
                </a:solidFill>
              </a:rPr>
              <a:t>5</a:t>
            </a:r>
            <a:endParaRPr lang="en-US" altLang="zh-TW" sz="5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TW" sz="5000" dirty="0" smtClean="0"/>
              <a:t>Line2 : B </a:t>
            </a:r>
            <a:r>
              <a:rPr lang="en-US" altLang="zh-TW" sz="5000" dirty="0"/>
              <a:t>= </a:t>
            </a:r>
            <a:r>
              <a:rPr lang="en-US" altLang="zh-TW" sz="5000" dirty="0" smtClean="0"/>
              <a:t>A   </a:t>
            </a:r>
            <a:r>
              <a:rPr lang="en-US" altLang="zh-TW" sz="5000" dirty="0" smtClean="0">
                <a:solidFill>
                  <a:srgbClr val="92D050"/>
                </a:solidFill>
              </a:rPr>
              <a:t># A = 5  # </a:t>
            </a:r>
            <a:r>
              <a:rPr lang="en-US" altLang="zh-TW" sz="5000" dirty="0">
                <a:solidFill>
                  <a:srgbClr val="92D050"/>
                </a:solidFill>
              </a:rPr>
              <a:t>B = </a:t>
            </a:r>
            <a:r>
              <a:rPr lang="en-US" altLang="zh-TW" sz="5000" dirty="0" smtClean="0">
                <a:solidFill>
                  <a:srgbClr val="92D050"/>
                </a:solidFill>
              </a:rPr>
              <a:t>5</a:t>
            </a:r>
          </a:p>
          <a:p>
            <a:pPr marL="0" indent="0">
              <a:buNone/>
            </a:pPr>
            <a:r>
              <a:rPr lang="en-US" altLang="zh-TW" sz="5000" dirty="0" smtClean="0"/>
              <a:t>Line3 : A = 10 </a:t>
            </a:r>
            <a:r>
              <a:rPr lang="en-US" altLang="zh-TW" sz="5000" dirty="0" smtClean="0">
                <a:solidFill>
                  <a:srgbClr val="92D050"/>
                </a:solidFill>
              </a:rPr>
              <a:t># </a:t>
            </a:r>
            <a:r>
              <a:rPr lang="en-US" altLang="zh-TW" sz="5000" dirty="0">
                <a:solidFill>
                  <a:srgbClr val="92D050"/>
                </a:solidFill>
              </a:rPr>
              <a:t>A = </a:t>
            </a:r>
            <a:r>
              <a:rPr lang="en-US" altLang="zh-TW" sz="5000" dirty="0" smtClean="0">
                <a:solidFill>
                  <a:srgbClr val="92D050"/>
                </a:solidFill>
              </a:rPr>
              <a:t>10  # </a:t>
            </a:r>
            <a:r>
              <a:rPr lang="en-US" altLang="zh-TW" sz="5000" dirty="0">
                <a:solidFill>
                  <a:srgbClr val="92D050"/>
                </a:solidFill>
              </a:rPr>
              <a:t>B = </a:t>
            </a:r>
            <a:r>
              <a:rPr lang="en-US" altLang="zh-TW" sz="5000" dirty="0" smtClean="0">
                <a:solidFill>
                  <a:srgbClr val="92D050"/>
                </a:solidFill>
              </a:rPr>
              <a:t>5</a:t>
            </a:r>
          </a:p>
          <a:p>
            <a:pPr marL="0" indent="0">
              <a:buNone/>
            </a:pPr>
            <a:endParaRPr lang="en-US" altLang="zh-TW" sz="5000" dirty="0"/>
          </a:p>
          <a:p>
            <a:pPr marL="0" indent="0">
              <a:buNone/>
            </a:pPr>
            <a:r>
              <a:rPr lang="en-US" altLang="zh-TW" sz="5000" dirty="0" smtClean="0"/>
              <a:t>= </a:t>
            </a:r>
            <a:r>
              <a:rPr lang="zh-TW" altLang="en-US" sz="5000" dirty="0" smtClean="0"/>
              <a:t>是指派 </a:t>
            </a:r>
            <a:r>
              <a:rPr lang="en-US" altLang="zh-TW" sz="5000" dirty="0" smtClean="0"/>
              <a:t>a = 5</a:t>
            </a:r>
          </a:p>
          <a:p>
            <a:pPr marL="0" indent="0">
              <a:buNone/>
            </a:pPr>
            <a:r>
              <a:rPr lang="en-US" altLang="zh-TW" sz="5000" dirty="0" smtClean="0"/>
              <a:t>==</a:t>
            </a:r>
            <a:r>
              <a:rPr lang="zh-TW" altLang="en-US" sz="5000" dirty="0" smtClean="0"/>
              <a:t> 是比較 </a:t>
            </a:r>
            <a:r>
              <a:rPr lang="en-US" altLang="zh-TW" sz="5000" dirty="0" smtClean="0"/>
              <a:t>5 == 4 </a:t>
            </a:r>
            <a:r>
              <a:rPr lang="zh-TW" altLang="en-US" sz="5000" dirty="0" smtClean="0"/>
              <a:t>會回傳</a:t>
            </a:r>
            <a:r>
              <a:rPr lang="en-US" altLang="zh-TW" sz="5000" dirty="0" smtClean="0"/>
              <a:t>False</a:t>
            </a:r>
            <a:endParaRPr lang="en-US" altLang="zh-TW" sz="5000" dirty="0"/>
          </a:p>
        </p:txBody>
      </p:sp>
    </p:spTree>
    <p:extLst>
      <p:ext uri="{BB962C8B-B14F-4D97-AF65-F5344CB8AC3E}">
        <p14:creationId xmlns:p14="http://schemas.microsoft.com/office/powerpoint/2010/main" val="23480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2.</a:t>
            </a:r>
            <a:r>
              <a:rPr lang="zh-TW" altLang="en-US" dirty="0" smtClean="0"/>
              <a:t> 將兩個輸入加總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562" y="1948656"/>
            <a:ext cx="100774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小練習</a:t>
            </a:r>
            <a:r>
              <a:rPr lang="en-US" altLang="zh-TW" dirty="0" smtClean="0"/>
              <a:t>:</a:t>
            </a:r>
            <a:r>
              <a:rPr lang="zh-TW" altLang="en-US" dirty="0" smtClean="0"/>
              <a:t>輸入三個數字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假設輸入的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個數字為 </a:t>
            </a:r>
            <a:r>
              <a:rPr lang="en-US" altLang="zh-TW" dirty="0" smtClean="0"/>
              <a:t>x, y, z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印出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個數字的總和</a:t>
            </a:r>
            <a:r>
              <a:rPr lang="en-US" altLang="zh-TW" dirty="0" smtClean="0"/>
              <a:t> = ?</a:t>
            </a:r>
          </a:p>
          <a:p>
            <a:r>
              <a:rPr lang="zh-TW" altLang="en-US" dirty="0"/>
              <a:t>印出</a:t>
            </a:r>
            <a:r>
              <a:rPr lang="en-US" altLang="zh-TW" dirty="0"/>
              <a:t>3</a:t>
            </a:r>
            <a:r>
              <a:rPr lang="zh-TW" altLang="en-US" dirty="0"/>
              <a:t>個數字的平均</a:t>
            </a:r>
            <a:r>
              <a:rPr lang="en-US" altLang="zh-TW" dirty="0"/>
              <a:t>= 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印出 </a:t>
            </a:r>
            <a:r>
              <a:rPr lang="en-US" altLang="zh-TW" dirty="0" smtClean="0"/>
              <a:t>x*y*z </a:t>
            </a:r>
            <a:r>
              <a:rPr lang="en-US" altLang="zh-TW" dirty="0"/>
              <a:t>= 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印出 </a:t>
            </a:r>
            <a:r>
              <a:rPr lang="en-US" altLang="zh-TW" dirty="0" err="1" smtClean="0"/>
              <a:t>x+y%z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印出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x+y</a:t>
            </a:r>
            <a:r>
              <a:rPr lang="en-US" altLang="zh-TW" smtClean="0"/>
              <a:t>)%z</a:t>
            </a:r>
            <a:r>
              <a:rPr lang="en-US" altLang="zh-TW" dirty="0" smtClean="0"/>
              <a:t> </a:t>
            </a:r>
            <a:r>
              <a:rPr lang="en-US" altLang="zh-TW" dirty="0"/>
              <a:t>= ?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27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+</a:t>
            </a:r>
            <a:r>
              <a:rPr lang="zh-TW" altLang="en-US" dirty="0" smtClean="0"/>
              <a:t> 加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減</a:t>
            </a:r>
            <a:endParaRPr lang="en-US" altLang="zh-TW" dirty="0" smtClean="0"/>
          </a:p>
          <a:p>
            <a:r>
              <a:rPr lang="zh-TW" altLang="en-US" dirty="0" smtClean="0"/>
              <a:t>* 乘</a:t>
            </a:r>
            <a:endParaRPr lang="en-US" altLang="zh-TW" dirty="0" smtClean="0"/>
          </a:p>
          <a:p>
            <a:r>
              <a:rPr lang="en-US" altLang="zh-TW" dirty="0" smtClean="0"/>
              <a:t>/</a:t>
            </a:r>
            <a:r>
              <a:rPr lang="zh-TW" altLang="en-US" dirty="0" smtClean="0"/>
              <a:t> 除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% </a:t>
            </a:r>
            <a:r>
              <a:rPr lang="zh-TW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除法取餘數</a:t>
            </a:r>
            <a:endParaRPr lang="en-US" altLang="zh-TW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** 次方 </a:t>
            </a:r>
            <a:endParaRPr lang="en-US" altLang="zh-TW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2**4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16</a:t>
            </a:r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+=</a:t>
            </a:r>
          </a:p>
          <a:p>
            <a:r>
              <a:rPr lang="en-US" altLang="zh-TW" dirty="0" smtClean="0"/>
              <a:t>-=</a:t>
            </a:r>
          </a:p>
          <a:p>
            <a:r>
              <a:rPr lang="zh-TW" altLang="en-US" dirty="0" smtClean="0"/>
              <a:t>*</a:t>
            </a:r>
            <a:r>
              <a:rPr lang="en-US" altLang="zh-TW" dirty="0" smtClean="0"/>
              <a:t>=</a:t>
            </a:r>
          </a:p>
          <a:p>
            <a:r>
              <a:rPr lang="en-US" altLang="zh-TW" dirty="0" smtClean="0"/>
              <a:t>/=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a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+=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1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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+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8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註解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2091363"/>
            <a:ext cx="10233800" cy="4351338"/>
          </a:xfrm>
        </p:spPr>
        <p:txBody>
          <a:bodyPr/>
          <a:lstStyle/>
          <a:p>
            <a:r>
              <a:rPr lang="zh-TW" altLang="en-US" sz="4000" dirty="0" smtClean="0"/>
              <a:t>單行註解 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#</a:t>
            </a:r>
            <a:r>
              <a:rPr lang="zh-TW" altLang="en-US" sz="4000" dirty="0" smtClean="0"/>
              <a:t>註解內容</a:t>
            </a:r>
            <a:endParaRPr lang="en-US" altLang="zh-TW" sz="4000" dirty="0" smtClean="0"/>
          </a:p>
          <a:p>
            <a:r>
              <a:rPr lang="zh-TW" altLang="en-US" sz="4000" dirty="0" smtClean="0"/>
              <a:t>多行註解 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“””</a:t>
            </a:r>
            <a:r>
              <a:rPr lang="zh-TW" altLang="en-US" sz="4000" dirty="0" smtClean="0"/>
              <a:t> 註解內容 </a:t>
            </a:r>
            <a:r>
              <a:rPr lang="en-US" altLang="zh-TW" sz="4000" dirty="0" smtClean="0"/>
              <a:t>“””</a:t>
            </a:r>
          </a:p>
          <a:p>
            <a:r>
              <a:rPr lang="zh-TW" altLang="en-US" sz="4000" dirty="0"/>
              <a:t>註解的東西不會執行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2743200" y="230188"/>
            <a:ext cx="54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寫程式的重要習慣</a:t>
            </a:r>
            <a:endParaRPr lang="zh-TW" alt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43200" y="765121"/>
            <a:ext cx="54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寫程式的重要習慣</a:t>
            </a:r>
            <a:endParaRPr lang="zh-TW" alt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43200" y="1300054"/>
            <a:ext cx="54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寫程式的重要習慣</a:t>
            </a:r>
            <a:endParaRPr lang="zh-TW" altLang="en-U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</a:t>
            </a:r>
            <a:r>
              <a:rPr lang="zh-TW" altLang="en-US" dirty="0" smtClean="0"/>
              <a:t>輸入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a = input(“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a:”)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683469" y="1825625"/>
            <a:ext cx="6172199" cy="4351338"/>
          </a:xfrm>
        </p:spPr>
        <p:txBody>
          <a:bodyPr/>
          <a:lstStyle/>
          <a:p>
            <a:r>
              <a:rPr lang="zh-TW" altLang="en-US" dirty="0" smtClean="0"/>
              <a:t>回傳的東西為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str</a:t>
            </a:r>
            <a:r>
              <a:rPr lang="zh-TW" altLang="en-US" dirty="0" smtClean="0"/>
              <a:t>型態，如果要存成其他型態來用的話，需要轉型。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num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(input(“Enter a number:”))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1926336" y="2292096"/>
            <a:ext cx="12192" cy="512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3846576" y="2292096"/>
            <a:ext cx="12192" cy="5120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695503" y="3100090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變</a:t>
            </a:r>
            <a:r>
              <a:rPr lang="zh-TW" altLang="en-US" dirty="0"/>
              <a:t>數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627935" y="3100090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提示的文字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9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</a:t>
            </a:r>
            <a:r>
              <a:rPr lang="zh-TW" altLang="en-US" dirty="0"/>
              <a:t>輸入</a:t>
            </a:r>
          </a:p>
        </p:txBody>
      </p:sp>
      <p:pic>
        <p:nvPicPr>
          <p:cNvPr id="4" name="內容版面配置區 3" descr="input_demo2.py - C:/Users/Toby/Desktop/input_demo2.py (3.5.0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9" b="77282"/>
          <a:stretch/>
        </p:blipFill>
        <p:spPr>
          <a:xfrm>
            <a:off x="838199" y="2104696"/>
            <a:ext cx="8143291" cy="1426779"/>
          </a:xfrm>
        </p:spPr>
      </p:pic>
      <p:pic>
        <p:nvPicPr>
          <p:cNvPr id="5" name="圖片 4" descr="Python 3.5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1" b="71580"/>
          <a:stretch/>
        </p:blipFill>
        <p:spPr>
          <a:xfrm>
            <a:off x="838199" y="4800600"/>
            <a:ext cx="9295941" cy="85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</a:t>
            </a:r>
            <a:r>
              <a:rPr lang="zh-TW" altLang="en-US" dirty="0" smtClean="0"/>
              <a:t>判斷</a:t>
            </a:r>
            <a:endParaRPr lang="zh-TW" altLang="en-US" dirty="0"/>
          </a:p>
        </p:txBody>
      </p:sp>
      <p:pic>
        <p:nvPicPr>
          <p:cNvPr id="4" name="內容版面配置區 3" descr="if_demo.py - C:\Users\Toby\Desktop\if_demo.py (3.5.0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4562" r="22842" b="67137"/>
          <a:stretch/>
        </p:blipFill>
        <p:spPr>
          <a:xfrm>
            <a:off x="1457950" y="2191406"/>
            <a:ext cx="8205100" cy="2987565"/>
          </a:xfrm>
        </p:spPr>
      </p:pic>
      <p:cxnSp>
        <p:nvCxnSpPr>
          <p:cNvPr id="6" name="直線單箭頭接點 5"/>
          <p:cNvCxnSpPr/>
          <p:nvPr/>
        </p:nvCxnSpPr>
        <p:spPr>
          <a:xfrm flipV="1">
            <a:off x="1269124" y="3239815"/>
            <a:ext cx="874986" cy="788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2632842" y="3008368"/>
            <a:ext cx="1592317" cy="1072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225159" y="28237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冒號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96889" y="2924531"/>
            <a:ext cx="116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Enter</a:t>
            </a:r>
            <a:r>
              <a:rPr lang="zh-TW" altLang="en-US" dirty="0" smtClean="0"/>
              <a:t>後，自動縮排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3517582"/>
            <a:ext cx="1751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lang="zh-TW" altLang="en-US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格</a:t>
            </a:r>
            <a:r>
              <a:rPr lang="zh-TW" alt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空白</a:t>
            </a:r>
            <a:endParaRPr lang="zh-TW" altLang="en-US" sz="3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84429" y="266515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需要冒號</a:t>
            </a:r>
            <a:endParaRPr lang="zh-TW" altLang="en-US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冒號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縮排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 smtClean="0"/>
              <a:t>1.</a:t>
            </a:r>
            <a:r>
              <a:rPr lang="zh-TW" altLang="en-US" sz="4000" dirty="0" smtClean="0"/>
              <a:t>冒號後就是要縮排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縮排是</a:t>
            </a:r>
            <a:r>
              <a:rPr lang="en-US" altLang="zh-TW" sz="4000" dirty="0" smtClean="0"/>
              <a:t>4</a:t>
            </a:r>
            <a:r>
              <a:rPr lang="zh-TW" altLang="en-US" sz="4000" dirty="0" smtClean="0"/>
              <a:t>個空白 </a:t>
            </a:r>
            <a:r>
              <a:rPr lang="en-US" altLang="zh-TW" sz="4000" dirty="0" smtClean="0"/>
              <a:t>or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1</a:t>
            </a:r>
            <a:r>
              <a:rPr lang="zh-TW" altLang="en-US" sz="4000" dirty="0" smtClean="0"/>
              <a:t>個</a:t>
            </a:r>
            <a:r>
              <a:rPr lang="en-US" altLang="zh-TW" sz="4000" dirty="0" smtClean="0"/>
              <a:t>tab)</a:t>
            </a:r>
          </a:p>
          <a:p>
            <a:pPr marL="0" indent="0">
              <a:buNone/>
            </a:pPr>
            <a:r>
              <a:rPr lang="en-US" altLang="zh-TW" sz="4000" dirty="0" smtClean="0"/>
              <a:t>2.</a:t>
            </a:r>
            <a:r>
              <a:rPr lang="zh-TW" altLang="en-US" sz="4000" dirty="0" smtClean="0"/>
              <a:t>有縮</a:t>
            </a:r>
            <a:r>
              <a:rPr lang="zh-TW" altLang="en-US" sz="4000" dirty="0"/>
              <a:t>排</a:t>
            </a:r>
            <a:r>
              <a:rPr lang="zh-TW" altLang="en-US" sz="4000" dirty="0" smtClean="0"/>
              <a:t>的地方是一個程式區塊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151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比較子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等於  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/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並非大家直覺的 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剛摸程式語言最容易出錯的環節 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 smtClean="0"/>
              <a:t>&gt;= </a:t>
            </a:r>
            <a:r>
              <a:rPr lang="zh-TW" altLang="en-US" dirty="0" smtClean="0"/>
              <a:t>大於等於</a:t>
            </a:r>
            <a:endParaRPr lang="en-US" altLang="zh-TW" dirty="0" smtClean="0"/>
          </a:p>
          <a:p>
            <a:r>
              <a:rPr lang="en-US" altLang="zh-TW" dirty="0" smtClean="0"/>
              <a:t>&lt;=</a:t>
            </a:r>
            <a:r>
              <a:rPr lang="zh-TW" altLang="en-US" dirty="0" smtClean="0"/>
              <a:t> 小於等於</a:t>
            </a:r>
            <a:endParaRPr lang="en-US" altLang="zh-TW" dirty="0" smtClean="0"/>
          </a:p>
          <a:p>
            <a:r>
              <a:rPr lang="en-US" altLang="zh-TW" dirty="0" smtClean="0"/>
              <a:t>&gt;</a:t>
            </a:r>
            <a:r>
              <a:rPr lang="zh-TW" altLang="en-US" dirty="0" smtClean="0"/>
              <a:t> 大於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zh-TW" altLang="en-US" dirty="0" smtClean="0"/>
              <a:t> 小於</a:t>
            </a:r>
            <a:endParaRPr lang="en-US" altLang="zh-TW" dirty="0" smtClean="0"/>
          </a:p>
          <a:p>
            <a:r>
              <a:rPr lang="en-US" altLang="zh-TW" dirty="0" smtClean="0"/>
              <a:t>!=</a:t>
            </a:r>
            <a:r>
              <a:rPr lang="zh-TW" altLang="en-US" dirty="0" smtClean="0"/>
              <a:t> 不等於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3057" y="735518"/>
            <a:ext cx="322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變數介紹</a:t>
            </a:r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step1.p</a:t>
            </a:r>
            <a:r>
              <a:rPr lang="en-US" altLang="zh-TW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  <a:endParaRPr lang="zh-TW" alt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hlinkClick r:id="rId2"/>
              </a:rPr>
              <a:t>https://www.python.org/downloads/release/python-352</a:t>
            </a:r>
            <a:r>
              <a:rPr lang="en-US" altLang="zh-TW" sz="4000" dirty="0" smtClean="0">
                <a:hlinkClick r:id="rId2"/>
              </a:rPr>
              <a:t>/</a:t>
            </a:r>
            <a:endParaRPr lang="en-US" altLang="zh-TW" sz="4000" dirty="0" smtClean="0"/>
          </a:p>
          <a:p>
            <a:r>
              <a:rPr lang="zh-TW" altLang="en-US" sz="4000" dirty="0" smtClean="0"/>
              <a:t>安裝</a:t>
            </a:r>
            <a:r>
              <a:rPr lang="en-US" altLang="zh-TW" sz="4000" dirty="0" smtClean="0"/>
              <a:t>python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3.5.2</a:t>
            </a:r>
            <a:r>
              <a:rPr lang="zh-TW" altLang="en-US" sz="4000" dirty="0" smtClean="0"/>
              <a:t>版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4520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再來一題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做</a:t>
            </a:r>
            <a:r>
              <a:rPr lang="zh-TW" altLang="en-US" dirty="0" smtClean="0"/>
              <a:t>個猜數字遊戲吧</a:t>
            </a:r>
            <a:r>
              <a:rPr lang="en-US" altLang="zh-TW" dirty="0" smtClean="0"/>
              <a:t>~</a:t>
            </a:r>
          </a:p>
          <a:p>
            <a:pPr marL="457200" lvl="1" indent="0">
              <a:buNone/>
            </a:pPr>
            <a:r>
              <a:rPr lang="zh-TW" altLang="en-US" dirty="0" smtClean="0"/>
              <a:t>隨機一個數字，讓玩家猜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提示玩家要大一點或更小一點，一直到他猜對</a:t>
            </a:r>
            <a:r>
              <a:rPr lang="zh-TW" altLang="en-US" dirty="0"/>
              <a:t>就</a:t>
            </a:r>
            <a:r>
              <a:rPr lang="zh-TW" altLang="en-US" dirty="0" smtClean="0"/>
              <a:t>印出</a:t>
            </a:r>
            <a:r>
              <a:rPr lang="en-US" altLang="zh-TW" dirty="0" smtClean="0"/>
              <a:t>good job!!</a:t>
            </a:r>
          </a:p>
          <a:p>
            <a:endParaRPr lang="en-US" altLang="zh-TW" dirty="0"/>
          </a:p>
          <a:p>
            <a:r>
              <a:rPr lang="en-US" altLang="zh-TW" dirty="0" smtClean="0"/>
              <a:t>random</a:t>
            </a:r>
            <a:r>
              <a:rPr lang="zh-TW" altLang="en-US" dirty="0" smtClean="0"/>
              <a:t>的用法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rom random import 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randint</a:t>
            </a: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 = </a:t>
            </a:r>
            <a:r>
              <a:rPr lang="en-US" altLang="zh-TW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randint</a:t>
            </a: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(1, 10)</a:t>
            </a:r>
          </a:p>
          <a:p>
            <a:pPr marL="457200" lvl="1" indent="0">
              <a:buNone/>
            </a:pP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ist </a:t>
            </a:r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000" dirty="0" smtClean="0"/>
              <a:t>list</a:t>
            </a:r>
            <a:r>
              <a:rPr lang="zh-TW" altLang="en-US" sz="3000" dirty="0" smtClean="0"/>
              <a:t>好用的功能</a:t>
            </a:r>
            <a:r>
              <a:rPr lang="en-US" altLang="zh-TW" sz="3000" dirty="0"/>
              <a:t>	 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a=[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4,65,878,2,0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altLang="zh-TW" sz="30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altLang="zh-TW" sz="3000" dirty="0" smtClean="0"/>
              <a:t> </a:t>
            </a:r>
            <a:r>
              <a:rPr lang="zh-TW" altLang="en-US" sz="3000" dirty="0" smtClean="0"/>
              <a:t>取得陣列中的最大值</a:t>
            </a:r>
            <a:r>
              <a:rPr lang="zh-TW" altLang="en-US" sz="3000" dirty="0"/>
              <a:t>或</a:t>
            </a:r>
            <a:r>
              <a:rPr lang="zh-TW" altLang="en-US" sz="3000" dirty="0" smtClean="0"/>
              <a:t>最小值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max(</a:t>
            </a:r>
            <a:r>
              <a:rPr lang="en-US" altLang="zh-TW" sz="3000" dirty="0"/>
              <a:t>‘</a:t>
            </a:r>
            <a:r>
              <a:rPr lang="zh-TW" altLang="en-US" sz="3000" dirty="0"/>
              <a:t>陣列名稱</a:t>
            </a:r>
            <a:r>
              <a:rPr lang="en-US" altLang="zh-TW" sz="3000" dirty="0" smtClean="0"/>
              <a:t>’) or min(</a:t>
            </a:r>
            <a:r>
              <a:rPr lang="en-US" altLang="zh-TW" sz="3000" dirty="0"/>
              <a:t>‘</a:t>
            </a:r>
            <a:r>
              <a:rPr lang="zh-TW" altLang="en-US" sz="3000" dirty="0"/>
              <a:t>陣列名稱</a:t>
            </a:r>
            <a:r>
              <a:rPr lang="en-US" altLang="zh-TW" sz="3000" dirty="0" smtClean="0"/>
              <a:t>’)</a:t>
            </a:r>
          </a:p>
          <a:p>
            <a:pPr marL="914400" lvl="2" indent="0">
              <a:buNone/>
            </a:pP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max(a)     ##</a:t>
            </a: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878</a:t>
            </a:r>
          </a:p>
          <a:p>
            <a:pPr marL="914400" lvl="2" indent="0">
              <a:buNone/>
            </a:pP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min(a)      ##</a:t>
            </a: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</a:t>
            </a:r>
            <a:endParaRPr lang="en-US" altLang="zh-TW" sz="3000" dirty="0">
              <a:solidFill>
                <a:schemeClr val="accent5">
                  <a:lumMod val="60000"/>
                  <a:lumOff val="40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r>
              <a:rPr lang="zh-TW" altLang="en-US" sz="3000" dirty="0" smtClean="0"/>
              <a:t>陣列從小到大排序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 </a:t>
            </a:r>
            <a:r>
              <a:rPr lang="en-US" altLang="zh-TW" sz="3000" dirty="0"/>
              <a:t>‘</a:t>
            </a:r>
            <a:r>
              <a:rPr lang="zh-TW" altLang="en-US" sz="3000" dirty="0"/>
              <a:t>陣列名稱</a:t>
            </a:r>
            <a:r>
              <a:rPr lang="en-US" altLang="zh-TW" sz="3000" dirty="0" smtClean="0"/>
              <a:t>’.sort()</a:t>
            </a:r>
          </a:p>
          <a:p>
            <a:pPr marL="914400" lvl="2" indent="0">
              <a:buNone/>
            </a:pP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</a:t>
            </a:r>
            <a:r>
              <a:rPr lang="en-US" altLang="zh-TW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a.sort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   ## [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0, 2, 4, 65, 878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1"/>
            <a:r>
              <a:rPr lang="zh-TW" altLang="en-US" sz="3000" dirty="0" smtClean="0"/>
              <a:t>陣列反轉</a:t>
            </a:r>
            <a:r>
              <a:rPr lang="en-US" altLang="zh-TW" sz="3000" dirty="0" smtClean="0"/>
              <a:t>:</a:t>
            </a:r>
            <a:r>
              <a:rPr lang="zh-TW" altLang="en-US" sz="3000" dirty="0" smtClean="0"/>
              <a:t> </a:t>
            </a:r>
            <a:r>
              <a:rPr lang="en-US" altLang="zh-TW" sz="3000" dirty="0"/>
              <a:t>‘</a:t>
            </a:r>
            <a:r>
              <a:rPr lang="zh-TW" altLang="en-US" sz="3000" dirty="0"/>
              <a:t>陣列</a:t>
            </a:r>
            <a:r>
              <a:rPr lang="zh-TW" altLang="en-US" sz="3000" dirty="0" smtClean="0"/>
              <a:t>名稱</a:t>
            </a:r>
            <a:r>
              <a:rPr lang="en-US" altLang="zh-TW" sz="3000" dirty="0" smtClean="0"/>
              <a:t>’.reverse()</a:t>
            </a:r>
          </a:p>
          <a:p>
            <a:pPr marL="914400" lvl="2" indent="0">
              <a:buNone/>
            </a:pPr>
            <a:r>
              <a:rPr lang="en-US" altLang="zh-TW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Ex: </a:t>
            </a:r>
            <a:r>
              <a:rPr lang="en-US" altLang="zh-TW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a.reverse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    ## [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878, 65, 4, 2, 0</a:t>
            </a:r>
            <a:r>
              <a:rPr lang="en-US" altLang="zh-TW" sz="3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zh-TW" altLang="en-US" sz="3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48" y="28711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list</a:t>
            </a:r>
            <a:r>
              <a:rPr lang="zh-TW" altLang="en-US" dirty="0" smtClean="0"/>
              <a:t> 陣列</a:t>
            </a:r>
            <a:endParaRPr lang="zh-TW" altLang="en-US" dirty="0"/>
          </a:p>
        </p:txBody>
      </p:sp>
      <p:pic>
        <p:nvPicPr>
          <p:cNvPr id="4" name="內容版面配置區 3" descr="Python 列表(Lists) | 菜鸟教程 - Mozilla Firefox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2" t="13018" r="31482" b="12450"/>
          <a:stretch/>
        </p:blipFill>
        <p:spPr>
          <a:xfrm>
            <a:off x="2810517" y="112144"/>
            <a:ext cx="6187980" cy="6809014"/>
          </a:xfrm>
        </p:spPr>
      </p:pic>
      <p:sp>
        <p:nvSpPr>
          <p:cNvPr id="5" name="橢圓 4"/>
          <p:cNvSpPr/>
          <p:nvPr/>
        </p:nvSpPr>
        <p:spPr>
          <a:xfrm>
            <a:off x="2810517" y="1235565"/>
            <a:ext cx="2708231" cy="5520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120349" y="3240606"/>
            <a:ext cx="2708231" cy="5520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8497" y="1027906"/>
            <a:ext cx="31935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a=[4,65,878,2,0]</a:t>
            </a:r>
          </a:p>
        </p:txBody>
      </p:sp>
      <p:sp>
        <p:nvSpPr>
          <p:cNvPr id="7" name="矩形 6"/>
          <p:cNvSpPr/>
          <p:nvPr/>
        </p:nvSpPr>
        <p:spPr>
          <a:xfrm>
            <a:off x="8998497" y="1612681"/>
            <a:ext cx="241604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print(</a:t>
            </a:r>
            <a:r>
              <a:rPr lang="en-US" altLang="zh-TW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len</a:t>
            </a:r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(a))</a:t>
            </a:r>
          </a:p>
          <a:p>
            <a:r>
              <a:rPr lang="en-US" altLang="zh-TW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</a:t>
            </a:r>
          </a:p>
        </p:txBody>
      </p:sp>
      <p:sp>
        <p:nvSpPr>
          <p:cNvPr id="8" name="矩形 7"/>
          <p:cNvSpPr/>
          <p:nvPr/>
        </p:nvSpPr>
        <p:spPr>
          <a:xfrm>
            <a:off x="8998497" y="3274674"/>
            <a:ext cx="3029997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a.append</a:t>
            </a:r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(7)</a:t>
            </a:r>
          </a:p>
          <a:p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print(a)</a:t>
            </a:r>
          </a:p>
          <a:p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[4,65,878,2,0,7]</a:t>
            </a:r>
            <a:endParaRPr lang="en-US" altLang="zh-TW" sz="3200" dirty="0">
              <a:solidFill>
                <a:schemeClr val="accent5">
                  <a:lumMod val="60000"/>
                  <a:lumOff val="40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sz="3200" dirty="0">
              <a:solidFill>
                <a:schemeClr val="accent5">
                  <a:lumMod val="60000"/>
                  <a:lumOff val="40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62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ist </a:t>
            </a:r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陣列的初始值這樣設：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Ex1: 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empty_list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= []   ##</a:t>
            </a:r>
            <a:r>
              <a:rPr lang="zh-TW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空陣列</a:t>
            </a:r>
            <a:endParaRPr lang="en-US" altLang="zh-TW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Ex2: 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names_list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= [“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Toby”,”Xiao”,”Richard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”]  ##</a:t>
            </a:r>
            <a:r>
              <a:rPr lang="zh-TW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存著三個名字的陣列</a:t>
            </a:r>
            <a:endParaRPr lang="en-US" altLang="zh-TW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altLang="zh-TW" dirty="0"/>
              <a:t>l</a:t>
            </a:r>
            <a:r>
              <a:rPr lang="en-US" altLang="zh-TW" dirty="0" smtClean="0"/>
              <a:t>ist</a:t>
            </a:r>
            <a:r>
              <a:rPr lang="zh-TW" altLang="en-US" dirty="0" smtClean="0"/>
              <a:t>用法：</a:t>
            </a:r>
            <a:endParaRPr lang="en-US" altLang="zh-TW" dirty="0" smtClean="0"/>
          </a:p>
          <a:p>
            <a:pPr lvl="1"/>
            <a:r>
              <a:rPr lang="en-US" altLang="zh-TW" dirty="0"/>
              <a:t>.</a:t>
            </a:r>
            <a:r>
              <a:rPr lang="en-US" altLang="zh-TW" dirty="0" smtClean="0"/>
              <a:t>append(‘</a:t>
            </a:r>
            <a:r>
              <a:rPr lang="zh-TW" altLang="en-US" dirty="0" smtClean="0"/>
              <a:t>要加入的元素添加於最後</a:t>
            </a:r>
            <a:r>
              <a:rPr lang="en-US" altLang="zh-TW" dirty="0" smtClean="0"/>
              <a:t>’)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##</a:t>
            </a:r>
            <a:r>
              <a:rPr lang="zh-TW" altLang="en-US" dirty="0" smtClean="0"/>
              <a:t>增加元素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Ex: 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names_list.append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(“Kobe”)</a:t>
            </a: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altLang="zh-TW" dirty="0" smtClean="0"/>
              <a:t>.remove(‘</a:t>
            </a:r>
            <a:r>
              <a:rPr lang="zh-TW" altLang="en-US" dirty="0" smtClean="0"/>
              <a:t>要刪除的</a:t>
            </a:r>
            <a:r>
              <a:rPr lang="zh-TW" altLang="en-US" dirty="0"/>
              <a:t>元素</a:t>
            </a:r>
            <a:r>
              <a:rPr lang="en-US" altLang="zh-TW" dirty="0" smtClean="0"/>
              <a:t>’)</a:t>
            </a:r>
            <a:r>
              <a:rPr lang="zh-TW" altLang="en-US" dirty="0" smtClean="0"/>
              <a:t>   </a:t>
            </a:r>
            <a:r>
              <a:rPr lang="en-US" altLang="zh-TW" dirty="0" smtClean="0"/>
              <a:t>##</a:t>
            </a:r>
            <a:r>
              <a:rPr lang="zh-TW" altLang="en-US" dirty="0" smtClean="0"/>
              <a:t>刪除元素</a:t>
            </a:r>
            <a:endParaRPr lang="en-US" altLang="zh-TW" dirty="0" smtClean="0"/>
          </a:p>
          <a:p>
            <a:pPr marL="914400" lvl="2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Ex: 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names_list.remove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(“Brian”)</a:t>
            </a:r>
            <a:endParaRPr lang="en-US" altLang="zh-TW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altLang="zh-TW" dirty="0" err="1" smtClean="0"/>
              <a:t>len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陣列</a:t>
            </a:r>
            <a:r>
              <a:rPr lang="en-US" altLang="zh-TW" dirty="0" smtClean="0"/>
              <a:t>’)   ##</a:t>
            </a:r>
            <a:r>
              <a:rPr lang="zh-TW" altLang="en-US" dirty="0" smtClean="0"/>
              <a:t>取得陣列長度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陣列有幾個元素</a:t>
            </a:r>
            <a:r>
              <a:rPr lang="en-US" altLang="zh-TW" dirty="0" smtClean="0"/>
              <a:t>)</a:t>
            </a:r>
          </a:p>
          <a:p>
            <a:pPr marL="914400" lvl="2" indent="0">
              <a:buNone/>
            </a:pP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Ex: 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len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names_list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3536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hile 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只要滿足條件就會一直執行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 descr="while_demo.py - C:/Users/Toby/Desktop/while_demo.py (3.5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t="4673" r="66732" b="74742"/>
          <a:stretch/>
        </p:blipFill>
        <p:spPr>
          <a:xfrm>
            <a:off x="838200" y="2744943"/>
            <a:ext cx="4030790" cy="2512701"/>
          </a:xfrm>
          <a:prstGeom prst="rect">
            <a:avLst/>
          </a:prstGeom>
        </p:spPr>
      </p:pic>
      <p:pic>
        <p:nvPicPr>
          <p:cNvPr id="5" name="圖片 4" descr="Python 3.5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t="81785" r="88068" b="517"/>
          <a:stretch/>
        </p:blipFill>
        <p:spPr>
          <a:xfrm>
            <a:off x="6753645" y="2744943"/>
            <a:ext cx="2248466" cy="343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range(start, end [, step</a:t>
            </a:r>
            <a:r>
              <a:rPr lang="en-US" altLang="zh-TW" dirty="0"/>
              <a:t>])</a:t>
            </a:r>
            <a:br>
              <a:rPr lang="en-US" altLang="zh-TW" dirty="0"/>
            </a:br>
            <a:r>
              <a:rPr lang="en-US" altLang="zh-TW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end </a:t>
            </a:r>
            <a:r>
              <a:rPr lang="zh-TW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不取</a:t>
            </a:r>
            <a:endParaRPr lang="zh-TW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Ex: range(1,5) </a:t>
            </a:r>
            <a:r>
              <a:rPr lang="en-US" altLang="zh-TW" dirty="0" smtClean="0">
                <a:sym typeface="Wingdings" panose="05000000000000000000" pitchFamily="2" charset="2"/>
              </a:rPr>
              <a:t> [1,2,3,4]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Ex: range(1,9,2) </a:t>
            </a:r>
            <a:r>
              <a:rPr lang="en-US" altLang="zh-TW" dirty="0" smtClean="0">
                <a:sym typeface="Wingdings" panose="05000000000000000000" pitchFamily="2" charset="2"/>
              </a:rPr>
              <a:t> [1,3,5,7]</a:t>
            </a:r>
            <a:endParaRPr lang="zh-TW" altLang="en-US" dirty="0"/>
          </a:p>
        </p:txBody>
      </p:sp>
      <p:pic>
        <p:nvPicPr>
          <p:cNvPr id="5" name="圖片 4" descr="Python 3.5.0 She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91" r="51140" b="3402"/>
          <a:stretch/>
        </p:blipFill>
        <p:spPr>
          <a:xfrm>
            <a:off x="838200" y="3323376"/>
            <a:ext cx="5181600" cy="2016142"/>
          </a:xfrm>
          <a:prstGeom prst="rect">
            <a:avLst/>
          </a:prstGeom>
        </p:spPr>
      </p:pic>
      <p:pic>
        <p:nvPicPr>
          <p:cNvPr id="7" name="圖片 6" descr="Python 3.5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t="62404" r="63754" b="21822"/>
          <a:stretch/>
        </p:blipFill>
        <p:spPr>
          <a:xfrm>
            <a:off x="6172200" y="3323376"/>
            <a:ext cx="4567989" cy="201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zh-TW" altLang="en-US" dirty="0" smtClean="0"/>
              <a:t>迴圈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</a:t>
            </a:r>
            <a:endParaRPr lang="zh-TW" altLang="en-US" dirty="0"/>
          </a:p>
        </p:txBody>
      </p:sp>
      <p:pic>
        <p:nvPicPr>
          <p:cNvPr id="4" name="內容版面配置區 3" descr="Python 3.5.0 Shell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64" r="78751"/>
          <a:stretch/>
        </p:blipFill>
        <p:spPr>
          <a:xfrm>
            <a:off x="838200" y="3208563"/>
            <a:ext cx="3314346" cy="3249387"/>
          </a:xfrm>
        </p:spPr>
      </p:pic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6194460" y="1690688"/>
            <a:ext cx="5181600" cy="4881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dirty="0"/>
              <a:t>i</a:t>
            </a:r>
            <a:r>
              <a:rPr lang="en-US" altLang="zh-TW" dirty="0" smtClean="0"/>
              <a:t> in [0,1,2,3,4,5]: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跑第一次 </a:t>
            </a:r>
            <a:r>
              <a:rPr lang="en-US" altLang="zh-TW" dirty="0" err="1"/>
              <a:t>i</a:t>
            </a:r>
            <a:r>
              <a:rPr lang="en-US" altLang="zh-TW" dirty="0" smtClean="0"/>
              <a:t> = 0</a:t>
            </a:r>
          </a:p>
          <a:p>
            <a:pPr marL="0" indent="0">
              <a:buNone/>
            </a:pPr>
            <a:r>
              <a:rPr lang="zh-TW" altLang="en-US" dirty="0" smtClean="0"/>
              <a:t>跑第二次 </a:t>
            </a:r>
            <a:r>
              <a:rPr lang="en-US" altLang="zh-TW" dirty="0" err="1"/>
              <a:t>i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…</a:t>
            </a:r>
          </a:p>
          <a:p>
            <a:pPr marL="0" indent="0">
              <a:buNone/>
            </a:pPr>
            <a:r>
              <a:rPr lang="zh-TW" altLang="en-US" dirty="0" smtClean="0"/>
              <a:t>跑第六次 </a:t>
            </a:r>
            <a:r>
              <a:rPr lang="en-US" altLang="zh-TW" dirty="0" err="1"/>
              <a:t>i</a:t>
            </a:r>
            <a:r>
              <a:rPr lang="en-US" altLang="zh-TW" dirty="0"/>
              <a:t> = 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pic>
        <p:nvPicPr>
          <p:cNvPr id="5" name="圖片 4" descr="for_demo.py - C:/Users/Toby/Desktop/for_demo.py (3.5.0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t="6185" r="65579" b="84501"/>
          <a:stretch/>
        </p:blipFill>
        <p:spPr>
          <a:xfrm>
            <a:off x="838201" y="1909528"/>
            <a:ext cx="3528847" cy="96937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24935" y="302894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變</a:t>
            </a:r>
            <a:r>
              <a:rPr lang="zh-TW" altLang="en-US" dirty="0"/>
              <a:t>數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127164" y="302894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6796384" y="2209427"/>
            <a:ext cx="0" cy="6694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8334480" y="2209427"/>
            <a:ext cx="0" cy="6694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2*5</a:t>
            </a:r>
            <a:r>
              <a:rPr lang="zh-TW" altLang="en-US" dirty="0" smtClean="0"/>
              <a:t>的乘法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618" y="1687629"/>
            <a:ext cx="5676763" cy="46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 </a:t>
            </a:r>
            <a:r>
              <a:rPr lang="zh-TW" altLang="en-US" dirty="0" smtClean="0"/>
              <a:t>跳出迴圈</a:t>
            </a:r>
            <a:endParaRPr lang="zh-TW" altLang="en-US" dirty="0"/>
          </a:p>
        </p:txBody>
      </p:sp>
      <p:pic>
        <p:nvPicPr>
          <p:cNvPr id="4" name="內容版面配置區 3" descr="test.py - C:/Users/Toby/Desktop/test.py (3.5.0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4" r="71968" b="72346"/>
          <a:stretch/>
        </p:blipFill>
        <p:spPr>
          <a:xfrm>
            <a:off x="838200" y="1690688"/>
            <a:ext cx="3935616" cy="2988128"/>
          </a:xfrm>
        </p:spPr>
      </p:pic>
      <p:pic>
        <p:nvPicPr>
          <p:cNvPr id="5" name="圖片 4" descr="Python 3.5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" t="81988" r="78324" b="4488"/>
          <a:stretch/>
        </p:blipFill>
        <p:spPr>
          <a:xfrm>
            <a:off x="6308486" y="1690688"/>
            <a:ext cx="4042713" cy="263638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04851" y="5088669"/>
            <a:ext cx="8494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可以在迴圈的任意部分跳</a:t>
            </a:r>
            <a:r>
              <a:rPr lang="zh-TW" alt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出</a:t>
            </a:r>
          </a:p>
        </p:txBody>
      </p:sp>
    </p:spTree>
    <p:extLst>
      <p:ext uri="{BB962C8B-B14F-4D97-AF65-F5344CB8AC3E}">
        <p14:creationId xmlns:p14="http://schemas.microsoft.com/office/powerpoint/2010/main" val="27461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請寫出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19" y="1212181"/>
            <a:ext cx="6553768" cy="43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8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0623" cy="132556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ict</a:t>
            </a:r>
            <a:r>
              <a:rPr lang="en-US" altLang="zh-TW" dirty="0" smtClean="0"/>
              <a:t> </a:t>
            </a:r>
            <a:r>
              <a:rPr lang="zh-TW" altLang="en-US" dirty="0" smtClean="0"/>
              <a:t>字典 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endParaRPr lang="zh-TW" altLang="en-US" sz="1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4000" dirty="0" smtClean="0"/>
              <a:t>宣告方式 </a:t>
            </a:r>
            <a:r>
              <a:rPr lang="en-US" altLang="zh-TW" sz="4000" dirty="0" smtClean="0"/>
              <a:t>‘</a:t>
            </a:r>
            <a:r>
              <a:rPr lang="en-US" altLang="zh-TW" sz="4000" dirty="0" err="1" smtClean="0"/>
              <a:t>dict</a:t>
            </a:r>
            <a:r>
              <a:rPr lang="zh-TW" altLang="en-US" sz="4000" dirty="0" smtClean="0"/>
              <a:t>名字</a:t>
            </a:r>
            <a:r>
              <a:rPr lang="en-US" altLang="zh-TW" sz="4000" dirty="0" smtClean="0"/>
              <a:t>’ =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{‘key1’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‘value1’,</a:t>
            </a:r>
            <a:r>
              <a:rPr lang="zh-TW" altLang="en-US" sz="4000" dirty="0" smtClean="0"/>
              <a:t> </a:t>
            </a:r>
            <a:r>
              <a:rPr lang="en-US" altLang="zh-TW" sz="4000" dirty="0"/>
              <a:t>‘key2</a:t>
            </a:r>
            <a:r>
              <a:rPr lang="en-US" altLang="zh-TW" sz="4000" dirty="0" smtClean="0"/>
              <a:t>'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:</a:t>
            </a:r>
            <a:r>
              <a:rPr lang="zh-TW" altLang="en-US" sz="4000" dirty="0" smtClean="0"/>
              <a:t> </a:t>
            </a:r>
            <a:r>
              <a:rPr lang="en-US" altLang="zh-TW" sz="4000" dirty="0"/>
              <a:t>'value2</a:t>
            </a:r>
            <a:r>
              <a:rPr lang="en-US" altLang="zh-TW" sz="4000" dirty="0" smtClean="0"/>
              <a:t>'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, …..}</a:t>
            </a:r>
          </a:p>
          <a:p>
            <a:endParaRPr lang="en-US" altLang="zh-TW" sz="4000" dirty="0"/>
          </a:p>
          <a:p>
            <a:pPr marL="457200" lvl="1" indent="0">
              <a:buNone/>
            </a:pPr>
            <a:r>
              <a:rPr lang="en-US" altLang="zh-TW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person_dict</a:t>
            </a:r>
            <a:r>
              <a:rPr lang="en-US" altLang="zh-TW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 {"</a:t>
            </a:r>
            <a:r>
              <a:rPr lang="en-US" altLang="zh-TW" sz="3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name":"Xiao</a:t>
            </a:r>
            <a:r>
              <a:rPr lang="en-US" altLang="zh-TW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"</a:t>
            </a:r>
            <a:r>
              <a:rPr lang="en-US" altLang="zh-TW" sz="3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sex":"male</a:t>
            </a:r>
            <a:r>
              <a:rPr lang="en-US" altLang="zh-TW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", "age":19, "</a:t>
            </a:r>
            <a:r>
              <a:rPr lang="en-US" altLang="zh-TW" sz="36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job":"student</a:t>
            </a:r>
            <a:r>
              <a:rPr lang="en-US" altLang="zh-TW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"}</a:t>
            </a:r>
          </a:p>
          <a:p>
            <a:pPr marL="457200" lvl="1" indent="0">
              <a:buNone/>
            </a:pPr>
            <a:endParaRPr lang="en-US" altLang="zh-TW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TW" sz="32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person_dict</a:t>
            </a:r>
            <a:r>
              <a:rPr lang="en-US" altLang="zh-TW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[“name”]    </a:t>
            </a:r>
            <a:r>
              <a:rPr lang="en-US" altLang="zh-TW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##return “Xiao”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	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0623" cy="132556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ict</a:t>
            </a:r>
            <a:r>
              <a:rPr lang="en-US" altLang="zh-TW" dirty="0" smtClean="0"/>
              <a:t> </a:t>
            </a:r>
            <a:r>
              <a:rPr lang="zh-TW" altLang="en-US" dirty="0" smtClean="0"/>
              <a:t>字典</a:t>
            </a:r>
            <a:r>
              <a:rPr lang="en-US" altLang="zh-TW" dirty="0" smtClean="0"/>
              <a:t>-PART 2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endParaRPr lang="zh-TW" altLang="en-US" sz="1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50" y="1587880"/>
            <a:ext cx="10093757" cy="49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343" y="319405"/>
            <a:ext cx="10970623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Slice</a:t>
            </a:r>
            <a:r>
              <a:rPr lang="zh-TW" altLang="en-US" dirty="0" smtClean="0"/>
              <a:t>用法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55" y="2294382"/>
            <a:ext cx="6343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343" y="319405"/>
            <a:ext cx="10970623" cy="13255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字串實用函數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133" y="1941195"/>
            <a:ext cx="74771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343" y="319405"/>
            <a:ext cx="10970623" cy="13255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文字檔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變數 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=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open(“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檔案名稱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”,”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模式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”)</a:t>
            </a:r>
          </a:p>
          <a:p>
            <a:endParaRPr lang="en-US" altLang="zh-TW" dirty="0" smtClean="0">
              <a:latin typeface="ISOCTEUR" panose="020B0609020202020204" pitchFamily="49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模式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有很多種 目前先列出兩種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)-&gt;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 </a:t>
            </a:r>
            <a:endParaRPr lang="en-US" altLang="zh-TW" dirty="0" smtClean="0">
              <a:latin typeface="ISOCTEUR" panose="020B060902020202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/>
              <a:t>r </a:t>
            </a:r>
            <a:r>
              <a:rPr lang="en-US" altLang="zh-TW" dirty="0"/>
              <a:t>- </a:t>
            </a:r>
            <a:r>
              <a:rPr lang="zh-TW" altLang="en-US" dirty="0" smtClean="0"/>
              <a:t>讀取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 </a:t>
            </a:r>
            <a:r>
              <a:rPr lang="en-US" altLang="zh-TW" dirty="0"/>
              <a:t>- </a:t>
            </a:r>
            <a:r>
              <a:rPr lang="zh-TW" altLang="en-US" dirty="0"/>
              <a:t>新建檔案</a:t>
            </a:r>
            <a:r>
              <a:rPr lang="zh-TW" altLang="en-US" dirty="0" smtClean="0"/>
              <a:t>寫入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讀取檔案</a:t>
            </a:r>
            <a:endParaRPr lang="en-US" altLang="zh-TW" dirty="0" smtClean="0">
              <a:latin typeface="ISOCTEUR" panose="020B060902020202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變數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.read() -&gt;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將全部的文字檔讀取進來</a:t>
            </a:r>
            <a:endParaRPr lang="en-US" altLang="zh-TW" dirty="0" smtClean="0">
              <a:latin typeface="ISOCTEUR" panose="020B060902020202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Print(</a:t>
            </a:r>
            <a:r>
              <a:rPr lang="zh-TW" altLang="en-US" dirty="0">
                <a:latin typeface="ISOCTEUR" panose="020B0609020202020204" pitchFamily="49" charset="0"/>
                <a:cs typeface="Times New Roman" panose="02020603050405020304" pitchFamily="18" charset="0"/>
              </a:rPr>
              <a:t>變數</a:t>
            </a:r>
            <a:r>
              <a:rPr lang="en-US" altLang="zh-TW" dirty="0">
                <a:latin typeface="ISOCTEUR" panose="020B0609020202020204" pitchFamily="49" charset="0"/>
                <a:cs typeface="Times New Roman" panose="02020603050405020304" pitchFamily="18" charset="0"/>
              </a:rPr>
              <a:t>.read</a:t>
            </a:r>
            <a:r>
              <a:rPr lang="en-US" altLang="zh-TW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()) </a:t>
            </a:r>
            <a:r>
              <a:rPr lang="zh-TW" altLang="en-US" dirty="0" smtClean="0">
                <a:latin typeface="ISOCTEUR" panose="020B0609020202020204" pitchFamily="49" charset="0"/>
                <a:cs typeface="Times New Roman" panose="02020603050405020304" pitchFamily="18" charset="0"/>
              </a:rPr>
              <a:t>即可全部顯示出來</a:t>
            </a:r>
            <a:endParaRPr lang="zh-TW" altLang="en-US" dirty="0">
              <a:latin typeface="ISOCTEUR" panose="020B0609020202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本日練習 練習完就能回家囉</a:t>
            </a:r>
            <a:r>
              <a:rPr lang="en-US" altLang="zh-TW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~</a:t>
            </a:r>
            <a:endParaRPr lang="zh-TW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055992" y="1690688"/>
            <a:ext cx="10233800" cy="4677347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hlinkClick r:id="rId2"/>
              </a:rPr>
              <a:t>http://www.ted.com/talks/james_veitch_this_is_what_happens_when_you_reply_to_spam_email/transcript?language=en#t-314655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使用 </a:t>
            </a:r>
            <a:r>
              <a:rPr lang="en-US" altLang="zh-TW" dirty="0" smtClean="0">
                <a:solidFill>
                  <a:srgbClr val="FFFF00"/>
                </a:solidFill>
              </a:rPr>
              <a:t>replace</a:t>
            </a:r>
            <a:r>
              <a:rPr lang="zh-TW" altLang="en-US" dirty="0" smtClean="0"/>
              <a:t> </a:t>
            </a:r>
            <a:r>
              <a:rPr lang="zh-TW" altLang="en-US" dirty="0" smtClean="0"/>
              <a:t>完成</a:t>
            </a:r>
            <a:r>
              <a:rPr lang="zh-TW" altLang="en-US" dirty="0" smtClean="0"/>
              <a:t>影片中的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的功能搭配 </a:t>
            </a:r>
            <a:r>
              <a:rPr lang="en-US" altLang="zh-TW" dirty="0" smtClean="0">
                <a:solidFill>
                  <a:srgbClr val="FFFF00"/>
                </a:solidFill>
              </a:rPr>
              <a:t>dictionary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的功能 再搭配</a:t>
            </a:r>
            <a:r>
              <a:rPr lang="en-US" altLang="zh-TW" dirty="0" smtClean="0">
                <a:solidFill>
                  <a:srgbClr val="FFFF00"/>
                </a:solidFill>
              </a:rPr>
              <a:t>for</a:t>
            </a:r>
            <a:r>
              <a:rPr lang="zh-TW" altLang="en-US" dirty="0" smtClean="0"/>
              <a:t>迴圈 使他變得更簡化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 將欲改寫的文章存成</a:t>
            </a:r>
            <a:r>
              <a:rPr lang="zh-TW" altLang="en-US" dirty="0" smtClean="0">
                <a:solidFill>
                  <a:srgbClr val="FFFF00"/>
                </a:solidFill>
              </a:rPr>
              <a:t>文字檔</a:t>
            </a:r>
            <a:r>
              <a:rPr lang="en-US" altLang="zh-TW" dirty="0" smtClean="0">
                <a:solidFill>
                  <a:srgbClr val="FFFF00"/>
                </a:solidFill>
              </a:rPr>
              <a:t>(txt)</a:t>
            </a:r>
            <a:r>
              <a:rPr lang="zh-TW" altLang="en-US" dirty="0" smtClean="0"/>
              <a:t>  將其讀入 改寫完成後存成另一個文字檔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有空可以看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迴圈常用範例 網址</a:t>
            </a:r>
            <a:r>
              <a:rPr lang="en-US" altLang="zh-TW" dirty="0"/>
              <a:t>:</a:t>
            </a:r>
            <a:r>
              <a:rPr lang="en-US" altLang="zh-TW" u="sng" dirty="0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goo.gl/r5Ni5H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8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手把手教</a:t>
            </a:r>
            <a:r>
              <a:rPr lang="zh-TW" altLang="en-US" dirty="0"/>
              <a:t>你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Preview_python.py</a:t>
            </a:r>
          </a:p>
          <a:p>
            <a:endParaRPr lang="en-US" altLang="zh-TW" dirty="0"/>
          </a:p>
          <a:p>
            <a:r>
              <a:rPr lang="zh-TW" altLang="en-US" dirty="0" smtClean="0"/>
              <a:t>下載範例</a:t>
            </a:r>
            <a:r>
              <a:rPr lang="zh-TW" altLang="en-US" dirty="0"/>
              <a:t>程式</a:t>
            </a:r>
            <a:r>
              <a:rPr lang="zh-TW" altLang="en-US" dirty="0" smtClean="0"/>
              <a:t>網址</a:t>
            </a:r>
            <a:r>
              <a:rPr lang="en-US" altLang="zh-TW" dirty="0" smtClean="0"/>
              <a:t>:</a:t>
            </a:r>
            <a:r>
              <a:rPr lang="en-US" altLang="zh-TW" u="sng" dirty="0">
                <a:solidFill>
                  <a:srgbClr val="1155CC"/>
                </a:solidFill>
                <a:latin typeface="arial" panose="020B0604020202020204" pitchFamily="34" charset="0"/>
                <a:hlinkClick r:id="rId2"/>
              </a:rPr>
              <a:t>goo.gl/r5Ni5H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92700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developers.facebook.com/tools/explorer/</a:t>
            </a:r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r>
              <a:rPr lang="en-US" altLang="zh-TW" dirty="0"/>
              <a:t>me/friends</a:t>
            </a:r>
          </a:p>
          <a:p>
            <a:r>
              <a:rPr lang="en-US" altLang="zh-TW" dirty="0" err="1" smtClean="0"/>
              <a:t>me?fields</a:t>
            </a:r>
            <a:r>
              <a:rPr lang="en-US" altLang="zh-TW" dirty="0" smtClean="0"/>
              <a:t>=likes</a:t>
            </a:r>
          </a:p>
          <a:p>
            <a:r>
              <a:rPr lang="zh-TW" altLang="en-US" dirty="0" smtClean="0"/>
              <a:t>介紹如何自動</a:t>
            </a:r>
            <a:r>
              <a:rPr lang="en-US" altLang="zh-TW" dirty="0" smtClean="0"/>
              <a:t>PO</a:t>
            </a:r>
            <a:r>
              <a:rPr lang="zh-TW" altLang="en-US" dirty="0"/>
              <a:t>文</a:t>
            </a:r>
          </a:p>
        </p:txBody>
      </p:sp>
    </p:spTree>
    <p:extLst>
      <p:ext uri="{BB962C8B-B14F-4D97-AF65-F5344CB8AC3E}">
        <p14:creationId xmlns:p14="http://schemas.microsoft.com/office/powerpoint/2010/main" val="3856355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02779" y="1732623"/>
            <a:ext cx="86485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有</a:t>
            </a:r>
            <a:r>
              <a:rPr lang="zh-TW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兩種資料傳遞方式</a:t>
            </a:r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，</a:t>
            </a:r>
            <a:endParaRPr lang="en-US" altLang="zh-TW" sz="54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分別</a:t>
            </a:r>
            <a:r>
              <a:rPr lang="zh-TW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為 </a:t>
            </a:r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GET</a:t>
            </a:r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zh-TW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與 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POST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zh-TW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這兩種</a:t>
            </a:r>
          </a:p>
        </p:txBody>
      </p:sp>
      <p:sp>
        <p:nvSpPr>
          <p:cNvPr id="2" name="矩形 1"/>
          <p:cNvSpPr/>
          <p:nvPr/>
        </p:nvSpPr>
        <p:spPr>
          <a:xfrm>
            <a:off x="3079519" y="624688"/>
            <a:ext cx="5295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HTML Form </a:t>
            </a:r>
            <a:r>
              <a:rPr lang="zh-TW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表單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818796"/>
              </p:ext>
            </p:extLst>
          </p:nvPr>
        </p:nvGraphicFramePr>
        <p:xfrm>
          <a:off x="1551353" y="3486949"/>
          <a:ext cx="8761413" cy="2377440"/>
        </p:xfrm>
        <a:graphic>
          <a:graphicData uri="http://schemas.openxmlformats.org/drawingml/2006/table">
            <a:tbl>
              <a:tblPr/>
              <a:tblGrid>
                <a:gridCol w="2920471"/>
                <a:gridCol w="2920471"/>
                <a:gridCol w="2920471"/>
              </a:tblGrid>
              <a:tr h="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GET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POST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網址差異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網址會帶有 </a:t>
                      </a:r>
                      <a:r>
                        <a:rPr lang="en-US" altLang="zh-TW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HTML Form </a:t>
                      </a:r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表單的參數與資料。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資料傳遞時，網址並不會改變。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資料傳遞量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由於是透過 </a:t>
                      </a:r>
                      <a:r>
                        <a:rPr lang="en-US" altLang="zh-TW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URL </a:t>
                      </a:r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帶資料，所以有長度限制。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由於不透過 </a:t>
                      </a:r>
                      <a:r>
                        <a:rPr lang="en-US" altLang="zh-TW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URL </a:t>
                      </a:r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帶參數，所以不受限於 </a:t>
                      </a:r>
                      <a:r>
                        <a:rPr lang="en-US" altLang="zh-TW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URL </a:t>
                      </a:r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長度限制。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安全性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表單參數與填寫內容可在 </a:t>
                      </a:r>
                      <a:r>
                        <a:rPr lang="en-US" altLang="zh-TW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URL </a:t>
                      </a:r>
                      <a:r>
                        <a:rPr lang="zh-TW" alt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看到。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透過 </a:t>
                      </a:r>
                      <a:r>
                        <a:rPr lang="en-US" altLang="zh-TW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HTTP Request </a:t>
                      </a:r>
                      <a:r>
                        <a:rPr lang="zh-TW" alt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方式，故參數與填寫內容不會顯示於 </a:t>
                      </a:r>
                      <a:r>
                        <a:rPr lang="en-US" altLang="zh-TW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URL</a:t>
                      </a:r>
                      <a:r>
                        <a:rPr lang="zh-TW" altLang="en-US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。</a:t>
                      </a:r>
                    </a:p>
                  </a:txBody>
                  <a:tcPr marL="22860" marR="22860" marT="22860" marB="228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51353" y="34866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1353" y="5864389"/>
            <a:ext cx="85908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</a:t>
            </a:r>
            <a:r>
              <a:rPr lang="zh-TW" altLang="en-US" sz="28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轉載自</a:t>
            </a:r>
            <a:r>
              <a:rPr lang="en-US" altLang="zh-TW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:http://www.wibibi.com/info.php?tid=235</a:t>
            </a:r>
            <a:endParaRPr lang="zh-TW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91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35287" y="990448"/>
            <a:ext cx="29835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6133" y="28313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300" y="3169516"/>
            <a:ext cx="11223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=</a:t>
            </a:r>
            <a:r>
              <a:rPr lang="en-US" altLang="zh-TW" sz="5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</a:t>
            </a:r>
            <a:r>
              <a:rPr lang="en-US" altLang="zh-TW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.get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網址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)-&gt;</a:t>
            </a:r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獲得網</a:t>
            </a:r>
            <a:r>
              <a:rPr lang="zh-TW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頁</a:t>
            </a:r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資料</a:t>
            </a:r>
            <a:endParaRPr lang="zh-TW" alt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280" y="4906876"/>
            <a:ext cx="117119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= </a:t>
            </a:r>
            <a:r>
              <a:rPr lang="en-US" altLang="zh-TW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</a:t>
            </a:r>
            <a:r>
              <a:rPr lang="en-US" altLang="zh-TW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.post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</a:t>
            </a:r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網址</a:t>
            </a:r>
            <a:r>
              <a:rPr lang="en-US" altLang="zh-TW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)-&gt;</a:t>
            </a:r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獲得網</a:t>
            </a:r>
            <a:r>
              <a:rPr lang="zh-TW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頁</a:t>
            </a:r>
            <a:r>
              <a:rPr lang="zh-TW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資料</a:t>
            </a:r>
            <a:endParaRPr lang="zh-TW" alt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606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28" t="25010" r="26528" b="24556"/>
          <a:stretch/>
        </p:blipFill>
        <p:spPr>
          <a:xfrm>
            <a:off x="838200" y="1690688"/>
            <a:ext cx="8159496" cy="492855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3060192" y="6035040"/>
            <a:ext cx="499872" cy="377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231136" y="3803904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9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還有時間，那來複習一下吧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寫個能夠計算階層</a:t>
            </a:r>
            <a:r>
              <a:rPr lang="en-US" altLang="zh-TW" dirty="0" smtClean="0"/>
              <a:t>(3!=3*2*1=6)</a:t>
            </a:r>
            <a:r>
              <a:rPr lang="zh-TW" altLang="en-US" dirty="0" smtClean="0"/>
              <a:t>的程式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Ex: </a:t>
            </a:r>
          </a:p>
          <a:p>
            <a:pPr marL="457200" lvl="1" indent="0">
              <a:buNone/>
            </a:pPr>
            <a:r>
              <a:rPr lang="en-US" altLang="zh-TW" dirty="0" smtClean="0"/>
              <a:t>input: 3</a:t>
            </a:r>
          </a:p>
          <a:p>
            <a:pPr marL="457200" lvl="1" indent="0">
              <a:buNone/>
            </a:pPr>
            <a:r>
              <a:rPr lang="en-US" altLang="zh-TW" dirty="0" smtClean="0"/>
              <a:t>output: 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05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幾</a:t>
            </a:r>
            <a:r>
              <a:rPr lang="en-US" altLang="zh-TW" dirty="0" smtClean="0"/>
              <a:t>A</a:t>
            </a:r>
            <a:r>
              <a:rPr lang="zh-TW" altLang="en-US" dirty="0" smtClean="0"/>
              <a:t>幾</a:t>
            </a:r>
            <a:r>
              <a:rPr lang="en-US" altLang="zh-TW" dirty="0" smtClean="0"/>
              <a:t>B    </a:t>
            </a:r>
            <a:r>
              <a:rPr lang="zh-TW" alt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可將</a:t>
            </a:r>
            <a:r>
              <a:rPr lang="en-US" altLang="zh-TW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</a:t>
            </a:r>
            <a:r>
              <a:rPr lang="zh-TW" alt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看作</a:t>
            </a:r>
            <a:r>
              <a:rPr lang="en-US" altLang="zh-TW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True B</a:t>
            </a:r>
            <a:r>
              <a:rPr lang="zh-TW" altLang="en-US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為</a:t>
            </a:r>
            <a:r>
              <a:rPr lang="en-US" altLang="zh-TW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False</a:t>
            </a:r>
            <a:endParaRPr lang="zh-TW" altLang="en-US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0000" y="1825625"/>
            <a:ext cx="3478126" cy="4351338"/>
          </a:xfrm>
        </p:spPr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如正確答案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為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123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而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猜的人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猜    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89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則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是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1A2B</a:t>
            </a:r>
          </a:p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如正確答案為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123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而猜的人猜    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132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則是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1A2B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539600" y="1825625"/>
            <a:ext cx="34781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如正確答案為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987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而猜的人猜    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7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98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則是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A3B</a:t>
            </a: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如正確答案為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968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而猜的人猜    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968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則是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A0B</a:t>
            </a:r>
            <a:endParaRPr lang="zh-TW" altLang="en-US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01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</a:t>
            </a:r>
            <a:r>
              <a:rPr lang="zh-TW" altLang="en-US" dirty="0"/>
              <a:t>裝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369" t="24449" r="26529" b="25217"/>
          <a:stretch/>
        </p:blipFill>
        <p:spPr>
          <a:xfrm>
            <a:off x="838200" y="1690688"/>
            <a:ext cx="6513984" cy="3913632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5571744" y="5376672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346" t="48845" r="28915" b="21455"/>
          <a:stretch/>
        </p:blipFill>
        <p:spPr>
          <a:xfrm>
            <a:off x="2023872" y="1690688"/>
            <a:ext cx="5079233" cy="390144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1194816" y="2170176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6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918" cy="267391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介面介紹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C:\Users\user\AppData\Local\Programs\Python\Python35-32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7730" y="2040312"/>
            <a:ext cx="48490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介面介紹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77876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956" y="1629652"/>
            <a:ext cx="5205222" cy="441237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5869900" y="2572512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9144" y="2133600"/>
            <a:ext cx="829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5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不用指定變數的型態</a:t>
            </a:r>
            <a:endParaRPr lang="en-US" altLang="zh-TW" dirty="0" smtClean="0"/>
          </a:p>
          <a:p>
            <a:r>
              <a:rPr lang="zh-TW" altLang="en-US" dirty="0" smtClean="0"/>
              <a:t>直接指</a:t>
            </a:r>
            <a:r>
              <a:rPr lang="zh-TW" altLang="en-US" dirty="0"/>
              <a:t>派</a:t>
            </a:r>
            <a:r>
              <a:rPr lang="zh-TW" altLang="en-US" dirty="0" smtClean="0"/>
              <a:t>值就可以用了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e.g.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	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</a:t>
            </a:r>
          </a:p>
          <a:p>
            <a:r>
              <a:rPr lang="en-US" altLang="zh-TW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	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  <a:r>
              <a:rPr lang="zh-TW" altLang="en-US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“Hello World!”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318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7536</TotalTime>
  <Words>1053</Words>
  <Application>Microsoft Office PowerPoint</Application>
  <PresentationFormat>寬螢幕</PresentationFormat>
  <Paragraphs>213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2" baseType="lpstr">
      <vt:lpstr>Adobe 繁黑體 Std B</vt:lpstr>
      <vt:lpstr>華康勘亭流</vt:lpstr>
      <vt:lpstr>新細明體</vt:lpstr>
      <vt:lpstr>Arial</vt:lpstr>
      <vt:lpstr>Arial</vt:lpstr>
      <vt:lpstr>Calibri</vt:lpstr>
      <vt:lpstr>Corbel</vt:lpstr>
      <vt:lpstr>ISOCTEUR</vt:lpstr>
      <vt:lpstr>Times New Roman</vt:lpstr>
      <vt:lpstr>Wingdings</vt:lpstr>
      <vt:lpstr>深度</vt:lpstr>
      <vt:lpstr>PowerPoint 簡報</vt:lpstr>
      <vt:lpstr>安裝</vt:lpstr>
      <vt:lpstr>安裝</vt:lpstr>
      <vt:lpstr>安裝</vt:lpstr>
      <vt:lpstr>安裝</vt:lpstr>
      <vt:lpstr>開啟</vt:lpstr>
      <vt:lpstr> 介面介紹 C:\Users\user\AppData\Local\Programs\Python\Python35-32  </vt:lpstr>
      <vt:lpstr>介面介紹</vt:lpstr>
      <vt:lpstr>變數</vt:lpstr>
      <vt:lpstr> = 的奧妙</vt:lpstr>
      <vt:lpstr>範例2. 將兩個輸入加總</vt:lpstr>
      <vt:lpstr>小練習:輸入三個數字 </vt:lpstr>
      <vt:lpstr>運算子</vt:lpstr>
      <vt:lpstr>註解</vt:lpstr>
      <vt:lpstr>input 輸入</vt:lpstr>
      <vt:lpstr>input 輸入</vt:lpstr>
      <vt:lpstr>if 判斷</vt:lpstr>
      <vt:lpstr>冒號&amp;縮排</vt:lpstr>
      <vt:lpstr>比較子</vt:lpstr>
      <vt:lpstr>再來一題</vt:lpstr>
      <vt:lpstr>list 陣列</vt:lpstr>
      <vt:lpstr>list 陣列</vt:lpstr>
      <vt:lpstr>list 陣列</vt:lpstr>
      <vt:lpstr>while 迴圈</vt:lpstr>
      <vt:lpstr>range(start, end [, step]) end 不取</vt:lpstr>
      <vt:lpstr>for 迴圈 - List</vt:lpstr>
      <vt:lpstr>2*5的乘法</vt:lpstr>
      <vt:lpstr>Break 跳出迴圈</vt:lpstr>
      <vt:lpstr>小測試</vt:lpstr>
      <vt:lpstr>dict 字典  </vt:lpstr>
      <vt:lpstr>dict 字典-PART 2  </vt:lpstr>
      <vt:lpstr>Slice用法</vt:lpstr>
      <vt:lpstr>字串實用函數</vt:lpstr>
      <vt:lpstr>讀取txt文字檔</vt:lpstr>
      <vt:lpstr>本日練習 練習完就能回家囉~</vt:lpstr>
      <vt:lpstr>手把手教你 </vt:lpstr>
      <vt:lpstr>FACEBOOK API</vt:lpstr>
      <vt:lpstr>PowerPoint 簡報</vt:lpstr>
      <vt:lpstr>PowerPoint 簡報</vt:lpstr>
      <vt:lpstr>還有時間，那來複習一下吧</vt:lpstr>
      <vt:lpstr>幾A幾B    可將A看作True B為False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ting kung chen</dc:creator>
  <cp:lastModifiedBy>Sean Xiao</cp:lastModifiedBy>
  <cp:revision>180</cp:revision>
  <dcterms:created xsi:type="dcterms:W3CDTF">2015-09-25T18:06:39Z</dcterms:created>
  <dcterms:modified xsi:type="dcterms:W3CDTF">2016-10-19T03:43:10Z</dcterms:modified>
</cp:coreProperties>
</file>