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20"/>
  </p:notesMasterIdLst>
  <p:handoutMasterIdLst>
    <p:handoutMasterId r:id="rId21"/>
  </p:handoutMasterIdLst>
  <p:sldIdLst>
    <p:sldId id="257" r:id="rId8"/>
    <p:sldId id="273" r:id="rId9"/>
    <p:sldId id="274" r:id="rId10"/>
    <p:sldId id="275" r:id="rId11"/>
    <p:sldId id="276" r:id="rId12"/>
    <p:sldId id="277" r:id="rId13"/>
    <p:sldId id="281" r:id="rId14"/>
    <p:sldId id="284" r:id="rId15"/>
    <p:sldId id="280" r:id="rId16"/>
    <p:sldId id="283" r:id="rId17"/>
    <p:sldId id="282" r:id="rId18"/>
    <p:sldId id="270" r:id="rId19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jiaxin (C)" initials="s(" lastIdx="5" clrIdx="0">
    <p:extLst>
      <p:ext uri="{19B8F6BF-5375-455C-9EA6-DF929625EA0E}">
        <p15:presenceInfo xmlns:p15="http://schemas.microsoft.com/office/powerpoint/2012/main" userId="S-1-5-21-147214757-305610072-1517763936-4906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3F5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74" d="100"/>
          <a:sy n="74" d="100"/>
        </p:scale>
        <p:origin x="1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3/19/2021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585" indent="-398304">
              <a:lnSpc>
                <a:spcPct val="70000"/>
              </a:lnSpc>
              <a:buFont typeface="+mj-lt"/>
              <a:buAutoNum type="arabicPeriod"/>
              <a:tabLst/>
              <a:defRPr sz="2199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85" indent="-398304">
              <a:buFont typeface="+mj-lt"/>
              <a:buAutoNum type="arabicPeriod"/>
              <a:tabLst/>
              <a:defRPr/>
            </a:lvl2pPr>
            <a:lvl3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99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2872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6484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72" r:id="rId2"/>
    <p:sldLayoutId id="21474838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huaweicloud.com/roadmap/colleges.html?ggw_qt" TargetMode="External"/><Relationship Id="rId2" Type="http://schemas.openxmlformats.org/officeDocument/2006/relationships/hyperlink" Target="https://www.huaweicloud.com/devcloud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ilearningx.huawei.com/portal/courses/HuaweiX+EBGTC00000571/abou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cs typeface="Huawei Sans" panose="020C0503030203020204" pitchFamily="34" charset="0"/>
              </a:rPr>
              <a:t>《</a:t>
            </a:r>
            <a:r>
              <a:rPr lang="zh-CN" altLang="en-US" b="1" dirty="0" smtClean="0">
                <a:cs typeface="Huawei Sans" panose="020C0503030203020204" pitchFamily="34" charset="0"/>
              </a:rPr>
              <a:t>软件工程 </a:t>
            </a:r>
            <a:r>
              <a:rPr lang="en-US" altLang="zh-CN" b="1" smtClean="0">
                <a:cs typeface="Huawei Sans" panose="020C0503030203020204" pitchFamily="34" charset="0"/>
              </a:rPr>
              <a:t>- </a:t>
            </a:r>
            <a:r>
              <a:rPr lang="zh-CN" altLang="en-US" b="1" smtClean="0">
                <a:cs typeface="Huawei Sans" panose="020C0503030203020204" pitchFamily="34" charset="0"/>
              </a:rPr>
              <a:t>敏捷</a:t>
            </a:r>
            <a:r>
              <a:rPr lang="en-US" altLang="zh-CN" b="1" dirty="0" err="1" smtClean="0">
                <a:cs typeface="Huawei Sans" panose="020C0503030203020204" pitchFamily="34" charset="0"/>
              </a:rPr>
              <a:t>DevOps</a:t>
            </a:r>
            <a:r>
              <a:rPr lang="zh-CN" altLang="en-US" b="1" dirty="0" smtClean="0">
                <a:cs typeface="Huawei Sans" panose="020C0503030203020204" pitchFamily="34" charset="0"/>
              </a:rPr>
              <a:t>开发方法</a:t>
            </a:r>
            <a:r>
              <a:rPr lang="en-US" altLang="zh-CN" b="1" dirty="0" smtClean="0">
                <a:cs typeface="Huawei Sans" panose="020C0503030203020204" pitchFamily="34" charset="0"/>
              </a:rPr>
              <a:t>》</a:t>
            </a:r>
            <a:r>
              <a:rPr lang="zh-CN" altLang="en-US" dirty="0">
                <a:cs typeface="Huawei Sans" panose="020C0503030203020204" pitchFamily="34" charset="0"/>
              </a:rPr>
              <a:t>课程方案介绍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109" indent="0">
              <a:buNone/>
            </a:pPr>
            <a:r>
              <a:rPr lang="zh-CN" altLang="en-US" sz="2000" dirty="0" smtClean="0"/>
              <a:t>高校</a:t>
            </a:r>
            <a:r>
              <a:rPr lang="zh-CN" altLang="en-US" sz="2000" dirty="0"/>
              <a:t>可根据自身开课情况选择使用：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/>
              <a:t>理论融入：可选取理论</a:t>
            </a:r>
            <a:r>
              <a:rPr lang="en-US" altLang="zh-CN" sz="2000" dirty="0"/>
              <a:t>PPT</a:t>
            </a:r>
            <a:r>
              <a:rPr lang="zh-CN" altLang="en-US" sz="2000" dirty="0"/>
              <a:t>部分内容接入原本的</a:t>
            </a:r>
            <a:r>
              <a:rPr lang="en-US" altLang="zh-CN" sz="2000" dirty="0"/>
              <a:t>《</a:t>
            </a:r>
            <a:r>
              <a:rPr lang="zh-CN" altLang="en-US" sz="2000" dirty="0"/>
              <a:t>软件工程</a:t>
            </a:r>
            <a:r>
              <a:rPr lang="en-US" altLang="zh-CN" sz="2000" dirty="0"/>
              <a:t>》</a:t>
            </a:r>
            <a:r>
              <a:rPr lang="zh-CN" altLang="en-US" sz="2000" dirty="0"/>
              <a:t>课程中；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/>
              <a:t>实验使用方法：可选用</a:t>
            </a:r>
            <a:r>
              <a:rPr lang="en-US" altLang="zh-CN" sz="2000" dirty="0"/>
              <a:t>《</a:t>
            </a:r>
            <a:r>
              <a:rPr lang="zh-CN" altLang="en-US" sz="2000" dirty="0"/>
              <a:t>凤凰商城项目实践</a:t>
            </a:r>
            <a:r>
              <a:rPr lang="en-US" altLang="zh-CN" sz="2000" dirty="0"/>
              <a:t>》</a:t>
            </a:r>
            <a:r>
              <a:rPr lang="zh-CN" altLang="en-US" sz="2000" dirty="0"/>
              <a:t>巩固理论</a:t>
            </a:r>
            <a:r>
              <a:rPr lang="en-US" altLang="zh-CN" sz="2000" dirty="0"/>
              <a:t>PPT</a:t>
            </a:r>
            <a:r>
              <a:rPr lang="zh-CN" altLang="en-US" sz="2000" dirty="0"/>
              <a:t>所介绍的敏捷方法和</a:t>
            </a:r>
            <a:r>
              <a:rPr lang="en-US" altLang="zh-CN" sz="2000" dirty="0" err="1"/>
              <a:t>DevOps</a:t>
            </a:r>
            <a:r>
              <a:rPr lang="zh-CN" altLang="en-US" sz="2000" dirty="0"/>
              <a:t>软件开发流程；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/>
              <a:t>大作业及试题：可选用相关试题和大作业对学生敏捷和</a:t>
            </a:r>
            <a:r>
              <a:rPr lang="en-US" altLang="zh-CN" sz="2000" dirty="0" err="1"/>
              <a:t>DevOps</a:t>
            </a:r>
            <a:r>
              <a:rPr lang="zh-CN" altLang="en-US" sz="2000" dirty="0"/>
              <a:t>软件开发方法的理解和掌握程度进行考核评分；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/>
              <a:t>认证</a:t>
            </a:r>
            <a:r>
              <a:rPr lang="zh-CN" altLang="en-US" sz="2000" dirty="0" smtClean="0"/>
              <a:t>课程：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HCIP-Cloud Service </a:t>
            </a:r>
            <a:r>
              <a:rPr lang="en-US" altLang="zh-CN" sz="2000" dirty="0" err="1"/>
              <a:t>DevOps</a:t>
            </a:r>
            <a:r>
              <a:rPr lang="en-US" altLang="zh-CN" sz="2000" dirty="0"/>
              <a:t> Engineer</a:t>
            </a:r>
            <a:r>
              <a:rPr lang="zh-CN" altLang="en-US" sz="2000" dirty="0"/>
              <a:t>认证课程，帮助学生进行</a:t>
            </a:r>
            <a:r>
              <a:rPr lang="zh-CN" altLang="en-US" sz="2000" dirty="0" smtClean="0"/>
              <a:t>软件工程</a:t>
            </a:r>
            <a:r>
              <a:rPr lang="zh-CN" altLang="en-US" sz="2000" dirty="0"/>
              <a:t>后续学习和能力鉴定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7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华为云</a:t>
            </a:r>
            <a:r>
              <a:rPr lang="en-US" altLang="zh-CN" dirty="0" err="1"/>
              <a:t>DevCloud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marL="403039" lvl="1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://www.huaweicloud.com/devcloud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华为</a:t>
            </a:r>
            <a:r>
              <a:rPr lang="zh-CN" altLang="en-US" dirty="0" smtClean="0"/>
              <a:t>云学院“智能基座”交流学习专区</a:t>
            </a:r>
            <a:endParaRPr lang="en-US" altLang="zh-CN" dirty="0" smtClean="0"/>
          </a:p>
          <a:p>
            <a:pPr marL="403039" lvl="1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edu.huaweicloud.com/roadmap/colleges.html?ggw_qt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华为</a:t>
            </a:r>
            <a:r>
              <a:rPr lang="en-US" altLang="zh-CN" dirty="0"/>
              <a:t>HCIP-Cloud Service </a:t>
            </a:r>
            <a:r>
              <a:rPr lang="en-US" altLang="zh-CN" dirty="0" err="1"/>
              <a:t>DevOps</a:t>
            </a:r>
            <a:r>
              <a:rPr lang="en-US" altLang="zh-CN" dirty="0"/>
              <a:t> </a:t>
            </a:r>
            <a:r>
              <a:rPr lang="en-US" altLang="zh-CN" dirty="0" smtClean="0"/>
              <a:t>Engineer</a:t>
            </a:r>
            <a:r>
              <a:rPr lang="zh-CN" altLang="en-US" dirty="0" smtClean="0"/>
              <a:t>认证课程</a:t>
            </a:r>
            <a:endParaRPr lang="en-US" altLang="zh-CN" dirty="0" smtClean="0"/>
          </a:p>
          <a:p>
            <a:pPr marL="403039" lvl="1" indent="0">
              <a:buNone/>
            </a:pP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ilearningx.huawei.com/portal/courses/HuaweiX+EBGTC00000571/about</a:t>
            </a:r>
            <a:r>
              <a:rPr lang="en-US" altLang="zh-CN" dirty="0" smtClean="0"/>
              <a:t> </a:t>
            </a:r>
          </a:p>
          <a:p>
            <a:pPr marL="403039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4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A10D792-4102-9E49-9911-6FCBEA89B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课程方案简介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方案模块介绍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实验环境和实验资源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认证课程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34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47484"/>
            <a:ext cx="10728325" cy="485982"/>
          </a:xfrm>
        </p:spPr>
        <p:txBody>
          <a:bodyPr>
            <a:normAutofit/>
          </a:bodyPr>
          <a:lstStyle/>
          <a:p>
            <a:r>
              <a:rPr lang="zh-CN" altLang="en-US" sz="3199" dirty="0" smtClean="0">
                <a:latin typeface="方正兰亭黑简体" panose="02000000000000000000" pitchFamily="2" charset="-122"/>
              </a:rPr>
              <a:t>课程方案简介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914400" y="1052513"/>
            <a:ext cx="10326858" cy="5148262"/>
          </a:xfrm>
        </p:spPr>
        <p:txBody>
          <a:bodyPr/>
          <a:lstStyle/>
          <a:p>
            <a:pPr marL="11109" indent="0">
              <a:lnSpc>
                <a:spcPct val="150000"/>
              </a:lnSpc>
              <a:buNone/>
            </a:pPr>
            <a:r>
              <a:rPr lang="zh-CN" altLang="en-US" sz="2000" dirty="0" smtClean="0"/>
              <a:t>本方案包是针对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软件工程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课程的一套补充的课程资料，</a:t>
            </a:r>
            <a:r>
              <a:rPr lang="zh-CN" altLang="en-US" sz="2000" dirty="0"/>
              <a:t>帮助</a:t>
            </a:r>
            <a:r>
              <a:rPr lang="zh-CN" altLang="en-US" sz="2000" dirty="0" smtClean="0"/>
              <a:t>学生了解敏捷软件开发方法和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（开发运维一体化）思想的</a:t>
            </a:r>
            <a:r>
              <a:rPr lang="zh-CN" altLang="en-US" sz="2000" dirty="0"/>
              <a:t>知识，并</a:t>
            </a:r>
            <a:r>
              <a:rPr lang="zh-CN" altLang="en-US" sz="2000" dirty="0" smtClean="0"/>
              <a:t>以华为云</a:t>
            </a:r>
            <a:r>
              <a:rPr lang="en-US" altLang="zh-CN" sz="2000" dirty="0"/>
              <a:t>DevCloud</a:t>
            </a:r>
            <a:r>
              <a:rPr lang="zh-CN" altLang="en-US" sz="2000" dirty="0" smtClean="0"/>
              <a:t>为平台实践敏捷方法和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一站式软件开发流程，进一步加深对敏捷和</a:t>
            </a:r>
            <a:r>
              <a:rPr lang="en-US" altLang="zh-CN" sz="2000" dirty="0" smtClean="0"/>
              <a:t>DevOps</a:t>
            </a:r>
            <a:r>
              <a:rPr lang="zh-CN" altLang="en-US" sz="2000" dirty="0" smtClean="0"/>
              <a:t>思想的理解。</a:t>
            </a:r>
            <a:endParaRPr lang="en-US" altLang="zh-CN" sz="2000" dirty="0" smtClean="0"/>
          </a:p>
          <a:p>
            <a:pPr marL="11109" indent="0">
              <a:lnSpc>
                <a:spcPct val="150000"/>
              </a:lnSpc>
              <a:buNone/>
            </a:pPr>
            <a:r>
              <a:rPr lang="zh-CN" altLang="en-US" sz="2000" dirty="0" smtClean="0"/>
              <a:t>课程方案包含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软件工程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敏捷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开发方法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理论课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、一套详细完整的实验课程资料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凤凰商城项目实践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和一套学习考核材料（包括实践大作业以及理论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相关试题）。</a:t>
            </a:r>
            <a:endParaRPr lang="en-US" altLang="zh-CN" sz="2000" dirty="0" smtClean="0"/>
          </a:p>
          <a:p>
            <a:pPr marL="11109" indent="0"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 marL="11109" indent="0">
              <a:lnSpc>
                <a:spcPct val="1500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684057"/>
              </p:ext>
            </p:extLst>
          </p:nvPr>
        </p:nvGraphicFramePr>
        <p:xfrm>
          <a:off x="9754395" y="4577913"/>
          <a:ext cx="1486863" cy="134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Acrobat Document" showAsIcon="1" r:id="rId3" imgW="914400" imgH="828720" progId="AcroExch.Document.DC">
                  <p:embed/>
                </p:oleObj>
              </mc:Choice>
              <mc:Fallback>
                <p:oleObj name="Acrobat Document" showAsIcon="1" r:id="rId3" imgW="914400" imgH="8287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4395" y="4577913"/>
                        <a:ext cx="1486863" cy="134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9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方正兰亭黑简体" panose="02000000000000000000" pitchFamily="2" charset="-122"/>
              </a:rPr>
              <a:t>方案模块介绍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body" sz="quarter" idx="10"/>
          </p:nvPr>
        </p:nvSpPr>
        <p:spPr>
          <a:xfrm>
            <a:off x="731838" y="938566"/>
            <a:ext cx="10728326" cy="5153025"/>
          </a:xfrm>
        </p:spPr>
        <p:txBody>
          <a:bodyPr/>
          <a:lstStyle/>
          <a:p>
            <a:pPr marL="11109" indent="0">
              <a:buNone/>
            </a:pPr>
            <a:r>
              <a:rPr lang="zh-CN" altLang="en-US" sz="2000" dirty="0" smtClean="0"/>
              <a:t>针对</a:t>
            </a:r>
            <a:r>
              <a:rPr lang="zh-CN" altLang="en-US" sz="2000" dirty="0"/>
              <a:t>高校的</a:t>
            </a:r>
            <a:r>
              <a:rPr lang="en-US" altLang="zh-CN" sz="2000" dirty="0"/>
              <a:t>《</a:t>
            </a:r>
            <a:r>
              <a:rPr lang="zh-CN" altLang="en-US" sz="2000" dirty="0"/>
              <a:t>软件工程</a:t>
            </a:r>
            <a:r>
              <a:rPr lang="en-US" altLang="zh-CN" sz="2000" dirty="0"/>
              <a:t>》</a:t>
            </a:r>
            <a:r>
              <a:rPr lang="zh-CN" altLang="en-US" sz="2000" dirty="0"/>
              <a:t>课程，提供了理论课</a:t>
            </a:r>
            <a:r>
              <a:rPr lang="en-US" altLang="zh-CN" sz="2000" dirty="0"/>
              <a:t>PPT</a:t>
            </a:r>
            <a:r>
              <a:rPr lang="zh-CN" altLang="en-US" sz="2000" dirty="0"/>
              <a:t>、实验</a:t>
            </a:r>
            <a:r>
              <a:rPr lang="zh-CN" altLang="en-US" sz="2000" dirty="0" smtClean="0"/>
              <a:t>手册及相关实验资源：</a:t>
            </a:r>
            <a:endParaRPr lang="en-US" altLang="zh-CN" sz="2000" dirty="0"/>
          </a:p>
          <a:p>
            <a:pPr marL="11109" indent="0">
              <a:buNone/>
            </a:pPr>
            <a:endParaRPr lang="en-US" altLang="zh-CN" dirty="0"/>
          </a:p>
          <a:p>
            <a:pPr marL="11109" indent="0">
              <a:buNone/>
            </a:pPr>
            <a:endParaRPr lang="en-US" altLang="zh-CN" dirty="0"/>
          </a:p>
          <a:p>
            <a:pPr marL="11109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00114"/>
              </p:ext>
            </p:extLst>
          </p:nvPr>
        </p:nvGraphicFramePr>
        <p:xfrm>
          <a:off x="1309907" y="1512246"/>
          <a:ext cx="9344406" cy="46555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00443"/>
                <a:gridCol w="1361924"/>
                <a:gridCol w="2495337"/>
                <a:gridCol w="4087482"/>
                <a:gridCol w="799220"/>
              </a:tblGrid>
              <a:tr h="37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序号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分类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知识点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702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理论（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学时）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软件产业发展趋势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现代软件产业和交付模式的发展趋势：服务化，云化，新形势对软件开发模式的促进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0.25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7021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敏捷和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敏捷价值观，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Scrum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方法框架，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思想，敏捷和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的关系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1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一站式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平台，敏捷项目管理，代码托管，云测，持续集成和部署，其他服务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0.75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实验（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16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课时）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凤凰商城项目实践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持续规划与设计，持续开发与集成，持续测试与反馈，持续部署与发布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16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1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dirty="0" smtClean="0"/>
                        <a:t>考核材料</a:t>
                      </a:r>
                      <a:endParaRPr lang="zh-CN" altLang="en-US" sz="1200" dirty="0"/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理论试题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覆盖理论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PPT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知识点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32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实践大作业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以大作业形式加深对敏捷软件开发方法和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思想的理解和操作实践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</a:t>
                      </a:r>
                      <a:endParaRPr lang="zh-CN" altLang="en-US" sz="1200" dirty="0"/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3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4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认证课程</a:t>
                      </a:r>
                    </a:p>
                    <a:p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HCIP-Cloud Service 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 Engineer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认证定位于培养掌握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最新实践、能利用华为云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从事开发工作的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融合工程师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华为云端到端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概览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,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，持续规划与设计，持续开发与集成，持续测试与反馈，持续安全与审计，持续部署与发布，持续运维与监测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Huawei Sans" panose="020C0503030203020204" pitchFamily="34" charset="0"/>
              </a:rPr>
              <a:t>理论</a:t>
            </a:r>
            <a:r>
              <a:rPr lang="zh-CN" altLang="en-US" dirty="0" smtClean="0">
                <a:cs typeface="Huawei Sans" panose="020C0503030203020204" pitchFamily="34" charset="0"/>
              </a:rPr>
              <a:t>部分（</a:t>
            </a:r>
            <a:r>
              <a:rPr lang="en-US" altLang="zh-CN" dirty="0" smtClean="0">
                <a:cs typeface="Huawei Sans" panose="020C0503030203020204" pitchFamily="34" charset="0"/>
              </a:rPr>
              <a:t>2</a:t>
            </a:r>
            <a:r>
              <a:rPr lang="zh-CN" altLang="en-US" dirty="0" smtClean="0">
                <a:cs typeface="Huawei Sans" panose="020C0503030203020204" pitchFamily="34" charset="0"/>
              </a:rPr>
              <a:t>学时）</a:t>
            </a:r>
            <a:r>
              <a:rPr lang="zh-CN" altLang="en-US" dirty="0">
                <a:cs typeface="Huawei Sans" panose="020C0503030203020204" pitchFamily="34" charset="0"/>
              </a:rPr>
              <a:t/>
            </a:r>
            <a:br>
              <a:rPr lang="zh-CN" altLang="en-US" dirty="0">
                <a:cs typeface="Huawei Sans" panose="020C0503030203020204" pitchFamily="34" charset="0"/>
              </a:rPr>
            </a:b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body" sz="quarter" idx="10"/>
          </p:nvPr>
        </p:nvSpPr>
        <p:spPr>
          <a:xfrm>
            <a:off x="731837" y="1047750"/>
            <a:ext cx="5126037" cy="4879805"/>
          </a:xfrm>
        </p:spPr>
        <p:txBody>
          <a:bodyPr/>
          <a:lstStyle/>
          <a:p>
            <a:pPr marL="11109" indent="0">
              <a:buNone/>
            </a:pPr>
            <a:r>
              <a:rPr lang="zh-CN" altLang="en-US" sz="1600" dirty="0"/>
              <a:t>理论部分共</a:t>
            </a:r>
            <a:r>
              <a:rPr lang="en-US" altLang="zh-CN" sz="1600" dirty="0"/>
              <a:t>3</a:t>
            </a:r>
            <a:r>
              <a:rPr lang="zh-CN" altLang="en-US" sz="1600" dirty="0"/>
              <a:t>部分内容，主要介绍当前软件产业发展趋势，敏捷软件开发和</a:t>
            </a:r>
            <a:r>
              <a:rPr lang="en-US" altLang="zh-CN" sz="1600" dirty="0"/>
              <a:t>DevOps</a:t>
            </a:r>
            <a:r>
              <a:rPr lang="zh-CN" altLang="en-US" sz="1600" dirty="0"/>
              <a:t>思想以及</a:t>
            </a:r>
            <a:r>
              <a:rPr lang="zh-CN" altLang="en-US" sz="1600" dirty="0" smtClean="0"/>
              <a:t>华为云</a:t>
            </a:r>
            <a:r>
              <a:rPr lang="en-US" altLang="zh-CN" sz="1600" dirty="0"/>
              <a:t>DevCloud</a:t>
            </a:r>
            <a:r>
              <a:rPr lang="zh-CN" altLang="en-US" sz="1600" dirty="0"/>
              <a:t>，该部分可作为原课程理论的补充：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软件产业发展趋势</a:t>
            </a:r>
            <a:endParaRPr lang="en-US" altLang="zh-CN" sz="1600" dirty="0"/>
          </a:p>
          <a:p>
            <a:pPr marL="11109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简单介绍现代软件产业和交付模式的发展趋势：服务化，云化，以及新形势对软件开发模式的促进；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敏捷和</a:t>
            </a:r>
            <a:r>
              <a:rPr lang="en-US" altLang="zh-CN" sz="1600" dirty="0"/>
              <a:t>DevOps</a:t>
            </a:r>
          </a:p>
          <a:p>
            <a:pPr marL="11109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详细介绍了敏捷价值观，符合敏捷思路的</a:t>
            </a:r>
            <a:r>
              <a:rPr lang="en-US" altLang="zh-CN" sz="1600" dirty="0"/>
              <a:t>Scrum</a:t>
            </a:r>
            <a:r>
              <a:rPr lang="zh-CN" altLang="en-US" sz="1600" dirty="0"/>
              <a:t>、看板方法框架，介绍了</a:t>
            </a:r>
            <a:r>
              <a:rPr lang="en-US" altLang="zh-CN" sz="1600" dirty="0"/>
              <a:t>DevOps</a:t>
            </a:r>
            <a:r>
              <a:rPr lang="zh-CN" altLang="en-US" sz="1600" dirty="0"/>
              <a:t>思想，以及敏捷和</a:t>
            </a:r>
            <a:r>
              <a:rPr lang="en-US" altLang="zh-CN" sz="1600" dirty="0"/>
              <a:t>DevOps</a:t>
            </a:r>
            <a:r>
              <a:rPr lang="zh-CN" altLang="en-US" sz="1600" dirty="0"/>
              <a:t>的关系；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 smtClean="0"/>
              <a:t>华为云</a:t>
            </a:r>
            <a:r>
              <a:rPr lang="en-US" altLang="zh-CN" sz="1600" dirty="0" smtClean="0"/>
              <a:t>DevCloud</a:t>
            </a:r>
            <a:endParaRPr lang="en-US" altLang="zh-CN" sz="1600" dirty="0"/>
          </a:p>
          <a:p>
            <a:pPr marL="11109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介绍了</a:t>
            </a:r>
            <a:r>
              <a:rPr lang="zh-CN" altLang="en-US" sz="1600" dirty="0" smtClean="0"/>
              <a:t>华为云</a:t>
            </a:r>
            <a:r>
              <a:rPr lang="en-US" altLang="zh-CN" sz="1600" dirty="0"/>
              <a:t>DevCloud</a:t>
            </a:r>
            <a:r>
              <a:rPr lang="zh-CN" altLang="en-US" sz="1600" dirty="0"/>
              <a:t>的特点，一站式</a:t>
            </a:r>
            <a:r>
              <a:rPr lang="en-US" altLang="zh-CN" sz="1600" dirty="0"/>
              <a:t>DevOps</a:t>
            </a:r>
            <a:r>
              <a:rPr lang="zh-CN" altLang="en-US" sz="1600" dirty="0"/>
              <a:t>软件开发管理服务及其他相关的服务。</a:t>
            </a:r>
            <a:endParaRPr lang="en-US" altLang="zh-CN" sz="1600" dirty="0"/>
          </a:p>
          <a:p>
            <a:pPr marL="11109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458" y="1450308"/>
            <a:ext cx="5455694" cy="29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方正兰亭黑简体" panose="02000000000000000000" pitchFamily="2" charset="-122"/>
              </a:rPr>
              <a:t>实验：</a:t>
            </a:r>
            <a:r>
              <a:rPr lang="en-US" altLang="zh-CN" dirty="0" smtClean="0">
                <a:latin typeface="方正兰亭黑简体" panose="02000000000000000000" pitchFamily="2" charset="-122"/>
              </a:rPr>
              <a:t>《</a:t>
            </a:r>
            <a:r>
              <a:rPr lang="zh-CN" altLang="en-US" dirty="0">
                <a:latin typeface="方正兰亭黑简体" panose="02000000000000000000" pitchFamily="2" charset="-122"/>
              </a:rPr>
              <a:t>凤凰商城项目实践</a:t>
            </a:r>
            <a:r>
              <a:rPr lang="en-US" altLang="zh-CN" dirty="0" smtClean="0">
                <a:latin typeface="方正兰亭黑简体" panose="02000000000000000000" pitchFamily="2" charset="-122"/>
              </a:rPr>
              <a:t>》</a:t>
            </a:r>
            <a:r>
              <a:rPr lang="zh-CN" altLang="en-US" dirty="0" smtClean="0">
                <a:latin typeface="方正兰亭黑简体" panose="02000000000000000000" pitchFamily="2" charset="-122"/>
              </a:rPr>
              <a:t>（</a:t>
            </a:r>
            <a:r>
              <a:rPr lang="en-US" altLang="zh-CN" dirty="0" smtClean="0">
                <a:cs typeface="Huawei Sans" panose="020C0503030203020204" pitchFamily="34" charset="0"/>
              </a:rPr>
              <a:t>16</a:t>
            </a:r>
            <a:r>
              <a:rPr lang="zh-CN" altLang="en-US" dirty="0" smtClean="0">
                <a:latin typeface="方正兰亭黑简体" panose="02000000000000000000" pitchFamily="2" charset="-122"/>
              </a:rPr>
              <a:t>学时）</a:t>
            </a:r>
            <a:r>
              <a:rPr lang="en-US" altLang="zh-CN" dirty="0">
                <a:latin typeface="方正兰亭黑简体" panose="02000000000000000000" pitchFamily="2" charset="-122"/>
              </a:rPr>
              <a:t/>
            </a:r>
            <a:br>
              <a:rPr lang="en-US" altLang="zh-CN" dirty="0">
                <a:latin typeface="方正兰亭黑简体" panose="02000000000000000000" pitchFamily="2" charset="-122"/>
              </a:rPr>
            </a:br>
            <a:endParaRPr lang="zh-CN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《</a:t>
            </a:r>
            <a:r>
              <a:rPr lang="zh-CN" altLang="en-US" sz="1800" dirty="0"/>
              <a:t>凤凰商城软件项目实践</a:t>
            </a:r>
            <a:r>
              <a:rPr lang="en-US" altLang="zh-CN" sz="1800" dirty="0"/>
              <a:t>》</a:t>
            </a:r>
            <a:r>
              <a:rPr lang="zh-CN" altLang="en-US" sz="1800" dirty="0"/>
              <a:t>以</a:t>
            </a:r>
            <a:r>
              <a:rPr lang="zh-CN" altLang="en-US" sz="1800" dirty="0" smtClean="0"/>
              <a:t>华为云</a:t>
            </a:r>
            <a:r>
              <a:rPr lang="en-US" altLang="zh-CN" sz="1800" dirty="0"/>
              <a:t>DevCloud</a:t>
            </a:r>
            <a:r>
              <a:rPr lang="zh-CN" altLang="en-US" sz="1800" dirty="0"/>
              <a:t>为实验平台，</a:t>
            </a:r>
            <a:r>
              <a:rPr lang="zh-CN" altLang="en-US" sz="1800" dirty="0" smtClean="0"/>
              <a:t>进行样例项目凤凰</a:t>
            </a:r>
            <a:r>
              <a:rPr lang="zh-CN" altLang="en-US" sz="1800" dirty="0"/>
              <a:t>商</a:t>
            </a:r>
            <a:r>
              <a:rPr lang="zh-CN" altLang="en-US" sz="1800" dirty="0" smtClean="0"/>
              <a:t>城的软件开发。实验手册内容详尽，一步一步</a:t>
            </a:r>
            <a:r>
              <a:rPr lang="zh-CN" altLang="en-US" sz="1800" dirty="0"/>
              <a:t>指导</a:t>
            </a:r>
            <a:r>
              <a:rPr lang="zh-CN" altLang="en-US" sz="1800" dirty="0" smtClean="0"/>
              <a:t>学生使用</a:t>
            </a:r>
            <a:r>
              <a:rPr lang="en-US" altLang="zh-CN" sz="1800" dirty="0" err="1" smtClean="0"/>
              <a:t>DevCloud</a:t>
            </a:r>
            <a:r>
              <a:rPr lang="zh-CN" altLang="en-US" sz="1800" dirty="0" smtClean="0"/>
              <a:t>，实践操作软件的持续规划、开发和部署。通过该实验，学生们能巩固理论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所介绍的敏捷方法和</a:t>
            </a:r>
            <a:r>
              <a:rPr lang="en-US" altLang="zh-CN" sz="1800" dirty="0" err="1" smtClean="0"/>
              <a:t>DevOps</a:t>
            </a:r>
            <a:r>
              <a:rPr lang="zh-CN" altLang="en-US" sz="1800" dirty="0" smtClean="0"/>
              <a:t>软件开发流程。实验具体内容如下：</a:t>
            </a:r>
            <a:endParaRPr lang="en-US" altLang="zh-CN" sz="1800" dirty="0"/>
          </a:p>
          <a:p>
            <a:pPr marL="0" indent="0">
              <a:buNone/>
            </a:pPr>
            <a:endParaRPr lang="en-US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69024"/>
              </p:ext>
            </p:extLst>
          </p:nvPr>
        </p:nvGraphicFramePr>
        <p:xfrm>
          <a:off x="919220" y="2478865"/>
          <a:ext cx="10362870" cy="367261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28195"/>
                <a:gridCol w="1473958"/>
                <a:gridCol w="1774209"/>
                <a:gridCol w="5686508"/>
              </a:tblGrid>
              <a:tr h="435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实验平台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知识点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1091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凤凰商城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项目实践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持续规划与设计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ECS</a:t>
                      </a:r>
                      <a:endParaRPr lang="zh-CN" altLang="en-US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创建华为云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项目，使用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Scrum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项目模板进行项目规划，使用效率工具监测项目状态，维护项目基本信息，定制项目工作流程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226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持续开发与集成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代码托管：使用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CloudIDE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修改和提交代码，使用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Git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分支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+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合并请求方式提交代码并进行代码检视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代码检查：配置代码检查任务并执行，配置和管理代码检查规则集，分析代码检查结果并修复问题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0608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持续测试与反馈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使用追溯视图进行需求驱动的测试，使用测试套件进行迭代测试规划，使用测试总览跟进测试进度和质量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969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持续部署与监测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使用自动化编译提高代码质量验证速度，配置持续集成并通过提交代码触发自动化编译，购买并弹性云服务器，使用自动化部署实现一键部署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1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cs typeface="Huawei Sans" panose="020C0503030203020204" pitchFamily="34" charset="0"/>
              </a:rPr>
              <a:t>考核材料</a:t>
            </a:r>
            <a:r>
              <a:rPr lang="en-US" altLang="zh-CN" dirty="0">
                <a:cs typeface="Huawei Sans" panose="020C0503030203020204" pitchFamily="34" charset="0"/>
              </a:rPr>
              <a:t/>
            </a:r>
            <a:br>
              <a:rPr lang="en-US" altLang="zh-CN" dirty="0">
                <a:cs typeface="Huawei Sans" panose="020C0503030203020204" pitchFamily="34" charset="0"/>
              </a:rPr>
            </a:br>
            <a:endParaRPr lang="zh-CN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/>
              <a:t>理论试题</a:t>
            </a:r>
            <a:endParaRPr lang="en-US" altLang="zh-CN" sz="1800" dirty="0" smtClean="0"/>
          </a:p>
          <a:p>
            <a:pPr marL="403039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知识点覆盖理论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，总共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题，形式包括判断题、填空题、单选题和多选题。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/>
              <a:t>实践大作业</a:t>
            </a:r>
            <a:endParaRPr lang="en-US" altLang="zh-CN" sz="1800" dirty="0" smtClean="0"/>
          </a:p>
          <a:p>
            <a:pPr marL="403039" lvl="1" indent="0">
              <a:lnSpc>
                <a:spcPct val="150000"/>
              </a:lnSpc>
              <a:buNone/>
            </a:pPr>
            <a:r>
              <a:rPr lang="zh-CN" altLang="zh-CN" sz="1600" dirty="0" smtClean="0"/>
              <a:t>为进一步</a:t>
            </a:r>
            <a:r>
              <a:rPr lang="zh-CN" altLang="zh-CN" sz="1600" dirty="0"/>
              <a:t>加深学生对敏捷和</a:t>
            </a:r>
            <a:r>
              <a:rPr lang="en-US" altLang="zh-CN" sz="1600" dirty="0" err="1"/>
              <a:t>DevOps</a:t>
            </a:r>
            <a:r>
              <a:rPr lang="zh-CN" altLang="zh-CN" sz="1600" dirty="0" smtClean="0"/>
              <a:t>软件</a:t>
            </a:r>
            <a:r>
              <a:rPr lang="zh-CN" altLang="en-US" sz="1600" dirty="0" smtClean="0"/>
              <a:t>项目</a:t>
            </a:r>
            <a:r>
              <a:rPr lang="zh-CN" altLang="zh-CN" sz="1600" dirty="0" smtClean="0"/>
              <a:t>开发</a:t>
            </a:r>
            <a:r>
              <a:rPr lang="zh-CN" altLang="en-US" sz="1600" dirty="0" smtClean="0"/>
              <a:t>方法</a:t>
            </a:r>
            <a:r>
              <a:rPr lang="zh-CN" altLang="zh-CN" sz="1600" dirty="0" smtClean="0"/>
              <a:t>的</a:t>
            </a:r>
            <a:r>
              <a:rPr lang="zh-CN" altLang="zh-CN" sz="1600" dirty="0"/>
              <a:t>掌握和理解，以大作业的方式进行软件项目开发的敏捷</a:t>
            </a:r>
            <a:r>
              <a:rPr lang="en-US" altLang="zh-CN" sz="1600" dirty="0" err="1"/>
              <a:t>DevOps</a:t>
            </a:r>
            <a:r>
              <a:rPr lang="zh-CN" altLang="zh-CN" sz="1600" dirty="0"/>
              <a:t>方法实践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403039" lvl="1" indent="0">
              <a:lnSpc>
                <a:spcPct val="150000"/>
              </a:lnSpc>
              <a:buNone/>
            </a:pPr>
            <a:r>
              <a:rPr lang="zh-CN" altLang="zh-CN" sz="1600" dirty="0"/>
              <a:t>软件项目的门类繁多，软件的规模和难易程度也各不相同。大作业选择了个人博客软件项目，软件规模适中，学生们完成作业任务后还可以继续开发、维护、使用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403039" lvl="1" indent="0">
              <a:lnSpc>
                <a:spcPct val="150000"/>
              </a:lnSpc>
              <a:buNone/>
            </a:pPr>
            <a:r>
              <a:rPr lang="zh-CN" altLang="en-US" sz="1600" dirty="0"/>
              <a:t>大</a:t>
            </a:r>
            <a:r>
              <a:rPr lang="zh-CN" altLang="en-US" sz="1600" dirty="0" smtClean="0"/>
              <a:t>作业包含两部分材料：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大作业</a:t>
            </a:r>
            <a:r>
              <a:rPr lang="zh-CN" altLang="en-US" sz="1600" dirty="0" smtClean="0"/>
              <a:t>要求（包含了评分标准）；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大</a:t>
            </a:r>
            <a:r>
              <a:rPr lang="zh-CN" altLang="en-US" sz="1600" dirty="0" smtClean="0"/>
              <a:t>作业参考答案（类似实验手册）。</a:t>
            </a:r>
            <a:endParaRPr lang="en-US" altLang="zh-CN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9782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方正兰亭黑简体" panose="02000000000000000000" pitchFamily="2" charset="-122"/>
              </a:rPr>
              <a:t>实验</a:t>
            </a:r>
            <a:r>
              <a:rPr lang="zh-CN" altLang="en-US" dirty="0" smtClean="0">
                <a:latin typeface="方正兰亭黑简体" panose="02000000000000000000" pitchFamily="2" charset="-122"/>
              </a:rPr>
              <a:t>环境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35959"/>
              </p:ext>
            </p:extLst>
          </p:nvPr>
        </p:nvGraphicFramePr>
        <p:xfrm>
          <a:off x="1189253" y="1004781"/>
          <a:ext cx="9963852" cy="511678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5884"/>
                <a:gridCol w="1878451"/>
                <a:gridCol w="6229517"/>
              </a:tblGrid>
              <a:tr h="45319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实验环境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实验资源云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服务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规格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427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凤凰商城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项目实践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292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ECS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鲲鹏云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服务器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x86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计算，通用计算型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| s6.large.2 | 2vCPUs | 4GB，Ubuntu 20.04 server 64bit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661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弹性公网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IP 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全动态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BGP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，按带宽计费（带宽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大小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5M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）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　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73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容器镜像服务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SWR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9894">
                <a:tc vMerge="1">
                  <a:txBody>
                    <a:bodyPr/>
                    <a:lstStyle/>
                    <a:p>
                      <a:pPr algn="ctr" fontAlgn="ctr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华为开源镜像站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7021">
                <a:tc rowSpan="4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个人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Blog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系统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大作业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9205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ECS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鲲鹏云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服务器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x86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计算，通用计算型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| s6.large.2 | 2vCPUs | 4GB，Ubuntu 20.04 server 64bit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458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弹性公网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IP 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全动态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BGP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，按带宽计费（带宽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大小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5M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）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9895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华为开源镜像站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2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Huawei Sans" panose="020C0503030203020204" pitchFamily="34" charset="0"/>
              </a:rPr>
              <a:t>认证</a:t>
            </a:r>
            <a:r>
              <a:rPr lang="zh-CN" altLang="en-US" dirty="0" smtClean="0">
                <a:cs typeface="Huawei Sans" panose="020C0503030203020204" pitchFamily="34" charset="0"/>
              </a:rPr>
              <a:t>课程</a:t>
            </a:r>
            <a:endParaRPr lang="zh-CN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华为认证是华为面向公众提供的</a:t>
            </a:r>
            <a:r>
              <a:rPr lang="en-US" altLang="zh-CN" sz="1800" dirty="0"/>
              <a:t>ICT</a:t>
            </a:r>
            <a:r>
              <a:rPr lang="zh-CN" altLang="en-US" sz="1800" dirty="0"/>
              <a:t>人才培养和认证渠道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HCIP-Cloud </a:t>
            </a:r>
            <a:r>
              <a:rPr lang="en-US" altLang="zh-CN" sz="1800" dirty="0"/>
              <a:t>Service DevOps Engineer</a:t>
            </a:r>
            <a:r>
              <a:rPr lang="zh-CN" altLang="en-US" sz="1800" dirty="0" smtClean="0"/>
              <a:t>认证</a:t>
            </a:r>
            <a:r>
              <a:rPr lang="zh-CN" altLang="en-US" sz="1800" dirty="0"/>
              <a:t>定位于培养掌握</a:t>
            </a:r>
            <a:r>
              <a:rPr lang="en-US" altLang="zh-CN" sz="1800" dirty="0"/>
              <a:t>DevOps</a:t>
            </a:r>
            <a:r>
              <a:rPr lang="zh-CN" altLang="en-US" sz="1800" dirty="0"/>
              <a:t>最新实践、能利用</a:t>
            </a:r>
            <a:r>
              <a:rPr lang="zh-CN" altLang="en-US" sz="1800" dirty="0" smtClean="0"/>
              <a:t>华为云</a:t>
            </a:r>
            <a:r>
              <a:rPr lang="en-US" altLang="zh-CN" sz="1800" dirty="0" smtClean="0"/>
              <a:t>DevCloud</a:t>
            </a:r>
            <a:r>
              <a:rPr lang="zh-CN" altLang="en-US" sz="1800" dirty="0" smtClean="0"/>
              <a:t>从事</a:t>
            </a:r>
            <a:r>
              <a:rPr lang="zh-CN" altLang="en-US" sz="1800" dirty="0"/>
              <a:t>开发工作的</a:t>
            </a:r>
            <a:r>
              <a:rPr lang="en-US" altLang="zh-CN" sz="1800" dirty="0"/>
              <a:t>DevOps</a:t>
            </a:r>
            <a:r>
              <a:rPr lang="zh-CN" altLang="en-US" sz="1800" dirty="0"/>
              <a:t>融合工程师</a:t>
            </a:r>
            <a:r>
              <a:rPr lang="zh-CN" altLang="en-US" sz="1800" dirty="0" smtClean="0"/>
              <a:t>。该认证课程内容可作为学生后续自学内容，进一步加深对</a:t>
            </a:r>
            <a:r>
              <a:rPr lang="en-US" altLang="zh-CN" sz="1800" dirty="0" err="1" smtClean="0"/>
              <a:t>DevOps</a:t>
            </a:r>
            <a:r>
              <a:rPr lang="zh-CN" altLang="en-US" sz="1800" dirty="0" smtClean="0"/>
              <a:t>软件开发流程和方法的理解。认证课程</a:t>
            </a:r>
            <a:r>
              <a:rPr lang="zh-CN" altLang="en-US" sz="1800" dirty="0"/>
              <a:t>设置如下：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72913"/>
              </p:ext>
            </p:extLst>
          </p:nvPr>
        </p:nvGraphicFramePr>
        <p:xfrm>
          <a:off x="1000127" y="2312916"/>
          <a:ext cx="10180926" cy="379951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51955"/>
                <a:gridCol w="1000725"/>
                <a:gridCol w="1684384"/>
                <a:gridCol w="3736001"/>
                <a:gridCol w="2107861"/>
              </a:tblGrid>
              <a:tr h="41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课程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形式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章节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9077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HCIP-Cloud Service </a:t>
                      </a:r>
                      <a:r>
                        <a:rPr lang="en-US" altLang="zh-CN" sz="1200" dirty="0" err="1" smtClean="0"/>
                        <a:t>DevOps</a:t>
                      </a:r>
                      <a:r>
                        <a:rPr lang="en-US" altLang="zh-CN" sz="1200" dirty="0" smtClean="0"/>
                        <a:t> Engineer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认证课程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理论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华为端到端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概览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0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持续规划与设计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90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3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持续开发与集成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0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4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持续测试与反馈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6333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持续安全与审计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3179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6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持续部署与发布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33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7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持续运维与监测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02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8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总结与回顾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4E927-2E19-40DA-AC21-D3EBC4321306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1289</Words>
  <Application>Microsoft Office PowerPoint</Application>
  <PresentationFormat>宽屏</PresentationFormat>
  <Paragraphs>150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.AppleSystemUIFont</vt:lpstr>
      <vt:lpstr>方正兰亭黑简体</vt:lpstr>
      <vt:lpstr>微软雅黑</vt:lpstr>
      <vt:lpstr>微软雅黑</vt:lpstr>
      <vt:lpstr>Arial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Acrobat Document</vt:lpstr>
      <vt:lpstr>《软件工程 - 敏捷DevOps开发方法》课程方案介绍</vt:lpstr>
      <vt:lpstr>PowerPoint 演示文稿</vt:lpstr>
      <vt:lpstr>课程方案简介</vt:lpstr>
      <vt:lpstr>方案模块介绍</vt:lpstr>
      <vt:lpstr>理论部分（2学时） </vt:lpstr>
      <vt:lpstr>实验：《凤凰商城项目实践》（16学时） </vt:lpstr>
      <vt:lpstr>考核材料 </vt:lpstr>
      <vt:lpstr>实验环境</vt:lpstr>
      <vt:lpstr>认证课程</vt:lpstr>
      <vt:lpstr>使用方式</vt:lpstr>
      <vt:lpstr>参考资料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daiyuanming</cp:lastModifiedBy>
  <cp:revision>209</cp:revision>
  <cp:lastPrinted>2020-07-31T09:33:18Z</cp:lastPrinted>
  <dcterms:created xsi:type="dcterms:W3CDTF">2018-11-29T10:16:29Z</dcterms:created>
  <dcterms:modified xsi:type="dcterms:W3CDTF">2021-03-19T09:26:52Z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(3)YVwcld7vU4HWVZHyJIJdUXe8VAG8QgQ9OJIL1vac4SzYtAi9JqpIy2NwZg+8IMxhlI0rh2cB
p2GxCE1EnFJG8JD3aCob17sD+7TfOrb4D0VAf3GJBW3Ta7ZoyRR01JOtSF2M34K47fP3/KUm
12tpQMAyoVA9nyrJTGaJ79qfuIq6oyx95LZBm6T0ousJbWCVvDrSvQL9WyfuNo+BA3xcAYe0
LeKJ/WCP7HN5g6IHci</vt:lpwstr>
  </property>
  <property fmtid="{D5CDD505-2E9C-101B-9397-08002B2CF9AE}" pid="3" name="_2015_ms_pID_7253431">
    <vt:lpwstr>Njco+PjbPADiHkaCLGOWAbV94eRUqGPvORPWrKpppyD2nlUZck+HmR
rJ4LS+i3ord42lpjDUjZ99KgE5/PuzrPE33SXrHXq/wyFDnPcLYskRFWCoRousRRF882Z7EF
/gChLpogx6nOYIzK9nNKIRk6qd2vpC01iw5Bd8rxsSCpLYSX9qQjMVIW+xVODfvHiS9gQ0qx
dTu0ylfl4yDd3DbnsCvJrjH37PsblQsI/OTi</vt:lpwstr>
  </property>
  <property fmtid="{D5CDD505-2E9C-101B-9397-08002B2CF9AE}" pid="4" name="_2015_ms_pID_7253432">
    <vt:lpwstr>uw==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</Properties>
</file>