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4"/>
  </p:handoutMasterIdLst>
  <p:sldIdLst>
    <p:sldId id="256" r:id="rId3"/>
    <p:sldId id="266" r:id="rId5"/>
    <p:sldId id="258" r:id="rId6"/>
    <p:sldId id="259" r:id="rId7"/>
    <p:sldId id="267" r:id="rId8"/>
    <p:sldId id="269" r:id="rId9"/>
    <p:sldId id="263" r:id="rId10"/>
    <p:sldId id="265" r:id="rId11"/>
    <p:sldId id="268" r:id="rId12"/>
    <p:sldId id="257"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78" d="100"/>
          <a:sy n="78" d="100"/>
        </p:scale>
        <p:origin x="654" y="54"/>
      </p:cViewPr>
      <p:guideLst>
        <p:guide orient="horz" pos="2158"/>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handoutMaster" Target="handoutMasters/handoutMaster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tags" Target="../tags/tag56.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vmlDrawing" Target="../drawings/vmlDrawing1.vml"/><Relationship Id="rId5" Type="http://schemas.openxmlformats.org/officeDocument/2006/relationships/slideLayout" Target="../slideLayouts/slideLayout1.xml"/><Relationship Id="rId4" Type="http://schemas.openxmlformats.org/officeDocument/2006/relationships/tags" Target="../tags/tag63.xml"/><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tags" Target="../tags/tag6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69.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7" Type="http://schemas.openxmlformats.org/officeDocument/2006/relationships/vmlDrawing" Target="../drawings/vmlDrawing2.vml"/><Relationship Id="rId6" Type="http://schemas.openxmlformats.org/officeDocument/2006/relationships/slideLayout" Target="../slideLayouts/slideLayout2.xml"/><Relationship Id="rId5" Type="http://schemas.openxmlformats.org/officeDocument/2006/relationships/tags" Target="../tags/tag70.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5" Type="http://schemas.openxmlformats.org/officeDocument/2006/relationships/vmlDrawing" Target="../drawings/vmlDrawing3.vml"/><Relationship Id="rId4" Type="http://schemas.openxmlformats.org/officeDocument/2006/relationships/slideLayout" Target="../slideLayouts/slideLayout2.xml"/><Relationship Id="rId3" Type="http://schemas.openxmlformats.org/officeDocument/2006/relationships/tags" Target="../tags/tag71.xml"/><Relationship Id="rId2" Type="http://schemas.openxmlformats.org/officeDocument/2006/relationships/image" Target="../media/image1.emf"/><Relationship Id="rId1"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2067560" y="229235"/>
            <a:ext cx="8056880" cy="899160"/>
          </a:xfrm>
        </p:spPr>
        <p:txBody>
          <a:bodyPr/>
          <a:p>
            <a:r>
              <a:rPr lang="en-US" altLang="zh-CN"/>
              <a:t>container_of</a:t>
            </a:r>
            <a:r>
              <a:rPr lang="zh-CN" altLang="zh-CN"/>
              <a:t>宏介绍</a:t>
            </a:r>
            <a:endParaRPr lang="zh-CN" altLang="zh-CN"/>
          </a:p>
        </p:txBody>
      </p:sp>
      <p:graphicFrame>
        <p:nvGraphicFramePr>
          <p:cNvPr id="3" name="对象 2"/>
          <p:cNvGraphicFramePr/>
          <p:nvPr/>
        </p:nvGraphicFramePr>
        <p:xfrm>
          <a:off x="4217035" y="3681730"/>
          <a:ext cx="7633970" cy="2871470"/>
        </p:xfrm>
        <a:graphic>
          <a:graphicData uri="http://schemas.openxmlformats.org/presentationml/2006/ole">
            <mc:AlternateContent xmlns:mc="http://schemas.openxmlformats.org/markup-compatibility/2006">
              <mc:Choice xmlns:v="urn:schemas-microsoft-com:vml" Requires="v">
                <p:oleObj spid="_x0000_s4" name="" r:id="rId2" imgW="7569200" imgH="2413000" progId="Visio.Drawing.15">
                  <p:embed/>
                </p:oleObj>
              </mc:Choice>
              <mc:Fallback>
                <p:oleObj name="" r:id="rId2" imgW="7569200" imgH="2413000" progId="Visio.Drawing.15">
                  <p:embed/>
                  <p:pic>
                    <p:nvPicPr>
                      <p:cNvPr id="0" name="图片 3"/>
                      <p:cNvPicPr/>
                      <p:nvPr/>
                    </p:nvPicPr>
                    <p:blipFill>
                      <a:blip r:embed="rId3"/>
                      <a:stretch>
                        <a:fillRect/>
                      </a:stretch>
                    </p:blipFill>
                    <p:spPr>
                      <a:xfrm>
                        <a:off x="4217035" y="3681730"/>
                        <a:ext cx="7633970" cy="2871470"/>
                      </a:xfrm>
                      <a:prstGeom prst="rect">
                        <a:avLst/>
                      </a:prstGeom>
                    </p:spPr>
                  </p:pic>
                </p:oleObj>
              </mc:Fallback>
            </mc:AlternateContent>
          </a:graphicData>
        </a:graphic>
      </p:graphicFrame>
      <p:sp>
        <p:nvSpPr>
          <p:cNvPr id="8" name="文本框 7"/>
          <p:cNvSpPr txBox="1"/>
          <p:nvPr/>
        </p:nvSpPr>
        <p:spPr>
          <a:xfrm>
            <a:off x="650875" y="1466850"/>
            <a:ext cx="4289425" cy="2846070"/>
          </a:xfrm>
          <a:prstGeom prst="rect">
            <a:avLst/>
          </a:prstGeom>
          <a:noFill/>
        </p:spPr>
        <p:txBody>
          <a:bodyPr wrap="square" rtlCol="0" anchor="t">
            <a:spAutoFit/>
          </a:bodyPr>
          <a:p>
            <a:pPr algn="l">
              <a:lnSpc>
                <a:spcPct val="140000"/>
              </a:lnSpc>
            </a:pPr>
            <a:r>
              <a:rPr lang="en-US" sz="2000" b="1">
                <a:solidFill>
                  <a:srgbClr val="FF0000"/>
                </a:solidFill>
                <a:latin typeface="Calibri" panose="020F0502020204030204" charset="0"/>
                <a:ea typeface="宋体" panose="02010600030101010101" pitchFamily="2" charset="-122"/>
                <a:cs typeface="Times New Roman" panose="02020603050405020304" charset="0"/>
                <a:sym typeface="+mn-ea"/>
              </a:rPr>
              <a:t>container_of(ptr, type, member) </a:t>
            </a:r>
            <a:endParaRPr lang="en-US" sz="2000" b="1">
              <a:solidFill>
                <a:srgbClr val="FF0000"/>
              </a:solidFill>
              <a:latin typeface="Calibri" panose="020F0502020204030204" charset="0"/>
              <a:ea typeface="宋体" panose="02010600030101010101" pitchFamily="2" charset="-122"/>
              <a:cs typeface="Times New Roman" panose="02020603050405020304" charset="0"/>
              <a:sym typeface="+mn-ea"/>
            </a:endParaRPr>
          </a:p>
          <a:p>
            <a:pPr algn="l">
              <a:lnSpc>
                <a:spcPct val="140000"/>
              </a:lnSpc>
            </a:pPr>
            <a:r>
              <a:rPr lang="zh-CN" altLang="en-US">
                <a:sym typeface="+mn-ea"/>
              </a:rPr>
              <a:t>参数</a:t>
            </a:r>
            <a:r>
              <a:rPr lang="zh-CN" altLang="en-US" b="1">
                <a:solidFill>
                  <a:srgbClr val="FF0000"/>
                </a:solidFill>
                <a:sym typeface="+mn-ea"/>
              </a:rPr>
              <a:t>ptr</a:t>
            </a:r>
            <a:r>
              <a:rPr lang="zh-CN" altLang="en-US">
                <a:sym typeface="+mn-ea"/>
              </a:rPr>
              <a:t>：结构体成员变量的指针，即要传结构体成员变量的地址给该参数</a:t>
            </a:r>
            <a:endParaRPr lang="zh-CN" altLang="en-US"/>
          </a:p>
          <a:p>
            <a:pPr algn="l">
              <a:lnSpc>
                <a:spcPct val="140000"/>
              </a:lnSpc>
            </a:pPr>
            <a:r>
              <a:rPr lang="zh-CN" altLang="en-US">
                <a:sym typeface="+mn-ea"/>
              </a:rPr>
              <a:t>参数</a:t>
            </a:r>
            <a:r>
              <a:rPr lang="zh-CN" altLang="en-US" b="1">
                <a:solidFill>
                  <a:srgbClr val="FF0000"/>
                </a:solidFill>
                <a:sym typeface="+mn-ea"/>
              </a:rPr>
              <a:t>type</a:t>
            </a:r>
            <a:r>
              <a:rPr lang="zh-CN" altLang="en-US">
                <a:sym typeface="+mn-ea"/>
              </a:rPr>
              <a:t>：结构体的类型</a:t>
            </a:r>
            <a:endParaRPr lang="zh-CN" altLang="en-US"/>
          </a:p>
          <a:p>
            <a:pPr algn="l">
              <a:lnSpc>
                <a:spcPct val="140000"/>
              </a:lnSpc>
            </a:pPr>
            <a:r>
              <a:rPr lang="zh-CN" altLang="en-US">
                <a:sym typeface="+mn-ea"/>
              </a:rPr>
              <a:t>参数</a:t>
            </a:r>
            <a:r>
              <a:rPr lang="zh-CN" altLang="en-US" b="1">
                <a:solidFill>
                  <a:srgbClr val="FF0000"/>
                </a:solidFill>
                <a:sym typeface="+mn-ea"/>
              </a:rPr>
              <a:t>member</a:t>
            </a:r>
            <a:r>
              <a:rPr lang="zh-CN" altLang="en-US">
                <a:sym typeface="+mn-ea"/>
              </a:rPr>
              <a:t>：结构体成员变量的名字</a:t>
            </a:r>
            <a:endParaRPr lang="zh-CN" altLang="en-US">
              <a:sym typeface="+mn-ea"/>
            </a:endParaRPr>
          </a:p>
          <a:p>
            <a:pPr algn="l">
              <a:lnSpc>
                <a:spcPct val="140000"/>
              </a:lnSpc>
            </a:pPr>
            <a:endParaRPr lang="zh-CN" altLang="en-US"/>
          </a:p>
          <a:p>
            <a:pPr algn="l">
              <a:lnSpc>
                <a:spcPct val="140000"/>
              </a:lnSpc>
            </a:pPr>
            <a:endParaRPr lang="zh-CN" altLang="en-US"/>
          </a:p>
        </p:txBody>
      </p:sp>
      <p:sp>
        <p:nvSpPr>
          <p:cNvPr id="9" name="文本框 8"/>
          <p:cNvSpPr txBox="1"/>
          <p:nvPr/>
        </p:nvSpPr>
        <p:spPr>
          <a:xfrm>
            <a:off x="650875" y="3750945"/>
            <a:ext cx="3738245" cy="2802255"/>
          </a:xfrm>
          <a:prstGeom prst="rect">
            <a:avLst/>
          </a:prstGeom>
          <a:noFill/>
        </p:spPr>
        <p:txBody>
          <a:bodyPr wrap="square" rtlCol="0" anchor="t">
            <a:spAutoFit/>
          </a:bodyPr>
          <a:p>
            <a:pPr>
              <a:lnSpc>
                <a:spcPct val="140000"/>
              </a:lnSpc>
            </a:pPr>
            <a:r>
              <a:rPr lang="zh-CN" altLang="en-US" b="1"/>
              <a:t>作用：</a:t>
            </a:r>
            <a:r>
              <a:rPr lang="zh-CN" altLang="en-US"/>
              <a:t>通过结构体对象中某个成员的地址进而获得整个结构体变量的首地址，</a:t>
            </a:r>
            <a:r>
              <a:rPr lang="zh-CN" altLang="en-US">
                <a:solidFill>
                  <a:srgbClr val="FF0000"/>
                </a:solidFill>
              </a:rPr>
              <a:t>即返回值为该结构体的首地址。</a:t>
            </a:r>
            <a:r>
              <a:rPr lang="zh-CN" altLang="en-US">
                <a:solidFill>
                  <a:schemeClr val="tx1"/>
                </a:solidFill>
              </a:rPr>
              <a:t>使用该宏</a:t>
            </a:r>
            <a:r>
              <a:rPr lang="zh-CN" altLang="en-US">
                <a:sym typeface="+mn-ea"/>
              </a:rPr>
              <a:t>利于实现程序的高内聚低耦合，或者是对大量的结构体对象进行管理</a:t>
            </a:r>
            <a:endParaRPr lang="zh-CN" altLang="en-US">
              <a:solidFill>
                <a:schemeClr val="tx1"/>
              </a:solidFill>
              <a:sym typeface="+mn-ea"/>
            </a:endParaRPr>
          </a:p>
          <a:p>
            <a:pPr>
              <a:lnSpc>
                <a:spcPct val="140000"/>
              </a:lnSpc>
            </a:pPr>
            <a:endParaRPr lang="zh-CN" altLang="en-US">
              <a:solidFill>
                <a:srgbClr val="FF0000"/>
              </a:solidFill>
            </a:endParaRPr>
          </a:p>
        </p:txBody>
      </p:sp>
      <p:sp>
        <p:nvSpPr>
          <p:cNvPr id="10" name="文本框 9"/>
          <p:cNvSpPr txBox="1"/>
          <p:nvPr/>
        </p:nvSpPr>
        <p:spPr>
          <a:xfrm>
            <a:off x="5078730" y="1386205"/>
            <a:ext cx="6548120" cy="1753235"/>
          </a:xfrm>
          <a:prstGeom prst="rect">
            <a:avLst/>
          </a:prstGeom>
          <a:noFill/>
        </p:spPr>
        <p:txBody>
          <a:bodyPr wrap="square" rtlCol="0" anchor="t">
            <a:spAutoFit/>
          </a:bodyPr>
          <a:p>
            <a:r>
              <a:rPr lang="zh-CN" altLang="en-US" b="1"/>
              <a:t>用法：</a:t>
            </a:r>
            <a:endParaRPr lang="zh-CN" altLang="en-US" b="1"/>
          </a:p>
          <a:p>
            <a:r>
              <a:rPr lang="zh-CN" altLang="en-US">
                <a:sym typeface="+mn-ea"/>
              </a:rPr>
              <a:t>结构体对象：struct  DATA  </a:t>
            </a:r>
            <a:r>
              <a:rPr lang="zh-CN" altLang="en-US">
                <a:sym typeface="+mn-ea"/>
              </a:rPr>
              <a:t>data； </a:t>
            </a:r>
            <a:endParaRPr lang="zh-CN" altLang="en-US">
              <a:sym typeface="+mn-ea"/>
            </a:endParaRPr>
          </a:p>
          <a:p>
            <a:r>
              <a:rPr lang="zh-CN" altLang="en-US">
                <a:sym typeface="+mn-ea"/>
              </a:rPr>
              <a:t>对象</a:t>
            </a:r>
            <a:r>
              <a:rPr lang="en-US" altLang="zh-CN">
                <a:sym typeface="+mn-ea"/>
              </a:rPr>
              <a:t>data</a:t>
            </a:r>
            <a:r>
              <a:rPr lang="zh-CN" altLang="en-US">
                <a:sym typeface="+mn-ea"/>
              </a:rPr>
              <a:t>的一个成员变量为： </a:t>
            </a:r>
            <a:r>
              <a:rPr lang="en-US" altLang="zh-CN">
                <a:sym typeface="+mn-ea"/>
              </a:rPr>
              <a:t>i</a:t>
            </a:r>
            <a:endParaRPr lang="zh-CN" altLang="en-US" b="1"/>
          </a:p>
          <a:p>
            <a:r>
              <a:rPr lang="zh-CN" altLang="en-US"/>
              <a:t>则：container_of(&amp;data.i, struct DATA, data.i); </a:t>
            </a:r>
            <a:r>
              <a:rPr lang="en-US" altLang="zh-CN"/>
              <a:t>//</a:t>
            </a:r>
            <a:r>
              <a:rPr lang="zh-CN" altLang="en-US">
                <a:sym typeface="+mn-ea"/>
              </a:rPr>
              <a:t>获得对象data的首地址。</a:t>
            </a:r>
            <a:endParaRPr lang="zh-CN" altLang="en-US" b="1"/>
          </a:p>
          <a:p>
            <a:endParaRPr lang="zh-CN" altLang="en-US" b="1"/>
          </a:p>
        </p:txBody>
      </p:sp>
    </p:spTree>
    <p:custDataLst>
      <p:tags r:id="rId4"/>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4" name="文本框 3"/>
          <p:cNvSpPr txBox="1"/>
          <p:nvPr/>
        </p:nvSpPr>
        <p:spPr>
          <a:xfrm>
            <a:off x="2743835" y="1896110"/>
            <a:ext cx="7364730" cy="1568450"/>
          </a:xfrm>
          <a:prstGeom prst="rect">
            <a:avLst/>
          </a:prstGeom>
          <a:noFill/>
          <a:effectLst>
            <a:outerShdw blurRad="50800" dist="38100" dir="18900000" algn="bl" rotWithShape="0">
              <a:prstClr val="black">
                <a:alpha val="40000"/>
              </a:prstClr>
            </a:outerShdw>
          </a:effectLst>
        </p:spPr>
        <p:txBody>
          <a:bodyPr wrap="none" rtlCol="0" anchor="t">
            <a:spAutoFit/>
          </a:bodyPr>
          <a:p>
            <a:pPr algn="l"/>
            <a:r>
              <a:rPr lang="en-US" sz="9600" b="1">
                <a:sym typeface="+mn-ea"/>
              </a:rPr>
              <a:t>END  thanks</a:t>
            </a:r>
            <a:endParaRPr lang="en-US" sz="9600" b="1">
              <a:sym typeface="+mn-ea"/>
            </a:endParaR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7" name="文本框 6"/>
          <p:cNvSpPr txBox="1"/>
          <p:nvPr/>
        </p:nvSpPr>
        <p:spPr>
          <a:xfrm>
            <a:off x="1840865" y="3035300"/>
            <a:ext cx="8510270" cy="3189605"/>
          </a:xfrm>
          <a:prstGeom prst="rect">
            <a:avLst/>
          </a:prstGeom>
          <a:noFill/>
        </p:spPr>
        <p:txBody>
          <a:bodyPr wrap="square" rtlCol="0" anchor="t">
            <a:spAutoFit/>
          </a:bodyPr>
          <a:p>
            <a:pPr algn="l">
              <a:lnSpc>
                <a:spcPct val="140000"/>
              </a:lnSpc>
            </a:pPr>
            <a:r>
              <a:rPr lang="en-US" b="1">
                <a:solidFill>
                  <a:srgbClr val="FF0000"/>
                </a:solidFill>
                <a:latin typeface="Calibri" panose="020F0502020204030204" charset="0"/>
                <a:ea typeface="宋体" panose="02010600030101010101" pitchFamily="2" charset="-122"/>
                <a:cs typeface="Times New Roman" panose="02020603050405020304" charset="0"/>
                <a:sym typeface="+mn-ea"/>
              </a:rPr>
              <a:t>offsetof(typ, memb)</a:t>
            </a:r>
            <a:endParaRPr lang="en-US" b="1">
              <a:solidFill>
                <a:srgbClr val="FF0000"/>
              </a:solidFill>
              <a:latin typeface="Calibri" panose="020F0502020204030204" charset="0"/>
              <a:ea typeface="宋体" panose="02010600030101010101" pitchFamily="2" charset="-122"/>
              <a:cs typeface="Times New Roman" panose="02020603050405020304" charset="0"/>
              <a:sym typeface="+mn-ea"/>
            </a:endParaRPr>
          </a:p>
          <a:p>
            <a:pPr algn="l">
              <a:lnSpc>
                <a:spcPct val="140000"/>
              </a:lnSpc>
            </a:pPr>
            <a:r>
              <a:rPr lang="zh-CN" altLang="en-US">
                <a:sym typeface="+mn-ea"/>
              </a:rPr>
              <a:t>参数</a:t>
            </a:r>
            <a:r>
              <a:rPr lang="en-US" altLang="zh-CN">
                <a:solidFill>
                  <a:srgbClr val="FF0000"/>
                </a:solidFill>
                <a:sym typeface="+mn-ea"/>
              </a:rPr>
              <a:t>typ</a:t>
            </a:r>
            <a:r>
              <a:rPr lang="zh-CN" altLang="en-US">
                <a:sym typeface="+mn-ea"/>
              </a:rPr>
              <a:t>：结构体类型。</a:t>
            </a:r>
            <a:endParaRPr lang="zh-CN" altLang="en-US">
              <a:sym typeface="+mn-ea"/>
            </a:endParaRPr>
          </a:p>
          <a:p>
            <a:pPr algn="l">
              <a:lnSpc>
                <a:spcPct val="140000"/>
              </a:lnSpc>
            </a:pPr>
            <a:r>
              <a:rPr lang="zh-CN" altLang="en-US">
                <a:sym typeface="+mn-ea"/>
              </a:rPr>
              <a:t>参数</a:t>
            </a:r>
            <a:r>
              <a:rPr lang="en-US" altLang="zh-CN">
                <a:solidFill>
                  <a:srgbClr val="FF0000"/>
                </a:solidFill>
                <a:sym typeface="+mn-ea"/>
              </a:rPr>
              <a:t>nemb</a:t>
            </a:r>
            <a:r>
              <a:rPr lang="zh-CN" altLang="en-US">
                <a:sym typeface="+mn-ea"/>
              </a:rPr>
              <a:t>：结构体成员变量的名字。</a:t>
            </a:r>
            <a:endParaRPr lang="zh-CN" altLang="en-US">
              <a:sym typeface="+mn-ea"/>
            </a:endParaRPr>
          </a:p>
          <a:p>
            <a:pPr algn="l">
              <a:lnSpc>
                <a:spcPct val="140000"/>
              </a:lnSpc>
            </a:pPr>
            <a:endParaRPr lang="zh-CN" altLang="en-US"/>
          </a:p>
          <a:p>
            <a:pPr algn="l">
              <a:lnSpc>
                <a:spcPct val="140000"/>
              </a:lnSpc>
            </a:pPr>
            <a:r>
              <a:rPr lang="en-US" b="1">
                <a:solidFill>
                  <a:srgbClr val="FF0000"/>
                </a:solidFill>
                <a:latin typeface="Calibri" panose="020F0502020204030204" charset="0"/>
                <a:ea typeface="宋体" panose="02010600030101010101" pitchFamily="2" charset="-122"/>
                <a:cs typeface="Times New Roman" panose="02020603050405020304" charset="0"/>
                <a:sym typeface="+mn-ea"/>
              </a:rPr>
              <a:t>container_of(ptr, type, member) ;</a:t>
            </a:r>
            <a:endParaRPr lang="zh-CN" altLang="en-US" b="1">
              <a:solidFill>
                <a:srgbClr val="FF0000"/>
              </a:solidFill>
            </a:endParaRPr>
          </a:p>
          <a:p>
            <a:pPr algn="l">
              <a:lnSpc>
                <a:spcPct val="140000"/>
              </a:lnSpc>
            </a:pPr>
            <a:r>
              <a:rPr lang="zh-CN" altLang="en-US"/>
              <a:t>参数</a:t>
            </a:r>
            <a:r>
              <a:rPr lang="zh-CN" altLang="en-US">
                <a:solidFill>
                  <a:srgbClr val="FF0000"/>
                </a:solidFill>
              </a:rPr>
              <a:t>ptr</a:t>
            </a:r>
            <a:r>
              <a:rPr lang="zh-CN" altLang="en-US"/>
              <a:t>：结构体成员变量的指针，即要传结构体成员变量的地址给该参数。</a:t>
            </a:r>
            <a:endParaRPr lang="zh-CN" altLang="en-US"/>
          </a:p>
          <a:p>
            <a:pPr algn="l">
              <a:lnSpc>
                <a:spcPct val="140000"/>
              </a:lnSpc>
            </a:pPr>
            <a:r>
              <a:rPr lang="zh-CN" altLang="en-US"/>
              <a:t>参数</a:t>
            </a:r>
            <a:r>
              <a:rPr lang="zh-CN" altLang="en-US">
                <a:solidFill>
                  <a:srgbClr val="FF0000"/>
                </a:solidFill>
              </a:rPr>
              <a:t>type</a:t>
            </a:r>
            <a:r>
              <a:rPr lang="zh-CN" altLang="en-US"/>
              <a:t>：结构体的类型。</a:t>
            </a:r>
            <a:endParaRPr lang="zh-CN" altLang="en-US"/>
          </a:p>
          <a:p>
            <a:pPr algn="l">
              <a:lnSpc>
                <a:spcPct val="140000"/>
              </a:lnSpc>
            </a:pPr>
            <a:r>
              <a:rPr lang="zh-CN" altLang="en-US"/>
              <a:t>参数</a:t>
            </a:r>
            <a:r>
              <a:rPr lang="zh-CN" altLang="en-US">
                <a:solidFill>
                  <a:srgbClr val="FF0000"/>
                </a:solidFill>
              </a:rPr>
              <a:t>member</a:t>
            </a:r>
            <a:r>
              <a:rPr lang="zh-CN" altLang="en-US"/>
              <a:t>：结构体成员变量的名字。</a:t>
            </a:r>
            <a:endParaRPr lang="zh-CN" altLang="en-US"/>
          </a:p>
        </p:txBody>
      </p:sp>
      <p:sp>
        <p:nvSpPr>
          <p:cNvPr id="11" name="文本框 10"/>
          <p:cNvSpPr txBox="1"/>
          <p:nvPr/>
        </p:nvSpPr>
        <p:spPr>
          <a:xfrm>
            <a:off x="1899285" y="715645"/>
            <a:ext cx="9037955" cy="1753235"/>
          </a:xfrm>
          <a:prstGeom prst="rect">
            <a:avLst/>
          </a:prstGeom>
          <a:noFill/>
        </p:spPr>
        <p:txBody>
          <a:bodyPr wrap="square" rtlCol="0" anchor="t">
            <a:spAutoFit/>
          </a:bodyPr>
          <a:p>
            <a:pPr indent="0" algn="l"/>
            <a:r>
              <a:rPr lang="zh-CN" altLang="en-US" b="1">
                <a:latin typeface="+mn-ea"/>
                <a:cs typeface="Times New Roman" panose="02020603050405020304" charset="0"/>
                <a:sym typeface="+mn-ea"/>
              </a:rPr>
              <a:t>原型：</a:t>
            </a:r>
            <a:endParaRPr lang="en-US" b="1">
              <a:latin typeface="+mn-ea"/>
              <a:cs typeface="Times New Roman" panose="02020603050405020304" charset="0"/>
              <a:sym typeface="+mn-ea"/>
            </a:endParaRPr>
          </a:p>
          <a:p>
            <a:pPr indent="0" algn="l"/>
            <a:r>
              <a:rPr lang="en-US">
                <a:latin typeface="Calibri" panose="020F0502020204030204" charset="0"/>
                <a:ea typeface="宋体" panose="02010600030101010101" pitchFamily="2" charset="-122"/>
                <a:cs typeface="Times New Roman" panose="02020603050405020304" charset="0"/>
                <a:sym typeface="+mn-ea"/>
              </a:rPr>
              <a:t>#define </a:t>
            </a:r>
            <a:r>
              <a:rPr lang="en-US">
                <a:solidFill>
                  <a:srgbClr val="FF0000"/>
                </a:solidFill>
                <a:latin typeface="Calibri" panose="020F0502020204030204" charset="0"/>
                <a:ea typeface="宋体" panose="02010600030101010101" pitchFamily="2" charset="-122"/>
                <a:cs typeface="Times New Roman" panose="02020603050405020304" charset="0"/>
                <a:sym typeface="+mn-ea"/>
              </a:rPr>
              <a:t>offsetof</a:t>
            </a:r>
            <a:r>
              <a:rPr lang="en-US">
                <a:latin typeface="Calibri" panose="020F0502020204030204" charset="0"/>
                <a:ea typeface="宋体" panose="02010600030101010101" pitchFamily="2" charset="-122"/>
                <a:cs typeface="Times New Roman" panose="02020603050405020304" charset="0"/>
                <a:sym typeface="+mn-ea"/>
              </a:rPr>
              <a:t>(typ, memb)     (</a:t>
            </a:r>
            <a:r>
              <a:rPr lang="en-US">
                <a:solidFill>
                  <a:srgbClr val="00B050"/>
                </a:solidFill>
                <a:latin typeface="Calibri" panose="020F0502020204030204" charset="0"/>
                <a:ea typeface="宋体" panose="02010600030101010101" pitchFamily="2" charset="-122"/>
                <a:cs typeface="Times New Roman" panose="02020603050405020304" charset="0"/>
                <a:sym typeface="+mn-ea"/>
              </a:rPr>
              <a:t>(unsigned long)</a:t>
            </a:r>
            <a:r>
              <a:rPr lang="en-US">
                <a:solidFill>
                  <a:srgbClr val="0070C0"/>
                </a:solidFill>
                <a:latin typeface="Calibri" panose="020F0502020204030204" charset="0"/>
                <a:ea typeface="宋体" panose="02010600030101010101" pitchFamily="2" charset="-122"/>
                <a:cs typeface="Times New Roman" panose="02020603050405020304" charset="0"/>
                <a:sym typeface="+mn-ea"/>
              </a:rPr>
              <a:t>((char *)</a:t>
            </a:r>
            <a:r>
              <a:rPr lang="en-US">
                <a:solidFill>
                  <a:srgbClr val="FF0000"/>
                </a:solidFill>
                <a:latin typeface="Calibri" panose="020F0502020204030204" charset="0"/>
                <a:ea typeface="宋体" panose="02010600030101010101" pitchFamily="2" charset="-122"/>
                <a:cs typeface="Times New Roman" panose="02020603050405020304" charset="0"/>
                <a:sym typeface="+mn-ea"/>
              </a:rPr>
              <a:t>&amp;(((typ *)0)-&gt;memb)</a:t>
            </a:r>
            <a:r>
              <a:rPr lang="en-US">
                <a:solidFill>
                  <a:srgbClr val="0070C0"/>
                </a:solidFill>
                <a:latin typeface="Calibri" panose="020F0502020204030204" charset="0"/>
                <a:ea typeface="宋体" panose="02010600030101010101" pitchFamily="2" charset="-122"/>
                <a:cs typeface="Times New Roman" panose="02020603050405020304" charset="0"/>
                <a:sym typeface="+mn-ea"/>
              </a:rPr>
              <a:t>)</a:t>
            </a:r>
            <a:r>
              <a:rPr lang="en-US">
                <a:latin typeface="Calibri" panose="020F0502020204030204" charset="0"/>
                <a:ea typeface="宋体" panose="02010600030101010101" pitchFamily="2" charset="-122"/>
                <a:cs typeface="Times New Roman" panose="02020603050405020304" charset="0"/>
                <a:sym typeface="+mn-ea"/>
              </a:rPr>
              <a:t>)</a:t>
            </a:r>
            <a:endParaRPr lang="en-US">
              <a:latin typeface="Calibri" panose="020F0502020204030204" charset="0"/>
              <a:ea typeface="宋体" panose="02010600030101010101" pitchFamily="2" charset="-122"/>
              <a:cs typeface="Times New Roman" panose="02020603050405020304" charset="0"/>
              <a:sym typeface="+mn-ea"/>
            </a:endParaRPr>
          </a:p>
          <a:p>
            <a:pPr indent="0" algn="l"/>
            <a:endParaRPr lang="en-US">
              <a:latin typeface="Calibri" panose="020F0502020204030204" charset="0"/>
              <a:ea typeface="宋体" panose="02010600030101010101" pitchFamily="2" charset="-122"/>
              <a:cs typeface="Times New Roman" panose="02020603050405020304" charset="0"/>
              <a:sym typeface="+mn-ea"/>
            </a:endParaRPr>
          </a:p>
          <a:p>
            <a:pPr indent="0" algn="l"/>
            <a:r>
              <a:rPr lang="en-US">
                <a:latin typeface="Calibri" panose="020F0502020204030204" charset="0"/>
                <a:ea typeface="宋体" panose="02010600030101010101" pitchFamily="2" charset="-122"/>
                <a:cs typeface="Times New Roman" panose="02020603050405020304" charset="0"/>
                <a:sym typeface="+mn-ea"/>
              </a:rPr>
              <a:t>#define</a:t>
            </a:r>
            <a:r>
              <a:rPr lang="en-US">
                <a:solidFill>
                  <a:srgbClr val="FF0000"/>
                </a:solidFill>
                <a:latin typeface="Calibri" panose="020F0502020204030204" charset="0"/>
                <a:ea typeface="宋体" panose="02010600030101010101" pitchFamily="2" charset="-122"/>
                <a:cs typeface="Times New Roman" panose="02020603050405020304" charset="0"/>
                <a:sym typeface="+mn-ea"/>
              </a:rPr>
              <a:t> container_of(ptr, type, member) </a:t>
            </a:r>
            <a:r>
              <a:rPr lang="en-US">
                <a:latin typeface="Calibri" panose="020F0502020204030204" charset="0"/>
                <a:ea typeface="宋体" panose="02010600030101010101" pitchFamily="2" charset="-122"/>
                <a:cs typeface="Times New Roman" panose="02020603050405020304" charset="0"/>
                <a:sym typeface="+mn-ea"/>
              </a:rPr>
              <a:t>({			\	const typeof(</a:t>
            </a:r>
            <a:r>
              <a:rPr lang="en-US">
                <a:solidFill>
                  <a:srgbClr val="FF0000"/>
                </a:solidFill>
                <a:latin typeface="Calibri" panose="020F0502020204030204" charset="0"/>
                <a:ea typeface="宋体" panose="02010600030101010101" pitchFamily="2" charset="-122"/>
                <a:cs typeface="Times New Roman" panose="02020603050405020304" charset="0"/>
                <a:sym typeface="+mn-ea"/>
              </a:rPr>
              <a:t> ((type *)0)</a:t>
            </a:r>
            <a:r>
              <a:rPr lang="en-US">
                <a:latin typeface="Calibri" panose="020F0502020204030204" charset="0"/>
                <a:ea typeface="宋体" panose="02010600030101010101" pitchFamily="2" charset="-122"/>
                <a:cs typeface="Times New Roman" panose="02020603050405020304" charset="0"/>
                <a:sym typeface="+mn-ea"/>
              </a:rPr>
              <a:t>-&gt;member ) *__mptr = (ptr);	\	</a:t>
            </a:r>
            <a:r>
              <a:rPr lang="en-US">
                <a:solidFill>
                  <a:srgbClr val="00B050"/>
                </a:solidFill>
                <a:latin typeface="Calibri" panose="020F0502020204030204" charset="0"/>
                <a:ea typeface="宋体" panose="02010600030101010101" pitchFamily="2" charset="-122"/>
                <a:cs typeface="Times New Roman" panose="02020603050405020304" charset="0"/>
                <a:sym typeface="+mn-ea"/>
              </a:rPr>
              <a:t>(type *)</a:t>
            </a:r>
            <a:r>
              <a:rPr lang="en-US">
                <a:solidFill>
                  <a:srgbClr val="0070C0"/>
                </a:solidFill>
                <a:latin typeface="Calibri" panose="020F0502020204030204" charset="0"/>
                <a:ea typeface="宋体" panose="02010600030101010101" pitchFamily="2" charset="-122"/>
                <a:cs typeface="Times New Roman" panose="02020603050405020304" charset="0"/>
                <a:sym typeface="+mn-ea"/>
              </a:rPr>
              <a:t>( (char *)__mptr - </a:t>
            </a:r>
            <a:r>
              <a:rPr lang="en-US">
                <a:solidFill>
                  <a:srgbClr val="FF0000"/>
                </a:solidFill>
                <a:latin typeface="Calibri" panose="020F0502020204030204" charset="0"/>
                <a:ea typeface="宋体" panose="02010600030101010101" pitchFamily="2" charset="-122"/>
                <a:cs typeface="Times New Roman" panose="02020603050405020304" charset="0"/>
                <a:sym typeface="+mn-ea"/>
              </a:rPr>
              <a:t>offsetof</a:t>
            </a:r>
            <a:r>
              <a:rPr lang="en-US">
                <a:solidFill>
                  <a:srgbClr val="0070C0"/>
                </a:solidFill>
                <a:latin typeface="Calibri" panose="020F0502020204030204" charset="0"/>
                <a:ea typeface="宋体" panose="02010600030101010101" pitchFamily="2" charset="-122"/>
                <a:cs typeface="Times New Roman" panose="02020603050405020304" charset="0"/>
                <a:sym typeface="+mn-ea"/>
              </a:rPr>
              <a:t>(type,member) )</a:t>
            </a:r>
            <a:r>
              <a:rPr lang="en-US">
                <a:latin typeface="Calibri" panose="020F0502020204030204" charset="0"/>
                <a:ea typeface="宋体" panose="02010600030101010101" pitchFamily="2" charset="-122"/>
                <a:cs typeface="Times New Roman" panose="02020603050405020304" charset="0"/>
                <a:sym typeface="+mn-ea"/>
              </a:rPr>
              <a:t>;              })</a:t>
            </a:r>
            <a:endParaRPr lang="zh-CN" altLang="en-US"/>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3" name="文本框 2"/>
          <p:cNvSpPr txBox="1"/>
          <p:nvPr/>
        </p:nvSpPr>
        <p:spPr>
          <a:xfrm>
            <a:off x="1889125" y="705485"/>
            <a:ext cx="9037955" cy="1198880"/>
          </a:xfrm>
          <a:prstGeom prst="rect">
            <a:avLst/>
          </a:prstGeom>
          <a:noFill/>
        </p:spPr>
        <p:txBody>
          <a:bodyPr wrap="square" rtlCol="0" anchor="t">
            <a:spAutoFit/>
          </a:bodyPr>
          <a:p>
            <a:pPr indent="0" algn="l"/>
            <a:r>
              <a:rPr lang="zh-CN" altLang="en-US" b="1">
                <a:latin typeface="+mn-ea"/>
                <a:cs typeface="Times New Roman" panose="02020603050405020304" charset="0"/>
                <a:sym typeface="+mn-ea"/>
              </a:rPr>
              <a:t>原型：</a:t>
            </a:r>
            <a:endParaRPr lang="en-US">
              <a:latin typeface="Calibri" panose="020F0502020204030204" charset="0"/>
              <a:ea typeface="宋体" panose="02010600030101010101" pitchFamily="2" charset="-122"/>
              <a:cs typeface="Times New Roman" panose="02020603050405020304" charset="0"/>
              <a:sym typeface="+mn-ea"/>
            </a:endParaRPr>
          </a:p>
          <a:p>
            <a:pPr indent="0" algn="l"/>
            <a:r>
              <a:rPr lang="en-US">
                <a:latin typeface="Calibri" panose="020F0502020204030204" charset="0"/>
                <a:ea typeface="宋体" panose="02010600030101010101" pitchFamily="2" charset="-122"/>
                <a:cs typeface="Times New Roman" panose="02020603050405020304" charset="0"/>
                <a:sym typeface="+mn-ea"/>
              </a:rPr>
              <a:t>#define</a:t>
            </a:r>
            <a:r>
              <a:rPr lang="en-US">
                <a:solidFill>
                  <a:srgbClr val="FF0000"/>
                </a:solidFill>
                <a:latin typeface="Calibri" panose="020F0502020204030204" charset="0"/>
                <a:ea typeface="宋体" panose="02010600030101010101" pitchFamily="2" charset="-122"/>
                <a:cs typeface="Times New Roman" panose="02020603050405020304" charset="0"/>
                <a:sym typeface="+mn-ea"/>
              </a:rPr>
              <a:t> container_of(ptr, type, member) </a:t>
            </a:r>
            <a:r>
              <a:rPr lang="en-US">
                <a:latin typeface="Calibri" panose="020F0502020204030204" charset="0"/>
                <a:ea typeface="宋体" panose="02010600030101010101" pitchFamily="2" charset="-122"/>
                <a:cs typeface="Times New Roman" panose="02020603050405020304" charset="0"/>
                <a:sym typeface="+mn-ea"/>
              </a:rPr>
              <a:t>({			\	const typeof(</a:t>
            </a:r>
            <a:r>
              <a:rPr lang="en-US">
                <a:solidFill>
                  <a:srgbClr val="FF0000"/>
                </a:solidFill>
                <a:latin typeface="Calibri" panose="020F0502020204030204" charset="0"/>
                <a:ea typeface="宋体" panose="02010600030101010101" pitchFamily="2" charset="-122"/>
                <a:cs typeface="Times New Roman" panose="02020603050405020304" charset="0"/>
                <a:sym typeface="+mn-ea"/>
              </a:rPr>
              <a:t> ((type *)0)</a:t>
            </a:r>
            <a:r>
              <a:rPr lang="en-US">
                <a:latin typeface="Calibri" panose="020F0502020204030204" charset="0"/>
                <a:ea typeface="宋体" panose="02010600030101010101" pitchFamily="2" charset="-122"/>
                <a:cs typeface="Times New Roman" panose="02020603050405020304" charset="0"/>
                <a:sym typeface="+mn-ea"/>
              </a:rPr>
              <a:t>-&gt;member ) *__mptr = (ptr);	\	</a:t>
            </a:r>
            <a:r>
              <a:rPr lang="en-US">
                <a:solidFill>
                  <a:srgbClr val="00B050"/>
                </a:solidFill>
                <a:latin typeface="Calibri" panose="020F0502020204030204" charset="0"/>
                <a:ea typeface="宋体" panose="02010600030101010101" pitchFamily="2" charset="-122"/>
                <a:cs typeface="Times New Roman" panose="02020603050405020304" charset="0"/>
                <a:sym typeface="+mn-ea"/>
              </a:rPr>
              <a:t>(type *)</a:t>
            </a:r>
            <a:r>
              <a:rPr lang="en-US">
                <a:solidFill>
                  <a:srgbClr val="0070C0"/>
                </a:solidFill>
                <a:latin typeface="Calibri" panose="020F0502020204030204" charset="0"/>
                <a:ea typeface="宋体" panose="02010600030101010101" pitchFamily="2" charset="-122"/>
                <a:cs typeface="Times New Roman" panose="02020603050405020304" charset="0"/>
                <a:sym typeface="+mn-ea"/>
              </a:rPr>
              <a:t>( (char *)__mptr - </a:t>
            </a:r>
            <a:r>
              <a:rPr lang="en-US">
                <a:solidFill>
                  <a:srgbClr val="FF0000"/>
                </a:solidFill>
                <a:latin typeface="Calibri" panose="020F0502020204030204" charset="0"/>
                <a:ea typeface="宋体" panose="02010600030101010101" pitchFamily="2" charset="-122"/>
                <a:cs typeface="Times New Roman" panose="02020603050405020304" charset="0"/>
                <a:sym typeface="+mn-ea"/>
              </a:rPr>
              <a:t>offsetof</a:t>
            </a:r>
            <a:r>
              <a:rPr lang="en-US">
                <a:solidFill>
                  <a:srgbClr val="0070C0"/>
                </a:solidFill>
                <a:latin typeface="Calibri" panose="020F0502020204030204" charset="0"/>
                <a:ea typeface="宋体" panose="02010600030101010101" pitchFamily="2" charset="-122"/>
                <a:cs typeface="Times New Roman" panose="02020603050405020304" charset="0"/>
                <a:sym typeface="+mn-ea"/>
              </a:rPr>
              <a:t>(type,member) )</a:t>
            </a:r>
            <a:r>
              <a:rPr lang="en-US">
                <a:latin typeface="Calibri" panose="020F0502020204030204" charset="0"/>
                <a:ea typeface="宋体" panose="02010600030101010101" pitchFamily="2" charset="-122"/>
                <a:cs typeface="Times New Roman" panose="02020603050405020304" charset="0"/>
                <a:sym typeface="+mn-ea"/>
              </a:rPr>
              <a:t>;              })</a:t>
            </a:r>
            <a:endParaRPr lang="zh-CN" altLang="en-US"/>
          </a:p>
        </p:txBody>
      </p:sp>
      <p:sp>
        <p:nvSpPr>
          <p:cNvPr id="7" name="文本框 6"/>
          <p:cNvSpPr txBox="1"/>
          <p:nvPr/>
        </p:nvSpPr>
        <p:spPr>
          <a:xfrm>
            <a:off x="1889125" y="2543175"/>
            <a:ext cx="9283065" cy="3328670"/>
          </a:xfrm>
          <a:prstGeom prst="rect">
            <a:avLst/>
          </a:prstGeom>
          <a:noFill/>
        </p:spPr>
        <p:txBody>
          <a:bodyPr wrap="square" rtlCol="0" anchor="t">
            <a:spAutoFit/>
          </a:bodyPr>
          <a:p>
            <a:pPr>
              <a:lnSpc>
                <a:spcPct val="130000"/>
              </a:lnSpc>
            </a:pPr>
            <a:r>
              <a:rPr lang="zh-CN" altLang="en-US" b="1">
                <a:sym typeface="+mn-ea"/>
              </a:rPr>
              <a:t>第一条语句解析：</a:t>
            </a:r>
            <a:endParaRPr lang="zh-CN" altLang="en-US" b="1"/>
          </a:p>
          <a:p>
            <a:pPr>
              <a:lnSpc>
                <a:spcPct val="130000"/>
              </a:lnSpc>
            </a:pPr>
            <a:r>
              <a:rPr lang="zh-CN" altLang="en-US" b="1">
                <a:solidFill>
                  <a:schemeClr val="tx1"/>
                </a:solidFill>
              </a:rPr>
              <a:t>const </a:t>
            </a:r>
            <a:r>
              <a:rPr lang="zh-CN" altLang="en-US" b="1">
                <a:solidFill>
                  <a:srgbClr val="FF0000"/>
                </a:solidFill>
              </a:rPr>
              <a:t>typeof(</a:t>
            </a:r>
            <a:r>
              <a:rPr lang="zh-CN" altLang="en-US" b="1">
                <a:solidFill>
                  <a:schemeClr val="tx1"/>
                </a:solidFill>
              </a:rPr>
              <a:t>(</a:t>
            </a:r>
            <a:r>
              <a:rPr lang="zh-CN" altLang="en-US" b="1">
                <a:gradFill>
                  <a:gsLst>
                    <a:gs pos="0">
                      <a:srgbClr val="14CD68"/>
                    </a:gs>
                    <a:gs pos="100000">
                      <a:srgbClr val="0B6E38"/>
                    </a:gs>
                  </a:gsLst>
                  <a:lin scaled="0"/>
                </a:gradFill>
              </a:rPr>
              <a:t>(type *)0</a:t>
            </a:r>
            <a:r>
              <a:rPr lang="zh-CN" altLang="en-US" b="1">
                <a:solidFill>
                  <a:schemeClr val="tx1"/>
                </a:solidFill>
              </a:rPr>
              <a:t>)-&gt;member </a:t>
            </a:r>
            <a:r>
              <a:rPr lang="zh-CN" altLang="en-US" b="1">
                <a:solidFill>
                  <a:srgbClr val="FF0000"/>
                </a:solidFill>
              </a:rPr>
              <a:t>)</a:t>
            </a:r>
            <a:r>
              <a:rPr lang="zh-CN" altLang="en-US" b="1">
                <a:solidFill>
                  <a:schemeClr val="tx1"/>
                </a:solidFill>
              </a:rPr>
              <a:t> *</a:t>
            </a:r>
            <a:r>
              <a:rPr lang="zh-CN" altLang="en-US" b="1">
                <a:solidFill>
                  <a:srgbClr val="FF0000"/>
                </a:solidFill>
              </a:rPr>
              <a:t>__mptr</a:t>
            </a:r>
            <a:r>
              <a:rPr lang="zh-CN" altLang="en-US" b="1">
                <a:solidFill>
                  <a:schemeClr val="tx1"/>
                </a:solidFill>
              </a:rPr>
              <a:t> = (ptr);</a:t>
            </a:r>
            <a:endParaRPr lang="zh-CN" altLang="en-US" b="1">
              <a:solidFill>
                <a:schemeClr val="tx1"/>
              </a:solidFill>
            </a:endParaRPr>
          </a:p>
          <a:p>
            <a:pPr>
              <a:lnSpc>
                <a:spcPct val="130000"/>
              </a:lnSpc>
            </a:pPr>
            <a:endParaRPr lang="zh-CN" altLang="en-US">
              <a:solidFill>
                <a:srgbClr val="FF0000"/>
              </a:solidFill>
            </a:endParaRPr>
          </a:p>
          <a:p>
            <a:pPr>
              <a:lnSpc>
                <a:spcPct val="130000"/>
              </a:lnSpc>
            </a:pPr>
            <a:r>
              <a:rPr lang="zh-CN" altLang="en-US">
                <a:solidFill>
                  <a:srgbClr val="FF0000"/>
                </a:solidFill>
              </a:rPr>
              <a:t>       typeof（）</a:t>
            </a:r>
            <a:r>
              <a:rPr lang="zh-CN" altLang="en-US">
                <a:solidFill>
                  <a:schemeClr val="tx1"/>
                </a:solidFill>
              </a:rPr>
              <a:t>：为用于</a:t>
            </a:r>
            <a:r>
              <a:rPr lang="zh-CN" altLang="en-US">
                <a:solidFill>
                  <a:srgbClr val="FF0000"/>
                </a:solidFill>
              </a:rPr>
              <a:t>返回一个变量的类型</a:t>
            </a:r>
            <a:r>
              <a:rPr lang="zh-CN" altLang="en-US">
                <a:solidFill>
                  <a:schemeClr val="tx1"/>
                </a:solidFill>
              </a:rPr>
              <a:t>，是GCC编译器的一个扩展功能，和编译器相关的。</a:t>
            </a:r>
            <a:endParaRPr lang="zh-CN" altLang="en-US">
              <a:solidFill>
                <a:schemeClr val="tx1"/>
              </a:solidFill>
            </a:endParaRPr>
          </a:p>
          <a:p>
            <a:pPr>
              <a:lnSpc>
                <a:spcPct val="130000"/>
              </a:lnSpc>
            </a:pPr>
            <a:r>
              <a:rPr lang="zh-CN" altLang="en-US">
                <a:solidFill>
                  <a:schemeClr val="tx1"/>
                </a:solidFill>
              </a:rPr>
              <a:t>     </a:t>
            </a:r>
            <a:r>
              <a:rPr lang="zh-CN" altLang="en-US">
                <a:solidFill>
                  <a:srgbClr val="FF0000"/>
                </a:solidFill>
              </a:rPr>
              <a:t>  (type *)0</a:t>
            </a:r>
            <a:r>
              <a:rPr lang="zh-CN" altLang="en-US">
                <a:solidFill>
                  <a:schemeClr val="tx1"/>
                </a:solidFill>
              </a:rPr>
              <a:t>：将0转换为type类型的结构体指针，((type *)0)-&gt;member)为</a:t>
            </a:r>
            <a:r>
              <a:rPr lang="zh-CN" altLang="en-US">
                <a:solidFill>
                  <a:srgbClr val="FF0000"/>
                </a:solidFill>
              </a:rPr>
              <a:t>引用结构体中的成员变量。</a:t>
            </a:r>
            <a:endParaRPr lang="zh-CN" altLang="en-US">
              <a:solidFill>
                <a:srgbClr val="FF0000"/>
              </a:solidFill>
            </a:endParaRPr>
          </a:p>
          <a:p>
            <a:pPr>
              <a:lnSpc>
                <a:spcPct val="130000"/>
              </a:lnSpc>
            </a:pPr>
            <a:r>
              <a:rPr lang="zh-CN" altLang="en-US"/>
              <a:t>       则该语句表示用typeof()获取结构体里member成员属性的类型，然后定义一个该类型的临时指针变量__mptr，并将ptr所指向的member的地址赋给</a:t>
            </a:r>
            <a:r>
              <a:rPr lang="zh-CN" altLang="en-US">
                <a:solidFill>
                  <a:srgbClr val="FF0000"/>
                </a:solidFill>
              </a:rPr>
              <a:t>__mptr</a:t>
            </a:r>
            <a:r>
              <a:rPr lang="zh-CN" altLang="en-US"/>
              <a:t>。</a:t>
            </a:r>
            <a:endParaRPr lang="zh-CN" altLang="en-US"/>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3" name="文本框 2"/>
          <p:cNvSpPr txBox="1"/>
          <p:nvPr/>
        </p:nvSpPr>
        <p:spPr>
          <a:xfrm>
            <a:off x="1889125" y="705485"/>
            <a:ext cx="9037955" cy="1198880"/>
          </a:xfrm>
          <a:prstGeom prst="rect">
            <a:avLst/>
          </a:prstGeom>
          <a:noFill/>
        </p:spPr>
        <p:txBody>
          <a:bodyPr wrap="square" rtlCol="0" anchor="t">
            <a:spAutoFit/>
          </a:bodyPr>
          <a:p>
            <a:pPr indent="0" algn="l"/>
            <a:r>
              <a:rPr lang="zh-CN" altLang="en-US" b="1">
                <a:latin typeface="+mn-ea"/>
                <a:cs typeface="Times New Roman" panose="02020603050405020304" charset="0"/>
                <a:sym typeface="+mn-ea"/>
              </a:rPr>
              <a:t>原型：</a:t>
            </a:r>
            <a:endParaRPr lang="en-US">
              <a:latin typeface="Calibri" panose="020F0502020204030204" charset="0"/>
              <a:ea typeface="宋体" panose="02010600030101010101" pitchFamily="2" charset="-122"/>
              <a:cs typeface="Times New Roman" panose="02020603050405020304" charset="0"/>
              <a:sym typeface="+mn-ea"/>
            </a:endParaRPr>
          </a:p>
          <a:p>
            <a:pPr indent="0" algn="l"/>
            <a:r>
              <a:rPr lang="en-US">
                <a:latin typeface="Calibri" panose="020F0502020204030204" charset="0"/>
                <a:ea typeface="宋体" panose="02010600030101010101" pitchFamily="2" charset="-122"/>
                <a:cs typeface="Times New Roman" panose="02020603050405020304" charset="0"/>
                <a:sym typeface="+mn-ea"/>
              </a:rPr>
              <a:t>#define</a:t>
            </a:r>
            <a:r>
              <a:rPr lang="en-US">
                <a:solidFill>
                  <a:srgbClr val="FF0000"/>
                </a:solidFill>
                <a:latin typeface="Calibri" panose="020F0502020204030204" charset="0"/>
                <a:ea typeface="宋体" panose="02010600030101010101" pitchFamily="2" charset="-122"/>
                <a:cs typeface="Times New Roman" panose="02020603050405020304" charset="0"/>
                <a:sym typeface="+mn-ea"/>
              </a:rPr>
              <a:t> container_of(ptr, type, member) </a:t>
            </a:r>
            <a:r>
              <a:rPr lang="en-US">
                <a:latin typeface="Calibri" panose="020F0502020204030204" charset="0"/>
                <a:ea typeface="宋体" panose="02010600030101010101" pitchFamily="2" charset="-122"/>
                <a:cs typeface="Times New Roman" panose="02020603050405020304" charset="0"/>
                <a:sym typeface="+mn-ea"/>
              </a:rPr>
              <a:t>({			\	const typeof(</a:t>
            </a:r>
            <a:r>
              <a:rPr lang="en-US">
                <a:solidFill>
                  <a:srgbClr val="FF0000"/>
                </a:solidFill>
                <a:latin typeface="Calibri" panose="020F0502020204030204" charset="0"/>
                <a:ea typeface="宋体" panose="02010600030101010101" pitchFamily="2" charset="-122"/>
                <a:cs typeface="Times New Roman" panose="02020603050405020304" charset="0"/>
                <a:sym typeface="+mn-ea"/>
              </a:rPr>
              <a:t> ((type *)0)</a:t>
            </a:r>
            <a:r>
              <a:rPr lang="en-US">
                <a:latin typeface="Calibri" panose="020F0502020204030204" charset="0"/>
                <a:ea typeface="宋体" panose="02010600030101010101" pitchFamily="2" charset="-122"/>
                <a:cs typeface="Times New Roman" panose="02020603050405020304" charset="0"/>
                <a:sym typeface="+mn-ea"/>
              </a:rPr>
              <a:t>-&gt;member ) *__mptr = (ptr);	\	</a:t>
            </a:r>
            <a:r>
              <a:rPr lang="en-US">
                <a:solidFill>
                  <a:srgbClr val="00B050"/>
                </a:solidFill>
                <a:latin typeface="Calibri" panose="020F0502020204030204" charset="0"/>
                <a:ea typeface="宋体" panose="02010600030101010101" pitchFamily="2" charset="-122"/>
                <a:cs typeface="Times New Roman" panose="02020603050405020304" charset="0"/>
                <a:sym typeface="+mn-ea"/>
              </a:rPr>
              <a:t>(type *)</a:t>
            </a:r>
            <a:r>
              <a:rPr lang="en-US">
                <a:solidFill>
                  <a:srgbClr val="0070C0"/>
                </a:solidFill>
                <a:latin typeface="Calibri" panose="020F0502020204030204" charset="0"/>
                <a:ea typeface="宋体" panose="02010600030101010101" pitchFamily="2" charset="-122"/>
                <a:cs typeface="Times New Roman" panose="02020603050405020304" charset="0"/>
                <a:sym typeface="+mn-ea"/>
              </a:rPr>
              <a:t>( (char *)__mptr - </a:t>
            </a:r>
            <a:r>
              <a:rPr lang="en-US">
                <a:solidFill>
                  <a:srgbClr val="FF0000"/>
                </a:solidFill>
                <a:latin typeface="Calibri" panose="020F0502020204030204" charset="0"/>
                <a:ea typeface="宋体" panose="02010600030101010101" pitchFamily="2" charset="-122"/>
                <a:cs typeface="Times New Roman" panose="02020603050405020304" charset="0"/>
                <a:sym typeface="+mn-ea"/>
              </a:rPr>
              <a:t>offsetof</a:t>
            </a:r>
            <a:r>
              <a:rPr lang="en-US">
                <a:solidFill>
                  <a:srgbClr val="0070C0"/>
                </a:solidFill>
                <a:latin typeface="Calibri" panose="020F0502020204030204" charset="0"/>
                <a:ea typeface="宋体" panose="02010600030101010101" pitchFamily="2" charset="-122"/>
                <a:cs typeface="Times New Roman" panose="02020603050405020304" charset="0"/>
                <a:sym typeface="+mn-ea"/>
              </a:rPr>
              <a:t>(type,member) )</a:t>
            </a:r>
            <a:r>
              <a:rPr lang="en-US">
                <a:latin typeface="Calibri" panose="020F0502020204030204" charset="0"/>
                <a:ea typeface="宋体" panose="02010600030101010101" pitchFamily="2" charset="-122"/>
                <a:cs typeface="Times New Roman" panose="02020603050405020304" charset="0"/>
                <a:sym typeface="+mn-ea"/>
              </a:rPr>
              <a:t>;              })</a:t>
            </a:r>
            <a:endParaRPr lang="zh-CN" altLang="en-US"/>
          </a:p>
        </p:txBody>
      </p:sp>
      <p:sp>
        <p:nvSpPr>
          <p:cNvPr id="7" name="文本框 6"/>
          <p:cNvSpPr txBox="1"/>
          <p:nvPr/>
        </p:nvSpPr>
        <p:spPr>
          <a:xfrm>
            <a:off x="942340" y="2031365"/>
            <a:ext cx="10307320" cy="4407535"/>
          </a:xfrm>
          <a:prstGeom prst="rect">
            <a:avLst/>
          </a:prstGeom>
          <a:noFill/>
        </p:spPr>
        <p:txBody>
          <a:bodyPr wrap="square" rtlCol="0" anchor="t">
            <a:spAutoFit/>
          </a:bodyPr>
          <a:p>
            <a:pPr>
              <a:lnSpc>
                <a:spcPct val="130000"/>
              </a:lnSpc>
            </a:pPr>
            <a:r>
              <a:rPr lang="zh-CN" altLang="en-US" b="1">
                <a:sym typeface="+mn-ea"/>
              </a:rPr>
              <a:t>第二条语句解析：</a:t>
            </a:r>
            <a:endParaRPr lang="zh-CN" altLang="en-US" b="1"/>
          </a:p>
          <a:p>
            <a:pPr>
              <a:lnSpc>
                <a:spcPct val="130000"/>
              </a:lnSpc>
            </a:pPr>
            <a:r>
              <a:rPr lang="en-US" b="1">
                <a:solidFill>
                  <a:schemeClr val="tx1"/>
                </a:solidFill>
                <a:latin typeface="Calibri" panose="020F0502020204030204" charset="0"/>
                <a:ea typeface="宋体" panose="02010600030101010101" pitchFamily="2" charset="-122"/>
                <a:cs typeface="Times New Roman" panose="02020603050405020304" charset="0"/>
                <a:sym typeface="+mn-ea"/>
              </a:rPr>
              <a:t>(type *)( </a:t>
            </a:r>
            <a:r>
              <a:rPr lang="en-US" b="1">
                <a:solidFill>
                  <a:srgbClr val="0070C0"/>
                </a:solidFill>
                <a:latin typeface="Calibri" panose="020F0502020204030204" charset="0"/>
                <a:ea typeface="宋体" panose="02010600030101010101" pitchFamily="2" charset="-122"/>
                <a:cs typeface="Times New Roman" panose="02020603050405020304" charset="0"/>
                <a:sym typeface="+mn-ea"/>
              </a:rPr>
              <a:t>(char *)__mptr</a:t>
            </a:r>
            <a:r>
              <a:rPr lang="en-US" b="1">
                <a:solidFill>
                  <a:schemeClr val="tx1"/>
                </a:solidFill>
                <a:latin typeface="Calibri" panose="020F0502020204030204" charset="0"/>
                <a:ea typeface="宋体" panose="02010600030101010101" pitchFamily="2" charset="-122"/>
                <a:cs typeface="Times New Roman" panose="02020603050405020304" charset="0"/>
                <a:sym typeface="+mn-ea"/>
              </a:rPr>
              <a:t> - </a:t>
            </a:r>
            <a:r>
              <a:rPr lang="en-US" b="1">
                <a:solidFill>
                  <a:srgbClr val="00B050"/>
                </a:solidFill>
                <a:latin typeface="Calibri" panose="020F0502020204030204" charset="0"/>
                <a:ea typeface="宋体" panose="02010600030101010101" pitchFamily="2" charset="-122"/>
                <a:cs typeface="Times New Roman" panose="02020603050405020304" charset="0"/>
                <a:sym typeface="+mn-ea"/>
              </a:rPr>
              <a:t>offsetof(type,member)</a:t>
            </a:r>
            <a:r>
              <a:rPr lang="en-US" b="1">
                <a:solidFill>
                  <a:schemeClr val="tx1"/>
                </a:solidFill>
                <a:latin typeface="Calibri" panose="020F0502020204030204" charset="0"/>
                <a:ea typeface="宋体" panose="02010600030101010101" pitchFamily="2" charset="-122"/>
                <a:cs typeface="Times New Roman" panose="02020603050405020304" charset="0"/>
                <a:sym typeface="+mn-ea"/>
              </a:rPr>
              <a:t> );     </a:t>
            </a:r>
            <a:endParaRPr lang="en-US" b="1">
              <a:solidFill>
                <a:schemeClr val="tx1"/>
              </a:solidFill>
              <a:latin typeface="Calibri" panose="020F0502020204030204" charset="0"/>
              <a:ea typeface="宋体" panose="02010600030101010101" pitchFamily="2" charset="-122"/>
              <a:cs typeface="Times New Roman" panose="02020603050405020304" charset="0"/>
              <a:sym typeface="+mn-ea"/>
            </a:endParaRPr>
          </a:p>
          <a:p>
            <a:pPr>
              <a:lnSpc>
                <a:spcPct val="130000"/>
              </a:lnSpc>
            </a:pPr>
            <a:endParaRPr lang="zh-CN" altLang="en-US" b="1">
              <a:solidFill>
                <a:schemeClr val="tx1"/>
              </a:solidFill>
            </a:endParaRPr>
          </a:p>
          <a:p>
            <a:pPr>
              <a:lnSpc>
                <a:spcPct val="130000"/>
              </a:lnSpc>
            </a:pPr>
            <a:r>
              <a:rPr lang="zh-CN" altLang="en-US">
                <a:solidFill>
                  <a:srgbClr val="FF0000"/>
                </a:solidFill>
              </a:rPr>
              <a:t>      </a:t>
            </a:r>
            <a:r>
              <a:rPr lang="en-US" b="1">
                <a:solidFill>
                  <a:srgbClr val="0070C0"/>
                </a:solidFill>
                <a:latin typeface="Calibri" panose="020F0502020204030204" charset="0"/>
                <a:ea typeface="宋体" panose="02010600030101010101" pitchFamily="2" charset="-122"/>
                <a:cs typeface="Times New Roman" panose="02020603050405020304" charset="0"/>
                <a:sym typeface="+mn-ea"/>
              </a:rPr>
              <a:t>(char *)__mptr</a:t>
            </a:r>
            <a:r>
              <a:rPr lang="en-US" b="1">
                <a:latin typeface="Calibri" panose="020F0502020204030204" charset="0"/>
                <a:ea typeface="宋体" panose="02010600030101010101" pitchFamily="2" charset="-122"/>
                <a:cs typeface="Times New Roman" panose="02020603050405020304" charset="0"/>
                <a:sym typeface="+mn-ea"/>
              </a:rPr>
              <a:t> </a:t>
            </a:r>
            <a:r>
              <a:rPr lang="zh-CN" altLang="en-US">
                <a:solidFill>
                  <a:schemeClr val="tx1"/>
                </a:solidFill>
              </a:rPr>
              <a:t>：将</a:t>
            </a:r>
            <a:r>
              <a:rPr lang="en-US">
                <a:solidFill>
                  <a:srgbClr val="FF0000"/>
                </a:solidFill>
                <a:latin typeface="Calibri" panose="020F0502020204030204" charset="0"/>
                <a:ea typeface="宋体" panose="02010600030101010101" pitchFamily="2" charset="-122"/>
                <a:cs typeface="Times New Roman" panose="02020603050405020304" charset="0"/>
                <a:sym typeface="+mn-ea"/>
              </a:rPr>
              <a:t>type</a:t>
            </a:r>
            <a:r>
              <a:rPr lang="zh-CN" altLang="en-US">
                <a:sym typeface="+mn-ea"/>
              </a:rPr>
              <a:t>类型的</a:t>
            </a:r>
            <a:r>
              <a:rPr lang="en-US" b="1">
                <a:solidFill>
                  <a:srgbClr val="0070C0"/>
                </a:solidFill>
                <a:latin typeface="Calibri" panose="020F0502020204030204" charset="0"/>
                <a:ea typeface="宋体" panose="02010600030101010101" pitchFamily="2" charset="-122"/>
                <a:cs typeface="Times New Roman" panose="02020603050405020304" charset="0"/>
                <a:sym typeface="+mn-ea"/>
              </a:rPr>
              <a:t>__mptr</a:t>
            </a:r>
            <a:r>
              <a:rPr lang="zh-CN" altLang="en-US">
                <a:sym typeface="+mn-ea"/>
              </a:rPr>
              <a:t>指针强制转换为</a:t>
            </a:r>
            <a:r>
              <a:rPr lang="en-US" b="1">
                <a:solidFill>
                  <a:srgbClr val="0070C0"/>
                </a:solidFill>
                <a:latin typeface="Calibri" panose="020F0502020204030204" charset="0"/>
                <a:ea typeface="宋体" panose="02010600030101010101" pitchFamily="2" charset="-122"/>
                <a:cs typeface="Times New Roman" panose="02020603050405020304" charset="0"/>
                <a:sym typeface="+mn-ea"/>
              </a:rPr>
              <a:t>char *</a:t>
            </a:r>
            <a:r>
              <a:rPr lang="zh-CN" altLang="en-US">
                <a:sym typeface="+mn-ea"/>
              </a:rPr>
              <a:t>类型的指针</a:t>
            </a:r>
            <a:r>
              <a:rPr lang="zh-CN" altLang="en-US">
                <a:solidFill>
                  <a:schemeClr val="tx1"/>
                </a:solidFill>
              </a:rPr>
              <a:t>。这里为什么要先把__mptr转化成(char *)是因为如果__mptr是其他类型，比如是int型，用__mptr 直接减 offsetof(type,member)实际上是减了4 X offsetof(type,member)个字节了，而不是减去 offsetof(type,member)个字节，就会引起错误。</a:t>
            </a:r>
            <a:endParaRPr lang="zh-CN" altLang="en-US">
              <a:solidFill>
                <a:schemeClr val="tx1"/>
              </a:solidFill>
            </a:endParaRPr>
          </a:p>
          <a:p>
            <a:pPr>
              <a:lnSpc>
                <a:spcPct val="130000"/>
              </a:lnSpc>
            </a:pPr>
            <a:endParaRPr lang="zh-CN" altLang="en-US">
              <a:solidFill>
                <a:schemeClr val="tx1"/>
              </a:solidFill>
            </a:endParaRPr>
          </a:p>
          <a:p>
            <a:pPr>
              <a:lnSpc>
                <a:spcPct val="130000"/>
              </a:lnSpc>
            </a:pPr>
            <a:r>
              <a:rPr lang="zh-CN" altLang="en-US">
                <a:solidFill>
                  <a:schemeClr val="tx1"/>
                </a:solidFill>
              </a:rPr>
              <a:t>     </a:t>
            </a:r>
            <a:r>
              <a:rPr lang="zh-CN" altLang="en-US">
                <a:solidFill>
                  <a:srgbClr val="FF0000"/>
                </a:solidFill>
              </a:rPr>
              <a:t> </a:t>
            </a:r>
            <a:r>
              <a:rPr lang="en-US" b="1">
                <a:solidFill>
                  <a:srgbClr val="00B050"/>
                </a:solidFill>
                <a:latin typeface="Calibri" panose="020F0502020204030204" charset="0"/>
                <a:ea typeface="宋体" panose="02010600030101010101" pitchFamily="2" charset="-122"/>
                <a:cs typeface="Times New Roman" panose="02020603050405020304" charset="0"/>
                <a:sym typeface="+mn-ea"/>
              </a:rPr>
              <a:t>offsetof(type,member)</a:t>
            </a:r>
            <a:r>
              <a:rPr lang="en-US" b="1">
                <a:latin typeface="Calibri" panose="020F0502020204030204" charset="0"/>
                <a:ea typeface="宋体" panose="02010600030101010101" pitchFamily="2" charset="-122"/>
                <a:cs typeface="Times New Roman" panose="02020603050405020304" charset="0"/>
                <a:sym typeface="+mn-ea"/>
              </a:rPr>
              <a:t> </a:t>
            </a:r>
            <a:r>
              <a:rPr lang="zh-CN" altLang="en-US">
                <a:solidFill>
                  <a:schemeClr val="tx1"/>
                </a:solidFill>
              </a:rPr>
              <a:t>：获取成员变量所在该结构体的地址偏移，返回值单位为字节数。</a:t>
            </a:r>
            <a:endParaRPr lang="zh-CN" altLang="en-US">
              <a:solidFill>
                <a:schemeClr val="tx1"/>
              </a:solidFill>
            </a:endParaRPr>
          </a:p>
          <a:p>
            <a:pPr>
              <a:lnSpc>
                <a:spcPct val="130000"/>
              </a:lnSpc>
            </a:pPr>
            <a:r>
              <a:rPr lang="zh-CN" altLang="en-US"/>
              <a:t>       </a:t>
            </a:r>
            <a:r>
              <a:rPr lang="en-US" b="1">
                <a:solidFill>
                  <a:srgbClr val="0070C0"/>
                </a:solidFill>
                <a:latin typeface="Calibri" panose="020F0502020204030204" charset="0"/>
                <a:ea typeface="宋体" panose="02010600030101010101" pitchFamily="2" charset="-122"/>
                <a:cs typeface="Times New Roman" panose="02020603050405020304" charset="0"/>
                <a:sym typeface="+mn-ea"/>
              </a:rPr>
              <a:t>(char *)__mptr</a:t>
            </a:r>
            <a:r>
              <a:rPr lang="en-US" b="1">
                <a:latin typeface="Calibri" panose="020F0502020204030204" charset="0"/>
                <a:ea typeface="宋体" panose="02010600030101010101" pitchFamily="2" charset="-122"/>
                <a:cs typeface="Times New Roman" panose="02020603050405020304" charset="0"/>
                <a:sym typeface="+mn-ea"/>
              </a:rPr>
              <a:t> - </a:t>
            </a:r>
            <a:r>
              <a:rPr lang="en-US" b="1">
                <a:solidFill>
                  <a:srgbClr val="00B050"/>
                </a:solidFill>
                <a:latin typeface="Calibri" panose="020F0502020204030204" charset="0"/>
                <a:ea typeface="宋体" panose="02010600030101010101" pitchFamily="2" charset="-122"/>
                <a:cs typeface="Times New Roman" panose="02020603050405020304" charset="0"/>
                <a:sym typeface="+mn-ea"/>
              </a:rPr>
              <a:t>offsetof(type,member)</a:t>
            </a:r>
            <a:r>
              <a:rPr lang="zh-CN" altLang="en-US">
                <a:sym typeface="+mn-ea"/>
              </a:rPr>
              <a:t>：即使用该结构体成员变量的地址，减去该结构体成员变</a:t>
            </a:r>
            <a:r>
              <a:rPr lang="zh-CN" altLang="en-US">
                <a:latin typeface="+mn-ea"/>
                <a:cs typeface="+mn-ea"/>
                <a:sym typeface="+mn-ea"/>
              </a:rPr>
              <a:t>量所在该结构体中的地址偏移，所以就得到了该结构体成员变量所在的结构体对象的首地址，最后</a:t>
            </a:r>
            <a:r>
              <a:rPr lang="en-US">
                <a:solidFill>
                  <a:srgbClr val="00B050"/>
                </a:solidFill>
                <a:latin typeface="+mn-ea"/>
                <a:cs typeface="+mn-ea"/>
                <a:sym typeface="+mn-ea"/>
              </a:rPr>
              <a:t>(type *)</a:t>
            </a:r>
            <a:r>
              <a:rPr lang="zh-CN" altLang="en-US">
                <a:solidFill>
                  <a:schemeClr val="tx1"/>
                </a:solidFill>
                <a:latin typeface="+mn-ea"/>
                <a:cs typeface="+mn-ea"/>
                <a:sym typeface="+mn-ea"/>
              </a:rPr>
              <a:t>强制转换为该结构体类型的地址。</a:t>
            </a:r>
            <a:endParaRPr lang="zh-CN" altLang="en-US">
              <a:solidFill>
                <a:schemeClr val="tx1"/>
              </a:solidFill>
              <a:latin typeface="+mn-ea"/>
              <a:cs typeface="+mn-ea"/>
              <a:sym typeface="+mn-ea"/>
            </a:endParaRP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11" name="文本框 10"/>
          <p:cNvSpPr txBox="1"/>
          <p:nvPr/>
        </p:nvSpPr>
        <p:spPr>
          <a:xfrm>
            <a:off x="1781175" y="567690"/>
            <a:ext cx="9037955" cy="1753235"/>
          </a:xfrm>
          <a:prstGeom prst="rect">
            <a:avLst/>
          </a:prstGeom>
          <a:noFill/>
        </p:spPr>
        <p:txBody>
          <a:bodyPr wrap="square" rtlCol="0" anchor="t">
            <a:spAutoFit/>
          </a:bodyPr>
          <a:p>
            <a:pPr indent="0" algn="l"/>
            <a:r>
              <a:rPr lang="zh-CN" altLang="en-US" b="1">
                <a:latin typeface="+mn-ea"/>
                <a:cs typeface="Times New Roman" panose="02020603050405020304" charset="0"/>
                <a:sym typeface="+mn-ea"/>
              </a:rPr>
              <a:t>原型：</a:t>
            </a:r>
            <a:endParaRPr lang="en-US" b="1">
              <a:latin typeface="+mn-ea"/>
              <a:cs typeface="Times New Roman" panose="02020603050405020304" charset="0"/>
              <a:sym typeface="+mn-ea"/>
            </a:endParaRPr>
          </a:p>
          <a:p>
            <a:pPr indent="0" algn="l"/>
            <a:r>
              <a:rPr lang="en-US">
                <a:latin typeface="Calibri" panose="020F0502020204030204" charset="0"/>
                <a:ea typeface="宋体" panose="02010600030101010101" pitchFamily="2" charset="-122"/>
                <a:cs typeface="Times New Roman" panose="02020603050405020304" charset="0"/>
                <a:sym typeface="+mn-ea"/>
              </a:rPr>
              <a:t>#define </a:t>
            </a:r>
            <a:r>
              <a:rPr lang="en-US">
                <a:solidFill>
                  <a:srgbClr val="FF0000"/>
                </a:solidFill>
                <a:latin typeface="Calibri" panose="020F0502020204030204" charset="0"/>
                <a:ea typeface="宋体" panose="02010600030101010101" pitchFamily="2" charset="-122"/>
                <a:cs typeface="Times New Roman" panose="02020603050405020304" charset="0"/>
                <a:sym typeface="+mn-ea"/>
              </a:rPr>
              <a:t>offsetof</a:t>
            </a:r>
            <a:r>
              <a:rPr lang="en-US">
                <a:latin typeface="Calibri" panose="020F0502020204030204" charset="0"/>
                <a:ea typeface="宋体" panose="02010600030101010101" pitchFamily="2" charset="-122"/>
                <a:cs typeface="Times New Roman" panose="02020603050405020304" charset="0"/>
                <a:sym typeface="+mn-ea"/>
              </a:rPr>
              <a:t>(typ, memb)     (</a:t>
            </a:r>
            <a:r>
              <a:rPr lang="en-US">
                <a:solidFill>
                  <a:srgbClr val="00B050"/>
                </a:solidFill>
                <a:latin typeface="Calibri" panose="020F0502020204030204" charset="0"/>
                <a:ea typeface="宋体" panose="02010600030101010101" pitchFamily="2" charset="-122"/>
                <a:cs typeface="Times New Roman" panose="02020603050405020304" charset="0"/>
                <a:sym typeface="+mn-ea"/>
              </a:rPr>
              <a:t>(unsigned long)</a:t>
            </a:r>
            <a:r>
              <a:rPr lang="en-US">
                <a:solidFill>
                  <a:srgbClr val="0070C0"/>
                </a:solidFill>
                <a:latin typeface="Calibri" panose="020F0502020204030204" charset="0"/>
                <a:ea typeface="宋体" panose="02010600030101010101" pitchFamily="2" charset="-122"/>
                <a:cs typeface="Times New Roman" panose="02020603050405020304" charset="0"/>
                <a:sym typeface="+mn-ea"/>
              </a:rPr>
              <a:t>((char *)</a:t>
            </a:r>
            <a:r>
              <a:rPr lang="en-US">
                <a:solidFill>
                  <a:srgbClr val="FF0000"/>
                </a:solidFill>
                <a:latin typeface="Calibri" panose="020F0502020204030204" charset="0"/>
                <a:ea typeface="宋体" panose="02010600030101010101" pitchFamily="2" charset="-122"/>
                <a:cs typeface="Times New Roman" panose="02020603050405020304" charset="0"/>
                <a:sym typeface="+mn-ea"/>
              </a:rPr>
              <a:t>&amp;(((typ *)0)-&gt;memb)</a:t>
            </a:r>
            <a:r>
              <a:rPr lang="en-US">
                <a:solidFill>
                  <a:srgbClr val="0070C0"/>
                </a:solidFill>
                <a:latin typeface="Calibri" panose="020F0502020204030204" charset="0"/>
                <a:ea typeface="宋体" panose="02010600030101010101" pitchFamily="2" charset="-122"/>
                <a:cs typeface="Times New Roman" panose="02020603050405020304" charset="0"/>
                <a:sym typeface="+mn-ea"/>
              </a:rPr>
              <a:t>)</a:t>
            </a:r>
            <a:r>
              <a:rPr lang="en-US">
                <a:latin typeface="Calibri" panose="020F0502020204030204" charset="0"/>
                <a:ea typeface="宋体" panose="02010600030101010101" pitchFamily="2" charset="-122"/>
                <a:cs typeface="Times New Roman" panose="02020603050405020304" charset="0"/>
                <a:sym typeface="+mn-ea"/>
              </a:rPr>
              <a:t>)</a:t>
            </a:r>
            <a:endParaRPr lang="en-US">
              <a:latin typeface="Calibri" panose="020F0502020204030204" charset="0"/>
              <a:ea typeface="宋体" panose="02010600030101010101" pitchFamily="2" charset="-122"/>
              <a:cs typeface="Times New Roman" panose="02020603050405020304" charset="0"/>
              <a:sym typeface="+mn-ea"/>
            </a:endParaRPr>
          </a:p>
          <a:p>
            <a:pPr indent="0" algn="l"/>
            <a:endParaRPr lang="en-US">
              <a:latin typeface="Calibri" panose="020F0502020204030204" charset="0"/>
              <a:ea typeface="宋体" panose="02010600030101010101" pitchFamily="2" charset="-122"/>
              <a:cs typeface="Times New Roman" panose="02020603050405020304" charset="0"/>
              <a:sym typeface="+mn-ea"/>
            </a:endParaRPr>
          </a:p>
          <a:p>
            <a:pPr indent="0" algn="l"/>
            <a:r>
              <a:rPr lang="en-US">
                <a:latin typeface="Calibri" panose="020F0502020204030204" charset="0"/>
                <a:ea typeface="宋体" panose="02010600030101010101" pitchFamily="2" charset="-122"/>
                <a:cs typeface="Times New Roman" panose="02020603050405020304" charset="0"/>
                <a:sym typeface="+mn-ea"/>
              </a:rPr>
              <a:t>#define</a:t>
            </a:r>
            <a:r>
              <a:rPr lang="en-US">
                <a:solidFill>
                  <a:srgbClr val="FF0000"/>
                </a:solidFill>
                <a:latin typeface="Calibri" panose="020F0502020204030204" charset="0"/>
                <a:ea typeface="宋体" panose="02010600030101010101" pitchFamily="2" charset="-122"/>
                <a:cs typeface="Times New Roman" panose="02020603050405020304" charset="0"/>
                <a:sym typeface="+mn-ea"/>
              </a:rPr>
              <a:t> container_of(ptr, type, member) </a:t>
            </a:r>
            <a:r>
              <a:rPr lang="en-US">
                <a:latin typeface="Calibri" panose="020F0502020204030204" charset="0"/>
                <a:ea typeface="宋体" panose="02010600030101010101" pitchFamily="2" charset="-122"/>
                <a:cs typeface="Times New Roman" panose="02020603050405020304" charset="0"/>
                <a:sym typeface="+mn-ea"/>
              </a:rPr>
              <a:t>({			\	const typeof(</a:t>
            </a:r>
            <a:r>
              <a:rPr lang="en-US">
                <a:solidFill>
                  <a:srgbClr val="FF0000"/>
                </a:solidFill>
                <a:latin typeface="Calibri" panose="020F0502020204030204" charset="0"/>
                <a:ea typeface="宋体" panose="02010600030101010101" pitchFamily="2" charset="-122"/>
                <a:cs typeface="Times New Roman" panose="02020603050405020304" charset="0"/>
                <a:sym typeface="+mn-ea"/>
              </a:rPr>
              <a:t> ((type *)0)</a:t>
            </a:r>
            <a:r>
              <a:rPr lang="en-US">
                <a:latin typeface="Calibri" panose="020F0502020204030204" charset="0"/>
                <a:ea typeface="宋体" panose="02010600030101010101" pitchFamily="2" charset="-122"/>
                <a:cs typeface="Times New Roman" panose="02020603050405020304" charset="0"/>
                <a:sym typeface="+mn-ea"/>
              </a:rPr>
              <a:t>-&gt;member ) *__mptr = (ptr);	\	</a:t>
            </a:r>
            <a:r>
              <a:rPr lang="en-US">
                <a:solidFill>
                  <a:srgbClr val="00B050"/>
                </a:solidFill>
                <a:latin typeface="Calibri" panose="020F0502020204030204" charset="0"/>
                <a:ea typeface="宋体" panose="02010600030101010101" pitchFamily="2" charset="-122"/>
                <a:cs typeface="Times New Roman" panose="02020603050405020304" charset="0"/>
                <a:sym typeface="+mn-ea"/>
              </a:rPr>
              <a:t>(type *)</a:t>
            </a:r>
            <a:r>
              <a:rPr lang="en-US">
                <a:solidFill>
                  <a:srgbClr val="0070C0"/>
                </a:solidFill>
                <a:latin typeface="Calibri" panose="020F0502020204030204" charset="0"/>
                <a:ea typeface="宋体" panose="02010600030101010101" pitchFamily="2" charset="-122"/>
                <a:cs typeface="Times New Roman" panose="02020603050405020304" charset="0"/>
                <a:sym typeface="+mn-ea"/>
              </a:rPr>
              <a:t>( (char *)__mptr - </a:t>
            </a:r>
            <a:r>
              <a:rPr lang="en-US">
                <a:solidFill>
                  <a:srgbClr val="FF0000"/>
                </a:solidFill>
                <a:latin typeface="Calibri" panose="020F0502020204030204" charset="0"/>
                <a:ea typeface="宋体" panose="02010600030101010101" pitchFamily="2" charset="-122"/>
                <a:cs typeface="Times New Roman" panose="02020603050405020304" charset="0"/>
                <a:sym typeface="+mn-ea"/>
              </a:rPr>
              <a:t>offsetof</a:t>
            </a:r>
            <a:r>
              <a:rPr lang="en-US">
                <a:solidFill>
                  <a:srgbClr val="0070C0"/>
                </a:solidFill>
                <a:latin typeface="Calibri" panose="020F0502020204030204" charset="0"/>
                <a:ea typeface="宋体" panose="02010600030101010101" pitchFamily="2" charset="-122"/>
                <a:cs typeface="Times New Roman" panose="02020603050405020304" charset="0"/>
                <a:sym typeface="+mn-ea"/>
              </a:rPr>
              <a:t>(type,member) )</a:t>
            </a:r>
            <a:r>
              <a:rPr lang="en-US">
                <a:latin typeface="Calibri" panose="020F0502020204030204" charset="0"/>
                <a:ea typeface="宋体" panose="02010600030101010101" pitchFamily="2" charset="-122"/>
                <a:cs typeface="Times New Roman" panose="02020603050405020304" charset="0"/>
                <a:sym typeface="+mn-ea"/>
              </a:rPr>
              <a:t>;              })</a:t>
            </a:r>
            <a:endParaRPr lang="zh-CN" altLang="en-US"/>
          </a:p>
        </p:txBody>
      </p:sp>
      <p:sp>
        <p:nvSpPr>
          <p:cNvPr id="7" name="文本框 6"/>
          <p:cNvSpPr txBox="1"/>
          <p:nvPr/>
        </p:nvSpPr>
        <p:spPr>
          <a:xfrm>
            <a:off x="1658620" y="2546350"/>
            <a:ext cx="9283065" cy="3930650"/>
          </a:xfrm>
          <a:prstGeom prst="rect">
            <a:avLst/>
          </a:prstGeom>
          <a:noFill/>
        </p:spPr>
        <p:txBody>
          <a:bodyPr wrap="square" rtlCol="0" anchor="t">
            <a:spAutoFit/>
          </a:bodyPr>
          <a:p>
            <a:pPr>
              <a:lnSpc>
                <a:spcPct val="130000"/>
              </a:lnSpc>
            </a:pPr>
            <a:r>
              <a:rPr lang="en-US" sz="1600" b="1">
                <a:solidFill>
                  <a:schemeClr val="tx1"/>
                </a:solidFill>
                <a:latin typeface="Calibri" panose="020F0502020204030204" charset="0"/>
                <a:ea typeface="宋体" panose="02010600030101010101" pitchFamily="2" charset="-122"/>
                <a:cs typeface="Times New Roman" panose="02020603050405020304" charset="0"/>
                <a:sym typeface="+mn-ea"/>
              </a:rPr>
              <a:t>offsetof(type,</a:t>
            </a:r>
            <a:r>
              <a:rPr lang="en-US" sz="1600" b="1">
                <a:latin typeface="+mn-ea"/>
                <a:cs typeface="Times New Roman" panose="02020603050405020304" charset="0"/>
                <a:sym typeface="+mn-ea"/>
              </a:rPr>
              <a:t>memb</a:t>
            </a:r>
            <a:r>
              <a:rPr lang="en-US" sz="1600" b="1">
                <a:solidFill>
                  <a:schemeClr val="tx1"/>
                </a:solidFill>
                <a:latin typeface="+mn-ea"/>
                <a:cs typeface="Times New Roman" panose="02020603050405020304" charset="0"/>
                <a:sym typeface="+mn-ea"/>
              </a:rPr>
              <a:t>)</a:t>
            </a:r>
            <a:r>
              <a:rPr lang="en-US" sz="1600" b="1">
                <a:solidFill>
                  <a:schemeClr val="tx1"/>
                </a:solidFill>
                <a:latin typeface="Calibri" panose="020F0502020204030204" charset="0"/>
                <a:ea typeface="宋体" panose="02010600030101010101" pitchFamily="2" charset="-122"/>
                <a:cs typeface="Times New Roman" panose="02020603050405020304" charset="0"/>
                <a:sym typeface="+mn-ea"/>
              </a:rPr>
              <a:t> </a:t>
            </a:r>
            <a:r>
              <a:rPr lang="zh-CN" altLang="en-US" sz="1600" b="1">
                <a:sym typeface="+mn-ea"/>
              </a:rPr>
              <a:t>宏解析：</a:t>
            </a:r>
            <a:endParaRPr lang="zh-CN" altLang="en-US" sz="1600" b="1">
              <a:sym typeface="+mn-ea"/>
            </a:endParaRPr>
          </a:p>
          <a:p>
            <a:pPr>
              <a:lnSpc>
                <a:spcPct val="130000"/>
              </a:lnSpc>
            </a:pPr>
            <a:endParaRPr lang="zh-CN" altLang="en-US" sz="1600" b="1">
              <a:solidFill>
                <a:schemeClr val="tx1"/>
              </a:solidFill>
            </a:endParaRPr>
          </a:p>
          <a:p>
            <a:pPr>
              <a:lnSpc>
                <a:spcPct val="130000"/>
              </a:lnSpc>
            </a:pPr>
            <a:r>
              <a:rPr lang="zh-CN" altLang="en-US" sz="1600">
                <a:solidFill>
                  <a:srgbClr val="FF0000"/>
                </a:solidFill>
              </a:rPr>
              <a:t>     </a:t>
            </a:r>
            <a:r>
              <a:rPr lang="zh-CN" altLang="en-US" sz="1600">
                <a:sym typeface="+mn-ea"/>
              </a:rPr>
              <a:t> </a:t>
            </a:r>
            <a:r>
              <a:rPr lang="zh-CN" altLang="en-US" sz="1600">
                <a:solidFill>
                  <a:srgbClr val="FF0000"/>
                </a:solidFill>
                <a:sym typeface="+mn-ea"/>
              </a:rPr>
              <a:t>(type *)0</a:t>
            </a:r>
            <a:r>
              <a:rPr lang="zh-CN" altLang="en-US" sz="1600">
                <a:sym typeface="+mn-ea"/>
              </a:rPr>
              <a:t>：将0转换为type类型的结构体指针，即让编译器认为这个结构体是开始于起始位置0，那么</a:t>
            </a:r>
            <a:r>
              <a:rPr lang="en-US" altLang="zh-CN" sz="1600">
                <a:solidFill>
                  <a:srgbClr val="FF0000"/>
                </a:solidFill>
                <a:sym typeface="+mn-ea"/>
              </a:rPr>
              <a:t>&amp;</a:t>
            </a:r>
            <a:r>
              <a:rPr lang="zh-CN" altLang="en-US" sz="1600">
                <a:solidFill>
                  <a:srgbClr val="FF0000"/>
                </a:solidFill>
                <a:sym typeface="+mn-ea"/>
              </a:rPr>
              <a:t>((type *)0)-&gt;</a:t>
            </a:r>
            <a:r>
              <a:rPr lang="en-US" sz="1600">
                <a:solidFill>
                  <a:srgbClr val="FF0000"/>
                </a:solidFill>
                <a:latin typeface="Calibri" panose="020F0502020204030204" charset="0"/>
                <a:ea typeface="宋体" panose="02010600030101010101" pitchFamily="2" charset="-122"/>
                <a:cs typeface="Times New Roman" panose="02020603050405020304" charset="0"/>
                <a:sym typeface="+mn-ea"/>
              </a:rPr>
              <a:t>memb</a:t>
            </a:r>
            <a:r>
              <a:rPr lang="zh-CN" altLang="en-US" sz="1600">
                <a:solidFill>
                  <a:srgbClr val="FF0000"/>
                </a:solidFill>
                <a:sym typeface="+mn-ea"/>
              </a:rPr>
              <a:t>)</a:t>
            </a:r>
            <a:r>
              <a:rPr lang="zh-CN" altLang="en-US" sz="1600">
                <a:sym typeface="+mn-ea"/>
              </a:rPr>
              <a:t>得到的成员变量的地址就直接等于成员变量相对于位置</a:t>
            </a:r>
            <a:r>
              <a:rPr lang="en-US" altLang="zh-CN" sz="1600">
                <a:sym typeface="+mn-ea"/>
              </a:rPr>
              <a:t>0</a:t>
            </a:r>
            <a:r>
              <a:rPr lang="zh-CN" altLang="en-US" sz="1600">
                <a:sym typeface="+mn-ea"/>
              </a:rPr>
              <a:t>的地址偏移地址了，单位是字节。</a:t>
            </a:r>
            <a:endParaRPr lang="zh-CN" altLang="en-US" sz="1600">
              <a:sym typeface="+mn-ea"/>
            </a:endParaRPr>
          </a:p>
          <a:p>
            <a:pPr>
              <a:lnSpc>
                <a:spcPct val="130000"/>
              </a:lnSpc>
            </a:pPr>
            <a:r>
              <a:rPr lang="en-US" sz="1600">
                <a:solidFill>
                  <a:srgbClr val="0070C0"/>
                </a:solidFill>
                <a:latin typeface="Calibri" panose="020F0502020204030204" charset="0"/>
                <a:ea typeface="宋体" panose="02010600030101010101" pitchFamily="2" charset="-122"/>
                <a:cs typeface="Times New Roman" panose="02020603050405020304" charset="0"/>
                <a:sym typeface="+mn-ea"/>
              </a:rPr>
              <a:t>       ((char *)</a:t>
            </a:r>
            <a:r>
              <a:rPr lang="en-US" sz="1600">
                <a:solidFill>
                  <a:srgbClr val="FF0000"/>
                </a:solidFill>
                <a:latin typeface="Calibri" panose="020F0502020204030204" charset="0"/>
                <a:ea typeface="宋体" panose="02010600030101010101" pitchFamily="2" charset="-122"/>
                <a:cs typeface="Times New Roman" panose="02020603050405020304" charset="0"/>
                <a:sym typeface="+mn-ea"/>
              </a:rPr>
              <a:t>&amp;(((typ *)0)-&gt;memb)</a:t>
            </a:r>
            <a:r>
              <a:rPr lang="en-US" sz="1600">
                <a:solidFill>
                  <a:srgbClr val="0070C0"/>
                </a:solidFill>
                <a:latin typeface="Calibri" panose="020F0502020204030204" charset="0"/>
                <a:ea typeface="宋体" panose="02010600030101010101" pitchFamily="2" charset="-122"/>
                <a:cs typeface="Times New Roman" panose="02020603050405020304" charset="0"/>
                <a:sym typeface="+mn-ea"/>
              </a:rPr>
              <a:t>)</a:t>
            </a:r>
            <a:r>
              <a:rPr lang="zh-CN" altLang="en-US" sz="1600">
                <a:solidFill>
                  <a:srgbClr val="0070C0"/>
                </a:solidFill>
                <a:latin typeface="Calibri" panose="020F0502020204030204" charset="0"/>
                <a:ea typeface="宋体" panose="02010600030101010101" pitchFamily="2" charset="-122"/>
                <a:cs typeface="Times New Roman" panose="02020603050405020304" charset="0"/>
                <a:sym typeface="+mn-ea"/>
              </a:rPr>
              <a:t>：</a:t>
            </a:r>
            <a:r>
              <a:rPr lang="zh-CN" altLang="en-US" sz="1600">
                <a:sym typeface="+mn-ea"/>
              </a:rPr>
              <a:t>将得到的成员变量的地址强制转换为（</a:t>
            </a:r>
            <a:r>
              <a:rPr lang="en-US" altLang="zh-CN" sz="1600">
                <a:sym typeface="+mn-ea"/>
              </a:rPr>
              <a:t>char *</a:t>
            </a:r>
            <a:r>
              <a:rPr lang="zh-CN" altLang="en-US" sz="1600">
                <a:sym typeface="+mn-ea"/>
              </a:rPr>
              <a:t>）指针类型。为什么要强制转换为（</a:t>
            </a:r>
            <a:r>
              <a:rPr lang="en-US" altLang="zh-CN" sz="1600">
                <a:sym typeface="+mn-ea"/>
              </a:rPr>
              <a:t>char *</a:t>
            </a:r>
            <a:r>
              <a:rPr lang="zh-CN" altLang="en-US" sz="1600">
                <a:sym typeface="+mn-ea"/>
              </a:rPr>
              <a:t>）类型而不是其他类型指针呢？</a:t>
            </a:r>
            <a:endParaRPr lang="zh-CN" altLang="en-US" sz="1600">
              <a:sym typeface="+mn-ea"/>
            </a:endParaRPr>
          </a:p>
          <a:p>
            <a:pPr algn="l">
              <a:lnSpc>
                <a:spcPct val="130000"/>
              </a:lnSpc>
            </a:pPr>
            <a:r>
              <a:rPr lang="zh-CN" altLang="en-US" sz="1600">
                <a:solidFill>
                  <a:schemeClr val="tx1"/>
                </a:solidFill>
                <a:latin typeface="+mn-ea"/>
                <a:cs typeface="+mn-ea"/>
                <a:sym typeface="+mn-ea"/>
              </a:rPr>
              <a:t>      </a:t>
            </a:r>
            <a:r>
              <a:rPr lang="zh-CN" altLang="en-US" sz="1600" b="1">
                <a:solidFill>
                  <a:schemeClr val="tx1"/>
                </a:solidFill>
                <a:latin typeface="+mn-ea"/>
                <a:cs typeface="+mn-ea"/>
                <a:sym typeface="+mn-ea"/>
              </a:rPr>
              <a:t>个人理解：</a:t>
            </a:r>
            <a:r>
              <a:rPr lang="zh-CN" altLang="en-US" sz="1600">
                <a:solidFill>
                  <a:schemeClr val="tx1"/>
                </a:solidFill>
                <a:latin typeface="+mn-ea"/>
                <a:cs typeface="+mn-ea"/>
                <a:sym typeface="+mn-ea"/>
              </a:rPr>
              <a:t>(char *)在16位系统下占2个字节，32位系统下占4个字节，64位系统下占8个字节。转换为</a:t>
            </a:r>
            <a:r>
              <a:rPr lang="zh-CN" altLang="en-US" sz="1600">
                <a:latin typeface="+mn-ea"/>
                <a:cs typeface="+mn-ea"/>
                <a:sym typeface="+mn-ea"/>
              </a:rPr>
              <a:t>(char *)是为了进行地址的加减运算</a:t>
            </a:r>
            <a:r>
              <a:rPr lang="zh-CN" altLang="en-US" sz="1600">
                <a:solidFill>
                  <a:srgbClr val="FF0000"/>
                </a:solidFill>
                <a:latin typeface="+mn-ea"/>
                <a:cs typeface="+mn-ea"/>
                <a:sym typeface="+mn-ea"/>
              </a:rPr>
              <a:t>（进行加减运算的两个指针类型要一致才行）</a:t>
            </a:r>
            <a:r>
              <a:rPr lang="zh-CN" altLang="en-US" sz="1600">
                <a:latin typeface="+mn-ea"/>
                <a:cs typeface="+mn-ea"/>
                <a:sym typeface="+mn-ea"/>
              </a:rPr>
              <a:t>，并且</a:t>
            </a:r>
            <a:r>
              <a:rPr lang="zh-CN" altLang="en-US" sz="1600">
                <a:solidFill>
                  <a:schemeClr val="tx1"/>
                </a:solidFill>
                <a:latin typeface="+mn-ea"/>
                <a:cs typeface="+mn-ea"/>
                <a:sym typeface="+mn-ea"/>
              </a:rPr>
              <a:t>确保得到的地址偏移量的单位为在该系统下最小数据类型的单位。</a:t>
            </a:r>
            <a:endParaRPr lang="zh-CN" altLang="en-US" sz="1600">
              <a:latin typeface="+mn-ea"/>
              <a:cs typeface="+mn-ea"/>
              <a:sym typeface="+mn-ea"/>
            </a:endParaRPr>
          </a:p>
          <a:p>
            <a:pPr algn="l">
              <a:lnSpc>
                <a:spcPct val="130000"/>
              </a:lnSpc>
            </a:pPr>
            <a:r>
              <a:rPr lang="en-US" sz="1600">
                <a:solidFill>
                  <a:srgbClr val="00B050"/>
                </a:solidFill>
                <a:latin typeface="+mn-ea"/>
                <a:cs typeface="+mn-ea"/>
                <a:sym typeface="+mn-ea"/>
              </a:rPr>
              <a:t>       (unsigned long)</a:t>
            </a:r>
            <a:r>
              <a:rPr lang="en-US" sz="1600">
                <a:solidFill>
                  <a:schemeClr val="tx1"/>
                </a:solidFill>
                <a:latin typeface="+mn-ea"/>
                <a:cs typeface="+mn-ea"/>
                <a:sym typeface="+mn-ea"/>
              </a:rPr>
              <a:t>((char *)&amp;(((typ *)0)-&gt;memb))</a:t>
            </a:r>
            <a:r>
              <a:rPr lang="zh-CN" altLang="en-US" sz="1600">
                <a:solidFill>
                  <a:schemeClr val="tx1"/>
                </a:solidFill>
                <a:latin typeface="+mn-ea"/>
                <a:cs typeface="+mn-ea"/>
                <a:sym typeface="+mn-ea"/>
              </a:rPr>
              <a:t>：中的</a:t>
            </a:r>
            <a:r>
              <a:rPr lang="en-US" sz="1600">
                <a:solidFill>
                  <a:schemeClr val="tx1"/>
                </a:solidFill>
                <a:latin typeface="+mn-ea"/>
                <a:cs typeface="+mn-ea"/>
                <a:sym typeface="+mn-ea"/>
              </a:rPr>
              <a:t> (unsigned long)</a:t>
            </a:r>
            <a:r>
              <a:rPr lang="zh-CN" altLang="en-US" sz="1600">
                <a:solidFill>
                  <a:schemeClr val="tx1"/>
                </a:solidFill>
                <a:latin typeface="+mn-ea"/>
                <a:cs typeface="+mn-ea"/>
                <a:sym typeface="+mn-ea"/>
              </a:rPr>
              <a:t>在</a:t>
            </a:r>
            <a:r>
              <a:rPr lang="en-US" altLang="zh-CN" sz="1600">
                <a:solidFill>
                  <a:schemeClr val="tx1"/>
                </a:solidFill>
                <a:latin typeface="+mn-ea"/>
                <a:cs typeface="+mn-ea"/>
                <a:sym typeface="+mn-ea"/>
              </a:rPr>
              <a:t>32</a:t>
            </a:r>
            <a:r>
              <a:rPr lang="zh-CN" altLang="en-US" sz="1600">
                <a:solidFill>
                  <a:schemeClr val="tx1"/>
                </a:solidFill>
                <a:latin typeface="+mn-ea"/>
                <a:cs typeface="+mn-ea"/>
                <a:sym typeface="+mn-ea"/>
              </a:rPr>
              <a:t>位系统下占</a:t>
            </a:r>
            <a:r>
              <a:rPr lang="en-US" altLang="zh-CN" sz="1600">
                <a:solidFill>
                  <a:schemeClr val="tx1"/>
                </a:solidFill>
                <a:latin typeface="+mn-ea"/>
                <a:cs typeface="+mn-ea"/>
                <a:sym typeface="+mn-ea"/>
              </a:rPr>
              <a:t>4</a:t>
            </a:r>
            <a:r>
              <a:rPr lang="zh-CN" altLang="en-US" sz="1600">
                <a:solidFill>
                  <a:schemeClr val="tx1"/>
                </a:solidFill>
                <a:latin typeface="+mn-ea"/>
                <a:cs typeface="+mn-ea"/>
                <a:sym typeface="+mn-ea"/>
              </a:rPr>
              <a:t>个字节，这里表示</a:t>
            </a:r>
            <a:r>
              <a:rPr lang="en-US" altLang="zh-CN" sz="1600">
                <a:solidFill>
                  <a:schemeClr val="tx1"/>
                </a:solidFill>
                <a:latin typeface="+mn-ea"/>
                <a:cs typeface="+mn-ea"/>
                <a:sym typeface="+mn-ea"/>
              </a:rPr>
              <a:t>offsetof</a:t>
            </a:r>
            <a:r>
              <a:rPr lang="zh-CN" altLang="en-US" sz="1600">
                <a:solidFill>
                  <a:schemeClr val="tx1"/>
                </a:solidFill>
                <a:latin typeface="+mn-ea"/>
                <a:cs typeface="+mn-ea"/>
                <a:sym typeface="+mn-ea"/>
              </a:rPr>
              <a:t>计算返回的偏移地址量数值的范围。</a:t>
            </a:r>
            <a:endParaRPr lang="zh-CN" altLang="en-US" sz="1600">
              <a:solidFill>
                <a:schemeClr val="tx1"/>
              </a:solidFill>
              <a:latin typeface="+mn-ea"/>
              <a:cs typeface="+mn-ea"/>
              <a:sym typeface="+mn-ea"/>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11" name="文本框 10"/>
          <p:cNvSpPr txBox="1"/>
          <p:nvPr/>
        </p:nvSpPr>
        <p:spPr>
          <a:xfrm>
            <a:off x="1781175" y="567690"/>
            <a:ext cx="9037955" cy="3415030"/>
          </a:xfrm>
          <a:prstGeom prst="rect">
            <a:avLst/>
          </a:prstGeom>
          <a:noFill/>
        </p:spPr>
        <p:txBody>
          <a:bodyPr wrap="square" rtlCol="0" anchor="t">
            <a:spAutoFit/>
          </a:bodyPr>
          <a:p>
            <a:pPr indent="0" algn="l"/>
            <a:r>
              <a:rPr lang="zh-CN" altLang="en-US" b="1">
                <a:latin typeface="+mn-ea"/>
                <a:cs typeface="Times New Roman" panose="02020603050405020304" charset="0"/>
                <a:sym typeface="+mn-ea"/>
              </a:rPr>
              <a:t>原型：</a:t>
            </a:r>
            <a:endParaRPr lang="en-US" b="1">
              <a:latin typeface="+mn-ea"/>
              <a:cs typeface="Times New Roman" panose="02020603050405020304" charset="0"/>
              <a:sym typeface="+mn-ea"/>
            </a:endParaRPr>
          </a:p>
          <a:p>
            <a:pPr indent="0" algn="l"/>
            <a:r>
              <a:rPr lang="en-US">
                <a:latin typeface="Calibri" panose="020F0502020204030204" charset="0"/>
                <a:ea typeface="宋体" panose="02010600030101010101" pitchFamily="2" charset="-122"/>
                <a:cs typeface="Times New Roman" panose="02020603050405020304" charset="0"/>
                <a:sym typeface="+mn-ea"/>
              </a:rPr>
              <a:t>#define </a:t>
            </a:r>
            <a:r>
              <a:rPr lang="en-US">
                <a:solidFill>
                  <a:srgbClr val="FF0000"/>
                </a:solidFill>
                <a:latin typeface="Calibri" panose="020F0502020204030204" charset="0"/>
                <a:ea typeface="宋体" panose="02010600030101010101" pitchFamily="2" charset="-122"/>
                <a:cs typeface="Times New Roman" panose="02020603050405020304" charset="0"/>
                <a:sym typeface="+mn-ea"/>
              </a:rPr>
              <a:t>offsetof</a:t>
            </a:r>
            <a:r>
              <a:rPr lang="en-US">
                <a:latin typeface="Calibri" panose="020F0502020204030204" charset="0"/>
                <a:ea typeface="宋体" panose="02010600030101010101" pitchFamily="2" charset="-122"/>
                <a:cs typeface="Times New Roman" panose="02020603050405020304" charset="0"/>
                <a:sym typeface="+mn-ea"/>
              </a:rPr>
              <a:t>(typ, memb)     (</a:t>
            </a:r>
            <a:r>
              <a:rPr lang="en-US">
                <a:solidFill>
                  <a:srgbClr val="00B050"/>
                </a:solidFill>
                <a:latin typeface="Calibri" panose="020F0502020204030204" charset="0"/>
                <a:ea typeface="宋体" panose="02010600030101010101" pitchFamily="2" charset="-122"/>
                <a:cs typeface="Times New Roman" panose="02020603050405020304" charset="0"/>
                <a:sym typeface="+mn-ea"/>
              </a:rPr>
              <a:t>(unsigned long)</a:t>
            </a:r>
            <a:r>
              <a:rPr lang="en-US">
                <a:solidFill>
                  <a:srgbClr val="0070C0"/>
                </a:solidFill>
                <a:latin typeface="Calibri" panose="020F0502020204030204" charset="0"/>
                <a:ea typeface="宋体" panose="02010600030101010101" pitchFamily="2" charset="-122"/>
                <a:cs typeface="Times New Roman" panose="02020603050405020304" charset="0"/>
                <a:sym typeface="+mn-ea"/>
              </a:rPr>
              <a:t>((char *)</a:t>
            </a:r>
            <a:r>
              <a:rPr lang="en-US">
                <a:solidFill>
                  <a:srgbClr val="FF0000"/>
                </a:solidFill>
                <a:latin typeface="Calibri" panose="020F0502020204030204" charset="0"/>
                <a:ea typeface="宋体" panose="02010600030101010101" pitchFamily="2" charset="-122"/>
                <a:cs typeface="Times New Roman" panose="02020603050405020304" charset="0"/>
                <a:sym typeface="+mn-ea"/>
              </a:rPr>
              <a:t>&amp;(((typ *)0)-&gt;memb)</a:t>
            </a:r>
            <a:r>
              <a:rPr lang="en-US">
                <a:solidFill>
                  <a:srgbClr val="0070C0"/>
                </a:solidFill>
                <a:latin typeface="Calibri" panose="020F0502020204030204" charset="0"/>
                <a:ea typeface="宋体" panose="02010600030101010101" pitchFamily="2" charset="-122"/>
                <a:cs typeface="Times New Roman" panose="02020603050405020304" charset="0"/>
                <a:sym typeface="+mn-ea"/>
              </a:rPr>
              <a:t>)</a:t>
            </a:r>
            <a:r>
              <a:rPr lang="en-US">
                <a:latin typeface="Calibri" panose="020F0502020204030204" charset="0"/>
                <a:ea typeface="宋体" panose="02010600030101010101" pitchFamily="2" charset="-122"/>
                <a:cs typeface="Times New Roman" panose="02020603050405020304" charset="0"/>
                <a:sym typeface="+mn-ea"/>
              </a:rPr>
              <a:t>)</a:t>
            </a:r>
            <a:endParaRPr lang="en-US">
              <a:latin typeface="Calibri" panose="020F0502020204030204" charset="0"/>
              <a:ea typeface="宋体" panose="02010600030101010101" pitchFamily="2" charset="-122"/>
              <a:cs typeface="Times New Roman" panose="02020603050405020304" charset="0"/>
              <a:sym typeface="+mn-ea"/>
            </a:endParaRPr>
          </a:p>
          <a:p>
            <a:pPr indent="0" algn="l"/>
            <a:endParaRPr lang="en-US">
              <a:latin typeface="Calibri" panose="020F0502020204030204" charset="0"/>
              <a:ea typeface="宋体" panose="02010600030101010101" pitchFamily="2" charset="-122"/>
              <a:cs typeface="Times New Roman" panose="02020603050405020304" charset="0"/>
              <a:sym typeface="+mn-ea"/>
            </a:endParaRPr>
          </a:p>
          <a:p>
            <a:pPr indent="0" algn="l"/>
            <a:r>
              <a:rPr lang="en-US">
                <a:latin typeface="Calibri" panose="020F0502020204030204" charset="0"/>
                <a:ea typeface="宋体" panose="02010600030101010101" pitchFamily="2" charset="-122"/>
                <a:cs typeface="Times New Roman" panose="02020603050405020304" charset="0"/>
                <a:sym typeface="+mn-ea"/>
              </a:rPr>
              <a:t>#define</a:t>
            </a:r>
            <a:r>
              <a:rPr lang="en-US">
                <a:solidFill>
                  <a:srgbClr val="FF0000"/>
                </a:solidFill>
                <a:latin typeface="Calibri" panose="020F0502020204030204" charset="0"/>
                <a:ea typeface="宋体" panose="02010600030101010101" pitchFamily="2" charset="-122"/>
                <a:cs typeface="Times New Roman" panose="02020603050405020304" charset="0"/>
                <a:sym typeface="+mn-ea"/>
              </a:rPr>
              <a:t> container_of(ptr, type, member) </a:t>
            </a:r>
            <a:r>
              <a:rPr lang="en-US">
                <a:latin typeface="Calibri" panose="020F0502020204030204" charset="0"/>
                <a:ea typeface="宋体" panose="02010600030101010101" pitchFamily="2" charset="-122"/>
                <a:cs typeface="Times New Roman" panose="02020603050405020304" charset="0"/>
                <a:sym typeface="+mn-ea"/>
              </a:rPr>
              <a:t>({			\	const typeof(</a:t>
            </a:r>
            <a:r>
              <a:rPr lang="en-US">
                <a:solidFill>
                  <a:srgbClr val="FF0000"/>
                </a:solidFill>
                <a:latin typeface="Calibri" panose="020F0502020204030204" charset="0"/>
                <a:ea typeface="宋体" panose="02010600030101010101" pitchFamily="2" charset="-122"/>
                <a:cs typeface="Times New Roman" panose="02020603050405020304" charset="0"/>
                <a:sym typeface="+mn-ea"/>
              </a:rPr>
              <a:t> ((type *)0)</a:t>
            </a:r>
            <a:r>
              <a:rPr lang="en-US">
                <a:latin typeface="Calibri" panose="020F0502020204030204" charset="0"/>
                <a:ea typeface="宋体" panose="02010600030101010101" pitchFamily="2" charset="-122"/>
                <a:cs typeface="Times New Roman" panose="02020603050405020304" charset="0"/>
                <a:sym typeface="+mn-ea"/>
              </a:rPr>
              <a:t>-&gt;member ) *__mptr = (ptr);	\	</a:t>
            </a:r>
            <a:r>
              <a:rPr lang="en-US">
                <a:solidFill>
                  <a:srgbClr val="00B050"/>
                </a:solidFill>
                <a:latin typeface="Calibri" panose="020F0502020204030204" charset="0"/>
                <a:ea typeface="宋体" panose="02010600030101010101" pitchFamily="2" charset="-122"/>
                <a:cs typeface="Times New Roman" panose="02020603050405020304" charset="0"/>
                <a:sym typeface="+mn-ea"/>
              </a:rPr>
              <a:t>(type *)</a:t>
            </a:r>
            <a:r>
              <a:rPr lang="en-US">
                <a:solidFill>
                  <a:srgbClr val="0070C0"/>
                </a:solidFill>
                <a:latin typeface="Calibri" panose="020F0502020204030204" charset="0"/>
                <a:ea typeface="宋体" panose="02010600030101010101" pitchFamily="2" charset="-122"/>
                <a:cs typeface="Times New Roman" panose="02020603050405020304" charset="0"/>
                <a:sym typeface="+mn-ea"/>
              </a:rPr>
              <a:t>( (char *)__mptr - </a:t>
            </a:r>
            <a:r>
              <a:rPr lang="en-US">
                <a:solidFill>
                  <a:srgbClr val="FF0000"/>
                </a:solidFill>
                <a:latin typeface="Calibri" panose="020F0502020204030204" charset="0"/>
                <a:ea typeface="宋体" panose="02010600030101010101" pitchFamily="2" charset="-122"/>
                <a:cs typeface="Times New Roman" panose="02020603050405020304" charset="0"/>
                <a:sym typeface="+mn-ea"/>
              </a:rPr>
              <a:t>offsetof</a:t>
            </a:r>
            <a:r>
              <a:rPr lang="en-US">
                <a:solidFill>
                  <a:srgbClr val="0070C0"/>
                </a:solidFill>
                <a:latin typeface="Calibri" panose="020F0502020204030204" charset="0"/>
                <a:ea typeface="宋体" panose="02010600030101010101" pitchFamily="2" charset="-122"/>
                <a:cs typeface="Times New Roman" panose="02020603050405020304" charset="0"/>
                <a:sym typeface="+mn-ea"/>
              </a:rPr>
              <a:t>(type,member) )</a:t>
            </a:r>
            <a:r>
              <a:rPr lang="en-US">
                <a:latin typeface="Calibri" panose="020F0502020204030204" charset="0"/>
                <a:ea typeface="宋体" panose="02010600030101010101" pitchFamily="2" charset="-122"/>
                <a:cs typeface="Times New Roman" panose="02020603050405020304" charset="0"/>
                <a:sym typeface="+mn-ea"/>
              </a:rPr>
              <a:t>;              })</a:t>
            </a:r>
            <a:endParaRPr lang="en-US">
              <a:latin typeface="Calibri" panose="020F0502020204030204" charset="0"/>
              <a:ea typeface="宋体" panose="02010600030101010101" pitchFamily="2" charset="-122"/>
              <a:cs typeface="Times New Roman" panose="02020603050405020304" charset="0"/>
              <a:sym typeface="+mn-ea"/>
            </a:endParaRPr>
          </a:p>
          <a:p>
            <a:pPr indent="0" algn="l"/>
            <a:endParaRPr lang="en-US">
              <a:latin typeface="Calibri" panose="020F0502020204030204" charset="0"/>
              <a:ea typeface="宋体" panose="02010600030101010101" pitchFamily="2" charset="-122"/>
              <a:cs typeface="Times New Roman" panose="02020603050405020304" charset="0"/>
              <a:sym typeface="+mn-ea"/>
            </a:endParaRPr>
          </a:p>
          <a:p>
            <a:pPr indent="0" algn="l"/>
            <a:r>
              <a:rPr lang="zh-CN" altLang="en-US"/>
              <a:t>该原型只能在</a:t>
            </a:r>
            <a:r>
              <a:rPr lang="en-US" altLang="zh-CN"/>
              <a:t>GCC</a:t>
            </a:r>
            <a:r>
              <a:rPr lang="zh-CN" altLang="en-US"/>
              <a:t>编译器下使用，如果要想在</a:t>
            </a:r>
            <a:r>
              <a:rPr lang="en-US" altLang="zh-CN"/>
              <a:t>keil</a:t>
            </a:r>
            <a:r>
              <a:rPr lang="zh-CN" altLang="en-US"/>
              <a:t>中或其他地方使用的话要对其进行修改。</a:t>
            </a:r>
            <a:endParaRPr lang="zh-CN" altLang="en-US"/>
          </a:p>
          <a:p>
            <a:pPr indent="0" algn="l"/>
            <a:endParaRPr lang="zh-CN" altLang="en-US"/>
          </a:p>
          <a:p>
            <a:pPr indent="0" algn="l"/>
            <a:endParaRPr lang="zh-CN" altLang="en-US"/>
          </a:p>
          <a:p>
            <a:pPr indent="0" algn="l"/>
            <a:endParaRPr lang="zh-CN" altLang="en-US"/>
          </a:p>
          <a:p>
            <a:pPr indent="0" algn="l"/>
            <a:endParaRPr lang="zh-CN" altLang="en-US"/>
          </a:p>
        </p:txBody>
      </p:sp>
      <p:sp>
        <p:nvSpPr>
          <p:cNvPr id="4" name="文本框 3"/>
          <p:cNvSpPr txBox="1"/>
          <p:nvPr/>
        </p:nvSpPr>
        <p:spPr>
          <a:xfrm>
            <a:off x="381000" y="3792220"/>
            <a:ext cx="11430635" cy="829945"/>
          </a:xfrm>
          <a:prstGeom prst="rect">
            <a:avLst/>
          </a:prstGeom>
          <a:noFill/>
        </p:spPr>
        <p:txBody>
          <a:bodyPr wrap="square" rtlCol="0" anchor="t">
            <a:spAutoFit/>
          </a:bodyPr>
          <a:p>
            <a:pPr indent="0" algn="l"/>
            <a:r>
              <a:rPr lang="zh-CN" altLang="en-US" sz="1600" b="1">
                <a:sym typeface="+mn-ea"/>
              </a:rPr>
              <a:t>#define</a:t>
            </a:r>
            <a:r>
              <a:rPr lang="zh-CN" altLang="en-US" sz="1600" b="1">
                <a:solidFill>
                  <a:srgbClr val="FF0000"/>
                </a:solidFill>
                <a:sym typeface="+mn-ea"/>
              </a:rPr>
              <a:t> offset_of</a:t>
            </a:r>
            <a:r>
              <a:rPr lang="zh-CN" altLang="en-US" sz="1600" b="1">
                <a:sym typeface="+mn-ea"/>
              </a:rPr>
              <a:t>(typ, memb)     (</a:t>
            </a:r>
            <a:r>
              <a:rPr lang="zh-CN" altLang="en-US" sz="1600" b="1">
                <a:solidFill>
                  <a:srgbClr val="00B050"/>
                </a:solidFill>
                <a:sym typeface="+mn-ea"/>
              </a:rPr>
              <a:t>(unsigned long)</a:t>
            </a:r>
            <a:r>
              <a:rPr lang="zh-CN" altLang="en-US" sz="1600" b="1">
                <a:solidFill>
                  <a:srgbClr val="0070C0"/>
                </a:solidFill>
                <a:sym typeface="+mn-ea"/>
              </a:rPr>
              <a:t>((char *)</a:t>
            </a:r>
            <a:r>
              <a:rPr lang="zh-CN" altLang="en-US" sz="1600" b="1">
                <a:solidFill>
                  <a:srgbClr val="FF0000"/>
                </a:solidFill>
                <a:sym typeface="+mn-ea"/>
              </a:rPr>
              <a:t>&amp;(((typ *)0)-&gt;memb</a:t>
            </a:r>
            <a:r>
              <a:rPr lang="zh-CN" altLang="en-US" sz="1600" b="1">
                <a:solidFill>
                  <a:srgbClr val="0070C0"/>
                </a:solidFill>
                <a:sym typeface="+mn-ea"/>
              </a:rPr>
              <a:t>))</a:t>
            </a:r>
            <a:r>
              <a:rPr lang="zh-CN" altLang="en-US" sz="1600" b="1">
                <a:sym typeface="+mn-ea"/>
              </a:rPr>
              <a:t>)</a:t>
            </a:r>
            <a:endParaRPr lang="zh-CN" altLang="en-US" sz="1600" b="1">
              <a:sym typeface="+mn-ea"/>
            </a:endParaRPr>
          </a:p>
          <a:p>
            <a:pPr indent="0" algn="l"/>
            <a:endParaRPr lang="zh-CN" altLang="en-US" sz="1600" b="1"/>
          </a:p>
          <a:p>
            <a:pPr indent="0" algn="l"/>
            <a:r>
              <a:rPr lang="zh-CN" altLang="en-US" sz="1600" b="1">
                <a:sym typeface="+mn-ea"/>
              </a:rPr>
              <a:t>#define </a:t>
            </a:r>
            <a:r>
              <a:rPr lang="zh-CN" altLang="en-US" sz="1600" b="1">
                <a:solidFill>
                  <a:srgbClr val="FF0000"/>
                </a:solidFill>
                <a:sym typeface="+mn-ea"/>
              </a:rPr>
              <a:t>container_of</a:t>
            </a:r>
            <a:r>
              <a:rPr lang="zh-CN" altLang="en-US" sz="1600" b="1">
                <a:sym typeface="+mn-ea"/>
              </a:rPr>
              <a:t>(ptr, type, member) (</a:t>
            </a:r>
            <a:r>
              <a:rPr lang="zh-CN" altLang="en-US" sz="1600" b="1">
                <a:solidFill>
                  <a:srgbClr val="00B050"/>
                </a:solidFill>
                <a:sym typeface="+mn-ea"/>
              </a:rPr>
              <a:t>(type*)</a:t>
            </a:r>
            <a:r>
              <a:rPr lang="zh-CN" altLang="en-US" sz="1600" b="1">
                <a:solidFill>
                  <a:srgbClr val="0070C0"/>
                </a:solidFill>
                <a:sym typeface="+mn-ea"/>
              </a:rPr>
              <a:t>(((char *)ptr) - </a:t>
            </a:r>
            <a:r>
              <a:rPr lang="zh-CN" altLang="en-US" sz="1600" b="1">
                <a:sym typeface="+mn-ea"/>
              </a:rPr>
              <a:t>(</a:t>
            </a:r>
            <a:r>
              <a:rPr lang="zh-CN" altLang="en-US" sz="1600" b="1">
                <a:solidFill>
                  <a:srgbClr val="00B050"/>
                </a:solidFill>
                <a:sym typeface="+mn-ea"/>
              </a:rPr>
              <a:t>(unsigned long)</a:t>
            </a:r>
            <a:r>
              <a:rPr lang="zh-CN" altLang="en-US" sz="1600" b="1">
                <a:solidFill>
                  <a:srgbClr val="0070C0"/>
                </a:solidFill>
                <a:sym typeface="+mn-ea"/>
              </a:rPr>
              <a:t>((char *)</a:t>
            </a:r>
            <a:r>
              <a:rPr lang="zh-CN" altLang="en-US" sz="1600" b="1">
                <a:solidFill>
                  <a:srgbClr val="FF0000"/>
                </a:solidFill>
                <a:sym typeface="+mn-ea"/>
              </a:rPr>
              <a:t>&amp;(((type*)0)-&gt;member</a:t>
            </a:r>
            <a:r>
              <a:rPr lang="zh-CN" altLang="en-US" sz="1600" b="1">
                <a:solidFill>
                  <a:srgbClr val="0070C0"/>
                </a:solidFill>
                <a:sym typeface="+mn-ea"/>
              </a:rPr>
              <a:t>))</a:t>
            </a:r>
            <a:r>
              <a:rPr lang="zh-CN" altLang="en-US" sz="1600" b="1">
                <a:sym typeface="+mn-ea"/>
              </a:rPr>
              <a:t>)</a:t>
            </a:r>
            <a:r>
              <a:rPr lang="zh-CN" altLang="en-US" sz="1600" b="1">
                <a:solidFill>
                  <a:srgbClr val="0070C0"/>
                </a:solidFill>
                <a:sym typeface="+mn-ea"/>
              </a:rPr>
              <a:t>)</a:t>
            </a:r>
            <a:r>
              <a:rPr lang="zh-CN" altLang="en-US" sz="1600" b="1">
                <a:sym typeface="+mn-ea"/>
              </a:rPr>
              <a:t>)</a:t>
            </a:r>
            <a:endParaRPr lang="zh-CN" altLang="en-US" sz="1600" b="1"/>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图片 4"/>
          <p:cNvPicPr>
            <a:picLocks noChangeAspect="1"/>
          </p:cNvPicPr>
          <p:nvPr/>
        </p:nvPicPr>
        <p:blipFill>
          <a:blip r:embed="rId1"/>
          <a:stretch>
            <a:fillRect/>
          </a:stretch>
        </p:blipFill>
        <p:spPr>
          <a:xfrm>
            <a:off x="190500" y="1938020"/>
            <a:ext cx="3261360" cy="4268470"/>
          </a:xfrm>
          <a:prstGeom prst="rect">
            <a:avLst/>
          </a:prstGeom>
        </p:spPr>
      </p:pic>
      <p:pic>
        <p:nvPicPr>
          <p:cNvPr id="16" name="图片 15"/>
          <p:cNvPicPr>
            <a:picLocks noChangeAspect="1"/>
          </p:cNvPicPr>
          <p:nvPr/>
        </p:nvPicPr>
        <p:blipFill>
          <a:blip r:embed="rId2"/>
          <a:stretch>
            <a:fillRect/>
          </a:stretch>
        </p:blipFill>
        <p:spPr>
          <a:xfrm>
            <a:off x="3540760" y="1937385"/>
            <a:ext cx="4977130" cy="4262120"/>
          </a:xfrm>
          <a:prstGeom prst="rect">
            <a:avLst/>
          </a:prstGeom>
        </p:spPr>
      </p:pic>
      <p:pic>
        <p:nvPicPr>
          <p:cNvPr id="17" name="图片 16"/>
          <p:cNvPicPr>
            <a:picLocks noChangeAspect="1"/>
          </p:cNvPicPr>
          <p:nvPr/>
        </p:nvPicPr>
        <p:blipFill>
          <a:blip r:embed="rId3"/>
          <a:stretch>
            <a:fillRect/>
          </a:stretch>
        </p:blipFill>
        <p:spPr>
          <a:xfrm>
            <a:off x="262255" y="923925"/>
            <a:ext cx="11668125" cy="805815"/>
          </a:xfrm>
          <a:prstGeom prst="rect">
            <a:avLst/>
          </a:prstGeom>
        </p:spPr>
      </p:pic>
      <p:pic>
        <p:nvPicPr>
          <p:cNvPr id="18" name="图片 17"/>
          <p:cNvPicPr>
            <a:picLocks noChangeAspect="1"/>
          </p:cNvPicPr>
          <p:nvPr/>
        </p:nvPicPr>
        <p:blipFill>
          <a:blip r:embed="rId4"/>
          <a:stretch>
            <a:fillRect/>
          </a:stretch>
        </p:blipFill>
        <p:spPr>
          <a:xfrm>
            <a:off x="8613775" y="1937385"/>
            <a:ext cx="3333750" cy="3600450"/>
          </a:xfrm>
          <a:prstGeom prst="rect">
            <a:avLst/>
          </a:prstGeom>
        </p:spPr>
      </p:pic>
      <p:sp>
        <p:nvSpPr>
          <p:cNvPr id="19" name="文本框 18"/>
          <p:cNvSpPr txBox="1"/>
          <p:nvPr/>
        </p:nvSpPr>
        <p:spPr>
          <a:xfrm>
            <a:off x="262255" y="260350"/>
            <a:ext cx="4662805" cy="368300"/>
          </a:xfrm>
          <a:prstGeom prst="rect">
            <a:avLst/>
          </a:prstGeom>
          <a:noFill/>
        </p:spPr>
        <p:txBody>
          <a:bodyPr wrap="none" rtlCol="0" anchor="t">
            <a:spAutoFit/>
          </a:bodyPr>
          <a:p>
            <a:pPr indent="0" algn="l"/>
            <a:r>
              <a:rPr lang="en-US" altLang="zh-CN" b="1">
                <a:latin typeface="+mn-ea"/>
                <a:cs typeface="Times New Roman" panose="02020603050405020304" charset="0"/>
                <a:sym typeface="+mn-ea"/>
              </a:rPr>
              <a:t>visual studio</a:t>
            </a:r>
            <a:r>
              <a:rPr lang="zh-CN" altLang="en-US" b="1">
                <a:latin typeface="+mn-ea"/>
                <a:cs typeface="Times New Roman" panose="02020603050405020304" charset="0"/>
                <a:sym typeface="+mn-ea"/>
              </a:rPr>
              <a:t>下</a:t>
            </a:r>
            <a:r>
              <a:rPr lang="en-US" altLang="zh-CN" b="1">
                <a:latin typeface="+mn-ea"/>
                <a:cs typeface="Times New Roman" panose="02020603050405020304" charset="0"/>
                <a:sym typeface="+mn-ea"/>
              </a:rPr>
              <a:t>32</a:t>
            </a:r>
            <a:r>
              <a:rPr lang="zh-CN" altLang="en-US" b="1">
                <a:latin typeface="+mn-ea"/>
                <a:cs typeface="Times New Roman" panose="02020603050405020304" charset="0"/>
                <a:sym typeface="+mn-ea"/>
              </a:rPr>
              <a:t>位控制台习进行</a:t>
            </a:r>
            <a:r>
              <a:rPr lang="zh-CN" altLang="en-US" b="1">
                <a:latin typeface="+mn-ea"/>
                <a:cs typeface="Times New Roman" panose="02020603050405020304" charset="0"/>
                <a:sym typeface="+mn-ea"/>
              </a:rPr>
              <a:t>实际测试</a:t>
            </a:r>
            <a:endParaRPr lang="zh-CN" altLang="en-US"/>
          </a:p>
        </p:txBody>
      </p:sp>
    </p:spTree>
    <p:custDataLst>
      <p:tags r:id="rId5"/>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graphicFrame>
        <p:nvGraphicFramePr>
          <p:cNvPr id="4" name="对象 3"/>
          <p:cNvGraphicFramePr/>
          <p:nvPr/>
        </p:nvGraphicFramePr>
        <p:xfrm>
          <a:off x="463550" y="606425"/>
          <a:ext cx="4538980" cy="6059170"/>
        </p:xfrm>
        <a:graphic>
          <a:graphicData uri="http://schemas.openxmlformats.org/presentationml/2006/ole">
            <mc:AlternateContent xmlns:mc="http://schemas.openxmlformats.org/markup-compatibility/2006">
              <mc:Choice xmlns:v="urn:schemas-microsoft-com:vml" Requires="v">
                <p:oleObj spid="_x0000_s5" name="" r:id="rId1" imgW="6083300" imgH="8102600" progId="Visio.Drawing.15">
                  <p:embed/>
                </p:oleObj>
              </mc:Choice>
              <mc:Fallback>
                <p:oleObj name="" r:id="rId1" imgW="6083300" imgH="8102600" progId="Visio.Drawing.15">
                  <p:embed/>
                  <p:pic>
                    <p:nvPicPr>
                      <p:cNvPr id="0" name="图片 4"/>
                      <p:cNvPicPr/>
                      <p:nvPr/>
                    </p:nvPicPr>
                    <p:blipFill>
                      <a:blip r:embed="rId2"/>
                      <a:stretch>
                        <a:fillRect/>
                      </a:stretch>
                    </p:blipFill>
                    <p:spPr>
                      <a:xfrm>
                        <a:off x="463550" y="606425"/>
                        <a:ext cx="4538980" cy="6059170"/>
                      </a:xfrm>
                      <a:prstGeom prst="rect">
                        <a:avLst/>
                      </a:prstGeom>
                    </p:spPr>
                  </p:pic>
                </p:oleObj>
              </mc:Fallback>
            </mc:AlternateContent>
          </a:graphicData>
        </a:graphic>
      </p:graphicFrame>
      <p:pic>
        <p:nvPicPr>
          <p:cNvPr id="7" name="图片 6"/>
          <p:cNvPicPr>
            <a:picLocks noChangeAspect="1"/>
          </p:cNvPicPr>
          <p:nvPr/>
        </p:nvPicPr>
        <p:blipFill>
          <a:blip r:embed="rId3"/>
          <a:stretch>
            <a:fillRect/>
          </a:stretch>
        </p:blipFill>
        <p:spPr>
          <a:xfrm>
            <a:off x="7115175" y="587375"/>
            <a:ext cx="2362200" cy="1628775"/>
          </a:xfrm>
          <a:prstGeom prst="rect">
            <a:avLst/>
          </a:prstGeom>
        </p:spPr>
      </p:pic>
      <p:pic>
        <p:nvPicPr>
          <p:cNvPr id="8" name="图片 7"/>
          <p:cNvPicPr>
            <a:picLocks noChangeAspect="1"/>
          </p:cNvPicPr>
          <p:nvPr/>
        </p:nvPicPr>
        <p:blipFill>
          <a:blip r:embed="rId4"/>
          <a:stretch>
            <a:fillRect/>
          </a:stretch>
        </p:blipFill>
        <p:spPr>
          <a:xfrm>
            <a:off x="5558790" y="2416810"/>
            <a:ext cx="5474970" cy="4172585"/>
          </a:xfrm>
          <a:prstGeom prst="rect">
            <a:avLst/>
          </a:prstGeom>
        </p:spPr>
      </p:pic>
      <p:sp>
        <p:nvSpPr>
          <p:cNvPr id="9" name="文本框 8"/>
          <p:cNvSpPr txBox="1"/>
          <p:nvPr/>
        </p:nvSpPr>
        <p:spPr>
          <a:xfrm>
            <a:off x="2061210" y="95250"/>
            <a:ext cx="7416165" cy="368300"/>
          </a:xfrm>
          <a:prstGeom prst="rect">
            <a:avLst/>
          </a:prstGeom>
          <a:noFill/>
        </p:spPr>
        <p:txBody>
          <a:bodyPr wrap="none" rtlCol="0" anchor="t">
            <a:spAutoFit/>
          </a:bodyPr>
          <a:p>
            <a:pPr indent="0" algn="l"/>
            <a:r>
              <a:rPr lang="en-US">
                <a:latin typeface="Calibri" panose="020F0502020204030204" charset="0"/>
                <a:ea typeface="宋体" panose="02010600030101010101" pitchFamily="2" charset="-122"/>
                <a:cs typeface="Times New Roman" panose="02020603050405020304" charset="0"/>
                <a:sym typeface="+mn-ea"/>
              </a:rPr>
              <a:t>#define </a:t>
            </a:r>
            <a:r>
              <a:rPr lang="en-US">
                <a:solidFill>
                  <a:srgbClr val="FF0000"/>
                </a:solidFill>
                <a:latin typeface="Calibri" panose="020F0502020204030204" charset="0"/>
                <a:ea typeface="宋体" panose="02010600030101010101" pitchFamily="2" charset="-122"/>
                <a:cs typeface="Times New Roman" panose="02020603050405020304" charset="0"/>
                <a:sym typeface="+mn-ea"/>
              </a:rPr>
              <a:t>offsetof</a:t>
            </a:r>
            <a:r>
              <a:rPr lang="en-US">
                <a:latin typeface="Calibri" panose="020F0502020204030204" charset="0"/>
                <a:ea typeface="宋体" panose="02010600030101010101" pitchFamily="2" charset="-122"/>
                <a:cs typeface="Times New Roman" panose="02020603050405020304" charset="0"/>
                <a:sym typeface="+mn-ea"/>
              </a:rPr>
              <a:t>(typ, memb)     (</a:t>
            </a:r>
            <a:r>
              <a:rPr lang="en-US">
                <a:solidFill>
                  <a:srgbClr val="00B050"/>
                </a:solidFill>
                <a:latin typeface="Calibri" panose="020F0502020204030204" charset="0"/>
                <a:ea typeface="宋体" panose="02010600030101010101" pitchFamily="2" charset="-122"/>
                <a:cs typeface="Times New Roman" panose="02020603050405020304" charset="0"/>
                <a:sym typeface="+mn-ea"/>
              </a:rPr>
              <a:t>(unsigned long)</a:t>
            </a:r>
            <a:r>
              <a:rPr lang="en-US">
                <a:solidFill>
                  <a:srgbClr val="0070C0"/>
                </a:solidFill>
                <a:latin typeface="Calibri" panose="020F0502020204030204" charset="0"/>
                <a:ea typeface="宋体" panose="02010600030101010101" pitchFamily="2" charset="-122"/>
                <a:cs typeface="Times New Roman" panose="02020603050405020304" charset="0"/>
                <a:sym typeface="+mn-ea"/>
              </a:rPr>
              <a:t>((char *)</a:t>
            </a:r>
            <a:r>
              <a:rPr lang="en-US">
                <a:solidFill>
                  <a:srgbClr val="FF0000"/>
                </a:solidFill>
                <a:latin typeface="Calibri" panose="020F0502020204030204" charset="0"/>
                <a:ea typeface="宋体" panose="02010600030101010101" pitchFamily="2" charset="-122"/>
                <a:cs typeface="Times New Roman" panose="02020603050405020304" charset="0"/>
                <a:sym typeface="+mn-ea"/>
              </a:rPr>
              <a:t>&amp;(((typ *)0)-&gt;memb)</a:t>
            </a:r>
            <a:r>
              <a:rPr lang="en-US">
                <a:solidFill>
                  <a:srgbClr val="0070C0"/>
                </a:solidFill>
                <a:latin typeface="Calibri" panose="020F0502020204030204" charset="0"/>
                <a:ea typeface="宋体" panose="02010600030101010101" pitchFamily="2" charset="-122"/>
                <a:cs typeface="Times New Roman" panose="02020603050405020304" charset="0"/>
                <a:sym typeface="+mn-ea"/>
              </a:rPr>
              <a:t>)</a:t>
            </a:r>
            <a:r>
              <a:rPr lang="en-US">
                <a:latin typeface="Calibri" panose="020F0502020204030204" charset="0"/>
                <a:ea typeface="宋体" panose="02010600030101010101" pitchFamily="2" charset="-122"/>
                <a:cs typeface="Times New Roman" panose="02020603050405020304" charset="0"/>
                <a:sym typeface="+mn-ea"/>
              </a:rPr>
              <a:t>)</a:t>
            </a:r>
            <a:endParaRPr lang="zh-CN" altLang="en-US"/>
          </a:p>
        </p:txBody>
      </p:sp>
    </p:spTree>
    <p:custDataLst>
      <p:tags r:id="rId5"/>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graphicFrame>
        <p:nvGraphicFramePr>
          <p:cNvPr id="5" name="对象 4"/>
          <p:cNvGraphicFramePr/>
          <p:nvPr/>
        </p:nvGraphicFramePr>
        <p:xfrm>
          <a:off x="2005330" y="2694305"/>
          <a:ext cx="7633970" cy="2871470"/>
        </p:xfrm>
        <a:graphic>
          <a:graphicData uri="http://schemas.openxmlformats.org/presentationml/2006/ole">
            <mc:AlternateContent xmlns:mc="http://schemas.openxmlformats.org/markup-compatibility/2006">
              <mc:Choice xmlns:v="urn:schemas-microsoft-com:vml" Requires="v">
                <p:oleObj spid="_x0000_s6" name="" r:id="rId1" imgW="7569200" imgH="2413000" progId="Visio.Drawing.15">
                  <p:embed/>
                </p:oleObj>
              </mc:Choice>
              <mc:Fallback>
                <p:oleObj name="" r:id="rId1" imgW="7569200" imgH="2413000" progId="Visio.Drawing.15">
                  <p:embed/>
                  <p:pic>
                    <p:nvPicPr>
                      <p:cNvPr id="0" name="图片 3"/>
                      <p:cNvPicPr/>
                      <p:nvPr/>
                    </p:nvPicPr>
                    <p:blipFill>
                      <a:blip r:embed="rId2"/>
                      <a:stretch>
                        <a:fillRect/>
                      </a:stretch>
                    </p:blipFill>
                    <p:spPr>
                      <a:xfrm>
                        <a:off x="2005330" y="2694305"/>
                        <a:ext cx="7633970" cy="2871470"/>
                      </a:xfrm>
                      <a:prstGeom prst="rect">
                        <a:avLst/>
                      </a:prstGeom>
                    </p:spPr>
                  </p:pic>
                </p:oleObj>
              </mc:Fallback>
            </mc:AlternateContent>
          </a:graphicData>
        </a:graphic>
      </p:graphicFrame>
      <p:sp>
        <p:nvSpPr>
          <p:cNvPr id="7" name="文本框 6"/>
          <p:cNvSpPr txBox="1"/>
          <p:nvPr/>
        </p:nvSpPr>
        <p:spPr>
          <a:xfrm>
            <a:off x="2146300" y="791210"/>
            <a:ext cx="8550275" cy="1198880"/>
          </a:xfrm>
          <a:prstGeom prst="rect">
            <a:avLst/>
          </a:prstGeom>
          <a:noFill/>
        </p:spPr>
        <p:txBody>
          <a:bodyPr wrap="square" rtlCol="0" anchor="t">
            <a:spAutoFit/>
          </a:bodyPr>
          <a:p>
            <a:pPr indent="0" algn="l"/>
            <a:r>
              <a:rPr lang="en-US" b="1">
                <a:solidFill>
                  <a:schemeClr val="tx1"/>
                </a:solidFill>
                <a:latin typeface="Calibri" panose="020F0502020204030204" charset="0"/>
                <a:ea typeface="宋体" panose="02010600030101010101" pitchFamily="2" charset="-122"/>
                <a:cs typeface="Times New Roman" panose="02020603050405020304" charset="0"/>
                <a:sym typeface="+mn-ea"/>
              </a:rPr>
              <a:t>#define offsetof(typ, memb)</a:t>
            </a:r>
            <a:r>
              <a:rPr lang="en-US">
                <a:latin typeface="Calibri" panose="020F0502020204030204" charset="0"/>
                <a:ea typeface="宋体" panose="02010600030101010101" pitchFamily="2" charset="-122"/>
                <a:cs typeface="Times New Roman" panose="02020603050405020304" charset="0"/>
                <a:sym typeface="+mn-ea"/>
              </a:rPr>
              <a:t>  </a:t>
            </a:r>
            <a:r>
              <a:rPr lang="zh-CN" altLang="en-US" b="1">
                <a:latin typeface="+mn-ea"/>
                <a:cs typeface="Times New Roman" panose="02020603050405020304" charset="0"/>
                <a:sym typeface="+mn-ea"/>
              </a:rPr>
              <a:t>和</a:t>
            </a:r>
            <a:r>
              <a:rPr lang="en-US">
                <a:latin typeface="Calibri" panose="020F0502020204030204" charset="0"/>
                <a:ea typeface="宋体" panose="02010600030101010101" pitchFamily="2" charset="-122"/>
                <a:cs typeface="Times New Roman" panose="02020603050405020304" charset="0"/>
                <a:sym typeface="+mn-ea"/>
              </a:rPr>
              <a:t> </a:t>
            </a:r>
            <a:r>
              <a:rPr lang="en-US" b="1">
                <a:solidFill>
                  <a:schemeClr val="tx1"/>
                </a:solidFill>
                <a:latin typeface="Calibri" panose="020F0502020204030204" charset="0"/>
                <a:ea typeface="宋体" panose="02010600030101010101" pitchFamily="2" charset="-122"/>
                <a:cs typeface="Times New Roman" panose="02020603050405020304" charset="0"/>
                <a:sym typeface="+mn-ea"/>
              </a:rPr>
              <a:t>#define container_of(ptr, type, member)</a:t>
            </a:r>
            <a:endParaRPr lang="en-US" b="1">
              <a:solidFill>
                <a:schemeClr val="tx1"/>
              </a:solidFill>
              <a:latin typeface="Calibri" panose="020F0502020204030204" charset="0"/>
              <a:ea typeface="宋体" panose="02010600030101010101" pitchFamily="2" charset="-122"/>
              <a:cs typeface="Times New Roman" panose="02020603050405020304" charset="0"/>
              <a:sym typeface="+mn-ea"/>
            </a:endParaRPr>
          </a:p>
          <a:p>
            <a:pPr indent="0" algn="l"/>
            <a:endParaRPr lang="zh-CN" altLang="en-US" b="1">
              <a:solidFill>
                <a:schemeClr val="tx1"/>
              </a:solidFill>
            </a:endParaRPr>
          </a:p>
          <a:p>
            <a:pPr indent="0" algn="l"/>
            <a:r>
              <a:rPr lang="zh-CN" altLang="en-US" b="1">
                <a:latin typeface="+mn-ea"/>
                <a:cs typeface="Times New Roman" panose="02020603050405020304" charset="0"/>
                <a:sym typeface="+mn-ea"/>
              </a:rPr>
              <a:t>这两个宏来自</a:t>
            </a:r>
            <a:r>
              <a:rPr lang="en-US" altLang="zh-CN" b="1">
                <a:latin typeface="+mn-ea"/>
                <a:cs typeface="Times New Roman" panose="02020603050405020304" charset="0"/>
                <a:sym typeface="+mn-ea"/>
              </a:rPr>
              <a:t>linux</a:t>
            </a:r>
            <a:r>
              <a:rPr lang="zh-CN" altLang="en-US" b="1">
                <a:latin typeface="+mn-ea"/>
                <a:cs typeface="Times New Roman" panose="02020603050405020304" charset="0"/>
                <a:sym typeface="+mn-ea"/>
              </a:rPr>
              <a:t>内核中的</a:t>
            </a:r>
            <a:r>
              <a:rPr lang="zh-CN" altLang="en-US" b="1">
                <a:sym typeface="+mn-ea"/>
              </a:rPr>
              <a:t>/scripts/kconfig/list.h文件</a:t>
            </a:r>
            <a:r>
              <a:rPr lang="zh-CN" altLang="en-US" b="1">
                <a:latin typeface="+mn-ea"/>
                <a:cs typeface="Times New Roman" panose="02020603050405020304" charset="0"/>
                <a:sym typeface="+mn-ea"/>
              </a:rPr>
              <a:t>：</a:t>
            </a:r>
            <a:endParaRPr lang="en-US" b="1">
              <a:latin typeface="+mn-ea"/>
              <a:cs typeface="Times New Roman" panose="02020603050405020304" charset="0"/>
              <a:sym typeface="+mn-ea"/>
            </a:endParaRPr>
          </a:p>
          <a:p>
            <a:pPr indent="0" algn="l"/>
            <a:endParaRPr lang="zh-CN" altLang="en-US"/>
          </a:p>
        </p:txBody>
      </p:sp>
    </p:spTree>
    <p:custDataLst>
      <p:tags r:id="rId3"/>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62.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63.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64.xml><?xml version="1.0" encoding="utf-8"?>
<p:tagLst xmlns:p="http://schemas.openxmlformats.org/presentationml/2006/main">
  <p:tag name="KSO_WM_BEAUTIFY_FLAG" val="#wm#"/>
  <p:tag name="KSO_WM_TEMPLATE_CATEGORY" val="custom"/>
  <p:tag name="KSO_WM_TEMPLATE_INDEX" val="20187308"/>
</p:tagLst>
</file>

<file path=ppt/tags/tag65.xml><?xml version="1.0" encoding="utf-8"?>
<p:tagLst xmlns:p="http://schemas.openxmlformats.org/presentationml/2006/main">
  <p:tag name="KSO_WM_BEAUTIFY_FLAG" val="#wm#"/>
  <p:tag name="KSO_WM_TEMPLATE_CATEGORY" val="custom"/>
  <p:tag name="KSO_WM_TEMPLATE_INDEX" val="20187308"/>
</p:tagLst>
</file>

<file path=ppt/tags/tag66.xml><?xml version="1.0" encoding="utf-8"?>
<p:tagLst xmlns:p="http://schemas.openxmlformats.org/presentationml/2006/main">
  <p:tag name="KSO_WM_BEAUTIFY_FLAG" val="#wm#"/>
  <p:tag name="KSO_WM_TEMPLATE_CATEGORY" val="custom"/>
  <p:tag name="KSO_WM_TEMPLATE_INDEX" val="20187308"/>
</p:tagLst>
</file>

<file path=ppt/tags/tag67.xml><?xml version="1.0" encoding="utf-8"?>
<p:tagLst xmlns:p="http://schemas.openxmlformats.org/presentationml/2006/main">
  <p:tag name="KSO_WM_BEAUTIFY_FLAG" val="#wm#"/>
  <p:tag name="KSO_WM_TEMPLATE_CATEGORY" val="custom"/>
  <p:tag name="KSO_WM_TEMPLATE_INDEX" val="20187308"/>
</p:tagLst>
</file>

<file path=ppt/tags/tag68.xml><?xml version="1.0" encoding="utf-8"?>
<p:tagLst xmlns:p="http://schemas.openxmlformats.org/presentationml/2006/main">
  <p:tag name="KSO_WM_BEAUTIFY_FLAG" val="#wm#"/>
  <p:tag name="KSO_WM_TEMPLATE_CATEGORY" val="custom"/>
  <p:tag name="KSO_WM_TEMPLATE_INDEX" val="20187308"/>
</p:tagLst>
</file>

<file path=ppt/tags/tag69.xml><?xml version="1.0" encoding="utf-8"?>
<p:tagLst xmlns:p="http://schemas.openxmlformats.org/presentationml/2006/main">
  <p:tag name="KSO_WM_BEAUTIFY_FLAG" val="#wm#"/>
  <p:tag name="KSO_WM_TEMPLATE_CATEGORY" val="custom"/>
  <p:tag name="KSO_WM_TEMPLATE_INDEX" val="20187308"/>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187308"/>
</p:tagLst>
</file>

<file path=ppt/tags/tag71.xml><?xml version="1.0" encoding="utf-8"?>
<p:tagLst xmlns:p="http://schemas.openxmlformats.org/presentationml/2006/main">
  <p:tag name="KSO_WM_BEAUTIFY_FLAG" val="#wm#"/>
  <p:tag name="KSO_WM_TEMPLATE_CATEGORY" val="custom"/>
  <p:tag name="KSO_WM_TEMPLATE_INDEX" val="20187308"/>
</p:tagLst>
</file>

<file path=ppt/tags/tag72.xml><?xml version="1.0" encoding="utf-8"?>
<p:tagLst xmlns:p="http://schemas.openxmlformats.org/presentationml/2006/main">
  <p:tag name="KSO_WM_BEAUTIFY_FLAG" val="#wm#"/>
  <p:tag name="KSO_WM_TEMPLATE_CATEGORY" val="custom"/>
  <p:tag name="KSO_WM_TEMPLATE_INDEX" val="20187308"/>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3230</Words>
  <Application>WPS 演示</Application>
  <PresentationFormat>宽屏</PresentationFormat>
  <Paragraphs>101</Paragraphs>
  <Slides>10</Slides>
  <Notes>1</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3</vt:i4>
      </vt:variant>
      <vt:variant>
        <vt:lpstr>幻灯片标题</vt:lpstr>
      </vt:variant>
      <vt:variant>
        <vt:i4>10</vt:i4>
      </vt:variant>
    </vt:vector>
  </HeadingPairs>
  <TitlesOfParts>
    <vt:vector size="21" baseType="lpstr">
      <vt:lpstr>Arial</vt:lpstr>
      <vt:lpstr>宋体</vt:lpstr>
      <vt:lpstr>Wingdings</vt:lpstr>
      <vt:lpstr>微软雅黑</vt:lpstr>
      <vt:lpstr>Calibri</vt:lpstr>
      <vt:lpstr>Times New Roman</vt:lpstr>
      <vt:lpstr>Arial Unicode MS</vt:lpstr>
      <vt:lpstr>Office 主题​​</vt:lpstr>
      <vt:lpstr>Visio.Drawing.15</vt:lpstr>
      <vt:lpstr>Visio.Drawing.15</vt:lpstr>
      <vt:lpstr>Visio.Drawing.15</vt:lpstr>
      <vt:lpstr>container_of宏介绍</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那一刻的滋味</cp:lastModifiedBy>
  <cp:revision>149</cp:revision>
  <dcterms:created xsi:type="dcterms:W3CDTF">2019-06-19T02:08:00Z</dcterms:created>
  <dcterms:modified xsi:type="dcterms:W3CDTF">2021-06-10T07:47:38Z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2052-11.3.0.9228</vt:lpwstr>
  </property>
</Properties>
</file>