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2" r:id="rId2"/>
  </p:sldMasterIdLst>
  <p:notesMasterIdLst>
    <p:notesMasterId r:id="rId25"/>
  </p:notesMasterIdLst>
  <p:sldIdLst>
    <p:sldId id="256" r:id="rId3"/>
    <p:sldId id="278" r:id="rId4"/>
    <p:sldId id="264" r:id="rId5"/>
    <p:sldId id="258" r:id="rId6"/>
    <p:sldId id="280" r:id="rId7"/>
    <p:sldId id="281" r:id="rId8"/>
    <p:sldId id="265" r:id="rId9"/>
    <p:sldId id="266" r:id="rId10"/>
    <p:sldId id="267" r:id="rId11"/>
    <p:sldId id="268" r:id="rId12"/>
    <p:sldId id="282" r:id="rId13"/>
    <p:sldId id="270" r:id="rId14"/>
    <p:sldId id="271" r:id="rId15"/>
    <p:sldId id="273" r:id="rId16"/>
    <p:sldId id="276" r:id="rId17"/>
    <p:sldId id="274" r:id="rId18"/>
    <p:sldId id="275" r:id="rId19"/>
    <p:sldId id="284" r:id="rId20"/>
    <p:sldId id="285" r:id="rId21"/>
    <p:sldId id="286" r:id="rId22"/>
    <p:sldId id="287" r:id="rId23"/>
    <p:sldId id="26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1C22"/>
    <a:srgbClr val="FDF5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80"/>
    <p:restoredTop sz="94580"/>
  </p:normalViewPr>
  <p:slideViewPr>
    <p:cSldViewPr snapToGrid="0" snapToObjects="1">
      <p:cViewPr varScale="1">
        <p:scale>
          <a:sx n="75" d="100"/>
          <a:sy n="75" d="100"/>
        </p:scale>
        <p:origin x="9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7" name="标题 6"/>
          <p:cNvSpPr>
            <a:spLocks noGrp="1"/>
          </p:cNvSpPr>
          <p:nvPr>
            <p:ph type="title" hasCustomPrompt="1"/>
          </p:nvPr>
        </p:nvSpPr>
        <p:spPr>
          <a:xfrm>
            <a:off x="4868978" y="3631565"/>
            <a:ext cx="2454044" cy="382905"/>
          </a:xfrm>
          <a:prstGeom prst="rect">
            <a:avLst/>
          </a:prstGeom>
        </p:spPr>
        <p:txBody>
          <a:bodyPr/>
          <a:lstStyle>
            <a:lvl1pPr>
              <a:defRPr sz="2000">
                <a:solidFill>
                  <a:schemeClr val="tx1">
                    <a:lumMod val="75000"/>
                    <a:lumOff val="25000"/>
                  </a:schemeClr>
                </a:solidFill>
                <a:latin typeface="+mj-ea"/>
                <a:ea typeface="+mj-ea"/>
              </a:defRPr>
            </a:lvl1pPr>
          </a:lstStyle>
          <a:p>
            <a:r>
              <a:rPr kumimoji="1" lang="zh-CN" altLang="en-US" dirty="0"/>
              <a:t>单击此处添加标题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底-谢谢">
    <p:spTree>
      <p:nvGrpSpPr>
        <p:cNvPr id="1" name=""/>
        <p:cNvGrpSpPr/>
        <p:nvPr/>
      </p:nvGrpSpPr>
      <p:grpSpPr>
        <a:xfrm>
          <a:off x="0" y="0"/>
          <a:ext cx="0" cy="0"/>
          <a:chOff x="0" y="0"/>
          <a:chExt cx="0" cy="0"/>
        </a:xfrm>
      </p:grpSpPr>
      <p:sp>
        <p:nvSpPr>
          <p:cNvPr id="3" name="标题 6"/>
          <p:cNvSpPr txBox="1"/>
          <p:nvPr userDrawn="1"/>
        </p:nvSpPr>
        <p:spPr>
          <a:xfrm>
            <a:off x="5597525" y="3623310"/>
            <a:ext cx="996950" cy="423545"/>
          </a:xfrm>
          <a:prstGeom prst="rect">
            <a:avLst/>
          </a:prstGeom>
        </p:spPr>
        <p:txBody>
          <a:bodyPr/>
          <a:lstStyle>
            <a:lvl1pPr algn="l" defTabSz="914400" rtl="0" eaLnBrk="1" latinLnBrk="0" hangingPunct="1">
              <a:lnSpc>
                <a:spcPct val="90000"/>
              </a:lnSpc>
              <a:spcBef>
                <a:spcPct val="0"/>
              </a:spcBef>
              <a:buNone/>
              <a:defRPr sz="3000" kern="1200">
                <a:solidFill>
                  <a:schemeClr val="tx1">
                    <a:lumMod val="75000"/>
                    <a:lumOff val="25000"/>
                  </a:schemeClr>
                </a:solidFill>
                <a:latin typeface="+mj-ea"/>
                <a:ea typeface="+mj-ea"/>
                <a:cs typeface="+mj-cs"/>
              </a:defRPr>
            </a:lvl1pPr>
          </a:lstStyle>
          <a:p>
            <a:r>
              <a:rPr kumimoji="1" lang="zh-CN" altLang="en-US" sz="2400" dirty="0">
                <a:solidFill>
                  <a:schemeClr val="tx1">
                    <a:lumMod val="65000"/>
                    <a:lumOff val="35000"/>
                  </a:schemeClr>
                </a:solidFill>
              </a:rPr>
              <a:t>谢谢！</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底-Thank you!">
    <p:spTree>
      <p:nvGrpSpPr>
        <p:cNvPr id="1" name=""/>
        <p:cNvGrpSpPr/>
        <p:nvPr/>
      </p:nvGrpSpPr>
      <p:grpSpPr>
        <a:xfrm>
          <a:off x="0" y="0"/>
          <a:ext cx="0" cy="0"/>
          <a:chOff x="0" y="0"/>
          <a:chExt cx="0" cy="0"/>
        </a:xfrm>
      </p:grpSpPr>
      <p:sp>
        <p:nvSpPr>
          <p:cNvPr id="3" name="标题 6"/>
          <p:cNvSpPr txBox="1"/>
          <p:nvPr userDrawn="1"/>
        </p:nvSpPr>
        <p:spPr>
          <a:xfrm>
            <a:off x="5219700" y="3606800"/>
            <a:ext cx="1752600" cy="407035"/>
          </a:xfrm>
          <a:prstGeom prst="rect">
            <a:avLst/>
          </a:prstGeom>
        </p:spPr>
        <p:txBody>
          <a:bodyPr/>
          <a:lstStyle>
            <a:lvl1pPr algn="l" defTabSz="914400" rtl="0" eaLnBrk="1" latinLnBrk="0" hangingPunct="1">
              <a:lnSpc>
                <a:spcPct val="90000"/>
              </a:lnSpc>
              <a:spcBef>
                <a:spcPct val="0"/>
              </a:spcBef>
              <a:buNone/>
              <a:defRPr sz="3000" kern="1200">
                <a:solidFill>
                  <a:schemeClr val="tx1">
                    <a:lumMod val="75000"/>
                    <a:lumOff val="25000"/>
                  </a:schemeClr>
                </a:solidFill>
                <a:latin typeface="+mj-ea"/>
                <a:ea typeface="+mj-ea"/>
                <a:cs typeface="+mj-cs"/>
              </a:defRPr>
            </a:lvl1pPr>
          </a:lstStyle>
          <a:p>
            <a:r>
              <a:rPr kumimoji="1" lang="en-US" altLang="zh-CN" sz="2400" dirty="0">
                <a:solidFill>
                  <a:schemeClr val="tx1">
                    <a:lumMod val="65000"/>
                    <a:lumOff val="35000"/>
                  </a:schemeClr>
                </a:solidFill>
                <a:latin typeface="+mn-lt"/>
              </a:rPr>
              <a:t>Thank you!</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2021/12/22</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779555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文本占位符 3">
            <a:extLst>
              <a:ext uri="{FF2B5EF4-FFF2-40B4-BE49-F238E27FC236}">
                <a16:creationId xmlns:a16="http://schemas.microsoft.com/office/drawing/2014/main" id="{F20035AA-AD4C-4280-B36C-CEDCEC990F24}"/>
              </a:ext>
            </a:extLst>
          </p:cNvPr>
          <p:cNvSpPr>
            <a:spLocks noGrp="1"/>
          </p:cNvSpPr>
          <p:nvPr>
            <p:ph type="body" sz="quarter" idx="10"/>
          </p:nvPr>
        </p:nvSpPr>
        <p:spPr>
          <a:xfrm>
            <a:off x="715919" y="258977"/>
            <a:ext cx="3287670" cy="264726"/>
          </a:xfrm>
          <a:prstGeom prst="rect">
            <a:avLst/>
          </a:prstGeom>
        </p:spPr>
        <p:txBody>
          <a:bodyPr/>
          <a:lstStyle>
            <a:lvl1pPr marL="0" indent="0">
              <a:buNone/>
              <a:defRPr sz="16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kumimoji="1" lang="zh-CN" altLang="en-US" dirty="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文字">
    <p:spTree>
      <p:nvGrpSpPr>
        <p:cNvPr id="1" name=""/>
        <p:cNvGrpSpPr/>
        <p:nvPr/>
      </p:nvGrpSpPr>
      <p:grpSpPr>
        <a:xfrm>
          <a:off x="0" y="0"/>
          <a:ext cx="0" cy="0"/>
          <a:chOff x="0" y="0"/>
          <a:chExt cx="0" cy="0"/>
        </a:xfrm>
      </p:grpSpPr>
      <p:sp>
        <p:nvSpPr>
          <p:cNvPr id="8" name="文本占位符 7"/>
          <p:cNvSpPr>
            <a:spLocks noGrp="1"/>
          </p:cNvSpPr>
          <p:nvPr>
            <p:ph type="body" sz="quarter" idx="11"/>
          </p:nvPr>
        </p:nvSpPr>
        <p:spPr>
          <a:xfrm>
            <a:off x="715919" y="1247304"/>
            <a:ext cx="3460665" cy="4202026"/>
          </a:xfrm>
          <a:prstGeom prst="rect">
            <a:avLst/>
          </a:prstGeom>
        </p:spPr>
        <p:txBody>
          <a:bodyPr/>
          <a:lstStyle>
            <a:lvl1pPr marL="0" indent="0">
              <a:buNone/>
              <a:defRPr sz="16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endParaRPr kumimoji="1" lang="en-US" altLang="zh-CN" dirty="0"/>
          </a:p>
          <a:p>
            <a:pPr lvl="0"/>
            <a:endParaRPr kumimoji="1" lang="zh-CN" altLang="en-US" dirty="0"/>
          </a:p>
        </p:txBody>
      </p:sp>
      <p:sp>
        <p:nvSpPr>
          <p:cNvPr id="5" name="文本占位符 3">
            <a:extLst>
              <a:ext uri="{FF2B5EF4-FFF2-40B4-BE49-F238E27FC236}">
                <a16:creationId xmlns:a16="http://schemas.microsoft.com/office/drawing/2014/main" id="{9F496CE8-F8FB-4318-8790-9E006E3D5298}"/>
              </a:ext>
            </a:extLst>
          </p:cNvPr>
          <p:cNvSpPr>
            <a:spLocks noGrp="1"/>
          </p:cNvSpPr>
          <p:nvPr>
            <p:ph type="body" sz="quarter" idx="10"/>
          </p:nvPr>
        </p:nvSpPr>
        <p:spPr>
          <a:xfrm>
            <a:off x="715919" y="258977"/>
            <a:ext cx="3287670" cy="264726"/>
          </a:xfrm>
          <a:prstGeom prst="rect">
            <a:avLst/>
          </a:prstGeom>
        </p:spPr>
        <p:txBody>
          <a:bodyPr/>
          <a:lstStyle>
            <a:lvl1pPr marL="0" indent="0">
              <a:buNone/>
              <a:defRPr sz="16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kumimoji="1" lang="zh-CN" altLang="en-US" dirty="0"/>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366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a:xfrm>
            <a:off x="5401732" y="6240463"/>
            <a:ext cx="1388536" cy="206381"/>
          </a:xfrm>
          <a:prstGeom prst="rect">
            <a:avLst/>
          </a:prstGeom>
        </p:spPr>
        <p:txBody>
          <a:bodyPr/>
          <a:lstStyle/>
          <a:p>
            <a:fld id="{6489D9C7-5DC6-4263-87FF-7C99F6FB63C3}" type="datetime1">
              <a:rPr lang="zh-CN" altLang="en-US" smtClean="0"/>
              <a:pPr/>
              <a:t>2021/12/22</a:t>
            </a:fld>
            <a:endParaRPr lang="zh-CN" altLang="en-US" dirty="0"/>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a:xfrm>
            <a:off x="669924" y="6240463"/>
            <a:ext cx="4140201" cy="206381"/>
          </a:xfrm>
          <a:prstGeom prst="rect">
            <a:avLst/>
          </a:prstGeom>
        </p:spPr>
        <p:txBody>
          <a:bodyPr/>
          <a:lstStyle/>
          <a:p>
            <a:r>
              <a:rPr lang="en-US" altLang="zh-CN" dirty="0"/>
              <a:t>www.islide.cc</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39187466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深圳市安室智能有限公司"/>
          <p:cNvSpPr txBox="1"/>
          <p:nvPr userDrawn="1"/>
        </p:nvSpPr>
        <p:spPr>
          <a:xfrm>
            <a:off x="4901126" y="5033654"/>
            <a:ext cx="2389745" cy="348813"/>
          </a:xfrm>
          <a:prstGeom prst="rect">
            <a:avLst/>
          </a:prstGeom>
          <a:ln w="12700">
            <a:miter lim="400000"/>
          </a:ln>
        </p:spPr>
        <p:txBody>
          <a:bodyPr wrap="square" lIns="50800" tIns="50800" rIns="50800" bIns="50800" anchor="ctr">
            <a:spAutoFit/>
          </a:bodyPr>
          <a:lstStyle>
            <a:lvl1pPr algn="l">
              <a:defRPr sz="3200" b="0">
                <a:solidFill>
                  <a:srgbClr val="3C3736"/>
                </a:solidFill>
              </a:defRPr>
            </a:lvl1pPr>
          </a:lstStyle>
          <a:p>
            <a:r>
              <a:rPr sz="1600" dirty="0" err="1">
                <a:latin typeface="微软雅黑" panose="020B0503020204020204" pitchFamily="34" charset="-122"/>
                <a:ea typeface="微软雅黑" panose="020B0503020204020204" pitchFamily="34" charset="-122"/>
              </a:rPr>
              <a:t>深圳市安室智能有限公司</a:t>
            </a:r>
            <a:endParaRPr sz="1600" dirty="0">
              <a:latin typeface="微软雅黑" panose="020B0503020204020204" pitchFamily="34" charset="-122"/>
              <a:ea typeface="微软雅黑" panose="020B0503020204020204" pitchFamily="34" charset="-122"/>
            </a:endParaRPr>
          </a:p>
        </p:txBody>
      </p:sp>
      <p:sp>
        <p:nvSpPr>
          <p:cNvPr id="9" name="X-Sense Innovations Co., Ltd."/>
          <p:cNvSpPr txBox="1"/>
          <p:nvPr userDrawn="1"/>
        </p:nvSpPr>
        <p:spPr>
          <a:xfrm>
            <a:off x="5137560" y="5382467"/>
            <a:ext cx="1867300" cy="256480"/>
          </a:xfrm>
          <a:prstGeom prst="rect">
            <a:avLst/>
          </a:prstGeom>
          <a:ln w="12700">
            <a:miter lim="400000"/>
          </a:ln>
        </p:spPr>
        <p:txBody>
          <a:bodyPr wrap="square" lIns="50800" tIns="50800" rIns="50800" bIns="50800" anchor="ctr">
            <a:spAutoFit/>
          </a:bodyPr>
          <a:lstStyle>
            <a:lvl1pPr algn="l">
              <a:defRPr sz="2000" b="0">
                <a:solidFill>
                  <a:srgbClr val="3C3736"/>
                </a:solidFill>
              </a:defRPr>
            </a:lvl1pPr>
          </a:lstStyle>
          <a:p>
            <a:r>
              <a:rPr sz="1000" dirty="0">
                <a:latin typeface="微软雅黑" panose="020B0503020204020204" pitchFamily="34" charset="-122"/>
                <a:ea typeface="微软雅黑" panose="020B0503020204020204" pitchFamily="34" charset="-122"/>
                <a:cs typeface="+mj-cs"/>
              </a:rPr>
              <a:t>X-Sense Innovations Co., Ltd.</a:t>
            </a:r>
          </a:p>
        </p:txBody>
      </p:sp>
      <p:pic>
        <p:nvPicPr>
          <p:cNvPr id="2" name="图片 1">
            <a:extLst>
              <a:ext uri="{FF2B5EF4-FFF2-40B4-BE49-F238E27FC236}">
                <a16:creationId xmlns:a16="http://schemas.microsoft.com/office/drawing/2014/main" id="{7082AE18-AB14-4D32-B69F-1930A4CA25E2}"/>
              </a:ext>
            </a:extLst>
          </p:cNvPr>
          <p:cNvPicPr>
            <a:picLocks noChangeAspect="1"/>
          </p:cNvPicPr>
          <p:nvPr userDrawn="1"/>
        </p:nvPicPr>
        <p:blipFill>
          <a:blip r:embed="rId6"/>
          <a:stretch>
            <a:fillRect/>
          </a:stretch>
        </p:blipFill>
        <p:spPr>
          <a:xfrm>
            <a:off x="3315306" y="2414086"/>
            <a:ext cx="5561388" cy="120956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3C78F32-92A4-4310-BE8A-E05086036842}"/>
              </a:ext>
            </a:extLst>
          </p:cNvPr>
          <p:cNvPicPr>
            <a:picLocks noChangeAspect="1"/>
          </p:cNvPicPr>
          <p:nvPr userDrawn="1"/>
        </p:nvPicPr>
        <p:blipFill>
          <a:blip r:embed="rId6"/>
          <a:stretch>
            <a:fillRect/>
          </a:stretch>
        </p:blipFill>
        <p:spPr>
          <a:xfrm>
            <a:off x="10147567" y="6234904"/>
            <a:ext cx="1780751" cy="387303"/>
          </a:xfrm>
          <a:prstGeom prst="rect">
            <a:avLst/>
          </a:prstGeom>
          <a:noFill/>
          <a:ln>
            <a:noFill/>
          </a:ln>
        </p:spPr>
      </p:pic>
      <p:sp>
        <p:nvSpPr>
          <p:cNvPr id="3" name="矩形 2">
            <a:extLst>
              <a:ext uri="{FF2B5EF4-FFF2-40B4-BE49-F238E27FC236}">
                <a16:creationId xmlns:a16="http://schemas.microsoft.com/office/drawing/2014/main" id="{7732DF47-92FC-4595-B567-68DC698E2436}"/>
              </a:ext>
            </a:extLst>
          </p:cNvPr>
          <p:cNvSpPr/>
          <p:nvPr userDrawn="1"/>
        </p:nvSpPr>
        <p:spPr>
          <a:xfrm>
            <a:off x="10201742" y="6234904"/>
            <a:ext cx="1672400" cy="38730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齿轮">
            <a:extLst>
              <a:ext uri="{FF2B5EF4-FFF2-40B4-BE49-F238E27FC236}">
                <a16:creationId xmlns:a16="http://schemas.microsoft.com/office/drawing/2014/main" id="{D80CA628-60D4-4CF4-9D7F-E5828E458DD6}"/>
              </a:ext>
            </a:extLst>
          </p:cNvPr>
          <p:cNvSpPr/>
          <p:nvPr userDrawn="1"/>
        </p:nvSpPr>
        <p:spPr>
          <a:xfrm>
            <a:off x="207402" y="209100"/>
            <a:ext cx="371403" cy="371475"/>
          </a:xfrm>
          <a:custGeom>
            <a:avLst/>
            <a:gdLst/>
            <a:ahLst/>
            <a:cxnLst>
              <a:cxn ang="0">
                <a:pos x="wd2" y="hd2"/>
              </a:cxn>
              <a:cxn ang="5400000">
                <a:pos x="wd2" y="hd2"/>
              </a:cxn>
              <a:cxn ang="10800000">
                <a:pos x="wd2" y="hd2"/>
              </a:cxn>
              <a:cxn ang="16200000">
                <a:pos x="wd2" y="hd2"/>
              </a:cxn>
            </a:cxnLst>
            <a:rect l="0" t="0" r="r" b="b"/>
            <a:pathLst>
              <a:path w="21532" h="21555" extrusionOk="0">
                <a:moveTo>
                  <a:pt x="12837" y="2"/>
                </a:moveTo>
                <a:cubicBezTo>
                  <a:pt x="12731" y="-11"/>
                  <a:pt x="12661" y="38"/>
                  <a:pt x="12588" y="172"/>
                </a:cubicBezTo>
                <a:cubicBezTo>
                  <a:pt x="12292" y="721"/>
                  <a:pt x="11969" y="1258"/>
                  <a:pt x="11661" y="1801"/>
                </a:cubicBezTo>
                <a:cubicBezTo>
                  <a:pt x="11547" y="2001"/>
                  <a:pt x="11418" y="2099"/>
                  <a:pt x="11153" y="2073"/>
                </a:cubicBezTo>
                <a:cubicBezTo>
                  <a:pt x="10691" y="2028"/>
                  <a:pt x="10220" y="2032"/>
                  <a:pt x="9759" y="2112"/>
                </a:cubicBezTo>
                <a:cubicBezTo>
                  <a:pt x="9550" y="2148"/>
                  <a:pt x="9432" y="2095"/>
                  <a:pt x="9318" y="1917"/>
                </a:cubicBezTo>
                <a:cubicBezTo>
                  <a:pt x="8969" y="1370"/>
                  <a:pt x="8594" y="841"/>
                  <a:pt x="8243" y="295"/>
                </a:cubicBezTo>
                <a:cubicBezTo>
                  <a:pt x="8145" y="142"/>
                  <a:pt x="8068" y="122"/>
                  <a:pt x="7905" y="198"/>
                </a:cubicBezTo>
                <a:cubicBezTo>
                  <a:pt x="6845" y="688"/>
                  <a:pt x="5781" y="1174"/>
                  <a:pt x="4712" y="1644"/>
                </a:cubicBezTo>
                <a:cubicBezTo>
                  <a:pt x="4517" y="1730"/>
                  <a:pt x="4517" y="1820"/>
                  <a:pt x="4567" y="1996"/>
                </a:cubicBezTo>
                <a:cubicBezTo>
                  <a:pt x="4742" y="2608"/>
                  <a:pt x="4890" y="3227"/>
                  <a:pt x="5065" y="3839"/>
                </a:cubicBezTo>
                <a:cubicBezTo>
                  <a:pt x="5122" y="4038"/>
                  <a:pt x="5098" y="4170"/>
                  <a:pt x="4932" y="4306"/>
                </a:cubicBezTo>
                <a:cubicBezTo>
                  <a:pt x="4561" y="4610"/>
                  <a:pt x="4227" y="4959"/>
                  <a:pt x="3950" y="5348"/>
                </a:cubicBezTo>
                <a:cubicBezTo>
                  <a:pt x="3802" y="5555"/>
                  <a:pt x="3648" y="5573"/>
                  <a:pt x="3439" y="5530"/>
                </a:cubicBezTo>
                <a:cubicBezTo>
                  <a:pt x="2827" y="5405"/>
                  <a:pt x="2213" y="5295"/>
                  <a:pt x="1605" y="5156"/>
                </a:cubicBezTo>
                <a:cubicBezTo>
                  <a:pt x="1409" y="5111"/>
                  <a:pt x="1325" y="5153"/>
                  <a:pt x="1257" y="5338"/>
                </a:cubicBezTo>
                <a:cubicBezTo>
                  <a:pt x="856" y="6423"/>
                  <a:pt x="449" y="7506"/>
                  <a:pt x="35" y="8586"/>
                </a:cubicBezTo>
                <a:cubicBezTo>
                  <a:pt x="-34" y="8767"/>
                  <a:pt x="-6" y="8857"/>
                  <a:pt x="173" y="8954"/>
                </a:cubicBezTo>
                <a:cubicBezTo>
                  <a:pt x="722" y="9251"/>
                  <a:pt x="1256" y="9574"/>
                  <a:pt x="1798" y="9882"/>
                </a:cubicBezTo>
                <a:cubicBezTo>
                  <a:pt x="2001" y="9997"/>
                  <a:pt x="2093" y="10127"/>
                  <a:pt x="2064" y="10392"/>
                </a:cubicBezTo>
                <a:cubicBezTo>
                  <a:pt x="2014" y="10855"/>
                  <a:pt x="2039" y="11326"/>
                  <a:pt x="2116" y="11788"/>
                </a:cubicBezTo>
                <a:cubicBezTo>
                  <a:pt x="2151" y="11998"/>
                  <a:pt x="2089" y="12115"/>
                  <a:pt x="1913" y="12228"/>
                </a:cubicBezTo>
                <a:cubicBezTo>
                  <a:pt x="1367" y="12578"/>
                  <a:pt x="837" y="12953"/>
                  <a:pt x="291" y="13303"/>
                </a:cubicBezTo>
                <a:cubicBezTo>
                  <a:pt x="136" y="13403"/>
                  <a:pt x="124" y="13482"/>
                  <a:pt x="199" y="13643"/>
                </a:cubicBezTo>
                <a:cubicBezTo>
                  <a:pt x="688" y="14705"/>
                  <a:pt x="1172" y="15768"/>
                  <a:pt x="1642" y="16837"/>
                </a:cubicBezTo>
                <a:cubicBezTo>
                  <a:pt x="1728" y="17034"/>
                  <a:pt x="1818" y="17032"/>
                  <a:pt x="1994" y="16982"/>
                </a:cubicBezTo>
                <a:cubicBezTo>
                  <a:pt x="2605" y="16807"/>
                  <a:pt x="3223" y="16651"/>
                  <a:pt x="3839" y="16489"/>
                </a:cubicBezTo>
                <a:cubicBezTo>
                  <a:pt x="3930" y="16465"/>
                  <a:pt x="4023" y="16451"/>
                  <a:pt x="4118" y="16432"/>
                </a:cubicBezTo>
                <a:cubicBezTo>
                  <a:pt x="4164" y="16485"/>
                  <a:pt x="4202" y="16532"/>
                  <a:pt x="4241" y="16576"/>
                </a:cubicBezTo>
                <a:cubicBezTo>
                  <a:pt x="4568" y="16944"/>
                  <a:pt x="4922" y="17287"/>
                  <a:pt x="5319" y="17573"/>
                </a:cubicBezTo>
                <a:cubicBezTo>
                  <a:pt x="5534" y="17728"/>
                  <a:pt x="5572" y="17885"/>
                  <a:pt x="5524" y="18114"/>
                </a:cubicBezTo>
                <a:cubicBezTo>
                  <a:pt x="5398" y="18725"/>
                  <a:pt x="5287" y="19339"/>
                  <a:pt x="5149" y="19947"/>
                </a:cubicBezTo>
                <a:cubicBezTo>
                  <a:pt x="5105" y="20142"/>
                  <a:pt x="5145" y="20229"/>
                  <a:pt x="5331" y="20297"/>
                </a:cubicBezTo>
                <a:cubicBezTo>
                  <a:pt x="6415" y="20698"/>
                  <a:pt x="7497" y="21106"/>
                  <a:pt x="8576" y="21520"/>
                </a:cubicBezTo>
                <a:cubicBezTo>
                  <a:pt x="8757" y="21589"/>
                  <a:pt x="8847" y="21563"/>
                  <a:pt x="8944" y="21383"/>
                </a:cubicBezTo>
                <a:cubicBezTo>
                  <a:pt x="9241" y="20834"/>
                  <a:pt x="9562" y="20299"/>
                  <a:pt x="9871" y="19757"/>
                </a:cubicBezTo>
                <a:cubicBezTo>
                  <a:pt x="9985" y="19558"/>
                  <a:pt x="10110" y="19452"/>
                  <a:pt x="10378" y="19481"/>
                </a:cubicBezTo>
                <a:cubicBezTo>
                  <a:pt x="10828" y="19528"/>
                  <a:pt x="11291" y="19534"/>
                  <a:pt x="11737" y="19445"/>
                </a:cubicBezTo>
                <a:cubicBezTo>
                  <a:pt x="12009" y="19391"/>
                  <a:pt x="12126" y="19505"/>
                  <a:pt x="12252" y="19698"/>
                </a:cubicBezTo>
                <a:cubicBezTo>
                  <a:pt x="12593" y="20221"/>
                  <a:pt x="12952" y="20733"/>
                  <a:pt x="13290" y="21259"/>
                </a:cubicBezTo>
                <a:cubicBezTo>
                  <a:pt x="13387" y="21411"/>
                  <a:pt x="13463" y="21432"/>
                  <a:pt x="13628" y="21356"/>
                </a:cubicBezTo>
                <a:cubicBezTo>
                  <a:pt x="14687" y="20866"/>
                  <a:pt x="15750" y="20382"/>
                  <a:pt x="16819" y="19912"/>
                </a:cubicBezTo>
                <a:cubicBezTo>
                  <a:pt x="17012" y="19827"/>
                  <a:pt x="17018" y="19738"/>
                  <a:pt x="16967" y="19560"/>
                </a:cubicBezTo>
                <a:cubicBezTo>
                  <a:pt x="16791" y="18948"/>
                  <a:pt x="16644" y="18329"/>
                  <a:pt x="16469" y="17716"/>
                </a:cubicBezTo>
                <a:cubicBezTo>
                  <a:pt x="16412" y="17519"/>
                  <a:pt x="16433" y="17386"/>
                  <a:pt x="16600" y="17250"/>
                </a:cubicBezTo>
                <a:cubicBezTo>
                  <a:pt x="16971" y="16946"/>
                  <a:pt x="17305" y="16598"/>
                  <a:pt x="17584" y="16209"/>
                </a:cubicBezTo>
                <a:cubicBezTo>
                  <a:pt x="17730" y="16006"/>
                  <a:pt x="17880" y="15980"/>
                  <a:pt x="18092" y="16024"/>
                </a:cubicBezTo>
                <a:cubicBezTo>
                  <a:pt x="18703" y="16151"/>
                  <a:pt x="19318" y="16260"/>
                  <a:pt x="19926" y="16398"/>
                </a:cubicBezTo>
                <a:cubicBezTo>
                  <a:pt x="20121" y="16442"/>
                  <a:pt x="20207" y="16404"/>
                  <a:pt x="20276" y="16218"/>
                </a:cubicBezTo>
                <a:cubicBezTo>
                  <a:pt x="20676" y="15133"/>
                  <a:pt x="21084" y="14050"/>
                  <a:pt x="21497" y="12970"/>
                </a:cubicBezTo>
                <a:cubicBezTo>
                  <a:pt x="21566" y="12790"/>
                  <a:pt x="21541" y="12697"/>
                  <a:pt x="21361" y="12600"/>
                </a:cubicBezTo>
                <a:cubicBezTo>
                  <a:pt x="20812" y="12303"/>
                  <a:pt x="20278" y="11982"/>
                  <a:pt x="19736" y="11674"/>
                </a:cubicBezTo>
                <a:cubicBezTo>
                  <a:pt x="19535" y="11559"/>
                  <a:pt x="19439" y="11431"/>
                  <a:pt x="19468" y="11163"/>
                </a:cubicBezTo>
                <a:cubicBezTo>
                  <a:pt x="19519" y="10701"/>
                  <a:pt x="19493" y="10230"/>
                  <a:pt x="19416" y="9768"/>
                </a:cubicBezTo>
                <a:cubicBezTo>
                  <a:pt x="19381" y="9559"/>
                  <a:pt x="19443" y="9442"/>
                  <a:pt x="19620" y="9328"/>
                </a:cubicBezTo>
                <a:cubicBezTo>
                  <a:pt x="20166" y="8978"/>
                  <a:pt x="20694" y="8603"/>
                  <a:pt x="21240" y="8252"/>
                </a:cubicBezTo>
                <a:cubicBezTo>
                  <a:pt x="21393" y="8154"/>
                  <a:pt x="21411" y="8075"/>
                  <a:pt x="21336" y="7912"/>
                </a:cubicBezTo>
                <a:cubicBezTo>
                  <a:pt x="20846" y="6851"/>
                  <a:pt x="20362" y="5788"/>
                  <a:pt x="19892" y="4718"/>
                </a:cubicBezTo>
                <a:cubicBezTo>
                  <a:pt x="19806" y="4523"/>
                  <a:pt x="19717" y="4523"/>
                  <a:pt x="19541" y="4574"/>
                </a:cubicBezTo>
                <a:cubicBezTo>
                  <a:pt x="18917" y="4751"/>
                  <a:pt x="18286" y="4905"/>
                  <a:pt x="17662" y="5080"/>
                </a:cubicBezTo>
                <a:cubicBezTo>
                  <a:pt x="17490" y="5129"/>
                  <a:pt x="17378" y="5103"/>
                  <a:pt x="17261" y="4959"/>
                </a:cubicBezTo>
                <a:cubicBezTo>
                  <a:pt x="16959" y="4585"/>
                  <a:pt x="16599" y="4263"/>
                  <a:pt x="16213" y="3983"/>
                </a:cubicBezTo>
                <a:cubicBezTo>
                  <a:pt x="16001" y="3828"/>
                  <a:pt x="15960" y="3672"/>
                  <a:pt x="16008" y="3442"/>
                </a:cubicBezTo>
                <a:cubicBezTo>
                  <a:pt x="16135" y="2831"/>
                  <a:pt x="16245" y="2217"/>
                  <a:pt x="16383" y="1609"/>
                </a:cubicBezTo>
                <a:cubicBezTo>
                  <a:pt x="16428" y="1413"/>
                  <a:pt x="16387" y="1327"/>
                  <a:pt x="16201" y="1258"/>
                </a:cubicBezTo>
                <a:cubicBezTo>
                  <a:pt x="15118" y="858"/>
                  <a:pt x="14036" y="450"/>
                  <a:pt x="12956" y="36"/>
                </a:cubicBezTo>
                <a:cubicBezTo>
                  <a:pt x="12911" y="19"/>
                  <a:pt x="12873" y="7"/>
                  <a:pt x="12837" y="2"/>
                </a:cubicBezTo>
                <a:close/>
                <a:moveTo>
                  <a:pt x="10766" y="5818"/>
                </a:moveTo>
                <a:cubicBezTo>
                  <a:pt x="13503" y="5818"/>
                  <a:pt x="15722" y="8039"/>
                  <a:pt x="15722" y="10778"/>
                </a:cubicBezTo>
                <a:cubicBezTo>
                  <a:pt x="15722" y="13517"/>
                  <a:pt x="13503" y="15738"/>
                  <a:pt x="10766" y="15738"/>
                </a:cubicBezTo>
                <a:cubicBezTo>
                  <a:pt x="8030" y="15738"/>
                  <a:pt x="5810" y="13517"/>
                  <a:pt x="5810" y="10778"/>
                </a:cubicBezTo>
                <a:cubicBezTo>
                  <a:pt x="5810" y="8039"/>
                  <a:pt x="8030" y="5818"/>
                  <a:pt x="10766" y="5818"/>
                </a:cubicBezTo>
                <a:close/>
              </a:path>
            </a:pathLst>
          </a:custGeom>
          <a:solidFill>
            <a:srgbClr val="BB1C22"/>
          </a:solidFill>
          <a:ln w="12700">
            <a:miter lim="400000"/>
          </a:ln>
        </p:spPr>
        <p:txBody>
          <a:bodyPr lIns="0" tIns="0" rIns="0" bIns="0" anchor="ctr"/>
          <a:lstStyle/>
          <a:p>
            <a:pPr>
              <a:defRPr sz="3200" b="0">
                <a:solidFill>
                  <a:schemeClr val="accent1">
                    <a:lumOff val="-13554"/>
                  </a:schemeClr>
                </a:solidFill>
                <a:latin typeface="+mn-lt"/>
                <a:ea typeface="+mn-ea"/>
                <a:cs typeface="+mn-cs"/>
                <a:sym typeface="Helvetica Neue Medium"/>
              </a:defRPr>
            </a:pPr>
            <a:endParaRPr sz="300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9" r:id="rId3"/>
    <p:sldLayoutId id="214748366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3755744"/>
            <a:ext cx="12192000" cy="1092835"/>
          </a:xfrm>
        </p:spPr>
        <p:txBody>
          <a:bodyPr>
            <a:normAutofit/>
          </a:bodyPr>
          <a:lstStyle/>
          <a:p>
            <a:pPr algn="ctr"/>
            <a:r>
              <a:rPr kumimoji="1" lang="zh-CN" altLang="en-US" sz="3100" dirty="0"/>
              <a:t>烟感认证标准分享资料</a:t>
            </a:r>
            <a:br>
              <a:rPr kumimoji="1" lang="en-US" altLang="zh-CN" dirty="0"/>
            </a:br>
            <a:r>
              <a:rPr kumimoji="1" lang="en-US" altLang="zh-CN" dirty="0"/>
              <a:t>                                  </a:t>
            </a:r>
            <a:br>
              <a:rPr kumimoji="1" lang="en-US" altLang="zh-CN" dirty="0"/>
            </a:br>
            <a:r>
              <a:rPr kumimoji="1" lang="en-US" altLang="zh-CN" dirty="0"/>
              <a:t>                                  ——</a:t>
            </a:r>
            <a:r>
              <a:rPr kumimoji="1" lang="zh-CN" altLang="en-US" dirty="0"/>
              <a:t>欧阳明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C0B182-D6D3-458E-8671-4D2737A751F8}"/>
              </a:ext>
            </a:extLst>
          </p:cNvPr>
          <p:cNvSpPr>
            <a:spLocks noGrp="1"/>
          </p:cNvSpPr>
          <p:nvPr>
            <p:ph type="body" sz="quarter" idx="11"/>
          </p:nvPr>
        </p:nvSpPr>
        <p:spPr>
          <a:xfrm>
            <a:off x="3719285" y="6404489"/>
            <a:ext cx="4231393" cy="456425"/>
          </a:xfrm>
        </p:spPr>
        <p:txBody>
          <a:bodyPr/>
          <a:lstStyle/>
          <a:p>
            <a:r>
              <a:rPr lang="zh-CN" altLang="en-US" sz="1200" dirty="0">
                <a:solidFill>
                  <a:srgbClr val="FF0000"/>
                </a:solidFill>
              </a:rPr>
              <a:t>备注：试验需准备</a:t>
            </a:r>
            <a:r>
              <a:rPr lang="en-US" altLang="zh-CN" sz="1200" dirty="0">
                <a:solidFill>
                  <a:srgbClr val="FF0000"/>
                </a:solidFill>
              </a:rPr>
              <a:t>20</a:t>
            </a:r>
            <a:r>
              <a:rPr lang="zh-CN" altLang="en-US" sz="1200" dirty="0">
                <a:solidFill>
                  <a:srgbClr val="FF0000"/>
                </a:solidFill>
              </a:rPr>
              <a:t>个样品，表格中的试样序号按照灵敏度的大小排序，</a:t>
            </a:r>
            <a:r>
              <a:rPr lang="en-US" altLang="zh-CN" sz="1200" dirty="0">
                <a:solidFill>
                  <a:srgbClr val="FF0000"/>
                </a:solidFill>
              </a:rPr>
              <a:t>1</a:t>
            </a:r>
            <a:r>
              <a:rPr lang="zh-CN" altLang="en-US" sz="1200" dirty="0">
                <a:solidFill>
                  <a:srgbClr val="FF0000"/>
                </a:solidFill>
              </a:rPr>
              <a:t>号为最低响应阀值，</a:t>
            </a:r>
            <a:r>
              <a:rPr lang="en-US" altLang="zh-CN" sz="1200" dirty="0">
                <a:solidFill>
                  <a:srgbClr val="FF0000"/>
                </a:solidFill>
              </a:rPr>
              <a:t>20</a:t>
            </a:r>
            <a:r>
              <a:rPr lang="zh-CN" altLang="en-US" sz="1200" dirty="0">
                <a:solidFill>
                  <a:srgbClr val="FF0000"/>
                </a:solidFill>
              </a:rPr>
              <a:t>号为最高响应阀值。</a:t>
            </a:r>
          </a:p>
        </p:txBody>
      </p:sp>
      <p:sp>
        <p:nvSpPr>
          <p:cNvPr id="3" name="文本占位符 2">
            <a:extLst>
              <a:ext uri="{FF2B5EF4-FFF2-40B4-BE49-F238E27FC236}">
                <a16:creationId xmlns:a16="http://schemas.microsoft.com/office/drawing/2014/main" id="{FB5FA7BA-5B95-467E-8F10-42E355B8D532}"/>
              </a:ext>
            </a:extLst>
          </p:cNvPr>
          <p:cNvSpPr>
            <a:spLocks noGrp="1"/>
          </p:cNvSpPr>
          <p:nvPr>
            <p:ph type="body" sz="quarter" idx="10"/>
          </p:nvPr>
        </p:nvSpPr>
        <p:spPr>
          <a:xfrm>
            <a:off x="715918" y="258977"/>
            <a:ext cx="4375371" cy="392932"/>
          </a:xfrm>
        </p:spPr>
        <p:txBody>
          <a:bodyPr/>
          <a:lstStyle/>
          <a:p>
            <a:r>
              <a:rPr lang="en-US" altLang="zh-CN" sz="2400" b="1" dirty="0">
                <a:solidFill>
                  <a:srgbClr val="BB1C22"/>
                </a:solidFill>
                <a:latin typeface="+mn-lt"/>
                <a:ea typeface="+mn-ea"/>
              </a:rPr>
              <a:t>EN14604</a:t>
            </a:r>
            <a:r>
              <a:rPr lang="zh-CN" altLang="en-US" sz="2400" b="1" dirty="0">
                <a:solidFill>
                  <a:srgbClr val="BB1C22"/>
                </a:solidFill>
                <a:latin typeface="+mn-lt"/>
                <a:ea typeface="+mn-ea"/>
              </a:rPr>
              <a:t>测试内容与样品准备</a:t>
            </a:r>
          </a:p>
        </p:txBody>
      </p:sp>
      <p:pic>
        <p:nvPicPr>
          <p:cNvPr id="5" name="图片 4">
            <a:extLst>
              <a:ext uri="{FF2B5EF4-FFF2-40B4-BE49-F238E27FC236}">
                <a16:creationId xmlns:a16="http://schemas.microsoft.com/office/drawing/2014/main" id="{EDB01B8B-E5F3-450C-BC29-57681F4B65F4}"/>
              </a:ext>
            </a:extLst>
          </p:cNvPr>
          <p:cNvPicPr>
            <a:picLocks noChangeAspect="1"/>
          </p:cNvPicPr>
          <p:nvPr/>
        </p:nvPicPr>
        <p:blipFill>
          <a:blip r:embed="rId2"/>
          <a:stretch>
            <a:fillRect/>
          </a:stretch>
        </p:blipFill>
        <p:spPr>
          <a:xfrm>
            <a:off x="3313112" y="651909"/>
            <a:ext cx="4752975" cy="5734050"/>
          </a:xfrm>
          <a:prstGeom prst="rect">
            <a:avLst/>
          </a:prstGeom>
        </p:spPr>
      </p:pic>
    </p:spTree>
    <p:extLst>
      <p:ext uri="{BB962C8B-B14F-4D97-AF65-F5344CB8AC3E}">
        <p14:creationId xmlns:p14="http://schemas.microsoft.com/office/powerpoint/2010/main" val="2449999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išḻiḑè">
            <a:extLst>
              <a:ext uri="{FF2B5EF4-FFF2-40B4-BE49-F238E27FC236}">
                <a16:creationId xmlns:a16="http://schemas.microsoft.com/office/drawing/2014/main" id="{1446073C-7CD1-478E-9254-411E76B33D48}"/>
              </a:ext>
            </a:extLst>
          </p:cNvPr>
          <p:cNvGrpSpPr/>
          <p:nvPr/>
        </p:nvGrpSpPr>
        <p:grpSpPr>
          <a:xfrm>
            <a:off x="663231" y="1123952"/>
            <a:ext cx="10846250" cy="4983337"/>
            <a:chOff x="674239" y="1135776"/>
            <a:chExt cx="10846250" cy="4983337"/>
          </a:xfrm>
        </p:grpSpPr>
        <p:sp>
          <p:nvSpPr>
            <p:cNvPr id="11" name="išḷíḍe">
              <a:extLst>
                <a:ext uri="{FF2B5EF4-FFF2-40B4-BE49-F238E27FC236}">
                  <a16:creationId xmlns:a16="http://schemas.microsoft.com/office/drawing/2014/main" id="{ECE9B6E1-5756-4255-A54E-F167FD319CD8}"/>
                </a:ext>
              </a:extLst>
            </p:cNvPr>
            <p:cNvSpPr/>
            <p:nvPr/>
          </p:nvSpPr>
          <p:spPr>
            <a:xfrm>
              <a:off x="674239" y="1135776"/>
              <a:ext cx="10846250" cy="1653116"/>
            </a:xfrm>
            <a:prstGeom prst="rect">
              <a:avLst/>
            </a:prstGeom>
            <a:solidFill>
              <a:schemeClr val="tx1">
                <a:alpha val="70000"/>
              </a:schemeClr>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dirty="0"/>
            </a:p>
          </p:txBody>
        </p:sp>
        <p:sp>
          <p:nvSpPr>
            <p:cNvPr id="30" name="íSlîďé">
              <a:extLst>
                <a:ext uri="{FF2B5EF4-FFF2-40B4-BE49-F238E27FC236}">
                  <a16:creationId xmlns:a16="http://schemas.microsoft.com/office/drawing/2014/main" id="{02E7F89A-EC2B-4055-BF07-7353348A6262}"/>
                </a:ext>
              </a:extLst>
            </p:cNvPr>
            <p:cNvSpPr txBox="1"/>
            <p:nvPr/>
          </p:nvSpPr>
          <p:spPr bwMode="auto">
            <a:xfrm>
              <a:off x="1537253" y="4178806"/>
              <a:ext cx="80" cy="221599"/>
            </a:xfrm>
            <a:prstGeom prst="rect">
              <a:avLst/>
            </a:prstGeom>
            <a:noFill/>
            <a:scene3d>
              <a:camera prst="orthographicFront">
                <a:rot lat="0" lon="0" rev="0"/>
              </a:camera>
              <a:lightRig rig="threePt" dir="t"/>
            </a:scene3d>
            <a:sp3d prstMaterial="matte">
              <a:bevelT w="1270" h="1270"/>
            </a:sp3d>
          </p:spPr>
          <p:txBody>
            <a:bodyPr wrap="square" lIns="91440" tIns="45720" rIns="91440" bIns="45720" anchor="ctr">
              <a:normAutofit fontScale="55000" lnSpcReduction="20000"/>
            </a:bodyPr>
            <a:lstStyle/>
            <a:p>
              <a:pPr algn="ctr"/>
              <a:endParaRPr/>
            </a:p>
          </p:txBody>
        </p:sp>
        <p:grpSp>
          <p:nvGrpSpPr>
            <p:cNvPr id="13" name="îṩḻíḍê">
              <a:extLst>
                <a:ext uri="{FF2B5EF4-FFF2-40B4-BE49-F238E27FC236}">
                  <a16:creationId xmlns:a16="http://schemas.microsoft.com/office/drawing/2014/main" id="{4BA8742D-4824-4365-AAB8-42CCA93E2B00}"/>
                </a:ext>
              </a:extLst>
            </p:cNvPr>
            <p:cNvGrpSpPr/>
            <p:nvPr/>
          </p:nvGrpSpPr>
          <p:grpSpPr>
            <a:xfrm>
              <a:off x="1063238" y="3268400"/>
              <a:ext cx="4434170" cy="2850713"/>
              <a:chOff x="-1824437" y="501198"/>
              <a:chExt cx="4434170" cy="2850713"/>
            </a:xfrm>
          </p:grpSpPr>
          <p:grpSp>
            <p:nvGrpSpPr>
              <p:cNvPr id="21" name="ï$ľïďè">
                <a:extLst>
                  <a:ext uri="{FF2B5EF4-FFF2-40B4-BE49-F238E27FC236}">
                    <a16:creationId xmlns:a16="http://schemas.microsoft.com/office/drawing/2014/main" id="{6F033C80-52C1-4EFE-A89C-CD4D6C379983}"/>
                  </a:ext>
                </a:extLst>
              </p:cNvPr>
              <p:cNvGrpSpPr/>
              <p:nvPr/>
            </p:nvGrpSpPr>
            <p:grpSpPr>
              <a:xfrm>
                <a:off x="-1824437" y="501198"/>
                <a:ext cx="4434170" cy="2850713"/>
                <a:chOff x="-4603766" y="980158"/>
                <a:chExt cx="5954876" cy="3128536"/>
              </a:xfrm>
            </p:grpSpPr>
            <p:sp>
              <p:nvSpPr>
                <p:cNvPr id="23" name="íslíḑê">
                  <a:extLst>
                    <a:ext uri="{FF2B5EF4-FFF2-40B4-BE49-F238E27FC236}">
                      <a16:creationId xmlns:a16="http://schemas.microsoft.com/office/drawing/2014/main" id="{0F64A0B7-4A23-4CCC-AC75-95C627291974}"/>
                    </a:ext>
                  </a:extLst>
                </p:cNvPr>
                <p:cNvSpPr/>
                <p:nvPr/>
              </p:nvSpPr>
              <p:spPr>
                <a:xfrm>
                  <a:off x="-4603766" y="1169387"/>
                  <a:ext cx="5954876" cy="2939307"/>
                </a:xfrm>
                <a:prstGeom prst="roundRect">
                  <a:avLst>
                    <a:gd name="adj" fmla="val 2415"/>
                  </a:avLst>
                </a:prstGeom>
                <a:solidFill>
                  <a:srgbClr val="FDF5EF"/>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t">
                  <a:normAutofit/>
                </a:bodyPr>
                <a:lstStyle/>
                <a:p>
                  <a:pPr lvl="0">
                    <a:lnSpc>
                      <a:spcPct val="120000"/>
                    </a:lnSpc>
                    <a:defRPr/>
                  </a:pPr>
                  <a:br>
                    <a:rPr lang="zh-CN" altLang="en-US" sz="1000" dirty="0">
                      <a:solidFill>
                        <a:srgbClr val="333639"/>
                      </a:solidFill>
                    </a:rPr>
                  </a:br>
                  <a:br>
                    <a:rPr lang="zh-CN" altLang="en-US" sz="1000" dirty="0">
                      <a:solidFill>
                        <a:srgbClr val="333639"/>
                      </a:solidFill>
                    </a:rPr>
                  </a:br>
                  <a:endParaRPr lang="zh-CN" altLang="en-US" sz="1000" dirty="0">
                    <a:solidFill>
                      <a:srgbClr val="333639"/>
                    </a:solidFill>
                  </a:endParaRPr>
                </a:p>
              </p:txBody>
            </p:sp>
            <p:sp>
              <p:nvSpPr>
                <p:cNvPr id="24" name="îṧļíḍê">
                  <a:extLst>
                    <a:ext uri="{FF2B5EF4-FFF2-40B4-BE49-F238E27FC236}">
                      <a16:creationId xmlns:a16="http://schemas.microsoft.com/office/drawing/2014/main" id="{D89E826D-15B9-4F2B-8FB1-563BF11CDD02}"/>
                    </a:ext>
                  </a:extLst>
                </p:cNvPr>
                <p:cNvSpPr/>
                <p:nvPr/>
              </p:nvSpPr>
              <p:spPr>
                <a:xfrm>
                  <a:off x="-3806022" y="980158"/>
                  <a:ext cx="4123637" cy="422825"/>
                </a:xfrm>
                <a:prstGeom prst="roundRect">
                  <a:avLst>
                    <a:gd name="adj" fmla="val 50000"/>
                  </a:avLst>
                </a:prstGeom>
                <a:solidFill>
                  <a:srgbClr val="BB1C2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85000" lnSpcReduction="20000"/>
                </a:bodyPr>
                <a:lstStyle/>
                <a:p>
                  <a:pPr algn="ctr"/>
                  <a:r>
                    <a:rPr lang="zh-CN" altLang="en-US" sz="1600" b="1" dirty="0">
                      <a:solidFill>
                        <a:schemeClr val="bg1"/>
                      </a:solidFill>
                    </a:rPr>
                    <a:t>适用范围</a:t>
                  </a:r>
                </a:p>
              </p:txBody>
            </p:sp>
            <p:sp>
              <p:nvSpPr>
                <p:cNvPr id="25" name="îṩļiďê">
                  <a:extLst>
                    <a:ext uri="{FF2B5EF4-FFF2-40B4-BE49-F238E27FC236}">
                      <a16:creationId xmlns:a16="http://schemas.microsoft.com/office/drawing/2014/main" id="{9316B7E7-31F0-425E-95C3-DA92D5BA54E9}"/>
                    </a:ext>
                  </a:extLst>
                </p:cNvPr>
                <p:cNvSpPr txBox="1"/>
                <p:nvPr/>
              </p:nvSpPr>
              <p:spPr bwMode="auto">
                <a:xfrm>
                  <a:off x="1163367" y="1979291"/>
                  <a:ext cx="107" cy="243196"/>
                </a:xfrm>
                <a:prstGeom prst="rect">
                  <a:avLst/>
                </a:prstGeom>
                <a:noFill/>
                <a:scene3d>
                  <a:camera prst="orthographicFront">
                    <a:rot lat="0" lon="0" rev="0"/>
                  </a:camera>
                  <a:lightRig rig="threePt" dir="t"/>
                </a:scene3d>
                <a:sp3d prstMaterial="matte">
                  <a:bevelT w="1270" h="1270"/>
                </a:sp3d>
              </p:spPr>
              <p:txBody>
                <a:bodyPr wrap="square" lIns="91440" tIns="45720" rIns="91440" bIns="45720" anchor="ctr">
                  <a:normAutofit fontScale="55000" lnSpcReduction="20000"/>
                </a:bodyPr>
                <a:lstStyle/>
                <a:p>
                  <a:pPr algn="ctr"/>
                  <a:endParaRPr/>
                </a:p>
              </p:txBody>
            </p:sp>
          </p:grpSp>
          <p:sp>
            <p:nvSpPr>
              <p:cNvPr id="22" name="ïŝḻíďé">
                <a:extLst>
                  <a:ext uri="{FF2B5EF4-FFF2-40B4-BE49-F238E27FC236}">
                    <a16:creationId xmlns:a16="http://schemas.microsoft.com/office/drawing/2014/main" id="{1110AC09-40BE-4D90-9CC8-3DE0D75A973E}"/>
                  </a:ext>
                </a:extLst>
              </p:cNvPr>
              <p:cNvSpPr/>
              <p:nvPr/>
            </p:nvSpPr>
            <p:spPr bwMode="auto">
              <a:xfrm>
                <a:off x="-1824437" y="997114"/>
                <a:ext cx="4434169" cy="224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lang="zh-CN" altLang="en-US" sz="1400" dirty="0"/>
                  <a:t>适用于在室内场所进行开放区域保护的单站和多站烟雾报警器，；</a:t>
                </a:r>
              </a:p>
              <a:p>
                <a:pPr marL="285750" indent="-285750">
                  <a:lnSpc>
                    <a:spcPct val="150000"/>
                  </a:lnSpc>
                  <a:buFont typeface="Arial" panose="020B0604020202020204" pitchFamily="34" charset="0"/>
                  <a:buChar char="•"/>
                </a:pPr>
                <a:r>
                  <a:rPr lang="zh-CN" altLang="en-US" sz="1400" dirty="0"/>
                  <a:t>适用于以下条件用作旅行的便携式烟雾报警器：</a:t>
                </a:r>
              </a:p>
              <a:p>
                <a:pPr marL="342900" indent="-342900">
                  <a:lnSpc>
                    <a:spcPct val="150000"/>
                  </a:lnSpc>
                  <a:buFont typeface="+mj-lt"/>
                  <a:buAutoNum type="alphaLcParenR"/>
                </a:pPr>
                <a:r>
                  <a:rPr lang="en-US" altLang="zh-CN" sz="1400" dirty="0"/>
                  <a:t>National Fire Alarm and </a:t>
                </a:r>
                <a:r>
                  <a:rPr lang="en-US" altLang="zh-CN" sz="1400" dirty="0" err="1"/>
                  <a:t>Singaling</a:t>
                </a:r>
                <a:r>
                  <a:rPr lang="en-US" altLang="zh-CN" sz="1400" dirty="0"/>
                  <a:t> Code, NFPA 72</a:t>
                </a:r>
                <a:r>
                  <a:rPr lang="zh-CN" altLang="en-US" sz="1400" dirty="0"/>
                  <a:t>；</a:t>
                </a:r>
              </a:p>
              <a:p>
                <a:pPr marL="342900" indent="-342900">
                  <a:lnSpc>
                    <a:spcPct val="150000"/>
                  </a:lnSpc>
                  <a:buFont typeface="+mj-lt"/>
                  <a:buAutoNum type="alphaLcParenR"/>
                </a:pPr>
                <a:r>
                  <a:rPr lang="en-US" altLang="zh-CN" sz="1400" dirty="0"/>
                  <a:t>Standard for Recreational Vehicles</a:t>
                </a:r>
                <a:r>
                  <a:rPr lang="zh-CN" altLang="en-US" sz="1400" dirty="0"/>
                  <a:t>，</a:t>
                </a:r>
                <a:r>
                  <a:rPr lang="en-US" altLang="zh-CN" sz="1400" dirty="0"/>
                  <a:t>NFPA 501C</a:t>
                </a:r>
                <a:r>
                  <a:rPr lang="zh-CN" altLang="en-US" sz="1400" dirty="0"/>
                  <a:t>；</a:t>
                </a:r>
              </a:p>
              <a:p>
                <a:pPr marL="342900" indent="-342900">
                  <a:lnSpc>
                    <a:spcPct val="150000"/>
                  </a:lnSpc>
                  <a:buFont typeface="+mj-lt"/>
                  <a:buAutoNum type="alphaLcParenR"/>
                </a:pPr>
                <a:r>
                  <a:rPr lang="en-US" altLang="zh-CN" sz="1400" dirty="0"/>
                  <a:t>For smoke alarms intended for use in recreational  boats.</a:t>
                </a:r>
              </a:p>
            </p:txBody>
          </p:sp>
        </p:grpSp>
        <p:grpSp>
          <p:nvGrpSpPr>
            <p:cNvPr id="16" name="isḻide">
              <a:extLst>
                <a:ext uri="{FF2B5EF4-FFF2-40B4-BE49-F238E27FC236}">
                  <a16:creationId xmlns:a16="http://schemas.microsoft.com/office/drawing/2014/main" id="{C1F117DA-FDD8-4565-9E6F-A78E377E1BD5}"/>
                </a:ext>
              </a:extLst>
            </p:cNvPr>
            <p:cNvGrpSpPr/>
            <p:nvPr/>
          </p:nvGrpSpPr>
          <p:grpSpPr>
            <a:xfrm>
              <a:off x="6586415" y="3268400"/>
              <a:ext cx="4434170" cy="2850713"/>
              <a:chOff x="-2316949" y="980158"/>
              <a:chExt cx="5954872" cy="3128541"/>
            </a:xfrm>
          </p:grpSpPr>
          <p:sp>
            <p:nvSpPr>
              <p:cNvPr id="18" name="îṥļîḋè">
                <a:extLst>
                  <a:ext uri="{FF2B5EF4-FFF2-40B4-BE49-F238E27FC236}">
                    <a16:creationId xmlns:a16="http://schemas.microsoft.com/office/drawing/2014/main" id="{5593046D-37D1-4E13-8E10-C9D98A981EA1}"/>
                  </a:ext>
                </a:extLst>
              </p:cNvPr>
              <p:cNvSpPr/>
              <p:nvPr/>
            </p:nvSpPr>
            <p:spPr>
              <a:xfrm>
                <a:off x="-2316949" y="1226205"/>
                <a:ext cx="5954872" cy="2882494"/>
              </a:xfrm>
              <a:prstGeom prst="roundRect">
                <a:avLst>
                  <a:gd name="adj" fmla="val 2415"/>
                </a:avLst>
              </a:prstGeom>
              <a:solidFill>
                <a:schemeClr val="accent2">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t">
                <a:normAutofit/>
              </a:bodyPr>
              <a:lstStyle/>
              <a:p>
                <a:pPr>
                  <a:lnSpc>
                    <a:spcPct val="120000"/>
                  </a:lnSpc>
                </a:pPr>
                <a:br>
                  <a:rPr lang="zh-CN" altLang="en-US" sz="1000" dirty="0">
                    <a:solidFill>
                      <a:srgbClr val="333639"/>
                    </a:solidFill>
                  </a:rPr>
                </a:br>
                <a:br>
                  <a:rPr lang="zh-CN" altLang="en-US" sz="1000" dirty="0">
                    <a:solidFill>
                      <a:srgbClr val="333639"/>
                    </a:solidFill>
                  </a:rPr>
                </a:br>
                <a:endParaRPr lang="zh-CN" altLang="en-US" sz="1000" dirty="0">
                  <a:solidFill>
                    <a:srgbClr val="333639"/>
                  </a:solidFill>
                </a:endParaRPr>
              </a:p>
            </p:txBody>
          </p:sp>
          <p:sp>
            <p:nvSpPr>
              <p:cNvPr id="19" name="îṧ1íḍè">
                <a:extLst>
                  <a:ext uri="{FF2B5EF4-FFF2-40B4-BE49-F238E27FC236}">
                    <a16:creationId xmlns:a16="http://schemas.microsoft.com/office/drawing/2014/main" id="{2EEC7EB0-32B9-4F35-B488-906273BEC3D0}"/>
                  </a:ext>
                </a:extLst>
              </p:cNvPr>
              <p:cNvSpPr/>
              <p:nvPr/>
            </p:nvSpPr>
            <p:spPr>
              <a:xfrm>
                <a:off x="-1401331" y="980158"/>
                <a:ext cx="4123634" cy="422826"/>
              </a:xfrm>
              <a:prstGeom prst="roundRect">
                <a:avLst>
                  <a:gd name="adj" fmla="val 50000"/>
                </a:avLst>
              </a:prstGeom>
              <a:solidFill>
                <a:srgbClr val="BB1C2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r>
                  <a:rPr lang="zh-CN" altLang="en-US" sz="1400" b="1" dirty="0">
                    <a:solidFill>
                      <a:schemeClr val="bg1"/>
                    </a:solidFill>
                  </a:rPr>
                  <a:t>第八版主要变更</a:t>
                </a:r>
              </a:p>
            </p:txBody>
          </p:sp>
          <p:sp>
            <p:nvSpPr>
              <p:cNvPr id="20" name="ïşļîḍe">
                <a:extLst>
                  <a:ext uri="{FF2B5EF4-FFF2-40B4-BE49-F238E27FC236}">
                    <a16:creationId xmlns:a16="http://schemas.microsoft.com/office/drawing/2014/main" id="{9C53CF6C-6E9F-4358-80B6-859CD3B65297}"/>
                  </a:ext>
                </a:extLst>
              </p:cNvPr>
              <p:cNvSpPr txBox="1"/>
              <p:nvPr/>
            </p:nvSpPr>
            <p:spPr bwMode="auto">
              <a:xfrm>
                <a:off x="1163367" y="1979291"/>
                <a:ext cx="107" cy="243196"/>
              </a:xfrm>
              <a:prstGeom prst="rect">
                <a:avLst/>
              </a:prstGeom>
              <a:noFill/>
              <a:scene3d>
                <a:camera prst="orthographicFront">
                  <a:rot lat="0" lon="0" rev="0"/>
                </a:camera>
                <a:lightRig rig="threePt" dir="t"/>
              </a:scene3d>
              <a:sp3d prstMaterial="matte">
                <a:bevelT w="1270" h="1270"/>
              </a:sp3d>
            </p:spPr>
            <p:txBody>
              <a:bodyPr wrap="square" lIns="91440" tIns="45720" rIns="91440" bIns="45720" anchor="ctr">
                <a:normAutofit fontScale="55000" lnSpcReduction="20000"/>
              </a:bodyPr>
              <a:lstStyle/>
              <a:p>
                <a:pPr algn="ctr"/>
                <a:endParaRPr/>
              </a:p>
            </p:txBody>
          </p:sp>
        </p:grpSp>
        <p:sp>
          <p:nvSpPr>
            <p:cNvPr id="15" name="íṥḷîḍè">
              <a:extLst>
                <a:ext uri="{FF2B5EF4-FFF2-40B4-BE49-F238E27FC236}">
                  <a16:creationId xmlns:a16="http://schemas.microsoft.com/office/drawing/2014/main" id="{B42FA354-FBF3-4755-BC71-C60275C6619B}"/>
                </a:ext>
              </a:extLst>
            </p:cNvPr>
            <p:cNvSpPr txBox="1"/>
            <p:nvPr/>
          </p:nvSpPr>
          <p:spPr>
            <a:xfrm>
              <a:off x="675445" y="1813651"/>
              <a:ext cx="10841111" cy="1158128"/>
            </a:xfrm>
            <a:prstGeom prst="rect">
              <a:avLst/>
            </a:prstGeom>
            <a:noFill/>
          </p:spPr>
          <p:txBody>
            <a:bodyPr wrap="square" lIns="91440" tIns="45720" rIns="91440" bIns="45720" rtlCol="0">
              <a:normAutofit/>
            </a:bodyPr>
            <a:lstStyle/>
            <a:p>
              <a:pPr algn="ctr">
                <a:lnSpc>
                  <a:spcPct val="150000"/>
                </a:lnSpc>
              </a:pPr>
              <a:endParaRPr lang="en-US" altLang="zh-CN" sz="1600" b="1" dirty="0">
                <a:solidFill>
                  <a:schemeClr val="bg1"/>
                </a:solidFill>
              </a:endParaRPr>
            </a:p>
          </p:txBody>
        </p:sp>
      </p:grpSp>
      <p:sp>
        <p:nvSpPr>
          <p:cNvPr id="31" name="文本占位符 2">
            <a:extLst>
              <a:ext uri="{FF2B5EF4-FFF2-40B4-BE49-F238E27FC236}">
                <a16:creationId xmlns:a16="http://schemas.microsoft.com/office/drawing/2014/main" id="{B71575EF-A467-4BDE-94B3-11F91C54BD94}"/>
              </a:ext>
            </a:extLst>
          </p:cNvPr>
          <p:cNvSpPr txBox="1">
            <a:spLocks/>
          </p:cNvSpPr>
          <p:nvPr/>
        </p:nvSpPr>
        <p:spPr>
          <a:xfrm>
            <a:off x="690519" y="195477"/>
            <a:ext cx="3287670" cy="40142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rgbClr val="BB1C22"/>
                </a:solidFill>
              </a:rPr>
              <a:t>UL217</a:t>
            </a:r>
            <a:r>
              <a:rPr lang="zh-CN" altLang="en-US" sz="2400" b="1" dirty="0">
                <a:solidFill>
                  <a:srgbClr val="BB1C22"/>
                </a:solidFill>
              </a:rPr>
              <a:t>简介</a:t>
            </a:r>
          </a:p>
        </p:txBody>
      </p:sp>
      <p:sp>
        <p:nvSpPr>
          <p:cNvPr id="33" name="文本框 32">
            <a:extLst>
              <a:ext uri="{FF2B5EF4-FFF2-40B4-BE49-F238E27FC236}">
                <a16:creationId xmlns:a16="http://schemas.microsoft.com/office/drawing/2014/main" id="{8BB59F5B-53B8-4758-B72A-015A2F2E3927}"/>
              </a:ext>
            </a:extLst>
          </p:cNvPr>
          <p:cNvSpPr txBox="1"/>
          <p:nvPr/>
        </p:nvSpPr>
        <p:spPr>
          <a:xfrm>
            <a:off x="660504" y="1577710"/>
            <a:ext cx="10823029" cy="369332"/>
          </a:xfrm>
          <a:prstGeom prst="rect">
            <a:avLst/>
          </a:prstGeom>
          <a:noFill/>
        </p:spPr>
        <p:txBody>
          <a:bodyPr wrap="square">
            <a:spAutoFit/>
          </a:bodyPr>
          <a:lstStyle/>
          <a:p>
            <a:pPr algn="ctr"/>
            <a:r>
              <a:rPr lang="en-US" altLang="zh-CN" b="1" dirty="0">
                <a:solidFill>
                  <a:schemeClr val="bg1"/>
                </a:solidFill>
              </a:rPr>
              <a:t>UL217——</a:t>
            </a:r>
            <a:r>
              <a:rPr lang="zh-CN" altLang="en-US" b="1" dirty="0">
                <a:solidFill>
                  <a:schemeClr val="bg1"/>
                </a:solidFill>
              </a:rPr>
              <a:t>烟雾报警器</a:t>
            </a:r>
            <a:r>
              <a:rPr lang="zh-CN" altLang="en-US" b="1" dirty="0">
                <a:solidFill>
                  <a:schemeClr val="accent4">
                    <a:lumMod val="40000"/>
                    <a:lumOff val="60000"/>
                  </a:schemeClr>
                </a:solidFill>
              </a:rPr>
              <a:t>美国及北美地区认证</a:t>
            </a:r>
            <a:r>
              <a:rPr lang="zh-CN" altLang="en-US" b="1" dirty="0">
                <a:solidFill>
                  <a:schemeClr val="bg1"/>
                </a:solidFill>
              </a:rPr>
              <a:t>要求的标准，是产品进入美国及北美市场的特别通行证。</a:t>
            </a:r>
          </a:p>
        </p:txBody>
      </p:sp>
      <p:sp>
        <p:nvSpPr>
          <p:cNvPr id="34" name="ïŝḻíďé">
            <a:extLst>
              <a:ext uri="{FF2B5EF4-FFF2-40B4-BE49-F238E27FC236}">
                <a16:creationId xmlns:a16="http://schemas.microsoft.com/office/drawing/2014/main" id="{78F59804-BB09-46C2-9A4E-DFCB01BB4C8F}"/>
              </a:ext>
            </a:extLst>
          </p:cNvPr>
          <p:cNvSpPr/>
          <p:nvPr/>
        </p:nvSpPr>
        <p:spPr bwMode="auto">
          <a:xfrm>
            <a:off x="6575406" y="3746453"/>
            <a:ext cx="4434170" cy="1647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pPr>
            <a:r>
              <a:rPr lang="zh-CN" altLang="en-US" sz="1400" dirty="0"/>
              <a:t>最重要的变化是新增了三种常见的火灾模型。其中两种聚氨酯泡沫火灾探测模型（燃烧和阴燃）和一种新的厨房油烟虚误报警测试已被纳入这些标准</a:t>
            </a:r>
            <a:endParaRPr lang="en-US" altLang="zh-CN" sz="1600" dirty="0"/>
          </a:p>
        </p:txBody>
      </p:sp>
      <p:sp>
        <p:nvSpPr>
          <p:cNvPr id="35" name="文本框 34">
            <a:extLst>
              <a:ext uri="{FF2B5EF4-FFF2-40B4-BE49-F238E27FC236}">
                <a16:creationId xmlns:a16="http://schemas.microsoft.com/office/drawing/2014/main" id="{DC6EE3AC-EDD5-4525-A494-78A2B1271AEB}"/>
              </a:ext>
            </a:extLst>
          </p:cNvPr>
          <p:cNvSpPr txBox="1"/>
          <p:nvPr/>
        </p:nvSpPr>
        <p:spPr>
          <a:xfrm>
            <a:off x="660503" y="1978600"/>
            <a:ext cx="10823029" cy="369332"/>
          </a:xfrm>
          <a:prstGeom prst="rect">
            <a:avLst/>
          </a:prstGeom>
          <a:noFill/>
        </p:spPr>
        <p:txBody>
          <a:bodyPr wrap="square">
            <a:spAutoFit/>
          </a:bodyPr>
          <a:lstStyle/>
          <a:p>
            <a:pPr algn="ctr"/>
            <a:r>
              <a:rPr lang="zh-CN" altLang="en-US" dirty="0">
                <a:solidFill>
                  <a:schemeClr val="bg1"/>
                </a:solidFill>
              </a:rPr>
              <a:t>最新版本：</a:t>
            </a:r>
            <a:r>
              <a:rPr lang="en-US" altLang="zh-CN" dirty="0">
                <a:solidFill>
                  <a:schemeClr val="bg1"/>
                </a:solidFill>
              </a:rPr>
              <a:t>UL217-2020 </a:t>
            </a:r>
            <a:r>
              <a:rPr lang="zh-CN" altLang="en-US" dirty="0">
                <a:solidFill>
                  <a:schemeClr val="bg1"/>
                </a:solidFill>
              </a:rPr>
              <a:t>第九版（当前需通过的认证版本为</a:t>
            </a:r>
            <a:r>
              <a:rPr lang="zh-CN" altLang="en-US" dirty="0">
                <a:solidFill>
                  <a:schemeClr val="accent4">
                    <a:lumMod val="40000"/>
                    <a:lumOff val="60000"/>
                  </a:schemeClr>
                </a:solidFill>
              </a:rPr>
              <a:t>第八版</a:t>
            </a:r>
            <a:r>
              <a:rPr lang="zh-CN" altLang="en-US" dirty="0">
                <a:solidFill>
                  <a:schemeClr val="bg1"/>
                </a:solidFill>
              </a:rPr>
              <a:t>）</a:t>
            </a:r>
          </a:p>
        </p:txBody>
      </p:sp>
    </p:spTree>
    <p:custDataLst>
      <p:tags r:id="rId1"/>
    </p:custDataLst>
    <p:extLst>
      <p:ext uri="{BB962C8B-B14F-4D97-AF65-F5344CB8AC3E}">
        <p14:creationId xmlns:p14="http://schemas.microsoft.com/office/powerpoint/2010/main" val="3815660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39ED-6755-49B9-9115-EE0A05437EE6}"/>
              </a:ext>
            </a:extLst>
          </p:cNvPr>
          <p:cNvSpPr>
            <a:spLocks noGrp="1"/>
          </p:cNvSpPr>
          <p:nvPr>
            <p:ph type="body" sz="quarter" idx="11"/>
          </p:nvPr>
        </p:nvSpPr>
        <p:spPr>
          <a:xfrm>
            <a:off x="715919" y="890351"/>
            <a:ext cx="10726781" cy="5381140"/>
          </a:xfrm>
          <a:solidFill>
            <a:schemeClr val="bg1">
              <a:lumMod val="95000"/>
            </a:schemeClr>
          </a:solidFill>
        </p:spPr>
        <p:txBody>
          <a:bodyPr/>
          <a:lstStyle/>
          <a:p>
            <a:pPr marL="285750" indent="-285750">
              <a:buFont typeface="Arial" panose="020B0604020202020204" pitchFamily="34" charset="0"/>
              <a:buChar char="•"/>
            </a:pPr>
            <a:r>
              <a:rPr lang="zh-CN" altLang="en-US" sz="1600" b="1" dirty="0">
                <a:solidFill>
                  <a:srgbClr val="BB1C22"/>
                </a:solidFill>
              </a:rPr>
              <a:t>报警静音功能</a:t>
            </a:r>
            <a:r>
              <a:rPr lang="zh-CN" altLang="en-US" sz="1600" b="1" dirty="0">
                <a:solidFill>
                  <a:schemeClr val="tx1"/>
                </a:solidFill>
              </a:rPr>
              <a:t>：</a:t>
            </a:r>
            <a:r>
              <a:rPr lang="zh-CN" altLang="en-US" sz="1600" dirty="0">
                <a:solidFill>
                  <a:schemeClr val="tx1"/>
                </a:solidFill>
              </a:rPr>
              <a:t>提供手动暂时静音功能，静音时间不超过</a:t>
            </a:r>
            <a:r>
              <a:rPr lang="en-US" altLang="zh-CN" sz="1600" dirty="0">
                <a:solidFill>
                  <a:schemeClr val="tx1"/>
                </a:solidFill>
              </a:rPr>
              <a:t>15</a:t>
            </a:r>
            <a:r>
              <a:rPr lang="zh-CN" altLang="en-US" sz="1600" dirty="0">
                <a:solidFill>
                  <a:schemeClr val="tx1"/>
                </a:solidFill>
              </a:rPr>
              <a:t>分钟；静音模式下，报警器应提供特殊的声音或者可视化的故障信号指示；联动报警，操作某一个静音时，不可以将其它报警器静音；</a:t>
            </a:r>
            <a:endParaRPr lang="en-US" altLang="zh-CN" sz="1600" dirty="0">
              <a:solidFill>
                <a:schemeClr val="tx1"/>
              </a:solidFill>
            </a:endParaRPr>
          </a:p>
          <a:p>
            <a:pPr marL="285750" indent="-285750">
              <a:buFont typeface="Arial" panose="020B0604020202020204" pitchFamily="34" charset="0"/>
              <a:buChar char="•"/>
            </a:pPr>
            <a:endParaRPr lang="en-US" altLang="zh-CN" dirty="0">
              <a:solidFill>
                <a:schemeClr val="tx1"/>
              </a:solidFill>
            </a:endParaRPr>
          </a:p>
          <a:p>
            <a:pPr marL="285750" indent="-285750">
              <a:buFont typeface="Arial" panose="020B0604020202020204" pitchFamily="34" charset="0"/>
              <a:buChar char="•"/>
            </a:pPr>
            <a:r>
              <a:rPr lang="zh-CN" altLang="en-US" b="1" dirty="0">
                <a:solidFill>
                  <a:srgbClr val="BB1C22"/>
                </a:solidFill>
              </a:rPr>
              <a:t>测试功能：</a:t>
            </a:r>
            <a:r>
              <a:rPr lang="zh-CN" altLang="en-US" sz="1600" dirty="0">
                <a:solidFill>
                  <a:schemeClr val="tx1"/>
                </a:solidFill>
              </a:rPr>
              <a:t>需提供机械或电气方式模拟室内预设烟雾水平来人工测试烟雾检测电路的可操作和灵敏度</a:t>
            </a:r>
            <a:r>
              <a:rPr lang="en-US" altLang="zh-CN" sz="1600" dirty="0">
                <a:solidFill>
                  <a:schemeClr val="tx1"/>
                </a:solidFill>
              </a:rPr>
              <a:t>——</a:t>
            </a:r>
            <a:r>
              <a:rPr lang="zh-CN" altLang="en-US" sz="1600" dirty="0">
                <a:solidFill>
                  <a:schemeClr val="tx1"/>
                </a:solidFill>
              </a:rPr>
              <a:t>测试按键</a:t>
            </a:r>
            <a:endParaRPr lang="en-US" altLang="zh-CN" sz="1600" dirty="0">
              <a:solidFill>
                <a:schemeClr val="tx1"/>
              </a:solidFill>
            </a:endParaRPr>
          </a:p>
          <a:p>
            <a:pPr marL="285750" indent="-285750">
              <a:buFont typeface="Arial" panose="020B0604020202020204" pitchFamily="34" charset="0"/>
              <a:buChar char="•"/>
            </a:pPr>
            <a:endParaRPr lang="en-US" altLang="zh-CN" dirty="0">
              <a:solidFill>
                <a:schemeClr val="tx1"/>
              </a:solidFill>
            </a:endParaRPr>
          </a:p>
          <a:p>
            <a:pPr marL="285750" indent="-285750">
              <a:buFont typeface="Arial" panose="020B0604020202020204" pitchFamily="34" charset="0"/>
              <a:buChar char="•"/>
            </a:pPr>
            <a:r>
              <a:rPr lang="zh-CN" altLang="en-US" b="1" dirty="0">
                <a:solidFill>
                  <a:srgbClr val="BB1C22"/>
                </a:solidFill>
              </a:rPr>
              <a:t>电气故障监控：</a:t>
            </a:r>
            <a:r>
              <a:rPr lang="zh-CN" altLang="en-US" dirty="0">
                <a:solidFill>
                  <a:schemeClr val="tx1"/>
                </a:solidFill>
              </a:rPr>
              <a:t>烟雾报警器应进行电气故障监控，确保识别出影响烟雾报警功能的电子部件故障，并发出听得见的故障提示信号，应至少每分钟产生一次，持续七天，故障信号应区分于烟雾报警信号；</a:t>
            </a:r>
            <a:endParaRPr lang="en-US" altLang="zh-CN" dirty="0">
              <a:solidFill>
                <a:schemeClr val="tx1"/>
              </a:solidFill>
            </a:endParaRPr>
          </a:p>
          <a:p>
            <a:pPr marL="285750" indent="-285750">
              <a:buFont typeface="Arial" panose="020B0604020202020204" pitchFamily="34" charset="0"/>
              <a:buChar char="•"/>
            </a:pPr>
            <a:endParaRPr lang="en-US" altLang="zh-CN" dirty="0">
              <a:solidFill>
                <a:schemeClr val="tx1"/>
              </a:solidFill>
            </a:endParaRPr>
          </a:p>
          <a:p>
            <a:pPr marL="285750" indent="-285750">
              <a:buFont typeface="Arial" panose="020B0604020202020204" pitchFamily="34" charset="0"/>
              <a:buChar char="•"/>
            </a:pPr>
            <a:r>
              <a:rPr lang="zh-CN" altLang="en-US" b="1" dirty="0">
                <a:solidFill>
                  <a:srgbClr val="BB1C22"/>
                </a:solidFill>
                <a:latin typeface="+mn-ea"/>
              </a:rPr>
              <a:t>迷宫监控</a:t>
            </a:r>
            <a:r>
              <a:rPr lang="zh-CN" altLang="en-US" b="1" dirty="0">
                <a:latin typeface="+mn-ea"/>
              </a:rPr>
              <a:t>：</a:t>
            </a:r>
            <a:r>
              <a:rPr lang="zh-CN" altLang="en-US" dirty="0">
                <a:latin typeface="+mn-ea"/>
              </a:rPr>
              <a:t>迷宫的清洁空气状况应受到监控，在清洁空气参考值变化超过故障报警浓度的</a:t>
            </a:r>
            <a:r>
              <a:rPr lang="en-US" altLang="zh-CN" dirty="0">
                <a:latin typeface="+mn-ea"/>
              </a:rPr>
              <a:t>50%</a:t>
            </a:r>
            <a:r>
              <a:rPr lang="zh-CN" altLang="en-US" dirty="0">
                <a:latin typeface="+mn-ea"/>
              </a:rPr>
              <a:t>前应发出报警</a:t>
            </a:r>
            <a:endParaRPr lang="en-US" altLang="zh-CN" dirty="0">
              <a:solidFill>
                <a:schemeClr val="tx1"/>
              </a:solidFill>
            </a:endParaRPr>
          </a:p>
          <a:p>
            <a:pPr marL="285750" indent="-285750">
              <a:buFont typeface="Arial" panose="020B0604020202020204" pitchFamily="34" charset="0"/>
              <a:buChar char="•"/>
            </a:pPr>
            <a:endParaRPr lang="en-US" altLang="zh-CN" dirty="0">
              <a:solidFill>
                <a:schemeClr val="tx1"/>
              </a:solidFill>
            </a:endParaRPr>
          </a:p>
          <a:p>
            <a:pPr marL="285750" indent="-285750">
              <a:buFont typeface="Arial" panose="020B0604020202020204" pitchFamily="34" charset="0"/>
              <a:buChar char="•"/>
            </a:pPr>
            <a:r>
              <a:rPr lang="zh-CN" altLang="en-US" b="1" dirty="0">
                <a:solidFill>
                  <a:srgbClr val="BB1C22"/>
                </a:solidFill>
                <a:latin typeface="+mn-ea"/>
              </a:rPr>
              <a:t>寿命终止信号</a:t>
            </a:r>
            <a:r>
              <a:rPr lang="zh-CN" altLang="en-US" b="1" dirty="0">
                <a:latin typeface="+mn-ea"/>
              </a:rPr>
              <a:t>：</a:t>
            </a:r>
            <a:r>
              <a:rPr lang="zh-CN" altLang="en-US" dirty="0">
                <a:latin typeface="+mn-ea"/>
              </a:rPr>
              <a:t>报警器应能指示寿命终止状态，发出指示信号，指示信号应每</a:t>
            </a:r>
            <a:r>
              <a:rPr lang="en-US" altLang="zh-CN" dirty="0">
                <a:latin typeface="+mn-ea"/>
              </a:rPr>
              <a:t>30-60s</a:t>
            </a:r>
            <a:r>
              <a:rPr lang="zh-CN" altLang="en-US" dirty="0">
                <a:latin typeface="+mn-ea"/>
              </a:rPr>
              <a:t>重复一次，需与其它故障信号有区分；该信号应通过内部计时器或通过自诊断测试来触发：</a:t>
            </a:r>
            <a:endParaRPr lang="en-US" altLang="zh-CN" dirty="0">
              <a:latin typeface="+mn-ea"/>
            </a:endParaRPr>
          </a:p>
          <a:p>
            <a:pPr marL="342900" indent="-342900">
              <a:buFont typeface="+mj-lt"/>
              <a:buAutoNum type="alphaLcParenR"/>
            </a:pPr>
            <a:r>
              <a:rPr lang="zh-CN" altLang="en-US" dirty="0">
                <a:latin typeface="+mn-ea"/>
              </a:rPr>
              <a:t>对于采用内部计时器激活寿命终止信号的，一旦达到最大使用寿命，应启动终止信号；寿命终止信号可以重复重置，每次重置的时间不超过</a:t>
            </a:r>
            <a:r>
              <a:rPr lang="en-US" altLang="zh-CN" dirty="0">
                <a:latin typeface="+mn-ea"/>
              </a:rPr>
              <a:t>72</a:t>
            </a:r>
            <a:r>
              <a:rPr lang="zh-CN" altLang="en-US" dirty="0">
                <a:latin typeface="+mn-ea"/>
              </a:rPr>
              <a:t>个小时，寿命终止信号计时器最多</a:t>
            </a:r>
            <a:r>
              <a:rPr lang="en-US" altLang="zh-CN" dirty="0">
                <a:latin typeface="+mn-ea"/>
              </a:rPr>
              <a:t>30</a:t>
            </a:r>
            <a:r>
              <a:rPr lang="zh-CN" altLang="en-US" dirty="0">
                <a:latin typeface="+mn-ea"/>
              </a:rPr>
              <a:t>天后将无法复位；</a:t>
            </a:r>
            <a:endParaRPr lang="en-US" altLang="zh-CN" dirty="0">
              <a:latin typeface="+mn-ea"/>
            </a:endParaRPr>
          </a:p>
          <a:p>
            <a:pPr marL="342900" indent="-342900">
              <a:buFont typeface="+mj-lt"/>
              <a:buAutoNum type="alphaLcParenR"/>
            </a:pPr>
            <a:r>
              <a:rPr lang="zh-CN" altLang="en-US" dirty="0">
                <a:latin typeface="+mn-ea"/>
              </a:rPr>
              <a:t>寿命终止信号应允许</a:t>
            </a:r>
            <a:r>
              <a:rPr lang="en-US" altLang="zh-CN" dirty="0">
                <a:latin typeface="+mn-ea"/>
              </a:rPr>
              <a:t>30</a:t>
            </a:r>
            <a:r>
              <a:rPr lang="zh-CN" altLang="en-US" dirty="0">
                <a:latin typeface="+mn-ea"/>
              </a:rPr>
              <a:t>天内复位，超过</a:t>
            </a:r>
            <a:r>
              <a:rPr lang="en-US" altLang="zh-CN" dirty="0">
                <a:latin typeface="+mn-ea"/>
              </a:rPr>
              <a:t>30</a:t>
            </a:r>
            <a:r>
              <a:rPr lang="zh-CN" altLang="en-US" dirty="0">
                <a:latin typeface="+mn-ea"/>
              </a:rPr>
              <a:t>天后不可复位； </a:t>
            </a:r>
            <a:endParaRPr lang="en-US" altLang="zh-CN" dirty="0">
              <a:latin typeface="+mn-ea"/>
            </a:endParaRPr>
          </a:p>
          <a:p>
            <a:pPr marL="342900" indent="-342900">
              <a:buFont typeface="+mj-lt"/>
              <a:buAutoNum type="alphaLcParenR"/>
            </a:pPr>
            <a:r>
              <a:rPr lang="zh-CN" altLang="en-US" dirty="0">
                <a:latin typeface="+mn-ea"/>
              </a:rPr>
              <a:t>对于自诊断测试产生信号的，一旦发现制造商制定故障，应启动寿命终止信号指示</a:t>
            </a:r>
            <a:endParaRPr lang="en-US" altLang="zh-CN" dirty="0">
              <a:latin typeface="+mn-ea"/>
            </a:endParaRPr>
          </a:p>
          <a:p>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p:txBody>
      </p:sp>
      <p:sp>
        <p:nvSpPr>
          <p:cNvPr id="3" name="文本占位符 2">
            <a:extLst>
              <a:ext uri="{FF2B5EF4-FFF2-40B4-BE49-F238E27FC236}">
                <a16:creationId xmlns:a16="http://schemas.microsoft.com/office/drawing/2014/main" id="{DA499C57-1DC1-4E81-B6BD-ECAD1DE6881D}"/>
              </a:ext>
            </a:extLst>
          </p:cNvPr>
          <p:cNvSpPr>
            <a:spLocks noGrp="1"/>
          </p:cNvSpPr>
          <p:nvPr>
            <p:ph type="body" sz="quarter" idx="10"/>
          </p:nvPr>
        </p:nvSpPr>
        <p:spPr>
          <a:xfrm>
            <a:off x="715919" y="213821"/>
            <a:ext cx="3201325" cy="486090"/>
          </a:xfrm>
        </p:spPr>
        <p:txBody>
          <a:bodyPr/>
          <a:lstStyle/>
          <a:p>
            <a:r>
              <a:rPr lang="en-US" altLang="zh-CN" sz="2400" b="1" dirty="0">
                <a:solidFill>
                  <a:srgbClr val="BB1C22"/>
                </a:solidFill>
                <a:latin typeface="+mn-lt"/>
                <a:ea typeface="+mn-ea"/>
              </a:rPr>
              <a:t>UL217</a:t>
            </a:r>
            <a:r>
              <a:rPr lang="zh-CN" altLang="en-US" sz="2400" b="1" dirty="0">
                <a:solidFill>
                  <a:srgbClr val="BB1C22"/>
                </a:solidFill>
                <a:latin typeface="+mn-lt"/>
                <a:ea typeface="+mn-ea"/>
              </a:rPr>
              <a:t>设计注意事项</a:t>
            </a:r>
          </a:p>
        </p:txBody>
      </p:sp>
    </p:spTree>
    <p:extLst>
      <p:ext uri="{BB962C8B-B14F-4D97-AF65-F5344CB8AC3E}">
        <p14:creationId xmlns:p14="http://schemas.microsoft.com/office/powerpoint/2010/main" val="1682546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82AD56D-E4F1-43CB-AC0C-E914F7E08EC3}"/>
              </a:ext>
            </a:extLst>
          </p:cNvPr>
          <p:cNvSpPr>
            <a:spLocks noGrp="1"/>
          </p:cNvSpPr>
          <p:nvPr>
            <p:ph type="body" sz="quarter" idx="11"/>
          </p:nvPr>
        </p:nvSpPr>
        <p:spPr>
          <a:xfrm>
            <a:off x="675459" y="912637"/>
            <a:ext cx="10841081" cy="5257254"/>
          </a:xfrm>
          <a:solidFill>
            <a:schemeClr val="bg1">
              <a:lumMod val="95000"/>
            </a:schemeClr>
          </a:solidFill>
        </p:spPr>
        <p:txBody>
          <a:bodyPr/>
          <a:lstStyle/>
          <a:p>
            <a:pPr marL="285750" indent="-285750">
              <a:buFont typeface="Arial" panose="020B0604020202020204" pitchFamily="34" charset="0"/>
              <a:buChar char="•"/>
            </a:pPr>
            <a:endParaRPr lang="en-US" altLang="zh-CN" dirty="0">
              <a:latin typeface="+mn-ea"/>
            </a:endParaRPr>
          </a:p>
          <a:p>
            <a:pPr marL="285750" indent="-285750">
              <a:buFont typeface="Arial" panose="020B0604020202020204" pitchFamily="34" charset="0"/>
              <a:buChar char="•"/>
            </a:pPr>
            <a:r>
              <a:rPr lang="zh-CN" altLang="en-US" b="1" dirty="0">
                <a:solidFill>
                  <a:srgbClr val="BB1C22"/>
                </a:solidFill>
              </a:rPr>
              <a:t>指示灯：</a:t>
            </a:r>
            <a:r>
              <a:rPr lang="zh-CN" altLang="en-US" dirty="0"/>
              <a:t>当报警器有一个以上的指示灯时，指示灯颜色：白色或绿色</a:t>
            </a:r>
            <a:r>
              <a:rPr lang="en-US" altLang="zh-CN" dirty="0"/>
              <a:t>——</a:t>
            </a:r>
            <a:r>
              <a:rPr lang="zh-CN" altLang="en-US" dirty="0"/>
              <a:t>开机灯；警报指示灯</a:t>
            </a:r>
            <a:r>
              <a:rPr lang="en-US" altLang="zh-CN" dirty="0"/>
              <a:t>——</a:t>
            </a:r>
            <a:r>
              <a:rPr lang="zh-CN" altLang="en-US" dirty="0"/>
              <a:t>红色；故障指示灯</a:t>
            </a:r>
            <a:r>
              <a:rPr lang="en-US" altLang="zh-CN" dirty="0"/>
              <a:t>——</a:t>
            </a:r>
            <a:r>
              <a:rPr lang="zh-CN" altLang="en-US" dirty="0"/>
              <a:t>琥珀色或黄色</a:t>
            </a:r>
            <a:r>
              <a:rPr lang="en-US" altLang="zh-CN" dirty="0"/>
              <a:t>; </a:t>
            </a:r>
            <a:r>
              <a:rPr lang="zh-CN" altLang="en-US" dirty="0"/>
              <a:t>注意：</a:t>
            </a:r>
            <a:r>
              <a:rPr lang="en-US" altLang="zh-CN" dirty="0"/>
              <a:t>AC</a:t>
            </a:r>
            <a:r>
              <a:rPr lang="zh-CN" altLang="en-US" dirty="0"/>
              <a:t>供电机型，必须用绿灯来指示</a:t>
            </a:r>
            <a:r>
              <a:rPr lang="en-US" altLang="zh-CN" dirty="0"/>
              <a:t>AC</a:t>
            </a:r>
            <a:r>
              <a:rPr lang="zh-CN" altLang="en-US" dirty="0"/>
              <a:t>电源的通断；</a:t>
            </a:r>
            <a:endParaRPr lang="en-US" altLang="zh-CN" b="1" dirty="0">
              <a:solidFill>
                <a:srgbClr val="BB1C22"/>
              </a:solidFill>
              <a:latin typeface="+mn-ea"/>
            </a:endParaRPr>
          </a:p>
          <a:p>
            <a:pPr marL="285750" indent="-285750">
              <a:buFont typeface="Arial" panose="020B0604020202020204" pitchFamily="34" charset="0"/>
              <a:buChar char="•"/>
            </a:pPr>
            <a:endParaRPr lang="en-US" altLang="zh-CN" b="1" dirty="0">
              <a:solidFill>
                <a:srgbClr val="BB1C22"/>
              </a:solidFill>
              <a:latin typeface="+mn-ea"/>
            </a:endParaRPr>
          </a:p>
          <a:p>
            <a:pPr marL="285750" indent="-285750">
              <a:buFont typeface="Arial" panose="020B0604020202020204" pitchFamily="34" charset="0"/>
              <a:buChar char="•"/>
            </a:pPr>
            <a:r>
              <a:rPr lang="en-US" altLang="zh-CN" b="1" dirty="0">
                <a:solidFill>
                  <a:srgbClr val="BB1C22"/>
                </a:solidFill>
                <a:latin typeface="+mn-ea"/>
              </a:rPr>
              <a:t>RF</a:t>
            </a:r>
            <a:r>
              <a:rPr lang="zh-CN" altLang="en-US" b="1" dirty="0">
                <a:solidFill>
                  <a:srgbClr val="BB1C22"/>
                </a:solidFill>
                <a:latin typeface="+mn-ea"/>
              </a:rPr>
              <a:t>通信频段</a:t>
            </a:r>
            <a:r>
              <a:rPr lang="zh-CN" altLang="en-US" b="1" dirty="0">
                <a:latin typeface="+mn-ea"/>
              </a:rPr>
              <a:t>：</a:t>
            </a:r>
            <a:r>
              <a:rPr lang="en-US" altLang="zh-CN" b="1" dirty="0">
                <a:latin typeface="+mn-ea"/>
              </a:rPr>
              <a:t>902-928MHz</a:t>
            </a:r>
            <a:r>
              <a:rPr lang="zh-CN" altLang="en-US" b="1" dirty="0">
                <a:latin typeface="+mn-ea"/>
              </a:rPr>
              <a:t>（</a:t>
            </a:r>
            <a:r>
              <a:rPr lang="en-US" altLang="zh-CN" dirty="0">
                <a:latin typeface="+mn-ea"/>
              </a:rPr>
              <a:t> </a:t>
            </a:r>
            <a:r>
              <a:rPr lang="zh-CN" altLang="en-US" dirty="0">
                <a:latin typeface="+mn-ea"/>
              </a:rPr>
              <a:t>我们公司烟感使用</a:t>
            </a:r>
            <a:r>
              <a:rPr lang="en-US" altLang="zh-CN" dirty="0">
                <a:latin typeface="+mn-ea"/>
              </a:rPr>
              <a:t>915MHz </a:t>
            </a:r>
            <a:r>
              <a:rPr lang="zh-CN" altLang="en-US" b="1" dirty="0">
                <a:latin typeface="+mn-ea"/>
              </a:rPr>
              <a:t>）</a:t>
            </a:r>
            <a:endParaRPr lang="en-US" altLang="zh-CN" dirty="0">
              <a:latin typeface="+mn-ea"/>
            </a:endParaRPr>
          </a:p>
          <a:p>
            <a:endParaRPr lang="en-US" altLang="zh-CN" dirty="0">
              <a:solidFill>
                <a:srgbClr val="BB1C22"/>
              </a:solidFill>
              <a:latin typeface="+mn-ea"/>
            </a:endParaRPr>
          </a:p>
          <a:p>
            <a:pPr marL="285750" indent="-285750">
              <a:buFont typeface="Arial" panose="020B0604020202020204" pitchFamily="34" charset="0"/>
              <a:buChar char="•"/>
            </a:pPr>
            <a:r>
              <a:rPr lang="zh-CN" altLang="en-US" sz="1600" b="1" dirty="0">
                <a:solidFill>
                  <a:srgbClr val="BB1C22"/>
                </a:solidFill>
              </a:rPr>
              <a:t>电池</a:t>
            </a:r>
            <a:r>
              <a:rPr lang="zh-CN" altLang="en-US" sz="1600" b="1" dirty="0">
                <a:solidFill>
                  <a:schemeClr val="tx1"/>
                </a:solidFill>
              </a:rPr>
              <a:t>：</a:t>
            </a:r>
            <a:r>
              <a:rPr lang="zh-CN" altLang="en-US" sz="1600" dirty="0">
                <a:solidFill>
                  <a:schemeClr val="tx1"/>
                </a:solidFill>
              </a:rPr>
              <a:t>电池应方便更换，若电池不可更换，需能够为报警器供电至少</a:t>
            </a:r>
            <a:r>
              <a:rPr lang="en-US" altLang="zh-CN" sz="1600" dirty="0">
                <a:solidFill>
                  <a:schemeClr val="tx1"/>
                </a:solidFill>
              </a:rPr>
              <a:t>10</a:t>
            </a:r>
            <a:r>
              <a:rPr lang="zh-CN" altLang="en-US" sz="1600" dirty="0">
                <a:solidFill>
                  <a:schemeClr val="tx1"/>
                </a:solidFill>
              </a:rPr>
              <a:t>年；电池取出应有明确的指示；</a:t>
            </a:r>
            <a:endParaRPr lang="en-US" altLang="zh-CN" dirty="0">
              <a:solidFill>
                <a:schemeClr val="tx1"/>
              </a:solidFill>
            </a:endParaRPr>
          </a:p>
          <a:p>
            <a:pPr marL="285750" indent="-285750">
              <a:buFont typeface="Arial" panose="020B0604020202020204" pitchFamily="34" charset="0"/>
              <a:buChar char="•"/>
            </a:pPr>
            <a:r>
              <a:rPr lang="zh-CN" altLang="en-US" b="1" dirty="0">
                <a:solidFill>
                  <a:srgbClr val="BB1C22"/>
                </a:solidFill>
              </a:rPr>
              <a:t>电池启用与停用</a:t>
            </a:r>
            <a:r>
              <a:rPr lang="zh-CN" altLang="en-US" b="1" dirty="0"/>
              <a:t>：</a:t>
            </a:r>
            <a:r>
              <a:rPr lang="zh-CN" altLang="en-US" dirty="0"/>
              <a:t>不可更换十年寿命的电池供电报警器，应提供在安装前激活电池以及在电池寿命结束时停用电池的方法；停用装置应要求使用工具或等效工具，并应使装置无法重新安装，停用装置应还用于将电池完全放电。启动和停用装置均应设计成只能运行一次；</a:t>
            </a:r>
            <a:endParaRPr lang="en-US" altLang="zh-CN" dirty="0"/>
          </a:p>
          <a:p>
            <a:pPr marL="285750" indent="-285750">
              <a:buFont typeface="Arial" panose="020B0604020202020204" pitchFamily="34" charset="0"/>
              <a:buChar char="•"/>
            </a:pPr>
            <a:r>
              <a:rPr lang="zh-CN" altLang="en-US" b="1" dirty="0">
                <a:solidFill>
                  <a:srgbClr val="BB1C22"/>
                </a:solidFill>
                <a:latin typeface="+mn-ea"/>
              </a:rPr>
              <a:t>电池供电要求</a:t>
            </a:r>
            <a:r>
              <a:rPr lang="zh-CN" altLang="en-US" b="1" dirty="0">
                <a:latin typeface="+mn-ea"/>
              </a:rPr>
              <a:t>：</a:t>
            </a:r>
            <a:r>
              <a:rPr lang="zh-CN" altLang="en-US" dirty="0">
                <a:latin typeface="+mn-ea"/>
              </a:rPr>
              <a:t>可更换电池作为主电源时，应能支撑至少</a:t>
            </a:r>
            <a:r>
              <a:rPr lang="en-US" altLang="zh-CN" dirty="0">
                <a:latin typeface="+mn-ea"/>
              </a:rPr>
              <a:t>1</a:t>
            </a:r>
            <a:r>
              <a:rPr lang="zh-CN" altLang="en-US" dirty="0">
                <a:latin typeface="+mn-ea"/>
              </a:rPr>
              <a:t>年的待机和日常以及每周例行的报警测试；在出现电池故障信号后，需支持</a:t>
            </a:r>
            <a:r>
              <a:rPr lang="en-US" altLang="zh-CN" dirty="0">
                <a:latin typeface="+mn-ea"/>
              </a:rPr>
              <a:t>7</a:t>
            </a:r>
            <a:r>
              <a:rPr lang="zh-CN" altLang="en-US" dirty="0">
                <a:latin typeface="+mn-ea"/>
              </a:rPr>
              <a:t>天故障信号指示后能支撑</a:t>
            </a:r>
            <a:r>
              <a:rPr lang="en-US" altLang="zh-CN" dirty="0">
                <a:latin typeface="+mn-ea"/>
              </a:rPr>
              <a:t>4</a:t>
            </a:r>
            <a:r>
              <a:rPr lang="zh-CN" altLang="en-US" dirty="0">
                <a:latin typeface="+mn-ea"/>
              </a:rPr>
              <a:t>分钟的烟雾警报。不可更换电池应至少支撑</a:t>
            </a:r>
            <a:r>
              <a:rPr lang="en-US" altLang="zh-CN" dirty="0">
                <a:latin typeface="+mn-ea"/>
              </a:rPr>
              <a:t>10</a:t>
            </a:r>
            <a:r>
              <a:rPr lang="zh-CN" altLang="en-US" dirty="0">
                <a:latin typeface="+mn-ea"/>
              </a:rPr>
              <a:t>年的待机和日常以及每周例行的报警测试，在出现电池故障信号后，需支持</a:t>
            </a:r>
            <a:r>
              <a:rPr lang="en-US" altLang="zh-CN" dirty="0">
                <a:latin typeface="+mn-ea"/>
              </a:rPr>
              <a:t>7</a:t>
            </a:r>
            <a:r>
              <a:rPr lang="zh-CN" altLang="en-US" dirty="0">
                <a:latin typeface="+mn-ea"/>
              </a:rPr>
              <a:t>天故障报警后能支撑</a:t>
            </a:r>
            <a:r>
              <a:rPr lang="en-US" altLang="zh-CN" dirty="0">
                <a:latin typeface="+mn-ea"/>
              </a:rPr>
              <a:t>4</a:t>
            </a:r>
            <a:r>
              <a:rPr lang="zh-CN" altLang="en-US" dirty="0">
                <a:latin typeface="+mn-ea"/>
              </a:rPr>
              <a:t>分钟的烟雾警报</a:t>
            </a:r>
            <a:endParaRPr lang="en-US" altLang="zh-CN" b="1" dirty="0">
              <a:solidFill>
                <a:srgbClr val="BB1C22"/>
              </a:solidFill>
              <a:latin typeface="+mn-ea"/>
            </a:endParaRPr>
          </a:p>
          <a:p>
            <a:pPr marL="285750" indent="-285750">
              <a:buFont typeface="Arial" panose="020B0604020202020204" pitchFamily="34" charset="0"/>
              <a:buChar char="•"/>
            </a:pPr>
            <a:endParaRPr lang="en-US" altLang="zh-CN" b="1" dirty="0">
              <a:solidFill>
                <a:srgbClr val="BB1C22"/>
              </a:solidFill>
              <a:latin typeface="+mn-ea"/>
            </a:endParaRPr>
          </a:p>
          <a:p>
            <a:pPr marL="285750" indent="-285750">
              <a:buFont typeface="Arial" panose="020B0604020202020204" pitchFamily="34" charset="0"/>
              <a:buChar char="•"/>
            </a:pPr>
            <a:r>
              <a:rPr lang="zh-CN" altLang="en-US" b="1" dirty="0">
                <a:solidFill>
                  <a:srgbClr val="BB1C22"/>
                </a:solidFill>
                <a:latin typeface="+mn-ea"/>
              </a:rPr>
              <a:t>备用电池电源</a:t>
            </a:r>
            <a:r>
              <a:rPr lang="zh-CN" altLang="en-US" b="1" dirty="0">
                <a:latin typeface="+mn-ea"/>
              </a:rPr>
              <a:t>：</a:t>
            </a:r>
            <a:r>
              <a:rPr lang="zh-CN" altLang="en-US" dirty="0">
                <a:latin typeface="+mn-ea"/>
              </a:rPr>
              <a:t>应能支持在不少于</a:t>
            </a:r>
            <a:r>
              <a:rPr lang="en-US" altLang="zh-CN" dirty="0">
                <a:latin typeface="+mn-ea"/>
              </a:rPr>
              <a:t>7</a:t>
            </a:r>
            <a:r>
              <a:rPr lang="zh-CN" altLang="en-US" dirty="0">
                <a:latin typeface="+mn-ea"/>
              </a:rPr>
              <a:t>天的待机状态下，给烟雾报警器提供最大预期功率的能力；能支撑烟雾报警器发出至少</a:t>
            </a:r>
            <a:r>
              <a:rPr lang="en-US" altLang="zh-CN" dirty="0">
                <a:latin typeface="+mn-ea"/>
              </a:rPr>
              <a:t>4</a:t>
            </a:r>
            <a:r>
              <a:rPr lang="zh-CN" altLang="en-US" dirty="0">
                <a:latin typeface="+mn-ea"/>
              </a:rPr>
              <a:t>分钟的警报信号后，持续</a:t>
            </a:r>
            <a:r>
              <a:rPr lang="en-US" altLang="zh-CN" dirty="0">
                <a:latin typeface="+mn-ea"/>
              </a:rPr>
              <a:t>7</a:t>
            </a:r>
            <a:r>
              <a:rPr lang="zh-CN" altLang="en-US" dirty="0">
                <a:latin typeface="+mn-ea"/>
              </a:rPr>
              <a:t>天的故障报警；</a:t>
            </a:r>
            <a:endParaRPr lang="en-US" altLang="zh-CN" dirty="0"/>
          </a:p>
          <a:p>
            <a:pPr marL="285750" indent="-285750">
              <a:buFont typeface="Arial" panose="020B0604020202020204" pitchFamily="34" charset="0"/>
              <a:buChar char="•"/>
            </a:pPr>
            <a:endParaRPr lang="en-US" altLang="zh-CN" dirty="0">
              <a:latin typeface="+mn-ea"/>
            </a:endParaRPr>
          </a:p>
        </p:txBody>
      </p:sp>
      <p:sp>
        <p:nvSpPr>
          <p:cNvPr id="3" name="文本占位符 2">
            <a:extLst>
              <a:ext uri="{FF2B5EF4-FFF2-40B4-BE49-F238E27FC236}">
                <a16:creationId xmlns:a16="http://schemas.microsoft.com/office/drawing/2014/main" id="{386C788C-5B62-4664-BC98-8A337B66E768}"/>
              </a:ext>
            </a:extLst>
          </p:cNvPr>
          <p:cNvSpPr>
            <a:spLocks noGrp="1"/>
          </p:cNvSpPr>
          <p:nvPr>
            <p:ph type="body" sz="quarter" idx="10"/>
          </p:nvPr>
        </p:nvSpPr>
        <p:spPr>
          <a:xfrm>
            <a:off x="715919" y="191243"/>
            <a:ext cx="3287670" cy="519956"/>
          </a:xfrm>
        </p:spPr>
        <p:txBody>
          <a:bodyPr/>
          <a:lstStyle/>
          <a:p>
            <a:r>
              <a:rPr lang="en-US" altLang="zh-CN" sz="2400" b="1" dirty="0">
                <a:solidFill>
                  <a:srgbClr val="BB1C22"/>
                </a:solidFill>
                <a:latin typeface="+mn-lt"/>
                <a:ea typeface="+mn-ea"/>
              </a:rPr>
              <a:t>UL217</a:t>
            </a:r>
            <a:r>
              <a:rPr lang="zh-CN" altLang="en-US" sz="2400" b="1" dirty="0">
                <a:solidFill>
                  <a:srgbClr val="BB1C22"/>
                </a:solidFill>
                <a:latin typeface="+mn-lt"/>
                <a:ea typeface="+mn-ea"/>
              </a:rPr>
              <a:t>设计注意事项</a:t>
            </a:r>
          </a:p>
        </p:txBody>
      </p:sp>
    </p:spTree>
    <p:extLst>
      <p:ext uri="{BB962C8B-B14F-4D97-AF65-F5344CB8AC3E}">
        <p14:creationId xmlns:p14="http://schemas.microsoft.com/office/powerpoint/2010/main" val="161386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82AD56D-E4F1-43CB-AC0C-E914F7E08EC3}"/>
              </a:ext>
            </a:extLst>
          </p:cNvPr>
          <p:cNvSpPr>
            <a:spLocks noGrp="1"/>
          </p:cNvSpPr>
          <p:nvPr>
            <p:ph type="body" sz="quarter" idx="11"/>
          </p:nvPr>
        </p:nvSpPr>
        <p:spPr>
          <a:xfrm>
            <a:off x="715919" y="912636"/>
            <a:ext cx="10841081" cy="5399263"/>
          </a:xfrm>
          <a:solidFill>
            <a:schemeClr val="bg1">
              <a:lumMod val="95000"/>
            </a:schemeClr>
          </a:solidFill>
        </p:spPr>
        <p:txBody>
          <a:bodyPr/>
          <a:lstStyle/>
          <a:p>
            <a:pPr marL="285750" indent="-285750">
              <a:buFont typeface="Arial" panose="020B0604020202020204" pitchFamily="34" charset="0"/>
              <a:buChar char="•"/>
            </a:pPr>
            <a:r>
              <a:rPr lang="zh-CN" altLang="en-US" b="1" dirty="0">
                <a:solidFill>
                  <a:srgbClr val="BB1C22"/>
                </a:solidFill>
                <a:latin typeface="+mn-ea"/>
              </a:rPr>
              <a:t>报警声音</a:t>
            </a:r>
            <a:r>
              <a:rPr lang="zh-CN" altLang="en-US" b="1" dirty="0">
                <a:latin typeface="+mn-ea"/>
              </a:rPr>
              <a:t>：</a:t>
            </a:r>
            <a:r>
              <a:rPr lang="zh-CN" altLang="en-US" dirty="0">
                <a:latin typeface="+mn-ea"/>
              </a:rPr>
              <a:t>≥</a:t>
            </a:r>
            <a:r>
              <a:rPr lang="en-US" altLang="zh-CN" dirty="0">
                <a:latin typeface="+mn-ea"/>
              </a:rPr>
              <a:t>85 </a:t>
            </a:r>
            <a:r>
              <a:rPr lang="en-US" altLang="zh-CN" dirty="0" err="1">
                <a:latin typeface="+mn-ea"/>
              </a:rPr>
              <a:t>db</a:t>
            </a:r>
            <a:r>
              <a:rPr lang="en-US" altLang="zh-CN" dirty="0">
                <a:latin typeface="+mn-ea"/>
              </a:rPr>
              <a:t> at 10ft</a:t>
            </a:r>
            <a:r>
              <a:rPr lang="zh-CN" altLang="en-US" dirty="0">
                <a:latin typeface="+mn-ea"/>
              </a:rPr>
              <a:t>（</a:t>
            </a:r>
            <a:r>
              <a:rPr lang="en-US" altLang="zh-CN" dirty="0">
                <a:latin typeface="+mn-ea"/>
              </a:rPr>
              <a:t>3.05m</a:t>
            </a:r>
            <a:r>
              <a:rPr lang="zh-CN" altLang="en-US" dirty="0">
                <a:latin typeface="+mn-ea"/>
              </a:rPr>
              <a:t>），频率＜</a:t>
            </a:r>
            <a:r>
              <a:rPr lang="en-US" altLang="zh-CN" dirty="0">
                <a:latin typeface="+mn-ea"/>
              </a:rPr>
              <a:t>3.5khz</a:t>
            </a:r>
            <a:endParaRPr lang="en-US" altLang="zh-CN" b="1" dirty="0">
              <a:solidFill>
                <a:srgbClr val="BB1C22"/>
              </a:solidFill>
              <a:latin typeface="+mn-ea"/>
            </a:endParaRPr>
          </a:p>
          <a:p>
            <a:pPr marL="285750" indent="-285750">
              <a:buFont typeface="Arial" panose="020B0604020202020204" pitchFamily="34" charset="0"/>
              <a:buChar char="•"/>
            </a:pPr>
            <a:endParaRPr lang="en-US" altLang="zh-CN" b="1" dirty="0">
              <a:solidFill>
                <a:srgbClr val="BB1C22"/>
              </a:solidFill>
              <a:latin typeface="+mn-ea"/>
            </a:endParaRPr>
          </a:p>
          <a:p>
            <a:pPr marL="285750" indent="-285750">
              <a:buFont typeface="Arial" panose="020B0604020202020204" pitchFamily="34" charset="0"/>
              <a:buChar char="•"/>
            </a:pPr>
            <a:r>
              <a:rPr lang="zh-CN" altLang="en-US" b="1" dirty="0">
                <a:solidFill>
                  <a:srgbClr val="BB1C22"/>
                </a:solidFill>
                <a:latin typeface="+mn-ea"/>
              </a:rPr>
              <a:t>防火要求：</a:t>
            </a:r>
            <a:r>
              <a:rPr lang="zh-CN" altLang="en-US" dirty="0">
                <a:solidFill>
                  <a:schemeClr val="tx1"/>
                </a:solidFill>
                <a:latin typeface="+mn-ea"/>
              </a:rPr>
              <a:t>用于外壳的聚合材料应符合以下要求：</a:t>
            </a:r>
          </a:p>
          <a:p>
            <a:pPr marL="342900" indent="-342900">
              <a:buFont typeface="+mj-lt"/>
              <a:buAutoNum type="alphaLcParenR"/>
            </a:pPr>
            <a:r>
              <a:rPr lang="zh-CN" altLang="en-US" dirty="0">
                <a:solidFill>
                  <a:schemeClr val="tx1"/>
                </a:solidFill>
                <a:latin typeface="+mn-ea"/>
              </a:rPr>
              <a:t>外壳内包含有火灾危险部件</a:t>
            </a:r>
            <a:r>
              <a:rPr lang="en-US" altLang="zh-CN" dirty="0">
                <a:solidFill>
                  <a:schemeClr val="tx1"/>
                </a:solidFill>
                <a:latin typeface="+mn-ea"/>
              </a:rPr>
              <a:t>——</a:t>
            </a:r>
            <a:r>
              <a:rPr lang="zh-CN" altLang="en-US" dirty="0">
                <a:solidFill>
                  <a:schemeClr val="tx1"/>
                </a:solidFill>
                <a:latin typeface="+mn-ea"/>
              </a:rPr>
              <a:t>最低可燃等级</a:t>
            </a:r>
            <a:r>
              <a:rPr lang="en-US" altLang="zh-CN" dirty="0">
                <a:solidFill>
                  <a:schemeClr val="tx1"/>
                </a:solidFill>
                <a:latin typeface="+mn-ea"/>
              </a:rPr>
              <a:t>5VA</a:t>
            </a:r>
            <a:r>
              <a:rPr lang="zh-CN" altLang="en-US" dirty="0">
                <a:solidFill>
                  <a:schemeClr val="tx1"/>
                </a:solidFill>
                <a:latin typeface="+mn-ea"/>
              </a:rPr>
              <a:t>或</a:t>
            </a:r>
            <a:r>
              <a:rPr lang="en-US" altLang="zh-CN" dirty="0">
                <a:solidFill>
                  <a:schemeClr val="tx1"/>
                </a:solidFill>
                <a:latin typeface="+mn-ea"/>
              </a:rPr>
              <a:t>V-0</a:t>
            </a:r>
            <a:r>
              <a:rPr lang="zh-CN" altLang="en-US" dirty="0">
                <a:solidFill>
                  <a:schemeClr val="tx1"/>
                </a:solidFill>
                <a:latin typeface="+mn-ea"/>
              </a:rPr>
              <a:t>；</a:t>
            </a:r>
          </a:p>
          <a:p>
            <a:pPr marL="342900" indent="-342900">
              <a:buFont typeface="+mj-lt"/>
              <a:buAutoNum type="alphaLcParenR"/>
            </a:pPr>
            <a:r>
              <a:rPr lang="zh-CN" altLang="en-US" dirty="0">
                <a:solidFill>
                  <a:schemeClr val="tx1"/>
                </a:solidFill>
                <a:latin typeface="+mn-ea"/>
              </a:rPr>
              <a:t>外壳内包含功率限制电路，其电压不超过</a:t>
            </a:r>
            <a:r>
              <a:rPr lang="en-US" altLang="zh-CN" dirty="0">
                <a:solidFill>
                  <a:schemeClr val="tx1"/>
                </a:solidFill>
                <a:latin typeface="+mn-ea"/>
              </a:rPr>
              <a:t>AC 30V</a:t>
            </a:r>
            <a:r>
              <a:rPr lang="zh-CN" altLang="en-US" dirty="0">
                <a:solidFill>
                  <a:schemeClr val="tx1"/>
                </a:solidFill>
                <a:latin typeface="+mn-ea"/>
              </a:rPr>
              <a:t>，峰值</a:t>
            </a:r>
            <a:r>
              <a:rPr lang="en-US" altLang="zh-CN" dirty="0">
                <a:solidFill>
                  <a:schemeClr val="tx1"/>
                </a:solidFill>
                <a:latin typeface="+mn-ea"/>
              </a:rPr>
              <a:t>42.4V</a:t>
            </a:r>
            <a:r>
              <a:rPr lang="zh-CN" altLang="en-US" dirty="0">
                <a:solidFill>
                  <a:schemeClr val="tx1"/>
                </a:solidFill>
                <a:latin typeface="+mn-ea"/>
              </a:rPr>
              <a:t>或</a:t>
            </a:r>
            <a:r>
              <a:rPr lang="en-US" altLang="zh-CN" dirty="0">
                <a:solidFill>
                  <a:schemeClr val="tx1"/>
                </a:solidFill>
                <a:latin typeface="+mn-ea"/>
              </a:rPr>
              <a:t>DC 60V——</a:t>
            </a:r>
            <a:r>
              <a:rPr lang="zh-CN" altLang="en-US" dirty="0">
                <a:solidFill>
                  <a:schemeClr val="tx1"/>
                </a:solidFill>
                <a:latin typeface="+mn-ea"/>
              </a:rPr>
              <a:t>最低可燃等级</a:t>
            </a:r>
            <a:r>
              <a:rPr lang="en-US" altLang="zh-CN" dirty="0">
                <a:solidFill>
                  <a:schemeClr val="tx1"/>
                </a:solidFill>
                <a:latin typeface="+mn-ea"/>
              </a:rPr>
              <a:t>V-2</a:t>
            </a:r>
            <a:r>
              <a:rPr lang="zh-CN" altLang="en-US" dirty="0">
                <a:solidFill>
                  <a:schemeClr val="tx1"/>
                </a:solidFill>
                <a:latin typeface="+mn-ea"/>
              </a:rPr>
              <a:t>或</a:t>
            </a:r>
            <a:r>
              <a:rPr lang="en-US" altLang="zh-CN" dirty="0">
                <a:solidFill>
                  <a:schemeClr val="tx1"/>
                </a:solidFill>
                <a:latin typeface="+mn-ea"/>
              </a:rPr>
              <a:t>HB</a:t>
            </a:r>
          </a:p>
          <a:p>
            <a:pPr marL="342900" indent="-342900">
              <a:buFont typeface="+mj-lt"/>
              <a:buAutoNum type="alphaLcParenR"/>
            </a:pPr>
            <a:r>
              <a:rPr lang="zh-CN" altLang="en-US" dirty="0">
                <a:solidFill>
                  <a:schemeClr val="tx1"/>
                </a:solidFill>
                <a:latin typeface="+mn-ea"/>
              </a:rPr>
              <a:t>外壳内包含能量限制为</a:t>
            </a:r>
            <a:r>
              <a:rPr lang="en-US" altLang="zh-CN" dirty="0">
                <a:solidFill>
                  <a:schemeClr val="tx1"/>
                </a:solidFill>
                <a:latin typeface="+mn-ea"/>
              </a:rPr>
              <a:t>15</a:t>
            </a:r>
            <a:r>
              <a:rPr lang="zh-CN" altLang="en-US" dirty="0">
                <a:solidFill>
                  <a:schemeClr val="tx1"/>
                </a:solidFill>
                <a:latin typeface="+mn-ea"/>
              </a:rPr>
              <a:t>瓦的电池供电的电路</a:t>
            </a:r>
            <a:r>
              <a:rPr lang="en-US" altLang="zh-CN" dirty="0">
                <a:solidFill>
                  <a:schemeClr val="tx1"/>
                </a:solidFill>
                <a:latin typeface="+mn-ea"/>
              </a:rPr>
              <a:t>——</a:t>
            </a:r>
            <a:r>
              <a:rPr lang="zh-CN" altLang="en-US" dirty="0">
                <a:solidFill>
                  <a:schemeClr val="tx1"/>
                </a:solidFill>
                <a:latin typeface="+mn-ea"/>
              </a:rPr>
              <a:t>最低可燃性等级</a:t>
            </a:r>
            <a:r>
              <a:rPr lang="en-US" altLang="zh-CN" dirty="0">
                <a:solidFill>
                  <a:schemeClr val="tx1"/>
                </a:solidFill>
                <a:latin typeface="+mn-ea"/>
              </a:rPr>
              <a:t>HB</a:t>
            </a:r>
          </a:p>
          <a:p>
            <a:pPr marL="285750" indent="-285750">
              <a:buFont typeface="Arial" panose="020B0604020202020204" pitchFamily="34" charset="0"/>
              <a:buChar char="•"/>
            </a:pPr>
            <a:endParaRPr lang="en-US" altLang="zh-CN" dirty="0">
              <a:solidFill>
                <a:srgbClr val="BB1C22"/>
              </a:solidFill>
              <a:latin typeface="+mn-ea"/>
            </a:endParaRPr>
          </a:p>
          <a:p>
            <a:pPr marL="285750" indent="-285750">
              <a:buFont typeface="Arial" panose="020B0604020202020204" pitchFamily="34" charset="0"/>
              <a:buChar char="•"/>
            </a:pPr>
            <a:r>
              <a:rPr lang="zh-CN" altLang="en-US" b="1" dirty="0">
                <a:solidFill>
                  <a:srgbClr val="BB1C22"/>
                </a:solidFill>
                <a:latin typeface="+mn-ea"/>
              </a:rPr>
              <a:t>防腐蚀保护</a:t>
            </a:r>
            <a:r>
              <a:rPr lang="zh-CN" altLang="en-US" b="1" dirty="0">
                <a:latin typeface="+mn-ea"/>
              </a:rPr>
              <a:t>：</a:t>
            </a:r>
            <a:r>
              <a:rPr lang="zh-CN" altLang="en-US" dirty="0">
                <a:latin typeface="+mn-ea"/>
              </a:rPr>
              <a:t>钢铁零部件应通过搪瓷、镀锌、电镀或其它等效方式加以保护，以防腐蚀；不适用于垫圈、螺钉和螺栓等次要零件；</a:t>
            </a:r>
            <a:endParaRPr lang="en-US" altLang="zh-CN" dirty="0">
              <a:latin typeface="+mn-ea"/>
            </a:endParaRPr>
          </a:p>
          <a:p>
            <a:pPr marL="285750" indent="-285750">
              <a:buFont typeface="Arial" panose="020B0604020202020204" pitchFamily="34" charset="0"/>
              <a:buChar char="•"/>
            </a:pPr>
            <a:endParaRPr lang="en-US" altLang="zh-CN" dirty="0">
              <a:latin typeface="+mn-ea"/>
            </a:endParaRPr>
          </a:p>
          <a:p>
            <a:pPr marL="285750" indent="-285750">
              <a:buFont typeface="Arial" panose="020B0604020202020204" pitchFamily="34" charset="0"/>
              <a:buChar char="•"/>
            </a:pPr>
            <a:r>
              <a:rPr lang="zh-CN" altLang="en-US" b="1" dirty="0">
                <a:solidFill>
                  <a:srgbClr val="BB1C22"/>
                </a:solidFill>
                <a:latin typeface="+mn-ea"/>
              </a:rPr>
              <a:t>印刷电路板可燃等级</a:t>
            </a:r>
            <a:r>
              <a:rPr lang="zh-CN" altLang="en-US" b="1" dirty="0">
                <a:latin typeface="+mn-ea"/>
              </a:rPr>
              <a:t>：</a:t>
            </a:r>
            <a:r>
              <a:rPr lang="zh-CN" altLang="en-US" dirty="0">
                <a:latin typeface="+mn-ea"/>
              </a:rPr>
              <a:t>可燃性最低等级应为</a:t>
            </a:r>
            <a:r>
              <a:rPr lang="en-US" altLang="zh-CN" dirty="0">
                <a:latin typeface="+mn-ea"/>
              </a:rPr>
              <a:t>V-2</a:t>
            </a:r>
          </a:p>
          <a:p>
            <a:pPr marL="285750" indent="-285750">
              <a:buFont typeface="Arial" panose="020B0604020202020204" pitchFamily="34" charset="0"/>
              <a:buChar char="•"/>
            </a:pPr>
            <a:endParaRPr lang="en-US" altLang="zh-CN" dirty="0">
              <a:latin typeface="+mn-ea"/>
            </a:endParaRPr>
          </a:p>
          <a:p>
            <a:pPr marL="285750" indent="-285750">
              <a:buFont typeface="Arial" panose="020B0604020202020204" pitchFamily="34" charset="0"/>
              <a:buChar char="•"/>
            </a:pPr>
            <a:r>
              <a:rPr lang="zh-CN" altLang="en-US" b="1" dirty="0">
                <a:solidFill>
                  <a:srgbClr val="BB1C22"/>
                </a:solidFill>
              </a:rPr>
              <a:t>昆虫防护</a:t>
            </a:r>
            <a:r>
              <a:rPr lang="zh-CN" altLang="en-US" b="1" dirty="0"/>
              <a:t>：</a:t>
            </a:r>
            <a:r>
              <a:rPr lang="zh-CN" altLang="en-US" dirty="0"/>
              <a:t>烟雾报警器应提供遮蔽物或等效保护装置（百叶窗、狭槽、孔洞等），以阻止昆虫进入迷宫检测腔。最大开口尺寸不得超过</a:t>
            </a:r>
            <a:r>
              <a:rPr lang="en-US" altLang="zh-CN" dirty="0"/>
              <a:t>1.27mm</a:t>
            </a:r>
            <a:r>
              <a:rPr lang="zh-CN" altLang="en-US" dirty="0"/>
              <a:t>。</a:t>
            </a:r>
            <a:endParaRPr lang="en-US" altLang="zh-CN" dirty="0"/>
          </a:p>
          <a:p>
            <a:endParaRPr lang="en-US" altLang="zh-CN" dirty="0">
              <a:latin typeface="+mn-ea"/>
            </a:endParaRPr>
          </a:p>
          <a:p>
            <a:endParaRPr lang="en-US" altLang="zh-CN" dirty="0">
              <a:latin typeface="+mn-ea"/>
            </a:endParaRPr>
          </a:p>
          <a:p>
            <a:endParaRPr lang="en-US" altLang="zh-CN" dirty="0">
              <a:latin typeface="+mn-ea"/>
            </a:endParaRPr>
          </a:p>
          <a:p>
            <a:endParaRPr lang="zh-CN" altLang="en-US" dirty="0">
              <a:latin typeface="+mn-ea"/>
            </a:endParaRPr>
          </a:p>
        </p:txBody>
      </p:sp>
      <p:sp>
        <p:nvSpPr>
          <p:cNvPr id="3" name="文本占位符 2">
            <a:extLst>
              <a:ext uri="{FF2B5EF4-FFF2-40B4-BE49-F238E27FC236}">
                <a16:creationId xmlns:a16="http://schemas.microsoft.com/office/drawing/2014/main" id="{386C788C-5B62-4664-BC98-8A337B66E768}"/>
              </a:ext>
            </a:extLst>
          </p:cNvPr>
          <p:cNvSpPr>
            <a:spLocks noGrp="1"/>
          </p:cNvSpPr>
          <p:nvPr>
            <p:ph type="body" sz="quarter" idx="10"/>
          </p:nvPr>
        </p:nvSpPr>
        <p:spPr>
          <a:xfrm>
            <a:off x="715919" y="213821"/>
            <a:ext cx="3287670" cy="440934"/>
          </a:xfrm>
        </p:spPr>
        <p:txBody>
          <a:bodyPr/>
          <a:lstStyle/>
          <a:p>
            <a:r>
              <a:rPr lang="en-US" altLang="zh-CN" sz="2400" b="1" dirty="0">
                <a:solidFill>
                  <a:srgbClr val="BB1C22"/>
                </a:solidFill>
                <a:latin typeface="+mn-lt"/>
                <a:ea typeface="+mn-ea"/>
              </a:rPr>
              <a:t>UL217</a:t>
            </a:r>
            <a:r>
              <a:rPr lang="zh-CN" altLang="en-US" sz="2400" b="1" dirty="0">
                <a:solidFill>
                  <a:srgbClr val="BB1C22"/>
                </a:solidFill>
                <a:latin typeface="+mn-lt"/>
                <a:ea typeface="+mn-ea"/>
              </a:rPr>
              <a:t>设计注意事项</a:t>
            </a:r>
          </a:p>
          <a:p>
            <a:endParaRPr lang="zh-CN" altLang="en-US" sz="2400" b="1" dirty="0">
              <a:solidFill>
                <a:srgbClr val="BB1C22"/>
              </a:solidFill>
              <a:latin typeface="+mn-lt"/>
              <a:ea typeface="+mn-ea"/>
            </a:endParaRPr>
          </a:p>
        </p:txBody>
      </p:sp>
    </p:spTree>
    <p:extLst>
      <p:ext uri="{BB962C8B-B14F-4D97-AF65-F5344CB8AC3E}">
        <p14:creationId xmlns:p14="http://schemas.microsoft.com/office/powerpoint/2010/main" val="65007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BA4000B-969C-41AA-BB17-46FE99735295}"/>
              </a:ext>
            </a:extLst>
          </p:cNvPr>
          <p:cNvSpPr>
            <a:spLocks noGrp="1"/>
          </p:cNvSpPr>
          <p:nvPr>
            <p:ph type="body" sz="quarter" idx="10"/>
          </p:nvPr>
        </p:nvSpPr>
        <p:spPr>
          <a:xfrm>
            <a:off x="715919" y="213821"/>
            <a:ext cx="3287670" cy="542534"/>
          </a:xfrm>
        </p:spPr>
        <p:txBody>
          <a:bodyPr/>
          <a:lstStyle/>
          <a:p>
            <a:r>
              <a:rPr lang="en-US" altLang="zh-CN" sz="2400" b="1" dirty="0">
                <a:solidFill>
                  <a:srgbClr val="BB1C22"/>
                </a:solidFill>
                <a:latin typeface="+mn-lt"/>
                <a:ea typeface="+mn-ea"/>
              </a:rPr>
              <a:t>UL217</a:t>
            </a:r>
            <a:r>
              <a:rPr lang="zh-CN" altLang="en-US" sz="2400" b="1" dirty="0">
                <a:solidFill>
                  <a:srgbClr val="BB1C22"/>
                </a:solidFill>
                <a:latin typeface="+mn-lt"/>
                <a:ea typeface="+mn-ea"/>
              </a:rPr>
              <a:t>认证测试内容</a:t>
            </a:r>
            <a:endParaRPr lang="en-US" altLang="zh-CN" sz="2400" b="1" dirty="0">
              <a:solidFill>
                <a:srgbClr val="BB1C22"/>
              </a:solidFill>
              <a:latin typeface="+mn-lt"/>
              <a:ea typeface="+mn-ea"/>
            </a:endParaRPr>
          </a:p>
          <a:p>
            <a:endParaRPr lang="zh-CN" altLang="en-US" sz="2400" b="1" dirty="0">
              <a:solidFill>
                <a:srgbClr val="BB1C22"/>
              </a:solidFill>
              <a:latin typeface="+mn-lt"/>
              <a:ea typeface="+mn-ea"/>
            </a:endParaRPr>
          </a:p>
        </p:txBody>
      </p:sp>
      <p:pic>
        <p:nvPicPr>
          <p:cNvPr id="5" name="图片 4">
            <a:extLst>
              <a:ext uri="{FF2B5EF4-FFF2-40B4-BE49-F238E27FC236}">
                <a16:creationId xmlns:a16="http://schemas.microsoft.com/office/drawing/2014/main" id="{5AC8E420-5329-4B90-869A-C3FA2FCA1093}"/>
              </a:ext>
            </a:extLst>
          </p:cNvPr>
          <p:cNvPicPr>
            <a:picLocks noChangeAspect="1"/>
          </p:cNvPicPr>
          <p:nvPr/>
        </p:nvPicPr>
        <p:blipFill>
          <a:blip r:embed="rId2"/>
          <a:stretch>
            <a:fillRect/>
          </a:stretch>
        </p:blipFill>
        <p:spPr>
          <a:xfrm>
            <a:off x="4403324" y="391340"/>
            <a:ext cx="2621346" cy="6343658"/>
          </a:xfrm>
          <a:prstGeom prst="rect">
            <a:avLst/>
          </a:prstGeom>
        </p:spPr>
      </p:pic>
    </p:spTree>
    <p:extLst>
      <p:ext uri="{BB962C8B-B14F-4D97-AF65-F5344CB8AC3E}">
        <p14:creationId xmlns:p14="http://schemas.microsoft.com/office/powerpoint/2010/main" val="2668907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E4C4F944-35F5-4B7A-B585-91996F3D71E4}"/>
              </a:ext>
            </a:extLst>
          </p:cNvPr>
          <p:cNvSpPr>
            <a:spLocks noGrp="1"/>
          </p:cNvSpPr>
          <p:nvPr>
            <p:ph type="body" sz="quarter" idx="10"/>
          </p:nvPr>
        </p:nvSpPr>
        <p:spPr>
          <a:xfrm>
            <a:off x="715919" y="213820"/>
            <a:ext cx="2693325" cy="373201"/>
          </a:xfrm>
        </p:spPr>
        <p:txBody>
          <a:bodyPr/>
          <a:lstStyle/>
          <a:p>
            <a:r>
              <a:rPr lang="zh-CN" altLang="en-US" sz="2400" b="1" dirty="0">
                <a:solidFill>
                  <a:srgbClr val="BB1C22"/>
                </a:solidFill>
                <a:latin typeface="+mn-lt"/>
                <a:ea typeface="+mn-ea"/>
              </a:rPr>
              <a:t>设计主要差异</a:t>
            </a:r>
          </a:p>
        </p:txBody>
      </p:sp>
      <p:graphicFrame>
        <p:nvGraphicFramePr>
          <p:cNvPr id="5" name="表格 5">
            <a:extLst>
              <a:ext uri="{FF2B5EF4-FFF2-40B4-BE49-F238E27FC236}">
                <a16:creationId xmlns:a16="http://schemas.microsoft.com/office/drawing/2014/main" id="{43F0471A-FFD9-4BA4-8BA5-8BD76C2D6077}"/>
              </a:ext>
            </a:extLst>
          </p:cNvPr>
          <p:cNvGraphicFramePr>
            <a:graphicFrameLocks noGrp="1"/>
          </p:cNvGraphicFramePr>
          <p:nvPr>
            <p:extLst>
              <p:ext uri="{D42A27DB-BD31-4B8C-83A1-F6EECF244321}">
                <p14:modId xmlns:p14="http://schemas.microsoft.com/office/powerpoint/2010/main" val="1349741639"/>
              </p:ext>
            </p:extLst>
          </p:nvPr>
        </p:nvGraphicFramePr>
        <p:xfrm>
          <a:off x="715919" y="875836"/>
          <a:ext cx="10618125" cy="5219062"/>
        </p:xfrm>
        <a:graphic>
          <a:graphicData uri="http://schemas.openxmlformats.org/drawingml/2006/table">
            <a:tbl>
              <a:tblPr firstRow="1" bandRow="1">
                <a:tableStyleId>{21E4AEA4-8DFA-4A89-87EB-49C32662AFE0}</a:tableStyleId>
              </a:tblPr>
              <a:tblGrid>
                <a:gridCol w="2292552">
                  <a:extLst>
                    <a:ext uri="{9D8B030D-6E8A-4147-A177-3AD203B41FA5}">
                      <a16:colId xmlns:a16="http://schemas.microsoft.com/office/drawing/2014/main" val="219305309"/>
                    </a:ext>
                  </a:extLst>
                </a:gridCol>
                <a:gridCol w="3437485">
                  <a:extLst>
                    <a:ext uri="{9D8B030D-6E8A-4147-A177-3AD203B41FA5}">
                      <a16:colId xmlns:a16="http://schemas.microsoft.com/office/drawing/2014/main" val="2468235950"/>
                    </a:ext>
                  </a:extLst>
                </a:gridCol>
                <a:gridCol w="4888088">
                  <a:extLst>
                    <a:ext uri="{9D8B030D-6E8A-4147-A177-3AD203B41FA5}">
                      <a16:colId xmlns:a16="http://schemas.microsoft.com/office/drawing/2014/main" val="3517952531"/>
                    </a:ext>
                  </a:extLst>
                </a:gridCol>
              </a:tblGrid>
              <a:tr h="631140">
                <a:tc>
                  <a:txBody>
                    <a:bodyPr/>
                    <a:lstStyle/>
                    <a:p>
                      <a:r>
                        <a:rPr lang="en-US" altLang="zh-CN" dirty="0"/>
                        <a:t>                     </a:t>
                      </a:r>
                      <a:r>
                        <a:rPr lang="zh-CN" altLang="en-US" dirty="0"/>
                        <a:t>标准</a:t>
                      </a:r>
                      <a:endParaRPr lang="en-US" altLang="zh-CN" dirty="0"/>
                    </a:p>
                    <a:p>
                      <a:r>
                        <a:rPr lang="zh-CN" altLang="en-US" dirty="0"/>
                        <a:t>项目</a:t>
                      </a:r>
                    </a:p>
                  </a:txBody>
                  <a:tcPr>
                    <a:solidFill>
                      <a:srgbClr val="BB1C22"/>
                    </a:solidFill>
                  </a:tcPr>
                </a:tc>
                <a:tc>
                  <a:txBody>
                    <a:bodyPr/>
                    <a:lstStyle/>
                    <a:p>
                      <a:pPr algn="ctr"/>
                      <a:r>
                        <a:rPr lang="en-US" altLang="zh-CN" dirty="0"/>
                        <a:t>EN14604</a:t>
                      </a:r>
                      <a:endParaRPr lang="zh-CN" altLang="en-US" dirty="0"/>
                    </a:p>
                  </a:txBody>
                  <a:tcPr anchor="ctr">
                    <a:solidFill>
                      <a:srgbClr val="BB1C22"/>
                    </a:solidFill>
                  </a:tcPr>
                </a:tc>
                <a:tc>
                  <a:txBody>
                    <a:bodyPr/>
                    <a:lstStyle/>
                    <a:p>
                      <a:pPr algn="ctr"/>
                      <a:r>
                        <a:rPr lang="en-US" altLang="zh-CN" dirty="0"/>
                        <a:t>UL217</a:t>
                      </a:r>
                      <a:endParaRPr lang="zh-CN" altLang="en-US" dirty="0"/>
                    </a:p>
                  </a:txBody>
                  <a:tcPr anchor="ctr">
                    <a:solidFill>
                      <a:srgbClr val="BB1C22"/>
                    </a:solidFill>
                  </a:tcPr>
                </a:tc>
                <a:extLst>
                  <a:ext uri="{0D108BD9-81ED-4DB2-BD59-A6C34878D82A}">
                    <a16:rowId xmlns:a16="http://schemas.microsoft.com/office/drawing/2014/main" val="3013839985"/>
                  </a:ext>
                </a:extLst>
              </a:tr>
              <a:tr h="408165">
                <a:tc>
                  <a:txBody>
                    <a:bodyPr/>
                    <a:lstStyle/>
                    <a:p>
                      <a:r>
                        <a:rPr lang="zh-CN" altLang="en-US" dirty="0"/>
                        <a:t>不可更换电池上电</a:t>
                      </a:r>
                    </a:p>
                  </a:txBody>
                  <a:tcPr/>
                </a:tc>
                <a:tc>
                  <a:txBody>
                    <a:bodyPr/>
                    <a:lstStyle/>
                    <a:p>
                      <a:r>
                        <a:rPr lang="zh-CN" altLang="en-US" dirty="0"/>
                        <a:t>上电后可再次断电</a:t>
                      </a:r>
                    </a:p>
                  </a:txBody>
                  <a:tcPr/>
                </a:tc>
                <a:tc>
                  <a:txBody>
                    <a:bodyPr/>
                    <a:lstStyle/>
                    <a:p>
                      <a:r>
                        <a:rPr lang="zh-CN" altLang="en-US" dirty="0"/>
                        <a:t>首次上电后不可再次断电关机</a:t>
                      </a:r>
                    </a:p>
                  </a:txBody>
                  <a:tcPr/>
                </a:tc>
                <a:extLst>
                  <a:ext uri="{0D108BD9-81ED-4DB2-BD59-A6C34878D82A}">
                    <a16:rowId xmlns:a16="http://schemas.microsoft.com/office/drawing/2014/main" val="1324320279"/>
                  </a:ext>
                </a:extLst>
              </a:tr>
              <a:tr h="408165">
                <a:tc>
                  <a:txBody>
                    <a:bodyPr/>
                    <a:lstStyle/>
                    <a:p>
                      <a:r>
                        <a:rPr lang="zh-CN" altLang="en-US" dirty="0"/>
                        <a:t>不可更换电池停用</a:t>
                      </a:r>
                    </a:p>
                  </a:txBody>
                  <a:tcPr/>
                </a:tc>
                <a:tc>
                  <a:txBody>
                    <a:bodyPr/>
                    <a:lstStyle/>
                    <a:p>
                      <a:r>
                        <a:rPr lang="en-US" altLang="zh-CN" dirty="0"/>
                        <a:t>/</a:t>
                      </a:r>
                      <a:endParaRPr lang="zh-CN" altLang="en-US" dirty="0"/>
                    </a:p>
                  </a:txBody>
                  <a:tcPr/>
                </a:tc>
                <a:tc>
                  <a:txBody>
                    <a:bodyPr/>
                    <a:lstStyle/>
                    <a:p>
                      <a:r>
                        <a:rPr lang="zh-CN" altLang="en-US" dirty="0"/>
                        <a:t>停用装置应要求使用工具或等效工具，并应使装置无法重新安装，停用装置应还用于将电池完全放电，仅能使用一次</a:t>
                      </a:r>
                    </a:p>
                  </a:txBody>
                  <a:tcPr/>
                </a:tc>
                <a:extLst>
                  <a:ext uri="{0D108BD9-81ED-4DB2-BD59-A6C34878D82A}">
                    <a16:rowId xmlns:a16="http://schemas.microsoft.com/office/drawing/2014/main" val="752638354"/>
                  </a:ext>
                </a:extLst>
              </a:tr>
              <a:tr h="1659532">
                <a:tc>
                  <a:txBody>
                    <a:bodyPr/>
                    <a:lstStyle/>
                    <a:p>
                      <a:r>
                        <a:rPr lang="zh-CN" altLang="en-US" dirty="0"/>
                        <a:t>静音模式</a:t>
                      </a:r>
                    </a:p>
                  </a:txBody>
                  <a:tcPr/>
                </a:tc>
                <a:tc>
                  <a:txBody>
                    <a:bodyPr/>
                    <a:lstStyle/>
                    <a:p>
                      <a:r>
                        <a:rPr lang="zh-CN" altLang="en-US" dirty="0"/>
                        <a:t>非必须功能</a:t>
                      </a:r>
                    </a:p>
                  </a:txBody>
                  <a:tcPr/>
                </a:tc>
                <a:tc>
                  <a:txBody>
                    <a:bodyPr/>
                    <a:lstStyle/>
                    <a:p>
                      <a:r>
                        <a:rPr lang="zh-CN" altLang="en-US" dirty="0"/>
                        <a:t>必须功能：</a:t>
                      </a:r>
                      <a:endParaRPr lang="en-US" altLang="zh-CN" dirty="0"/>
                    </a:p>
                    <a:p>
                      <a:r>
                        <a:rPr lang="en-US" altLang="zh-CN" dirty="0"/>
                        <a:t>1</a:t>
                      </a:r>
                      <a:r>
                        <a:rPr lang="zh-CN" altLang="en-US" dirty="0"/>
                        <a:t>、静音模式下，如果烟雾浓度继续上升超过静音灵敏度阀值时，将退出静音状态，再次进入报警状态。</a:t>
                      </a:r>
                      <a:endParaRPr lang="en-US" altLang="zh-CN" dirty="0"/>
                    </a:p>
                    <a:p>
                      <a:r>
                        <a:rPr lang="en-US" altLang="zh-CN" dirty="0"/>
                        <a:t>2</a:t>
                      </a:r>
                      <a:r>
                        <a:rPr lang="zh-CN" altLang="en-US" dirty="0"/>
                        <a:t>、电池电压低于某个电压值时，不可以被静音</a:t>
                      </a:r>
                    </a:p>
                  </a:txBody>
                  <a:tcPr/>
                </a:tc>
                <a:extLst>
                  <a:ext uri="{0D108BD9-81ED-4DB2-BD59-A6C34878D82A}">
                    <a16:rowId xmlns:a16="http://schemas.microsoft.com/office/drawing/2014/main" val="3737300556"/>
                  </a:ext>
                </a:extLst>
              </a:tr>
              <a:tr h="1135469">
                <a:tc>
                  <a:txBody>
                    <a:bodyPr/>
                    <a:lstStyle/>
                    <a:p>
                      <a:r>
                        <a:rPr lang="zh-CN" altLang="en-US" dirty="0"/>
                        <a:t>烟雾检测</a:t>
                      </a:r>
                    </a:p>
                  </a:txBody>
                  <a:tcPr/>
                </a:tc>
                <a:tc>
                  <a:txBody>
                    <a:bodyPr/>
                    <a:lstStyle/>
                    <a:p>
                      <a:r>
                        <a:rPr lang="zh-CN" altLang="en-US" dirty="0"/>
                        <a:t>木头阴燃测试；</a:t>
                      </a:r>
                    </a:p>
                    <a:p>
                      <a:r>
                        <a:rPr lang="zh-CN" altLang="en-US" dirty="0"/>
                        <a:t>棉花阴燃测试；</a:t>
                      </a:r>
                    </a:p>
                    <a:p>
                      <a:r>
                        <a:rPr lang="zh-CN" altLang="en-US" dirty="0"/>
                        <a:t>燃烧聚氨酯泡沫：</a:t>
                      </a:r>
                    </a:p>
                    <a:p>
                      <a:r>
                        <a:rPr lang="zh-CN" altLang="en-US" dirty="0"/>
                        <a:t>明火液体（正庚烷）</a:t>
                      </a:r>
                    </a:p>
                  </a:txBody>
                  <a:tcPr/>
                </a:tc>
                <a:tc>
                  <a:txBody>
                    <a:bodyPr/>
                    <a:lstStyle/>
                    <a:p>
                      <a:r>
                        <a:rPr lang="zh-CN" altLang="en-US" dirty="0"/>
                        <a:t>纸火；</a:t>
                      </a:r>
                      <a:endParaRPr lang="en-US" altLang="zh-CN" dirty="0"/>
                    </a:p>
                    <a:p>
                      <a:r>
                        <a:rPr lang="zh-CN" altLang="en-US" dirty="0"/>
                        <a:t>木头燃烧；</a:t>
                      </a:r>
                      <a:endParaRPr lang="en-US" altLang="zh-CN" dirty="0"/>
                    </a:p>
                    <a:p>
                      <a:r>
                        <a:rPr lang="zh-CN" altLang="en-US" dirty="0"/>
                        <a:t>聚氨酯泡沫燃烧；</a:t>
                      </a:r>
                      <a:endParaRPr lang="en-US" altLang="zh-CN" dirty="0"/>
                    </a:p>
                    <a:p>
                      <a:r>
                        <a:rPr lang="zh-CN" altLang="en-US" dirty="0"/>
                        <a:t>厨房烟雾；</a:t>
                      </a:r>
                    </a:p>
                  </a:txBody>
                  <a:tcPr/>
                </a:tc>
                <a:extLst>
                  <a:ext uri="{0D108BD9-81ED-4DB2-BD59-A6C34878D82A}">
                    <a16:rowId xmlns:a16="http://schemas.microsoft.com/office/drawing/2014/main" val="1368700911"/>
                  </a:ext>
                </a:extLst>
              </a:tr>
              <a:tr h="408165">
                <a:tc>
                  <a:txBody>
                    <a:bodyPr/>
                    <a:lstStyle/>
                    <a:p>
                      <a:r>
                        <a:rPr lang="zh-CN" altLang="en-US" dirty="0"/>
                        <a:t>迷宫检测</a:t>
                      </a:r>
                    </a:p>
                  </a:txBody>
                  <a:tcPr/>
                </a:tc>
                <a:tc>
                  <a:txBody>
                    <a:bodyPr/>
                    <a:lstStyle/>
                    <a:p>
                      <a:r>
                        <a:rPr lang="en-US" altLang="zh-CN" dirty="0"/>
                        <a:t>/</a:t>
                      </a:r>
                      <a:endParaRPr lang="zh-CN" altLang="en-US" dirty="0"/>
                    </a:p>
                  </a:txBody>
                  <a:tcPr/>
                </a:tc>
                <a:tc>
                  <a:txBody>
                    <a:bodyPr/>
                    <a:lstStyle/>
                    <a:p>
                      <a:r>
                        <a:rPr lang="zh-CN" altLang="en-US" dirty="0"/>
                        <a:t>迷宫洁净状态监控</a:t>
                      </a:r>
                    </a:p>
                  </a:txBody>
                  <a:tcPr/>
                </a:tc>
                <a:extLst>
                  <a:ext uri="{0D108BD9-81ED-4DB2-BD59-A6C34878D82A}">
                    <a16:rowId xmlns:a16="http://schemas.microsoft.com/office/drawing/2014/main" val="3089979451"/>
                  </a:ext>
                </a:extLst>
              </a:tr>
            </a:tbl>
          </a:graphicData>
        </a:graphic>
      </p:graphicFrame>
      <p:cxnSp>
        <p:nvCxnSpPr>
          <p:cNvPr id="7" name="直接连接符 6">
            <a:extLst>
              <a:ext uri="{FF2B5EF4-FFF2-40B4-BE49-F238E27FC236}">
                <a16:creationId xmlns:a16="http://schemas.microsoft.com/office/drawing/2014/main" id="{4A04549C-38BB-4EAE-BE62-E9E4589C1252}"/>
              </a:ext>
            </a:extLst>
          </p:cNvPr>
          <p:cNvCxnSpPr>
            <a:cxnSpLocks/>
          </p:cNvCxnSpPr>
          <p:nvPr/>
        </p:nvCxnSpPr>
        <p:spPr>
          <a:xfrm>
            <a:off x="715919" y="875836"/>
            <a:ext cx="2286925" cy="58411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235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E4C4F944-35F5-4B7A-B585-91996F3D71E4}"/>
              </a:ext>
            </a:extLst>
          </p:cNvPr>
          <p:cNvSpPr>
            <a:spLocks noGrp="1"/>
          </p:cNvSpPr>
          <p:nvPr>
            <p:ph type="body" sz="quarter" idx="10"/>
          </p:nvPr>
        </p:nvSpPr>
        <p:spPr>
          <a:xfrm>
            <a:off x="715919" y="225109"/>
            <a:ext cx="3287670" cy="508667"/>
          </a:xfrm>
        </p:spPr>
        <p:txBody>
          <a:bodyPr/>
          <a:lstStyle/>
          <a:p>
            <a:r>
              <a:rPr lang="zh-CN" altLang="en-US" sz="2400" b="1" dirty="0">
                <a:solidFill>
                  <a:srgbClr val="BB1C22"/>
                </a:solidFill>
                <a:latin typeface="+mn-lt"/>
                <a:ea typeface="+mn-ea"/>
              </a:rPr>
              <a:t>设计主要差异</a:t>
            </a:r>
          </a:p>
        </p:txBody>
      </p:sp>
      <p:graphicFrame>
        <p:nvGraphicFramePr>
          <p:cNvPr id="5" name="表格 5">
            <a:extLst>
              <a:ext uri="{FF2B5EF4-FFF2-40B4-BE49-F238E27FC236}">
                <a16:creationId xmlns:a16="http://schemas.microsoft.com/office/drawing/2014/main" id="{43F0471A-FFD9-4BA4-8BA5-8BD76C2D6077}"/>
              </a:ext>
            </a:extLst>
          </p:cNvPr>
          <p:cNvGraphicFramePr>
            <a:graphicFrameLocks noGrp="1"/>
          </p:cNvGraphicFramePr>
          <p:nvPr>
            <p:extLst>
              <p:ext uri="{D42A27DB-BD31-4B8C-83A1-F6EECF244321}">
                <p14:modId xmlns:p14="http://schemas.microsoft.com/office/powerpoint/2010/main" val="798372868"/>
              </p:ext>
            </p:extLst>
          </p:nvPr>
        </p:nvGraphicFramePr>
        <p:xfrm>
          <a:off x="715919" y="1072164"/>
          <a:ext cx="10816410" cy="5205445"/>
        </p:xfrm>
        <a:graphic>
          <a:graphicData uri="http://schemas.openxmlformats.org/drawingml/2006/table">
            <a:tbl>
              <a:tblPr firstRow="1" bandRow="1">
                <a:tableStyleId>{21E4AEA4-8DFA-4A89-87EB-49C32662AFE0}</a:tableStyleId>
              </a:tblPr>
              <a:tblGrid>
                <a:gridCol w="2335362">
                  <a:extLst>
                    <a:ext uri="{9D8B030D-6E8A-4147-A177-3AD203B41FA5}">
                      <a16:colId xmlns:a16="http://schemas.microsoft.com/office/drawing/2014/main" val="219305309"/>
                    </a:ext>
                  </a:extLst>
                </a:gridCol>
                <a:gridCol w="3417252">
                  <a:extLst>
                    <a:ext uri="{9D8B030D-6E8A-4147-A177-3AD203B41FA5}">
                      <a16:colId xmlns:a16="http://schemas.microsoft.com/office/drawing/2014/main" val="2468235950"/>
                    </a:ext>
                  </a:extLst>
                </a:gridCol>
                <a:gridCol w="5063796">
                  <a:extLst>
                    <a:ext uri="{9D8B030D-6E8A-4147-A177-3AD203B41FA5}">
                      <a16:colId xmlns:a16="http://schemas.microsoft.com/office/drawing/2014/main" val="3517952531"/>
                    </a:ext>
                  </a:extLst>
                </a:gridCol>
              </a:tblGrid>
              <a:tr h="724885">
                <a:tc>
                  <a:txBody>
                    <a:bodyPr/>
                    <a:lstStyle/>
                    <a:p>
                      <a:r>
                        <a:rPr lang="en-US" altLang="zh-CN" dirty="0"/>
                        <a:t>                 </a:t>
                      </a:r>
                      <a:r>
                        <a:rPr lang="zh-CN" altLang="en-US" dirty="0"/>
                        <a:t>标准</a:t>
                      </a:r>
                      <a:endParaRPr lang="en-US" altLang="zh-CN" dirty="0"/>
                    </a:p>
                    <a:p>
                      <a:r>
                        <a:rPr lang="zh-CN" altLang="en-US" dirty="0"/>
                        <a:t>项目</a:t>
                      </a:r>
                    </a:p>
                  </a:txBody>
                  <a:tcPr>
                    <a:solidFill>
                      <a:srgbClr val="BB1C22"/>
                    </a:solidFill>
                  </a:tcPr>
                </a:tc>
                <a:tc>
                  <a:txBody>
                    <a:bodyPr/>
                    <a:lstStyle/>
                    <a:p>
                      <a:pPr algn="ctr"/>
                      <a:r>
                        <a:rPr lang="en-US" altLang="zh-CN" dirty="0"/>
                        <a:t>EN14604</a:t>
                      </a:r>
                      <a:endParaRPr lang="zh-CN" altLang="en-US" dirty="0"/>
                    </a:p>
                  </a:txBody>
                  <a:tcPr anchor="ctr">
                    <a:solidFill>
                      <a:srgbClr val="BB1C22"/>
                    </a:solidFill>
                  </a:tcPr>
                </a:tc>
                <a:tc>
                  <a:txBody>
                    <a:bodyPr/>
                    <a:lstStyle/>
                    <a:p>
                      <a:pPr algn="ctr"/>
                      <a:r>
                        <a:rPr lang="en-US" altLang="zh-CN" dirty="0"/>
                        <a:t>UL217</a:t>
                      </a:r>
                      <a:endParaRPr lang="zh-CN" altLang="en-US" dirty="0"/>
                    </a:p>
                  </a:txBody>
                  <a:tcPr anchor="ctr">
                    <a:solidFill>
                      <a:srgbClr val="BB1C22"/>
                    </a:solidFill>
                  </a:tcPr>
                </a:tc>
                <a:extLst>
                  <a:ext uri="{0D108BD9-81ED-4DB2-BD59-A6C34878D82A}">
                    <a16:rowId xmlns:a16="http://schemas.microsoft.com/office/drawing/2014/main" val="3013839985"/>
                  </a:ext>
                </a:extLst>
              </a:tr>
              <a:tr h="468791">
                <a:tc>
                  <a:txBody>
                    <a:bodyPr/>
                    <a:lstStyle/>
                    <a:p>
                      <a:r>
                        <a:rPr lang="en-US" altLang="zh-CN" dirty="0"/>
                        <a:t>RF</a:t>
                      </a:r>
                      <a:r>
                        <a:rPr lang="zh-CN" altLang="en-US" dirty="0"/>
                        <a:t>频段</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latin typeface="+mn-ea"/>
                        </a:rPr>
                        <a:t>865-868MHz</a:t>
                      </a:r>
                      <a:r>
                        <a:rPr lang="zh-CN" altLang="en-US" b="1" dirty="0">
                          <a:solidFill>
                            <a:schemeClr val="tx1"/>
                          </a:solidFill>
                          <a:latin typeface="+mn-ea"/>
                        </a:rPr>
                        <a:t>（</a:t>
                      </a:r>
                      <a:r>
                        <a:rPr lang="zh-CN" altLang="en-US" b="0" dirty="0">
                          <a:solidFill>
                            <a:schemeClr val="tx1"/>
                          </a:solidFill>
                          <a:latin typeface="+mn-ea"/>
                        </a:rPr>
                        <a:t>我司烟感使用</a:t>
                      </a:r>
                      <a:r>
                        <a:rPr lang="en-US" altLang="zh-CN" b="0" dirty="0">
                          <a:solidFill>
                            <a:schemeClr val="tx1"/>
                          </a:solidFill>
                          <a:latin typeface="+mn-ea"/>
                        </a:rPr>
                        <a:t>868Mhz</a:t>
                      </a:r>
                      <a:r>
                        <a:rPr lang="zh-CN" altLang="en-US" b="1" dirty="0">
                          <a:solidFill>
                            <a:schemeClr val="tx1"/>
                          </a:solidFill>
                          <a:latin typeface="+mn-ea"/>
                        </a:rPr>
                        <a:t>）</a:t>
                      </a:r>
                      <a:endParaRPr lang="en-US" altLang="zh-CN" dirty="0">
                        <a:solidFill>
                          <a:schemeClr val="tx1"/>
                        </a:solidFill>
                        <a:latin typeface="+mn-ea"/>
                      </a:endParaRP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mn-ea"/>
                        </a:rPr>
                        <a:t>902-928MHz</a:t>
                      </a:r>
                      <a:r>
                        <a:rPr lang="zh-CN" altLang="en-US" b="1" dirty="0">
                          <a:latin typeface="+mn-ea"/>
                        </a:rPr>
                        <a:t>（</a:t>
                      </a:r>
                      <a:r>
                        <a:rPr lang="en-US" altLang="zh-CN" dirty="0">
                          <a:latin typeface="+mn-ea"/>
                        </a:rPr>
                        <a:t> </a:t>
                      </a:r>
                      <a:r>
                        <a:rPr lang="zh-CN" altLang="en-US" dirty="0">
                          <a:latin typeface="+mn-ea"/>
                        </a:rPr>
                        <a:t>我司烟感使用</a:t>
                      </a:r>
                      <a:r>
                        <a:rPr lang="en-US" altLang="zh-CN" dirty="0">
                          <a:latin typeface="+mn-ea"/>
                        </a:rPr>
                        <a:t>915MHz </a:t>
                      </a:r>
                      <a:r>
                        <a:rPr lang="zh-CN" altLang="en-US" b="1" dirty="0">
                          <a:latin typeface="+mn-ea"/>
                        </a:rPr>
                        <a:t>）</a:t>
                      </a:r>
                      <a:endParaRPr lang="en-US" altLang="zh-CN" dirty="0">
                        <a:latin typeface="+mn-ea"/>
                      </a:endParaRPr>
                    </a:p>
                    <a:p>
                      <a:endParaRPr lang="zh-CN" altLang="en-US" dirty="0"/>
                    </a:p>
                  </a:txBody>
                  <a:tcPr/>
                </a:tc>
                <a:extLst>
                  <a:ext uri="{0D108BD9-81ED-4DB2-BD59-A6C34878D82A}">
                    <a16:rowId xmlns:a16="http://schemas.microsoft.com/office/drawing/2014/main" val="2121052410"/>
                  </a:ext>
                </a:extLst>
              </a:tr>
              <a:tr h="468791">
                <a:tc>
                  <a:txBody>
                    <a:bodyPr/>
                    <a:lstStyle/>
                    <a:p>
                      <a:r>
                        <a:rPr lang="zh-CN" altLang="en-US" dirty="0"/>
                        <a:t>防火要求</a:t>
                      </a:r>
                    </a:p>
                  </a:txBody>
                  <a:tcPr/>
                </a:tc>
                <a:tc>
                  <a:txBody>
                    <a:bodyPr/>
                    <a:lstStyle/>
                    <a:p>
                      <a:r>
                        <a:rPr lang="zh-CN" altLang="en-US" dirty="0">
                          <a:solidFill>
                            <a:schemeClr val="tx1"/>
                          </a:solidFill>
                          <a:latin typeface="+mn-ea"/>
                        </a:rPr>
                        <a:t>设备应符合</a:t>
                      </a:r>
                      <a:r>
                        <a:rPr lang="en-US" altLang="zh-CN" dirty="0">
                          <a:solidFill>
                            <a:schemeClr val="tx1"/>
                          </a:solidFill>
                          <a:latin typeface="+mn-ea"/>
                        </a:rPr>
                        <a:t>EN60950-1</a:t>
                      </a:r>
                      <a:r>
                        <a:rPr lang="zh-CN" altLang="en-US" dirty="0">
                          <a:solidFill>
                            <a:schemeClr val="tx1"/>
                          </a:solidFill>
                          <a:latin typeface="+mn-ea"/>
                        </a:rPr>
                        <a:t>：</a:t>
                      </a:r>
                      <a:r>
                        <a:rPr lang="en-US" altLang="zh-CN" dirty="0">
                          <a:solidFill>
                            <a:schemeClr val="tx1"/>
                          </a:solidFill>
                          <a:latin typeface="+mn-ea"/>
                        </a:rPr>
                        <a:t>2001</a:t>
                      </a:r>
                      <a:r>
                        <a:rPr lang="zh-CN" altLang="en-US" dirty="0">
                          <a:solidFill>
                            <a:schemeClr val="tx1"/>
                          </a:solidFill>
                          <a:latin typeface="+mn-ea"/>
                        </a:rPr>
                        <a:t>要求</a:t>
                      </a:r>
                      <a:endParaRPr lang="zh-CN" altLang="en-US" dirty="0"/>
                    </a:p>
                  </a:txBody>
                  <a:tcPr/>
                </a:tc>
                <a:tc>
                  <a:txBody>
                    <a:bodyPr/>
                    <a:lstStyle/>
                    <a:p>
                      <a:r>
                        <a:rPr lang="zh-CN" altLang="en-US" dirty="0"/>
                        <a:t>用于外壳的聚合材料应符合以下要求：</a:t>
                      </a:r>
                      <a:endParaRPr lang="en-US" altLang="zh-CN" dirty="0"/>
                    </a:p>
                    <a:p>
                      <a:r>
                        <a:rPr lang="en-US" altLang="zh-CN" dirty="0"/>
                        <a:t>    a</a:t>
                      </a:r>
                      <a:r>
                        <a:rPr lang="zh-CN" altLang="en-US" dirty="0"/>
                        <a:t>）外壳内包含有火灾危险部件</a:t>
                      </a:r>
                      <a:r>
                        <a:rPr lang="en-US" altLang="zh-CN" dirty="0"/>
                        <a:t>——</a:t>
                      </a:r>
                      <a:r>
                        <a:rPr lang="zh-CN" altLang="en-US" dirty="0"/>
                        <a:t>最低可燃等级</a:t>
                      </a:r>
                      <a:r>
                        <a:rPr lang="en-US" altLang="zh-CN" dirty="0"/>
                        <a:t>5VA</a:t>
                      </a:r>
                      <a:r>
                        <a:rPr lang="zh-CN" altLang="en-US" dirty="0"/>
                        <a:t>或</a:t>
                      </a:r>
                      <a:r>
                        <a:rPr lang="en-US" altLang="zh-CN" dirty="0"/>
                        <a:t>V-0</a:t>
                      </a:r>
                      <a:r>
                        <a:rPr lang="zh-CN" altLang="en-US" dirty="0"/>
                        <a:t>；</a:t>
                      </a:r>
                      <a:endParaRPr lang="en-US" altLang="zh-CN" dirty="0"/>
                    </a:p>
                    <a:p>
                      <a:r>
                        <a:rPr lang="en-US" altLang="zh-CN" dirty="0"/>
                        <a:t>    b</a:t>
                      </a:r>
                      <a:r>
                        <a:rPr lang="zh-CN" altLang="en-US" dirty="0"/>
                        <a:t>）外壳内包含功率限制电路，其电压不超过</a:t>
                      </a:r>
                      <a:r>
                        <a:rPr lang="en-US" altLang="zh-CN" dirty="0"/>
                        <a:t>AC 30V</a:t>
                      </a:r>
                      <a:r>
                        <a:rPr lang="zh-CN" altLang="en-US" dirty="0"/>
                        <a:t>，峰值</a:t>
                      </a:r>
                      <a:r>
                        <a:rPr lang="en-US" altLang="zh-CN" dirty="0"/>
                        <a:t>42.4V</a:t>
                      </a:r>
                      <a:r>
                        <a:rPr lang="zh-CN" altLang="en-US" dirty="0"/>
                        <a:t>或</a:t>
                      </a:r>
                      <a:r>
                        <a:rPr lang="en-US" altLang="zh-CN" dirty="0"/>
                        <a:t>DC 60V——</a:t>
                      </a:r>
                      <a:r>
                        <a:rPr lang="zh-CN" altLang="en-US" dirty="0"/>
                        <a:t>最低可燃等级</a:t>
                      </a:r>
                      <a:r>
                        <a:rPr lang="en-US" altLang="zh-CN" dirty="0"/>
                        <a:t>V-2</a:t>
                      </a:r>
                      <a:r>
                        <a:rPr lang="zh-CN" altLang="en-US" dirty="0"/>
                        <a:t>或</a:t>
                      </a:r>
                      <a:r>
                        <a:rPr lang="en-US" altLang="zh-CN" dirty="0"/>
                        <a:t>HB</a:t>
                      </a:r>
                    </a:p>
                    <a:p>
                      <a:r>
                        <a:rPr lang="en-US" altLang="zh-CN" dirty="0"/>
                        <a:t>    c</a:t>
                      </a:r>
                      <a:r>
                        <a:rPr lang="zh-CN" altLang="en-US" dirty="0"/>
                        <a:t>）外壳内包含能量限制为</a:t>
                      </a:r>
                      <a:r>
                        <a:rPr lang="en-US" altLang="zh-CN" dirty="0"/>
                        <a:t>15</a:t>
                      </a:r>
                      <a:r>
                        <a:rPr lang="zh-CN" altLang="en-US" dirty="0"/>
                        <a:t>瓦的电池供电的电路</a:t>
                      </a:r>
                      <a:r>
                        <a:rPr lang="en-US" altLang="zh-CN" dirty="0"/>
                        <a:t>——</a:t>
                      </a:r>
                      <a:r>
                        <a:rPr lang="zh-CN" altLang="en-US" dirty="0"/>
                        <a:t>最低可燃性等级</a:t>
                      </a:r>
                      <a:r>
                        <a:rPr lang="en-US" altLang="zh-CN" dirty="0"/>
                        <a:t>HB</a:t>
                      </a:r>
                    </a:p>
                  </a:txBody>
                  <a:tcPr/>
                </a:tc>
                <a:extLst>
                  <a:ext uri="{0D108BD9-81ED-4DB2-BD59-A6C34878D82A}">
                    <a16:rowId xmlns:a16="http://schemas.microsoft.com/office/drawing/2014/main" val="3441123695"/>
                  </a:ext>
                </a:extLst>
              </a:tr>
              <a:tr h="593153">
                <a:tc>
                  <a:txBody>
                    <a:bodyPr/>
                    <a:lstStyle/>
                    <a:p>
                      <a:r>
                        <a:rPr lang="zh-CN" altLang="en-US" dirty="0"/>
                        <a:t>开孔尺寸</a:t>
                      </a:r>
                    </a:p>
                  </a:txBody>
                  <a:tcPr/>
                </a:tc>
                <a:tc>
                  <a:txBody>
                    <a:bodyPr/>
                    <a:lstStyle/>
                    <a:p>
                      <a:r>
                        <a:rPr lang="zh-CN" altLang="en-US" dirty="0"/>
                        <a:t>不应使直径为（</a:t>
                      </a:r>
                      <a:r>
                        <a:rPr lang="en-US" altLang="zh-CN" dirty="0"/>
                        <a:t>1.3±0.05mm</a:t>
                      </a:r>
                      <a:r>
                        <a:rPr lang="zh-CN" altLang="en-US" dirty="0"/>
                        <a:t>）的球体进入</a:t>
                      </a:r>
                    </a:p>
                  </a:txBody>
                  <a:tcPr/>
                </a:tc>
                <a:tc>
                  <a:txBody>
                    <a:bodyPr/>
                    <a:lstStyle/>
                    <a:p>
                      <a:r>
                        <a:rPr lang="zh-CN" altLang="en-US" dirty="0"/>
                        <a:t>最大开口尺寸不得超过</a:t>
                      </a:r>
                      <a:r>
                        <a:rPr lang="en-US" altLang="zh-CN" dirty="0"/>
                        <a:t>1.27mm</a:t>
                      </a:r>
                      <a:endParaRPr lang="zh-CN" altLang="en-US" dirty="0"/>
                    </a:p>
                  </a:txBody>
                  <a:tcPr/>
                </a:tc>
                <a:extLst>
                  <a:ext uri="{0D108BD9-81ED-4DB2-BD59-A6C34878D82A}">
                    <a16:rowId xmlns:a16="http://schemas.microsoft.com/office/drawing/2014/main" val="2931663924"/>
                  </a:ext>
                </a:extLst>
              </a:tr>
              <a:tr h="593153">
                <a:tc>
                  <a:txBody>
                    <a:bodyPr/>
                    <a:lstStyle/>
                    <a:p>
                      <a:r>
                        <a:rPr lang="zh-CN" altLang="en-US" dirty="0"/>
                        <a:t>防腐蚀测试</a:t>
                      </a:r>
                    </a:p>
                  </a:txBody>
                  <a:tcPr/>
                </a:tc>
                <a:tc>
                  <a:txBody>
                    <a:bodyPr/>
                    <a:lstStyle/>
                    <a:p>
                      <a:r>
                        <a:rPr lang="en-US" altLang="zh-CN" dirty="0"/>
                        <a:t>SO2</a:t>
                      </a:r>
                      <a:r>
                        <a:rPr lang="zh-CN" altLang="en-US" dirty="0"/>
                        <a:t>： </a:t>
                      </a:r>
                      <a:r>
                        <a:rPr lang="en-US" altLang="zh-CN" dirty="0"/>
                        <a:t>25±2    93±2%  25±5ppm    4 days</a:t>
                      </a:r>
                      <a:endParaRPr lang="zh-CN" altLang="en-US" dirty="0"/>
                    </a:p>
                  </a:txBody>
                  <a:tcPr/>
                </a:tc>
                <a:tc>
                  <a:txBody>
                    <a:bodyPr/>
                    <a:lstStyle/>
                    <a:p>
                      <a:r>
                        <a:rPr lang="pt-BR" altLang="zh-CN" dirty="0"/>
                        <a:t>SO2</a:t>
                      </a:r>
                      <a:r>
                        <a:rPr lang="zh-CN" altLang="pt-BR" dirty="0"/>
                        <a:t>：</a:t>
                      </a:r>
                      <a:r>
                        <a:rPr lang="pt-BR" altLang="zh-CN" dirty="0"/>
                        <a:t>5000ppm±250     H2S: 1000ppm±50  </a:t>
                      </a:r>
                      <a:r>
                        <a:rPr lang="zh-CN" altLang="en-US" dirty="0"/>
                        <a:t>各</a:t>
                      </a:r>
                      <a:r>
                        <a:rPr lang="en-US" altLang="zh-CN" dirty="0"/>
                        <a:t>10</a:t>
                      </a:r>
                      <a:r>
                        <a:rPr lang="zh-CN" altLang="en-US" dirty="0"/>
                        <a:t>天</a:t>
                      </a:r>
                    </a:p>
                  </a:txBody>
                  <a:tcPr/>
                </a:tc>
                <a:extLst>
                  <a:ext uri="{0D108BD9-81ED-4DB2-BD59-A6C34878D82A}">
                    <a16:rowId xmlns:a16="http://schemas.microsoft.com/office/drawing/2014/main" val="3995851430"/>
                  </a:ext>
                </a:extLst>
              </a:tr>
            </a:tbl>
          </a:graphicData>
        </a:graphic>
      </p:graphicFrame>
      <p:cxnSp>
        <p:nvCxnSpPr>
          <p:cNvPr id="7" name="直接连接符 6">
            <a:extLst>
              <a:ext uri="{FF2B5EF4-FFF2-40B4-BE49-F238E27FC236}">
                <a16:creationId xmlns:a16="http://schemas.microsoft.com/office/drawing/2014/main" id="{4A04549C-38BB-4EAE-BE62-E9E4589C1252}"/>
              </a:ext>
            </a:extLst>
          </p:cNvPr>
          <p:cNvCxnSpPr>
            <a:cxnSpLocks/>
          </p:cNvCxnSpPr>
          <p:nvPr/>
        </p:nvCxnSpPr>
        <p:spPr>
          <a:xfrm>
            <a:off x="715919" y="1072164"/>
            <a:ext cx="2320244" cy="685615"/>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285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3192B2E-8511-4DEE-8FDC-E3EE2EE82C3B}"/>
              </a:ext>
            </a:extLst>
          </p:cNvPr>
          <p:cNvSpPr>
            <a:spLocks noGrp="1"/>
          </p:cNvSpPr>
          <p:nvPr>
            <p:ph type="body" sz="quarter" idx="11"/>
          </p:nvPr>
        </p:nvSpPr>
        <p:spPr>
          <a:xfrm>
            <a:off x="715918" y="959556"/>
            <a:ext cx="10731016" cy="5568244"/>
          </a:xfrm>
          <a:solidFill>
            <a:schemeClr val="bg1">
              <a:lumMod val="95000"/>
            </a:schemeClr>
          </a:solidFill>
        </p:spPr>
        <p:txBody>
          <a:bodyPr/>
          <a:lstStyle/>
          <a:p>
            <a:pPr marL="285750" indent="-285750">
              <a:buFont typeface="Arial" panose="020B0604020202020204" pitchFamily="34" charset="0"/>
              <a:buChar char="•"/>
            </a:pPr>
            <a:r>
              <a:rPr lang="zh-CN" altLang="en-US" b="1" dirty="0">
                <a:solidFill>
                  <a:srgbClr val="BB1C22"/>
                </a:solidFill>
                <a:latin typeface="+mn-ea"/>
              </a:rPr>
              <a:t>指示灯颜色</a:t>
            </a:r>
            <a:r>
              <a:rPr lang="zh-CN" altLang="en-US" b="1" dirty="0">
                <a:latin typeface="+mn-ea"/>
              </a:rPr>
              <a:t>：</a:t>
            </a:r>
            <a:r>
              <a:rPr lang="zh-CN" altLang="en-US" dirty="0">
                <a:latin typeface="+mn-ea"/>
              </a:rPr>
              <a:t>报警指示灯</a:t>
            </a:r>
            <a:r>
              <a:rPr lang="en-US" altLang="zh-CN" dirty="0">
                <a:latin typeface="+mn-ea"/>
              </a:rPr>
              <a:t>——</a:t>
            </a:r>
            <a:r>
              <a:rPr lang="zh-CN" altLang="en-US" dirty="0">
                <a:latin typeface="+mn-ea"/>
              </a:rPr>
              <a:t>红色，电源指示灯</a:t>
            </a:r>
            <a:r>
              <a:rPr lang="en-US" altLang="zh-CN" dirty="0">
                <a:latin typeface="+mn-ea"/>
              </a:rPr>
              <a:t>——</a:t>
            </a:r>
            <a:r>
              <a:rPr lang="zh-CN" altLang="en-US" dirty="0">
                <a:latin typeface="+mn-ea"/>
              </a:rPr>
              <a:t>绿色，故障指示灯</a:t>
            </a:r>
            <a:r>
              <a:rPr lang="en-US" altLang="zh-CN" dirty="0">
                <a:latin typeface="+mn-ea"/>
              </a:rPr>
              <a:t>——</a:t>
            </a:r>
            <a:r>
              <a:rPr lang="zh-CN" altLang="en-US" dirty="0">
                <a:latin typeface="+mn-ea"/>
              </a:rPr>
              <a:t>黄色；</a:t>
            </a:r>
            <a:endParaRPr lang="en-US" altLang="zh-CN" dirty="0">
              <a:latin typeface="+mn-ea"/>
            </a:endParaRPr>
          </a:p>
          <a:p>
            <a:pPr marL="285750" indent="-285750">
              <a:buFont typeface="Arial" panose="020B0604020202020204" pitchFamily="34" charset="0"/>
              <a:buChar char="•"/>
            </a:pPr>
            <a:endParaRPr lang="en-US" altLang="zh-CN" dirty="0">
              <a:latin typeface="+mn-ea"/>
            </a:endParaRPr>
          </a:p>
          <a:p>
            <a:pPr marL="285750" indent="-285750">
              <a:buFont typeface="Arial" panose="020B0604020202020204" pitchFamily="34" charset="0"/>
              <a:buChar char="•"/>
            </a:pPr>
            <a:r>
              <a:rPr lang="zh-CN" altLang="en-US" b="1" dirty="0">
                <a:solidFill>
                  <a:srgbClr val="C00000"/>
                </a:solidFill>
                <a:latin typeface="+mn-ea"/>
              </a:rPr>
              <a:t>寿命终止信号：</a:t>
            </a:r>
            <a:r>
              <a:rPr lang="zh-CN" altLang="en-US" dirty="0">
                <a:solidFill>
                  <a:schemeClr val="tx1"/>
                </a:solidFill>
                <a:latin typeface="+mn-ea"/>
              </a:rPr>
              <a:t>应提供寿命终结指示，终止点可由预测或内部测试设定；厂家需定义最小寿命时间。</a:t>
            </a:r>
            <a:endParaRPr lang="en-US" altLang="zh-CN" dirty="0">
              <a:solidFill>
                <a:schemeClr val="tx1"/>
              </a:solidFill>
              <a:latin typeface="+mn-ea"/>
            </a:endParaRPr>
          </a:p>
          <a:p>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可更换配件：</a:t>
            </a:r>
            <a:r>
              <a:rPr lang="zh-CN" altLang="en-US" dirty="0">
                <a:solidFill>
                  <a:schemeClr val="tx1"/>
                </a:solidFill>
                <a:latin typeface="+mn-ea"/>
              </a:rPr>
              <a:t>除了电池和可更换的</a:t>
            </a:r>
            <a:r>
              <a:rPr lang="en-US" altLang="zh-CN" dirty="0">
                <a:solidFill>
                  <a:schemeClr val="tx1"/>
                </a:solidFill>
                <a:latin typeface="+mn-ea"/>
              </a:rPr>
              <a:t>CO</a:t>
            </a:r>
            <a:r>
              <a:rPr lang="zh-CN" altLang="en-US" dirty="0">
                <a:solidFill>
                  <a:schemeClr val="tx1"/>
                </a:solidFill>
                <a:latin typeface="+mn-ea"/>
              </a:rPr>
              <a:t>传感器，不可以提供其它可更换的部件。</a:t>
            </a:r>
            <a:endParaRPr lang="en-US" altLang="zh-CN" dirty="0">
              <a:solidFill>
                <a:schemeClr val="tx1"/>
              </a:solidFill>
              <a:latin typeface="+mn-ea"/>
            </a:endParaRPr>
          </a:p>
          <a:p>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报警状态：</a:t>
            </a:r>
            <a:r>
              <a:rPr lang="zh-CN" altLang="en-US" dirty="0">
                <a:solidFill>
                  <a:schemeClr val="tx1"/>
                </a:solidFill>
                <a:latin typeface="+mn-ea"/>
              </a:rPr>
              <a:t>应提供有声音报警，并伴有红色指示灯闪烁；</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故障指示：</a:t>
            </a:r>
            <a:r>
              <a:rPr lang="zh-CN" altLang="en-US" dirty="0">
                <a:solidFill>
                  <a:schemeClr val="tx1"/>
                </a:solidFill>
                <a:latin typeface="+mn-ea"/>
              </a:rPr>
              <a:t>应提供声音和可见的故障告警指示，在传感器开路</a:t>
            </a:r>
            <a:r>
              <a:rPr lang="en-US" altLang="zh-CN" dirty="0">
                <a:solidFill>
                  <a:schemeClr val="tx1"/>
                </a:solidFill>
                <a:latin typeface="+mn-ea"/>
              </a:rPr>
              <a:t>/</a:t>
            </a:r>
            <a:r>
              <a:rPr lang="zh-CN" altLang="en-US" dirty="0">
                <a:solidFill>
                  <a:schemeClr val="tx1"/>
                </a:solidFill>
                <a:latin typeface="+mn-ea"/>
              </a:rPr>
              <a:t>短路时，</a:t>
            </a:r>
            <a:r>
              <a:rPr lang="en-US" altLang="zh-CN" dirty="0">
                <a:solidFill>
                  <a:schemeClr val="tx1"/>
                </a:solidFill>
                <a:latin typeface="+mn-ea"/>
              </a:rPr>
              <a:t>10miin</a:t>
            </a:r>
            <a:r>
              <a:rPr lang="zh-CN" altLang="en-US" dirty="0">
                <a:solidFill>
                  <a:schemeClr val="tx1"/>
                </a:solidFill>
                <a:latin typeface="+mn-ea"/>
              </a:rPr>
              <a:t>内需告警，声音应区别于</a:t>
            </a:r>
            <a:r>
              <a:rPr lang="en-US" altLang="zh-CN" dirty="0">
                <a:solidFill>
                  <a:schemeClr val="tx1"/>
                </a:solidFill>
                <a:latin typeface="+mn-ea"/>
              </a:rPr>
              <a:t>CO</a:t>
            </a:r>
            <a:r>
              <a:rPr lang="zh-CN" altLang="en-US" dirty="0">
                <a:solidFill>
                  <a:schemeClr val="tx1"/>
                </a:solidFill>
                <a:latin typeface="+mn-ea"/>
              </a:rPr>
              <a:t>报警声；</a:t>
            </a:r>
            <a:endParaRPr lang="en-US" altLang="zh-CN" dirty="0">
              <a:solidFill>
                <a:schemeClr val="tx1"/>
              </a:solidFill>
              <a:latin typeface="+mn-ea"/>
            </a:endParaRPr>
          </a:p>
          <a:p>
            <a:pPr marL="285750" indent="-285750">
              <a:buFont typeface="Arial" panose="020B0604020202020204" pitchFamily="34" charset="0"/>
              <a:buChar char="•"/>
            </a:pPr>
            <a:endParaRPr lang="en-US" altLang="zh-CN" b="1" dirty="0">
              <a:solidFill>
                <a:srgbClr val="BB1C22"/>
              </a:solidFill>
              <a:latin typeface="+mn-ea"/>
            </a:endParaRPr>
          </a:p>
          <a:p>
            <a:pPr marL="285750" indent="-285750">
              <a:buFont typeface="Arial" panose="020B0604020202020204" pitchFamily="34" charset="0"/>
              <a:buChar char="•"/>
            </a:pPr>
            <a:r>
              <a:rPr lang="zh-CN" altLang="en-US" b="1" dirty="0">
                <a:solidFill>
                  <a:srgbClr val="BB1C22"/>
                </a:solidFill>
                <a:latin typeface="+mn-ea"/>
              </a:rPr>
              <a:t>报警静音功能（可选）：</a:t>
            </a:r>
            <a:r>
              <a:rPr lang="zh-CN" altLang="en-US" dirty="0">
                <a:solidFill>
                  <a:schemeClr val="tx1"/>
                </a:solidFill>
                <a:latin typeface="+mn-ea"/>
              </a:rPr>
              <a:t>提供报警静音按键（可选），可以静音，但不能关闭指示灯；按下静音后，如果</a:t>
            </a:r>
            <a:r>
              <a:rPr lang="en-US" altLang="zh-CN" dirty="0">
                <a:solidFill>
                  <a:schemeClr val="tx1"/>
                </a:solidFill>
                <a:latin typeface="+mn-ea"/>
              </a:rPr>
              <a:t>CO</a:t>
            </a:r>
            <a:r>
              <a:rPr lang="zh-CN" altLang="en-US" dirty="0">
                <a:solidFill>
                  <a:schemeClr val="tx1"/>
                </a:solidFill>
                <a:latin typeface="+mn-ea"/>
              </a:rPr>
              <a:t>浓度仍然≥</a:t>
            </a:r>
            <a:r>
              <a:rPr lang="en-US" altLang="zh-CN" dirty="0">
                <a:solidFill>
                  <a:schemeClr val="tx1"/>
                </a:solidFill>
                <a:latin typeface="+mn-ea"/>
              </a:rPr>
              <a:t>50ppm</a:t>
            </a:r>
            <a:r>
              <a:rPr lang="zh-CN" altLang="en-US" dirty="0">
                <a:solidFill>
                  <a:schemeClr val="tx1"/>
                </a:solidFill>
                <a:latin typeface="+mn-ea"/>
              </a:rPr>
              <a:t>，报警应在</a:t>
            </a:r>
            <a:r>
              <a:rPr lang="en-US" altLang="zh-CN" dirty="0">
                <a:solidFill>
                  <a:schemeClr val="tx1"/>
                </a:solidFill>
                <a:latin typeface="+mn-ea"/>
              </a:rPr>
              <a:t>15min</a:t>
            </a:r>
            <a:r>
              <a:rPr lang="zh-CN" altLang="en-US" dirty="0">
                <a:solidFill>
                  <a:schemeClr val="tx1"/>
                </a:solidFill>
                <a:latin typeface="+mn-ea"/>
              </a:rPr>
              <a:t>内被重新激活；连续操作静音按键，静音的时间不会超过</a:t>
            </a:r>
            <a:r>
              <a:rPr lang="en-US" altLang="zh-CN" dirty="0">
                <a:solidFill>
                  <a:schemeClr val="tx1"/>
                </a:solidFill>
                <a:latin typeface="+mn-ea"/>
              </a:rPr>
              <a:t>15</a:t>
            </a:r>
            <a:r>
              <a:rPr lang="zh-CN" altLang="en-US" dirty="0">
                <a:solidFill>
                  <a:schemeClr val="tx1"/>
                </a:solidFill>
                <a:latin typeface="+mn-ea"/>
              </a:rPr>
              <a:t>分钟；除非正处于报警状态，否则不可以进入静音周期；浓度超过</a:t>
            </a:r>
            <a:r>
              <a:rPr lang="en-US" altLang="zh-CN" dirty="0">
                <a:solidFill>
                  <a:schemeClr val="tx1"/>
                </a:solidFill>
                <a:latin typeface="+mn-ea"/>
              </a:rPr>
              <a:t>300ppm</a:t>
            </a:r>
            <a:r>
              <a:rPr lang="zh-CN" altLang="en-US" dirty="0">
                <a:solidFill>
                  <a:schemeClr val="tx1"/>
                </a:solidFill>
                <a:latin typeface="+mn-ea"/>
              </a:rPr>
              <a:t>时，不可以被静音；</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故障指示静音功能（可选）：</a:t>
            </a:r>
            <a:r>
              <a:rPr lang="zh-CN" altLang="en-US" dirty="0">
                <a:solidFill>
                  <a:schemeClr val="tx1"/>
                </a:solidFill>
                <a:latin typeface="+mn-ea"/>
              </a:rPr>
              <a:t>故障提示静音操作后，可视的告警信号需静音后</a:t>
            </a:r>
            <a:r>
              <a:rPr lang="en-US" altLang="zh-CN" dirty="0">
                <a:solidFill>
                  <a:schemeClr val="tx1"/>
                </a:solidFill>
                <a:latin typeface="+mn-ea"/>
              </a:rPr>
              <a:t>24h</a:t>
            </a:r>
            <a:r>
              <a:rPr lang="zh-CN" altLang="en-US" dirty="0">
                <a:solidFill>
                  <a:schemeClr val="tx1"/>
                </a:solidFill>
                <a:latin typeface="+mn-ea"/>
              </a:rPr>
              <a:t>，需重新启动故障提示音；连续操作静音，总共的静音时间不会超过</a:t>
            </a:r>
            <a:r>
              <a:rPr lang="en-US" altLang="zh-CN" dirty="0">
                <a:solidFill>
                  <a:schemeClr val="tx1"/>
                </a:solidFill>
                <a:latin typeface="+mn-ea"/>
              </a:rPr>
              <a:t>24h</a:t>
            </a:r>
            <a:r>
              <a:rPr lang="zh-CN" altLang="en-US" dirty="0">
                <a:solidFill>
                  <a:schemeClr val="tx1"/>
                </a:solidFill>
                <a:latin typeface="+mn-ea"/>
              </a:rPr>
              <a:t>；除非处于故障状态，否则不可以进入故障静音状态；故障提示音静音，不可以阻碍报警信号音。</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r>
              <a:rPr lang="zh-CN" altLang="en-US" dirty="0">
                <a:solidFill>
                  <a:schemeClr val="tx1"/>
                </a:solidFill>
                <a:latin typeface="+mn-ea"/>
              </a:rPr>
              <a:t>；</a:t>
            </a:r>
            <a:endParaRPr lang="en-US" altLang="zh-CN" dirty="0">
              <a:solidFill>
                <a:schemeClr val="tx1"/>
              </a:solidFill>
              <a:latin typeface="+mn-ea"/>
            </a:endParaRPr>
          </a:p>
        </p:txBody>
      </p:sp>
      <p:sp>
        <p:nvSpPr>
          <p:cNvPr id="3" name="文本占位符 2">
            <a:extLst>
              <a:ext uri="{FF2B5EF4-FFF2-40B4-BE49-F238E27FC236}">
                <a16:creationId xmlns:a16="http://schemas.microsoft.com/office/drawing/2014/main" id="{F1082F2E-7064-4E90-8842-01BB038F3ECA}"/>
              </a:ext>
            </a:extLst>
          </p:cNvPr>
          <p:cNvSpPr>
            <a:spLocks noGrp="1"/>
          </p:cNvSpPr>
          <p:nvPr>
            <p:ph type="body" sz="quarter" idx="10"/>
          </p:nvPr>
        </p:nvSpPr>
        <p:spPr>
          <a:xfrm>
            <a:off x="715918" y="225109"/>
            <a:ext cx="4217326" cy="395779"/>
          </a:xfrm>
        </p:spPr>
        <p:txBody>
          <a:bodyPr/>
          <a:lstStyle/>
          <a:p>
            <a:r>
              <a:rPr lang="en-US" altLang="zh-CN" sz="2400" b="1" dirty="0">
                <a:solidFill>
                  <a:srgbClr val="BB1C22"/>
                </a:solidFill>
                <a:latin typeface="+mn-lt"/>
                <a:ea typeface="+mn-ea"/>
              </a:rPr>
              <a:t>EN50291</a:t>
            </a:r>
            <a:r>
              <a:rPr lang="zh-CN" altLang="en-US" sz="2400" b="1" dirty="0">
                <a:solidFill>
                  <a:srgbClr val="BB1C22"/>
                </a:solidFill>
                <a:latin typeface="+mn-lt"/>
                <a:ea typeface="+mn-ea"/>
              </a:rPr>
              <a:t>设计注意事项（一）</a:t>
            </a:r>
          </a:p>
        </p:txBody>
      </p:sp>
    </p:spTree>
    <p:extLst>
      <p:ext uri="{BB962C8B-B14F-4D97-AF65-F5344CB8AC3E}">
        <p14:creationId xmlns:p14="http://schemas.microsoft.com/office/powerpoint/2010/main" val="659010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3192B2E-8511-4DEE-8FDC-E3EE2EE82C3B}"/>
              </a:ext>
            </a:extLst>
          </p:cNvPr>
          <p:cNvSpPr>
            <a:spLocks noGrp="1"/>
          </p:cNvSpPr>
          <p:nvPr>
            <p:ph type="body" sz="quarter" idx="11"/>
          </p:nvPr>
        </p:nvSpPr>
        <p:spPr>
          <a:xfrm>
            <a:off x="715918" y="959555"/>
            <a:ext cx="10731016" cy="5809545"/>
          </a:xfrm>
          <a:solidFill>
            <a:schemeClr val="bg1">
              <a:lumMod val="95000"/>
            </a:schemeClr>
          </a:solidFill>
        </p:spPr>
        <p:txBody>
          <a:bodyPr/>
          <a:lstStyle/>
          <a:p>
            <a:pPr marL="285750" indent="-285750">
              <a:buFont typeface="Arial" panose="020B0604020202020204" pitchFamily="34" charset="0"/>
              <a:buChar char="•"/>
            </a:pPr>
            <a:r>
              <a:rPr lang="zh-CN" altLang="en-US" b="1" dirty="0">
                <a:solidFill>
                  <a:srgbClr val="BB1C22"/>
                </a:solidFill>
                <a:latin typeface="+mn-ea"/>
              </a:rPr>
              <a:t>电池低压告警</a:t>
            </a:r>
            <a:r>
              <a:rPr lang="zh-CN" altLang="en-US" b="1" dirty="0">
                <a:latin typeface="+mn-ea"/>
              </a:rPr>
              <a:t>：</a:t>
            </a:r>
            <a:r>
              <a:rPr lang="zh-CN" altLang="en-US" dirty="0">
                <a:latin typeface="+mn-ea"/>
              </a:rPr>
              <a:t>在电池电压影响性能前，需提供指示灯和声音错误告警，低压告警需至少持续</a:t>
            </a:r>
            <a:r>
              <a:rPr lang="en-US" altLang="zh-CN" dirty="0">
                <a:latin typeface="+mn-ea"/>
              </a:rPr>
              <a:t>30</a:t>
            </a:r>
            <a:r>
              <a:rPr lang="zh-CN" altLang="en-US" dirty="0">
                <a:latin typeface="+mn-ea"/>
              </a:rPr>
              <a:t>天；每次告警至少</a:t>
            </a:r>
            <a:r>
              <a:rPr lang="en-US" altLang="zh-CN" dirty="0">
                <a:latin typeface="+mn-ea"/>
              </a:rPr>
              <a:t>1</a:t>
            </a:r>
            <a:r>
              <a:rPr lang="zh-CN" altLang="en-US" dirty="0">
                <a:latin typeface="+mn-ea"/>
              </a:rPr>
              <a:t>分钟一次；报警声需明显区分于气体警报声；</a:t>
            </a:r>
            <a:endParaRPr lang="en-US" altLang="zh-CN" dirty="0">
              <a:latin typeface="+mn-ea"/>
            </a:endParaRPr>
          </a:p>
          <a:p>
            <a:pPr marL="285750" indent="-285750">
              <a:buFont typeface="Arial" panose="020B0604020202020204" pitchFamily="34" charset="0"/>
              <a:buChar char="•"/>
            </a:pPr>
            <a:endParaRPr lang="en-US" altLang="zh-CN" dirty="0">
              <a:latin typeface="+mn-ea"/>
            </a:endParaRPr>
          </a:p>
          <a:p>
            <a:pPr marL="285750" indent="-285750">
              <a:buFont typeface="Arial" panose="020B0604020202020204" pitchFamily="34" charset="0"/>
              <a:buChar char="•"/>
            </a:pPr>
            <a:r>
              <a:rPr lang="zh-CN" altLang="en-US" b="1" dirty="0">
                <a:solidFill>
                  <a:srgbClr val="C00000"/>
                </a:solidFill>
                <a:latin typeface="+mn-ea"/>
              </a:rPr>
              <a:t>电池容量：</a:t>
            </a:r>
            <a:r>
              <a:rPr lang="zh-CN" altLang="en-US" dirty="0">
                <a:solidFill>
                  <a:schemeClr val="tx1"/>
                </a:solidFill>
                <a:latin typeface="+mn-ea"/>
              </a:rPr>
              <a:t>电池需支撑一年的静态负载和例行测试；当出现电池低压告警时，需能支撑至少</a:t>
            </a:r>
            <a:r>
              <a:rPr lang="en-US" altLang="zh-CN" dirty="0">
                <a:solidFill>
                  <a:schemeClr val="tx1"/>
                </a:solidFill>
                <a:latin typeface="+mn-ea"/>
              </a:rPr>
              <a:t>4</a:t>
            </a:r>
            <a:r>
              <a:rPr lang="zh-CN" altLang="en-US" dirty="0">
                <a:solidFill>
                  <a:schemeClr val="tx1"/>
                </a:solidFill>
                <a:latin typeface="+mn-ea"/>
              </a:rPr>
              <a:t>分钟的</a:t>
            </a:r>
            <a:r>
              <a:rPr lang="en-US" altLang="zh-CN" dirty="0">
                <a:solidFill>
                  <a:schemeClr val="tx1"/>
                </a:solidFill>
                <a:latin typeface="+mn-ea"/>
              </a:rPr>
              <a:t>CO</a:t>
            </a:r>
            <a:r>
              <a:rPr lang="zh-CN" altLang="en-US" dirty="0">
                <a:solidFill>
                  <a:schemeClr val="tx1"/>
                </a:solidFill>
                <a:latin typeface="+mn-ea"/>
              </a:rPr>
              <a:t>报警，或者没有</a:t>
            </a:r>
            <a:r>
              <a:rPr lang="en-US" altLang="zh-CN" dirty="0">
                <a:solidFill>
                  <a:schemeClr val="tx1"/>
                </a:solidFill>
                <a:latin typeface="+mn-ea"/>
              </a:rPr>
              <a:t>CO</a:t>
            </a:r>
            <a:r>
              <a:rPr lang="zh-CN" altLang="en-US" dirty="0">
                <a:solidFill>
                  <a:schemeClr val="tx1"/>
                </a:solidFill>
                <a:latin typeface="+mn-ea"/>
              </a:rPr>
              <a:t>报警状态下支撑</a:t>
            </a:r>
            <a:r>
              <a:rPr lang="en-US" altLang="zh-CN" dirty="0">
                <a:solidFill>
                  <a:schemeClr val="tx1"/>
                </a:solidFill>
                <a:latin typeface="+mn-ea"/>
              </a:rPr>
              <a:t>30</a:t>
            </a:r>
            <a:r>
              <a:rPr lang="zh-CN" altLang="en-US" dirty="0">
                <a:solidFill>
                  <a:schemeClr val="tx1"/>
                </a:solidFill>
                <a:latin typeface="+mn-ea"/>
              </a:rPr>
              <a:t>天的电池故障告警</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电池防反接：</a:t>
            </a:r>
            <a:r>
              <a:rPr lang="zh-CN" altLang="en-US" dirty="0">
                <a:solidFill>
                  <a:schemeClr val="tx1"/>
                </a:solidFill>
                <a:latin typeface="+mn-ea"/>
              </a:rPr>
              <a:t>需支持电池防反接设计。</a:t>
            </a:r>
            <a:endParaRPr lang="en-US" altLang="zh-CN" dirty="0">
              <a:solidFill>
                <a:schemeClr val="tx1"/>
              </a:solidFill>
              <a:latin typeface="+mn-ea"/>
            </a:endParaRPr>
          </a:p>
          <a:p>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电池取出：</a:t>
            </a:r>
            <a:r>
              <a:rPr lang="zh-CN" altLang="en-US" dirty="0">
                <a:solidFill>
                  <a:schemeClr val="tx1"/>
                </a:solidFill>
                <a:latin typeface="+mn-ea"/>
              </a:rPr>
              <a:t>取出需有清晰可见的警示，该警示不依赖于电源；</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故障指示：</a:t>
            </a:r>
            <a:r>
              <a:rPr lang="zh-CN" altLang="en-US" dirty="0">
                <a:solidFill>
                  <a:schemeClr val="tx1"/>
                </a:solidFill>
                <a:latin typeface="+mn-ea"/>
              </a:rPr>
              <a:t>应提供声音和可见的故障告警指示，在传感器开路</a:t>
            </a:r>
            <a:r>
              <a:rPr lang="en-US" altLang="zh-CN" dirty="0">
                <a:solidFill>
                  <a:schemeClr val="tx1"/>
                </a:solidFill>
                <a:latin typeface="+mn-ea"/>
              </a:rPr>
              <a:t>/</a:t>
            </a:r>
            <a:r>
              <a:rPr lang="zh-CN" altLang="en-US" dirty="0">
                <a:solidFill>
                  <a:schemeClr val="tx1"/>
                </a:solidFill>
                <a:latin typeface="+mn-ea"/>
              </a:rPr>
              <a:t>短路时，</a:t>
            </a:r>
            <a:r>
              <a:rPr lang="en-US" altLang="zh-CN" dirty="0">
                <a:solidFill>
                  <a:schemeClr val="tx1"/>
                </a:solidFill>
                <a:latin typeface="+mn-ea"/>
              </a:rPr>
              <a:t>10miin</a:t>
            </a:r>
            <a:r>
              <a:rPr lang="zh-CN" altLang="en-US" dirty="0">
                <a:solidFill>
                  <a:schemeClr val="tx1"/>
                </a:solidFill>
                <a:latin typeface="+mn-ea"/>
              </a:rPr>
              <a:t>内需告警，声音应区别于</a:t>
            </a:r>
            <a:r>
              <a:rPr lang="en-US" altLang="zh-CN" dirty="0">
                <a:solidFill>
                  <a:schemeClr val="tx1"/>
                </a:solidFill>
                <a:latin typeface="+mn-ea"/>
              </a:rPr>
              <a:t>CO</a:t>
            </a:r>
            <a:r>
              <a:rPr lang="zh-CN" altLang="en-US" dirty="0">
                <a:solidFill>
                  <a:schemeClr val="tx1"/>
                </a:solidFill>
                <a:latin typeface="+mn-ea"/>
              </a:rPr>
              <a:t>报警声；</a:t>
            </a:r>
            <a:endParaRPr lang="en-US" altLang="zh-CN" dirty="0">
              <a:solidFill>
                <a:schemeClr val="tx1"/>
              </a:solidFill>
              <a:latin typeface="+mn-ea"/>
            </a:endParaRPr>
          </a:p>
          <a:p>
            <a:pPr marL="285750" indent="-285750">
              <a:buFont typeface="Arial" panose="020B0604020202020204" pitchFamily="34" charset="0"/>
              <a:buChar char="•"/>
            </a:pPr>
            <a:endParaRPr lang="en-US" altLang="zh-CN" b="1" dirty="0">
              <a:solidFill>
                <a:srgbClr val="BB1C22"/>
              </a:solidFill>
              <a:latin typeface="+mn-ea"/>
            </a:endParaRPr>
          </a:p>
          <a:p>
            <a:pPr marL="285750" indent="-285750">
              <a:buFont typeface="Arial" panose="020B0604020202020204" pitchFamily="34" charset="0"/>
              <a:buChar char="•"/>
            </a:pPr>
            <a:r>
              <a:rPr lang="zh-CN" altLang="en-US" b="1" dirty="0">
                <a:solidFill>
                  <a:srgbClr val="BB1C22"/>
                </a:solidFill>
                <a:latin typeface="+mn-ea"/>
              </a:rPr>
              <a:t>报警声音：</a:t>
            </a:r>
            <a:r>
              <a:rPr lang="en-US" altLang="zh-CN" dirty="0">
                <a:solidFill>
                  <a:schemeClr val="tx1"/>
                </a:solidFill>
                <a:latin typeface="+mn-ea"/>
              </a:rPr>
              <a:t>85db  @3m  </a:t>
            </a:r>
            <a:r>
              <a:rPr lang="zh-CN" altLang="en-US" dirty="0">
                <a:solidFill>
                  <a:schemeClr val="tx1"/>
                </a:solidFill>
                <a:latin typeface="+mn-ea"/>
              </a:rPr>
              <a:t>频率不超过</a:t>
            </a:r>
            <a:r>
              <a:rPr lang="en-US" altLang="zh-CN" dirty="0">
                <a:solidFill>
                  <a:schemeClr val="tx1"/>
                </a:solidFill>
                <a:latin typeface="+mn-ea"/>
              </a:rPr>
              <a:t>3.5kHz</a:t>
            </a:r>
            <a:r>
              <a:rPr lang="zh-CN" altLang="en-US" dirty="0">
                <a:solidFill>
                  <a:schemeClr val="tx1"/>
                </a:solidFill>
                <a:latin typeface="+mn-ea"/>
              </a:rPr>
              <a:t>；</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报警条件</a:t>
            </a:r>
            <a:r>
              <a:rPr lang="zh-CN" altLang="en-US" dirty="0">
                <a:solidFill>
                  <a:schemeClr val="tx1"/>
                </a:solidFill>
                <a:latin typeface="+mn-ea"/>
              </a:rPr>
              <a:t>：如右表：</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r>
              <a:rPr lang="zh-CN" altLang="en-US" dirty="0">
                <a:solidFill>
                  <a:schemeClr val="tx1"/>
                </a:solidFill>
                <a:latin typeface="+mn-ea"/>
              </a:rPr>
              <a:t>；</a:t>
            </a:r>
            <a:endParaRPr lang="en-US" altLang="zh-CN" dirty="0">
              <a:solidFill>
                <a:schemeClr val="tx1"/>
              </a:solidFill>
              <a:latin typeface="+mn-ea"/>
            </a:endParaRPr>
          </a:p>
        </p:txBody>
      </p:sp>
      <p:sp>
        <p:nvSpPr>
          <p:cNvPr id="3" name="文本占位符 2">
            <a:extLst>
              <a:ext uri="{FF2B5EF4-FFF2-40B4-BE49-F238E27FC236}">
                <a16:creationId xmlns:a16="http://schemas.microsoft.com/office/drawing/2014/main" id="{F1082F2E-7064-4E90-8842-01BB038F3ECA}"/>
              </a:ext>
            </a:extLst>
          </p:cNvPr>
          <p:cNvSpPr>
            <a:spLocks noGrp="1"/>
          </p:cNvSpPr>
          <p:nvPr>
            <p:ph type="body" sz="quarter" idx="10"/>
          </p:nvPr>
        </p:nvSpPr>
        <p:spPr>
          <a:xfrm>
            <a:off x="715918" y="225109"/>
            <a:ext cx="4217326" cy="395779"/>
          </a:xfrm>
        </p:spPr>
        <p:txBody>
          <a:bodyPr/>
          <a:lstStyle/>
          <a:p>
            <a:r>
              <a:rPr lang="en-US" altLang="zh-CN" sz="2400" b="1" dirty="0">
                <a:solidFill>
                  <a:srgbClr val="BB1C22"/>
                </a:solidFill>
                <a:latin typeface="+mn-lt"/>
                <a:ea typeface="+mn-ea"/>
              </a:rPr>
              <a:t>EN50291</a:t>
            </a:r>
            <a:r>
              <a:rPr lang="zh-CN" altLang="en-US" sz="2400" b="1" dirty="0">
                <a:solidFill>
                  <a:srgbClr val="BB1C22"/>
                </a:solidFill>
                <a:latin typeface="+mn-lt"/>
                <a:ea typeface="+mn-ea"/>
              </a:rPr>
              <a:t>设计注意事项（一）</a:t>
            </a:r>
          </a:p>
        </p:txBody>
      </p:sp>
      <p:pic>
        <p:nvPicPr>
          <p:cNvPr id="4" name="图片 3">
            <a:extLst>
              <a:ext uri="{FF2B5EF4-FFF2-40B4-BE49-F238E27FC236}">
                <a16:creationId xmlns:a16="http://schemas.microsoft.com/office/drawing/2014/main" id="{08A52E4F-641C-48B9-8AD7-C693C2F02A53}"/>
              </a:ext>
            </a:extLst>
          </p:cNvPr>
          <p:cNvPicPr>
            <a:picLocks noChangeAspect="1"/>
          </p:cNvPicPr>
          <p:nvPr/>
        </p:nvPicPr>
        <p:blipFill>
          <a:blip r:embed="rId2"/>
          <a:stretch>
            <a:fillRect/>
          </a:stretch>
        </p:blipFill>
        <p:spPr>
          <a:xfrm>
            <a:off x="3103847" y="5359644"/>
            <a:ext cx="4561905" cy="1409456"/>
          </a:xfrm>
          <a:prstGeom prst="rect">
            <a:avLst/>
          </a:prstGeom>
        </p:spPr>
      </p:pic>
    </p:spTree>
    <p:extLst>
      <p:ext uri="{BB962C8B-B14F-4D97-AF65-F5344CB8AC3E}">
        <p14:creationId xmlns:p14="http://schemas.microsoft.com/office/powerpoint/2010/main" val="1738702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îṡļîďé"/>
        <p:cNvGrpSpPr/>
        <p:nvPr/>
      </p:nvGrpSpPr>
      <p:grpSpPr>
        <a:xfrm>
          <a:off x="0" y="0"/>
          <a:ext cx="0" cy="0"/>
          <a:chOff x="0" y="0"/>
          <a:chExt cx="0" cy="0"/>
        </a:xfrm>
      </p:grpSpPr>
      <p:grpSp>
        <p:nvGrpSpPr>
          <p:cNvPr id="2" name="íslïḍé">
            <a:extLst>
              <a:ext uri="{FF2B5EF4-FFF2-40B4-BE49-F238E27FC236}">
                <a16:creationId xmlns:a16="http://schemas.microsoft.com/office/drawing/2014/main" id="{C0498D3A-B738-48EC-A39C-94C58B88932B}"/>
              </a:ext>
            </a:extLst>
          </p:cNvPr>
          <p:cNvGrpSpPr/>
          <p:nvPr/>
        </p:nvGrpSpPr>
        <p:grpSpPr>
          <a:xfrm>
            <a:off x="757282" y="1700808"/>
            <a:ext cx="10763205" cy="4534892"/>
            <a:chOff x="757282" y="1700808"/>
            <a:chExt cx="10763205" cy="4534892"/>
          </a:xfrm>
        </p:grpSpPr>
        <p:grpSp>
          <p:nvGrpSpPr>
            <p:cNvPr id="6" name="îşlïḍê"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nvGrpSpPr>
          <p:grpSpPr>
            <a:xfrm>
              <a:off x="757282" y="1700808"/>
              <a:ext cx="10763205" cy="4534892"/>
              <a:chOff x="1175743" y="1700808"/>
              <a:chExt cx="10344744" cy="4534892"/>
            </a:xfrm>
          </p:grpSpPr>
          <p:sp>
            <p:nvSpPr>
              <p:cNvPr id="7" name="íSḻiḑe">
                <a:extLst>
                  <a:ext uri="{FF2B5EF4-FFF2-40B4-BE49-F238E27FC236}">
                    <a16:creationId xmlns:a16="http://schemas.microsoft.com/office/drawing/2014/main" id="{48F70259-7598-4270-874A-6F50772D10F6}"/>
                  </a:ext>
                </a:extLst>
              </p:cNvPr>
              <p:cNvSpPr txBox="1"/>
              <p:nvPr/>
            </p:nvSpPr>
            <p:spPr bwMode="auto">
              <a:xfrm>
                <a:off x="3822192" y="1780800"/>
                <a:ext cx="7698295" cy="4454900"/>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zh-CN" altLang="en-US" b="0" dirty="0">
                    <a:latin typeface="+mn-lt"/>
                    <a:ea typeface="+mn-ea"/>
                    <a:sym typeface="+mn-lt"/>
                  </a:rPr>
                  <a:t>行业认证体系</a:t>
                </a:r>
                <a:endParaRPr lang="en-US" altLang="zh-CN" b="0" dirty="0">
                  <a:latin typeface="+mn-lt"/>
                  <a:ea typeface="+mn-ea"/>
                  <a:sym typeface="+mn-lt"/>
                </a:endParaRPr>
              </a:p>
              <a:p>
                <a:pPr marL="342900" indent="-342900">
                  <a:lnSpc>
                    <a:spcPct val="150000"/>
                  </a:lnSpc>
                  <a:buFont typeface="+mj-lt"/>
                  <a:buAutoNum type="arabicPeriod"/>
                </a:pPr>
                <a:r>
                  <a:rPr lang="zh-CN" altLang="en-US" b="0" dirty="0">
                    <a:latin typeface="+mn-lt"/>
                    <a:ea typeface="+mn-ea"/>
                    <a:sym typeface="+mn-lt"/>
                  </a:rPr>
                  <a:t>主流认证机构</a:t>
                </a:r>
                <a:endParaRPr lang="en-US" altLang="zh-CN" b="0" dirty="0">
                  <a:latin typeface="+mn-lt"/>
                  <a:ea typeface="+mn-ea"/>
                  <a:sym typeface="+mn-lt"/>
                </a:endParaRPr>
              </a:p>
              <a:p>
                <a:pPr marL="342900" indent="-342900">
                  <a:lnSpc>
                    <a:spcPct val="150000"/>
                  </a:lnSpc>
                  <a:buFont typeface="+mj-lt"/>
                  <a:buAutoNum type="arabicPeriod"/>
                </a:pPr>
                <a:r>
                  <a:rPr lang="zh-CN" altLang="en-US" b="0" dirty="0">
                    <a:latin typeface="+mn-lt"/>
                    <a:ea typeface="+mn-ea"/>
                    <a:sym typeface="+mn-lt"/>
                  </a:rPr>
                  <a:t>认证标准</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EN14604</a:t>
                </a:r>
                <a:r>
                  <a:rPr lang="zh-CN" altLang="en-US" b="0" dirty="0">
                    <a:latin typeface="+mn-lt"/>
                    <a:ea typeface="+mn-ea"/>
                    <a:sym typeface="+mn-lt"/>
                  </a:rPr>
                  <a:t>简介</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EN14604</a:t>
                </a:r>
                <a:r>
                  <a:rPr lang="zh-CN" altLang="en-US" b="0" dirty="0">
                    <a:latin typeface="+mn-lt"/>
                    <a:ea typeface="+mn-ea"/>
                    <a:sym typeface="+mn-lt"/>
                  </a:rPr>
                  <a:t>设计注意事项</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EN14604</a:t>
                </a:r>
                <a:r>
                  <a:rPr lang="zh-CN" altLang="en-US" b="0" dirty="0">
                    <a:latin typeface="+mn-lt"/>
                    <a:ea typeface="+mn-ea"/>
                    <a:sym typeface="+mn-lt"/>
                  </a:rPr>
                  <a:t>测试内容与样品准备</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UL217</a:t>
                </a:r>
                <a:r>
                  <a:rPr lang="zh-CN" altLang="en-US" b="0" dirty="0">
                    <a:latin typeface="+mn-lt"/>
                    <a:ea typeface="+mn-ea"/>
                    <a:sym typeface="+mn-lt"/>
                  </a:rPr>
                  <a:t>简介</a:t>
                </a:r>
              </a:p>
              <a:p>
                <a:pPr marL="342900" indent="-342900">
                  <a:lnSpc>
                    <a:spcPct val="150000"/>
                  </a:lnSpc>
                  <a:buFont typeface="+mj-lt"/>
                  <a:buAutoNum type="arabicPeriod"/>
                </a:pPr>
                <a:r>
                  <a:rPr lang="en-US" altLang="zh-CN" b="0" dirty="0">
                    <a:latin typeface="+mn-lt"/>
                    <a:ea typeface="+mn-ea"/>
                    <a:sym typeface="+mn-lt"/>
                  </a:rPr>
                  <a:t>UL217</a:t>
                </a:r>
                <a:r>
                  <a:rPr lang="zh-CN" altLang="en-US" b="0" dirty="0">
                    <a:latin typeface="+mn-lt"/>
                    <a:ea typeface="+mn-ea"/>
                    <a:sym typeface="+mn-lt"/>
                  </a:rPr>
                  <a:t>设计注意事项</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UL217</a:t>
                </a:r>
                <a:r>
                  <a:rPr lang="zh-CN" altLang="en-US" b="0" dirty="0">
                    <a:latin typeface="+mn-lt"/>
                    <a:ea typeface="+mn-ea"/>
                    <a:sym typeface="+mn-lt"/>
                  </a:rPr>
                  <a:t>认证测试内容</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EN14604</a:t>
                </a:r>
                <a:r>
                  <a:rPr lang="zh-CN" altLang="en-US" b="0" dirty="0">
                    <a:latin typeface="+mn-lt"/>
                    <a:ea typeface="+mn-ea"/>
                    <a:sym typeface="+mn-lt"/>
                  </a:rPr>
                  <a:t>与</a:t>
                </a:r>
                <a:r>
                  <a:rPr lang="en-US" altLang="zh-CN" b="0" dirty="0">
                    <a:latin typeface="+mn-lt"/>
                    <a:ea typeface="+mn-ea"/>
                    <a:sym typeface="+mn-lt"/>
                  </a:rPr>
                  <a:t>UL217</a:t>
                </a:r>
                <a:r>
                  <a:rPr lang="zh-CN" altLang="en-US" b="0" dirty="0">
                    <a:latin typeface="+mn-lt"/>
                    <a:ea typeface="+mn-ea"/>
                    <a:sym typeface="+mn-lt"/>
                  </a:rPr>
                  <a:t>设计主要差异</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EN50291</a:t>
                </a:r>
                <a:r>
                  <a:rPr lang="zh-CN" altLang="en-US" b="0" dirty="0">
                    <a:latin typeface="+mn-lt"/>
                    <a:ea typeface="+mn-ea"/>
                    <a:sym typeface="+mn-lt"/>
                  </a:rPr>
                  <a:t>设计注意事项</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UL2034</a:t>
                </a:r>
                <a:r>
                  <a:rPr lang="zh-CN" altLang="en-US" b="0" dirty="0">
                    <a:latin typeface="+mn-lt"/>
                    <a:ea typeface="+mn-ea"/>
                    <a:sym typeface="+mn-lt"/>
                  </a:rPr>
                  <a:t>设计注意事项</a:t>
                </a:r>
                <a:endParaRPr lang="en-US" altLang="zh-CN" b="0" dirty="0">
                  <a:latin typeface="+mn-lt"/>
                  <a:ea typeface="+mn-ea"/>
                  <a:sym typeface="+mn-lt"/>
                </a:endParaRPr>
              </a:p>
              <a:p>
                <a:pPr marL="342900" indent="-342900">
                  <a:lnSpc>
                    <a:spcPct val="150000"/>
                  </a:lnSpc>
                  <a:buFont typeface="+mj-lt"/>
                  <a:buAutoNum type="arabicPeriod"/>
                </a:pPr>
                <a:endParaRPr lang="zh-CN" altLang="en-US" b="0" dirty="0">
                  <a:latin typeface="+mn-lt"/>
                  <a:ea typeface="+mn-ea"/>
                  <a:sym typeface="+mn-lt"/>
                </a:endParaRP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iṣľïḑé">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ïşlíḋê">
                <a:extLst>
                  <a:ext uri="{FF2B5EF4-FFF2-40B4-BE49-F238E27FC236}">
                    <a16:creationId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rgbClr val="BB1C22"/>
                    </a:solidFill>
                    <a:cs typeface="+mn-ea"/>
                    <a:sym typeface="+mn-lt"/>
                  </a:rPr>
                  <a:t>C</a:t>
                </a:r>
                <a:r>
                  <a:rPr lang="tr-TR" sz="100" b="1" dirty="0">
                    <a:solidFill>
                      <a:srgbClr val="BB1C22"/>
                    </a:solidFill>
                    <a:cs typeface="+mn-ea"/>
                    <a:sym typeface="+mn-lt"/>
                  </a:rPr>
                  <a:t> </a:t>
                </a:r>
                <a:r>
                  <a:rPr lang="tr-TR" sz="2800" b="1" dirty="0">
                    <a:solidFill>
                      <a:srgbClr val="BB1C22"/>
                    </a:solidFill>
                    <a:cs typeface="+mn-ea"/>
                    <a:sym typeface="+mn-lt"/>
                  </a:rPr>
                  <a:t>ONTENTS</a:t>
                </a:r>
              </a:p>
            </p:txBody>
          </p:sp>
        </p:grpSp>
        <p:sp>
          <p:nvSpPr>
            <p:cNvPr id="10" name="ï$ḻiḑê">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custDataLst>
      <p:tags r:id="rId1"/>
    </p:custDataLst>
    <p:extLst>
      <p:ext uri="{BB962C8B-B14F-4D97-AF65-F5344CB8AC3E}">
        <p14:creationId xmlns:p14="http://schemas.microsoft.com/office/powerpoint/2010/main" val="104961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3192B2E-8511-4DEE-8FDC-E3EE2EE82C3B}"/>
              </a:ext>
            </a:extLst>
          </p:cNvPr>
          <p:cNvSpPr>
            <a:spLocks noGrp="1"/>
          </p:cNvSpPr>
          <p:nvPr>
            <p:ph type="body" sz="quarter" idx="11"/>
          </p:nvPr>
        </p:nvSpPr>
        <p:spPr>
          <a:xfrm>
            <a:off x="715918" y="959556"/>
            <a:ext cx="10731016" cy="5568244"/>
          </a:xfrm>
          <a:solidFill>
            <a:schemeClr val="bg1">
              <a:lumMod val="95000"/>
            </a:schemeClr>
          </a:solidFill>
        </p:spPr>
        <p:txBody>
          <a:bodyPr/>
          <a:lstStyle/>
          <a:p>
            <a:pPr marL="285750" indent="-285750">
              <a:buFont typeface="Arial" panose="020B0604020202020204" pitchFamily="34" charset="0"/>
              <a:buChar char="•"/>
            </a:pPr>
            <a:r>
              <a:rPr lang="zh-CN" altLang="en-US" b="1" dirty="0">
                <a:solidFill>
                  <a:srgbClr val="BB1C22"/>
                </a:solidFill>
                <a:latin typeface="+mn-ea"/>
              </a:rPr>
              <a:t>指示灯颜色</a:t>
            </a:r>
            <a:r>
              <a:rPr lang="zh-CN" altLang="en-US" b="1" dirty="0">
                <a:latin typeface="+mn-ea"/>
              </a:rPr>
              <a:t>：</a:t>
            </a:r>
            <a:r>
              <a:rPr lang="zh-CN" altLang="en-US" dirty="0">
                <a:latin typeface="+mn-ea"/>
              </a:rPr>
              <a:t>报警指示灯</a:t>
            </a:r>
            <a:r>
              <a:rPr lang="en-US" altLang="zh-CN" dirty="0">
                <a:latin typeface="+mn-ea"/>
              </a:rPr>
              <a:t>——</a:t>
            </a:r>
            <a:r>
              <a:rPr lang="zh-CN" altLang="en-US" dirty="0">
                <a:latin typeface="+mn-ea"/>
              </a:rPr>
              <a:t>红色，电源指示灯</a:t>
            </a:r>
            <a:r>
              <a:rPr lang="en-US" altLang="zh-CN" dirty="0">
                <a:latin typeface="+mn-ea"/>
              </a:rPr>
              <a:t>——</a:t>
            </a:r>
            <a:r>
              <a:rPr lang="zh-CN" altLang="en-US" dirty="0">
                <a:latin typeface="+mn-ea"/>
              </a:rPr>
              <a:t>白色</a:t>
            </a:r>
            <a:r>
              <a:rPr lang="en-US" altLang="zh-CN" dirty="0">
                <a:latin typeface="+mn-ea"/>
              </a:rPr>
              <a:t>/</a:t>
            </a:r>
            <a:r>
              <a:rPr lang="zh-CN" altLang="en-US" dirty="0">
                <a:latin typeface="+mn-ea"/>
              </a:rPr>
              <a:t>绿色，故障指示灯</a:t>
            </a:r>
            <a:r>
              <a:rPr lang="en-US" altLang="zh-CN" dirty="0">
                <a:latin typeface="+mn-ea"/>
              </a:rPr>
              <a:t>——</a:t>
            </a:r>
            <a:r>
              <a:rPr lang="zh-CN" altLang="en-US" dirty="0">
                <a:latin typeface="+mn-ea"/>
              </a:rPr>
              <a:t>黄色</a:t>
            </a:r>
            <a:r>
              <a:rPr lang="en-US" altLang="zh-CN" dirty="0">
                <a:latin typeface="+mn-ea"/>
              </a:rPr>
              <a:t>/</a:t>
            </a:r>
            <a:r>
              <a:rPr lang="zh-CN" altLang="en-US" dirty="0">
                <a:latin typeface="+mn-ea"/>
              </a:rPr>
              <a:t>琥珀色；</a:t>
            </a:r>
            <a:endParaRPr lang="en-US" altLang="zh-CN" dirty="0">
              <a:latin typeface="+mn-ea"/>
            </a:endParaRPr>
          </a:p>
          <a:p>
            <a:pPr marL="285750" indent="-285750">
              <a:buFont typeface="Arial" panose="020B0604020202020204" pitchFamily="34" charset="0"/>
              <a:buChar char="•"/>
            </a:pPr>
            <a:endParaRPr lang="en-US" altLang="zh-CN" dirty="0">
              <a:latin typeface="+mn-ea"/>
            </a:endParaRPr>
          </a:p>
          <a:p>
            <a:pPr marL="285750" indent="-285750">
              <a:buFont typeface="Arial" panose="020B0604020202020204" pitchFamily="34" charset="0"/>
              <a:buChar char="•"/>
            </a:pPr>
            <a:r>
              <a:rPr lang="zh-CN" altLang="en-US" b="1" dirty="0">
                <a:solidFill>
                  <a:srgbClr val="C00000"/>
                </a:solidFill>
                <a:latin typeface="+mn-ea"/>
              </a:rPr>
              <a:t>寿命终止信号：</a:t>
            </a:r>
            <a:r>
              <a:rPr lang="zh-CN" altLang="en-US" dirty="0">
                <a:solidFill>
                  <a:schemeClr val="tx1"/>
                </a:solidFill>
                <a:latin typeface="+mn-ea"/>
              </a:rPr>
              <a:t>至少满足</a:t>
            </a:r>
            <a:r>
              <a:rPr lang="en-US" altLang="zh-CN" dirty="0">
                <a:solidFill>
                  <a:schemeClr val="tx1"/>
                </a:solidFill>
                <a:latin typeface="+mn-ea"/>
              </a:rPr>
              <a:t>3</a:t>
            </a:r>
            <a:r>
              <a:rPr lang="zh-CN" altLang="en-US" dirty="0">
                <a:solidFill>
                  <a:schemeClr val="tx1"/>
                </a:solidFill>
                <a:latin typeface="+mn-ea"/>
              </a:rPr>
              <a:t>年寿命使用，应提供寿命终结指示信号，每</a:t>
            </a:r>
            <a:r>
              <a:rPr lang="en-US" altLang="zh-CN" dirty="0">
                <a:solidFill>
                  <a:schemeClr val="tx1"/>
                </a:solidFill>
                <a:latin typeface="+mn-ea"/>
              </a:rPr>
              <a:t>30-60s</a:t>
            </a:r>
            <a:r>
              <a:rPr lang="zh-CN" altLang="en-US" dirty="0">
                <a:solidFill>
                  <a:schemeClr val="tx1"/>
                </a:solidFill>
                <a:latin typeface="+mn-ea"/>
              </a:rPr>
              <a:t>重复一次；。</a:t>
            </a:r>
            <a:endParaRPr lang="en-US" altLang="zh-CN" dirty="0">
              <a:solidFill>
                <a:schemeClr val="tx1"/>
              </a:solidFill>
              <a:latin typeface="+mn-ea"/>
            </a:endParaRPr>
          </a:p>
          <a:p>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报警状态：</a:t>
            </a:r>
            <a:r>
              <a:rPr lang="zh-CN" altLang="en-US" dirty="0">
                <a:solidFill>
                  <a:schemeClr val="tx1"/>
                </a:solidFill>
                <a:latin typeface="+mn-ea"/>
              </a:rPr>
              <a:t>应提供有声音报警，并伴有红色指示灯闪烁；</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故障指示：</a:t>
            </a:r>
            <a:r>
              <a:rPr lang="zh-CN" altLang="en-US" dirty="0">
                <a:solidFill>
                  <a:schemeClr val="tx1"/>
                </a:solidFill>
                <a:latin typeface="+mn-ea"/>
              </a:rPr>
              <a:t>应提供声音</a:t>
            </a:r>
            <a:r>
              <a:rPr lang="en-US" altLang="zh-CN" dirty="0">
                <a:solidFill>
                  <a:schemeClr val="tx1"/>
                </a:solidFill>
                <a:latin typeface="+mn-ea"/>
              </a:rPr>
              <a:t>/</a:t>
            </a:r>
            <a:r>
              <a:rPr lang="zh-CN" altLang="en-US" dirty="0">
                <a:solidFill>
                  <a:schemeClr val="tx1"/>
                </a:solidFill>
                <a:latin typeface="+mn-ea"/>
              </a:rPr>
              <a:t>可见的故障告警指示，在传感器开路</a:t>
            </a:r>
            <a:r>
              <a:rPr lang="en-US" altLang="zh-CN" dirty="0">
                <a:solidFill>
                  <a:schemeClr val="tx1"/>
                </a:solidFill>
                <a:latin typeface="+mn-ea"/>
              </a:rPr>
              <a:t>/</a:t>
            </a:r>
            <a:r>
              <a:rPr lang="zh-CN" altLang="en-US" dirty="0">
                <a:solidFill>
                  <a:schemeClr val="tx1"/>
                </a:solidFill>
                <a:latin typeface="+mn-ea"/>
              </a:rPr>
              <a:t>短路时，需告警，声音应区别于</a:t>
            </a:r>
            <a:r>
              <a:rPr lang="en-US" altLang="zh-CN" dirty="0">
                <a:solidFill>
                  <a:schemeClr val="tx1"/>
                </a:solidFill>
                <a:latin typeface="+mn-ea"/>
              </a:rPr>
              <a:t>CO</a:t>
            </a:r>
            <a:r>
              <a:rPr lang="zh-CN" altLang="en-US" dirty="0">
                <a:solidFill>
                  <a:schemeClr val="tx1"/>
                </a:solidFill>
                <a:latin typeface="+mn-ea"/>
              </a:rPr>
              <a:t>报警声；</a:t>
            </a:r>
            <a:endParaRPr lang="en-US" altLang="zh-CN" dirty="0">
              <a:solidFill>
                <a:schemeClr val="tx1"/>
              </a:solidFill>
              <a:latin typeface="+mn-ea"/>
            </a:endParaRPr>
          </a:p>
          <a:p>
            <a:pPr marL="285750" indent="-285750">
              <a:buFont typeface="Arial" panose="020B0604020202020204" pitchFamily="34" charset="0"/>
              <a:buChar char="•"/>
            </a:pPr>
            <a:endParaRPr lang="en-US" altLang="zh-CN" b="1" dirty="0">
              <a:solidFill>
                <a:srgbClr val="BB1C22"/>
              </a:solidFill>
              <a:latin typeface="+mn-ea"/>
            </a:endParaRPr>
          </a:p>
          <a:p>
            <a:pPr marL="285750" indent="-285750">
              <a:buFont typeface="Arial" panose="020B0604020202020204" pitchFamily="34" charset="0"/>
              <a:buChar char="•"/>
            </a:pPr>
            <a:r>
              <a:rPr lang="zh-CN" altLang="en-US" b="1" dirty="0">
                <a:solidFill>
                  <a:srgbClr val="BB1C22"/>
                </a:solidFill>
                <a:latin typeface="+mn-ea"/>
              </a:rPr>
              <a:t>报警静音功能：</a:t>
            </a:r>
            <a:r>
              <a:rPr lang="zh-CN" altLang="en-US" dirty="0">
                <a:solidFill>
                  <a:schemeClr val="tx1"/>
                </a:solidFill>
                <a:latin typeface="+mn-ea"/>
              </a:rPr>
              <a:t>应提供报警静音按键，可以静音，但不能关闭指示灯；按下静音后，如果</a:t>
            </a:r>
            <a:r>
              <a:rPr lang="en-US" altLang="zh-CN" dirty="0">
                <a:solidFill>
                  <a:schemeClr val="tx1"/>
                </a:solidFill>
                <a:latin typeface="+mn-ea"/>
              </a:rPr>
              <a:t>CO</a:t>
            </a:r>
            <a:r>
              <a:rPr lang="zh-CN" altLang="en-US" dirty="0">
                <a:solidFill>
                  <a:schemeClr val="tx1"/>
                </a:solidFill>
                <a:latin typeface="+mn-ea"/>
              </a:rPr>
              <a:t>浓度仍然≥</a:t>
            </a:r>
            <a:r>
              <a:rPr lang="en-US" altLang="zh-CN" dirty="0">
                <a:solidFill>
                  <a:schemeClr val="tx1"/>
                </a:solidFill>
                <a:latin typeface="+mn-ea"/>
              </a:rPr>
              <a:t>70ppm</a:t>
            </a:r>
            <a:r>
              <a:rPr lang="zh-CN" altLang="en-US" dirty="0">
                <a:solidFill>
                  <a:schemeClr val="tx1"/>
                </a:solidFill>
                <a:latin typeface="+mn-ea"/>
              </a:rPr>
              <a:t>，报警应在</a:t>
            </a:r>
            <a:r>
              <a:rPr lang="en-US" altLang="zh-CN" dirty="0">
                <a:solidFill>
                  <a:schemeClr val="tx1"/>
                </a:solidFill>
                <a:latin typeface="+mn-ea"/>
              </a:rPr>
              <a:t>6min</a:t>
            </a:r>
            <a:r>
              <a:rPr lang="zh-CN" altLang="en-US" dirty="0">
                <a:solidFill>
                  <a:schemeClr val="tx1"/>
                </a:solidFill>
                <a:latin typeface="+mn-ea"/>
              </a:rPr>
              <a:t>内被重新激活；</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设备的启用与停用</a:t>
            </a:r>
            <a:r>
              <a:rPr lang="zh-CN" altLang="en-US" dirty="0">
                <a:solidFill>
                  <a:schemeClr val="tx1"/>
                </a:solidFill>
                <a:latin typeface="+mn-ea"/>
              </a:rPr>
              <a:t>：由不可更换电池供电的报警器，应配备在安装前激活电源并在电池寿命结束时停用电池的方法；通用装置应要求使用工具或等效工具，并且应使设备无法重新安装；停用装置还应用于电池完全放电。启动和关闭装置均应设计为只能运行一次。</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r>
              <a:rPr lang="zh-CN" altLang="en-US" dirty="0">
                <a:solidFill>
                  <a:schemeClr val="tx1"/>
                </a:solidFill>
                <a:latin typeface="+mn-ea"/>
              </a:rPr>
              <a:t>；</a:t>
            </a:r>
            <a:endParaRPr lang="en-US" altLang="zh-CN" dirty="0">
              <a:solidFill>
                <a:schemeClr val="tx1"/>
              </a:solidFill>
              <a:latin typeface="+mn-ea"/>
            </a:endParaRPr>
          </a:p>
        </p:txBody>
      </p:sp>
      <p:sp>
        <p:nvSpPr>
          <p:cNvPr id="3" name="文本占位符 2">
            <a:extLst>
              <a:ext uri="{FF2B5EF4-FFF2-40B4-BE49-F238E27FC236}">
                <a16:creationId xmlns:a16="http://schemas.microsoft.com/office/drawing/2014/main" id="{F1082F2E-7064-4E90-8842-01BB038F3ECA}"/>
              </a:ext>
            </a:extLst>
          </p:cNvPr>
          <p:cNvSpPr>
            <a:spLocks noGrp="1"/>
          </p:cNvSpPr>
          <p:nvPr>
            <p:ph type="body" sz="quarter" idx="10"/>
          </p:nvPr>
        </p:nvSpPr>
        <p:spPr>
          <a:xfrm>
            <a:off x="715918" y="225109"/>
            <a:ext cx="4217326" cy="395779"/>
          </a:xfrm>
        </p:spPr>
        <p:txBody>
          <a:bodyPr/>
          <a:lstStyle/>
          <a:p>
            <a:r>
              <a:rPr lang="en-US" altLang="zh-CN" sz="2400" b="1" dirty="0">
                <a:solidFill>
                  <a:srgbClr val="BB1C22"/>
                </a:solidFill>
                <a:latin typeface="+mn-lt"/>
                <a:ea typeface="+mn-ea"/>
              </a:rPr>
              <a:t>UL2034</a:t>
            </a:r>
            <a:r>
              <a:rPr lang="zh-CN" altLang="en-US" sz="2400" b="1" dirty="0">
                <a:solidFill>
                  <a:srgbClr val="BB1C22"/>
                </a:solidFill>
                <a:latin typeface="+mn-lt"/>
                <a:ea typeface="+mn-ea"/>
              </a:rPr>
              <a:t>设计注意事项（一）</a:t>
            </a:r>
          </a:p>
        </p:txBody>
      </p:sp>
    </p:spTree>
    <p:extLst>
      <p:ext uri="{BB962C8B-B14F-4D97-AF65-F5344CB8AC3E}">
        <p14:creationId xmlns:p14="http://schemas.microsoft.com/office/powerpoint/2010/main" val="570833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3192B2E-8511-4DEE-8FDC-E3EE2EE82C3B}"/>
              </a:ext>
            </a:extLst>
          </p:cNvPr>
          <p:cNvSpPr>
            <a:spLocks noGrp="1"/>
          </p:cNvSpPr>
          <p:nvPr>
            <p:ph type="body" sz="quarter" idx="11"/>
          </p:nvPr>
        </p:nvSpPr>
        <p:spPr>
          <a:xfrm>
            <a:off x="715918" y="959556"/>
            <a:ext cx="10731016" cy="5568244"/>
          </a:xfrm>
          <a:solidFill>
            <a:schemeClr val="bg1">
              <a:lumMod val="95000"/>
            </a:schemeClr>
          </a:solidFill>
        </p:spPr>
        <p:txBody>
          <a:bodyPr/>
          <a:lstStyle/>
          <a:p>
            <a:pPr marL="285750" indent="-285750">
              <a:buFont typeface="Arial" panose="020B0604020202020204" pitchFamily="34" charset="0"/>
              <a:buChar char="•"/>
            </a:pPr>
            <a:r>
              <a:rPr lang="zh-CN" altLang="en-US" b="1" dirty="0">
                <a:solidFill>
                  <a:srgbClr val="BB1C22"/>
                </a:solidFill>
                <a:latin typeface="+mn-ea"/>
              </a:rPr>
              <a:t>电池容量</a:t>
            </a:r>
            <a:r>
              <a:rPr lang="zh-CN" altLang="en-US" b="1" dirty="0">
                <a:latin typeface="+mn-ea"/>
              </a:rPr>
              <a:t>：</a:t>
            </a:r>
            <a:r>
              <a:rPr lang="zh-CN" altLang="en-US" dirty="0">
                <a:latin typeface="+mn-ea"/>
              </a:rPr>
              <a:t>若电池作为报警器的主电源，需至少需满足</a:t>
            </a:r>
            <a:r>
              <a:rPr lang="en-US" altLang="zh-CN" dirty="0">
                <a:latin typeface="+mn-ea"/>
              </a:rPr>
              <a:t>1</a:t>
            </a:r>
            <a:r>
              <a:rPr lang="zh-CN" altLang="en-US" dirty="0">
                <a:latin typeface="+mn-ea"/>
              </a:rPr>
              <a:t>年的待机，包含每周定期测试；然后支撑</a:t>
            </a:r>
            <a:r>
              <a:rPr lang="en-US" altLang="zh-CN" dirty="0">
                <a:latin typeface="+mn-ea"/>
              </a:rPr>
              <a:t>7</a:t>
            </a:r>
            <a:r>
              <a:rPr lang="zh-CN" altLang="en-US" dirty="0">
                <a:latin typeface="+mn-ea"/>
              </a:rPr>
              <a:t>天的故障警告信号后仍能连续报警最小</a:t>
            </a:r>
            <a:r>
              <a:rPr lang="en-US" altLang="zh-CN" dirty="0">
                <a:latin typeface="+mn-ea"/>
              </a:rPr>
              <a:t>12</a:t>
            </a:r>
            <a:r>
              <a:rPr lang="zh-CN" altLang="en-US" dirty="0">
                <a:latin typeface="+mn-ea"/>
              </a:rPr>
              <a:t>个小时；</a:t>
            </a:r>
            <a:endParaRPr lang="en-US" altLang="zh-CN" dirty="0">
              <a:latin typeface="+mn-ea"/>
            </a:endParaRPr>
          </a:p>
          <a:p>
            <a:pPr marL="285750" indent="-285750">
              <a:buFont typeface="Arial" panose="020B0604020202020204" pitchFamily="34" charset="0"/>
              <a:buChar char="•"/>
            </a:pPr>
            <a:endParaRPr lang="en-US" altLang="zh-CN" dirty="0">
              <a:latin typeface="+mn-ea"/>
            </a:endParaRPr>
          </a:p>
          <a:p>
            <a:pPr marL="285750" indent="-285750">
              <a:buFont typeface="Arial" panose="020B0604020202020204" pitchFamily="34" charset="0"/>
              <a:buChar char="•"/>
            </a:pPr>
            <a:r>
              <a:rPr lang="zh-CN" altLang="en-US" b="1" dirty="0">
                <a:solidFill>
                  <a:srgbClr val="BB1C22"/>
                </a:solidFill>
                <a:latin typeface="+mn-ea"/>
              </a:rPr>
              <a:t>电池取出：</a:t>
            </a:r>
            <a:r>
              <a:rPr lang="zh-CN" altLang="en-US" dirty="0">
                <a:solidFill>
                  <a:schemeClr val="tx1"/>
                </a:solidFill>
                <a:latin typeface="+mn-ea"/>
              </a:rPr>
              <a:t>取出需有清晰可见的警示，该警示不依赖于电源；</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电池防反接</a:t>
            </a:r>
            <a:r>
              <a:rPr lang="zh-CN" altLang="en-US" dirty="0">
                <a:solidFill>
                  <a:schemeClr val="tx1"/>
                </a:solidFill>
                <a:latin typeface="+mn-ea"/>
              </a:rPr>
              <a:t>：电池需支持防反接设计</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备用电源（可选）</a:t>
            </a:r>
            <a:r>
              <a:rPr lang="zh-CN" altLang="en-US" dirty="0">
                <a:solidFill>
                  <a:schemeClr val="tx1"/>
                </a:solidFill>
                <a:latin typeface="+mn-ea"/>
              </a:rPr>
              <a:t>：当使用电池作为备用电源时，电池需能支撑</a:t>
            </a:r>
            <a:r>
              <a:rPr lang="en-US" altLang="zh-CN" dirty="0">
                <a:solidFill>
                  <a:schemeClr val="tx1"/>
                </a:solidFill>
                <a:latin typeface="+mn-ea"/>
              </a:rPr>
              <a:t>8h</a:t>
            </a:r>
            <a:r>
              <a:rPr lang="zh-CN" altLang="en-US" dirty="0">
                <a:solidFill>
                  <a:schemeClr val="tx1"/>
                </a:solidFill>
                <a:latin typeface="+mn-ea"/>
              </a:rPr>
              <a:t>的待机，然后在</a:t>
            </a:r>
            <a:r>
              <a:rPr lang="en-US" altLang="zh-CN" dirty="0">
                <a:solidFill>
                  <a:schemeClr val="tx1"/>
                </a:solidFill>
                <a:latin typeface="+mn-ea"/>
              </a:rPr>
              <a:t>7</a:t>
            </a:r>
            <a:r>
              <a:rPr lang="zh-CN" altLang="en-US" dirty="0">
                <a:solidFill>
                  <a:schemeClr val="tx1"/>
                </a:solidFill>
                <a:latin typeface="+mn-ea"/>
              </a:rPr>
              <a:t>天的故障信号后，能支持至少</a:t>
            </a:r>
            <a:r>
              <a:rPr lang="en-US" altLang="zh-CN" dirty="0">
                <a:solidFill>
                  <a:schemeClr val="tx1"/>
                </a:solidFill>
                <a:latin typeface="+mn-ea"/>
              </a:rPr>
              <a:t>12</a:t>
            </a:r>
            <a:r>
              <a:rPr lang="zh-CN" altLang="en-US" dirty="0">
                <a:solidFill>
                  <a:schemeClr val="tx1"/>
                </a:solidFill>
                <a:latin typeface="+mn-ea"/>
              </a:rPr>
              <a:t>小时的连续报警；</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latin typeface="+mn-ea"/>
            </a:endParaRPr>
          </a:p>
          <a:p>
            <a:pPr marL="285750" indent="-285750">
              <a:buFont typeface="Arial" panose="020B0604020202020204" pitchFamily="34" charset="0"/>
              <a:buChar char="•"/>
            </a:pPr>
            <a:r>
              <a:rPr lang="zh-CN" altLang="en-US" b="1" dirty="0">
                <a:solidFill>
                  <a:srgbClr val="BB1C22"/>
                </a:solidFill>
                <a:latin typeface="+mn-ea"/>
              </a:rPr>
              <a:t>报警声音：</a:t>
            </a:r>
            <a:r>
              <a:rPr lang="en-US" altLang="zh-CN" dirty="0">
                <a:solidFill>
                  <a:schemeClr val="tx1"/>
                </a:solidFill>
                <a:latin typeface="+mn-ea"/>
              </a:rPr>
              <a:t>85db  @3m  </a:t>
            </a:r>
            <a:r>
              <a:rPr lang="zh-CN" altLang="en-US" dirty="0">
                <a:solidFill>
                  <a:schemeClr val="tx1"/>
                </a:solidFill>
                <a:latin typeface="+mn-ea"/>
              </a:rPr>
              <a:t>频率不超过</a:t>
            </a:r>
            <a:r>
              <a:rPr lang="en-US" altLang="zh-CN" dirty="0">
                <a:solidFill>
                  <a:schemeClr val="tx1"/>
                </a:solidFill>
                <a:latin typeface="+mn-ea"/>
              </a:rPr>
              <a:t>3.5kHz</a:t>
            </a:r>
            <a:r>
              <a:rPr lang="zh-CN" altLang="en-US" dirty="0">
                <a:solidFill>
                  <a:schemeClr val="tx1"/>
                </a:solidFill>
                <a:latin typeface="+mn-ea"/>
              </a:rPr>
              <a:t>；</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latin typeface="+mn-ea"/>
            </a:endParaRPr>
          </a:p>
          <a:p>
            <a:pPr marL="285750" indent="-285750">
              <a:buFont typeface="Arial" panose="020B0604020202020204" pitchFamily="34" charset="0"/>
              <a:buChar char="•"/>
            </a:pPr>
            <a:r>
              <a:rPr lang="zh-CN" altLang="en-US" b="1" dirty="0">
                <a:solidFill>
                  <a:srgbClr val="BB1C22"/>
                </a:solidFill>
                <a:latin typeface="+mn-ea"/>
              </a:rPr>
              <a:t>报警条件：</a:t>
            </a:r>
            <a:endParaRPr lang="en-US" altLang="zh-CN" b="1" dirty="0">
              <a:solidFill>
                <a:srgbClr val="BB1C22"/>
              </a:solidFill>
              <a:latin typeface="+mn-ea"/>
            </a:endParaRPr>
          </a:p>
          <a:p>
            <a:pPr marL="285750" indent="-285750">
              <a:buFont typeface="Arial" panose="020B0604020202020204" pitchFamily="34" charset="0"/>
              <a:buChar char="•"/>
            </a:pPr>
            <a:endParaRPr lang="en-US" altLang="zh-CN" dirty="0">
              <a:latin typeface="+mn-ea"/>
            </a:endParaRPr>
          </a:p>
          <a:p>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r>
              <a:rPr lang="zh-CN" altLang="en-US" dirty="0">
                <a:solidFill>
                  <a:schemeClr val="tx1"/>
                </a:solidFill>
                <a:latin typeface="+mn-ea"/>
              </a:rPr>
              <a:t>；</a:t>
            </a:r>
            <a:endParaRPr lang="en-US" altLang="zh-CN" dirty="0">
              <a:solidFill>
                <a:schemeClr val="tx1"/>
              </a:solidFill>
              <a:latin typeface="+mn-ea"/>
            </a:endParaRPr>
          </a:p>
        </p:txBody>
      </p:sp>
      <p:sp>
        <p:nvSpPr>
          <p:cNvPr id="3" name="文本占位符 2">
            <a:extLst>
              <a:ext uri="{FF2B5EF4-FFF2-40B4-BE49-F238E27FC236}">
                <a16:creationId xmlns:a16="http://schemas.microsoft.com/office/drawing/2014/main" id="{F1082F2E-7064-4E90-8842-01BB038F3ECA}"/>
              </a:ext>
            </a:extLst>
          </p:cNvPr>
          <p:cNvSpPr>
            <a:spLocks noGrp="1"/>
          </p:cNvSpPr>
          <p:nvPr>
            <p:ph type="body" sz="quarter" idx="10"/>
          </p:nvPr>
        </p:nvSpPr>
        <p:spPr>
          <a:xfrm>
            <a:off x="715918" y="225109"/>
            <a:ext cx="4217326" cy="395779"/>
          </a:xfrm>
        </p:spPr>
        <p:txBody>
          <a:bodyPr/>
          <a:lstStyle/>
          <a:p>
            <a:r>
              <a:rPr lang="en-US" altLang="zh-CN" sz="2400" b="1" dirty="0">
                <a:solidFill>
                  <a:srgbClr val="BB1C22"/>
                </a:solidFill>
                <a:latin typeface="+mn-lt"/>
                <a:ea typeface="+mn-ea"/>
              </a:rPr>
              <a:t>UL2034</a:t>
            </a:r>
            <a:r>
              <a:rPr lang="zh-CN" altLang="en-US" sz="2400" b="1" dirty="0">
                <a:solidFill>
                  <a:srgbClr val="BB1C22"/>
                </a:solidFill>
                <a:latin typeface="+mn-lt"/>
                <a:ea typeface="+mn-ea"/>
              </a:rPr>
              <a:t>设计注意事项（一）</a:t>
            </a:r>
          </a:p>
        </p:txBody>
      </p:sp>
      <p:pic>
        <p:nvPicPr>
          <p:cNvPr id="5" name="图片 4">
            <a:extLst>
              <a:ext uri="{FF2B5EF4-FFF2-40B4-BE49-F238E27FC236}">
                <a16:creationId xmlns:a16="http://schemas.microsoft.com/office/drawing/2014/main" id="{B16EE0AB-B6D5-4998-A24B-8547AF8653C3}"/>
              </a:ext>
            </a:extLst>
          </p:cNvPr>
          <p:cNvPicPr>
            <a:picLocks noChangeAspect="1"/>
          </p:cNvPicPr>
          <p:nvPr/>
        </p:nvPicPr>
        <p:blipFill>
          <a:blip r:embed="rId2"/>
          <a:stretch>
            <a:fillRect/>
          </a:stretch>
        </p:blipFill>
        <p:spPr>
          <a:xfrm>
            <a:off x="2401356" y="5359400"/>
            <a:ext cx="7033687" cy="831810"/>
          </a:xfrm>
          <a:prstGeom prst="rect">
            <a:avLst/>
          </a:prstGeom>
        </p:spPr>
      </p:pic>
    </p:spTree>
    <p:extLst>
      <p:ext uri="{BB962C8B-B14F-4D97-AF65-F5344CB8AC3E}">
        <p14:creationId xmlns:p14="http://schemas.microsoft.com/office/powerpoint/2010/main" val="311945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F4FF195-E770-4222-8CD3-2420930BF56B}"/>
              </a:ext>
            </a:extLst>
          </p:cNvPr>
          <p:cNvPicPr>
            <a:picLocks noChangeAspect="1"/>
          </p:cNvPicPr>
          <p:nvPr/>
        </p:nvPicPr>
        <p:blipFill>
          <a:blip r:embed="rId2"/>
          <a:stretch>
            <a:fillRect/>
          </a:stretch>
        </p:blipFill>
        <p:spPr>
          <a:xfrm>
            <a:off x="29333" y="24238"/>
            <a:ext cx="12133333" cy="6809524"/>
          </a:xfrm>
          <a:prstGeom prst="rect">
            <a:avLst/>
          </a:prstGeom>
        </p:spPr>
      </p:pic>
    </p:spTree>
    <p:extLst>
      <p:ext uri="{BB962C8B-B14F-4D97-AF65-F5344CB8AC3E}">
        <p14:creationId xmlns:p14="http://schemas.microsoft.com/office/powerpoint/2010/main" val="3831715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D740DFA-6DC6-4607-B855-3230BAAB0CE6}"/>
              </a:ext>
            </a:extLst>
          </p:cNvPr>
          <p:cNvPicPr>
            <a:picLocks noChangeAspect="1"/>
          </p:cNvPicPr>
          <p:nvPr/>
        </p:nvPicPr>
        <p:blipFill>
          <a:blip r:embed="rId2"/>
          <a:stretch>
            <a:fillRect/>
          </a:stretch>
        </p:blipFill>
        <p:spPr>
          <a:xfrm>
            <a:off x="0" y="-27345"/>
            <a:ext cx="12192000" cy="691268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占位符 2">
            <a:extLst>
              <a:ext uri="{FF2B5EF4-FFF2-40B4-BE49-F238E27FC236}">
                <a16:creationId xmlns:a16="http://schemas.microsoft.com/office/drawing/2014/main" id="{8C106912-1789-4098-A295-22A41F09231C}"/>
              </a:ext>
            </a:extLst>
          </p:cNvPr>
          <p:cNvSpPr txBox="1">
            <a:spLocks/>
          </p:cNvSpPr>
          <p:nvPr/>
        </p:nvSpPr>
        <p:spPr>
          <a:xfrm>
            <a:off x="690519" y="195477"/>
            <a:ext cx="3287670" cy="40142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BB1C22"/>
                </a:solidFill>
              </a:rPr>
              <a:t>烟感认证标准</a:t>
            </a:r>
          </a:p>
        </p:txBody>
      </p:sp>
      <p:grpSp>
        <p:nvGrpSpPr>
          <p:cNvPr id="32" name="组合 31">
            <a:extLst>
              <a:ext uri="{FF2B5EF4-FFF2-40B4-BE49-F238E27FC236}">
                <a16:creationId xmlns:a16="http://schemas.microsoft.com/office/drawing/2014/main" id="{769A9242-7A04-43DD-9CE9-DDBA123977C2}"/>
              </a:ext>
            </a:extLst>
          </p:cNvPr>
          <p:cNvGrpSpPr/>
          <p:nvPr/>
        </p:nvGrpSpPr>
        <p:grpSpPr>
          <a:xfrm>
            <a:off x="698825" y="1628279"/>
            <a:ext cx="10794350" cy="4047752"/>
            <a:chOff x="669932" y="2096851"/>
            <a:chExt cx="10794350" cy="4047752"/>
          </a:xfrm>
        </p:grpSpPr>
        <p:grpSp>
          <p:nvGrpSpPr>
            <p:cNvPr id="31" name="组合 30">
              <a:extLst>
                <a:ext uri="{FF2B5EF4-FFF2-40B4-BE49-F238E27FC236}">
                  <a16:creationId xmlns:a16="http://schemas.microsoft.com/office/drawing/2014/main" id="{D22ECC3C-BC8B-4734-B968-2DC3FEBD5F49}"/>
                </a:ext>
              </a:extLst>
            </p:cNvPr>
            <p:cNvGrpSpPr/>
            <p:nvPr/>
          </p:nvGrpSpPr>
          <p:grpSpPr>
            <a:xfrm>
              <a:off x="669932" y="2096851"/>
              <a:ext cx="10794350" cy="4047752"/>
              <a:chOff x="669932" y="2096851"/>
              <a:chExt cx="10794350" cy="4047752"/>
            </a:xfrm>
          </p:grpSpPr>
          <p:grpSp>
            <p:nvGrpSpPr>
              <p:cNvPr id="5" name="ïṡļíḋ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1EF71A5-F240-42D1-ADED-9E37776C6A56}"/>
                  </a:ext>
                </a:extLst>
              </p:cNvPr>
              <p:cNvGrpSpPr>
                <a:grpSpLocks noChangeAspect="1"/>
              </p:cNvGrpSpPr>
              <p:nvPr/>
            </p:nvGrpSpPr>
            <p:grpSpPr>
              <a:xfrm>
                <a:off x="669932" y="2096851"/>
                <a:ext cx="8473536" cy="4047752"/>
                <a:chOff x="669932" y="2096851"/>
                <a:chExt cx="8473536" cy="4047752"/>
              </a:xfrm>
            </p:grpSpPr>
            <p:sp>
              <p:nvSpPr>
                <p:cNvPr id="6" name="ï$lïḋê">
                  <a:extLst>
                    <a:ext uri="{FF2B5EF4-FFF2-40B4-BE49-F238E27FC236}">
                      <a16:creationId xmlns:a16="http://schemas.microsoft.com/office/drawing/2014/main" id="{BB9779E5-26F8-4468-B9E7-08F989C2610E}"/>
                    </a:ext>
                  </a:extLst>
                </p:cNvPr>
                <p:cNvSpPr/>
                <p:nvPr/>
              </p:nvSpPr>
              <p:spPr bwMode="auto">
                <a:xfrm>
                  <a:off x="6282682" y="2096852"/>
                  <a:ext cx="2860786" cy="2664296"/>
                </a:xfrm>
                <a:custGeom>
                  <a:avLst/>
                  <a:gdLst>
                    <a:gd name="connsiteX0" fmla="*/ 0 w 2435534"/>
                    <a:gd name="connsiteY0" fmla="*/ 0 h 2268252"/>
                    <a:gd name="connsiteX1" fmla="*/ 1872208 w 2435534"/>
                    <a:gd name="connsiteY1" fmla="*/ 0 h 2268252"/>
                    <a:gd name="connsiteX2" fmla="*/ 1872208 w 2435534"/>
                    <a:gd name="connsiteY2" fmla="*/ 954106 h 2268252"/>
                    <a:gd name="connsiteX3" fmla="*/ 2153871 w 2435534"/>
                    <a:gd name="connsiteY3" fmla="*/ 954106 h 2268252"/>
                    <a:gd name="connsiteX4" fmla="*/ 2153871 w 2435534"/>
                    <a:gd name="connsiteY4" fmla="*/ 774086 h 2268252"/>
                    <a:gd name="connsiteX5" fmla="*/ 2435534 w 2435534"/>
                    <a:gd name="connsiteY5" fmla="*/ 1134126 h 2268252"/>
                    <a:gd name="connsiteX6" fmla="*/ 2153871 w 2435534"/>
                    <a:gd name="connsiteY6" fmla="*/ 1494166 h 2268252"/>
                    <a:gd name="connsiteX7" fmla="*/ 2153871 w 2435534"/>
                    <a:gd name="connsiteY7" fmla="*/ 1314146 h 2268252"/>
                    <a:gd name="connsiteX8" fmla="*/ 1872208 w 2435534"/>
                    <a:gd name="connsiteY8" fmla="*/ 1314146 h 2268252"/>
                    <a:gd name="connsiteX9" fmla="*/ 1872208 w 2435534"/>
                    <a:gd name="connsiteY9" fmla="*/ 2268252 h 2268252"/>
                    <a:gd name="connsiteX10" fmla="*/ 0 w 2435534"/>
                    <a:gd name="connsiteY10" fmla="*/ 2268252 h 226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35534" h="2268252">
                      <a:moveTo>
                        <a:pt x="0" y="0"/>
                      </a:moveTo>
                      <a:lnTo>
                        <a:pt x="1872208" y="0"/>
                      </a:lnTo>
                      <a:lnTo>
                        <a:pt x="1872208" y="954106"/>
                      </a:lnTo>
                      <a:lnTo>
                        <a:pt x="2153871" y="954106"/>
                      </a:lnTo>
                      <a:lnTo>
                        <a:pt x="2153871" y="774086"/>
                      </a:lnTo>
                      <a:lnTo>
                        <a:pt x="2435534" y="1134126"/>
                      </a:lnTo>
                      <a:lnTo>
                        <a:pt x="2153871" y="1494166"/>
                      </a:lnTo>
                      <a:lnTo>
                        <a:pt x="2153871" y="1314146"/>
                      </a:lnTo>
                      <a:lnTo>
                        <a:pt x="1872208" y="1314146"/>
                      </a:lnTo>
                      <a:lnTo>
                        <a:pt x="1872208" y="2268252"/>
                      </a:lnTo>
                      <a:lnTo>
                        <a:pt x="0" y="2268252"/>
                      </a:lnTo>
                      <a:close/>
                    </a:path>
                  </a:pathLst>
                </a:custGeom>
                <a:solidFill>
                  <a:schemeClr val="accent3">
                    <a:lumMod val="75000"/>
                  </a:schemeClr>
                </a:solidFill>
                <a:ln w="19050">
                  <a:noFill/>
                  <a:round/>
                  <a:headEnd/>
                  <a:tailEnd/>
                </a:ln>
              </p:spPr>
              <p:txBody>
                <a:bodyPr anchor="ctr"/>
                <a:lstStyle/>
                <a:p>
                  <a:pPr algn="ctr"/>
                  <a:endParaRPr/>
                </a:p>
              </p:txBody>
            </p:sp>
            <p:sp>
              <p:nvSpPr>
                <p:cNvPr id="7" name="iṥḷíḑè">
                  <a:extLst>
                    <a:ext uri="{FF2B5EF4-FFF2-40B4-BE49-F238E27FC236}">
                      <a16:creationId xmlns:a16="http://schemas.microsoft.com/office/drawing/2014/main" id="{C75EFF82-4B70-48FE-A01C-BD34A0EA7C4F}"/>
                    </a:ext>
                  </a:extLst>
                </p:cNvPr>
                <p:cNvSpPr/>
                <p:nvPr/>
              </p:nvSpPr>
              <p:spPr bwMode="auto">
                <a:xfrm flipH="1">
                  <a:off x="3229023" y="2096851"/>
                  <a:ext cx="2860786" cy="2664296"/>
                </a:xfrm>
                <a:custGeom>
                  <a:avLst/>
                  <a:gdLst>
                    <a:gd name="connsiteX0" fmla="*/ 1872208 w 2435534"/>
                    <a:gd name="connsiteY0" fmla="*/ 0 h 2268252"/>
                    <a:gd name="connsiteX1" fmla="*/ 0 w 2435534"/>
                    <a:gd name="connsiteY1" fmla="*/ 0 h 2268252"/>
                    <a:gd name="connsiteX2" fmla="*/ 0 w 2435534"/>
                    <a:gd name="connsiteY2" fmla="*/ 2268252 h 2268252"/>
                    <a:gd name="connsiteX3" fmla="*/ 1872208 w 2435534"/>
                    <a:gd name="connsiteY3" fmla="*/ 2268252 h 2268252"/>
                    <a:gd name="connsiteX4" fmla="*/ 1872208 w 2435534"/>
                    <a:gd name="connsiteY4" fmla="*/ 1314146 h 2268252"/>
                    <a:gd name="connsiteX5" fmla="*/ 2153871 w 2435534"/>
                    <a:gd name="connsiteY5" fmla="*/ 1314146 h 2268252"/>
                    <a:gd name="connsiteX6" fmla="*/ 2153871 w 2435534"/>
                    <a:gd name="connsiteY6" fmla="*/ 1494166 h 2268252"/>
                    <a:gd name="connsiteX7" fmla="*/ 2435534 w 2435534"/>
                    <a:gd name="connsiteY7" fmla="*/ 1134126 h 2268252"/>
                    <a:gd name="connsiteX8" fmla="*/ 2153871 w 2435534"/>
                    <a:gd name="connsiteY8" fmla="*/ 774086 h 2268252"/>
                    <a:gd name="connsiteX9" fmla="*/ 2153871 w 2435534"/>
                    <a:gd name="connsiteY9" fmla="*/ 954106 h 2268252"/>
                    <a:gd name="connsiteX10" fmla="*/ 1872208 w 2435534"/>
                    <a:gd name="connsiteY10" fmla="*/ 954106 h 226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35534" h="2268252">
                      <a:moveTo>
                        <a:pt x="1872208" y="0"/>
                      </a:moveTo>
                      <a:lnTo>
                        <a:pt x="0" y="0"/>
                      </a:lnTo>
                      <a:lnTo>
                        <a:pt x="0" y="2268252"/>
                      </a:lnTo>
                      <a:lnTo>
                        <a:pt x="1872208" y="2268252"/>
                      </a:lnTo>
                      <a:lnTo>
                        <a:pt x="1872208" y="1314146"/>
                      </a:lnTo>
                      <a:lnTo>
                        <a:pt x="2153871" y="1314146"/>
                      </a:lnTo>
                      <a:lnTo>
                        <a:pt x="2153871" y="1494166"/>
                      </a:lnTo>
                      <a:lnTo>
                        <a:pt x="2435534" y="1134126"/>
                      </a:lnTo>
                      <a:lnTo>
                        <a:pt x="2153871" y="774086"/>
                      </a:lnTo>
                      <a:lnTo>
                        <a:pt x="2153871" y="954106"/>
                      </a:lnTo>
                      <a:lnTo>
                        <a:pt x="1872208" y="954106"/>
                      </a:lnTo>
                      <a:close/>
                    </a:path>
                  </a:pathLst>
                </a:custGeom>
                <a:solidFill>
                  <a:srgbClr val="BB1C22"/>
                </a:solidFill>
                <a:ln w="19050">
                  <a:noFill/>
                  <a:round/>
                  <a:headEnd/>
                  <a:tailEnd/>
                </a:ln>
              </p:spPr>
              <p:txBody>
                <a:bodyPr anchor="ctr"/>
                <a:lstStyle/>
                <a:p>
                  <a:pPr algn="ctr"/>
                  <a:endParaRPr dirty="0"/>
                </a:p>
              </p:txBody>
            </p:sp>
            <p:sp>
              <p:nvSpPr>
                <p:cNvPr id="11" name="íŝlíḋè">
                  <a:extLst>
                    <a:ext uri="{FF2B5EF4-FFF2-40B4-BE49-F238E27FC236}">
                      <a16:creationId xmlns:a16="http://schemas.microsoft.com/office/drawing/2014/main" id="{BE86EA83-1868-4C02-87D1-B4A28937EAD5}"/>
                    </a:ext>
                  </a:extLst>
                </p:cNvPr>
                <p:cNvSpPr txBox="1"/>
                <p:nvPr/>
              </p:nvSpPr>
              <p:spPr>
                <a:xfrm>
                  <a:off x="669932" y="2686713"/>
                  <a:ext cx="2470190" cy="2074435"/>
                </a:xfrm>
                <a:prstGeom prst="rect">
                  <a:avLst/>
                </a:prstGeom>
                <a:noFill/>
              </p:spPr>
              <p:txBody>
                <a:bodyPr wrap="square" lIns="90000" tIns="46800" rIns="90000" bIns="46800" rtlCol="0">
                  <a:normAutofit lnSpcReduction="10000"/>
                </a:bodyPr>
                <a:lstStyle/>
                <a:p>
                  <a:pPr>
                    <a:lnSpc>
                      <a:spcPct val="150000"/>
                    </a:lnSpc>
                  </a:pPr>
                  <a:r>
                    <a:rPr lang="zh-CN" altLang="en-US" b="1" dirty="0"/>
                    <a:t>美国       </a:t>
                  </a:r>
                  <a:r>
                    <a:rPr lang="en-US" altLang="zh-CN" b="1" dirty="0">
                      <a:solidFill>
                        <a:srgbClr val="FF0000"/>
                      </a:solidFill>
                    </a:rPr>
                    <a:t>UL217</a:t>
                  </a:r>
                </a:p>
                <a:p>
                  <a:pPr>
                    <a:lnSpc>
                      <a:spcPct val="150000"/>
                    </a:lnSpc>
                  </a:pPr>
                  <a:r>
                    <a:rPr lang="zh-CN" altLang="en-US" b="1" dirty="0"/>
                    <a:t>欧盟       </a:t>
                  </a:r>
                  <a:r>
                    <a:rPr lang="en-US" altLang="zh-CN" b="1" dirty="0">
                      <a:solidFill>
                        <a:srgbClr val="FF0000"/>
                      </a:solidFill>
                    </a:rPr>
                    <a:t>EN14604</a:t>
                  </a:r>
                </a:p>
                <a:p>
                  <a:pPr>
                    <a:lnSpc>
                      <a:spcPct val="150000"/>
                    </a:lnSpc>
                  </a:pPr>
                  <a:r>
                    <a:rPr lang="zh-CN" altLang="en-US" dirty="0"/>
                    <a:t>加拿大   </a:t>
                  </a:r>
                  <a:r>
                    <a:rPr lang="en-US" altLang="zh-CN" dirty="0"/>
                    <a:t>ULC  S531</a:t>
                  </a:r>
                </a:p>
                <a:p>
                  <a:pPr>
                    <a:lnSpc>
                      <a:spcPct val="150000"/>
                    </a:lnSpc>
                  </a:pPr>
                  <a:r>
                    <a:rPr lang="zh-CN" altLang="en-US" dirty="0"/>
                    <a:t>中国       </a:t>
                  </a:r>
                  <a:r>
                    <a:rPr lang="en-US" altLang="zh-CN" dirty="0"/>
                    <a:t>GB20517</a:t>
                  </a:r>
                </a:p>
                <a:p>
                  <a:pPr>
                    <a:lnSpc>
                      <a:spcPct val="150000"/>
                    </a:lnSpc>
                  </a:pPr>
                  <a:r>
                    <a:rPr lang="zh-CN" altLang="en-US" dirty="0"/>
                    <a:t>澳洲       </a:t>
                  </a:r>
                  <a:r>
                    <a:rPr lang="en-US" altLang="zh-CN" dirty="0"/>
                    <a:t>AS3786</a:t>
                  </a:r>
                </a:p>
              </p:txBody>
            </p:sp>
            <p:sp>
              <p:nvSpPr>
                <p:cNvPr id="15" name="ïṧḻidê">
                  <a:extLst>
                    <a:ext uri="{FF2B5EF4-FFF2-40B4-BE49-F238E27FC236}">
                      <a16:creationId xmlns:a16="http://schemas.microsoft.com/office/drawing/2014/main" id="{B5653846-8EE1-4A2C-BB49-F6FA2E239C4E}"/>
                    </a:ext>
                  </a:extLst>
                </p:cNvPr>
                <p:cNvSpPr txBox="1"/>
                <p:nvPr/>
              </p:nvSpPr>
              <p:spPr bwMode="auto">
                <a:xfrm>
                  <a:off x="3888893" y="521190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民用住宅</a:t>
                  </a:r>
                  <a:endParaRPr lang="en-US" altLang="zh-CN" sz="1800" b="1" dirty="0"/>
                </a:p>
              </p:txBody>
            </p:sp>
            <p:sp>
              <p:nvSpPr>
                <p:cNvPr id="17" name="í$ḻîde">
                  <a:extLst>
                    <a:ext uri="{FF2B5EF4-FFF2-40B4-BE49-F238E27FC236}">
                      <a16:creationId xmlns:a16="http://schemas.microsoft.com/office/drawing/2014/main" id="{9A777219-C9D4-4CC4-86C4-232481593AD7}"/>
                    </a:ext>
                  </a:extLst>
                </p:cNvPr>
                <p:cNvSpPr txBox="1"/>
                <p:nvPr/>
              </p:nvSpPr>
              <p:spPr bwMode="auto">
                <a:xfrm>
                  <a:off x="6331375" y="5217300"/>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b="1" dirty="0"/>
                    <a:t>商业工业</a:t>
                  </a:r>
                  <a:endParaRPr lang="en-US" altLang="zh-CN" sz="1800" b="1" dirty="0"/>
                </a:p>
              </p:txBody>
            </p:sp>
            <p:cxnSp>
              <p:nvCxnSpPr>
                <p:cNvPr id="18" name="işľîdé">
                  <a:extLst>
                    <a:ext uri="{FF2B5EF4-FFF2-40B4-BE49-F238E27FC236}">
                      <a16:creationId xmlns:a16="http://schemas.microsoft.com/office/drawing/2014/main" id="{BE8483A5-1BAA-46F5-877B-FE76EC70829C}"/>
                    </a:ext>
                  </a:extLst>
                </p:cNvPr>
                <p:cNvCxnSpPr/>
                <p:nvPr/>
              </p:nvCxnSpPr>
              <p:spPr>
                <a:xfrm>
                  <a:off x="6176956" y="5139000"/>
                  <a:ext cx="0" cy="99918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9" name="iS1ïḋè">
                  <a:extLst>
                    <a:ext uri="{FF2B5EF4-FFF2-40B4-BE49-F238E27FC236}">
                      <a16:creationId xmlns:a16="http://schemas.microsoft.com/office/drawing/2014/main" id="{DED8F8AF-1FAF-4ED0-8E29-B413AB79CACE}"/>
                    </a:ext>
                  </a:extLst>
                </p:cNvPr>
                <p:cNvCxnSpPr/>
                <p:nvPr/>
              </p:nvCxnSpPr>
              <p:spPr>
                <a:xfrm>
                  <a:off x="3656956" y="5021403"/>
                  <a:ext cx="0" cy="1122222"/>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0" name="ïṣļiḍe">
                  <a:extLst>
                    <a:ext uri="{FF2B5EF4-FFF2-40B4-BE49-F238E27FC236}">
                      <a16:creationId xmlns:a16="http://schemas.microsoft.com/office/drawing/2014/main" id="{8871A27A-4E4D-4F73-9427-D4BA9B5C4506}"/>
                    </a:ext>
                  </a:extLst>
                </p:cNvPr>
                <p:cNvCxnSpPr/>
                <p:nvPr/>
              </p:nvCxnSpPr>
              <p:spPr>
                <a:xfrm>
                  <a:off x="8696956" y="5021403"/>
                  <a:ext cx="0" cy="11232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30" name="íŝlíḋè">
                <a:extLst>
                  <a:ext uri="{FF2B5EF4-FFF2-40B4-BE49-F238E27FC236}">
                    <a16:creationId xmlns:a16="http://schemas.microsoft.com/office/drawing/2014/main" id="{1D2BD54E-7BDA-4A27-8A7C-D718672E3972}"/>
                  </a:ext>
                </a:extLst>
              </p:cNvPr>
              <p:cNvSpPr txBox="1"/>
              <p:nvPr/>
            </p:nvSpPr>
            <p:spPr>
              <a:xfrm>
                <a:off x="9310941" y="3057465"/>
                <a:ext cx="2153341" cy="820596"/>
              </a:xfrm>
              <a:prstGeom prst="rect">
                <a:avLst/>
              </a:prstGeom>
              <a:noFill/>
            </p:spPr>
            <p:txBody>
              <a:bodyPr wrap="square" lIns="90000" tIns="46800" rIns="90000" bIns="46800" rtlCol="0">
                <a:noAutofit/>
              </a:bodyPr>
              <a:lstStyle/>
              <a:p>
                <a:pPr>
                  <a:lnSpc>
                    <a:spcPct val="150000"/>
                  </a:lnSpc>
                </a:pPr>
                <a:r>
                  <a:rPr lang="zh-CN" altLang="en-US" dirty="0"/>
                  <a:t>美国       </a:t>
                </a:r>
                <a:r>
                  <a:rPr lang="en-US" altLang="zh-CN" dirty="0"/>
                  <a:t>UL268</a:t>
                </a:r>
              </a:p>
              <a:p>
                <a:pPr>
                  <a:lnSpc>
                    <a:spcPct val="150000"/>
                  </a:lnSpc>
                </a:pPr>
                <a:r>
                  <a:rPr lang="zh-CN" altLang="en-US" dirty="0"/>
                  <a:t>中国       </a:t>
                </a:r>
                <a:r>
                  <a:rPr lang="en-US" altLang="zh-CN" dirty="0"/>
                  <a:t>GB4715</a:t>
                </a:r>
              </a:p>
            </p:txBody>
          </p:sp>
        </p:grpSp>
        <p:sp>
          <p:nvSpPr>
            <p:cNvPr id="24" name="iconfont-1186-600061">
              <a:extLst>
                <a:ext uri="{FF2B5EF4-FFF2-40B4-BE49-F238E27FC236}">
                  <a16:creationId xmlns:a16="http://schemas.microsoft.com/office/drawing/2014/main" id="{8B30809E-04F2-4D06-A005-F32F59DF68F3}"/>
                </a:ext>
              </a:extLst>
            </p:cNvPr>
            <p:cNvSpPr/>
            <p:nvPr/>
          </p:nvSpPr>
          <p:spPr>
            <a:xfrm>
              <a:off x="6949787" y="3057465"/>
              <a:ext cx="874543" cy="743069"/>
            </a:xfrm>
            <a:custGeom>
              <a:avLst/>
              <a:gdLst>
                <a:gd name="T0" fmla="*/ 56 w 12800"/>
                <a:gd name="T1" fmla="*/ 0 h 11520"/>
                <a:gd name="T2" fmla="*/ 0 w 12800"/>
                <a:gd name="T3" fmla="*/ 11464 h 11520"/>
                <a:gd name="T4" fmla="*/ 2337 w 12800"/>
                <a:gd name="T5" fmla="*/ 11520 h 11520"/>
                <a:gd name="T6" fmla="*/ 4424 w 12800"/>
                <a:gd name="T7" fmla="*/ 9322 h 11520"/>
                <a:gd name="T8" fmla="*/ 6706 w 12800"/>
                <a:gd name="T9" fmla="*/ 11520 h 11520"/>
                <a:gd name="T10" fmla="*/ 6762 w 12800"/>
                <a:gd name="T11" fmla="*/ 83 h 11520"/>
                <a:gd name="T12" fmla="*/ 2894 w 12800"/>
                <a:gd name="T13" fmla="*/ 7652 h 11520"/>
                <a:gd name="T14" fmla="*/ 1280 w 12800"/>
                <a:gd name="T15" fmla="*/ 6066 h 11520"/>
                <a:gd name="T16" fmla="*/ 2894 w 12800"/>
                <a:gd name="T17" fmla="*/ 7652 h 11520"/>
                <a:gd name="T18" fmla="*/ 1280 w 12800"/>
                <a:gd name="T19" fmla="*/ 5287 h 11520"/>
                <a:gd name="T20" fmla="*/ 2894 w 12800"/>
                <a:gd name="T21" fmla="*/ 3701 h 11520"/>
                <a:gd name="T22" fmla="*/ 2894 w 12800"/>
                <a:gd name="T23" fmla="*/ 2922 h 11520"/>
                <a:gd name="T24" fmla="*/ 1280 w 12800"/>
                <a:gd name="T25" fmla="*/ 1336 h 11520"/>
                <a:gd name="T26" fmla="*/ 2894 w 12800"/>
                <a:gd name="T27" fmla="*/ 2922 h 11520"/>
                <a:gd name="T28" fmla="*/ 3840 w 12800"/>
                <a:gd name="T29" fmla="*/ 7652 h 11520"/>
                <a:gd name="T30" fmla="*/ 5454 w 12800"/>
                <a:gd name="T31" fmla="*/ 6066 h 11520"/>
                <a:gd name="T32" fmla="*/ 5454 w 12800"/>
                <a:gd name="T33" fmla="*/ 5287 h 11520"/>
                <a:gd name="T34" fmla="*/ 3840 w 12800"/>
                <a:gd name="T35" fmla="*/ 3701 h 11520"/>
                <a:gd name="T36" fmla="*/ 5454 w 12800"/>
                <a:gd name="T37" fmla="*/ 5287 h 11520"/>
                <a:gd name="T38" fmla="*/ 3840 w 12800"/>
                <a:gd name="T39" fmla="*/ 2922 h 11520"/>
                <a:gd name="T40" fmla="*/ 5454 w 12800"/>
                <a:gd name="T41" fmla="*/ 1336 h 11520"/>
                <a:gd name="T42" fmla="*/ 12466 w 12800"/>
                <a:gd name="T43" fmla="*/ 3701 h 11520"/>
                <a:gd name="T44" fmla="*/ 7763 w 12800"/>
                <a:gd name="T45" fmla="*/ 4035 h 11520"/>
                <a:gd name="T46" fmla="*/ 7791 w 12800"/>
                <a:gd name="T47" fmla="*/ 11492 h 11520"/>
                <a:gd name="T48" fmla="*/ 9544 w 12800"/>
                <a:gd name="T49" fmla="*/ 10045 h 11520"/>
                <a:gd name="T50" fmla="*/ 11019 w 12800"/>
                <a:gd name="T51" fmla="*/ 11492 h 11520"/>
                <a:gd name="T52" fmla="*/ 12772 w 12800"/>
                <a:gd name="T53" fmla="*/ 11464 h 11520"/>
                <a:gd name="T54" fmla="*/ 12466 w 12800"/>
                <a:gd name="T55" fmla="*/ 3701 h 11520"/>
                <a:gd name="T56" fmla="*/ 8403 w 12800"/>
                <a:gd name="T57" fmla="*/ 8821 h 11520"/>
                <a:gd name="T58" fmla="*/ 12104 w 12800"/>
                <a:gd name="T59" fmla="*/ 8042 h 11520"/>
                <a:gd name="T60" fmla="*/ 12104 w 12800"/>
                <a:gd name="T61" fmla="*/ 7263 h 11520"/>
                <a:gd name="T62" fmla="*/ 8403 w 12800"/>
                <a:gd name="T63" fmla="*/ 6483 h 11520"/>
                <a:gd name="T64" fmla="*/ 12104 w 12800"/>
                <a:gd name="T65" fmla="*/ 7263 h 11520"/>
                <a:gd name="T66" fmla="*/ 8403 w 12800"/>
                <a:gd name="T67" fmla="*/ 5677 h 11520"/>
                <a:gd name="T68" fmla="*/ 12104 w 12800"/>
                <a:gd name="T69" fmla="*/ 4897 h 11520"/>
                <a:gd name="T70" fmla="*/ 12104 w 12800"/>
                <a:gd name="T71" fmla="*/ 5677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00" h="11520">
                  <a:moveTo>
                    <a:pt x="6706" y="0"/>
                  </a:moveTo>
                  <a:lnTo>
                    <a:pt x="56" y="0"/>
                  </a:lnTo>
                  <a:cubicBezTo>
                    <a:pt x="28" y="0"/>
                    <a:pt x="0" y="28"/>
                    <a:pt x="0" y="83"/>
                  </a:cubicBezTo>
                  <a:lnTo>
                    <a:pt x="0" y="11464"/>
                  </a:lnTo>
                  <a:cubicBezTo>
                    <a:pt x="0" y="11492"/>
                    <a:pt x="28" y="11520"/>
                    <a:pt x="56" y="11520"/>
                  </a:cubicBezTo>
                  <a:lnTo>
                    <a:pt x="2337" y="11520"/>
                  </a:lnTo>
                  <a:lnTo>
                    <a:pt x="2337" y="9322"/>
                  </a:lnTo>
                  <a:lnTo>
                    <a:pt x="4424" y="9322"/>
                  </a:lnTo>
                  <a:lnTo>
                    <a:pt x="4424" y="11520"/>
                  </a:lnTo>
                  <a:lnTo>
                    <a:pt x="6706" y="11520"/>
                  </a:lnTo>
                  <a:cubicBezTo>
                    <a:pt x="6734" y="11520"/>
                    <a:pt x="6762" y="11492"/>
                    <a:pt x="6762" y="11464"/>
                  </a:cubicBezTo>
                  <a:lnTo>
                    <a:pt x="6762" y="83"/>
                  </a:lnTo>
                  <a:cubicBezTo>
                    <a:pt x="6762" y="28"/>
                    <a:pt x="6734" y="0"/>
                    <a:pt x="6706" y="0"/>
                  </a:cubicBezTo>
                  <a:close/>
                  <a:moveTo>
                    <a:pt x="2894" y="7652"/>
                  </a:moveTo>
                  <a:lnTo>
                    <a:pt x="1280" y="7652"/>
                  </a:lnTo>
                  <a:lnTo>
                    <a:pt x="1280" y="6066"/>
                  </a:lnTo>
                  <a:lnTo>
                    <a:pt x="2894" y="6066"/>
                  </a:lnTo>
                  <a:lnTo>
                    <a:pt x="2894" y="7652"/>
                  </a:lnTo>
                  <a:close/>
                  <a:moveTo>
                    <a:pt x="2894" y="5287"/>
                  </a:moveTo>
                  <a:lnTo>
                    <a:pt x="1280" y="5287"/>
                  </a:lnTo>
                  <a:lnTo>
                    <a:pt x="1280" y="3701"/>
                  </a:lnTo>
                  <a:lnTo>
                    <a:pt x="2894" y="3701"/>
                  </a:lnTo>
                  <a:lnTo>
                    <a:pt x="2894" y="5287"/>
                  </a:lnTo>
                  <a:close/>
                  <a:moveTo>
                    <a:pt x="2894" y="2922"/>
                  </a:moveTo>
                  <a:lnTo>
                    <a:pt x="1280" y="2922"/>
                  </a:lnTo>
                  <a:lnTo>
                    <a:pt x="1280" y="1336"/>
                  </a:lnTo>
                  <a:lnTo>
                    <a:pt x="2894" y="1336"/>
                  </a:lnTo>
                  <a:lnTo>
                    <a:pt x="2894" y="2922"/>
                  </a:lnTo>
                  <a:close/>
                  <a:moveTo>
                    <a:pt x="5454" y="7652"/>
                  </a:moveTo>
                  <a:lnTo>
                    <a:pt x="3840" y="7652"/>
                  </a:lnTo>
                  <a:lnTo>
                    <a:pt x="3840" y="6066"/>
                  </a:lnTo>
                  <a:lnTo>
                    <a:pt x="5454" y="6066"/>
                  </a:lnTo>
                  <a:lnTo>
                    <a:pt x="5454" y="7652"/>
                  </a:lnTo>
                  <a:close/>
                  <a:moveTo>
                    <a:pt x="5454" y="5287"/>
                  </a:moveTo>
                  <a:lnTo>
                    <a:pt x="3840" y="5287"/>
                  </a:lnTo>
                  <a:lnTo>
                    <a:pt x="3840" y="3701"/>
                  </a:lnTo>
                  <a:lnTo>
                    <a:pt x="5454" y="3701"/>
                  </a:lnTo>
                  <a:lnTo>
                    <a:pt x="5454" y="5287"/>
                  </a:lnTo>
                  <a:close/>
                  <a:moveTo>
                    <a:pt x="5454" y="2922"/>
                  </a:moveTo>
                  <a:lnTo>
                    <a:pt x="3840" y="2922"/>
                  </a:lnTo>
                  <a:lnTo>
                    <a:pt x="3840" y="1336"/>
                  </a:lnTo>
                  <a:lnTo>
                    <a:pt x="5454" y="1336"/>
                  </a:lnTo>
                  <a:lnTo>
                    <a:pt x="5454" y="2922"/>
                  </a:lnTo>
                  <a:close/>
                  <a:moveTo>
                    <a:pt x="12466" y="3701"/>
                  </a:moveTo>
                  <a:lnTo>
                    <a:pt x="8097" y="3701"/>
                  </a:lnTo>
                  <a:cubicBezTo>
                    <a:pt x="7903" y="3701"/>
                    <a:pt x="7763" y="3840"/>
                    <a:pt x="7763" y="4035"/>
                  </a:cubicBezTo>
                  <a:lnTo>
                    <a:pt x="7763" y="11464"/>
                  </a:lnTo>
                  <a:cubicBezTo>
                    <a:pt x="7763" y="11492"/>
                    <a:pt x="7791" y="11492"/>
                    <a:pt x="7791" y="11492"/>
                  </a:cubicBezTo>
                  <a:lnTo>
                    <a:pt x="9544" y="11492"/>
                  </a:lnTo>
                  <a:lnTo>
                    <a:pt x="9544" y="10045"/>
                  </a:lnTo>
                  <a:lnTo>
                    <a:pt x="11019" y="10045"/>
                  </a:lnTo>
                  <a:lnTo>
                    <a:pt x="11019" y="11492"/>
                  </a:lnTo>
                  <a:lnTo>
                    <a:pt x="12744" y="11492"/>
                  </a:lnTo>
                  <a:cubicBezTo>
                    <a:pt x="12772" y="11492"/>
                    <a:pt x="12772" y="11464"/>
                    <a:pt x="12772" y="11464"/>
                  </a:cubicBezTo>
                  <a:lnTo>
                    <a:pt x="12772" y="4035"/>
                  </a:lnTo>
                  <a:cubicBezTo>
                    <a:pt x="12800" y="3868"/>
                    <a:pt x="12633" y="3701"/>
                    <a:pt x="12466" y="3701"/>
                  </a:cubicBezTo>
                  <a:close/>
                  <a:moveTo>
                    <a:pt x="12104" y="8821"/>
                  </a:moveTo>
                  <a:lnTo>
                    <a:pt x="8403" y="8821"/>
                  </a:lnTo>
                  <a:lnTo>
                    <a:pt x="8403" y="8042"/>
                  </a:lnTo>
                  <a:lnTo>
                    <a:pt x="12104" y="8042"/>
                  </a:lnTo>
                  <a:lnTo>
                    <a:pt x="12104" y="8821"/>
                  </a:lnTo>
                  <a:close/>
                  <a:moveTo>
                    <a:pt x="12104" y="7263"/>
                  </a:moveTo>
                  <a:lnTo>
                    <a:pt x="8403" y="7263"/>
                  </a:lnTo>
                  <a:lnTo>
                    <a:pt x="8403" y="6483"/>
                  </a:lnTo>
                  <a:lnTo>
                    <a:pt x="12104" y="6483"/>
                  </a:lnTo>
                  <a:lnTo>
                    <a:pt x="12104" y="7263"/>
                  </a:lnTo>
                  <a:close/>
                  <a:moveTo>
                    <a:pt x="12104" y="5677"/>
                  </a:moveTo>
                  <a:lnTo>
                    <a:pt x="8403" y="5677"/>
                  </a:lnTo>
                  <a:lnTo>
                    <a:pt x="8403" y="4897"/>
                  </a:lnTo>
                  <a:lnTo>
                    <a:pt x="12104" y="4897"/>
                  </a:lnTo>
                  <a:lnTo>
                    <a:pt x="12104" y="5677"/>
                  </a:lnTo>
                  <a:close/>
                  <a:moveTo>
                    <a:pt x="12104" y="5677"/>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confont-1177-866214">
              <a:extLst>
                <a:ext uri="{FF2B5EF4-FFF2-40B4-BE49-F238E27FC236}">
                  <a16:creationId xmlns:a16="http://schemas.microsoft.com/office/drawing/2014/main" id="{5551CDA9-FCAE-458E-840B-92A4267E8B50}"/>
                </a:ext>
              </a:extLst>
            </p:cNvPr>
            <p:cNvSpPr/>
            <p:nvPr/>
          </p:nvSpPr>
          <p:spPr>
            <a:xfrm>
              <a:off x="4570288" y="3057465"/>
              <a:ext cx="745272" cy="743069"/>
            </a:xfrm>
            <a:custGeom>
              <a:avLst/>
              <a:gdLst>
                <a:gd name="T0" fmla="*/ 9891 w 12800"/>
                <a:gd name="T1" fmla="*/ 296 h 12800"/>
                <a:gd name="T2" fmla="*/ 9891 w 12800"/>
                <a:gd name="T3" fmla="*/ 2042 h 12800"/>
                <a:gd name="T4" fmla="*/ 11636 w 12800"/>
                <a:gd name="T5" fmla="*/ 3413 h 12800"/>
                <a:gd name="T6" fmla="*/ 11636 w 12800"/>
                <a:gd name="T7" fmla="*/ 296 h 12800"/>
                <a:gd name="T8" fmla="*/ 9891 w 12800"/>
                <a:gd name="T9" fmla="*/ 296 h 12800"/>
                <a:gd name="T10" fmla="*/ 0 w 12800"/>
                <a:gd name="T11" fmla="*/ 4951 h 12800"/>
                <a:gd name="T12" fmla="*/ 1164 w 12800"/>
                <a:gd name="T13" fmla="*/ 4951 h 12800"/>
                <a:gd name="T14" fmla="*/ 1164 w 12800"/>
                <a:gd name="T15" fmla="*/ 12800 h 12800"/>
                <a:gd name="T16" fmla="*/ 4655 w 12800"/>
                <a:gd name="T17" fmla="*/ 12800 h 12800"/>
                <a:gd name="T18" fmla="*/ 4655 w 12800"/>
                <a:gd name="T19" fmla="*/ 6982 h 12800"/>
                <a:gd name="T20" fmla="*/ 8145 w 12800"/>
                <a:gd name="T21" fmla="*/ 6982 h 12800"/>
                <a:gd name="T22" fmla="*/ 8145 w 12800"/>
                <a:gd name="T23" fmla="*/ 12800 h 12800"/>
                <a:gd name="T24" fmla="*/ 11636 w 12800"/>
                <a:gd name="T25" fmla="*/ 12800 h 12800"/>
                <a:gd name="T26" fmla="*/ 11636 w 12800"/>
                <a:gd name="T27" fmla="*/ 4951 h 12800"/>
                <a:gd name="T28" fmla="*/ 12800 w 12800"/>
                <a:gd name="T29" fmla="*/ 4951 h 12800"/>
                <a:gd name="T30" fmla="*/ 6400 w 12800"/>
                <a:gd name="T31" fmla="*/ 0 h 12800"/>
                <a:gd name="T32" fmla="*/ 0 w 12800"/>
                <a:gd name="T33" fmla="*/ 4951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00" h="12800">
                  <a:moveTo>
                    <a:pt x="9891" y="296"/>
                  </a:moveTo>
                  <a:lnTo>
                    <a:pt x="9891" y="2042"/>
                  </a:lnTo>
                  <a:lnTo>
                    <a:pt x="11636" y="3413"/>
                  </a:lnTo>
                  <a:lnTo>
                    <a:pt x="11636" y="296"/>
                  </a:lnTo>
                  <a:lnTo>
                    <a:pt x="9891" y="296"/>
                  </a:lnTo>
                  <a:close/>
                  <a:moveTo>
                    <a:pt x="0" y="4951"/>
                  </a:moveTo>
                  <a:lnTo>
                    <a:pt x="1164" y="4951"/>
                  </a:lnTo>
                  <a:lnTo>
                    <a:pt x="1164" y="12800"/>
                  </a:lnTo>
                  <a:lnTo>
                    <a:pt x="4655" y="12800"/>
                  </a:lnTo>
                  <a:lnTo>
                    <a:pt x="4655" y="6982"/>
                  </a:lnTo>
                  <a:lnTo>
                    <a:pt x="8145" y="6982"/>
                  </a:lnTo>
                  <a:lnTo>
                    <a:pt x="8145" y="12800"/>
                  </a:lnTo>
                  <a:lnTo>
                    <a:pt x="11636" y="12800"/>
                  </a:lnTo>
                  <a:lnTo>
                    <a:pt x="11636" y="4951"/>
                  </a:lnTo>
                  <a:lnTo>
                    <a:pt x="12800" y="4951"/>
                  </a:lnTo>
                  <a:lnTo>
                    <a:pt x="6400" y="0"/>
                  </a:lnTo>
                  <a:lnTo>
                    <a:pt x="0" y="495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576077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išḻiḑè">
            <a:extLst>
              <a:ext uri="{FF2B5EF4-FFF2-40B4-BE49-F238E27FC236}">
                <a16:creationId xmlns:a16="http://schemas.microsoft.com/office/drawing/2014/main" id="{1446073C-7CD1-478E-9254-411E76B33D48}"/>
              </a:ext>
            </a:extLst>
          </p:cNvPr>
          <p:cNvGrpSpPr/>
          <p:nvPr/>
        </p:nvGrpSpPr>
        <p:grpSpPr>
          <a:xfrm>
            <a:off x="663231" y="1123952"/>
            <a:ext cx="10846250" cy="4983337"/>
            <a:chOff x="674239" y="1135776"/>
            <a:chExt cx="10846250" cy="4983337"/>
          </a:xfrm>
        </p:grpSpPr>
        <p:sp>
          <p:nvSpPr>
            <p:cNvPr id="11" name="išḷíḍe">
              <a:extLst>
                <a:ext uri="{FF2B5EF4-FFF2-40B4-BE49-F238E27FC236}">
                  <a16:creationId xmlns:a16="http://schemas.microsoft.com/office/drawing/2014/main" id="{ECE9B6E1-5756-4255-A54E-F167FD319CD8}"/>
                </a:ext>
              </a:extLst>
            </p:cNvPr>
            <p:cNvSpPr/>
            <p:nvPr/>
          </p:nvSpPr>
          <p:spPr>
            <a:xfrm>
              <a:off x="674239" y="1135776"/>
              <a:ext cx="10846250" cy="1653116"/>
            </a:xfrm>
            <a:prstGeom prst="rect">
              <a:avLst/>
            </a:prstGeom>
            <a:solidFill>
              <a:schemeClr val="tx1">
                <a:alpha val="70000"/>
              </a:schemeClr>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dirty="0"/>
            </a:p>
          </p:txBody>
        </p:sp>
        <p:sp>
          <p:nvSpPr>
            <p:cNvPr id="30" name="íSlîďé">
              <a:extLst>
                <a:ext uri="{FF2B5EF4-FFF2-40B4-BE49-F238E27FC236}">
                  <a16:creationId xmlns:a16="http://schemas.microsoft.com/office/drawing/2014/main" id="{02E7F89A-EC2B-4055-BF07-7353348A6262}"/>
                </a:ext>
              </a:extLst>
            </p:cNvPr>
            <p:cNvSpPr txBox="1"/>
            <p:nvPr/>
          </p:nvSpPr>
          <p:spPr bwMode="auto">
            <a:xfrm>
              <a:off x="1537253" y="4178806"/>
              <a:ext cx="80" cy="221599"/>
            </a:xfrm>
            <a:prstGeom prst="rect">
              <a:avLst/>
            </a:prstGeom>
            <a:noFill/>
            <a:scene3d>
              <a:camera prst="orthographicFront">
                <a:rot lat="0" lon="0" rev="0"/>
              </a:camera>
              <a:lightRig rig="threePt" dir="t"/>
            </a:scene3d>
            <a:sp3d prstMaterial="matte">
              <a:bevelT w="1270" h="1270"/>
            </a:sp3d>
          </p:spPr>
          <p:txBody>
            <a:bodyPr wrap="square" lIns="91440" tIns="45720" rIns="91440" bIns="45720" anchor="ctr">
              <a:normAutofit fontScale="55000" lnSpcReduction="20000"/>
            </a:bodyPr>
            <a:lstStyle/>
            <a:p>
              <a:pPr algn="ctr"/>
              <a:endParaRPr/>
            </a:p>
          </p:txBody>
        </p:sp>
        <p:grpSp>
          <p:nvGrpSpPr>
            <p:cNvPr id="13" name="îṩḻíḍê">
              <a:extLst>
                <a:ext uri="{FF2B5EF4-FFF2-40B4-BE49-F238E27FC236}">
                  <a16:creationId xmlns:a16="http://schemas.microsoft.com/office/drawing/2014/main" id="{4BA8742D-4824-4365-AAB8-42CCA93E2B00}"/>
                </a:ext>
              </a:extLst>
            </p:cNvPr>
            <p:cNvGrpSpPr/>
            <p:nvPr/>
          </p:nvGrpSpPr>
          <p:grpSpPr>
            <a:xfrm>
              <a:off x="1063238" y="3268400"/>
              <a:ext cx="4434170" cy="2850713"/>
              <a:chOff x="-1824437" y="501198"/>
              <a:chExt cx="4434170" cy="2850713"/>
            </a:xfrm>
          </p:grpSpPr>
          <p:grpSp>
            <p:nvGrpSpPr>
              <p:cNvPr id="21" name="ï$ľïďè">
                <a:extLst>
                  <a:ext uri="{FF2B5EF4-FFF2-40B4-BE49-F238E27FC236}">
                    <a16:creationId xmlns:a16="http://schemas.microsoft.com/office/drawing/2014/main" id="{6F033C80-52C1-4EFE-A89C-CD4D6C379983}"/>
                  </a:ext>
                </a:extLst>
              </p:cNvPr>
              <p:cNvGrpSpPr/>
              <p:nvPr/>
            </p:nvGrpSpPr>
            <p:grpSpPr>
              <a:xfrm>
                <a:off x="-1824437" y="501198"/>
                <a:ext cx="4434170" cy="2850713"/>
                <a:chOff x="-4603766" y="980158"/>
                <a:chExt cx="5954876" cy="3128536"/>
              </a:xfrm>
            </p:grpSpPr>
            <p:sp>
              <p:nvSpPr>
                <p:cNvPr id="23" name="íslíḑê">
                  <a:extLst>
                    <a:ext uri="{FF2B5EF4-FFF2-40B4-BE49-F238E27FC236}">
                      <a16:creationId xmlns:a16="http://schemas.microsoft.com/office/drawing/2014/main" id="{0F64A0B7-4A23-4CCC-AC75-95C627291974}"/>
                    </a:ext>
                  </a:extLst>
                </p:cNvPr>
                <p:cNvSpPr/>
                <p:nvPr/>
              </p:nvSpPr>
              <p:spPr>
                <a:xfrm>
                  <a:off x="-4603766" y="1169387"/>
                  <a:ext cx="5954876" cy="2939307"/>
                </a:xfrm>
                <a:prstGeom prst="roundRect">
                  <a:avLst>
                    <a:gd name="adj" fmla="val 2415"/>
                  </a:avLst>
                </a:prstGeom>
                <a:solidFill>
                  <a:srgbClr val="FDF5EF"/>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t">
                  <a:normAutofit/>
                </a:bodyPr>
                <a:lstStyle/>
                <a:p>
                  <a:pPr lvl="0">
                    <a:lnSpc>
                      <a:spcPct val="120000"/>
                    </a:lnSpc>
                    <a:defRPr/>
                  </a:pPr>
                  <a:br>
                    <a:rPr lang="zh-CN" altLang="en-US" sz="1000" dirty="0">
                      <a:solidFill>
                        <a:srgbClr val="333639"/>
                      </a:solidFill>
                    </a:rPr>
                  </a:br>
                  <a:br>
                    <a:rPr lang="zh-CN" altLang="en-US" sz="1000" dirty="0">
                      <a:solidFill>
                        <a:srgbClr val="333639"/>
                      </a:solidFill>
                    </a:rPr>
                  </a:br>
                  <a:endParaRPr lang="zh-CN" altLang="en-US" sz="1000" dirty="0">
                    <a:solidFill>
                      <a:srgbClr val="333639"/>
                    </a:solidFill>
                  </a:endParaRPr>
                </a:p>
              </p:txBody>
            </p:sp>
            <p:sp>
              <p:nvSpPr>
                <p:cNvPr id="24" name="îṧļíḍê">
                  <a:extLst>
                    <a:ext uri="{FF2B5EF4-FFF2-40B4-BE49-F238E27FC236}">
                      <a16:creationId xmlns:a16="http://schemas.microsoft.com/office/drawing/2014/main" id="{D89E826D-15B9-4F2B-8FB1-563BF11CDD02}"/>
                    </a:ext>
                  </a:extLst>
                </p:cNvPr>
                <p:cNvSpPr/>
                <p:nvPr/>
              </p:nvSpPr>
              <p:spPr>
                <a:xfrm>
                  <a:off x="-3806022" y="980158"/>
                  <a:ext cx="4123637" cy="422825"/>
                </a:xfrm>
                <a:prstGeom prst="roundRect">
                  <a:avLst>
                    <a:gd name="adj" fmla="val 50000"/>
                  </a:avLst>
                </a:prstGeom>
                <a:solidFill>
                  <a:srgbClr val="BB1C2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85000" lnSpcReduction="20000"/>
                </a:bodyPr>
                <a:lstStyle/>
                <a:p>
                  <a:pPr algn="ctr"/>
                  <a:r>
                    <a:rPr lang="zh-CN" altLang="en-US" sz="1600" b="1" dirty="0">
                      <a:solidFill>
                        <a:schemeClr val="bg1"/>
                      </a:solidFill>
                    </a:rPr>
                    <a:t>适用范围</a:t>
                  </a:r>
                </a:p>
              </p:txBody>
            </p:sp>
            <p:sp>
              <p:nvSpPr>
                <p:cNvPr id="25" name="îṩļiďê">
                  <a:extLst>
                    <a:ext uri="{FF2B5EF4-FFF2-40B4-BE49-F238E27FC236}">
                      <a16:creationId xmlns:a16="http://schemas.microsoft.com/office/drawing/2014/main" id="{9316B7E7-31F0-425E-95C3-DA92D5BA54E9}"/>
                    </a:ext>
                  </a:extLst>
                </p:cNvPr>
                <p:cNvSpPr txBox="1"/>
                <p:nvPr/>
              </p:nvSpPr>
              <p:spPr bwMode="auto">
                <a:xfrm>
                  <a:off x="1163367" y="1979291"/>
                  <a:ext cx="107" cy="243196"/>
                </a:xfrm>
                <a:prstGeom prst="rect">
                  <a:avLst/>
                </a:prstGeom>
                <a:noFill/>
                <a:scene3d>
                  <a:camera prst="orthographicFront">
                    <a:rot lat="0" lon="0" rev="0"/>
                  </a:camera>
                  <a:lightRig rig="threePt" dir="t"/>
                </a:scene3d>
                <a:sp3d prstMaterial="matte">
                  <a:bevelT w="1270" h="1270"/>
                </a:sp3d>
              </p:spPr>
              <p:txBody>
                <a:bodyPr wrap="square" lIns="91440" tIns="45720" rIns="91440" bIns="45720" anchor="ctr">
                  <a:normAutofit fontScale="55000" lnSpcReduction="20000"/>
                </a:bodyPr>
                <a:lstStyle/>
                <a:p>
                  <a:pPr algn="ctr"/>
                  <a:endParaRPr/>
                </a:p>
              </p:txBody>
            </p:sp>
          </p:grpSp>
          <p:sp>
            <p:nvSpPr>
              <p:cNvPr id="22" name="ïŝḻíďé">
                <a:extLst>
                  <a:ext uri="{FF2B5EF4-FFF2-40B4-BE49-F238E27FC236}">
                    <a16:creationId xmlns:a16="http://schemas.microsoft.com/office/drawing/2014/main" id="{1110AC09-40BE-4D90-9CC8-3DE0D75A973E}"/>
                  </a:ext>
                </a:extLst>
              </p:cNvPr>
              <p:cNvSpPr/>
              <p:nvPr/>
            </p:nvSpPr>
            <p:spPr bwMode="auto">
              <a:xfrm>
                <a:off x="-1656340" y="1102699"/>
                <a:ext cx="3922430" cy="11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lang="zh-CN" altLang="en-US" sz="1400" dirty="0"/>
                  <a:t>适用于使用散射光、透射光或电离原理，运用于家用或类似住宅用途的烟雾报警器；</a:t>
                </a:r>
                <a:endParaRPr lang="en-US" altLang="zh-CN" sz="1400" dirty="0"/>
              </a:p>
              <a:p>
                <a:pPr marL="285750" indent="-285750">
                  <a:lnSpc>
                    <a:spcPct val="150000"/>
                  </a:lnSpc>
                  <a:buFont typeface="Arial" panose="020B0604020202020204" pitchFamily="34" charset="0"/>
                  <a:buChar char="•"/>
                </a:pPr>
                <a:r>
                  <a:rPr lang="zh-CN" altLang="en-US" sz="1400" dirty="0"/>
                  <a:t>适用于旅居车烟雾警报器</a:t>
                </a:r>
                <a:endParaRPr lang="en-US" altLang="zh-CN" sz="1400" dirty="0"/>
              </a:p>
            </p:txBody>
          </p:sp>
        </p:grpSp>
        <p:grpSp>
          <p:nvGrpSpPr>
            <p:cNvPr id="16" name="isḻide">
              <a:extLst>
                <a:ext uri="{FF2B5EF4-FFF2-40B4-BE49-F238E27FC236}">
                  <a16:creationId xmlns:a16="http://schemas.microsoft.com/office/drawing/2014/main" id="{C1F117DA-FDD8-4565-9E6F-A78E377E1BD5}"/>
                </a:ext>
              </a:extLst>
            </p:cNvPr>
            <p:cNvGrpSpPr/>
            <p:nvPr/>
          </p:nvGrpSpPr>
          <p:grpSpPr>
            <a:xfrm>
              <a:off x="6586415" y="3268400"/>
              <a:ext cx="4434170" cy="2850713"/>
              <a:chOff x="-2316949" y="980158"/>
              <a:chExt cx="5954872" cy="3128541"/>
            </a:xfrm>
          </p:grpSpPr>
          <p:sp>
            <p:nvSpPr>
              <p:cNvPr id="18" name="îṥļîḋè">
                <a:extLst>
                  <a:ext uri="{FF2B5EF4-FFF2-40B4-BE49-F238E27FC236}">
                    <a16:creationId xmlns:a16="http://schemas.microsoft.com/office/drawing/2014/main" id="{5593046D-37D1-4E13-8E10-C9D98A981EA1}"/>
                  </a:ext>
                </a:extLst>
              </p:cNvPr>
              <p:cNvSpPr/>
              <p:nvPr/>
            </p:nvSpPr>
            <p:spPr>
              <a:xfrm>
                <a:off x="-2316949" y="1226205"/>
                <a:ext cx="5954872" cy="2882494"/>
              </a:xfrm>
              <a:prstGeom prst="roundRect">
                <a:avLst>
                  <a:gd name="adj" fmla="val 2415"/>
                </a:avLst>
              </a:prstGeom>
              <a:solidFill>
                <a:schemeClr val="accent2">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t">
                <a:normAutofit/>
              </a:bodyPr>
              <a:lstStyle/>
              <a:p>
                <a:pPr>
                  <a:lnSpc>
                    <a:spcPct val="120000"/>
                  </a:lnSpc>
                </a:pPr>
                <a:br>
                  <a:rPr lang="zh-CN" altLang="en-US" sz="1000" dirty="0">
                    <a:solidFill>
                      <a:srgbClr val="333639"/>
                    </a:solidFill>
                  </a:rPr>
                </a:br>
                <a:br>
                  <a:rPr lang="zh-CN" altLang="en-US" sz="1000" dirty="0">
                    <a:solidFill>
                      <a:srgbClr val="333639"/>
                    </a:solidFill>
                  </a:rPr>
                </a:br>
                <a:endParaRPr lang="zh-CN" altLang="en-US" sz="1000" dirty="0">
                  <a:solidFill>
                    <a:srgbClr val="333639"/>
                  </a:solidFill>
                </a:endParaRPr>
              </a:p>
            </p:txBody>
          </p:sp>
          <p:sp>
            <p:nvSpPr>
              <p:cNvPr id="19" name="îṧ1íḍè">
                <a:extLst>
                  <a:ext uri="{FF2B5EF4-FFF2-40B4-BE49-F238E27FC236}">
                    <a16:creationId xmlns:a16="http://schemas.microsoft.com/office/drawing/2014/main" id="{2EEC7EB0-32B9-4F35-B488-906273BEC3D0}"/>
                  </a:ext>
                </a:extLst>
              </p:cNvPr>
              <p:cNvSpPr/>
              <p:nvPr/>
            </p:nvSpPr>
            <p:spPr>
              <a:xfrm>
                <a:off x="-1401331" y="980158"/>
                <a:ext cx="4123634" cy="422826"/>
              </a:xfrm>
              <a:prstGeom prst="roundRect">
                <a:avLst>
                  <a:gd name="adj" fmla="val 50000"/>
                </a:avLst>
              </a:prstGeom>
              <a:solidFill>
                <a:srgbClr val="BB1C2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r>
                  <a:rPr lang="zh-CN" altLang="en-US" sz="1400" b="1" dirty="0">
                    <a:solidFill>
                      <a:schemeClr val="bg1"/>
                    </a:solidFill>
                  </a:rPr>
                  <a:t>主要需评估的性能指标</a:t>
                </a:r>
              </a:p>
            </p:txBody>
          </p:sp>
          <p:sp>
            <p:nvSpPr>
              <p:cNvPr id="20" name="ïşļîḍe">
                <a:extLst>
                  <a:ext uri="{FF2B5EF4-FFF2-40B4-BE49-F238E27FC236}">
                    <a16:creationId xmlns:a16="http://schemas.microsoft.com/office/drawing/2014/main" id="{9C53CF6C-6E9F-4358-80B6-859CD3B65297}"/>
                  </a:ext>
                </a:extLst>
              </p:cNvPr>
              <p:cNvSpPr txBox="1"/>
              <p:nvPr/>
            </p:nvSpPr>
            <p:spPr bwMode="auto">
              <a:xfrm>
                <a:off x="1163367" y="1979291"/>
                <a:ext cx="107" cy="243196"/>
              </a:xfrm>
              <a:prstGeom prst="rect">
                <a:avLst/>
              </a:prstGeom>
              <a:noFill/>
              <a:scene3d>
                <a:camera prst="orthographicFront">
                  <a:rot lat="0" lon="0" rev="0"/>
                </a:camera>
                <a:lightRig rig="threePt" dir="t"/>
              </a:scene3d>
              <a:sp3d prstMaterial="matte">
                <a:bevelT w="1270" h="1270"/>
              </a:sp3d>
            </p:spPr>
            <p:txBody>
              <a:bodyPr wrap="square" lIns="91440" tIns="45720" rIns="91440" bIns="45720" anchor="ctr">
                <a:normAutofit fontScale="55000" lnSpcReduction="20000"/>
              </a:bodyPr>
              <a:lstStyle/>
              <a:p>
                <a:pPr algn="ctr"/>
                <a:endParaRPr/>
              </a:p>
            </p:txBody>
          </p:sp>
        </p:grpSp>
        <p:sp>
          <p:nvSpPr>
            <p:cNvPr id="15" name="íṥḷîḍè">
              <a:extLst>
                <a:ext uri="{FF2B5EF4-FFF2-40B4-BE49-F238E27FC236}">
                  <a16:creationId xmlns:a16="http://schemas.microsoft.com/office/drawing/2014/main" id="{B42FA354-FBF3-4755-BC71-C60275C6619B}"/>
                </a:ext>
              </a:extLst>
            </p:cNvPr>
            <p:cNvSpPr txBox="1"/>
            <p:nvPr/>
          </p:nvSpPr>
          <p:spPr>
            <a:xfrm>
              <a:off x="675445" y="1813651"/>
              <a:ext cx="10841111" cy="1158128"/>
            </a:xfrm>
            <a:prstGeom prst="rect">
              <a:avLst/>
            </a:prstGeom>
            <a:noFill/>
          </p:spPr>
          <p:txBody>
            <a:bodyPr wrap="square" lIns="91440" tIns="45720" rIns="91440" bIns="45720" rtlCol="0">
              <a:normAutofit/>
            </a:bodyPr>
            <a:lstStyle/>
            <a:p>
              <a:pPr algn="ctr">
                <a:lnSpc>
                  <a:spcPct val="150000"/>
                </a:lnSpc>
              </a:pPr>
              <a:endParaRPr lang="en-US" altLang="zh-CN" sz="1600" b="1" dirty="0">
                <a:solidFill>
                  <a:schemeClr val="bg1"/>
                </a:solidFill>
              </a:endParaRPr>
            </a:p>
          </p:txBody>
        </p:sp>
      </p:grpSp>
      <p:sp>
        <p:nvSpPr>
          <p:cNvPr id="31" name="文本占位符 2">
            <a:extLst>
              <a:ext uri="{FF2B5EF4-FFF2-40B4-BE49-F238E27FC236}">
                <a16:creationId xmlns:a16="http://schemas.microsoft.com/office/drawing/2014/main" id="{B71575EF-A467-4BDE-94B3-11F91C54BD94}"/>
              </a:ext>
            </a:extLst>
          </p:cNvPr>
          <p:cNvSpPr txBox="1">
            <a:spLocks/>
          </p:cNvSpPr>
          <p:nvPr/>
        </p:nvSpPr>
        <p:spPr>
          <a:xfrm>
            <a:off x="690519" y="195477"/>
            <a:ext cx="3287670" cy="40142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rgbClr val="BB1C22"/>
                </a:solidFill>
              </a:rPr>
              <a:t>EN14604</a:t>
            </a:r>
            <a:r>
              <a:rPr lang="zh-CN" altLang="en-US" sz="2400" b="1" dirty="0">
                <a:solidFill>
                  <a:srgbClr val="BB1C22"/>
                </a:solidFill>
              </a:rPr>
              <a:t>简介</a:t>
            </a:r>
          </a:p>
        </p:txBody>
      </p:sp>
      <p:sp>
        <p:nvSpPr>
          <p:cNvPr id="33" name="文本框 32">
            <a:extLst>
              <a:ext uri="{FF2B5EF4-FFF2-40B4-BE49-F238E27FC236}">
                <a16:creationId xmlns:a16="http://schemas.microsoft.com/office/drawing/2014/main" id="{8BB59F5B-53B8-4758-B72A-015A2F2E3927}"/>
              </a:ext>
            </a:extLst>
          </p:cNvPr>
          <p:cNvSpPr txBox="1"/>
          <p:nvPr/>
        </p:nvSpPr>
        <p:spPr>
          <a:xfrm>
            <a:off x="660504" y="1577710"/>
            <a:ext cx="10823029" cy="369332"/>
          </a:xfrm>
          <a:prstGeom prst="rect">
            <a:avLst/>
          </a:prstGeom>
          <a:noFill/>
        </p:spPr>
        <p:txBody>
          <a:bodyPr wrap="square">
            <a:spAutoFit/>
          </a:bodyPr>
          <a:lstStyle/>
          <a:p>
            <a:pPr algn="ctr"/>
            <a:r>
              <a:rPr lang="en-US" altLang="zh-CN" b="1" dirty="0">
                <a:solidFill>
                  <a:schemeClr val="bg1"/>
                </a:solidFill>
              </a:rPr>
              <a:t>EN14604——</a:t>
            </a:r>
            <a:r>
              <a:rPr lang="zh-CN" altLang="en-US" b="1" dirty="0">
                <a:solidFill>
                  <a:schemeClr val="bg1"/>
                </a:solidFill>
              </a:rPr>
              <a:t>烟雾报警器</a:t>
            </a:r>
            <a:r>
              <a:rPr lang="en-US" altLang="zh-CN" b="1" dirty="0">
                <a:solidFill>
                  <a:schemeClr val="accent4">
                    <a:lumMod val="40000"/>
                    <a:lumOff val="60000"/>
                  </a:schemeClr>
                </a:solidFill>
              </a:rPr>
              <a:t>CE</a:t>
            </a:r>
            <a:r>
              <a:rPr lang="zh-CN" altLang="en-US" b="1" dirty="0">
                <a:solidFill>
                  <a:schemeClr val="bg1"/>
                </a:solidFill>
              </a:rPr>
              <a:t>认证要求的标准，是产品进入欧盟的</a:t>
            </a:r>
            <a:r>
              <a:rPr lang="zh-CN" altLang="en-US" b="1" dirty="0">
                <a:solidFill>
                  <a:schemeClr val="accent4">
                    <a:lumMod val="40000"/>
                    <a:lumOff val="60000"/>
                  </a:schemeClr>
                </a:solidFill>
              </a:rPr>
              <a:t>强制标准</a:t>
            </a:r>
            <a:r>
              <a:rPr lang="zh-CN" altLang="en-US" b="1" dirty="0">
                <a:solidFill>
                  <a:schemeClr val="bg1"/>
                </a:solidFill>
              </a:rPr>
              <a:t>。</a:t>
            </a:r>
            <a:endParaRPr lang="en-US" altLang="zh-CN" b="1" dirty="0">
              <a:solidFill>
                <a:schemeClr val="bg1"/>
              </a:solidFill>
            </a:endParaRPr>
          </a:p>
        </p:txBody>
      </p:sp>
      <p:sp>
        <p:nvSpPr>
          <p:cNvPr id="34" name="ïŝḻíďé">
            <a:extLst>
              <a:ext uri="{FF2B5EF4-FFF2-40B4-BE49-F238E27FC236}">
                <a16:creationId xmlns:a16="http://schemas.microsoft.com/office/drawing/2014/main" id="{78F59804-BB09-46C2-9A4E-DFCB01BB4C8F}"/>
              </a:ext>
            </a:extLst>
          </p:cNvPr>
          <p:cNvSpPr/>
          <p:nvPr/>
        </p:nvSpPr>
        <p:spPr bwMode="auto">
          <a:xfrm>
            <a:off x="6575407" y="3852038"/>
            <a:ext cx="4434170" cy="1647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lang="zh-CN" altLang="en-US" sz="1400" dirty="0"/>
              <a:t>火灾情况下的性能（敏感性，反应延迟等）</a:t>
            </a:r>
            <a:endParaRPr lang="en-US" altLang="zh-CN" sz="1400" dirty="0"/>
          </a:p>
          <a:p>
            <a:pPr marL="285750" indent="-285750">
              <a:lnSpc>
                <a:spcPct val="150000"/>
              </a:lnSpc>
              <a:buFont typeface="Arial" panose="020B0604020202020204" pitchFamily="34" charset="0"/>
              <a:buChar char="•"/>
            </a:pPr>
            <a:r>
              <a:rPr lang="zh-CN" altLang="en-US" sz="1400" dirty="0"/>
              <a:t>使用时的稳定性（抗温性能、防震性、防潮性、防腐蚀性、电气稳定性）</a:t>
            </a:r>
            <a:endParaRPr lang="en-US" altLang="zh-CN" sz="1400" dirty="0"/>
          </a:p>
          <a:p>
            <a:pPr marL="285750" indent="-285750">
              <a:lnSpc>
                <a:spcPct val="150000"/>
              </a:lnSpc>
              <a:buFont typeface="Arial" panose="020B0604020202020204" pitchFamily="34" charset="0"/>
              <a:buChar char="•"/>
            </a:pPr>
            <a:r>
              <a:rPr lang="zh-CN" altLang="en-US" sz="1400" dirty="0"/>
              <a:t>允许的供电电压</a:t>
            </a:r>
            <a:endParaRPr lang="en-US" altLang="zh-CN" sz="1400" dirty="0"/>
          </a:p>
        </p:txBody>
      </p:sp>
      <p:sp>
        <p:nvSpPr>
          <p:cNvPr id="35" name="文本框 34">
            <a:extLst>
              <a:ext uri="{FF2B5EF4-FFF2-40B4-BE49-F238E27FC236}">
                <a16:creationId xmlns:a16="http://schemas.microsoft.com/office/drawing/2014/main" id="{DC6EE3AC-EDD5-4525-A494-78A2B1271AEB}"/>
              </a:ext>
            </a:extLst>
          </p:cNvPr>
          <p:cNvSpPr txBox="1"/>
          <p:nvPr/>
        </p:nvSpPr>
        <p:spPr>
          <a:xfrm>
            <a:off x="660503" y="1978600"/>
            <a:ext cx="10823029" cy="369332"/>
          </a:xfrm>
          <a:prstGeom prst="rect">
            <a:avLst/>
          </a:prstGeom>
          <a:noFill/>
        </p:spPr>
        <p:txBody>
          <a:bodyPr wrap="square">
            <a:spAutoFit/>
          </a:bodyPr>
          <a:lstStyle/>
          <a:p>
            <a:pPr algn="ctr"/>
            <a:r>
              <a:rPr lang="zh-CN" altLang="en-US" dirty="0">
                <a:solidFill>
                  <a:schemeClr val="bg1"/>
                </a:solidFill>
              </a:rPr>
              <a:t>最新版本：</a:t>
            </a:r>
            <a:r>
              <a:rPr lang="en-US" altLang="zh-CN" dirty="0">
                <a:solidFill>
                  <a:schemeClr val="bg1"/>
                </a:solidFill>
              </a:rPr>
              <a:t>EN14604-2005</a:t>
            </a:r>
          </a:p>
        </p:txBody>
      </p:sp>
    </p:spTree>
    <p:custDataLst>
      <p:tags r:id="rId1"/>
    </p:custDataLst>
    <p:extLst>
      <p:ext uri="{BB962C8B-B14F-4D97-AF65-F5344CB8AC3E}">
        <p14:creationId xmlns:p14="http://schemas.microsoft.com/office/powerpoint/2010/main" val="2933471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3192B2E-8511-4DEE-8FDC-E3EE2EE82C3B}"/>
              </a:ext>
            </a:extLst>
          </p:cNvPr>
          <p:cNvSpPr>
            <a:spLocks noGrp="1"/>
          </p:cNvSpPr>
          <p:nvPr>
            <p:ph type="body" sz="quarter" idx="11"/>
          </p:nvPr>
        </p:nvSpPr>
        <p:spPr>
          <a:xfrm>
            <a:off x="715918" y="959556"/>
            <a:ext cx="10731016" cy="5022144"/>
          </a:xfrm>
          <a:solidFill>
            <a:schemeClr val="bg1">
              <a:lumMod val="95000"/>
            </a:schemeClr>
          </a:solidFill>
        </p:spPr>
        <p:txBody>
          <a:bodyPr/>
          <a:lstStyle/>
          <a:p>
            <a:pPr marL="285750" indent="-285750">
              <a:buFont typeface="Arial" panose="020B0604020202020204" pitchFamily="34" charset="0"/>
              <a:buChar char="•"/>
            </a:pPr>
            <a:r>
              <a:rPr lang="zh-CN" altLang="en-US" b="1" dirty="0">
                <a:solidFill>
                  <a:srgbClr val="BB1C22"/>
                </a:solidFill>
                <a:latin typeface="+mn-ea"/>
              </a:rPr>
              <a:t>指示灯颜色</a:t>
            </a:r>
            <a:r>
              <a:rPr lang="zh-CN" altLang="en-US" b="1" dirty="0">
                <a:latin typeface="+mn-ea"/>
              </a:rPr>
              <a:t>：</a:t>
            </a:r>
            <a:r>
              <a:rPr lang="zh-CN" altLang="en-US" dirty="0">
                <a:latin typeface="+mn-ea"/>
              </a:rPr>
              <a:t>报警指示灯</a:t>
            </a:r>
            <a:r>
              <a:rPr lang="en-US" altLang="zh-CN" dirty="0">
                <a:latin typeface="+mn-ea"/>
              </a:rPr>
              <a:t>——</a:t>
            </a:r>
            <a:r>
              <a:rPr lang="zh-CN" altLang="en-US" dirty="0">
                <a:latin typeface="+mn-ea"/>
              </a:rPr>
              <a:t>红色，电源指示灯</a:t>
            </a:r>
            <a:r>
              <a:rPr lang="en-US" altLang="zh-CN" dirty="0">
                <a:latin typeface="+mn-ea"/>
              </a:rPr>
              <a:t>——</a:t>
            </a:r>
            <a:r>
              <a:rPr lang="zh-CN" altLang="en-US" dirty="0">
                <a:latin typeface="+mn-ea"/>
              </a:rPr>
              <a:t>绿色，故障指示灯</a:t>
            </a:r>
            <a:r>
              <a:rPr lang="en-US" altLang="zh-CN" dirty="0">
                <a:latin typeface="+mn-ea"/>
              </a:rPr>
              <a:t>——</a:t>
            </a:r>
            <a:r>
              <a:rPr lang="zh-CN" altLang="en-US" dirty="0">
                <a:latin typeface="+mn-ea"/>
              </a:rPr>
              <a:t>黄色；（红色灯为必需，其它可选）</a:t>
            </a:r>
            <a:r>
              <a:rPr lang="zh-CN" altLang="en-US" dirty="0">
                <a:solidFill>
                  <a:srgbClr val="FF0000"/>
                </a:solidFill>
                <a:latin typeface="+mn-ea"/>
              </a:rPr>
              <a:t>注意：交流电供电时，需用绿色灯指示交流电通断</a:t>
            </a:r>
            <a:r>
              <a:rPr lang="zh-CN" altLang="en-US" dirty="0">
                <a:latin typeface="+mn-ea"/>
              </a:rPr>
              <a:t>       </a:t>
            </a:r>
            <a:endParaRPr lang="en-US" altLang="zh-CN" dirty="0">
              <a:latin typeface="+mn-ea"/>
            </a:endParaRPr>
          </a:p>
          <a:p>
            <a:endParaRPr lang="en-US" altLang="zh-CN" dirty="0">
              <a:latin typeface="+mn-ea"/>
            </a:endParaRPr>
          </a:p>
          <a:p>
            <a:pPr marL="285750" indent="-285750">
              <a:buFont typeface="Arial" panose="020B0604020202020204" pitchFamily="34" charset="0"/>
              <a:buChar char="•"/>
            </a:pPr>
            <a:r>
              <a:rPr lang="zh-CN" altLang="en-US" b="1" dirty="0">
                <a:solidFill>
                  <a:srgbClr val="C00000"/>
                </a:solidFill>
                <a:latin typeface="+mn-ea"/>
              </a:rPr>
              <a:t>电源要求：</a:t>
            </a:r>
            <a:r>
              <a:rPr lang="zh-CN" altLang="en-US" dirty="0">
                <a:solidFill>
                  <a:schemeClr val="tx1"/>
                </a:solidFill>
                <a:latin typeface="+mn-ea"/>
              </a:rPr>
              <a:t>可内置也可外置。电源内置时，应至少维持烟雾报警器系统正常工作一年，包括例行测试；电池容量无法维持报警器正常工作前，应提供特殊的故障声音警示；电池达到故障报警状态时，应能足够支撑发出至少</a:t>
            </a:r>
            <a:r>
              <a:rPr lang="en-US" altLang="zh-CN" dirty="0">
                <a:solidFill>
                  <a:schemeClr val="tx1"/>
                </a:solidFill>
                <a:latin typeface="+mn-ea"/>
              </a:rPr>
              <a:t>4</a:t>
            </a:r>
            <a:r>
              <a:rPr lang="zh-CN" altLang="en-US" dirty="0">
                <a:solidFill>
                  <a:schemeClr val="tx1"/>
                </a:solidFill>
                <a:latin typeface="+mn-ea"/>
              </a:rPr>
              <a:t>分钟的报警，或维持</a:t>
            </a:r>
            <a:r>
              <a:rPr lang="en-US" altLang="zh-CN" dirty="0">
                <a:solidFill>
                  <a:schemeClr val="tx1"/>
                </a:solidFill>
                <a:latin typeface="+mn-ea"/>
              </a:rPr>
              <a:t>30</a:t>
            </a:r>
            <a:r>
              <a:rPr lang="zh-CN" altLang="en-US" dirty="0">
                <a:solidFill>
                  <a:schemeClr val="tx1"/>
                </a:solidFill>
                <a:latin typeface="+mn-ea"/>
              </a:rPr>
              <a:t>天故障信号运行；用户应能自行更换电池，除非电池使用寿命超过</a:t>
            </a:r>
            <a:r>
              <a:rPr lang="en-US" altLang="zh-CN" dirty="0">
                <a:solidFill>
                  <a:schemeClr val="tx1"/>
                </a:solidFill>
                <a:latin typeface="+mn-ea"/>
              </a:rPr>
              <a:t>10</a:t>
            </a:r>
            <a:r>
              <a:rPr lang="zh-CN" altLang="en-US" dirty="0">
                <a:solidFill>
                  <a:schemeClr val="tx1"/>
                </a:solidFill>
                <a:latin typeface="+mn-ea"/>
              </a:rPr>
              <a:t>年或以上。</a:t>
            </a:r>
            <a:endParaRPr lang="en-US" altLang="zh-CN" dirty="0">
              <a:solidFill>
                <a:schemeClr val="tx1"/>
              </a:solidFill>
              <a:latin typeface="+mn-ea"/>
            </a:endParaRPr>
          </a:p>
          <a:p>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备用电源：</a:t>
            </a:r>
            <a:r>
              <a:rPr lang="zh-CN" altLang="en-US" dirty="0">
                <a:solidFill>
                  <a:schemeClr val="tx1"/>
                </a:solidFill>
                <a:latin typeface="+mn-ea"/>
              </a:rPr>
              <a:t>对于集成备用电源的烟雾报警器，应满足以下要求：主电池应满足正常电源要求，可充电后备电池，应能维持烟雾报警器静态载荷至少</a:t>
            </a:r>
            <a:r>
              <a:rPr lang="en-US" altLang="zh-CN" dirty="0">
                <a:solidFill>
                  <a:schemeClr val="tx1"/>
                </a:solidFill>
                <a:latin typeface="+mn-ea"/>
              </a:rPr>
              <a:t>72</a:t>
            </a:r>
            <a:r>
              <a:rPr lang="zh-CN" altLang="en-US" dirty="0">
                <a:solidFill>
                  <a:schemeClr val="tx1"/>
                </a:solidFill>
                <a:latin typeface="+mn-ea"/>
              </a:rPr>
              <a:t>小时，发生火灾至少维持</a:t>
            </a:r>
            <a:r>
              <a:rPr lang="en-US" altLang="zh-CN" dirty="0">
                <a:solidFill>
                  <a:schemeClr val="tx1"/>
                </a:solidFill>
                <a:latin typeface="+mn-ea"/>
              </a:rPr>
              <a:t>4</a:t>
            </a:r>
            <a:r>
              <a:rPr lang="zh-CN" altLang="en-US" dirty="0">
                <a:solidFill>
                  <a:schemeClr val="tx1"/>
                </a:solidFill>
                <a:latin typeface="+mn-ea"/>
              </a:rPr>
              <a:t>分钟警报信号，未发生火灾，至少维持故障警报</a:t>
            </a:r>
            <a:r>
              <a:rPr lang="en-US" altLang="zh-CN" dirty="0">
                <a:solidFill>
                  <a:schemeClr val="tx1"/>
                </a:solidFill>
                <a:latin typeface="+mn-ea"/>
              </a:rPr>
              <a:t>24</a:t>
            </a:r>
            <a:r>
              <a:rPr lang="zh-CN" altLang="en-US" dirty="0">
                <a:solidFill>
                  <a:schemeClr val="tx1"/>
                </a:solidFill>
                <a:latin typeface="+mn-ea"/>
              </a:rPr>
              <a:t>小时。</a:t>
            </a:r>
            <a:endParaRPr lang="en-US" altLang="zh-CN" dirty="0">
              <a:solidFill>
                <a:schemeClr val="tx1"/>
              </a:solidFill>
              <a:latin typeface="+mn-ea"/>
            </a:endParaRPr>
          </a:p>
          <a:p>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备用电源监控：</a:t>
            </a:r>
            <a:r>
              <a:rPr lang="zh-CN" altLang="en-US" dirty="0">
                <a:solidFill>
                  <a:schemeClr val="tx1"/>
                </a:solidFill>
                <a:latin typeface="+mn-ea"/>
              </a:rPr>
              <a:t>备用电源应监控其错误状态，如低电量、开路和短路失效。</a:t>
            </a:r>
            <a:endParaRPr lang="en-US" altLang="zh-CN" dirty="0">
              <a:solidFill>
                <a:schemeClr val="tx1"/>
              </a:solidFill>
              <a:latin typeface="+mn-ea"/>
            </a:endParaRPr>
          </a:p>
          <a:p>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电气安全要求：</a:t>
            </a:r>
            <a:r>
              <a:rPr lang="zh-CN" altLang="en-US" dirty="0">
                <a:solidFill>
                  <a:schemeClr val="tx1"/>
                </a:solidFill>
                <a:latin typeface="+mn-ea"/>
              </a:rPr>
              <a:t>应符合</a:t>
            </a:r>
            <a:r>
              <a:rPr lang="en-US" altLang="zh-CN" dirty="0">
                <a:solidFill>
                  <a:schemeClr val="tx1"/>
                </a:solidFill>
                <a:latin typeface="+mn-ea"/>
              </a:rPr>
              <a:t>EN60065:2002</a:t>
            </a:r>
            <a:r>
              <a:rPr lang="zh-CN" altLang="en-US" dirty="0">
                <a:solidFill>
                  <a:schemeClr val="tx1"/>
                </a:solidFill>
                <a:latin typeface="+mn-ea"/>
              </a:rPr>
              <a:t>的要求；</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电磁兼容要求：</a:t>
            </a:r>
            <a:r>
              <a:rPr lang="zh-CN" altLang="en-US" dirty="0">
                <a:solidFill>
                  <a:schemeClr val="tx1"/>
                </a:solidFill>
                <a:latin typeface="+mn-ea"/>
              </a:rPr>
              <a:t>应符合</a:t>
            </a:r>
            <a:r>
              <a:rPr lang="en-US" altLang="zh-CN" dirty="0">
                <a:solidFill>
                  <a:schemeClr val="tx1"/>
                </a:solidFill>
                <a:latin typeface="+mn-ea"/>
              </a:rPr>
              <a:t>EN50130-4:1995</a:t>
            </a:r>
            <a:r>
              <a:rPr lang="zh-CN" altLang="en-US" dirty="0">
                <a:solidFill>
                  <a:schemeClr val="tx1"/>
                </a:solidFill>
                <a:latin typeface="+mn-ea"/>
              </a:rPr>
              <a:t>的要求；</a:t>
            </a:r>
            <a:endParaRPr lang="en-US" altLang="zh-CN" dirty="0">
              <a:solidFill>
                <a:schemeClr val="tx1"/>
              </a:solidFill>
              <a:latin typeface="+mn-ea"/>
            </a:endParaRPr>
          </a:p>
        </p:txBody>
      </p:sp>
      <p:sp>
        <p:nvSpPr>
          <p:cNvPr id="3" name="文本占位符 2">
            <a:extLst>
              <a:ext uri="{FF2B5EF4-FFF2-40B4-BE49-F238E27FC236}">
                <a16:creationId xmlns:a16="http://schemas.microsoft.com/office/drawing/2014/main" id="{F1082F2E-7064-4E90-8842-01BB038F3ECA}"/>
              </a:ext>
            </a:extLst>
          </p:cNvPr>
          <p:cNvSpPr>
            <a:spLocks noGrp="1"/>
          </p:cNvSpPr>
          <p:nvPr>
            <p:ph type="body" sz="quarter" idx="10"/>
          </p:nvPr>
        </p:nvSpPr>
        <p:spPr>
          <a:xfrm>
            <a:off x="715918" y="225109"/>
            <a:ext cx="4217326" cy="395779"/>
          </a:xfrm>
        </p:spPr>
        <p:txBody>
          <a:bodyPr/>
          <a:lstStyle/>
          <a:p>
            <a:r>
              <a:rPr lang="en-US" altLang="zh-CN" sz="2400" b="1" dirty="0">
                <a:solidFill>
                  <a:srgbClr val="BB1C22"/>
                </a:solidFill>
                <a:latin typeface="+mn-lt"/>
                <a:ea typeface="+mn-ea"/>
              </a:rPr>
              <a:t>EN14604</a:t>
            </a:r>
            <a:r>
              <a:rPr lang="zh-CN" altLang="en-US" sz="2400" b="1" dirty="0">
                <a:solidFill>
                  <a:srgbClr val="BB1C22"/>
                </a:solidFill>
                <a:latin typeface="+mn-lt"/>
                <a:ea typeface="+mn-ea"/>
              </a:rPr>
              <a:t>设计注意事项（一）</a:t>
            </a:r>
          </a:p>
        </p:txBody>
      </p:sp>
    </p:spTree>
    <p:extLst>
      <p:ext uri="{BB962C8B-B14F-4D97-AF65-F5344CB8AC3E}">
        <p14:creationId xmlns:p14="http://schemas.microsoft.com/office/powerpoint/2010/main" val="179253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9679957-0B91-499F-A6F2-7EB8D482576C}"/>
              </a:ext>
            </a:extLst>
          </p:cNvPr>
          <p:cNvSpPr>
            <a:spLocks noGrp="1"/>
          </p:cNvSpPr>
          <p:nvPr>
            <p:ph type="body" sz="quarter" idx="11"/>
          </p:nvPr>
        </p:nvSpPr>
        <p:spPr>
          <a:xfrm>
            <a:off x="715918" y="877591"/>
            <a:ext cx="10618126" cy="5139387"/>
          </a:xfrm>
          <a:solidFill>
            <a:schemeClr val="bg1">
              <a:lumMod val="95000"/>
            </a:schemeClr>
          </a:solidFill>
        </p:spPr>
        <p:txBody>
          <a:bodyPr/>
          <a:lstStyle/>
          <a:p>
            <a:pPr marL="285750" indent="-285750">
              <a:buFont typeface="Arial" panose="020B0604020202020204" pitchFamily="34" charset="0"/>
              <a:buChar char="•"/>
            </a:pPr>
            <a:r>
              <a:rPr lang="zh-CN" altLang="en-US" b="1" dirty="0">
                <a:solidFill>
                  <a:srgbClr val="BB1C22"/>
                </a:solidFill>
                <a:latin typeface="+mn-ea"/>
              </a:rPr>
              <a:t>电池容量：</a:t>
            </a:r>
            <a:r>
              <a:rPr lang="zh-CN" altLang="en-US" dirty="0">
                <a:solidFill>
                  <a:schemeClr val="tx1"/>
                </a:solidFill>
                <a:latin typeface="+mn-ea"/>
              </a:rPr>
              <a:t>在电池故障警示之前，需满足烟雾报警器静态荷载及</a:t>
            </a:r>
            <a:r>
              <a:rPr lang="zh-CN" altLang="en-US">
                <a:solidFill>
                  <a:schemeClr val="tx1"/>
                </a:solidFill>
                <a:latin typeface="+mn-ea"/>
              </a:rPr>
              <a:t>每周测试</a:t>
            </a:r>
            <a:r>
              <a:rPr lang="en-US" altLang="zh-CN" dirty="0">
                <a:solidFill>
                  <a:schemeClr val="tx1"/>
                </a:solidFill>
                <a:latin typeface="+mn-ea"/>
              </a:rPr>
              <a:t>1</a:t>
            </a:r>
            <a:r>
              <a:rPr lang="zh-CN" altLang="en-US" dirty="0">
                <a:solidFill>
                  <a:schemeClr val="tx1"/>
                </a:solidFill>
                <a:latin typeface="+mn-ea"/>
              </a:rPr>
              <a:t>年时间。出现电池故障警示后，如发生火灾，电池应能维持警报信号至少</a:t>
            </a:r>
            <a:r>
              <a:rPr lang="en-US" altLang="zh-CN" dirty="0">
                <a:solidFill>
                  <a:schemeClr val="tx1"/>
                </a:solidFill>
                <a:latin typeface="+mn-ea"/>
              </a:rPr>
              <a:t>4</a:t>
            </a:r>
            <a:r>
              <a:rPr lang="zh-CN" altLang="en-US" dirty="0">
                <a:solidFill>
                  <a:schemeClr val="tx1"/>
                </a:solidFill>
                <a:latin typeface="+mn-ea"/>
              </a:rPr>
              <a:t>分钟，如未发生火灾，电池应能维持电池故障警示信息至少</a:t>
            </a:r>
            <a:r>
              <a:rPr lang="en-US" altLang="zh-CN" dirty="0">
                <a:solidFill>
                  <a:schemeClr val="tx1"/>
                </a:solidFill>
                <a:latin typeface="+mn-ea"/>
              </a:rPr>
              <a:t>30</a:t>
            </a:r>
            <a:r>
              <a:rPr lang="zh-CN" altLang="en-US" dirty="0">
                <a:solidFill>
                  <a:schemeClr val="tx1"/>
                </a:solidFill>
                <a:latin typeface="+mn-ea"/>
              </a:rPr>
              <a:t>天；</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r>
              <a:rPr lang="en-US" altLang="zh-CN" b="1" dirty="0">
                <a:solidFill>
                  <a:srgbClr val="BB1C22"/>
                </a:solidFill>
                <a:latin typeface="+mn-ea"/>
              </a:rPr>
              <a:t>RF</a:t>
            </a:r>
            <a:r>
              <a:rPr lang="zh-CN" altLang="en-US" b="1" dirty="0">
                <a:solidFill>
                  <a:srgbClr val="BB1C22"/>
                </a:solidFill>
                <a:latin typeface="+mn-ea"/>
              </a:rPr>
              <a:t>通信频段</a:t>
            </a:r>
            <a:r>
              <a:rPr lang="zh-CN" altLang="en-US" b="1" dirty="0">
                <a:solidFill>
                  <a:schemeClr val="tx1"/>
                </a:solidFill>
                <a:latin typeface="+mn-ea"/>
              </a:rPr>
              <a:t>：</a:t>
            </a:r>
            <a:r>
              <a:rPr lang="en-US" altLang="zh-CN" b="1" dirty="0">
                <a:solidFill>
                  <a:schemeClr val="tx1"/>
                </a:solidFill>
                <a:latin typeface="+mn-ea"/>
              </a:rPr>
              <a:t>865-868MHz</a:t>
            </a:r>
            <a:r>
              <a:rPr lang="zh-CN" altLang="en-US" b="1" dirty="0">
                <a:solidFill>
                  <a:schemeClr val="tx1"/>
                </a:solidFill>
                <a:latin typeface="+mn-ea"/>
              </a:rPr>
              <a:t>（我司烟感使用</a:t>
            </a:r>
            <a:r>
              <a:rPr lang="en-US" altLang="zh-CN" b="1" dirty="0">
                <a:solidFill>
                  <a:schemeClr val="tx1"/>
                </a:solidFill>
                <a:latin typeface="+mn-ea"/>
              </a:rPr>
              <a:t>868Mhz</a:t>
            </a:r>
            <a:r>
              <a:rPr lang="zh-CN" altLang="en-US" b="1" dirty="0">
                <a:solidFill>
                  <a:schemeClr val="tx1"/>
                </a:solidFill>
                <a:latin typeface="+mn-ea"/>
              </a:rPr>
              <a:t>）</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报警声音音量： </a:t>
            </a:r>
            <a:r>
              <a:rPr lang="zh-CN" altLang="en-US" dirty="0">
                <a:latin typeface="+mn-ea"/>
              </a:rPr>
              <a:t>≥</a:t>
            </a:r>
            <a:r>
              <a:rPr lang="en-US" altLang="zh-CN" dirty="0">
                <a:latin typeface="+mn-ea"/>
              </a:rPr>
              <a:t>85 </a:t>
            </a:r>
            <a:r>
              <a:rPr lang="en-US" altLang="zh-CN" dirty="0" err="1">
                <a:latin typeface="+mn-ea"/>
              </a:rPr>
              <a:t>db</a:t>
            </a:r>
            <a:r>
              <a:rPr lang="en-US" altLang="zh-CN" dirty="0">
                <a:latin typeface="+mn-ea"/>
              </a:rPr>
              <a:t> at 3m</a:t>
            </a:r>
            <a:r>
              <a:rPr lang="zh-CN" altLang="en-US" dirty="0">
                <a:latin typeface="+mn-ea"/>
              </a:rPr>
              <a:t>，频率不超过</a:t>
            </a:r>
            <a:r>
              <a:rPr lang="en-US" altLang="zh-CN" dirty="0">
                <a:latin typeface="+mn-ea"/>
              </a:rPr>
              <a:t>3.5kHz</a:t>
            </a:r>
          </a:p>
          <a:p>
            <a:pPr marL="285750" indent="-285750">
              <a:buFont typeface="Arial" panose="020B0604020202020204" pitchFamily="34" charset="0"/>
              <a:buChar char="•"/>
            </a:pPr>
            <a:endParaRPr lang="en-US" altLang="zh-CN" dirty="0">
              <a:solidFill>
                <a:srgbClr val="BB1C22"/>
              </a:solidFill>
              <a:latin typeface="+mn-ea"/>
            </a:endParaRPr>
          </a:p>
          <a:p>
            <a:pPr marL="285750" indent="-285750">
              <a:buFont typeface="Arial" panose="020B0604020202020204" pitchFamily="34" charset="0"/>
              <a:buChar char="•"/>
            </a:pPr>
            <a:r>
              <a:rPr lang="zh-CN" altLang="en-US" b="1" dirty="0">
                <a:solidFill>
                  <a:srgbClr val="BB1C22"/>
                </a:solidFill>
                <a:latin typeface="+mn-ea"/>
              </a:rPr>
              <a:t>校准方法：</a:t>
            </a:r>
            <a:r>
              <a:rPr lang="zh-CN" altLang="en-US" dirty="0">
                <a:solidFill>
                  <a:schemeClr val="tx1"/>
                </a:solidFill>
                <a:latin typeface="+mn-ea"/>
              </a:rPr>
              <a:t>校准不可在现场被轻易操作；</a:t>
            </a:r>
            <a:endParaRPr lang="en-US" altLang="zh-CN" dirty="0">
              <a:solidFill>
                <a:schemeClr val="tx1"/>
              </a:solidFill>
              <a:latin typeface="+mn-ea"/>
            </a:endParaRPr>
          </a:p>
          <a:p>
            <a:pPr marL="285750" indent="-285750">
              <a:buFont typeface="Arial" panose="020B0604020202020204" pitchFamily="34" charset="0"/>
              <a:buChar char="•"/>
            </a:pPr>
            <a:endParaRPr lang="en-US" altLang="zh-CN" b="1"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可互联的烟雾传感器：</a:t>
            </a:r>
            <a:r>
              <a:rPr lang="zh-CN" altLang="en-US" dirty="0">
                <a:solidFill>
                  <a:schemeClr val="tx1"/>
                </a:solidFill>
                <a:latin typeface="+mn-ea"/>
              </a:rPr>
              <a:t>当互联的烟雾报警器中有一个</a:t>
            </a:r>
            <a:r>
              <a:rPr lang="en-US" altLang="zh-CN" dirty="0">
                <a:solidFill>
                  <a:schemeClr val="tx1"/>
                </a:solidFill>
                <a:latin typeface="+mn-ea"/>
              </a:rPr>
              <a:t>/</a:t>
            </a:r>
            <a:r>
              <a:rPr lang="zh-CN" altLang="en-US" dirty="0">
                <a:solidFill>
                  <a:schemeClr val="tx1"/>
                </a:solidFill>
                <a:latin typeface="+mn-ea"/>
              </a:rPr>
              <a:t>多个检测到烟雾时，所有互联的报警器都应发出音频报警信号；若被动报警的传感器进入静音，应不影响其它报警器发出报警声；</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报警优先级：</a:t>
            </a:r>
            <a:r>
              <a:rPr lang="zh-CN" altLang="en-US" dirty="0">
                <a:solidFill>
                  <a:schemeClr val="tx1"/>
                </a:solidFill>
                <a:latin typeface="+mn-ea"/>
              </a:rPr>
              <a:t>烟雾警报信号在火灾警报中应优先于其它任何信号，即使其它信号被首先触发；火灾报警信号应与其它非火灾警报信号有明显区别</a:t>
            </a:r>
            <a:endParaRPr lang="en-US" altLang="zh-CN" dirty="0">
              <a:solidFill>
                <a:schemeClr val="tx1"/>
              </a:solidFill>
              <a:latin typeface="+mn-ea"/>
            </a:endParaRPr>
          </a:p>
          <a:p>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endParaRPr lang="en-US" altLang="zh-CN" dirty="0">
              <a:solidFill>
                <a:schemeClr val="tx1"/>
              </a:solidFill>
              <a:latin typeface="+mn-ea"/>
            </a:endParaRPr>
          </a:p>
        </p:txBody>
      </p:sp>
      <p:sp>
        <p:nvSpPr>
          <p:cNvPr id="3" name="文本占位符 2">
            <a:extLst>
              <a:ext uri="{FF2B5EF4-FFF2-40B4-BE49-F238E27FC236}">
                <a16:creationId xmlns:a16="http://schemas.microsoft.com/office/drawing/2014/main" id="{9F43A7AB-CA70-4C82-84CC-0FA9DD927EF5}"/>
              </a:ext>
            </a:extLst>
          </p:cNvPr>
          <p:cNvSpPr>
            <a:spLocks noGrp="1"/>
          </p:cNvSpPr>
          <p:nvPr>
            <p:ph type="body" sz="quarter" idx="10"/>
          </p:nvPr>
        </p:nvSpPr>
        <p:spPr>
          <a:xfrm>
            <a:off x="715918" y="213820"/>
            <a:ext cx="4149593" cy="429645"/>
          </a:xfrm>
        </p:spPr>
        <p:txBody>
          <a:bodyPr/>
          <a:lstStyle/>
          <a:p>
            <a:r>
              <a:rPr lang="en-US" altLang="zh-CN" sz="2400" b="1" dirty="0">
                <a:solidFill>
                  <a:srgbClr val="BB1C22"/>
                </a:solidFill>
                <a:latin typeface="+mn-lt"/>
                <a:ea typeface="+mn-ea"/>
              </a:rPr>
              <a:t>EN14604</a:t>
            </a:r>
            <a:r>
              <a:rPr lang="zh-CN" altLang="en-US" sz="2400" b="1" dirty="0">
                <a:solidFill>
                  <a:srgbClr val="BB1C22"/>
                </a:solidFill>
                <a:latin typeface="+mn-lt"/>
                <a:ea typeface="+mn-ea"/>
              </a:rPr>
              <a:t>设计注意事项（二）</a:t>
            </a:r>
          </a:p>
          <a:p>
            <a:endParaRPr lang="zh-CN" altLang="en-US" sz="2400" b="1" dirty="0">
              <a:solidFill>
                <a:srgbClr val="BB1C22"/>
              </a:solidFill>
              <a:latin typeface="+mn-lt"/>
              <a:ea typeface="+mn-ea"/>
            </a:endParaRPr>
          </a:p>
        </p:txBody>
      </p:sp>
    </p:spTree>
    <p:extLst>
      <p:ext uri="{BB962C8B-B14F-4D97-AF65-F5344CB8AC3E}">
        <p14:creationId xmlns:p14="http://schemas.microsoft.com/office/powerpoint/2010/main" val="3173129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485F8BA-BC3F-468F-B3A2-4BA0CE716AAF}"/>
              </a:ext>
            </a:extLst>
          </p:cNvPr>
          <p:cNvSpPr>
            <a:spLocks noGrp="1"/>
          </p:cNvSpPr>
          <p:nvPr>
            <p:ph type="body" sz="quarter" idx="11"/>
          </p:nvPr>
        </p:nvSpPr>
        <p:spPr>
          <a:xfrm>
            <a:off x="715919" y="840904"/>
            <a:ext cx="10714081" cy="5496396"/>
          </a:xfrm>
          <a:solidFill>
            <a:schemeClr val="bg1">
              <a:lumMod val="95000"/>
            </a:schemeClr>
          </a:solidFill>
        </p:spPr>
        <p:txBody>
          <a:bodyPr/>
          <a:lstStyle/>
          <a:p>
            <a:pPr marL="285750" indent="-285750">
              <a:buFont typeface="Arial" panose="020B0604020202020204" pitchFamily="34" charset="0"/>
              <a:buChar char="•"/>
            </a:pPr>
            <a:r>
              <a:rPr lang="zh-CN" altLang="en-US" sz="1600" b="1" dirty="0">
                <a:solidFill>
                  <a:srgbClr val="BB1C22"/>
                </a:solidFill>
                <a:latin typeface="+mn-ea"/>
              </a:rPr>
              <a:t>常规</a:t>
            </a:r>
            <a:r>
              <a:rPr lang="en-US" altLang="zh-CN" sz="1600" b="1" dirty="0">
                <a:solidFill>
                  <a:srgbClr val="BB1C22"/>
                </a:solidFill>
                <a:latin typeface="+mn-ea"/>
              </a:rPr>
              <a:t>/</a:t>
            </a:r>
            <a:r>
              <a:rPr lang="zh-CN" altLang="en-US" sz="1600" b="1" dirty="0">
                <a:solidFill>
                  <a:srgbClr val="BB1C22"/>
                </a:solidFill>
                <a:latin typeface="+mn-ea"/>
              </a:rPr>
              <a:t>日常测试：</a:t>
            </a:r>
            <a:r>
              <a:rPr lang="zh-CN" altLang="en-US" sz="1600" dirty="0">
                <a:solidFill>
                  <a:schemeClr val="tx1"/>
                </a:solidFill>
                <a:latin typeface="+mn-ea"/>
              </a:rPr>
              <a:t>需提供用户日常测试方法，模拟烟雾报警状态，需覆盖板上关键检测电路工作</a:t>
            </a:r>
            <a:r>
              <a:rPr lang="en-US" altLang="zh-CN" sz="1600" dirty="0">
                <a:solidFill>
                  <a:schemeClr val="tx1"/>
                </a:solidFill>
                <a:latin typeface="+mn-ea"/>
              </a:rPr>
              <a:t>——</a:t>
            </a:r>
            <a:r>
              <a:rPr lang="zh-CN" altLang="en-US" sz="1600" dirty="0">
                <a:solidFill>
                  <a:schemeClr val="tx1"/>
                </a:solidFill>
                <a:latin typeface="+mn-ea"/>
              </a:rPr>
              <a:t>提供测试按键；</a:t>
            </a:r>
            <a:endParaRPr lang="en-US" altLang="zh-CN" sz="1600" dirty="0">
              <a:solidFill>
                <a:schemeClr val="tx1"/>
              </a:solidFill>
              <a:latin typeface="+mn-ea"/>
            </a:endParaRPr>
          </a:p>
          <a:p>
            <a:pPr marL="285750" indent="-285750">
              <a:buFont typeface="Arial" panose="020B0604020202020204" pitchFamily="34" charset="0"/>
              <a:buChar char="•"/>
            </a:pPr>
            <a:endParaRPr lang="en-US" altLang="zh-CN" sz="1600" dirty="0">
              <a:solidFill>
                <a:schemeClr val="tx1"/>
              </a:solidFill>
              <a:latin typeface="+mn-ea"/>
            </a:endParaRPr>
          </a:p>
          <a:p>
            <a:pPr marL="285750" indent="-285750">
              <a:buFont typeface="Arial" panose="020B0604020202020204" pitchFamily="34" charset="0"/>
              <a:buChar char="•"/>
            </a:pPr>
            <a:r>
              <a:rPr lang="zh-CN" altLang="en-US" sz="1600" b="1" dirty="0">
                <a:solidFill>
                  <a:srgbClr val="BB1C22"/>
                </a:solidFill>
                <a:latin typeface="+mn-ea"/>
              </a:rPr>
              <a:t>报警静音功能（可选）</a:t>
            </a:r>
            <a:r>
              <a:rPr lang="zh-CN" altLang="en-US" sz="1600" b="1" dirty="0">
                <a:solidFill>
                  <a:schemeClr val="tx1"/>
                </a:solidFill>
                <a:latin typeface="+mn-ea"/>
              </a:rPr>
              <a:t>：</a:t>
            </a:r>
            <a:r>
              <a:rPr lang="zh-CN" altLang="en-US" sz="1600" dirty="0">
                <a:solidFill>
                  <a:schemeClr val="tx1"/>
                </a:solidFill>
                <a:latin typeface="+mn-ea"/>
              </a:rPr>
              <a:t>提供手动暂时静音功能，静音时间不应短于</a:t>
            </a:r>
            <a:r>
              <a:rPr lang="en-US" altLang="zh-CN" sz="1600" dirty="0">
                <a:solidFill>
                  <a:schemeClr val="tx1"/>
                </a:solidFill>
                <a:latin typeface="+mn-ea"/>
              </a:rPr>
              <a:t>5</a:t>
            </a:r>
            <a:r>
              <a:rPr lang="zh-CN" altLang="en-US" sz="1600" dirty="0">
                <a:solidFill>
                  <a:schemeClr val="tx1"/>
                </a:solidFill>
                <a:latin typeface="+mn-ea"/>
              </a:rPr>
              <a:t>分钟，且不超过</a:t>
            </a:r>
            <a:r>
              <a:rPr lang="en-US" altLang="zh-CN" sz="1600" dirty="0">
                <a:solidFill>
                  <a:schemeClr val="tx1"/>
                </a:solidFill>
                <a:latin typeface="+mn-ea"/>
              </a:rPr>
              <a:t>15</a:t>
            </a:r>
            <a:r>
              <a:rPr lang="zh-CN" altLang="en-US" sz="1600" dirty="0">
                <a:solidFill>
                  <a:schemeClr val="tx1"/>
                </a:solidFill>
                <a:latin typeface="+mn-ea"/>
              </a:rPr>
              <a:t>分钟；</a:t>
            </a:r>
            <a:endParaRPr lang="en-US" altLang="zh-CN" sz="1600" dirty="0">
              <a:solidFill>
                <a:schemeClr val="tx1"/>
              </a:solidFill>
              <a:latin typeface="+mn-ea"/>
            </a:endParaRPr>
          </a:p>
          <a:p>
            <a:pPr marL="285750" indent="-285750">
              <a:buFont typeface="Arial" panose="020B0604020202020204" pitchFamily="34" charset="0"/>
              <a:buChar char="•"/>
            </a:pPr>
            <a:endParaRPr lang="en-US" altLang="zh-CN" dirty="0">
              <a:solidFill>
                <a:srgbClr val="BB1C22"/>
              </a:solidFill>
              <a:latin typeface="+mn-ea"/>
            </a:endParaRPr>
          </a:p>
          <a:p>
            <a:pPr marL="285750" indent="-285750">
              <a:buFont typeface="Arial" panose="020B0604020202020204" pitchFamily="34" charset="0"/>
              <a:buChar char="•"/>
            </a:pPr>
            <a:r>
              <a:rPr lang="zh-CN" altLang="en-US" b="1" dirty="0">
                <a:solidFill>
                  <a:srgbClr val="BB1C22"/>
                </a:solidFill>
                <a:latin typeface="+mn-ea"/>
              </a:rPr>
              <a:t>可更换配件：</a:t>
            </a:r>
            <a:r>
              <a:rPr lang="zh-CN" altLang="en-US" dirty="0">
                <a:solidFill>
                  <a:schemeClr val="tx1"/>
                </a:solidFill>
                <a:latin typeface="+mn-ea"/>
              </a:rPr>
              <a:t>除电池或保险丝，不应提供其它可由用户进行更换或维护的部件；</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电池连接：</a:t>
            </a:r>
            <a:r>
              <a:rPr lang="zh-CN" altLang="en-US" dirty="0">
                <a:solidFill>
                  <a:schemeClr val="tx1"/>
                </a:solidFill>
                <a:latin typeface="+mn-ea"/>
              </a:rPr>
              <a:t>连接到电池的导线或端子应标明正确极性；</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电池移除指示：</a:t>
            </a:r>
            <a:r>
              <a:rPr lang="zh-CN" altLang="en-US" dirty="0">
                <a:solidFill>
                  <a:schemeClr val="tx1"/>
                </a:solidFill>
                <a:latin typeface="+mn-ea"/>
              </a:rPr>
              <a:t>移除电池，应出现视觉化、机械或声音警示，提示电池已被移除，警示信息不应依靠电源；</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防止外来物进入：迷宫设计</a:t>
            </a:r>
            <a:r>
              <a:rPr lang="zh-CN" altLang="en-US" dirty="0">
                <a:solidFill>
                  <a:schemeClr val="tx1"/>
                </a:solidFill>
                <a:latin typeface="+mn-ea"/>
              </a:rPr>
              <a:t>不应使直径为（</a:t>
            </a:r>
            <a:r>
              <a:rPr lang="en-US" altLang="zh-CN" dirty="0">
                <a:solidFill>
                  <a:schemeClr val="tx1"/>
                </a:solidFill>
                <a:latin typeface="+mn-ea"/>
              </a:rPr>
              <a:t>1.3±0.05mm</a:t>
            </a:r>
            <a:r>
              <a:rPr lang="zh-CN" altLang="en-US" dirty="0">
                <a:solidFill>
                  <a:schemeClr val="tx1"/>
                </a:solidFill>
                <a:latin typeface="+mn-ea"/>
              </a:rPr>
              <a:t>）的球体进入；该要求不足以防止所有昆虫进入，孔径太小可能造成灰尘堵塞，设计需要考虑其它预防措施防止小昆虫进入；</a:t>
            </a:r>
            <a:endParaRPr lang="en-US" altLang="zh-CN" dirty="0">
              <a:solidFill>
                <a:schemeClr val="tx1"/>
              </a:solidFill>
              <a:latin typeface="+mn-ea"/>
            </a:endParaRPr>
          </a:p>
          <a:p>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撞击与振动</a:t>
            </a:r>
            <a:r>
              <a:rPr lang="zh-CN" altLang="en-US" dirty="0">
                <a:solidFill>
                  <a:schemeClr val="tx1"/>
                </a:solidFill>
                <a:latin typeface="+mn-ea"/>
              </a:rPr>
              <a:t>：应满足规范的撞击和振动要求，测试过程中无警报或故障信号发出，不会造成内部或外部的机械损坏；</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r>
              <a:rPr lang="zh-CN" altLang="en-US" b="1" dirty="0">
                <a:solidFill>
                  <a:srgbClr val="BB1C22"/>
                </a:solidFill>
                <a:latin typeface="+mn-ea"/>
              </a:rPr>
              <a:t>防火要求</a:t>
            </a:r>
            <a:r>
              <a:rPr lang="zh-CN" altLang="en-US" dirty="0">
                <a:solidFill>
                  <a:schemeClr val="tx1"/>
                </a:solidFill>
                <a:latin typeface="+mn-ea"/>
              </a:rPr>
              <a:t>：设备应符合</a:t>
            </a:r>
            <a:r>
              <a:rPr lang="en-US" altLang="zh-CN" dirty="0">
                <a:solidFill>
                  <a:schemeClr val="tx1"/>
                </a:solidFill>
                <a:latin typeface="+mn-ea"/>
              </a:rPr>
              <a:t>EN60950-1</a:t>
            </a:r>
            <a:r>
              <a:rPr lang="zh-CN" altLang="en-US" dirty="0">
                <a:solidFill>
                  <a:schemeClr val="tx1"/>
                </a:solidFill>
                <a:latin typeface="+mn-ea"/>
              </a:rPr>
              <a:t>：</a:t>
            </a:r>
            <a:r>
              <a:rPr lang="en-US" altLang="zh-CN" dirty="0">
                <a:solidFill>
                  <a:schemeClr val="tx1"/>
                </a:solidFill>
                <a:latin typeface="+mn-ea"/>
              </a:rPr>
              <a:t>2001</a:t>
            </a:r>
            <a:r>
              <a:rPr lang="zh-CN" altLang="en-US" dirty="0">
                <a:solidFill>
                  <a:schemeClr val="tx1"/>
                </a:solidFill>
                <a:latin typeface="+mn-ea"/>
              </a:rPr>
              <a:t>要求</a:t>
            </a: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pPr marL="285750" indent="-285750">
              <a:buFont typeface="Arial" panose="020B0604020202020204" pitchFamily="34" charset="0"/>
              <a:buChar char="•"/>
            </a:pPr>
            <a:endParaRPr lang="en-US" altLang="zh-CN" dirty="0">
              <a:solidFill>
                <a:schemeClr val="tx1"/>
              </a:solidFill>
              <a:latin typeface="+mn-ea"/>
            </a:endParaRPr>
          </a:p>
          <a:p>
            <a:endParaRPr lang="en-US" altLang="zh-CN" dirty="0">
              <a:solidFill>
                <a:schemeClr val="tx1"/>
              </a:solidFill>
              <a:latin typeface="+mn-ea"/>
            </a:endParaRPr>
          </a:p>
          <a:p>
            <a:endParaRPr lang="zh-CN" altLang="en-US" dirty="0">
              <a:solidFill>
                <a:schemeClr val="tx1"/>
              </a:solidFill>
              <a:latin typeface="+mn-ea"/>
            </a:endParaRPr>
          </a:p>
          <a:p>
            <a:endParaRPr lang="en-US" altLang="zh-CN" dirty="0">
              <a:solidFill>
                <a:schemeClr val="tx1"/>
              </a:solidFill>
              <a:latin typeface="+mn-ea"/>
            </a:endParaRPr>
          </a:p>
          <a:p>
            <a:endParaRPr lang="zh-CN" altLang="en-US" dirty="0">
              <a:latin typeface="+mn-ea"/>
            </a:endParaRPr>
          </a:p>
        </p:txBody>
      </p:sp>
      <p:sp>
        <p:nvSpPr>
          <p:cNvPr id="3" name="文本占位符 2">
            <a:extLst>
              <a:ext uri="{FF2B5EF4-FFF2-40B4-BE49-F238E27FC236}">
                <a16:creationId xmlns:a16="http://schemas.microsoft.com/office/drawing/2014/main" id="{5076C2D9-ECE5-4114-BD5A-12A0D0F3ABE8}"/>
              </a:ext>
            </a:extLst>
          </p:cNvPr>
          <p:cNvSpPr>
            <a:spLocks noGrp="1"/>
          </p:cNvSpPr>
          <p:nvPr>
            <p:ph type="body" sz="quarter" idx="10"/>
          </p:nvPr>
        </p:nvSpPr>
        <p:spPr>
          <a:xfrm>
            <a:off x="715919" y="213820"/>
            <a:ext cx="3882714" cy="452223"/>
          </a:xfrm>
        </p:spPr>
        <p:txBody>
          <a:bodyPr/>
          <a:lstStyle/>
          <a:p>
            <a:r>
              <a:rPr lang="en-US" altLang="zh-CN" sz="2400" b="1" dirty="0">
                <a:solidFill>
                  <a:srgbClr val="BB1C22"/>
                </a:solidFill>
                <a:latin typeface="+mn-lt"/>
                <a:ea typeface="+mn-ea"/>
              </a:rPr>
              <a:t>EN14604</a:t>
            </a:r>
            <a:r>
              <a:rPr lang="zh-CN" altLang="en-US" sz="2400" b="1" dirty="0">
                <a:solidFill>
                  <a:srgbClr val="BB1C22"/>
                </a:solidFill>
                <a:latin typeface="+mn-lt"/>
                <a:ea typeface="+mn-ea"/>
              </a:rPr>
              <a:t>设计注意事项（三）</a:t>
            </a:r>
          </a:p>
          <a:p>
            <a:endParaRPr lang="zh-CN" altLang="en-US" sz="2400" b="1" dirty="0">
              <a:solidFill>
                <a:srgbClr val="BB1C22"/>
              </a:solidFill>
              <a:latin typeface="+mn-lt"/>
              <a:ea typeface="+mn-ea"/>
            </a:endParaRPr>
          </a:p>
        </p:txBody>
      </p:sp>
    </p:spTree>
    <p:extLst>
      <p:ext uri="{BB962C8B-B14F-4D97-AF65-F5344CB8AC3E}">
        <p14:creationId xmlns:p14="http://schemas.microsoft.com/office/powerpoint/2010/main" val="31322341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DIAGRAM" val="#3394;"/>
  <p:tag name="ISLIDE.ICON" val="#405095;#408089;#405095;#402407;"/>
</p:tagLst>
</file>

<file path=ppt/tags/tag3.xml><?xml version="1.0" encoding="utf-8"?>
<p:tagLst xmlns:a="http://schemas.openxmlformats.org/drawingml/2006/main" xmlns:r="http://schemas.openxmlformats.org/officeDocument/2006/relationships" xmlns:p="http://schemas.openxmlformats.org/presentationml/2006/main">
  <p:tag name="ISLIDE.DIAGRAM" val="#185418;"/>
</p:tagLst>
</file>

<file path=ppt/tags/tag4.xml><?xml version="1.0" encoding="utf-8"?>
<p:tagLst xmlns:a="http://schemas.openxmlformats.org/drawingml/2006/main" xmlns:r="http://schemas.openxmlformats.org/officeDocument/2006/relationships" xmlns:p="http://schemas.openxmlformats.org/presentationml/2006/main">
  <p:tag name="ISLIDE.DIAGRAM" val="#18541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99745</TotalTime>
  <Words>2925</Words>
  <Application>Microsoft Office PowerPoint</Application>
  <PresentationFormat>宽屏</PresentationFormat>
  <Paragraphs>260</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22</vt:i4>
      </vt:variant>
    </vt:vector>
  </HeadingPairs>
  <TitlesOfParts>
    <vt:vector size="29" baseType="lpstr">
      <vt:lpstr>等线</vt:lpstr>
      <vt:lpstr>等线 Light</vt:lpstr>
      <vt:lpstr>微软雅黑</vt:lpstr>
      <vt:lpstr>Arial</vt:lpstr>
      <vt:lpstr>Calibri</vt:lpstr>
      <vt:lpstr>Office 主题​​</vt:lpstr>
      <vt:lpstr>自定义设计方案</vt:lpstr>
      <vt:lpstr>烟感认证标准分享资料                                                                      ——欧阳明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Yiming</dc:creator>
  <cp:lastModifiedBy>Administrator</cp:lastModifiedBy>
  <cp:revision>176</cp:revision>
  <dcterms:created xsi:type="dcterms:W3CDTF">2019-11-14T09:26:00Z</dcterms:created>
  <dcterms:modified xsi:type="dcterms:W3CDTF">2021-12-22T02:19:10Z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