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7"/>
  </p:handoutMasterIdLst>
  <p:sldIdLst>
    <p:sldId id="256" r:id="rId3"/>
    <p:sldId id="293" r:id="rId5"/>
    <p:sldId id="342" r:id="rId6"/>
    <p:sldId id="309" r:id="rId7"/>
    <p:sldId id="295" r:id="rId8"/>
    <p:sldId id="296" r:id="rId9"/>
    <p:sldId id="314" r:id="rId10"/>
    <p:sldId id="315" r:id="rId11"/>
    <p:sldId id="316" r:id="rId12"/>
    <p:sldId id="317" r:id="rId13"/>
    <p:sldId id="318" r:id="rId14"/>
    <p:sldId id="319" r:id="rId15"/>
    <p:sldId id="312" r:id="rId16"/>
    <p:sldId id="320" r:id="rId17"/>
    <p:sldId id="321" r:id="rId18"/>
    <p:sldId id="310" r:id="rId19"/>
    <p:sldId id="322" r:id="rId20"/>
    <p:sldId id="323" r:id="rId21"/>
    <p:sldId id="324" r:id="rId22"/>
    <p:sldId id="325" r:id="rId23"/>
    <p:sldId id="326" r:id="rId24"/>
    <p:sldId id="328" r:id="rId25"/>
    <p:sldId id="330" r:id="rId26"/>
    <p:sldId id="331" r:id="rId27"/>
    <p:sldId id="332" r:id="rId28"/>
    <p:sldId id="337" r:id="rId29"/>
    <p:sldId id="340" r:id="rId30"/>
    <p:sldId id="290" r:id="rId31"/>
    <p:sldId id="375" r:id="rId32"/>
    <p:sldId id="376" r:id="rId33"/>
    <p:sldId id="394" r:id="rId34"/>
    <p:sldId id="371" r:id="rId35"/>
    <p:sldId id="374" r:id="rId36"/>
  </p:sldIdLst>
  <p:sldSz cx="9144000" cy="5715000" type="screen16x10"/>
  <p:notesSz cx="6858000" cy="9144000"/>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712" autoAdjust="0"/>
  </p:normalViewPr>
  <p:slideViewPr>
    <p:cSldViewPr>
      <p:cViewPr varScale="1">
        <p:scale>
          <a:sx n="130" d="100"/>
          <a:sy n="130" d="100"/>
        </p:scale>
        <p:origin x="-1038" y="-24"/>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384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tags" Target="tags/tag7.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image" Target="../media/image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A5DCB39-EC11-4EDC-B7AB-3279615ACE35}"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82C84B7-1F41-4957-92D2-FBA576CD8324}"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1AC7ED-FBE9-4CFA-9654-4F6F68FFD55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405D39-8F32-4230-9688-1504E2E7348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1405D39-8F32-4230-9688-1504E2E7348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43120"/>
            <a:ext cx="7772400" cy="773912"/>
          </a:xfrm>
        </p:spPr>
        <p:txBody>
          <a:bodyPr/>
          <a:lstStyle>
            <a:lvl1pPr>
              <a:defRPr baseline="0"/>
            </a:lvl1pPr>
          </a:lstStyle>
          <a:p>
            <a:endParaRPr lang="zh-CN" altLang="en-US" dirty="0"/>
          </a:p>
        </p:txBody>
      </p:sp>
      <p:sp>
        <p:nvSpPr>
          <p:cNvPr id="3" name="副标题 2"/>
          <p:cNvSpPr>
            <a:spLocks noGrp="1"/>
          </p:cNvSpPr>
          <p:nvPr>
            <p:ph type="subTitle" idx="1"/>
          </p:nvPr>
        </p:nvSpPr>
        <p:spPr>
          <a:xfrm>
            <a:off x="1371600" y="3238500"/>
            <a:ext cx="6400800" cy="809633"/>
          </a:xfrm>
        </p:spPr>
        <p:txBody>
          <a:bodyPr/>
          <a:lstStyle>
            <a:lvl1pPr marL="0" indent="0" algn="ctr">
              <a:buNone/>
              <a:defRPr sz="32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zh-CN" altLang="en-US" dirty="0"/>
          </a:p>
        </p:txBody>
      </p:sp>
      <p:sp>
        <p:nvSpPr>
          <p:cNvPr id="9" name="页脚占位符 4"/>
          <p:cNvSpPr txBox="1"/>
          <p:nvPr userDrawn="1"/>
        </p:nvSpPr>
        <p:spPr>
          <a:xfrm>
            <a:off x="-32" y="5438796"/>
            <a:ext cx="9144000" cy="38099"/>
          </a:xfrm>
          <a:prstGeom prst="rect">
            <a:avLst/>
          </a:prstGeom>
          <a:solidFill>
            <a:schemeClr val="bg1">
              <a:lumMod val="65000"/>
            </a:schemeClr>
          </a:solidFill>
          <a:ln>
            <a:solidFill>
              <a:schemeClr val="bg1">
                <a:lumMod val="65000"/>
              </a:schemeClr>
            </a:solidFill>
          </a:ln>
        </p:spPr>
        <p:txBody>
          <a:bodyPr vert="horz" lIns="91440" tIns="45720" rIns="91440" bIns="45720" rtlCol="0" anchor="ctr"/>
          <a:lstStyle>
            <a:lvl1pPr>
              <a:defRPr>
                <a:solidFill>
                  <a:schemeClr val="tx1"/>
                </a:solidFill>
                <a:latin typeface="华文细黑" panose="02010600040101010101" pitchFamily="2" charset="-122"/>
                <a:ea typeface="华文细黑" panose="02010600040101010101" pitchFamily="2"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endParaRPr>
          </a:p>
        </p:txBody>
      </p:sp>
      <p:sp>
        <p:nvSpPr>
          <p:cNvPr id="10" name="矩形 9"/>
          <p:cNvSpPr/>
          <p:nvPr userDrawn="1"/>
        </p:nvSpPr>
        <p:spPr>
          <a:xfrm>
            <a:off x="32" y="5536406"/>
            <a:ext cx="9144000" cy="17859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50" dirty="0">
                <a:solidFill>
                  <a:schemeClr val="tx1"/>
                </a:solidFill>
                <a:latin typeface="华文细黑" panose="02010600040101010101" pitchFamily="2" charset="-122"/>
                <a:ea typeface="华文细黑" panose="02010600040101010101" pitchFamily="2" charset="-122"/>
              </a:rPr>
              <a:t>深圳市安室智能有限公司    </a:t>
            </a:r>
            <a:r>
              <a:rPr lang="en-US" altLang="zh-CN" sz="1050" dirty="0">
                <a:solidFill>
                  <a:schemeClr val="tx1"/>
                </a:solidFill>
                <a:latin typeface="华文细黑" panose="02010600040101010101" pitchFamily="2" charset="-122"/>
                <a:ea typeface="华文细黑" panose="02010600040101010101" pitchFamily="2" charset="-122"/>
              </a:rPr>
              <a:t>X-SENSE Innovations Co., Ltd.</a:t>
            </a:r>
            <a:endParaRPr lang="en-US" altLang="zh-CN" sz="1050" dirty="0">
              <a:solidFill>
                <a:schemeClr val="tx1"/>
              </a:solidFill>
              <a:latin typeface="华文细黑" panose="02010600040101010101" pitchFamily="2" charset="-122"/>
              <a:ea typeface="华文细黑" panose="02010600040101010101" pitchFamily="2" charset="-122"/>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hangyi">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57200" y="228866"/>
            <a:ext cx="8229600" cy="545027"/>
          </a:xfrm>
          <a:ln w="12700">
            <a:solidFill>
              <a:srgbClr val="FF0000"/>
            </a:solidFill>
          </a:ln>
        </p:spPr>
        <p:txBody>
          <a:bodyPr>
            <a:normAutofit/>
          </a:bodyPr>
          <a:lstStyle>
            <a:lvl1pPr algn="l">
              <a:defRPr sz="2200">
                <a:latin typeface="微软雅黑" panose="020B0503020204020204" pitchFamily="34" charset="-122"/>
                <a:ea typeface="微软雅黑" panose="020B0503020204020204" pitchFamily="34" charset="-122"/>
              </a:defRPr>
            </a:lvl1pPr>
          </a:lstStyle>
          <a:p>
            <a:r>
              <a:rPr lang="zh-CN" altLang="en-US" dirty="0"/>
              <a:t>目录</a:t>
            </a:r>
            <a:endParaRPr lang="zh-CN" altLang="en-US" dirty="0"/>
          </a:p>
        </p:txBody>
      </p:sp>
      <p:sp>
        <p:nvSpPr>
          <p:cNvPr id="3" name="内容占位符 2"/>
          <p:cNvSpPr>
            <a:spLocks noGrp="1"/>
          </p:cNvSpPr>
          <p:nvPr>
            <p:ph idx="1" hasCustomPrompt="1"/>
          </p:nvPr>
        </p:nvSpPr>
        <p:spPr>
          <a:xfrm>
            <a:off x="457200" y="1012018"/>
            <a:ext cx="8229600" cy="4167217"/>
          </a:xfrm>
        </p:spPr>
        <p:txBody>
          <a:bodyPr/>
          <a:lstStyle>
            <a:lvl2pPr marL="457200" indent="0">
              <a:buNone/>
              <a:defRPr/>
            </a:lvl2pPr>
            <a:lvl3pPr marL="914400" indent="0">
              <a:buNone/>
              <a:defRPr/>
            </a:lvl3pPr>
            <a:lvl4pPr marL="1371600" indent="0">
              <a:buNone/>
              <a:defRPr/>
            </a:lvl4pPr>
            <a:lvl5pPr marL="1828800" indent="0">
              <a:buNone/>
              <a:defRPr/>
            </a:lvl5pPr>
          </a:lstStyle>
          <a:p>
            <a:pPr lvl="0"/>
            <a:endParaRPr lang="zh-CN" altLang="en-US" dirty="0"/>
          </a:p>
          <a:p>
            <a:pPr lvl="1"/>
            <a:endParaRPr lang="zh-CN" altLang="en-US" dirty="0"/>
          </a:p>
          <a:p>
            <a:pPr lvl="3"/>
            <a:endParaRPr lang="zh-CN" altLang="en-US" dirty="0"/>
          </a:p>
          <a:p>
            <a:pPr lvl="4"/>
            <a:endParaRPr lang="zh-CN" altLang="en-US" dirty="0"/>
          </a:p>
        </p:txBody>
      </p:sp>
      <p:sp>
        <p:nvSpPr>
          <p:cNvPr id="8" name="页脚占位符 4"/>
          <p:cNvSpPr txBox="1"/>
          <p:nvPr userDrawn="1"/>
        </p:nvSpPr>
        <p:spPr>
          <a:xfrm>
            <a:off x="-32" y="5438796"/>
            <a:ext cx="9144000" cy="38099"/>
          </a:xfrm>
          <a:prstGeom prst="rect">
            <a:avLst/>
          </a:prstGeom>
          <a:solidFill>
            <a:schemeClr val="bg1">
              <a:lumMod val="65000"/>
            </a:schemeClr>
          </a:solidFill>
          <a:ln>
            <a:solidFill>
              <a:schemeClr val="bg1">
                <a:lumMod val="65000"/>
              </a:schemeClr>
            </a:solidFill>
          </a:ln>
        </p:spPr>
        <p:txBody>
          <a:bodyPr vert="horz" lIns="91440" tIns="45720" rIns="91440" bIns="45720" rtlCol="0" anchor="ctr"/>
          <a:lstStyle>
            <a:lvl1pPr>
              <a:defRPr>
                <a:solidFill>
                  <a:schemeClr val="tx1"/>
                </a:solidFill>
                <a:latin typeface="华文细黑" panose="02010600040101010101" pitchFamily="2" charset="-122"/>
                <a:ea typeface="华文细黑" panose="02010600040101010101" pitchFamily="2"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endParaRPr>
          </a:p>
        </p:txBody>
      </p:sp>
      <p:sp>
        <p:nvSpPr>
          <p:cNvPr id="9" name="矩形 8"/>
          <p:cNvSpPr/>
          <p:nvPr userDrawn="1"/>
        </p:nvSpPr>
        <p:spPr>
          <a:xfrm>
            <a:off x="32" y="5536406"/>
            <a:ext cx="9144000" cy="178595"/>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50" dirty="0">
                <a:solidFill>
                  <a:schemeClr val="tx1"/>
                </a:solidFill>
                <a:latin typeface="华文细黑" panose="02010600040101010101" pitchFamily="2" charset="-122"/>
                <a:ea typeface="华文细黑" panose="02010600040101010101" pitchFamily="2" charset="-122"/>
              </a:rPr>
              <a:t>深圳市安室智能有限公司    </a:t>
            </a:r>
            <a:r>
              <a:rPr lang="en-US" altLang="zh-CN" sz="1050" dirty="0">
                <a:solidFill>
                  <a:schemeClr val="tx1"/>
                </a:solidFill>
                <a:latin typeface="华文细黑" panose="02010600040101010101" pitchFamily="2" charset="-122"/>
                <a:ea typeface="华文细黑" panose="02010600040101010101" pitchFamily="2" charset="-122"/>
              </a:rPr>
              <a:t>X-SENSE</a:t>
            </a:r>
            <a:r>
              <a:rPr lang="en-US" altLang="zh-CN" sz="1050" baseline="0" dirty="0">
                <a:solidFill>
                  <a:schemeClr val="tx1"/>
                </a:solidFill>
                <a:latin typeface="华文细黑" panose="02010600040101010101" pitchFamily="2" charset="-122"/>
                <a:ea typeface="华文细黑" panose="02010600040101010101" pitchFamily="2" charset="-122"/>
              </a:rPr>
              <a:t> </a:t>
            </a:r>
            <a:r>
              <a:rPr lang="en-US" altLang="zh-CN" sz="1050" dirty="0">
                <a:solidFill>
                  <a:schemeClr val="tx1"/>
                </a:solidFill>
                <a:latin typeface="华文细黑" panose="02010600040101010101" pitchFamily="2" charset="-122"/>
                <a:ea typeface="华文细黑" panose="02010600040101010101" pitchFamily="2" charset="-122"/>
              </a:rPr>
              <a:t>Technology Co., Ltd</a:t>
            </a:r>
            <a:endParaRPr lang="zh-CN" altLang="en-US" sz="1050" dirty="0">
              <a:solidFill>
                <a:schemeClr val="tx1"/>
              </a:solidFill>
              <a:latin typeface="华文细黑" panose="02010600040101010101" pitchFamily="2" charset="-122"/>
              <a:ea typeface="华文细黑" panose="02010600040101010101" pitchFamily="2" charset="-122"/>
            </a:endParaRPr>
          </a:p>
        </p:txBody>
      </p:sp>
      <p:pic>
        <p:nvPicPr>
          <p:cNvPr id="10" name="Picture 2"/>
          <p:cNvPicPr>
            <a:picLocks noChangeAspect="1" noChangeArrowheads="1"/>
          </p:cNvPicPr>
          <p:nvPr userDrawn="1"/>
        </p:nvPicPr>
        <p:blipFill>
          <a:blip r:embed="rId2"/>
          <a:srcRect b="13370"/>
          <a:stretch>
            <a:fillRect/>
          </a:stretch>
        </p:blipFill>
        <p:spPr bwMode="auto">
          <a:xfrm>
            <a:off x="71438" y="5226442"/>
            <a:ext cx="1000100" cy="172649"/>
          </a:xfrm>
          <a:prstGeom prst="rect">
            <a:avLst/>
          </a:prstGeom>
          <a:noFill/>
          <a:ln w="9525">
            <a:noFill/>
            <a:miter lim="800000"/>
            <a:headEnd/>
            <a:tailEnd/>
          </a:ln>
          <a:effectLst/>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5296960"/>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F80BA6D6-F637-4AE3-8760-E2E1921B8D20}" type="datetimeFigureOut">
              <a:rPr lang="zh-CN" altLang="en-US" smtClean="0"/>
            </a:fld>
            <a:endParaRPr lang="zh-CN" altLang="en-US"/>
          </a:p>
        </p:txBody>
      </p:sp>
      <p:sp>
        <p:nvSpPr>
          <p:cNvPr id="5" name="页脚占位符 4"/>
          <p:cNvSpPr>
            <a:spLocks noGrp="1"/>
          </p:cNvSpPr>
          <p:nvPr>
            <p:ph type="ftr" sz="quarter" idx="3"/>
          </p:nvPr>
        </p:nvSpPr>
        <p:spPr>
          <a:xfrm>
            <a:off x="3124200" y="5296960"/>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60"/>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8AE0D079-35A8-407E-839D-6A8E29FF85F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baike.baidu.com/view/598.ht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7.bin"/><Relationship Id="rId8" Type="http://schemas.openxmlformats.org/officeDocument/2006/relationships/oleObject" Target="../embeddings/oleObject6.bin"/><Relationship Id="rId7" Type="http://schemas.openxmlformats.org/officeDocument/2006/relationships/oleObject" Target="../embeddings/oleObject5.bin"/><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image" Target="../media/image6.png"/><Relationship Id="rId3" Type="http://schemas.openxmlformats.org/officeDocument/2006/relationships/oleObject" Target="../embeddings/oleObject2.bin"/><Relationship Id="rId2" Type="http://schemas.openxmlformats.org/officeDocument/2006/relationships/image" Target="../media/image5.png"/><Relationship Id="rId12" Type="http://schemas.openxmlformats.org/officeDocument/2006/relationships/vmlDrawing" Target="../drawings/vmlDrawing1.vml"/><Relationship Id="rId11" Type="http://schemas.openxmlformats.org/officeDocument/2006/relationships/slideLayout" Target="../slideLayouts/slideLayout2.xml"/><Relationship Id="rId10" Type="http://schemas.openxmlformats.org/officeDocument/2006/relationships/oleObject" Target="../embeddings/oleObject8.bin"/><Relationship Id="rId1"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8.png"/><Relationship Id="rId7" Type="http://schemas.openxmlformats.org/officeDocument/2006/relationships/oleObject" Target="../embeddings/oleObject13.bin"/><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image" Target="../media/image7.wmf"/><Relationship Id="rId3" Type="http://schemas.openxmlformats.org/officeDocument/2006/relationships/oleObject" Target="../embeddings/oleObject10.bin"/><Relationship Id="rId2" Type="http://schemas.openxmlformats.org/officeDocument/2006/relationships/image" Target="../media/image6.png"/><Relationship Id="rId10" Type="http://schemas.openxmlformats.org/officeDocument/2006/relationships/vmlDrawing" Target="../drawings/vmlDrawing2.vml"/><Relationship Id="rId1" Type="http://schemas.openxmlformats.org/officeDocument/2006/relationships/oleObject" Target="../embeddings/oleObject9.bin"/></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20.bin"/><Relationship Id="rId8" Type="http://schemas.openxmlformats.org/officeDocument/2006/relationships/oleObject" Target="../embeddings/oleObject19.bin"/><Relationship Id="rId7" Type="http://schemas.openxmlformats.org/officeDocument/2006/relationships/oleObject" Target="../embeddings/oleObject18.bin"/><Relationship Id="rId6" Type="http://schemas.openxmlformats.org/officeDocument/2006/relationships/oleObject" Target="../embeddings/oleObject17.bin"/><Relationship Id="rId5" Type="http://schemas.openxmlformats.org/officeDocument/2006/relationships/oleObject" Target="../embeddings/oleObject16.bin"/><Relationship Id="rId4" Type="http://schemas.openxmlformats.org/officeDocument/2006/relationships/image" Target="../media/image10.png"/><Relationship Id="rId3" Type="http://schemas.openxmlformats.org/officeDocument/2006/relationships/oleObject" Target="../embeddings/oleObject15.bin"/><Relationship Id="rId2" Type="http://schemas.openxmlformats.org/officeDocument/2006/relationships/image" Target="../media/image9.png"/><Relationship Id="rId18" Type="http://schemas.openxmlformats.org/officeDocument/2006/relationships/vmlDrawing" Target="../drawings/vmlDrawing3.vml"/><Relationship Id="rId17" Type="http://schemas.openxmlformats.org/officeDocument/2006/relationships/slideLayout" Target="../slideLayouts/slideLayout2.xml"/><Relationship Id="rId16" Type="http://schemas.openxmlformats.org/officeDocument/2006/relationships/oleObject" Target="../embeddings/oleObject26.bin"/><Relationship Id="rId15" Type="http://schemas.openxmlformats.org/officeDocument/2006/relationships/oleObject" Target="../embeddings/oleObject25.bin"/><Relationship Id="rId14" Type="http://schemas.openxmlformats.org/officeDocument/2006/relationships/image" Target="../media/image6.png"/><Relationship Id="rId13" Type="http://schemas.openxmlformats.org/officeDocument/2006/relationships/oleObject" Target="../embeddings/oleObject24.bin"/><Relationship Id="rId12" Type="http://schemas.openxmlformats.org/officeDocument/2006/relationships/oleObject" Target="../embeddings/oleObject23.bin"/><Relationship Id="rId11" Type="http://schemas.openxmlformats.org/officeDocument/2006/relationships/oleObject" Target="../embeddings/oleObject22.bin"/><Relationship Id="rId10" Type="http://schemas.openxmlformats.org/officeDocument/2006/relationships/oleObject" Target="../embeddings/oleObject21.bin"/><Relationship Id="rId1" Type="http://schemas.openxmlformats.org/officeDocument/2006/relationships/oleObject" Target="../embeddings/oleObject14.bin"/></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20.wmf"/><Relationship Id="rId1" Type="http://schemas.openxmlformats.org/officeDocument/2006/relationships/oleObject" Target="../embeddings/oleObject27.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2.xml"/><Relationship Id="rId3" Type="http://schemas.openxmlformats.org/officeDocument/2006/relationships/image" Target="../media/image21.wmf"/><Relationship Id="rId2" Type="http://schemas.openxmlformats.org/officeDocument/2006/relationships/oleObject" Target="../embeddings/oleObject28.bin"/><Relationship Id="rId1" Type="http://schemas.openxmlformats.org/officeDocument/2006/relationships/tags" Target="../tags/tag5.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GIF"/><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baike.baidu.com/view/1752189.htm" TargetMode="Externa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baike.baidu.com/view/43151.htm" TargetMode="External"/><Relationship Id="rId2" Type="http://schemas.openxmlformats.org/officeDocument/2006/relationships/hyperlink" Target="http://baike.baidu.com/view/156523.htm" TargetMode="External"/><Relationship Id="rId1" Type="http://schemas.openxmlformats.org/officeDocument/2006/relationships/hyperlink" Target="http://baike.baidu.com/view/7047.htm" TargetMode="Externa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559842"/>
            <a:ext cx="7772400" cy="773912"/>
          </a:xfrm>
          <a:noFill/>
        </p:spPr>
        <p:txBody>
          <a:bodyPr>
            <a:normAutofit/>
          </a:bodyPr>
          <a:lstStyle/>
          <a:p>
            <a:r>
              <a:rPr lang="en-US" altLang="zh-CN" sz="3000" u="sng" dirty="0"/>
              <a:t>CO</a:t>
            </a:r>
            <a:r>
              <a:rPr lang="zh-CN" altLang="en-US" sz="3000" u="sng" dirty="0"/>
              <a:t>报警器及</a:t>
            </a:r>
            <a:r>
              <a:rPr lang="en-US" altLang="zh-CN" sz="3000" u="sng" dirty="0">
                <a:latin typeface="宋体" panose="02010600030101010101" pitchFamily="2" charset="-122"/>
                <a:ea typeface="宋体" panose="02010600030101010101" pitchFamily="2" charset="-122"/>
              </a:rPr>
              <a:t>EN50291</a:t>
            </a:r>
            <a:r>
              <a:rPr lang="zh-CN" altLang="en-US" sz="3000" u="sng" dirty="0"/>
              <a:t>的介绍</a:t>
            </a:r>
            <a:endParaRPr lang="zh-CN" altLang="en-US" sz="3000" u="sng" dirty="0"/>
          </a:p>
        </p:txBody>
      </p:sp>
      <p:sp>
        <p:nvSpPr>
          <p:cNvPr id="3" name="副标题 2"/>
          <p:cNvSpPr>
            <a:spLocks noGrp="1"/>
          </p:cNvSpPr>
          <p:nvPr>
            <p:ph type="subTitle" idx="1"/>
          </p:nvPr>
        </p:nvSpPr>
        <p:spPr>
          <a:xfrm>
            <a:off x="857224" y="3452818"/>
            <a:ext cx="7429552" cy="869165"/>
          </a:xfrm>
        </p:spPr>
        <p:txBody>
          <a:bodyPr>
            <a:normAutofit/>
          </a:bodyPr>
          <a:lstStyle/>
          <a:p>
            <a:r>
              <a:rPr lang="en-US" altLang="zh-CN" sz="1800" dirty="0"/>
              <a:t>Robinson Huang</a:t>
            </a:r>
            <a:br>
              <a:rPr lang="en-US" altLang="zh-CN" sz="2800" dirty="0"/>
            </a:br>
            <a:r>
              <a:rPr lang="en-US" altLang="zh-CN" sz="2000" dirty="0">
                <a:solidFill>
                  <a:schemeClr val="bg1">
                    <a:lumMod val="65000"/>
                  </a:schemeClr>
                </a:solidFill>
              </a:rPr>
              <a:t>X-SENSE Innovations Co., Ltd.</a:t>
            </a:r>
            <a:endParaRPr lang="en-US" altLang="zh-CN" sz="2000" dirty="0">
              <a:solidFill>
                <a:schemeClr val="bg1">
                  <a:lumMod val="65000"/>
                </a:schemeClr>
              </a:solidFill>
            </a:endParaRPr>
          </a:p>
        </p:txBody>
      </p:sp>
      <p:pic>
        <p:nvPicPr>
          <p:cNvPr id="5" name="Picture 3"/>
          <p:cNvPicPr>
            <a:picLocks noChangeAspect="1" noChangeArrowheads="1"/>
          </p:cNvPicPr>
          <p:nvPr/>
        </p:nvPicPr>
        <p:blipFill>
          <a:blip r:embed="rId1"/>
          <a:srcRect b="16725"/>
          <a:stretch>
            <a:fillRect/>
          </a:stretch>
        </p:blipFill>
        <p:spPr bwMode="auto">
          <a:xfrm>
            <a:off x="6929454" y="3988602"/>
            <a:ext cx="2204342" cy="1428740"/>
          </a:xfrm>
          <a:prstGeom prst="rect">
            <a:avLst/>
          </a:prstGeom>
          <a:noFill/>
          <a:ln w="9525">
            <a:noFill/>
            <a:miter lim="800000"/>
            <a:headEnd/>
            <a:tailEnd/>
          </a:ln>
          <a:effectLst/>
        </p:spPr>
      </p:pic>
      <p:pic>
        <p:nvPicPr>
          <p:cNvPr id="1026" name="Picture 2"/>
          <p:cNvPicPr>
            <a:picLocks noChangeAspect="1" noChangeArrowheads="1"/>
          </p:cNvPicPr>
          <p:nvPr/>
        </p:nvPicPr>
        <p:blipFill>
          <a:blip r:embed="rId2"/>
          <a:srcRect/>
          <a:stretch>
            <a:fillRect/>
          </a:stretch>
        </p:blipFill>
        <p:spPr bwMode="auto">
          <a:xfrm>
            <a:off x="2214546" y="1285865"/>
            <a:ext cx="4429156" cy="1107289"/>
          </a:xfrm>
          <a:prstGeom prst="rect">
            <a:avLst/>
          </a:prstGeom>
          <a:noFill/>
          <a:ln w="9525">
            <a:noFill/>
            <a:miter lim="800000"/>
            <a:headEnd/>
            <a:tailEnd/>
          </a:ln>
          <a:effectLst/>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PMingLiU" panose="02020500000000000000" pitchFamily="18" charset="-120"/>
                <a:ea typeface="PMingLiU" panose="02020500000000000000" pitchFamily="18" charset="-120"/>
              </a:rPr>
              <a:t>5.</a:t>
            </a:r>
            <a:r>
              <a:rPr lang="zh-TW" altLang="en-US" dirty="0">
                <a:solidFill>
                  <a:srgbClr val="0070C0"/>
                </a:solidFill>
                <a:latin typeface="+mj-ea"/>
              </a:rPr>
              <a:t>碳氧血紅蛋白</a:t>
            </a:r>
            <a:r>
              <a:rPr lang="zh-CN" altLang="en-US" sz="2000" dirty="0">
                <a:solidFill>
                  <a:srgbClr val="0070C0"/>
                </a:solidFill>
                <a:latin typeface="Arial" panose="020B0604020202020204" pitchFamily="34" charset="0"/>
              </a:rPr>
              <a:t>浓度</a:t>
            </a:r>
            <a:r>
              <a:rPr lang="zh-CN" altLang="en-US" sz="2000" dirty="0">
                <a:latin typeface="Arial" panose="020B0604020202020204" pitchFamily="34" charset="0"/>
              </a:rPr>
              <a:t>与</a:t>
            </a:r>
            <a:r>
              <a:rPr lang="en-US" altLang="zh-CN" sz="2000" dirty="0">
                <a:solidFill>
                  <a:srgbClr val="0070C0"/>
                </a:solidFill>
                <a:latin typeface="Arial" panose="020B0604020202020204" pitchFamily="34" charset="0"/>
              </a:rPr>
              <a:t>CO</a:t>
            </a:r>
            <a:r>
              <a:rPr lang="zh-CN" altLang="en-US" sz="2000" dirty="0">
                <a:solidFill>
                  <a:srgbClr val="0070C0"/>
                </a:solidFill>
                <a:latin typeface="Arial" panose="020B0604020202020204" pitchFamily="34" charset="0"/>
              </a:rPr>
              <a:t>的浓度</a:t>
            </a:r>
            <a:r>
              <a:rPr lang="zh-CN" altLang="en-US" sz="2000" dirty="0">
                <a:latin typeface="Arial" panose="020B0604020202020204" pitchFamily="34" charset="0"/>
              </a:rPr>
              <a:t>与</a:t>
            </a:r>
            <a:r>
              <a:rPr lang="zh-CN" altLang="en-US" sz="2000" dirty="0">
                <a:solidFill>
                  <a:srgbClr val="0070C0"/>
                </a:solidFill>
                <a:latin typeface="Arial" panose="020B0604020202020204" pitchFamily="34" charset="0"/>
              </a:rPr>
              <a:t>时间</a:t>
            </a:r>
            <a:r>
              <a:rPr lang="zh-CN" altLang="en-US" sz="2000" dirty="0">
                <a:latin typeface="Arial" panose="020B0604020202020204" pitchFamily="34" charset="0"/>
              </a:rPr>
              <a:t>的关系</a:t>
            </a:r>
            <a:endParaRPr lang="zh-CN" altLang="en-US" dirty="0">
              <a:latin typeface="PMingLiU" panose="02020500000000000000" pitchFamily="18" charset="-120"/>
              <a:ea typeface="PMingLiU" panose="02020500000000000000" pitchFamily="18" charset="-120"/>
            </a:endParaRPr>
          </a:p>
        </p:txBody>
      </p:sp>
      <p:sp>
        <p:nvSpPr>
          <p:cNvPr id="3" name="矩形 2"/>
          <p:cNvSpPr/>
          <p:nvPr/>
        </p:nvSpPr>
        <p:spPr>
          <a:xfrm>
            <a:off x="465278" y="913284"/>
            <a:ext cx="8213444" cy="3385542"/>
          </a:xfrm>
          <a:prstGeom prst="rect">
            <a:avLst/>
          </a:prstGeom>
        </p:spPr>
        <p:txBody>
          <a:bodyPr wrap="square">
            <a:spAutoFit/>
          </a:bodyPr>
          <a:lstStyle/>
          <a:p>
            <a:r>
              <a:rPr lang="zh-CN" altLang="en-GB" sz="1400" b="1" dirty="0">
                <a:latin typeface="PMingLiU" panose="02020500000000000000" pitchFamily="18" charset="-120"/>
                <a:ea typeface="PMingLiU" panose="02020500000000000000" pitchFamily="18" charset="-120"/>
              </a:rPr>
              <a:t>应</a:t>
            </a:r>
            <a:r>
              <a:rPr lang="zh-TW" altLang="en-US" sz="1400" b="1" dirty="0">
                <a:latin typeface="PMingLiU" panose="02020500000000000000" pitchFamily="18" charset="-120"/>
                <a:ea typeface="PMingLiU" panose="02020500000000000000" pitchFamily="18" charset="-120"/>
              </a:rPr>
              <a:t>急</a:t>
            </a:r>
            <a:r>
              <a:rPr lang="zh-CN" altLang="en-GB" sz="1400" b="1" dirty="0">
                <a:latin typeface="PMingLiU" panose="02020500000000000000" pitchFamily="18" charset="-120"/>
                <a:ea typeface="PMingLiU" panose="02020500000000000000" pitchFamily="18" charset="-120"/>
              </a:rPr>
              <a:t>措施</a:t>
            </a:r>
            <a:r>
              <a:rPr lang="en-GB" altLang="zh-CN" sz="1400" b="1" dirty="0">
                <a:latin typeface="PMingLiU" panose="02020500000000000000" pitchFamily="18" charset="-120"/>
                <a:ea typeface="PMingLiU" panose="02020500000000000000" pitchFamily="18" charset="-120"/>
              </a:rPr>
              <a:t>:</a:t>
            </a:r>
            <a:br>
              <a:rPr lang="zh-CN" altLang="en-US" sz="1400" b="1" dirty="0">
                <a:latin typeface="PMingLiU" panose="02020500000000000000" pitchFamily="18" charset="-120"/>
                <a:ea typeface="PMingLiU" panose="02020500000000000000" pitchFamily="18" charset="-120"/>
              </a:rPr>
            </a:br>
            <a:r>
              <a:rPr lang="en-US" altLang="zh-TW" sz="1400" dirty="0">
                <a:latin typeface="PMingLiU" panose="02020500000000000000" pitchFamily="18" charset="-120"/>
                <a:ea typeface="PMingLiU" panose="02020500000000000000" pitchFamily="18" charset="-120"/>
              </a:rPr>
              <a:t>I</a:t>
            </a:r>
            <a:r>
              <a:rPr lang="zh-TW" altLang="en-US" sz="1400" dirty="0">
                <a:latin typeface="PMingLiU" panose="02020500000000000000" pitchFamily="18" charset="-120"/>
                <a:ea typeface="PMingLiU" panose="02020500000000000000" pitchFamily="18" charset="-120"/>
              </a:rPr>
              <a:t>、  轻度中毒；发出求救信号，要求他人离开现场，一般可以自救</a:t>
            </a:r>
            <a:br>
              <a:rPr lang="zh-TW" altLang="en-US" sz="1400" dirty="0">
                <a:latin typeface="PMingLiU" panose="02020500000000000000" pitchFamily="18" charset="-120"/>
                <a:ea typeface="PMingLiU" panose="02020500000000000000" pitchFamily="18" charset="-120"/>
              </a:rPr>
            </a:br>
            <a:r>
              <a:rPr lang="en-US" altLang="zh-TW" sz="1400" dirty="0">
                <a:latin typeface="PMingLiU" panose="02020500000000000000" pitchFamily="18" charset="-120"/>
                <a:ea typeface="PMingLiU" panose="02020500000000000000" pitchFamily="18" charset="-120"/>
              </a:rPr>
              <a:t>II</a:t>
            </a:r>
            <a:r>
              <a:rPr lang="zh-TW" altLang="en-US" sz="1400" dirty="0">
                <a:latin typeface="PMingLiU" panose="02020500000000000000" pitchFamily="18" charset="-120"/>
                <a:ea typeface="PMingLiU" panose="02020500000000000000" pitchFamily="18" charset="-120"/>
              </a:rPr>
              <a:t>、 中度中毒；发出求救信号，要求他人救助，一般不能自救，需就医</a:t>
            </a:r>
            <a:br>
              <a:rPr lang="zh-TW" altLang="en-US" sz="1400" dirty="0">
                <a:latin typeface="PMingLiU" panose="02020500000000000000" pitchFamily="18" charset="-120"/>
                <a:ea typeface="PMingLiU" panose="02020500000000000000" pitchFamily="18" charset="-120"/>
              </a:rPr>
            </a:br>
            <a:r>
              <a:rPr lang="en-US" altLang="zh-TW" sz="1400" dirty="0">
                <a:latin typeface="PMingLiU" panose="02020500000000000000" pitchFamily="18" charset="-120"/>
                <a:ea typeface="PMingLiU" panose="02020500000000000000" pitchFamily="18" charset="-120"/>
              </a:rPr>
              <a:t>III</a:t>
            </a:r>
            <a:r>
              <a:rPr lang="zh-TW" altLang="en-US" sz="1400" dirty="0">
                <a:latin typeface="PMingLiU" panose="02020500000000000000" pitchFamily="18" charset="-120"/>
                <a:ea typeface="PMingLiU" panose="02020500000000000000" pitchFamily="18" charset="-120"/>
              </a:rPr>
              <a:t>、重度中毒；需要他人紧急援助，紧急就医。</a:t>
            </a:r>
            <a:endParaRPr lang="en-US" altLang="zh-TW" sz="1400" dirty="0">
              <a:latin typeface="PMingLiU" panose="02020500000000000000" pitchFamily="18" charset="-120"/>
              <a:ea typeface="PMingLiU" panose="02020500000000000000" pitchFamily="18" charset="-120"/>
            </a:endParaRPr>
          </a:p>
          <a:p>
            <a:endParaRPr lang="en-US" altLang="zh-CN" sz="1400" dirty="0">
              <a:latin typeface="PMingLiU" panose="02020500000000000000" pitchFamily="18" charset="-120"/>
              <a:ea typeface="PMingLiU" panose="02020500000000000000" pitchFamily="18" charset="-120"/>
            </a:endParaRPr>
          </a:p>
          <a:p>
            <a:pPr>
              <a:buFontTx/>
              <a:buNone/>
            </a:pPr>
            <a:r>
              <a:rPr lang="zh-TW" altLang="en-US" sz="1400" b="1" dirty="0">
                <a:latin typeface="PMingLiU" panose="02020500000000000000" pitchFamily="18" charset="-120"/>
                <a:ea typeface="PMingLiU" panose="02020500000000000000" pitchFamily="18" charset="-120"/>
              </a:rPr>
              <a:t>一氧化碳中毒的急救</a:t>
            </a:r>
            <a:r>
              <a:rPr lang="zh-TW" altLang="en-US" sz="1400" dirty="0">
                <a:latin typeface="PMingLiU" panose="02020500000000000000" pitchFamily="18" charset="-120"/>
                <a:ea typeface="PMingLiU" panose="02020500000000000000" pitchFamily="18" charset="-120"/>
              </a:rPr>
              <a:t>：</a:t>
            </a:r>
            <a:endParaRPr lang="zh-TW" altLang="en-US" sz="1400" dirty="0">
              <a:latin typeface="PMingLiU" panose="02020500000000000000" pitchFamily="18" charset="-120"/>
              <a:ea typeface="PMingLiU" panose="02020500000000000000" pitchFamily="18" charset="-120"/>
            </a:endParaRPr>
          </a:p>
          <a:p>
            <a:r>
              <a:rPr lang="zh-TW" altLang="en-US" sz="1400" dirty="0">
                <a:latin typeface="PMingLiU" panose="02020500000000000000" pitchFamily="18" charset="-120"/>
                <a:ea typeface="PMingLiU" panose="02020500000000000000" pitchFamily="18" charset="-120"/>
              </a:rPr>
              <a:t>抢救措施应结合现场的实际条件，当然最好的方法是送医院进行医疗，如果条件不允许，则应用以下的一些方法：</a:t>
            </a:r>
            <a:endParaRPr lang="zh-TW" altLang="en-US" sz="1400" dirty="0">
              <a:latin typeface="PMingLiU" panose="02020500000000000000" pitchFamily="18" charset="-120"/>
              <a:ea typeface="PMingLiU" panose="02020500000000000000" pitchFamily="18" charset="-120"/>
            </a:endParaRPr>
          </a:p>
          <a:p>
            <a:r>
              <a:rPr lang="zh-TW" altLang="en-US" sz="1400" dirty="0">
                <a:latin typeface="PMingLiU" panose="02020500000000000000" pitchFamily="18" charset="-120"/>
                <a:ea typeface="PMingLiU" panose="02020500000000000000" pitchFamily="18" charset="-120"/>
              </a:rPr>
              <a:t>脫离中毒的环境，打开门窗，呼吸新鲜空气，同时注意患者保暖。</a:t>
            </a:r>
            <a:endParaRPr lang="zh-TW" altLang="en-US" sz="1400" dirty="0">
              <a:latin typeface="PMingLiU" panose="02020500000000000000" pitchFamily="18" charset="-120"/>
              <a:ea typeface="PMingLiU" panose="02020500000000000000" pitchFamily="18" charset="-120"/>
            </a:endParaRPr>
          </a:p>
          <a:p>
            <a:r>
              <a:rPr lang="zh-TW" altLang="en-US" sz="1400" dirty="0">
                <a:latin typeface="PMingLiU" panose="02020500000000000000" pitchFamily="18" charset="-120"/>
                <a:ea typeface="PMingLiU" panose="02020500000000000000" pitchFamily="18" charset="-120"/>
              </a:rPr>
              <a:t>清除口腔內的分泌物，保持呼吸道的通畅，采用口对口人工呼吸， 即使在随后送医院的途中也不应停止。如发生心跳停止，应同时进行胸外心脏按压</a:t>
            </a:r>
            <a:endParaRPr lang="zh-TW" altLang="en-US" sz="1400" dirty="0">
              <a:latin typeface="PMingLiU" panose="02020500000000000000" pitchFamily="18" charset="-120"/>
              <a:ea typeface="PMingLiU" panose="02020500000000000000" pitchFamily="18" charset="-120"/>
            </a:endParaRPr>
          </a:p>
          <a:p>
            <a:r>
              <a:rPr lang="zh-TW" altLang="en-US" sz="1400" dirty="0">
                <a:latin typeface="PMingLiU" panose="02020500000000000000" pitchFamily="18" charset="-120"/>
                <a:ea typeface="PMingLiU" panose="02020500000000000000" pitchFamily="18" charset="-120"/>
              </a:rPr>
              <a:t>赶紧与最近的医疗单位取得联系，尽早给予高浓度氧气吸入等治疗</a:t>
            </a:r>
            <a:endParaRPr lang="zh-TW" altLang="en-US" sz="1400" dirty="0">
              <a:latin typeface="PMingLiU" panose="02020500000000000000" pitchFamily="18" charset="-120"/>
              <a:ea typeface="PMingLiU" panose="02020500000000000000" pitchFamily="18" charset="-120"/>
            </a:endParaRPr>
          </a:p>
          <a:p>
            <a:r>
              <a:rPr lang="zh-TW" altLang="en-US" sz="1400" dirty="0">
                <a:latin typeface="PMingLiU" panose="02020500000000000000" pitchFamily="18" charset="-120"/>
                <a:ea typeface="PMingLiU" panose="02020500000000000000" pitchFamily="18" charset="-120"/>
              </a:rPr>
              <a:t>尽快联系交通工具，送患者到有条件的医院作进一步的治疗</a:t>
            </a:r>
            <a:r>
              <a:rPr lang="en-US" altLang="zh-TW" sz="1400" dirty="0">
                <a:latin typeface="PMingLiU" panose="02020500000000000000" pitchFamily="18" charset="-120"/>
                <a:ea typeface="PMingLiU" panose="02020500000000000000" pitchFamily="18" charset="-120"/>
              </a:rPr>
              <a:t>(</a:t>
            </a:r>
            <a:r>
              <a:rPr lang="zh-TW" altLang="en-US" sz="1400" dirty="0">
                <a:latin typeface="PMingLiU" panose="02020500000000000000" pitchFamily="18" charset="-120"/>
                <a:ea typeface="PMingLiU" panose="02020500000000000000" pitchFamily="18" charset="-120"/>
              </a:rPr>
              <a:t>包括高压氧舱治疗</a:t>
            </a:r>
            <a:r>
              <a:rPr lang="en-US" altLang="zh-TW" sz="1400" dirty="0">
                <a:latin typeface="PMingLiU" panose="02020500000000000000" pitchFamily="18" charset="-120"/>
                <a:ea typeface="PMingLiU" panose="02020500000000000000" pitchFamily="18" charset="-120"/>
              </a:rPr>
              <a:t>)</a:t>
            </a:r>
            <a:r>
              <a:rPr lang="zh-TW" altLang="en-US" sz="1400" dirty="0">
                <a:latin typeface="PMingLiU" panose="02020500000000000000" pitchFamily="18" charset="-120"/>
                <a:ea typeface="PMingLiU" panose="02020500000000000000" pitchFamily="18" charset="-120"/>
              </a:rPr>
              <a:t>以挽救生命，防止并发症和后遗症</a:t>
            </a:r>
            <a:endParaRPr lang="en-US" altLang="zh-CN" sz="1400" dirty="0">
              <a:latin typeface="PMingLiU" panose="02020500000000000000" pitchFamily="18" charset="-120"/>
              <a:ea typeface="PMingLiU" panose="02020500000000000000" pitchFamily="18" charset="-120"/>
            </a:endParaRPr>
          </a:p>
          <a:p>
            <a:endParaRPr lang="zh-CN" altLang="en-US" dirty="0"/>
          </a:p>
        </p:txBody>
      </p:sp>
    </p:spTree>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57200" y="1376104"/>
            <a:ext cx="8229600" cy="3785652"/>
          </a:xfrm>
          <a:prstGeom prst="rect">
            <a:avLst/>
          </a:prstGeom>
          <a:pattFill prst="pct5">
            <a:fgClr>
              <a:schemeClr val="accent1"/>
            </a:fgClr>
            <a:bgClr>
              <a:schemeClr val="bg1"/>
            </a:bgClr>
          </a:pattFill>
          <a:ln>
            <a:solidFill>
              <a:srgbClr val="00B0F0"/>
            </a:solidFill>
          </a:ln>
        </p:spPr>
        <p:txBody>
          <a:bodyPr wrap="square">
            <a:spAutoFit/>
          </a:bodyPr>
          <a:lstStyle/>
          <a:p>
            <a:r>
              <a:rPr lang="zh-CN" altLang="en-US" sz="1200" dirty="0">
                <a:latin typeface="Arial" panose="020B0604020202020204" pitchFamily="34" charset="0"/>
              </a:rPr>
              <a:t>备注：</a:t>
            </a:r>
            <a:endParaRPr lang="en-US" altLang="zh-CN" sz="1200" dirty="0">
              <a:latin typeface="Arial" panose="020B0604020202020204" pitchFamily="34" charset="0"/>
            </a:endParaRPr>
          </a:p>
          <a:p>
            <a:r>
              <a:rPr lang="zh-CN" altLang="en-US" sz="1200" b="1" dirty="0">
                <a:latin typeface="Arial" panose="020B0604020202020204" pitchFamily="34" charset="0"/>
              </a:rPr>
              <a:t>可以救命的一氧化碳</a:t>
            </a:r>
            <a:endParaRPr lang="zh-CN" altLang="en-US" sz="1200" b="1" dirty="0">
              <a:latin typeface="Arial" panose="020B0604020202020204" pitchFamily="34" charset="0"/>
            </a:endParaRPr>
          </a:p>
          <a:p>
            <a:r>
              <a:rPr lang="zh-CN" altLang="en-US" sz="1200" dirty="0">
                <a:latin typeface="Arial" panose="020B0604020202020204" pitchFamily="34" charset="0"/>
              </a:rPr>
              <a:t>　　上世纪</a:t>
            </a:r>
            <a:r>
              <a:rPr lang="en-US" altLang="zh-CN" sz="1200" dirty="0">
                <a:latin typeface="Arial" panose="020B0604020202020204" pitchFamily="34" charset="0"/>
              </a:rPr>
              <a:t>60</a:t>
            </a:r>
            <a:r>
              <a:rPr lang="zh-CN" altLang="en-US" sz="1200" dirty="0">
                <a:latin typeface="Arial" panose="020B0604020202020204" pitchFamily="34" charset="0"/>
              </a:rPr>
              <a:t>年代</a:t>
            </a:r>
            <a:r>
              <a:rPr lang="en-US" altLang="zh-CN" sz="1200" dirty="0">
                <a:latin typeface="Arial" panose="020B0604020202020204" pitchFamily="34" charset="0"/>
              </a:rPr>
              <a:t>,</a:t>
            </a:r>
            <a:r>
              <a:rPr lang="zh-CN" altLang="en-US" sz="1200" dirty="0">
                <a:latin typeface="Arial" panose="020B0604020202020204" pitchFamily="34" charset="0"/>
              </a:rPr>
              <a:t>人们就知道身体组织受毒素</a:t>
            </a:r>
            <a:r>
              <a:rPr lang="en-US" altLang="zh-CN" sz="1200" dirty="0">
                <a:latin typeface="Arial" panose="020B0604020202020204" pitchFamily="34" charset="0"/>
              </a:rPr>
              <a:t>,</a:t>
            </a:r>
            <a:r>
              <a:rPr lang="zh-CN" altLang="en-US" sz="1200" dirty="0">
                <a:latin typeface="Arial" panose="020B0604020202020204" pitchFamily="34" charset="0"/>
                <a:hlinkClick r:id="rId1"/>
              </a:rPr>
              <a:t>紫外线</a:t>
            </a:r>
            <a:r>
              <a:rPr lang="zh-CN" altLang="en-US" sz="1200" dirty="0">
                <a:latin typeface="Arial" panose="020B0604020202020204" pitchFamily="34" charset="0"/>
              </a:rPr>
              <a:t>辐射</a:t>
            </a:r>
            <a:r>
              <a:rPr lang="en-US" altLang="zh-CN" sz="1200" dirty="0">
                <a:latin typeface="Arial" panose="020B0604020202020204" pitchFamily="34" charset="0"/>
              </a:rPr>
              <a:t>,</a:t>
            </a:r>
            <a:r>
              <a:rPr lang="zh-CN" altLang="en-US" sz="1200" dirty="0">
                <a:latin typeface="Arial" panose="020B0604020202020204" pitchFamily="34" charset="0"/>
              </a:rPr>
              <a:t>激素和药物等侵害时</a:t>
            </a:r>
            <a:r>
              <a:rPr lang="en-US" altLang="zh-CN" sz="1200" dirty="0">
                <a:latin typeface="Arial" panose="020B0604020202020204" pitchFamily="34" charset="0"/>
              </a:rPr>
              <a:t>,</a:t>
            </a:r>
            <a:r>
              <a:rPr lang="zh-CN" altLang="en-US" sz="1200" dirty="0">
                <a:latin typeface="Arial" panose="020B0604020202020204" pitchFamily="34" charset="0"/>
              </a:rPr>
              <a:t>血红素加氧酶</a:t>
            </a:r>
            <a:r>
              <a:rPr lang="en-US" altLang="zh-CN" sz="1200" dirty="0">
                <a:latin typeface="Arial" panose="020B0604020202020204" pitchFamily="34" charset="0"/>
              </a:rPr>
              <a:t>-1(</a:t>
            </a:r>
            <a:r>
              <a:rPr lang="zh-CN" altLang="en-US" sz="1200" dirty="0">
                <a:latin typeface="Arial" panose="020B0604020202020204" pitchFamily="34" charset="0"/>
              </a:rPr>
              <a:t>简称</a:t>
            </a:r>
            <a:r>
              <a:rPr lang="en-US" altLang="zh-CN" sz="1200" dirty="0">
                <a:latin typeface="Arial" panose="020B0604020202020204" pitchFamily="34" charset="0"/>
              </a:rPr>
              <a:t>HO-1)</a:t>
            </a:r>
            <a:r>
              <a:rPr lang="zh-CN" altLang="en-US" sz="1200" dirty="0">
                <a:latin typeface="Arial" panose="020B0604020202020204" pitchFamily="34" charset="0"/>
              </a:rPr>
              <a:t>会及时对抗相应的受伤和感染</a:t>
            </a:r>
            <a:r>
              <a:rPr lang="en-US" altLang="zh-CN" sz="1200" dirty="0">
                <a:latin typeface="Arial" panose="020B0604020202020204" pitchFamily="34" charset="0"/>
              </a:rPr>
              <a:t>,</a:t>
            </a:r>
            <a:r>
              <a:rPr lang="zh-CN" altLang="en-US" sz="1200" dirty="0">
                <a:latin typeface="Arial" panose="020B0604020202020204" pitchFamily="34" charset="0"/>
              </a:rPr>
              <a:t>此时体内会自然地产生少量的一氧化碳</a:t>
            </a:r>
            <a:r>
              <a:rPr lang="en-US" altLang="zh-CN" sz="1200" dirty="0">
                <a:latin typeface="Arial" panose="020B0604020202020204" pitchFamily="34" charset="0"/>
              </a:rPr>
              <a:t>.</a:t>
            </a:r>
            <a:r>
              <a:rPr lang="zh-CN" altLang="en-US" sz="1200" dirty="0">
                <a:latin typeface="Arial" panose="020B0604020202020204" pitchFamily="34" charset="0"/>
              </a:rPr>
              <a:t>不过</a:t>
            </a:r>
            <a:r>
              <a:rPr lang="en-US" altLang="zh-CN" sz="1200" dirty="0">
                <a:latin typeface="Arial" panose="020B0604020202020204" pitchFamily="34" charset="0"/>
              </a:rPr>
              <a:t>,</a:t>
            </a:r>
            <a:r>
              <a:rPr lang="zh-CN" altLang="en-US" sz="1200" dirty="0">
                <a:latin typeface="Arial" panose="020B0604020202020204" pitchFamily="34" charset="0"/>
              </a:rPr>
              <a:t>当时人们都认为一氧化碳是组织代谢的副产品</a:t>
            </a:r>
            <a:r>
              <a:rPr lang="en-US" altLang="zh-CN" sz="1200" dirty="0">
                <a:latin typeface="Arial" panose="020B0604020202020204" pitchFamily="34" charset="0"/>
              </a:rPr>
              <a:t>. </a:t>
            </a:r>
            <a:endParaRPr lang="en-US" altLang="zh-CN" sz="1200" dirty="0">
              <a:latin typeface="Arial" panose="020B0604020202020204" pitchFamily="34" charset="0"/>
            </a:endParaRPr>
          </a:p>
          <a:p>
            <a:r>
              <a:rPr lang="zh-CN" altLang="en-US" sz="1200" dirty="0">
                <a:latin typeface="Arial" panose="020B0604020202020204" pitchFamily="34" charset="0"/>
              </a:rPr>
              <a:t>　　由于一氧化碳对人体有益</a:t>
            </a:r>
            <a:r>
              <a:rPr lang="en-US" altLang="zh-CN" sz="1200" dirty="0">
                <a:latin typeface="Arial" panose="020B0604020202020204" pitchFamily="34" charset="0"/>
              </a:rPr>
              <a:t>,</a:t>
            </a:r>
            <a:r>
              <a:rPr lang="zh-CN" altLang="en-US" sz="1200" dirty="0">
                <a:latin typeface="Arial" panose="020B0604020202020204" pitchFamily="34" charset="0"/>
              </a:rPr>
              <a:t>一些科学家想把它用于临床治疗</a:t>
            </a:r>
            <a:r>
              <a:rPr lang="en-US" altLang="zh-CN" sz="1200" dirty="0">
                <a:latin typeface="Arial" panose="020B0604020202020204" pitchFamily="34" charset="0"/>
              </a:rPr>
              <a:t>.</a:t>
            </a:r>
            <a:r>
              <a:rPr lang="zh-CN" altLang="en-US" sz="1200" dirty="0">
                <a:latin typeface="Arial" panose="020B0604020202020204" pitchFamily="34" charset="0"/>
              </a:rPr>
              <a:t>然而</a:t>
            </a:r>
            <a:r>
              <a:rPr lang="en-US" altLang="zh-CN" sz="1200" dirty="0">
                <a:latin typeface="Arial" panose="020B0604020202020204" pitchFamily="34" charset="0"/>
              </a:rPr>
              <a:t>,</a:t>
            </a:r>
            <a:r>
              <a:rPr lang="zh-CN" altLang="en-US" sz="1200" dirty="0">
                <a:latin typeface="Arial" panose="020B0604020202020204" pitchFamily="34" charset="0"/>
              </a:rPr>
              <a:t>一氧化碳是有毒气体</a:t>
            </a:r>
            <a:r>
              <a:rPr lang="en-US" altLang="zh-CN" sz="1200" dirty="0">
                <a:latin typeface="Arial" panose="020B0604020202020204" pitchFamily="34" charset="0"/>
              </a:rPr>
              <a:t>,</a:t>
            </a:r>
            <a:r>
              <a:rPr lang="zh-CN" altLang="en-US" sz="1200" dirty="0">
                <a:latin typeface="Arial" panose="020B0604020202020204" pitchFamily="34" charset="0"/>
              </a:rPr>
              <a:t>使用稍有不当</a:t>
            </a:r>
            <a:r>
              <a:rPr lang="en-US" altLang="zh-CN" sz="1200" dirty="0">
                <a:latin typeface="Arial" panose="020B0604020202020204" pitchFamily="34" charset="0"/>
              </a:rPr>
              <a:t>,</a:t>
            </a:r>
            <a:r>
              <a:rPr lang="zh-CN" altLang="en-US" sz="1200" dirty="0">
                <a:latin typeface="Arial" panose="020B0604020202020204" pitchFamily="34" charset="0"/>
              </a:rPr>
              <a:t>就会对人类造成危害</a:t>
            </a:r>
            <a:r>
              <a:rPr lang="en-US" altLang="zh-CN" sz="1200" dirty="0">
                <a:latin typeface="Arial" panose="020B0604020202020204" pitchFamily="34" charset="0"/>
              </a:rPr>
              <a:t>.</a:t>
            </a:r>
            <a:r>
              <a:rPr lang="zh-CN" altLang="en-US" sz="1200" dirty="0">
                <a:latin typeface="Arial" panose="020B0604020202020204" pitchFamily="34" charset="0"/>
              </a:rPr>
              <a:t>一氧化碳能紧紧结合红细胞中的血红蛋白</a:t>
            </a:r>
            <a:r>
              <a:rPr lang="en-US" altLang="zh-CN" sz="1200" dirty="0">
                <a:latin typeface="Arial" panose="020B0604020202020204" pitchFamily="34" charset="0"/>
              </a:rPr>
              <a:t>,</a:t>
            </a:r>
            <a:r>
              <a:rPr lang="zh-CN" altLang="en-US" sz="1200" dirty="0">
                <a:latin typeface="Arial" panose="020B0604020202020204" pitchFamily="34" charset="0"/>
              </a:rPr>
              <a:t>形成羧化血红蛋白</a:t>
            </a:r>
            <a:r>
              <a:rPr lang="en-US" altLang="zh-CN" sz="1200" dirty="0">
                <a:latin typeface="Arial" panose="020B0604020202020204" pitchFamily="34" charset="0"/>
              </a:rPr>
              <a:t>,</a:t>
            </a:r>
            <a:r>
              <a:rPr lang="zh-CN" altLang="en-US" sz="1200" dirty="0">
                <a:latin typeface="Arial" panose="020B0604020202020204" pitchFamily="34" charset="0"/>
              </a:rPr>
              <a:t>使氧气无法载运到全身</a:t>
            </a:r>
            <a:r>
              <a:rPr lang="en-US" altLang="zh-CN" sz="1200" dirty="0">
                <a:latin typeface="Arial" panose="020B0604020202020204" pitchFamily="34" charset="0"/>
              </a:rPr>
              <a:t>.</a:t>
            </a:r>
            <a:r>
              <a:rPr lang="zh-CN" altLang="en-US" sz="1200" dirty="0">
                <a:latin typeface="Arial" panose="020B0604020202020204" pitchFamily="34" charset="0"/>
              </a:rPr>
              <a:t>当人体内</a:t>
            </a:r>
            <a:r>
              <a:rPr lang="en-US" altLang="zh-CN" sz="1200" dirty="0">
                <a:latin typeface="Arial" panose="020B0604020202020204" pitchFamily="34" charset="0"/>
              </a:rPr>
              <a:t>20%</a:t>
            </a:r>
            <a:r>
              <a:rPr lang="zh-CN" altLang="en-US" sz="1200" dirty="0">
                <a:latin typeface="Arial" panose="020B0604020202020204" pitchFamily="34" charset="0"/>
              </a:rPr>
              <a:t>左右的血红蛋白转变成羧化血红蛋白时</a:t>
            </a:r>
            <a:r>
              <a:rPr lang="en-US" altLang="zh-CN" sz="1200" dirty="0">
                <a:latin typeface="Arial" panose="020B0604020202020204" pitchFamily="34" charset="0"/>
              </a:rPr>
              <a:t>,</a:t>
            </a:r>
            <a:r>
              <a:rPr lang="zh-CN" altLang="en-US" sz="1200" dirty="0">
                <a:latin typeface="Arial" panose="020B0604020202020204" pitchFamily="34" charset="0"/>
              </a:rPr>
              <a:t>就会出现恶心</a:t>
            </a:r>
            <a:r>
              <a:rPr lang="en-US" altLang="zh-CN" sz="1200" dirty="0">
                <a:latin typeface="Arial" panose="020B0604020202020204" pitchFamily="34" charset="0"/>
              </a:rPr>
              <a:t>,</a:t>
            </a:r>
            <a:r>
              <a:rPr lang="zh-CN" altLang="en-US" sz="1200" dirty="0">
                <a:latin typeface="Arial" panose="020B0604020202020204" pitchFamily="34" charset="0"/>
              </a:rPr>
              <a:t>呕吐和晕倒的情况</a:t>
            </a:r>
            <a:r>
              <a:rPr lang="en-US" altLang="zh-CN" sz="1200" dirty="0">
                <a:latin typeface="Arial" panose="020B0604020202020204" pitchFamily="34" charset="0"/>
              </a:rPr>
              <a:t>;</a:t>
            </a:r>
            <a:r>
              <a:rPr lang="zh-CN" altLang="en-US" sz="1200" dirty="0">
                <a:latin typeface="Arial" panose="020B0604020202020204" pitchFamily="34" charset="0"/>
              </a:rPr>
              <a:t>当人体内</a:t>
            </a:r>
            <a:r>
              <a:rPr lang="en-US" altLang="zh-CN" sz="1200" dirty="0">
                <a:latin typeface="Arial" panose="020B0604020202020204" pitchFamily="34" charset="0"/>
              </a:rPr>
              <a:t>40%</a:t>
            </a:r>
            <a:r>
              <a:rPr lang="zh-CN" altLang="en-US" sz="1200" dirty="0">
                <a:latin typeface="Arial" panose="020B0604020202020204" pitchFamily="34" charset="0"/>
              </a:rPr>
              <a:t>左右的血红蛋白转变成羧化血红蛋白时</a:t>
            </a:r>
            <a:r>
              <a:rPr lang="en-US" altLang="zh-CN" sz="1200" dirty="0">
                <a:latin typeface="Arial" panose="020B0604020202020204" pitchFamily="34" charset="0"/>
              </a:rPr>
              <a:t>,</a:t>
            </a:r>
            <a:r>
              <a:rPr lang="zh-CN" altLang="en-US" sz="1200" dirty="0">
                <a:latin typeface="Arial" panose="020B0604020202020204" pitchFamily="34" charset="0"/>
              </a:rPr>
              <a:t>就会夺人性命</a:t>
            </a:r>
            <a:r>
              <a:rPr lang="en-US" altLang="zh-CN" sz="1200" dirty="0">
                <a:latin typeface="Arial" panose="020B0604020202020204" pitchFamily="34" charset="0"/>
              </a:rPr>
              <a:t>.</a:t>
            </a:r>
            <a:r>
              <a:rPr lang="zh-CN" altLang="en-US" sz="1200" dirty="0">
                <a:latin typeface="Arial" panose="020B0604020202020204" pitchFamily="34" charset="0"/>
              </a:rPr>
              <a:t>因此</a:t>
            </a:r>
            <a:r>
              <a:rPr lang="en-US" altLang="zh-CN" sz="1200" dirty="0">
                <a:latin typeface="Arial" panose="020B0604020202020204" pitchFamily="34" charset="0"/>
              </a:rPr>
              <a:t>,</a:t>
            </a:r>
            <a:r>
              <a:rPr lang="zh-CN" altLang="en-US" sz="1200" dirty="0">
                <a:latin typeface="Arial" panose="020B0604020202020204" pitchFamily="34" charset="0"/>
              </a:rPr>
              <a:t>有科学家反对把一氧化碳引入对人类的临床治疗</a:t>
            </a:r>
            <a:r>
              <a:rPr lang="en-US" altLang="zh-CN" sz="1200" dirty="0">
                <a:latin typeface="Arial" panose="020B0604020202020204" pitchFamily="34" charset="0"/>
              </a:rPr>
              <a:t>.</a:t>
            </a:r>
            <a:r>
              <a:rPr lang="zh-CN" altLang="en-US" sz="1200" dirty="0">
                <a:latin typeface="Arial" panose="020B0604020202020204" pitchFamily="34" charset="0"/>
              </a:rPr>
              <a:t>但美国的奥古斯丁</a:t>
            </a:r>
            <a:r>
              <a:rPr lang="en-US" altLang="zh-CN" sz="1200" dirty="0">
                <a:latin typeface="Arial" panose="020B0604020202020204" pitchFamily="34" charset="0"/>
              </a:rPr>
              <a:t>·</a:t>
            </a:r>
            <a:r>
              <a:rPr lang="zh-CN" altLang="en-US" sz="1200" dirty="0">
                <a:latin typeface="Arial" panose="020B0604020202020204" pitchFamily="34" charset="0"/>
              </a:rPr>
              <a:t>乔和弗里茨</a:t>
            </a:r>
            <a:r>
              <a:rPr lang="en-US" altLang="zh-CN" sz="1200" dirty="0">
                <a:latin typeface="Arial" panose="020B0604020202020204" pitchFamily="34" charset="0"/>
              </a:rPr>
              <a:t>·</a:t>
            </a:r>
            <a:r>
              <a:rPr lang="zh-CN" altLang="en-US" sz="1200" dirty="0">
                <a:latin typeface="Arial" panose="020B0604020202020204" pitchFamily="34" charset="0"/>
              </a:rPr>
              <a:t>贝奇称</a:t>
            </a:r>
            <a:r>
              <a:rPr lang="en-US" altLang="zh-CN" sz="1200" dirty="0">
                <a:latin typeface="Arial" panose="020B0604020202020204" pitchFamily="34" charset="0"/>
              </a:rPr>
              <a:t>,</a:t>
            </a:r>
            <a:r>
              <a:rPr lang="zh-CN" altLang="en-US" sz="1200" dirty="0">
                <a:latin typeface="Arial" panose="020B0604020202020204" pitchFamily="34" charset="0"/>
              </a:rPr>
              <a:t>医药界不该这么快拒绝一氧化碳的治疗潜力</a:t>
            </a:r>
            <a:r>
              <a:rPr lang="en-US" altLang="zh-CN" sz="1200" dirty="0">
                <a:latin typeface="Arial" panose="020B0604020202020204" pitchFamily="34" charset="0"/>
              </a:rPr>
              <a:t>,</a:t>
            </a:r>
            <a:r>
              <a:rPr lang="zh-CN" altLang="en-US" sz="1200" dirty="0">
                <a:latin typeface="Arial" panose="020B0604020202020204" pitchFamily="34" charset="0"/>
              </a:rPr>
              <a:t>一氧化碳疗法是紧急情况下最好的方法</a:t>
            </a:r>
            <a:r>
              <a:rPr lang="en-US" altLang="zh-CN" sz="1200" dirty="0">
                <a:latin typeface="Arial" panose="020B0604020202020204" pitchFamily="34" charset="0"/>
              </a:rPr>
              <a:t>. </a:t>
            </a:r>
            <a:endParaRPr lang="en-US" altLang="zh-CN" sz="1200" dirty="0">
              <a:latin typeface="Arial" panose="020B0604020202020204" pitchFamily="34" charset="0"/>
            </a:endParaRPr>
          </a:p>
          <a:p>
            <a:r>
              <a:rPr lang="zh-CN" altLang="en-US" sz="1200" dirty="0">
                <a:latin typeface="Arial" panose="020B0604020202020204" pitchFamily="34" charset="0"/>
              </a:rPr>
              <a:t>　　</a:t>
            </a:r>
            <a:r>
              <a:rPr lang="en-US" altLang="zh-CN" sz="1200" dirty="0">
                <a:latin typeface="Arial" panose="020B0604020202020204" pitchFamily="34" charset="0"/>
              </a:rPr>
              <a:t>2001</a:t>
            </a:r>
            <a:r>
              <a:rPr lang="zh-CN" altLang="en-US" sz="1200" dirty="0">
                <a:latin typeface="Arial" panose="020B0604020202020204" pitchFamily="34" charset="0"/>
              </a:rPr>
              <a:t>年上半年</a:t>
            </a:r>
            <a:r>
              <a:rPr lang="en-US" altLang="zh-CN" sz="1200" dirty="0">
                <a:latin typeface="Arial" panose="020B0604020202020204" pitchFamily="34" charset="0"/>
              </a:rPr>
              <a:t>,</a:t>
            </a:r>
            <a:r>
              <a:rPr lang="zh-CN" altLang="en-US" sz="1200" dirty="0">
                <a:latin typeface="Arial" panose="020B0604020202020204" pitchFamily="34" charset="0"/>
              </a:rPr>
              <a:t>乔和贝奇领导的研究小组指出</a:t>
            </a:r>
            <a:r>
              <a:rPr lang="en-US" altLang="zh-CN" sz="1200" dirty="0">
                <a:latin typeface="Arial" panose="020B0604020202020204" pitchFamily="34" charset="0"/>
              </a:rPr>
              <a:t>,</a:t>
            </a:r>
            <a:r>
              <a:rPr lang="zh-CN" altLang="en-US" sz="1200" dirty="0">
                <a:latin typeface="Arial" panose="020B0604020202020204" pitchFamily="34" charset="0"/>
              </a:rPr>
              <a:t>患者吸入微量一氧化碳有助于防止器官的排斥反应</a:t>
            </a:r>
            <a:r>
              <a:rPr lang="en-US" altLang="zh-CN" sz="1200" dirty="0">
                <a:latin typeface="Arial" panose="020B0604020202020204" pitchFamily="34" charset="0"/>
              </a:rPr>
              <a:t>.</a:t>
            </a:r>
            <a:r>
              <a:rPr lang="zh-CN" altLang="en-US" sz="1200" dirty="0">
                <a:latin typeface="Arial" panose="020B0604020202020204" pitchFamily="34" charset="0"/>
              </a:rPr>
              <a:t>他们在进行老鼠心脏移植时</a:t>
            </a:r>
            <a:r>
              <a:rPr lang="en-US" altLang="zh-CN" sz="1200" dirty="0">
                <a:latin typeface="Arial" panose="020B0604020202020204" pitchFamily="34" charset="0"/>
              </a:rPr>
              <a:t>,</a:t>
            </a:r>
            <a:r>
              <a:rPr lang="zh-CN" altLang="en-US" sz="1200" dirty="0">
                <a:latin typeface="Arial" panose="020B0604020202020204" pitchFamily="34" charset="0"/>
              </a:rPr>
              <a:t>用一种叫</a:t>
            </a:r>
            <a:r>
              <a:rPr lang="en-US" altLang="zh-CN" sz="1200" dirty="0">
                <a:latin typeface="Arial" panose="020B0604020202020204" pitchFamily="34" charset="0"/>
              </a:rPr>
              <a:t>"</a:t>
            </a:r>
            <a:r>
              <a:rPr lang="zh-CN" altLang="en-US" sz="1200" dirty="0">
                <a:latin typeface="Arial" panose="020B0604020202020204" pitchFamily="34" charset="0"/>
              </a:rPr>
              <a:t>卟啉</a:t>
            </a:r>
            <a:r>
              <a:rPr lang="en-US" altLang="zh-CN" sz="1200" dirty="0">
                <a:latin typeface="Arial" panose="020B0604020202020204" pitchFamily="34" charset="0"/>
              </a:rPr>
              <a:t>"</a:t>
            </a:r>
            <a:r>
              <a:rPr lang="zh-CN" altLang="en-US" sz="1200" dirty="0">
                <a:latin typeface="Arial" panose="020B0604020202020204" pitchFamily="34" charset="0"/>
              </a:rPr>
              <a:t>的化学药品将</a:t>
            </a:r>
            <a:r>
              <a:rPr lang="en-US" altLang="zh-CN" sz="1200" dirty="0">
                <a:latin typeface="Arial" panose="020B0604020202020204" pitchFamily="34" charset="0"/>
              </a:rPr>
              <a:t>HO-1</a:t>
            </a:r>
            <a:r>
              <a:rPr lang="zh-CN" altLang="en-US" sz="1200" dirty="0">
                <a:latin typeface="Arial" panose="020B0604020202020204" pitchFamily="34" charset="0"/>
              </a:rPr>
              <a:t>封闭</a:t>
            </a:r>
            <a:r>
              <a:rPr lang="en-US" altLang="zh-CN" sz="1200" dirty="0">
                <a:latin typeface="Arial" panose="020B0604020202020204" pitchFamily="34" charset="0"/>
              </a:rPr>
              <a:t>,</a:t>
            </a:r>
            <a:r>
              <a:rPr lang="zh-CN" altLang="en-US" sz="1200" dirty="0">
                <a:latin typeface="Arial" panose="020B0604020202020204" pitchFamily="34" charset="0"/>
              </a:rPr>
              <a:t>一星期内老鼠有排斥移植的反应产生</a:t>
            </a:r>
            <a:r>
              <a:rPr lang="en-US" altLang="zh-CN" sz="1200" dirty="0">
                <a:latin typeface="Arial" panose="020B0604020202020204" pitchFamily="34" charset="0"/>
              </a:rPr>
              <a:t>.</a:t>
            </a:r>
            <a:r>
              <a:rPr lang="zh-CN" altLang="en-US" sz="1200" dirty="0">
                <a:latin typeface="Arial" panose="020B0604020202020204" pitchFamily="34" charset="0"/>
              </a:rPr>
              <a:t>但如果将老鼠置于含微量一氧化碳的空气中</a:t>
            </a:r>
            <a:r>
              <a:rPr lang="en-US" altLang="zh-CN" sz="1200" dirty="0">
                <a:latin typeface="Arial" panose="020B0604020202020204" pitchFamily="34" charset="0"/>
              </a:rPr>
              <a:t>,</a:t>
            </a:r>
            <a:r>
              <a:rPr lang="zh-CN" altLang="en-US" sz="1200" dirty="0">
                <a:latin typeface="Arial" panose="020B0604020202020204" pitchFamily="34" charset="0"/>
              </a:rPr>
              <a:t>则可以幸存</a:t>
            </a:r>
            <a:r>
              <a:rPr lang="en-US" altLang="zh-CN" sz="1200" dirty="0">
                <a:latin typeface="Arial" panose="020B0604020202020204" pitchFamily="34" charset="0"/>
              </a:rPr>
              <a:t>.</a:t>
            </a:r>
            <a:r>
              <a:rPr lang="zh-CN" altLang="en-US" sz="1200" dirty="0">
                <a:latin typeface="Arial" panose="020B0604020202020204" pitchFamily="34" charset="0"/>
              </a:rPr>
              <a:t>也就是说</a:t>
            </a:r>
            <a:r>
              <a:rPr lang="en-US" altLang="zh-CN" sz="1200" dirty="0">
                <a:latin typeface="Arial" panose="020B0604020202020204" pitchFamily="34" charset="0"/>
              </a:rPr>
              <a:t>,</a:t>
            </a:r>
            <a:r>
              <a:rPr lang="zh-CN" altLang="en-US" sz="1200" dirty="0">
                <a:latin typeface="Arial" panose="020B0604020202020204" pitchFamily="34" charset="0"/>
              </a:rPr>
              <a:t>吸入动物体内的微量一氧化碳可以完成</a:t>
            </a:r>
            <a:r>
              <a:rPr lang="en-US" altLang="zh-CN" sz="1200" dirty="0">
                <a:latin typeface="Arial" panose="020B0604020202020204" pitchFamily="34" charset="0"/>
              </a:rPr>
              <a:t>H0-1</a:t>
            </a:r>
            <a:r>
              <a:rPr lang="zh-CN" altLang="en-US" sz="1200" dirty="0">
                <a:latin typeface="Arial" panose="020B0604020202020204" pitchFamily="34" charset="0"/>
              </a:rPr>
              <a:t>所能完成的任务</a:t>
            </a:r>
            <a:r>
              <a:rPr lang="en-US" altLang="zh-CN" sz="1200" dirty="0">
                <a:latin typeface="Arial" panose="020B0604020202020204" pitchFamily="34" charset="0"/>
              </a:rPr>
              <a:t>.</a:t>
            </a:r>
            <a:r>
              <a:rPr lang="zh-CN" altLang="en-US" sz="1200" dirty="0">
                <a:latin typeface="Arial" panose="020B0604020202020204" pitchFamily="34" charset="0"/>
              </a:rPr>
              <a:t>这个实验也说明</a:t>
            </a:r>
            <a:r>
              <a:rPr lang="en-US" altLang="zh-CN" sz="1200" dirty="0">
                <a:latin typeface="Arial" panose="020B0604020202020204" pitchFamily="34" charset="0"/>
              </a:rPr>
              <a:t>,20</a:t>
            </a:r>
            <a:r>
              <a:rPr lang="zh-CN" altLang="en-US" sz="1200" dirty="0">
                <a:latin typeface="Arial" panose="020B0604020202020204" pitchFamily="34" charset="0"/>
              </a:rPr>
              <a:t>世纪</a:t>
            </a:r>
            <a:r>
              <a:rPr lang="en-US" altLang="zh-CN" sz="1200" dirty="0">
                <a:latin typeface="Arial" panose="020B0604020202020204" pitchFamily="34" charset="0"/>
              </a:rPr>
              <a:t>60</a:t>
            </a:r>
            <a:r>
              <a:rPr lang="zh-CN" altLang="en-US" sz="1200" dirty="0">
                <a:latin typeface="Arial" panose="020B0604020202020204" pitchFamily="34" charset="0"/>
              </a:rPr>
              <a:t>年代人们在研究</a:t>
            </a:r>
            <a:r>
              <a:rPr lang="en-US" altLang="zh-CN" sz="1200" dirty="0">
                <a:latin typeface="Arial" panose="020B0604020202020204" pitchFamily="34" charset="0"/>
              </a:rPr>
              <a:t>HO-1</a:t>
            </a:r>
            <a:r>
              <a:rPr lang="zh-CN" altLang="en-US" sz="1200" dirty="0">
                <a:latin typeface="Arial" panose="020B0604020202020204" pitchFamily="34" charset="0"/>
              </a:rPr>
              <a:t>时发现的一氧化碳不是代谢废物</a:t>
            </a:r>
            <a:r>
              <a:rPr lang="en-US" altLang="zh-CN" sz="1200" dirty="0">
                <a:latin typeface="Arial" panose="020B0604020202020204" pitchFamily="34" charset="0"/>
              </a:rPr>
              <a:t>,</a:t>
            </a:r>
            <a:r>
              <a:rPr lang="zh-CN" altLang="en-US" sz="1200" dirty="0">
                <a:latin typeface="Arial" panose="020B0604020202020204" pitchFamily="34" charset="0"/>
              </a:rPr>
              <a:t>而是在</a:t>
            </a:r>
            <a:r>
              <a:rPr lang="en-US" altLang="zh-CN" sz="1200" dirty="0">
                <a:latin typeface="Arial" panose="020B0604020202020204" pitchFamily="34" charset="0"/>
              </a:rPr>
              <a:t>HO-1</a:t>
            </a:r>
            <a:r>
              <a:rPr lang="zh-CN" altLang="en-US" sz="1200" dirty="0">
                <a:latin typeface="Arial" panose="020B0604020202020204" pitchFamily="34" charset="0"/>
              </a:rPr>
              <a:t>的作用下</a:t>
            </a:r>
            <a:r>
              <a:rPr lang="en-US" altLang="zh-CN" sz="1200" dirty="0">
                <a:latin typeface="Arial" panose="020B0604020202020204" pitchFamily="34" charset="0"/>
              </a:rPr>
              <a:t>,</a:t>
            </a:r>
            <a:r>
              <a:rPr lang="zh-CN" altLang="en-US" sz="1200" dirty="0">
                <a:latin typeface="Arial" panose="020B0604020202020204" pitchFamily="34" charset="0"/>
              </a:rPr>
              <a:t>人体为生理防御反应所产生的气体</a:t>
            </a:r>
            <a:r>
              <a:rPr lang="en-US" altLang="zh-CN" sz="1200" dirty="0">
                <a:latin typeface="Arial" panose="020B0604020202020204" pitchFamily="34" charset="0"/>
              </a:rPr>
              <a:t>. </a:t>
            </a:r>
            <a:endParaRPr lang="en-US" altLang="zh-CN" sz="1200" dirty="0">
              <a:latin typeface="Arial" panose="020B0604020202020204" pitchFamily="34" charset="0"/>
            </a:endParaRPr>
          </a:p>
          <a:p>
            <a:r>
              <a:rPr lang="zh-CN" altLang="en-US" sz="1200" dirty="0">
                <a:latin typeface="Arial" panose="020B0604020202020204" pitchFamily="34" charset="0"/>
              </a:rPr>
              <a:t>　　</a:t>
            </a:r>
            <a:r>
              <a:rPr lang="en-US" altLang="zh-CN" sz="1200" dirty="0">
                <a:latin typeface="Arial" panose="020B0604020202020204" pitchFamily="34" charset="0"/>
              </a:rPr>
              <a:t>2001</a:t>
            </a:r>
            <a:r>
              <a:rPr lang="zh-CN" altLang="en-US" sz="1200" dirty="0">
                <a:latin typeface="Arial" panose="020B0604020202020204" pitchFamily="34" charset="0"/>
              </a:rPr>
              <a:t>年年底</a:t>
            </a:r>
            <a:r>
              <a:rPr lang="en-US" altLang="zh-CN" sz="1200" dirty="0">
                <a:latin typeface="Arial" panose="020B0604020202020204" pitchFamily="34" charset="0"/>
              </a:rPr>
              <a:t>,</a:t>
            </a:r>
            <a:r>
              <a:rPr lang="zh-CN" altLang="en-US" sz="1200" dirty="0">
                <a:latin typeface="Arial" panose="020B0604020202020204" pitchFamily="34" charset="0"/>
              </a:rPr>
              <a:t>美国的大卫</a:t>
            </a:r>
            <a:r>
              <a:rPr lang="en-US" altLang="zh-CN" sz="1200" dirty="0">
                <a:latin typeface="Arial" panose="020B0604020202020204" pitchFamily="34" charset="0"/>
              </a:rPr>
              <a:t>·</a:t>
            </a:r>
            <a:r>
              <a:rPr lang="zh-CN" altLang="en-US" sz="1200" dirty="0">
                <a:latin typeface="Arial" panose="020B0604020202020204" pitchFamily="34" charset="0"/>
              </a:rPr>
              <a:t>平斯基的实验表明</a:t>
            </a:r>
            <a:r>
              <a:rPr lang="en-US" altLang="zh-CN" sz="1200" dirty="0">
                <a:latin typeface="Arial" panose="020B0604020202020204" pitchFamily="34" charset="0"/>
              </a:rPr>
              <a:t>,</a:t>
            </a:r>
            <a:r>
              <a:rPr lang="zh-CN" altLang="en-US" sz="1200" dirty="0">
                <a:latin typeface="Arial" panose="020B0604020202020204" pitchFamily="34" charset="0"/>
              </a:rPr>
              <a:t>一氧化碳对肺移植手术也大有帮助</a:t>
            </a:r>
            <a:r>
              <a:rPr lang="en-US" altLang="zh-CN" sz="1200" dirty="0">
                <a:latin typeface="Arial" panose="020B0604020202020204" pitchFamily="34" charset="0"/>
              </a:rPr>
              <a:t>.</a:t>
            </a:r>
            <a:r>
              <a:rPr lang="zh-CN" altLang="en-US" sz="1200" dirty="0">
                <a:latin typeface="Arial" panose="020B0604020202020204" pitchFamily="34" charset="0"/>
              </a:rPr>
              <a:t>平斯基改变了一些老鼠的遗传特性</a:t>
            </a:r>
            <a:r>
              <a:rPr lang="en-US" altLang="zh-CN" sz="1200" dirty="0">
                <a:latin typeface="Arial" panose="020B0604020202020204" pitchFamily="34" charset="0"/>
              </a:rPr>
              <a:t>,</a:t>
            </a:r>
            <a:r>
              <a:rPr lang="zh-CN" altLang="en-US" sz="1200" dirty="0">
                <a:latin typeface="Arial" panose="020B0604020202020204" pitchFamily="34" charset="0"/>
              </a:rPr>
              <a:t>使它们缺少制造</a:t>
            </a:r>
            <a:r>
              <a:rPr lang="en-US" altLang="zh-CN" sz="1200" dirty="0">
                <a:latin typeface="Arial" panose="020B0604020202020204" pitchFamily="34" charset="0"/>
              </a:rPr>
              <a:t>HO-1</a:t>
            </a:r>
            <a:r>
              <a:rPr lang="zh-CN" altLang="en-US" sz="1200" dirty="0">
                <a:latin typeface="Arial" panose="020B0604020202020204" pitchFamily="34" charset="0"/>
              </a:rPr>
              <a:t>的基因</a:t>
            </a:r>
            <a:r>
              <a:rPr lang="en-US" altLang="zh-CN" sz="1200" dirty="0">
                <a:latin typeface="Arial" panose="020B0604020202020204" pitchFamily="34" charset="0"/>
              </a:rPr>
              <a:t>,</a:t>
            </a:r>
            <a:r>
              <a:rPr lang="zh-CN" altLang="en-US" sz="1200" dirty="0">
                <a:latin typeface="Arial" panose="020B0604020202020204" pitchFamily="34" charset="0"/>
              </a:rPr>
              <a:t>然后让它们和正常的老鼠一起进行模拟的肺移植手术</a:t>
            </a:r>
            <a:r>
              <a:rPr lang="en-US" altLang="zh-CN" sz="1200" dirty="0">
                <a:latin typeface="Arial" panose="020B0604020202020204" pitchFamily="34" charset="0"/>
              </a:rPr>
              <a:t>.</a:t>
            </a:r>
            <a:r>
              <a:rPr lang="zh-CN" altLang="en-US" sz="1200" dirty="0">
                <a:latin typeface="Arial" panose="020B0604020202020204" pitchFamily="34" charset="0"/>
              </a:rPr>
              <a:t>平斯基用夹子截断供应到老鼠左肺的血流</a:t>
            </a:r>
            <a:r>
              <a:rPr lang="en-US" altLang="zh-CN" sz="1200" dirty="0">
                <a:latin typeface="Arial" panose="020B0604020202020204" pitchFamily="34" charset="0"/>
              </a:rPr>
              <a:t>,</a:t>
            </a:r>
            <a:r>
              <a:rPr lang="zh-CN" altLang="en-US" sz="1200" dirty="0">
                <a:latin typeface="Arial" panose="020B0604020202020204" pitchFamily="34" charset="0"/>
              </a:rPr>
              <a:t>一小时后让它们重新恢复流动</a:t>
            </a:r>
            <a:r>
              <a:rPr lang="en-US" altLang="zh-CN" sz="1200" dirty="0">
                <a:latin typeface="Arial" panose="020B0604020202020204" pitchFamily="34" charset="0"/>
              </a:rPr>
              <a:t>.</a:t>
            </a:r>
            <a:r>
              <a:rPr lang="zh-CN" altLang="en-US" sz="1200" dirty="0">
                <a:latin typeface="Arial" panose="020B0604020202020204" pitchFamily="34" charset="0"/>
              </a:rPr>
              <a:t>结果正常老鼠的生存率为</a:t>
            </a:r>
            <a:r>
              <a:rPr lang="en-US" altLang="zh-CN" sz="1200" dirty="0">
                <a:latin typeface="Arial" panose="020B0604020202020204" pitchFamily="34" charset="0"/>
              </a:rPr>
              <a:t>90%,</a:t>
            </a:r>
            <a:r>
              <a:rPr lang="zh-CN" altLang="en-US" sz="1200" dirty="0">
                <a:latin typeface="Arial" panose="020B0604020202020204" pitchFamily="34" charset="0"/>
              </a:rPr>
              <a:t>而所有改变过基因的老鼠皆死于产生在肺中的血块</a:t>
            </a:r>
            <a:r>
              <a:rPr lang="en-US" altLang="zh-CN" sz="1200" dirty="0">
                <a:latin typeface="Arial" panose="020B0604020202020204" pitchFamily="34" charset="0"/>
              </a:rPr>
              <a:t>.</a:t>
            </a:r>
            <a:r>
              <a:rPr lang="zh-CN" altLang="en-US" sz="1200" dirty="0">
                <a:latin typeface="Arial" panose="020B0604020202020204" pitchFamily="34" charset="0"/>
              </a:rPr>
              <a:t>在进一步的实验中</a:t>
            </a:r>
            <a:r>
              <a:rPr lang="en-US" altLang="zh-CN" sz="1200" dirty="0">
                <a:latin typeface="Arial" panose="020B0604020202020204" pitchFamily="34" charset="0"/>
              </a:rPr>
              <a:t>,</a:t>
            </a:r>
            <a:r>
              <a:rPr lang="zh-CN" altLang="en-US" sz="1200" dirty="0">
                <a:latin typeface="Arial" panose="020B0604020202020204" pitchFamily="34" charset="0"/>
              </a:rPr>
              <a:t>当平斯基给改变过基因的老鼠呼吸微量的一氧化碳后</a:t>
            </a:r>
            <a:r>
              <a:rPr lang="en-US" altLang="zh-CN" sz="1200" dirty="0">
                <a:latin typeface="Arial" panose="020B0604020202020204" pitchFamily="34" charset="0"/>
              </a:rPr>
              <a:t>,</a:t>
            </a:r>
            <a:r>
              <a:rPr lang="zh-CN" altLang="en-US" sz="1200" dirty="0">
                <a:latin typeface="Arial" panose="020B0604020202020204" pitchFamily="34" charset="0"/>
              </a:rPr>
              <a:t>只有一半老鼠死于非命</a:t>
            </a:r>
            <a:r>
              <a:rPr lang="en-US" altLang="zh-CN" sz="1200" dirty="0">
                <a:latin typeface="Arial" panose="020B0604020202020204" pitchFamily="34" charset="0"/>
              </a:rPr>
              <a:t>.</a:t>
            </a:r>
            <a:r>
              <a:rPr lang="zh-CN" altLang="en-US" sz="1200" dirty="0">
                <a:latin typeface="Arial" panose="020B0604020202020204" pitchFamily="34" charset="0"/>
              </a:rPr>
              <a:t>目前</a:t>
            </a:r>
            <a:r>
              <a:rPr lang="en-US" altLang="zh-CN" sz="1200" dirty="0">
                <a:latin typeface="Arial" panose="020B0604020202020204" pitchFamily="34" charset="0"/>
              </a:rPr>
              <a:t>,</a:t>
            </a:r>
            <a:r>
              <a:rPr lang="zh-CN" altLang="en-US" sz="1200" dirty="0">
                <a:latin typeface="Arial" panose="020B0604020202020204" pitchFamily="34" charset="0"/>
              </a:rPr>
              <a:t>每年有数千人进行肺移植手术</a:t>
            </a:r>
            <a:r>
              <a:rPr lang="en-US" altLang="zh-CN" sz="1200" dirty="0">
                <a:latin typeface="Arial" panose="020B0604020202020204" pitchFamily="34" charset="0"/>
              </a:rPr>
              <a:t>,</a:t>
            </a:r>
            <a:r>
              <a:rPr lang="zh-CN" altLang="en-US" sz="1200" dirty="0">
                <a:latin typeface="Arial" panose="020B0604020202020204" pitchFamily="34" charset="0"/>
              </a:rPr>
              <a:t>失败率为</a:t>
            </a:r>
            <a:r>
              <a:rPr lang="en-US" altLang="zh-CN" sz="1200" dirty="0">
                <a:latin typeface="Arial" panose="020B0604020202020204" pitchFamily="34" charset="0"/>
              </a:rPr>
              <a:t>30%,</a:t>
            </a:r>
            <a:r>
              <a:rPr lang="zh-CN" altLang="en-US" sz="1200" dirty="0">
                <a:latin typeface="Arial" panose="020B0604020202020204" pitchFamily="34" charset="0"/>
              </a:rPr>
              <a:t>比其他器官移植的失败率要高</a:t>
            </a:r>
            <a:r>
              <a:rPr lang="en-US" altLang="zh-CN" sz="1200" dirty="0">
                <a:latin typeface="Arial" panose="020B0604020202020204" pitchFamily="34" charset="0"/>
              </a:rPr>
              <a:t>,</a:t>
            </a:r>
            <a:r>
              <a:rPr lang="zh-CN" altLang="en-US" sz="1200" dirty="0">
                <a:latin typeface="Arial" panose="020B0604020202020204" pitchFamily="34" charset="0"/>
              </a:rPr>
              <a:t>比如</a:t>
            </a:r>
            <a:r>
              <a:rPr lang="en-US" altLang="zh-CN" sz="1200" dirty="0">
                <a:latin typeface="Arial" panose="020B0604020202020204" pitchFamily="34" charset="0"/>
              </a:rPr>
              <a:t>,</a:t>
            </a:r>
            <a:r>
              <a:rPr lang="zh-CN" altLang="en-US" sz="1200" dirty="0">
                <a:latin typeface="Arial" panose="020B0604020202020204" pitchFamily="34" charset="0"/>
              </a:rPr>
              <a:t>肾移植的失败率只有</a:t>
            </a:r>
            <a:r>
              <a:rPr lang="en-US" altLang="zh-CN" sz="1200" dirty="0">
                <a:latin typeface="Arial" panose="020B0604020202020204" pitchFamily="34" charset="0"/>
              </a:rPr>
              <a:t>10%.</a:t>
            </a:r>
            <a:r>
              <a:rPr lang="zh-CN" altLang="en-US" sz="1200" dirty="0">
                <a:latin typeface="Arial" panose="020B0604020202020204" pitchFamily="34" charset="0"/>
              </a:rPr>
              <a:t>因此</a:t>
            </a:r>
            <a:r>
              <a:rPr lang="en-US" altLang="zh-CN" sz="1200" dirty="0">
                <a:latin typeface="Arial" panose="020B0604020202020204" pitchFamily="34" charset="0"/>
              </a:rPr>
              <a:t>,</a:t>
            </a:r>
            <a:r>
              <a:rPr lang="zh-CN" altLang="en-US" sz="1200" dirty="0">
                <a:latin typeface="Arial" panose="020B0604020202020204" pitchFamily="34" charset="0"/>
              </a:rPr>
              <a:t>医药学家希望把一氧化碳的治疗作用引入到肺移植手术中</a:t>
            </a:r>
            <a:r>
              <a:rPr lang="en-US" altLang="zh-CN" sz="1200" dirty="0">
                <a:latin typeface="Arial" panose="020B0604020202020204" pitchFamily="34" charset="0"/>
              </a:rPr>
              <a:t>.</a:t>
            </a:r>
            <a:r>
              <a:rPr lang="zh-CN" altLang="en-US" sz="1200" dirty="0">
                <a:latin typeface="Arial" panose="020B0604020202020204" pitchFamily="34" charset="0"/>
              </a:rPr>
              <a:t>目前也有一些医生把一氧化碳用于临床手术中</a:t>
            </a:r>
            <a:r>
              <a:rPr lang="en-US" altLang="zh-CN" sz="1200" dirty="0">
                <a:latin typeface="Arial" panose="020B0604020202020204" pitchFamily="34" charset="0"/>
              </a:rPr>
              <a:t>,</a:t>
            </a:r>
            <a:r>
              <a:rPr lang="zh-CN" altLang="en-US" sz="1200" dirty="0">
                <a:latin typeface="Arial" panose="020B0604020202020204" pitchFamily="34" charset="0"/>
              </a:rPr>
              <a:t>取得了一定效果</a:t>
            </a:r>
            <a:r>
              <a:rPr lang="en-US" altLang="zh-CN" sz="1200" dirty="0">
                <a:latin typeface="Arial" panose="020B0604020202020204" pitchFamily="34" charset="0"/>
              </a:rPr>
              <a:t>. </a:t>
            </a:r>
            <a:endParaRPr lang="zh-CN" altLang="en-US" sz="1200" dirty="0">
              <a:latin typeface="Arial" panose="020B0604020202020204" pitchFamily="34" charset="0"/>
            </a:endParaRPr>
          </a:p>
          <a:p>
            <a:endParaRPr lang="zh-CN" altLang="en-US" sz="1200" dirty="0">
              <a:latin typeface="Arial" panose="020B0604020202020204" pitchFamily="34" charset="0"/>
            </a:endParaRPr>
          </a:p>
        </p:txBody>
      </p:sp>
      <p:sp>
        <p:nvSpPr>
          <p:cNvPr id="3" name="标题 1"/>
          <p:cNvSpPr>
            <a:spLocks noGrp="1"/>
          </p:cNvSpPr>
          <p:nvPr/>
        </p:nvSpPr>
        <p:spPr>
          <a:xfrm>
            <a:off x="457200" y="265696"/>
            <a:ext cx="8229600" cy="545027"/>
          </a:xfrm>
          <a:prstGeom prst="rect">
            <a:avLst/>
          </a:prstGeom>
          <a:ln w="12700">
            <a:solidFill>
              <a:srgbClr val="FF0000"/>
            </a:solidFill>
          </a:ln>
        </p:spPr>
        <p:txBody>
          <a:bodyPr vert="horz" lIns="91440" tIns="45720" rIns="91440" bIns="45720" rtlCol="0" anchor="ctr">
            <a:normAutofit/>
          </a:bodyPr>
          <a:lstStyle>
            <a:lvl1pPr algn="l" defTabSz="914400" rtl="0" eaLnBrk="1" latinLnBrk="0" hangingPunct="1">
              <a:spcBef>
                <a:spcPct val="0"/>
              </a:spcBef>
              <a:buNone/>
              <a:defRPr sz="2200" kern="1200">
                <a:solidFill>
                  <a:schemeClr val="tx1"/>
                </a:solidFill>
                <a:latin typeface="微软雅黑" panose="020B0503020204020204" pitchFamily="34" charset="-122"/>
                <a:ea typeface="微软雅黑" panose="020B0503020204020204" pitchFamily="34" charset="-122"/>
                <a:cs typeface="+mj-cs"/>
              </a:defRPr>
            </a:lvl1pPr>
          </a:lstStyle>
          <a:p>
            <a:r>
              <a:rPr lang="en-US" altLang="zh-CN" dirty="0">
                <a:latin typeface="PMingLiU" panose="02020500000000000000" pitchFamily="18" charset="-120"/>
                <a:ea typeface="PMingLiU" panose="02020500000000000000" pitchFamily="18" charset="-120"/>
              </a:rPr>
              <a:t>5.</a:t>
            </a:r>
            <a:r>
              <a:rPr lang="zh-TW" altLang="en-US" dirty="0">
                <a:solidFill>
                  <a:srgbClr val="0070C0"/>
                </a:solidFill>
                <a:latin typeface="+mj-ea"/>
              </a:rPr>
              <a:t>碳氧血紅蛋白</a:t>
            </a:r>
            <a:r>
              <a:rPr lang="zh-CN" altLang="en-US" sz="2000" dirty="0">
                <a:solidFill>
                  <a:srgbClr val="0070C0"/>
                </a:solidFill>
                <a:latin typeface="Arial" panose="020B0604020202020204" pitchFamily="34" charset="0"/>
              </a:rPr>
              <a:t>浓度</a:t>
            </a:r>
            <a:r>
              <a:rPr lang="zh-CN" altLang="en-US" sz="2000" dirty="0">
                <a:latin typeface="Arial" panose="020B0604020202020204" pitchFamily="34" charset="0"/>
              </a:rPr>
              <a:t>与</a:t>
            </a:r>
            <a:r>
              <a:rPr lang="en-US" altLang="zh-CN" sz="2000" dirty="0">
                <a:solidFill>
                  <a:srgbClr val="0070C0"/>
                </a:solidFill>
                <a:latin typeface="Arial" panose="020B0604020202020204" pitchFamily="34" charset="0"/>
              </a:rPr>
              <a:t>CO</a:t>
            </a:r>
            <a:r>
              <a:rPr lang="zh-CN" altLang="en-US" sz="2000" dirty="0">
                <a:solidFill>
                  <a:srgbClr val="0070C0"/>
                </a:solidFill>
                <a:latin typeface="Arial" panose="020B0604020202020204" pitchFamily="34" charset="0"/>
              </a:rPr>
              <a:t>的浓度</a:t>
            </a:r>
            <a:r>
              <a:rPr lang="zh-CN" altLang="en-US" sz="2000" dirty="0">
                <a:latin typeface="Arial" panose="020B0604020202020204" pitchFamily="34" charset="0"/>
              </a:rPr>
              <a:t>与</a:t>
            </a:r>
            <a:r>
              <a:rPr lang="zh-CN" altLang="en-US" sz="2000" dirty="0">
                <a:solidFill>
                  <a:srgbClr val="0070C0"/>
                </a:solidFill>
                <a:latin typeface="Arial" panose="020B0604020202020204" pitchFamily="34" charset="0"/>
              </a:rPr>
              <a:t>时间</a:t>
            </a:r>
            <a:r>
              <a:rPr lang="zh-CN" altLang="en-US" sz="2000" dirty="0">
                <a:latin typeface="Arial" panose="020B0604020202020204" pitchFamily="34" charset="0"/>
              </a:rPr>
              <a:t>的关系</a:t>
            </a:r>
            <a:endParaRPr lang="zh-CN" altLang="en-US" dirty="0">
              <a:latin typeface="PMingLiU" panose="02020500000000000000" pitchFamily="18" charset="-120"/>
              <a:ea typeface="PMingLiU" panose="02020500000000000000" pitchFamily="18" charset="-120"/>
            </a:endParaRPr>
          </a:p>
        </p:txBody>
      </p:sp>
    </p:spTree>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PMingLiU" panose="02020500000000000000" pitchFamily="18" charset="-120"/>
                <a:ea typeface="PMingLiU" panose="02020500000000000000" pitchFamily="18" charset="-120"/>
              </a:rPr>
              <a:t>6. </a:t>
            </a:r>
            <a:r>
              <a:rPr lang="en-US" altLang="zh-CN" sz="2000" dirty="0">
                <a:latin typeface="PMingLiU" panose="02020500000000000000" pitchFamily="18" charset="-120"/>
                <a:ea typeface="PMingLiU" panose="02020500000000000000" pitchFamily="18" charset="-120"/>
              </a:rPr>
              <a:t>CO</a:t>
            </a:r>
            <a:r>
              <a:rPr lang="zh-CN" altLang="en-US" sz="2000" dirty="0">
                <a:latin typeface="PMingLiU" panose="02020500000000000000" pitchFamily="18" charset="-120"/>
                <a:ea typeface="PMingLiU" panose="02020500000000000000" pitchFamily="18" charset="-120"/>
              </a:rPr>
              <a:t>报警器所采用标准</a:t>
            </a:r>
            <a:r>
              <a:rPr lang="zh-TW" altLang="en-US" sz="2000" dirty="0">
                <a:latin typeface="PMingLiU" panose="02020500000000000000" pitchFamily="18" charset="-120"/>
                <a:ea typeface="PMingLiU" panose="02020500000000000000" pitchFamily="18" charset="-120"/>
              </a:rPr>
              <a:t> </a:t>
            </a:r>
            <a:endParaRPr lang="zh-CN" altLang="en-US" sz="2000" dirty="0">
              <a:latin typeface="PMingLiU" panose="02020500000000000000" pitchFamily="18" charset="-120"/>
              <a:ea typeface="PMingLiU" panose="02020500000000000000" pitchFamily="18" charset="-120"/>
            </a:endParaRPr>
          </a:p>
        </p:txBody>
      </p:sp>
      <p:sp>
        <p:nvSpPr>
          <p:cNvPr id="3" name="矩形 2"/>
          <p:cNvSpPr/>
          <p:nvPr/>
        </p:nvSpPr>
        <p:spPr>
          <a:xfrm>
            <a:off x="457200" y="1345332"/>
            <a:ext cx="4572000" cy="738664"/>
          </a:xfrm>
          <a:prstGeom prst="rect">
            <a:avLst/>
          </a:prstGeom>
        </p:spPr>
        <p:txBody>
          <a:bodyPr>
            <a:spAutoFit/>
          </a:bodyPr>
          <a:lstStyle/>
          <a:p>
            <a:r>
              <a:rPr lang="zh-CN" altLang="en-US" sz="1400" dirty="0">
                <a:latin typeface="PMingLiU" panose="02020500000000000000" pitchFamily="18" charset="-120"/>
                <a:ea typeface="PMingLiU" panose="02020500000000000000" pitchFamily="18" charset="-120"/>
              </a:rPr>
              <a:t>美国及部分加拿大地区：</a:t>
            </a:r>
            <a:r>
              <a:rPr lang="en-US" altLang="zh-CN" sz="1400" dirty="0">
                <a:latin typeface="PMingLiU" panose="02020500000000000000" pitchFamily="18" charset="-120"/>
                <a:ea typeface="PMingLiU" panose="02020500000000000000" pitchFamily="18" charset="-120"/>
              </a:rPr>
              <a:t>UL 2034</a:t>
            </a:r>
            <a:endParaRPr lang="en-US" altLang="zh-CN" sz="1400" dirty="0">
              <a:latin typeface="PMingLiU" panose="02020500000000000000" pitchFamily="18" charset="-120"/>
              <a:ea typeface="PMingLiU" panose="02020500000000000000" pitchFamily="18" charset="-120"/>
            </a:endParaRPr>
          </a:p>
          <a:p>
            <a:r>
              <a:rPr lang="zh-CN" altLang="en-US" sz="1400" dirty="0">
                <a:latin typeface="PMingLiU" panose="02020500000000000000" pitchFamily="18" charset="-120"/>
                <a:ea typeface="PMingLiU" panose="02020500000000000000" pitchFamily="18" charset="-120"/>
              </a:rPr>
              <a:t>部分加拿大地区：      </a:t>
            </a:r>
            <a:r>
              <a:rPr lang="en-US" altLang="zh-CN" sz="1400" dirty="0">
                <a:latin typeface="PMingLiU" panose="02020500000000000000" pitchFamily="18" charset="-120"/>
                <a:ea typeface="PMingLiU" panose="02020500000000000000" pitchFamily="18" charset="-120"/>
              </a:rPr>
              <a:t>CSA 6.19-1/IAS</a:t>
            </a:r>
            <a:endParaRPr lang="en-US" altLang="zh-CN" sz="1400" dirty="0">
              <a:latin typeface="PMingLiU" panose="02020500000000000000" pitchFamily="18" charset="-120"/>
              <a:ea typeface="PMingLiU" panose="02020500000000000000" pitchFamily="18" charset="-120"/>
            </a:endParaRPr>
          </a:p>
          <a:p>
            <a:r>
              <a:rPr lang="zh-CN" altLang="en-US" sz="1400" dirty="0">
                <a:latin typeface="PMingLiU" panose="02020500000000000000" pitchFamily="18" charset="-120"/>
                <a:ea typeface="PMingLiU" panose="02020500000000000000" pitchFamily="18" charset="-120"/>
              </a:rPr>
              <a:t>欧洲大部国家：        </a:t>
            </a:r>
            <a:r>
              <a:rPr lang="en-US" altLang="zh-CN" sz="1400" dirty="0">
                <a:latin typeface="PMingLiU" panose="02020500000000000000" pitchFamily="18" charset="-120"/>
                <a:ea typeface="PMingLiU" panose="02020500000000000000" pitchFamily="18" charset="-120"/>
              </a:rPr>
              <a:t>EN 50291</a:t>
            </a:r>
            <a:endParaRPr lang="en-US" altLang="zh-CN" sz="1400" dirty="0">
              <a:latin typeface="PMingLiU" panose="02020500000000000000" pitchFamily="18" charset="-120"/>
              <a:ea typeface="PMingLiU" panose="02020500000000000000" pitchFamily="18" charset="-120"/>
            </a:endParaRPr>
          </a:p>
        </p:txBody>
      </p:sp>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TW" sz="2400" dirty="0">
                <a:latin typeface="+mj-ea"/>
                <a:ea typeface="+mj-ea"/>
              </a:rPr>
              <a:t>7.</a:t>
            </a:r>
            <a:r>
              <a:rPr lang="zh-TW" altLang="zh-CN" sz="2000" dirty="0">
                <a:latin typeface="+mj-ea"/>
                <a:ea typeface="+mj-ea"/>
              </a:rPr>
              <a:t>一氧化碳传感器</a:t>
            </a:r>
            <a:endParaRPr lang="zh-CN" altLang="en-US" sz="2000" dirty="0">
              <a:latin typeface="+mj-ea"/>
              <a:ea typeface="+mj-ea"/>
            </a:endParaRPr>
          </a:p>
        </p:txBody>
      </p:sp>
      <p:sp>
        <p:nvSpPr>
          <p:cNvPr id="3" name="Rectangle 26"/>
          <p:cNvSpPr>
            <a:spLocks noChangeArrowheads="1"/>
          </p:cNvSpPr>
          <p:nvPr/>
        </p:nvSpPr>
        <p:spPr bwMode="auto">
          <a:xfrm>
            <a:off x="1143000" y="1878424"/>
            <a:ext cx="6967538" cy="220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284480" indent="-284480">
              <a:defRPr sz="2400">
                <a:solidFill>
                  <a:schemeClr val="tx1"/>
                </a:solidFill>
                <a:latin typeface="Arial" panose="020B0604020202020204" pitchFamily="34" charset="0"/>
              </a:defRPr>
            </a:lvl1pPr>
            <a:lvl2pPr marL="760730" indent="-285750">
              <a:spcBef>
                <a:spcPct val="0"/>
              </a:spcBef>
              <a:buChar char="–"/>
              <a:defRPr sz="2000">
                <a:solidFill>
                  <a:schemeClr val="tx1"/>
                </a:solidFill>
                <a:latin typeface="Arial" panose="020B0604020202020204" pitchFamily="34" charset="0"/>
              </a:defRPr>
            </a:lvl2pPr>
            <a:lvl3pPr marL="1179830" indent="-228600">
              <a:spcBef>
                <a:spcPct val="0"/>
              </a:spcBef>
              <a:defRPr sz="2000">
                <a:solidFill>
                  <a:schemeClr val="tx1"/>
                </a:solidFill>
                <a:latin typeface="Arial" panose="020B0604020202020204" pitchFamily="34" charset="0"/>
              </a:defRPr>
            </a:lvl3pPr>
            <a:lvl4pPr marL="1598930" indent="-228600">
              <a:spcBef>
                <a:spcPct val="0"/>
              </a:spcBef>
              <a:buChar char="–"/>
              <a:defRPr sz="2000">
                <a:solidFill>
                  <a:schemeClr val="tx1"/>
                </a:solidFill>
                <a:latin typeface="Arial" panose="020B0604020202020204" pitchFamily="34" charset="0"/>
              </a:defRPr>
            </a:lvl4pPr>
            <a:lvl5pPr marL="2018030" indent="-228600">
              <a:spcBef>
                <a:spcPct val="0"/>
              </a:spcBef>
              <a:buChar char="–"/>
              <a:defRPr sz="2000">
                <a:solidFill>
                  <a:schemeClr val="tx1"/>
                </a:solidFill>
                <a:latin typeface="Arial" panose="020B0604020202020204" pitchFamily="34" charset="0"/>
              </a:defRPr>
            </a:lvl5pPr>
            <a:lvl6pPr marL="2475230" indent="-228600" eaLnBrk="0" fontAlgn="base" hangingPunct="0">
              <a:spcBef>
                <a:spcPct val="0"/>
              </a:spcBef>
              <a:spcAft>
                <a:spcPct val="0"/>
              </a:spcAft>
              <a:buChar char="–"/>
              <a:defRPr sz="2000">
                <a:solidFill>
                  <a:schemeClr val="tx1"/>
                </a:solidFill>
                <a:latin typeface="Arial" panose="020B0604020202020204" pitchFamily="34" charset="0"/>
              </a:defRPr>
            </a:lvl6pPr>
            <a:lvl7pPr marL="2932430" indent="-228600" eaLnBrk="0" fontAlgn="base" hangingPunct="0">
              <a:spcBef>
                <a:spcPct val="0"/>
              </a:spcBef>
              <a:spcAft>
                <a:spcPct val="0"/>
              </a:spcAft>
              <a:buChar char="–"/>
              <a:defRPr sz="2000">
                <a:solidFill>
                  <a:schemeClr val="tx1"/>
                </a:solidFill>
                <a:latin typeface="Arial" panose="020B0604020202020204" pitchFamily="34" charset="0"/>
              </a:defRPr>
            </a:lvl7pPr>
            <a:lvl8pPr marL="3389630" indent="-228600" eaLnBrk="0" fontAlgn="base" hangingPunct="0">
              <a:spcBef>
                <a:spcPct val="0"/>
              </a:spcBef>
              <a:spcAft>
                <a:spcPct val="0"/>
              </a:spcAft>
              <a:buChar char="–"/>
              <a:defRPr sz="2000">
                <a:solidFill>
                  <a:schemeClr val="tx1"/>
                </a:solidFill>
                <a:latin typeface="Arial" panose="020B0604020202020204" pitchFamily="34" charset="0"/>
              </a:defRPr>
            </a:lvl8pPr>
            <a:lvl9pPr marL="3846830" indent="-228600" eaLnBrk="0" fontAlgn="base" hangingPunct="0">
              <a:spcBef>
                <a:spcPct val="0"/>
              </a:spcBef>
              <a:spcAft>
                <a:spcPct val="0"/>
              </a:spcAft>
              <a:buChar char="–"/>
              <a:defRPr sz="2000">
                <a:solidFill>
                  <a:schemeClr val="tx1"/>
                </a:solidFill>
                <a:latin typeface="Arial" panose="020B0604020202020204" pitchFamily="34" charset="0"/>
              </a:defRPr>
            </a:lvl9pPr>
          </a:lstStyle>
          <a:p>
            <a:pPr eaLnBrk="0" fontAlgn="base" hangingPunct="0">
              <a:spcBef>
                <a:spcPct val="50000"/>
              </a:spcBef>
              <a:spcAft>
                <a:spcPct val="0"/>
              </a:spcAft>
              <a:buFontTx/>
              <a:buChar char="•"/>
            </a:pPr>
            <a:r>
              <a:rPr lang="zh-CN" altLang="zh-CN" sz="2000" dirty="0">
                <a:solidFill>
                  <a:srgbClr val="FFFFFF"/>
                </a:solidFill>
                <a:latin typeface="仿宋_GB2312" pitchFamily="49" charset="-122"/>
                <a:ea typeface="仿宋_GB2312" pitchFamily="49" charset="-122"/>
              </a:rPr>
              <a:t>仿生物 (Gelcell)</a:t>
            </a:r>
            <a:endParaRPr lang="zh-CN" altLang="zh-CN" sz="2000" dirty="0">
              <a:solidFill>
                <a:srgbClr val="FFFFFF"/>
              </a:solidFill>
              <a:latin typeface="仿宋_GB2312" pitchFamily="49" charset="-122"/>
              <a:ea typeface="仿宋_GB2312" pitchFamily="49" charset="-122"/>
            </a:endParaRPr>
          </a:p>
          <a:p>
            <a:pPr lvl="1" eaLnBrk="0" fontAlgn="base" hangingPunct="0">
              <a:spcAft>
                <a:spcPct val="0"/>
              </a:spcAft>
            </a:pPr>
            <a:r>
              <a:rPr lang="zh-TW" altLang="zh-CN" dirty="0">
                <a:solidFill>
                  <a:srgbClr val="FFFFFF"/>
                </a:solidFill>
                <a:latin typeface="仿宋_GB2312" pitchFamily="49" charset="-122"/>
                <a:ea typeface="仿宋_GB2312" pitchFamily="49" charset="-122"/>
              </a:rPr>
              <a:t>当隔片受一氧化碳气体侵害，它的顏色会改变</a:t>
            </a:r>
            <a:endParaRPr lang="en-US" altLang="zh-CN" dirty="0">
              <a:solidFill>
                <a:srgbClr val="FFFFFF"/>
              </a:solidFill>
              <a:latin typeface="仿宋_GB2312" pitchFamily="49" charset="-122"/>
              <a:ea typeface="仿宋_GB2312" pitchFamily="49" charset="-122"/>
            </a:endParaRPr>
          </a:p>
        </p:txBody>
      </p:sp>
      <p:sp>
        <p:nvSpPr>
          <p:cNvPr id="5" name="矩形 4"/>
          <p:cNvSpPr/>
          <p:nvPr/>
        </p:nvSpPr>
        <p:spPr>
          <a:xfrm>
            <a:off x="539552" y="1201316"/>
            <a:ext cx="8147248" cy="521970"/>
          </a:xfrm>
          <a:prstGeom prst="rect">
            <a:avLst/>
          </a:prstGeom>
        </p:spPr>
        <p:txBody>
          <a:bodyPr wrap="square">
            <a:spAutoFit/>
          </a:bodyPr>
          <a:lstStyle/>
          <a:p>
            <a:r>
              <a:rPr lang="en-US" altLang="zh-CN" sz="1400" dirty="0">
                <a:latin typeface="PMingLiU" panose="02020500000000000000" pitchFamily="18" charset="-120"/>
                <a:ea typeface="PMingLiU" panose="02020500000000000000" pitchFamily="18" charset="-120"/>
              </a:rPr>
              <a:t>7.1 </a:t>
            </a:r>
            <a:r>
              <a:rPr lang="zh-CN" altLang="zh-CN" sz="1400" dirty="0">
                <a:latin typeface="PMingLiU" panose="02020500000000000000" pitchFamily="18" charset="-120"/>
                <a:ea typeface="PMingLiU" panose="02020500000000000000" pitchFamily="18" charset="-120"/>
              </a:rPr>
              <a:t>仿生物 (Gelcell)</a:t>
            </a:r>
            <a:r>
              <a:rPr lang="zh-CN" altLang="en-US" sz="1400" dirty="0">
                <a:latin typeface="PMingLiU" panose="02020500000000000000" pitchFamily="18" charset="-120"/>
                <a:ea typeface="PMingLiU" panose="02020500000000000000" pitchFamily="18" charset="-120"/>
              </a:rPr>
              <a:t>一氧化碳传感器</a:t>
            </a:r>
            <a:endParaRPr lang="zh-CN" altLang="zh-CN" sz="1400" dirty="0">
              <a:latin typeface="PMingLiU" panose="02020500000000000000" pitchFamily="18" charset="-120"/>
              <a:ea typeface="PMingLiU" panose="02020500000000000000" pitchFamily="18" charset="-120"/>
            </a:endParaRPr>
          </a:p>
          <a:p>
            <a:pPr lvl="1"/>
            <a:r>
              <a:rPr lang="zh-TW" altLang="zh-CN" sz="1400" dirty="0">
                <a:latin typeface="PMingLiU" panose="02020500000000000000" pitchFamily="18" charset="-120"/>
                <a:ea typeface="PMingLiU" panose="02020500000000000000" pitchFamily="18" charset="-120"/>
              </a:rPr>
              <a:t>当隔片受一氧化碳气体侵害，它的顏色会改变</a:t>
            </a:r>
            <a:endParaRPr lang="en-US" altLang="zh-CN" sz="1400" dirty="0">
              <a:latin typeface="PMingLiU" panose="02020500000000000000" pitchFamily="18" charset="-120"/>
              <a:ea typeface="PMingLiU" panose="02020500000000000000" pitchFamily="18" charset="-120"/>
            </a:endParaRPr>
          </a:p>
        </p:txBody>
      </p:sp>
      <p:graphicFrame>
        <p:nvGraphicFramePr>
          <p:cNvPr id="6" name="Object 29"/>
          <p:cNvGraphicFramePr>
            <a:graphicFrameLocks noChangeAspect="1"/>
          </p:cNvGraphicFramePr>
          <p:nvPr/>
        </p:nvGraphicFramePr>
        <p:xfrm>
          <a:off x="3113112" y="2823220"/>
          <a:ext cx="3352800" cy="860425"/>
        </p:xfrm>
        <a:graphic>
          <a:graphicData uri="http://schemas.openxmlformats.org/presentationml/2006/ole">
            <mc:AlternateContent xmlns:mc="http://schemas.openxmlformats.org/markup-compatibility/2006">
              <mc:Choice xmlns:v="urn:schemas-microsoft-com:vml" Requires="v">
                <p:oleObj spid="_x0000_s1348" name="Bitmap Image" r:id="rId1" imgW="3267075" imgH="838200" progId="Paint.Picture">
                  <p:embed/>
                </p:oleObj>
              </mc:Choice>
              <mc:Fallback>
                <p:oleObj name="Bitmap Image" r:id="rId1" imgW="3267075" imgH="838200" progId="Paint.Picture">
                  <p:embed/>
                  <p:pic>
                    <p:nvPicPr>
                      <p:cNvPr id="0" name="Object 29"/>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13112" y="2823220"/>
                        <a:ext cx="335280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30"/>
          <p:cNvGraphicFramePr>
            <a:graphicFrameLocks noChangeAspect="1"/>
          </p:cNvGraphicFramePr>
          <p:nvPr/>
        </p:nvGraphicFramePr>
        <p:xfrm>
          <a:off x="2122512" y="2670820"/>
          <a:ext cx="1209675" cy="638175"/>
        </p:xfrm>
        <a:graphic>
          <a:graphicData uri="http://schemas.openxmlformats.org/presentationml/2006/ole">
            <mc:AlternateContent xmlns:mc="http://schemas.openxmlformats.org/markup-compatibility/2006">
              <mc:Choice xmlns:v="urn:schemas-microsoft-com:vml" Requires="v">
                <p:oleObj spid="_x0000_s1349" name="Bitmap Image" r:id="rId3" imgW="1209675" imgH="638175" progId="Paint.Picture">
                  <p:embed/>
                </p:oleObj>
              </mc:Choice>
              <mc:Fallback>
                <p:oleObj name="Bitmap Image" r:id="rId3" imgW="1209675" imgH="638175" progId="Paint.Picture">
                  <p:embed/>
                  <p:pic>
                    <p:nvPicPr>
                      <p:cNvPr id="0" name="Object 30"/>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22512" y="2670820"/>
                        <a:ext cx="12096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31"/>
          <p:cNvGraphicFramePr>
            <a:graphicFrameLocks noChangeAspect="1"/>
          </p:cNvGraphicFramePr>
          <p:nvPr/>
        </p:nvGraphicFramePr>
        <p:xfrm>
          <a:off x="2503512" y="2366020"/>
          <a:ext cx="1209675" cy="638175"/>
        </p:xfrm>
        <a:graphic>
          <a:graphicData uri="http://schemas.openxmlformats.org/presentationml/2006/ole">
            <mc:AlternateContent xmlns:mc="http://schemas.openxmlformats.org/markup-compatibility/2006">
              <mc:Choice xmlns:v="urn:schemas-microsoft-com:vml" Requires="v">
                <p:oleObj spid="_x0000_s1350" name="Bitmap Image" r:id="rId5" imgW="1209675" imgH="638175" progId="Paint.Picture">
                  <p:embed/>
                </p:oleObj>
              </mc:Choice>
              <mc:Fallback>
                <p:oleObj name="Bitmap Image" r:id="rId5" imgW="1209675" imgH="638175" progId="Paint.Picture">
                  <p:embed/>
                  <p:pic>
                    <p:nvPicPr>
                      <p:cNvPr id="0" name="Object 31"/>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03512" y="2366020"/>
                        <a:ext cx="12096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34"/>
          <p:cNvGraphicFramePr>
            <a:graphicFrameLocks noChangeAspect="1"/>
          </p:cNvGraphicFramePr>
          <p:nvPr/>
        </p:nvGraphicFramePr>
        <p:xfrm>
          <a:off x="3265512" y="2289820"/>
          <a:ext cx="1209675" cy="638175"/>
        </p:xfrm>
        <a:graphic>
          <a:graphicData uri="http://schemas.openxmlformats.org/presentationml/2006/ole">
            <mc:AlternateContent xmlns:mc="http://schemas.openxmlformats.org/markup-compatibility/2006">
              <mc:Choice xmlns:v="urn:schemas-microsoft-com:vml" Requires="v">
                <p:oleObj spid="_x0000_s1351" name="Bitmap Image" r:id="rId6" imgW="1209675" imgH="638175" progId="Paint.Picture">
                  <p:embed/>
                </p:oleObj>
              </mc:Choice>
              <mc:Fallback>
                <p:oleObj name="Bitmap Image" r:id="rId6" imgW="1209675" imgH="638175" progId="Paint.Picture">
                  <p:embed/>
                  <p:pic>
                    <p:nvPicPr>
                      <p:cNvPr id="0" name="Object 3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65512" y="2289820"/>
                        <a:ext cx="12096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35"/>
          <p:cNvGraphicFramePr>
            <a:graphicFrameLocks noChangeAspect="1"/>
          </p:cNvGraphicFramePr>
          <p:nvPr/>
        </p:nvGraphicFramePr>
        <p:xfrm>
          <a:off x="3798912" y="2137420"/>
          <a:ext cx="1209675" cy="638175"/>
        </p:xfrm>
        <a:graphic>
          <a:graphicData uri="http://schemas.openxmlformats.org/presentationml/2006/ole">
            <mc:AlternateContent xmlns:mc="http://schemas.openxmlformats.org/markup-compatibility/2006">
              <mc:Choice xmlns:v="urn:schemas-microsoft-com:vml" Requires="v">
                <p:oleObj spid="_x0000_s1352" name="Bitmap Image" r:id="rId7" imgW="1209675" imgH="638175" progId="Paint.Picture">
                  <p:embed/>
                </p:oleObj>
              </mc:Choice>
              <mc:Fallback>
                <p:oleObj name="Bitmap Image" r:id="rId7" imgW="1209675" imgH="638175" progId="Paint.Picture">
                  <p:embed/>
                  <p:pic>
                    <p:nvPicPr>
                      <p:cNvPr id="0" name="Object 35"/>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98912" y="2137420"/>
                        <a:ext cx="12096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38"/>
          <p:cNvGraphicFramePr>
            <a:graphicFrameLocks noChangeAspect="1"/>
          </p:cNvGraphicFramePr>
          <p:nvPr/>
        </p:nvGraphicFramePr>
        <p:xfrm>
          <a:off x="4865712" y="2137420"/>
          <a:ext cx="1209675" cy="638175"/>
        </p:xfrm>
        <a:graphic>
          <a:graphicData uri="http://schemas.openxmlformats.org/presentationml/2006/ole">
            <mc:AlternateContent xmlns:mc="http://schemas.openxmlformats.org/markup-compatibility/2006">
              <mc:Choice xmlns:v="urn:schemas-microsoft-com:vml" Requires="v">
                <p:oleObj spid="_x0000_s1353" name="Bitmap Image" r:id="rId8" imgW="1209675" imgH="638175" progId="Paint.Picture">
                  <p:embed/>
                </p:oleObj>
              </mc:Choice>
              <mc:Fallback>
                <p:oleObj name="Bitmap Image" r:id="rId8" imgW="1209675" imgH="638175" progId="Paint.Picture">
                  <p:embed/>
                  <p:pic>
                    <p:nvPicPr>
                      <p:cNvPr id="0" name="Object 38"/>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65712" y="2137420"/>
                        <a:ext cx="12096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39"/>
          <p:cNvGraphicFramePr>
            <a:graphicFrameLocks noChangeAspect="1"/>
          </p:cNvGraphicFramePr>
          <p:nvPr/>
        </p:nvGraphicFramePr>
        <p:xfrm>
          <a:off x="5475312" y="2289820"/>
          <a:ext cx="1209675" cy="638175"/>
        </p:xfrm>
        <a:graphic>
          <a:graphicData uri="http://schemas.openxmlformats.org/presentationml/2006/ole">
            <mc:AlternateContent xmlns:mc="http://schemas.openxmlformats.org/markup-compatibility/2006">
              <mc:Choice xmlns:v="urn:schemas-microsoft-com:vml" Requires="v">
                <p:oleObj spid="_x0000_s1354" name="Bitmap Image" r:id="rId9" imgW="1209675" imgH="638175" progId="Paint.Picture">
                  <p:embed/>
                </p:oleObj>
              </mc:Choice>
              <mc:Fallback>
                <p:oleObj name="Bitmap Image" r:id="rId9" imgW="1209675" imgH="638175" progId="Paint.Picture">
                  <p:embed/>
                  <p:pic>
                    <p:nvPicPr>
                      <p:cNvPr id="0" name="Object 39"/>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75312" y="2289820"/>
                        <a:ext cx="12096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41"/>
          <p:cNvGraphicFramePr>
            <a:graphicFrameLocks noChangeAspect="1"/>
          </p:cNvGraphicFramePr>
          <p:nvPr/>
        </p:nvGraphicFramePr>
        <p:xfrm>
          <a:off x="4256112" y="2213620"/>
          <a:ext cx="1209675" cy="638175"/>
        </p:xfrm>
        <a:graphic>
          <a:graphicData uri="http://schemas.openxmlformats.org/presentationml/2006/ole">
            <mc:AlternateContent xmlns:mc="http://schemas.openxmlformats.org/markup-compatibility/2006">
              <mc:Choice xmlns:v="urn:schemas-microsoft-com:vml" Requires="v">
                <p:oleObj spid="_x0000_s1355" name="Bitmap Image" r:id="rId10" imgW="1209675" imgH="638175" progId="Paint.Picture">
                  <p:embed/>
                </p:oleObj>
              </mc:Choice>
              <mc:Fallback>
                <p:oleObj name="Bitmap Image" r:id="rId10" imgW="1209675" imgH="638175" progId="Paint.Picture">
                  <p:embed/>
                  <p:pic>
                    <p:nvPicPr>
                      <p:cNvPr id="0" name="Object 41"/>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56112" y="2213620"/>
                        <a:ext cx="12096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Text Box 46"/>
          <p:cNvSpPr txBox="1">
            <a:spLocks noChangeArrowheads="1"/>
          </p:cNvSpPr>
          <p:nvPr/>
        </p:nvSpPr>
        <p:spPr bwMode="auto">
          <a:xfrm>
            <a:off x="4027512" y="3585220"/>
            <a:ext cx="19050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5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5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50000"/>
              </a:spcBef>
              <a:spcAft>
                <a:spcPct val="0"/>
              </a:spcAft>
              <a:buChar char="•"/>
              <a:defRPr sz="2000">
                <a:solidFill>
                  <a:schemeClr val="tx1"/>
                </a:solidFill>
                <a:latin typeface="Arial" panose="020B0604020202020204" pitchFamily="34" charset="0"/>
              </a:defRPr>
            </a:lvl9pPr>
          </a:lstStyle>
          <a:p>
            <a:pPr algn="ctr">
              <a:buFontTx/>
              <a:buNone/>
            </a:pPr>
            <a:r>
              <a:rPr lang="zh-CN" altLang="en-US" sz="1400" dirty="0">
                <a:latin typeface="PMingLiU" panose="02020500000000000000" pitchFamily="18" charset="-120"/>
                <a:ea typeface="PMingLiU" panose="02020500000000000000" pitchFamily="18" charset="-120"/>
              </a:rPr>
              <a:t>变色隔片</a:t>
            </a:r>
            <a:endParaRPr lang="zh-CN" altLang="en-US" sz="1400" dirty="0">
              <a:latin typeface="PMingLiU" panose="02020500000000000000" pitchFamily="18" charset="-120"/>
              <a:ea typeface="PMingLiU" panose="02020500000000000000" pitchFamily="18" charset="-120"/>
            </a:endParaRPr>
          </a:p>
        </p:txBody>
      </p:sp>
      <p:sp>
        <p:nvSpPr>
          <p:cNvPr id="15" name="Text Box 47"/>
          <p:cNvSpPr txBox="1">
            <a:spLocks noChangeArrowheads="1"/>
          </p:cNvSpPr>
          <p:nvPr/>
        </p:nvSpPr>
        <p:spPr bwMode="auto">
          <a:xfrm>
            <a:off x="6008712" y="3585220"/>
            <a:ext cx="13716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5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5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50000"/>
              </a:spcBef>
              <a:spcAft>
                <a:spcPct val="0"/>
              </a:spcAft>
              <a:buChar char="•"/>
              <a:defRPr sz="2000">
                <a:solidFill>
                  <a:schemeClr val="tx1"/>
                </a:solidFill>
                <a:latin typeface="Arial" panose="020B0604020202020204" pitchFamily="34" charset="0"/>
              </a:defRPr>
            </a:lvl9pPr>
          </a:lstStyle>
          <a:p>
            <a:pPr>
              <a:buFontTx/>
              <a:buNone/>
            </a:pPr>
            <a:r>
              <a:rPr lang="zh-CN" altLang="en-US" sz="1400" dirty="0">
                <a:latin typeface="PMingLiU" panose="02020500000000000000" pitchFamily="18" charset="-120"/>
                <a:ea typeface="PMingLiU" panose="02020500000000000000" pitchFamily="18" charset="-120"/>
              </a:rPr>
              <a:t>发光器</a:t>
            </a:r>
            <a:endParaRPr lang="zh-CN" altLang="en-US" sz="1400" dirty="0">
              <a:latin typeface="PMingLiU" panose="02020500000000000000" pitchFamily="18" charset="-120"/>
              <a:ea typeface="PMingLiU" panose="02020500000000000000" pitchFamily="18" charset="-120"/>
            </a:endParaRPr>
          </a:p>
        </p:txBody>
      </p:sp>
      <p:sp>
        <p:nvSpPr>
          <p:cNvPr id="16" name="Text Box 48"/>
          <p:cNvSpPr txBox="1">
            <a:spLocks noChangeArrowheads="1"/>
          </p:cNvSpPr>
          <p:nvPr/>
        </p:nvSpPr>
        <p:spPr bwMode="auto">
          <a:xfrm>
            <a:off x="2655912" y="3585220"/>
            <a:ext cx="13716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5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5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50000"/>
              </a:spcBef>
              <a:spcAft>
                <a:spcPct val="0"/>
              </a:spcAft>
              <a:buChar char="•"/>
              <a:defRPr sz="2000">
                <a:solidFill>
                  <a:schemeClr val="tx1"/>
                </a:solidFill>
                <a:latin typeface="Arial" panose="020B0604020202020204" pitchFamily="34" charset="0"/>
              </a:defRPr>
            </a:lvl9pPr>
          </a:lstStyle>
          <a:p>
            <a:pPr algn="ctr">
              <a:buFontTx/>
              <a:buNone/>
            </a:pPr>
            <a:r>
              <a:rPr lang="zh-CN" altLang="en-US" sz="1400" dirty="0">
                <a:latin typeface="PMingLiU" panose="02020500000000000000" pitchFamily="18" charset="-120"/>
                <a:ea typeface="PMingLiU" panose="02020500000000000000" pitchFamily="18" charset="-120"/>
              </a:rPr>
              <a:t>感光器</a:t>
            </a:r>
            <a:endParaRPr lang="en-US" altLang="zh-CN" sz="1400" dirty="0">
              <a:latin typeface="PMingLiU" panose="02020500000000000000" pitchFamily="18" charset="-120"/>
              <a:ea typeface="PMingLiU" panose="02020500000000000000" pitchFamily="18" charset="-120"/>
            </a:endParaRPr>
          </a:p>
        </p:txBody>
      </p:sp>
      <p:sp>
        <p:nvSpPr>
          <p:cNvPr id="17" name="矩形 16"/>
          <p:cNvSpPr/>
          <p:nvPr/>
        </p:nvSpPr>
        <p:spPr>
          <a:xfrm>
            <a:off x="468955" y="4460025"/>
            <a:ext cx="8064896" cy="701731"/>
          </a:xfrm>
          <a:prstGeom prst="rect">
            <a:avLst/>
          </a:prstGeom>
          <a:pattFill prst="pct5">
            <a:fgClr>
              <a:schemeClr val="accent1"/>
            </a:fgClr>
            <a:bgClr>
              <a:schemeClr val="bg1"/>
            </a:bgClr>
          </a:pattFill>
          <a:ln>
            <a:solidFill>
              <a:srgbClr val="00B0F0"/>
            </a:solidFill>
          </a:ln>
        </p:spPr>
        <p:txBody>
          <a:bodyPr wrap="square">
            <a:spAutoFit/>
          </a:bodyPr>
          <a:lstStyle/>
          <a:p>
            <a:r>
              <a:rPr lang="zh-CN" altLang="en-US" sz="1200" dirty="0">
                <a:latin typeface="Arial" panose="020B0604020202020204" pitchFamily="34" charset="0"/>
              </a:rPr>
              <a:t>备注：</a:t>
            </a:r>
            <a:endParaRPr lang="en-US" altLang="zh-CN" sz="1200" dirty="0">
              <a:latin typeface="Arial" panose="020B0604020202020204" pitchFamily="34" charset="0"/>
            </a:endParaRPr>
          </a:p>
          <a:p>
            <a:pPr lvl="0" eaLnBrk="0" fontAlgn="base" hangingPunct="0">
              <a:spcBef>
                <a:spcPct val="30000"/>
              </a:spcBef>
              <a:spcAft>
                <a:spcPct val="0"/>
              </a:spcAft>
            </a:pPr>
            <a:r>
              <a:rPr lang="zh-CN" altLang="en-US" sz="1200" dirty="0">
                <a:solidFill>
                  <a:srgbClr val="000000"/>
                </a:solidFill>
                <a:latin typeface="Arial" panose="020B0604020202020204" pitchFamily="34" charset="0"/>
              </a:rPr>
              <a:t>一氧化碳传感器定义：将空气中的一氧化碳浓度变量转换成有一定对应关系的输出信号的装置。 </a:t>
            </a:r>
            <a:endParaRPr lang="zh-CN" altLang="en-US" sz="1200" dirty="0">
              <a:solidFill>
                <a:srgbClr val="000000"/>
              </a:solidFill>
              <a:latin typeface="Arial" panose="020B0604020202020204" pitchFamily="34" charset="0"/>
            </a:endParaRPr>
          </a:p>
          <a:p>
            <a:endParaRPr lang="zh-CN" altLang="en-US" sz="1200" dirty="0">
              <a:latin typeface="Arial" panose="020B0604020202020204" pitchFamily="34"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subTnLst>
                                    <p:set>
                                      <p:cBhvr override="childStyle">
                                        <p:cTn dur="1" fill="hold" display="0" masterRel="sameClick" afterEffect="1">
                                          <p:stCondLst>
                                            <p:cond evt="end" delay="0">
                                              <p:tn val="5"/>
                                            </p:cond>
                                          </p:stCondLst>
                                        </p:cTn>
                                        <p:tgtEl>
                                          <p:spTgt spid="13"/>
                                        </p:tgtEl>
                                        <p:attrNameLst>
                                          <p:attrName>style.visibility</p:attrName>
                                        </p:attrNameLst>
                                      </p:cBhvr>
                                      <p:to>
                                        <p:strVal val="hidden"/>
                                      </p:to>
                                    </p:set>
                                  </p:sub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0-#ppt_h/2"/>
                                          </p:val>
                                        </p:tav>
                                        <p:tav tm="100000">
                                          <p:val>
                                            <p:strVal val="#ppt_y"/>
                                          </p:val>
                                        </p:tav>
                                      </p:tavLst>
                                    </p:anim>
                                  </p:childTnLst>
                                  <p:subTnLst>
                                    <p:set>
                                      <p:cBhvr override="childStyle">
                                        <p:cTn dur="1" fill="hold" display="0" masterRel="sameClick" afterEffect="1">
                                          <p:stCondLst>
                                            <p:cond evt="end" delay="0">
                                              <p:tn val="10"/>
                                            </p:cond>
                                          </p:stCondLst>
                                        </p:cTn>
                                        <p:tgtEl>
                                          <p:spTgt spid="7"/>
                                        </p:tgtEl>
                                        <p:attrNameLst>
                                          <p:attrName>style.visibility</p:attrName>
                                        </p:attrNameLst>
                                      </p:cBhvr>
                                      <p:to>
                                        <p:strVal val="hidden"/>
                                      </p:to>
                                    </p:set>
                                  </p:subTnLst>
                                </p:cTn>
                              </p:par>
                            </p:childTnLst>
                          </p:cTn>
                        </p:par>
                        <p:par>
                          <p:cTn id="14" fill="hold">
                            <p:stCondLst>
                              <p:cond delay="1000"/>
                            </p:stCondLst>
                            <p:childTnLst>
                              <p:par>
                                <p:cTn id="15" presetID="2" presetClass="entr" presetSubtype="1"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0-#ppt_h/2"/>
                                          </p:val>
                                        </p:tav>
                                        <p:tav tm="100000">
                                          <p:val>
                                            <p:strVal val="#ppt_y"/>
                                          </p:val>
                                        </p:tav>
                                      </p:tavLst>
                                    </p:anim>
                                  </p:childTnLst>
                                  <p:subTnLst>
                                    <p:set>
                                      <p:cBhvr override="childStyle">
                                        <p:cTn dur="1" fill="hold" display="0" masterRel="sameClick" afterEffect="1">
                                          <p:stCondLst>
                                            <p:cond evt="end" delay="0">
                                              <p:tn val="15"/>
                                            </p:cond>
                                          </p:stCondLst>
                                        </p:cTn>
                                        <p:tgtEl>
                                          <p:spTgt spid="12"/>
                                        </p:tgtEl>
                                        <p:attrNameLst>
                                          <p:attrName>style.visibility</p:attrName>
                                        </p:attrNameLst>
                                      </p:cBhvr>
                                      <p:to>
                                        <p:strVal val="hidden"/>
                                      </p:to>
                                    </p:set>
                                  </p:subTnLst>
                                </p:cTn>
                              </p:par>
                            </p:childTnLst>
                          </p:cTn>
                        </p:par>
                        <p:par>
                          <p:cTn id="19" fill="hold">
                            <p:stCondLst>
                              <p:cond delay="1500"/>
                            </p:stCondLst>
                            <p:childTnLst>
                              <p:par>
                                <p:cTn id="20" presetID="2" presetClass="entr" presetSubtype="1"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0-#ppt_h/2"/>
                                          </p:val>
                                        </p:tav>
                                        <p:tav tm="100000">
                                          <p:val>
                                            <p:strVal val="#ppt_y"/>
                                          </p:val>
                                        </p:tav>
                                      </p:tavLst>
                                    </p:anim>
                                  </p:childTnLst>
                                  <p:subTnLst>
                                    <p:set>
                                      <p:cBhvr override="childStyle">
                                        <p:cTn dur="1" fill="hold" display="0" masterRel="sameClick" afterEffect="1">
                                          <p:stCondLst>
                                            <p:cond evt="end" delay="0">
                                              <p:tn val="20"/>
                                            </p:cond>
                                          </p:stCondLst>
                                        </p:cTn>
                                        <p:tgtEl>
                                          <p:spTgt spid="10"/>
                                        </p:tgtEl>
                                        <p:attrNameLst>
                                          <p:attrName>style.visibility</p:attrName>
                                        </p:attrNameLst>
                                      </p:cBhvr>
                                      <p:to>
                                        <p:strVal val="hidden"/>
                                      </p:to>
                                    </p:set>
                                  </p:subTnLst>
                                </p:cTn>
                              </p:par>
                            </p:childTnLst>
                          </p:cTn>
                        </p:par>
                        <p:par>
                          <p:cTn id="24" fill="hold">
                            <p:stCondLst>
                              <p:cond delay="2000"/>
                            </p:stCondLst>
                            <p:childTnLst>
                              <p:par>
                                <p:cTn id="25" presetID="2" presetClass="entr" presetSubtype="1"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0-#ppt_h/2"/>
                                          </p:val>
                                        </p:tav>
                                        <p:tav tm="100000">
                                          <p:val>
                                            <p:strVal val="#ppt_y"/>
                                          </p:val>
                                        </p:tav>
                                      </p:tavLst>
                                    </p:anim>
                                  </p:childTnLst>
                                  <p:subTnLst>
                                    <p:set>
                                      <p:cBhvr override="childStyle">
                                        <p:cTn dur="1" fill="hold" display="0" masterRel="sameClick" afterEffect="1">
                                          <p:stCondLst>
                                            <p:cond evt="end" delay="0">
                                              <p:tn val="25"/>
                                            </p:cond>
                                          </p:stCondLst>
                                        </p:cTn>
                                        <p:tgtEl>
                                          <p:spTgt spid="11"/>
                                        </p:tgtEl>
                                        <p:attrNameLst>
                                          <p:attrName>style.visibility</p:attrName>
                                        </p:attrNameLst>
                                      </p:cBhvr>
                                      <p:to>
                                        <p:strVal val="hidden"/>
                                      </p:to>
                                    </p:set>
                                  </p:subTnLst>
                                </p:cTn>
                              </p:par>
                            </p:childTnLst>
                          </p:cTn>
                        </p:par>
                        <p:par>
                          <p:cTn id="29" fill="hold">
                            <p:stCondLst>
                              <p:cond delay="2500"/>
                            </p:stCondLst>
                            <p:childTnLst>
                              <p:par>
                                <p:cTn id="30" presetID="2" presetClass="entr" presetSubtype="1"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0-#ppt_h/2"/>
                                          </p:val>
                                        </p:tav>
                                        <p:tav tm="100000">
                                          <p:val>
                                            <p:strVal val="#ppt_y"/>
                                          </p:val>
                                        </p:tav>
                                      </p:tavLst>
                                    </p:anim>
                                  </p:childTnLst>
                                  <p:subTnLst>
                                    <p:set>
                                      <p:cBhvr override="childStyle">
                                        <p:cTn dur="1" fill="hold" display="0" masterRel="sameClick" afterEffect="1">
                                          <p:stCondLst>
                                            <p:cond evt="end" delay="0">
                                              <p:tn val="30"/>
                                            </p:cond>
                                          </p:stCondLst>
                                        </p:cTn>
                                        <p:tgtEl>
                                          <p:spTgt spid="8"/>
                                        </p:tgtEl>
                                        <p:attrNameLst>
                                          <p:attrName>style.visibility</p:attrName>
                                        </p:attrNameLst>
                                      </p:cBhvr>
                                      <p:to>
                                        <p:strVal val="hidden"/>
                                      </p:to>
                                    </p:set>
                                  </p:subTnLst>
                                </p:cTn>
                              </p:par>
                            </p:childTnLst>
                          </p:cTn>
                        </p:par>
                        <p:par>
                          <p:cTn id="34" fill="hold">
                            <p:stCondLst>
                              <p:cond delay="3000"/>
                            </p:stCondLst>
                            <p:childTnLst>
                              <p:par>
                                <p:cTn id="35" presetID="2" presetClass="entr" presetSubtype="1"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0-#ppt_h/2"/>
                                          </p:val>
                                        </p:tav>
                                        <p:tav tm="100000">
                                          <p:val>
                                            <p:strVal val="#ppt_y"/>
                                          </p:val>
                                        </p:tav>
                                      </p:tavLst>
                                    </p:anim>
                                  </p:childTnLst>
                                  <p:subTnLst>
                                    <p:set>
                                      <p:cBhvr override="childStyle">
                                        <p:cTn dur="1" fill="hold" display="0" masterRel="sameClick" afterEffect="1">
                                          <p:stCondLst>
                                            <p:cond evt="end" delay="0">
                                              <p:tn val="35"/>
                                            </p:cond>
                                          </p:stCondLst>
                                        </p:cTn>
                                        <p:tgtEl>
                                          <p:spTgt spid="9"/>
                                        </p:tgtEl>
                                        <p:attrNameLst>
                                          <p:attrName>style.visibility</p:attrName>
                                        </p:attrNameLst>
                                      </p:cBhvr>
                                      <p:to>
                                        <p:strVal val="hidden"/>
                                      </p:to>
                                    </p:set>
                                  </p:subTnLst>
                                </p:cTn>
                              </p:par>
                            </p:childTnLst>
                          </p:cTn>
                        </p:par>
                        <p:par>
                          <p:cTn id="39" fill="hold">
                            <p:stCondLst>
                              <p:cond delay="3500"/>
                            </p:stCondLst>
                            <p:childTnLst>
                              <p:par>
                                <p:cTn id="40" presetID="9" presetClass="entr" presetSubtype="0" fill="hold"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dissolve">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TW" sz="2000" dirty="0">
                <a:latin typeface="+mj-ea"/>
                <a:ea typeface="+mj-ea"/>
              </a:rPr>
              <a:t>7.</a:t>
            </a:r>
            <a:r>
              <a:rPr lang="zh-TW" altLang="zh-CN" sz="2000" dirty="0">
                <a:latin typeface="+mj-ea"/>
                <a:ea typeface="+mj-ea"/>
              </a:rPr>
              <a:t>一氧化碳传感器</a:t>
            </a:r>
            <a:endParaRPr lang="zh-CN" altLang="en-US" sz="2000" dirty="0">
              <a:latin typeface="+mj-ea"/>
              <a:ea typeface="+mj-ea"/>
            </a:endParaRPr>
          </a:p>
        </p:txBody>
      </p:sp>
      <p:sp>
        <p:nvSpPr>
          <p:cNvPr id="3" name="Rectangle 26"/>
          <p:cNvSpPr>
            <a:spLocks noChangeArrowheads="1"/>
          </p:cNvSpPr>
          <p:nvPr/>
        </p:nvSpPr>
        <p:spPr bwMode="auto">
          <a:xfrm>
            <a:off x="1143000" y="1878424"/>
            <a:ext cx="6967538" cy="220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284480" indent="-284480">
              <a:defRPr sz="2400">
                <a:solidFill>
                  <a:schemeClr val="tx1"/>
                </a:solidFill>
                <a:latin typeface="Arial" panose="020B0604020202020204" pitchFamily="34" charset="0"/>
              </a:defRPr>
            </a:lvl1pPr>
            <a:lvl2pPr marL="760730" indent="-285750">
              <a:spcBef>
                <a:spcPct val="0"/>
              </a:spcBef>
              <a:buChar char="–"/>
              <a:defRPr sz="2000">
                <a:solidFill>
                  <a:schemeClr val="tx1"/>
                </a:solidFill>
                <a:latin typeface="Arial" panose="020B0604020202020204" pitchFamily="34" charset="0"/>
              </a:defRPr>
            </a:lvl2pPr>
            <a:lvl3pPr marL="1179830" indent="-228600">
              <a:spcBef>
                <a:spcPct val="0"/>
              </a:spcBef>
              <a:defRPr sz="2000">
                <a:solidFill>
                  <a:schemeClr val="tx1"/>
                </a:solidFill>
                <a:latin typeface="Arial" panose="020B0604020202020204" pitchFamily="34" charset="0"/>
              </a:defRPr>
            </a:lvl3pPr>
            <a:lvl4pPr marL="1598930" indent="-228600">
              <a:spcBef>
                <a:spcPct val="0"/>
              </a:spcBef>
              <a:buChar char="–"/>
              <a:defRPr sz="2000">
                <a:solidFill>
                  <a:schemeClr val="tx1"/>
                </a:solidFill>
                <a:latin typeface="Arial" panose="020B0604020202020204" pitchFamily="34" charset="0"/>
              </a:defRPr>
            </a:lvl4pPr>
            <a:lvl5pPr marL="2018030" indent="-228600">
              <a:spcBef>
                <a:spcPct val="0"/>
              </a:spcBef>
              <a:buChar char="–"/>
              <a:defRPr sz="2000">
                <a:solidFill>
                  <a:schemeClr val="tx1"/>
                </a:solidFill>
                <a:latin typeface="Arial" panose="020B0604020202020204" pitchFamily="34" charset="0"/>
              </a:defRPr>
            </a:lvl5pPr>
            <a:lvl6pPr marL="2475230" indent="-228600" eaLnBrk="0" fontAlgn="base" hangingPunct="0">
              <a:spcBef>
                <a:spcPct val="0"/>
              </a:spcBef>
              <a:spcAft>
                <a:spcPct val="0"/>
              </a:spcAft>
              <a:buChar char="–"/>
              <a:defRPr sz="2000">
                <a:solidFill>
                  <a:schemeClr val="tx1"/>
                </a:solidFill>
                <a:latin typeface="Arial" panose="020B0604020202020204" pitchFamily="34" charset="0"/>
              </a:defRPr>
            </a:lvl6pPr>
            <a:lvl7pPr marL="2932430" indent="-228600" eaLnBrk="0" fontAlgn="base" hangingPunct="0">
              <a:spcBef>
                <a:spcPct val="0"/>
              </a:spcBef>
              <a:spcAft>
                <a:spcPct val="0"/>
              </a:spcAft>
              <a:buChar char="–"/>
              <a:defRPr sz="2000">
                <a:solidFill>
                  <a:schemeClr val="tx1"/>
                </a:solidFill>
                <a:latin typeface="Arial" panose="020B0604020202020204" pitchFamily="34" charset="0"/>
              </a:defRPr>
            </a:lvl7pPr>
            <a:lvl8pPr marL="3389630" indent="-228600" eaLnBrk="0" fontAlgn="base" hangingPunct="0">
              <a:spcBef>
                <a:spcPct val="0"/>
              </a:spcBef>
              <a:spcAft>
                <a:spcPct val="0"/>
              </a:spcAft>
              <a:buChar char="–"/>
              <a:defRPr sz="2000">
                <a:solidFill>
                  <a:schemeClr val="tx1"/>
                </a:solidFill>
                <a:latin typeface="Arial" panose="020B0604020202020204" pitchFamily="34" charset="0"/>
              </a:defRPr>
            </a:lvl8pPr>
            <a:lvl9pPr marL="3846830" indent="-228600" eaLnBrk="0" fontAlgn="base" hangingPunct="0">
              <a:spcBef>
                <a:spcPct val="0"/>
              </a:spcBef>
              <a:spcAft>
                <a:spcPct val="0"/>
              </a:spcAft>
              <a:buChar char="–"/>
              <a:defRPr sz="2000">
                <a:solidFill>
                  <a:schemeClr val="tx1"/>
                </a:solidFill>
                <a:latin typeface="Arial" panose="020B0604020202020204" pitchFamily="34" charset="0"/>
              </a:defRPr>
            </a:lvl9pPr>
          </a:lstStyle>
          <a:p>
            <a:pPr eaLnBrk="0" fontAlgn="base" hangingPunct="0">
              <a:spcBef>
                <a:spcPct val="50000"/>
              </a:spcBef>
              <a:spcAft>
                <a:spcPct val="0"/>
              </a:spcAft>
              <a:buFontTx/>
              <a:buChar char="•"/>
            </a:pPr>
            <a:r>
              <a:rPr lang="zh-CN" altLang="zh-CN" sz="2000" dirty="0">
                <a:solidFill>
                  <a:srgbClr val="FFFFFF"/>
                </a:solidFill>
                <a:latin typeface="仿宋_GB2312" pitchFamily="49" charset="-122"/>
                <a:ea typeface="仿宋_GB2312" pitchFamily="49" charset="-122"/>
              </a:rPr>
              <a:t>仿生物 (Gelcell)</a:t>
            </a:r>
            <a:endParaRPr lang="zh-CN" altLang="zh-CN" sz="2000" dirty="0">
              <a:solidFill>
                <a:srgbClr val="FFFFFF"/>
              </a:solidFill>
              <a:latin typeface="仿宋_GB2312" pitchFamily="49" charset="-122"/>
              <a:ea typeface="仿宋_GB2312" pitchFamily="49" charset="-122"/>
            </a:endParaRPr>
          </a:p>
          <a:p>
            <a:pPr lvl="1" eaLnBrk="0" fontAlgn="base" hangingPunct="0">
              <a:spcAft>
                <a:spcPct val="0"/>
              </a:spcAft>
            </a:pPr>
            <a:r>
              <a:rPr lang="zh-TW" altLang="zh-CN" dirty="0">
                <a:solidFill>
                  <a:srgbClr val="FFFFFF"/>
                </a:solidFill>
                <a:latin typeface="仿宋_GB2312" pitchFamily="49" charset="-122"/>
                <a:ea typeface="仿宋_GB2312" pitchFamily="49" charset="-122"/>
              </a:rPr>
              <a:t>当隔片受一氧化碳气体侵害，它的顏色会改变</a:t>
            </a:r>
            <a:endParaRPr lang="en-US" altLang="zh-CN" dirty="0">
              <a:solidFill>
                <a:srgbClr val="FFFFFF"/>
              </a:solidFill>
              <a:latin typeface="仿宋_GB2312" pitchFamily="49" charset="-122"/>
              <a:ea typeface="仿宋_GB2312" pitchFamily="49" charset="-122"/>
            </a:endParaRPr>
          </a:p>
        </p:txBody>
      </p:sp>
      <p:sp>
        <p:nvSpPr>
          <p:cNvPr id="5" name="矩形 4"/>
          <p:cNvSpPr/>
          <p:nvPr/>
        </p:nvSpPr>
        <p:spPr>
          <a:xfrm>
            <a:off x="479795" y="914070"/>
            <a:ext cx="8147248" cy="1045210"/>
          </a:xfrm>
          <a:prstGeom prst="rect">
            <a:avLst/>
          </a:prstGeom>
        </p:spPr>
        <p:txBody>
          <a:bodyPr wrap="square">
            <a:spAutoFit/>
          </a:bodyPr>
          <a:lstStyle/>
          <a:p>
            <a:r>
              <a:rPr lang="en-US" altLang="zh-CN" sz="1400" dirty="0">
                <a:latin typeface="PMingLiU" panose="02020500000000000000" pitchFamily="18" charset="-120"/>
                <a:ea typeface="PMingLiU" panose="02020500000000000000" pitchFamily="18" charset="-120"/>
              </a:rPr>
              <a:t>7.2  </a:t>
            </a:r>
            <a:r>
              <a:rPr lang="zh-TW" altLang="zh-CN" sz="1400" dirty="0">
                <a:latin typeface="PMingLiU" panose="02020500000000000000" pitchFamily="18" charset="-120"/>
                <a:ea typeface="PMingLiU" panose="02020500000000000000" pitchFamily="18" charset="-120"/>
              </a:rPr>
              <a:t>金属氧化半导体</a:t>
            </a:r>
            <a:r>
              <a:rPr lang="zh-CN" altLang="en-US" sz="1400" dirty="0">
                <a:latin typeface="PMingLiU" panose="02020500000000000000" pitchFamily="18" charset="-120"/>
                <a:ea typeface="PMingLiU" panose="02020500000000000000" pitchFamily="18" charset="-120"/>
              </a:rPr>
              <a:t>一氧化碳传感器</a:t>
            </a:r>
            <a:endParaRPr lang="en-US" altLang="zh-CN" sz="1400" dirty="0">
              <a:latin typeface="PMingLiU" panose="02020500000000000000" pitchFamily="18" charset="-120"/>
              <a:ea typeface="PMingLiU" panose="02020500000000000000" pitchFamily="18" charset="-120"/>
            </a:endParaRPr>
          </a:p>
          <a:p>
            <a:r>
              <a:rPr lang="en-US" altLang="zh-TW" sz="1400" dirty="0">
                <a:latin typeface="PMingLiU" panose="02020500000000000000" pitchFamily="18" charset="-120"/>
                <a:ea typeface="PMingLiU" panose="02020500000000000000" pitchFamily="18" charset="-120"/>
              </a:rPr>
              <a:t>       </a:t>
            </a:r>
            <a:r>
              <a:rPr lang="zh-TW" altLang="zh-CN" sz="1400" dirty="0">
                <a:latin typeface="PMingLiU" panose="02020500000000000000" pitchFamily="18" charset="-120"/>
                <a:ea typeface="PMingLiU" panose="02020500000000000000" pitchFamily="18" charset="-120"/>
              </a:rPr>
              <a:t>当它暴露在一氧化碳时，阻抗降低</a:t>
            </a:r>
            <a:endParaRPr lang="en-US" altLang="zh-CN" sz="1400" dirty="0">
              <a:latin typeface="PMingLiU" panose="02020500000000000000" pitchFamily="18" charset="-120"/>
              <a:ea typeface="PMingLiU" panose="02020500000000000000" pitchFamily="18" charset="-120"/>
            </a:endParaRPr>
          </a:p>
          <a:p>
            <a:endParaRPr lang="en-US" altLang="zh-CN" sz="1400" dirty="0">
              <a:latin typeface="PMingLiU" panose="02020500000000000000" pitchFamily="18" charset="-120"/>
              <a:ea typeface="PMingLiU" panose="02020500000000000000" pitchFamily="18" charset="-120"/>
            </a:endParaRPr>
          </a:p>
          <a:p>
            <a:endParaRPr lang="en-US" altLang="zh-CN" sz="2000" dirty="0">
              <a:latin typeface="PMingLiU" panose="02020500000000000000" pitchFamily="18" charset="-120"/>
              <a:ea typeface="PMingLiU" panose="02020500000000000000" pitchFamily="18" charset="-120"/>
            </a:endParaRPr>
          </a:p>
        </p:txBody>
      </p:sp>
      <p:sp>
        <p:nvSpPr>
          <p:cNvPr id="17" name="矩形 16"/>
          <p:cNvSpPr/>
          <p:nvPr/>
        </p:nvSpPr>
        <p:spPr>
          <a:xfrm>
            <a:off x="468955" y="4585692"/>
            <a:ext cx="8158088" cy="830997"/>
          </a:xfrm>
          <a:prstGeom prst="rect">
            <a:avLst/>
          </a:prstGeom>
          <a:pattFill prst="pct5">
            <a:fgClr>
              <a:schemeClr val="accent1"/>
            </a:fgClr>
            <a:bgClr>
              <a:schemeClr val="bg1"/>
            </a:bgClr>
          </a:pattFill>
          <a:ln>
            <a:solidFill>
              <a:srgbClr val="00B0F0"/>
            </a:solidFill>
          </a:ln>
        </p:spPr>
        <p:txBody>
          <a:bodyPr wrap="square">
            <a:spAutoFit/>
          </a:bodyPr>
          <a:lstStyle/>
          <a:p>
            <a:r>
              <a:rPr lang="zh-CN" altLang="en-US" sz="1200" dirty="0">
                <a:latin typeface="Arial" panose="020B0604020202020204" pitchFamily="34" charset="0"/>
              </a:rPr>
              <a:t>备注：</a:t>
            </a:r>
            <a:endParaRPr lang="en-US" altLang="zh-CN" sz="1200" dirty="0">
              <a:latin typeface="Arial" panose="020B0604020202020204" pitchFamily="34" charset="0"/>
            </a:endParaRPr>
          </a:p>
          <a:p>
            <a:r>
              <a:rPr lang="zh-CN" altLang="en-US" sz="1200" dirty="0">
                <a:latin typeface="Arial" panose="020B0604020202020204" pitchFamily="34" charset="0"/>
              </a:rPr>
              <a:t>这种类型的传感器所使用的的气敏材料是在清洁空气中电导率较低的二氧化锡</a:t>
            </a:r>
            <a:r>
              <a:rPr lang="en-US" altLang="zh-CN" sz="1200" dirty="0">
                <a:latin typeface="Arial" panose="020B0604020202020204" pitchFamily="34" charset="0"/>
              </a:rPr>
              <a:t>(SnO2)</a:t>
            </a:r>
            <a:r>
              <a:rPr lang="zh-CN" altLang="en-US" sz="1200" dirty="0">
                <a:latin typeface="Arial" panose="020B0604020202020204" pitchFamily="34" charset="0"/>
              </a:rPr>
              <a:t>。采用高低温循环方式低温（</a:t>
            </a:r>
            <a:r>
              <a:rPr lang="en-US" altLang="zh-CN" sz="1200" dirty="0">
                <a:latin typeface="Arial" panose="020B0604020202020204" pitchFamily="34" charset="0"/>
              </a:rPr>
              <a:t>1.5V</a:t>
            </a:r>
            <a:r>
              <a:rPr lang="zh-CN" altLang="en-US" sz="1200" dirty="0">
                <a:latin typeface="Arial" panose="020B0604020202020204" pitchFamily="34" charset="0"/>
              </a:rPr>
              <a:t>加热）检测</a:t>
            </a:r>
            <a:r>
              <a:rPr lang="en-US" altLang="zh-CN" sz="1200" dirty="0">
                <a:latin typeface="Arial" panose="020B0604020202020204" pitchFamily="34" charset="0"/>
              </a:rPr>
              <a:t>CO</a:t>
            </a:r>
            <a:r>
              <a:rPr lang="zh-CN" altLang="en-US" sz="1200" dirty="0">
                <a:latin typeface="Arial" panose="020B0604020202020204" pitchFamily="34" charset="0"/>
              </a:rPr>
              <a:t>，传感器的电导率随空气中的</a:t>
            </a:r>
            <a:r>
              <a:rPr lang="en-US" altLang="zh-CN" sz="1200" dirty="0">
                <a:latin typeface="Arial" panose="020B0604020202020204" pitchFamily="34" charset="0"/>
              </a:rPr>
              <a:t>CO</a:t>
            </a:r>
            <a:r>
              <a:rPr lang="zh-CN" altLang="en-US" sz="1200" dirty="0">
                <a:latin typeface="Arial" panose="020B0604020202020204" pitchFamily="34" charset="0"/>
              </a:rPr>
              <a:t>气体浓度增加而增大，高温（</a:t>
            </a:r>
            <a:r>
              <a:rPr lang="en-US" altLang="zh-CN" sz="1200" dirty="0">
                <a:latin typeface="Arial" panose="020B0604020202020204" pitchFamily="34" charset="0"/>
              </a:rPr>
              <a:t>5.0V</a:t>
            </a:r>
            <a:r>
              <a:rPr lang="zh-CN" altLang="en-US" sz="1200" dirty="0">
                <a:latin typeface="Arial" panose="020B0604020202020204" pitchFamily="34" charset="0"/>
              </a:rPr>
              <a:t>加热）清洗低温时吸附的杂散气体。使用简单的电路即可将电导率的变化转换为与</a:t>
            </a:r>
            <a:r>
              <a:rPr lang="en-US" altLang="zh-CN" sz="1200" dirty="0">
                <a:latin typeface="Arial" panose="020B0604020202020204" pitchFamily="34" charset="0"/>
              </a:rPr>
              <a:t>CO</a:t>
            </a:r>
            <a:r>
              <a:rPr lang="zh-CN" altLang="en-US" sz="1200" dirty="0">
                <a:latin typeface="Arial" panose="020B0604020202020204" pitchFamily="34" charset="0"/>
              </a:rPr>
              <a:t>浓度相对应的输出信号。</a:t>
            </a:r>
            <a:endParaRPr lang="zh-CN" altLang="en-US" sz="1200" dirty="0">
              <a:latin typeface="Arial" panose="020B0604020202020204" pitchFamily="34" charset="0"/>
            </a:endParaRPr>
          </a:p>
        </p:txBody>
      </p:sp>
      <p:graphicFrame>
        <p:nvGraphicFramePr>
          <p:cNvPr id="23" name="Object 17"/>
          <p:cNvGraphicFramePr>
            <a:graphicFrameLocks noChangeAspect="1"/>
          </p:cNvGraphicFramePr>
          <p:nvPr/>
        </p:nvGraphicFramePr>
        <p:xfrm>
          <a:off x="1573802" y="1650939"/>
          <a:ext cx="1463710" cy="772192"/>
        </p:xfrm>
        <a:graphic>
          <a:graphicData uri="http://schemas.openxmlformats.org/presentationml/2006/ole">
            <mc:AlternateContent xmlns:mc="http://schemas.openxmlformats.org/markup-compatibility/2006">
              <mc:Choice xmlns:v="urn:schemas-microsoft-com:vml" Requires="v">
                <p:oleObj spid="_x0000_s2257" name="Bitmap Image" r:id="rId1" imgW="1209675" imgH="638175" progId="Paint.Picture">
                  <p:embed/>
                </p:oleObj>
              </mc:Choice>
              <mc:Fallback>
                <p:oleObj name="Bitmap Image" r:id="rId1" imgW="1209675" imgH="638175" progId="Paint.Picture">
                  <p:embed/>
                  <p:pic>
                    <p:nvPicPr>
                      <p:cNvPr id="0" name="Object 17"/>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73802" y="1650939"/>
                        <a:ext cx="1463710" cy="772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 name="Object 18"/>
          <p:cNvGraphicFramePr>
            <a:graphicFrameLocks noChangeAspect="1"/>
          </p:cNvGraphicFramePr>
          <p:nvPr/>
        </p:nvGraphicFramePr>
        <p:xfrm>
          <a:off x="2085116" y="1790668"/>
          <a:ext cx="4017818" cy="2988829"/>
        </p:xfrm>
        <a:graphic>
          <a:graphicData uri="http://schemas.openxmlformats.org/presentationml/2006/ole">
            <mc:AlternateContent xmlns:mc="http://schemas.openxmlformats.org/markup-compatibility/2006">
              <mc:Choice xmlns:v="urn:schemas-microsoft-com:vml" Requires="v">
                <p:oleObj spid="_x0000_s2258" name="BMP 图像" r:id="rId3" imgW="5133975" imgH="3819525" progId="Paint.Picture">
                  <p:embed/>
                </p:oleObj>
              </mc:Choice>
              <mc:Fallback>
                <p:oleObj name="BMP 图像" r:id="rId3" imgW="5133975" imgH="3819525" progId="Paint.Picture">
                  <p:embed/>
                  <p:pic>
                    <p:nvPicPr>
                      <p:cNvPr id="0" name="Object 18"/>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085116" y="1790668"/>
                        <a:ext cx="4017818" cy="2988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 name="Text Box 20"/>
          <p:cNvSpPr txBox="1">
            <a:spLocks noChangeArrowheads="1"/>
          </p:cNvSpPr>
          <p:nvPr/>
        </p:nvSpPr>
        <p:spPr bwMode="auto">
          <a:xfrm>
            <a:off x="5635964" y="1993847"/>
            <a:ext cx="1161314"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5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5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50000"/>
              </a:spcBef>
              <a:spcAft>
                <a:spcPct val="0"/>
              </a:spcAft>
              <a:buChar char="•"/>
              <a:defRPr sz="2000">
                <a:solidFill>
                  <a:schemeClr val="tx1"/>
                </a:solidFill>
                <a:latin typeface="Arial" panose="020B0604020202020204" pitchFamily="34" charset="0"/>
              </a:defRPr>
            </a:lvl9pPr>
          </a:lstStyle>
          <a:p>
            <a:pPr>
              <a:buFontTx/>
              <a:buNone/>
            </a:pPr>
            <a:r>
              <a:rPr lang="en-US" altLang="zh-CN" sz="1400" dirty="0">
                <a:solidFill>
                  <a:srgbClr val="000000"/>
                </a:solidFill>
                <a:ea typeface="宋体" panose="02010600030101010101" pitchFamily="2" charset="-122"/>
              </a:rPr>
              <a:t>Resistance</a:t>
            </a:r>
            <a:endParaRPr lang="en-US" altLang="zh-CN" sz="1400" dirty="0">
              <a:solidFill>
                <a:srgbClr val="000000"/>
              </a:solidFill>
              <a:ea typeface="宋体" panose="02010600030101010101" pitchFamily="2" charset="-122"/>
            </a:endParaRPr>
          </a:p>
        </p:txBody>
      </p:sp>
      <p:sp>
        <p:nvSpPr>
          <p:cNvPr id="26" name="Line 21"/>
          <p:cNvSpPr>
            <a:spLocks noChangeShapeType="1"/>
          </p:cNvSpPr>
          <p:nvPr/>
        </p:nvSpPr>
        <p:spPr bwMode="auto">
          <a:xfrm flipV="1">
            <a:off x="5425014" y="2896378"/>
            <a:ext cx="1163207" cy="28086"/>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8" name="Object 25"/>
          <p:cNvGraphicFramePr>
            <a:graphicFrameLocks noChangeAspect="1"/>
          </p:cNvGraphicFramePr>
          <p:nvPr/>
        </p:nvGraphicFramePr>
        <p:xfrm>
          <a:off x="2412002" y="1422339"/>
          <a:ext cx="1463710" cy="772192"/>
        </p:xfrm>
        <a:graphic>
          <a:graphicData uri="http://schemas.openxmlformats.org/presentationml/2006/ole">
            <mc:AlternateContent xmlns:mc="http://schemas.openxmlformats.org/markup-compatibility/2006">
              <mc:Choice xmlns:v="urn:schemas-microsoft-com:vml" Requires="v">
                <p:oleObj spid="_x0000_s2259" name="Bitmap Image" r:id="rId5" imgW="1209675" imgH="638175" progId="Paint.Picture">
                  <p:embed/>
                </p:oleObj>
              </mc:Choice>
              <mc:Fallback>
                <p:oleObj name="Bitmap Image" r:id="rId5" imgW="1209675" imgH="638175" progId="Paint.Picture">
                  <p:embed/>
                  <p:pic>
                    <p:nvPicPr>
                      <p:cNvPr id="0" name="Object 25"/>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12002" y="1422339"/>
                        <a:ext cx="1463710" cy="772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 name="Object 26"/>
          <p:cNvGraphicFramePr>
            <a:graphicFrameLocks noChangeAspect="1"/>
          </p:cNvGraphicFramePr>
          <p:nvPr/>
        </p:nvGraphicFramePr>
        <p:xfrm>
          <a:off x="3402602" y="1422339"/>
          <a:ext cx="1463710" cy="772192"/>
        </p:xfrm>
        <a:graphic>
          <a:graphicData uri="http://schemas.openxmlformats.org/presentationml/2006/ole">
            <mc:AlternateContent xmlns:mc="http://schemas.openxmlformats.org/markup-compatibility/2006">
              <mc:Choice xmlns:v="urn:schemas-microsoft-com:vml" Requires="v">
                <p:oleObj spid="_x0000_s2260" name="Bitmap Image" r:id="rId6" imgW="1209675" imgH="638175" progId="Paint.Picture">
                  <p:embed/>
                </p:oleObj>
              </mc:Choice>
              <mc:Fallback>
                <p:oleObj name="Bitmap Image" r:id="rId6" imgW="1209675" imgH="638175" progId="Paint.Picture">
                  <p:embed/>
                  <p:pic>
                    <p:nvPicPr>
                      <p:cNvPr id="0" name="Object 26"/>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02602" y="1422339"/>
                        <a:ext cx="1463710" cy="772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 name="Object 25"/>
          <p:cNvGraphicFramePr>
            <a:graphicFrameLocks noChangeAspect="1"/>
          </p:cNvGraphicFramePr>
          <p:nvPr/>
        </p:nvGraphicFramePr>
        <p:xfrm>
          <a:off x="2639375" y="1669656"/>
          <a:ext cx="1463710" cy="772192"/>
        </p:xfrm>
        <a:graphic>
          <a:graphicData uri="http://schemas.openxmlformats.org/presentationml/2006/ole">
            <mc:AlternateContent xmlns:mc="http://schemas.openxmlformats.org/markup-compatibility/2006">
              <mc:Choice xmlns:v="urn:schemas-microsoft-com:vml" Requires="v">
                <p:oleObj spid="_x0000_s2261" name="Bitmap Image" r:id="rId7" imgW="1209675" imgH="638175" progId="Paint.Picture">
                  <p:embed/>
                </p:oleObj>
              </mc:Choice>
              <mc:Fallback>
                <p:oleObj name="Bitmap Image" r:id="rId7" imgW="1209675" imgH="638175" progId="Paint.Picture">
                  <p:embed/>
                  <p:pic>
                    <p:nvPicPr>
                      <p:cNvPr id="0" name="Object 25"/>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39375" y="1669656"/>
                        <a:ext cx="1463710" cy="772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2" name="Picture 8" descr="Meter alarm point"/>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99881" y="1272927"/>
            <a:ext cx="147637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Line 22"/>
          <p:cNvSpPr>
            <a:spLocks noChangeShapeType="1"/>
          </p:cNvSpPr>
          <p:nvPr/>
        </p:nvSpPr>
        <p:spPr bwMode="auto">
          <a:xfrm flipH="1">
            <a:off x="5200516" y="2261882"/>
            <a:ext cx="518730" cy="634496"/>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23"/>
          <p:cNvSpPr>
            <a:spLocks noChangeShapeType="1"/>
          </p:cNvSpPr>
          <p:nvPr/>
        </p:nvSpPr>
        <p:spPr bwMode="auto">
          <a:xfrm flipH="1">
            <a:off x="6588222" y="2298647"/>
            <a:ext cx="2" cy="60510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0-#ppt_h/2"/>
                                          </p:val>
                                        </p:tav>
                                        <p:tav tm="100000">
                                          <p:val>
                                            <p:strVal val="#ppt_y"/>
                                          </p:val>
                                        </p:tav>
                                      </p:tavLst>
                                    </p:anim>
                                  </p:childTnLst>
                                  <p:subTnLst>
                                    <p:set>
                                      <p:cBhvr override="childStyle">
                                        <p:cTn dur="1" fill="hold" display="0" masterRel="sameClick" afterEffect="1">
                                          <p:stCondLst>
                                            <p:cond evt="end" delay="0">
                                              <p:tn val="5"/>
                                            </p:cond>
                                          </p:stCondLst>
                                        </p:cTn>
                                        <p:tgtEl>
                                          <p:spTgt spid="23"/>
                                        </p:tgtEl>
                                        <p:attrNameLst>
                                          <p:attrName>style.visibility</p:attrName>
                                        </p:attrNameLst>
                                      </p:cBhvr>
                                      <p:to>
                                        <p:strVal val="hidden"/>
                                      </p:to>
                                    </p:set>
                                  </p:sub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500" fill="hold"/>
                                        <p:tgtEl>
                                          <p:spTgt spid="29"/>
                                        </p:tgtEl>
                                        <p:attrNameLst>
                                          <p:attrName>ppt_x</p:attrName>
                                        </p:attrNameLst>
                                      </p:cBhvr>
                                      <p:tavLst>
                                        <p:tav tm="0">
                                          <p:val>
                                            <p:strVal val="#ppt_x"/>
                                          </p:val>
                                        </p:tav>
                                        <p:tav tm="100000">
                                          <p:val>
                                            <p:strVal val="#ppt_x"/>
                                          </p:val>
                                        </p:tav>
                                      </p:tavLst>
                                    </p:anim>
                                    <p:anim calcmode="lin" valueType="num">
                                      <p:cBhvr additive="base">
                                        <p:cTn id="13" dur="500" fill="hold"/>
                                        <p:tgtEl>
                                          <p:spTgt spid="29"/>
                                        </p:tgtEl>
                                        <p:attrNameLst>
                                          <p:attrName>ppt_y</p:attrName>
                                        </p:attrNameLst>
                                      </p:cBhvr>
                                      <p:tavLst>
                                        <p:tav tm="0">
                                          <p:val>
                                            <p:strVal val="0-#ppt_h/2"/>
                                          </p:val>
                                        </p:tav>
                                        <p:tav tm="100000">
                                          <p:val>
                                            <p:strVal val="#ppt_y"/>
                                          </p:val>
                                        </p:tav>
                                      </p:tavLst>
                                    </p:anim>
                                  </p:childTnLst>
                                  <p:subTnLst>
                                    <p:set>
                                      <p:cBhvr override="childStyle">
                                        <p:cTn dur="1" fill="hold" display="0" masterRel="sameClick" afterEffect="1">
                                          <p:stCondLst>
                                            <p:cond evt="end" delay="0">
                                              <p:tn val="10"/>
                                            </p:cond>
                                          </p:stCondLst>
                                        </p:cTn>
                                        <p:tgtEl>
                                          <p:spTgt spid="29"/>
                                        </p:tgtEl>
                                        <p:attrNameLst>
                                          <p:attrName>style.visibility</p:attrName>
                                        </p:attrNameLst>
                                      </p:cBhvr>
                                      <p:to>
                                        <p:strVal val="hidden"/>
                                      </p:to>
                                    </p:set>
                                  </p:subTnLst>
                                </p:cTn>
                              </p:par>
                            </p:childTnLst>
                          </p:cTn>
                        </p:par>
                        <p:par>
                          <p:cTn id="14" fill="hold">
                            <p:stCondLst>
                              <p:cond delay="1000"/>
                            </p:stCondLst>
                            <p:childTnLst>
                              <p:par>
                                <p:cTn id="15" presetID="2" presetClass="entr" presetSubtype="1" fill="hold" nodeType="after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ppt_x"/>
                                          </p:val>
                                        </p:tav>
                                        <p:tav tm="100000">
                                          <p:val>
                                            <p:strVal val="#ppt_x"/>
                                          </p:val>
                                        </p:tav>
                                      </p:tavLst>
                                    </p:anim>
                                    <p:anim calcmode="lin" valueType="num">
                                      <p:cBhvr additive="base">
                                        <p:cTn id="18" dur="500" fill="hold"/>
                                        <p:tgtEl>
                                          <p:spTgt spid="28"/>
                                        </p:tgtEl>
                                        <p:attrNameLst>
                                          <p:attrName>ppt_y</p:attrName>
                                        </p:attrNameLst>
                                      </p:cBhvr>
                                      <p:tavLst>
                                        <p:tav tm="0">
                                          <p:val>
                                            <p:strVal val="0-#ppt_h/2"/>
                                          </p:val>
                                        </p:tav>
                                        <p:tav tm="100000">
                                          <p:val>
                                            <p:strVal val="#ppt_y"/>
                                          </p:val>
                                        </p:tav>
                                      </p:tavLst>
                                    </p:anim>
                                  </p:childTnLst>
                                  <p:subTnLst>
                                    <p:set>
                                      <p:cBhvr override="childStyle">
                                        <p:cTn dur="1" fill="hold" display="0" masterRel="sameClick" afterEffect="1">
                                          <p:stCondLst>
                                            <p:cond evt="end" delay="0">
                                              <p:tn val="15"/>
                                            </p:cond>
                                          </p:stCondLst>
                                        </p:cTn>
                                        <p:tgtEl>
                                          <p:spTgt spid="28"/>
                                        </p:tgtEl>
                                        <p:attrNameLst>
                                          <p:attrName>style.visibility</p:attrName>
                                        </p:attrNameLst>
                                      </p:cBhvr>
                                      <p:to>
                                        <p:strVal val="hidden"/>
                                      </p:to>
                                    </p:set>
                                  </p:subTnLst>
                                </p:cTn>
                              </p:par>
                            </p:childTnLst>
                          </p:cTn>
                        </p:par>
                        <p:par>
                          <p:cTn id="19" fill="hold">
                            <p:stCondLst>
                              <p:cond delay="1500"/>
                            </p:stCondLst>
                            <p:childTnLst>
                              <p:par>
                                <p:cTn id="20" presetID="2" presetClass="entr" presetSubtype="1" fill="hold" nodeType="after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additive="base">
                                        <p:cTn id="22" dur="500" fill="hold"/>
                                        <p:tgtEl>
                                          <p:spTgt spid="31"/>
                                        </p:tgtEl>
                                        <p:attrNameLst>
                                          <p:attrName>ppt_x</p:attrName>
                                        </p:attrNameLst>
                                      </p:cBhvr>
                                      <p:tavLst>
                                        <p:tav tm="0">
                                          <p:val>
                                            <p:strVal val="#ppt_x"/>
                                          </p:val>
                                        </p:tav>
                                        <p:tav tm="100000">
                                          <p:val>
                                            <p:strVal val="#ppt_x"/>
                                          </p:val>
                                        </p:tav>
                                      </p:tavLst>
                                    </p:anim>
                                    <p:anim calcmode="lin" valueType="num">
                                      <p:cBhvr additive="base">
                                        <p:cTn id="23" dur="500" fill="hold"/>
                                        <p:tgtEl>
                                          <p:spTgt spid="31"/>
                                        </p:tgtEl>
                                        <p:attrNameLst>
                                          <p:attrName>ppt_y</p:attrName>
                                        </p:attrNameLst>
                                      </p:cBhvr>
                                      <p:tavLst>
                                        <p:tav tm="0">
                                          <p:val>
                                            <p:strVal val="0-#ppt_h/2"/>
                                          </p:val>
                                        </p:tav>
                                        <p:tav tm="100000">
                                          <p:val>
                                            <p:strVal val="#ppt_y"/>
                                          </p:val>
                                        </p:tav>
                                      </p:tavLst>
                                    </p:anim>
                                  </p:childTnLst>
                                  <p:subTnLst>
                                    <p:set>
                                      <p:cBhvr override="childStyle">
                                        <p:cTn dur="1" fill="hold" display="0" masterRel="sameClick" afterEffect="1">
                                          <p:stCondLst>
                                            <p:cond evt="end" delay="0">
                                              <p:tn val="20"/>
                                            </p:cond>
                                          </p:stCondLst>
                                        </p:cTn>
                                        <p:tgtEl>
                                          <p:spTgt spid="31"/>
                                        </p:tgtEl>
                                        <p:attrNameLst>
                                          <p:attrName>style.visibility</p:attrName>
                                        </p:attrNameLst>
                                      </p:cBhvr>
                                      <p:to>
                                        <p:strVal val="hidden"/>
                                      </p:to>
                                    </p:set>
                                  </p:subTnLst>
                                </p:cTn>
                              </p:par>
                            </p:childTnLst>
                          </p:cTn>
                        </p:par>
                        <p:par>
                          <p:cTn id="24" fill="hold">
                            <p:stCondLst>
                              <p:cond delay="2000"/>
                            </p:stCondLst>
                            <p:childTnLst>
                              <p:par>
                                <p:cTn id="25" presetID="1" presetClass="entr" presetSubtype="0" fill="hold" nodeType="afterEffect">
                                  <p:stCondLst>
                                    <p:cond delay="2000"/>
                                  </p:stCondLst>
                                  <p:childTnLst>
                                    <p:set>
                                      <p:cBhvr>
                                        <p:cTn id="26" dur="1" fill="hold">
                                          <p:stCondLst>
                                            <p:cond delay="499"/>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TW" sz="2000" dirty="0">
                <a:latin typeface="+mj-ea"/>
                <a:ea typeface="+mj-ea"/>
              </a:rPr>
              <a:t>7.</a:t>
            </a:r>
            <a:r>
              <a:rPr lang="zh-TW" altLang="zh-CN" sz="2000" dirty="0">
                <a:latin typeface="+mj-ea"/>
                <a:ea typeface="+mj-ea"/>
              </a:rPr>
              <a:t>一氧化碳传感器</a:t>
            </a:r>
            <a:endParaRPr lang="zh-CN" altLang="en-US" sz="2000" dirty="0">
              <a:latin typeface="+mj-ea"/>
              <a:ea typeface="+mj-ea"/>
            </a:endParaRPr>
          </a:p>
        </p:txBody>
      </p:sp>
      <p:sp>
        <p:nvSpPr>
          <p:cNvPr id="3" name="Rectangle 26"/>
          <p:cNvSpPr>
            <a:spLocks noChangeArrowheads="1"/>
          </p:cNvSpPr>
          <p:nvPr/>
        </p:nvSpPr>
        <p:spPr bwMode="auto">
          <a:xfrm>
            <a:off x="395536" y="1384151"/>
            <a:ext cx="6247458" cy="863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284480" indent="-284480">
              <a:defRPr sz="2400">
                <a:solidFill>
                  <a:schemeClr val="tx1"/>
                </a:solidFill>
                <a:latin typeface="Arial" panose="020B0604020202020204" pitchFamily="34" charset="0"/>
              </a:defRPr>
            </a:lvl1pPr>
            <a:lvl2pPr marL="760730" indent="-285750">
              <a:spcBef>
                <a:spcPct val="0"/>
              </a:spcBef>
              <a:buChar char="–"/>
              <a:defRPr sz="2000">
                <a:solidFill>
                  <a:schemeClr val="tx1"/>
                </a:solidFill>
                <a:latin typeface="Arial" panose="020B0604020202020204" pitchFamily="34" charset="0"/>
              </a:defRPr>
            </a:lvl2pPr>
            <a:lvl3pPr marL="1179830" indent="-228600">
              <a:spcBef>
                <a:spcPct val="0"/>
              </a:spcBef>
              <a:defRPr sz="2000">
                <a:solidFill>
                  <a:schemeClr val="tx1"/>
                </a:solidFill>
                <a:latin typeface="Arial" panose="020B0604020202020204" pitchFamily="34" charset="0"/>
              </a:defRPr>
            </a:lvl3pPr>
            <a:lvl4pPr marL="1598930" indent="-228600">
              <a:spcBef>
                <a:spcPct val="0"/>
              </a:spcBef>
              <a:buChar char="–"/>
              <a:defRPr sz="2000">
                <a:solidFill>
                  <a:schemeClr val="tx1"/>
                </a:solidFill>
                <a:latin typeface="Arial" panose="020B0604020202020204" pitchFamily="34" charset="0"/>
              </a:defRPr>
            </a:lvl4pPr>
            <a:lvl5pPr marL="2018030" indent="-228600">
              <a:spcBef>
                <a:spcPct val="0"/>
              </a:spcBef>
              <a:buChar char="–"/>
              <a:defRPr sz="2000">
                <a:solidFill>
                  <a:schemeClr val="tx1"/>
                </a:solidFill>
                <a:latin typeface="Arial" panose="020B0604020202020204" pitchFamily="34" charset="0"/>
              </a:defRPr>
            </a:lvl5pPr>
            <a:lvl6pPr marL="2475230" indent="-228600" eaLnBrk="0" fontAlgn="base" hangingPunct="0">
              <a:spcBef>
                <a:spcPct val="0"/>
              </a:spcBef>
              <a:spcAft>
                <a:spcPct val="0"/>
              </a:spcAft>
              <a:buChar char="–"/>
              <a:defRPr sz="2000">
                <a:solidFill>
                  <a:schemeClr val="tx1"/>
                </a:solidFill>
                <a:latin typeface="Arial" panose="020B0604020202020204" pitchFamily="34" charset="0"/>
              </a:defRPr>
            </a:lvl6pPr>
            <a:lvl7pPr marL="2932430" indent="-228600" eaLnBrk="0" fontAlgn="base" hangingPunct="0">
              <a:spcBef>
                <a:spcPct val="0"/>
              </a:spcBef>
              <a:spcAft>
                <a:spcPct val="0"/>
              </a:spcAft>
              <a:buChar char="–"/>
              <a:defRPr sz="2000">
                <a:solidFill>
                  <a:schemeClr val="tx1"/>
                </a:solidFill>
                <a:latin typeface="Arial" panose="020B0604020202020204" pitchFamily="34" charset="0"/>
              </a:defRPr>
            </a:lvl7pPr>
            <a:lvl8pPr marL="3389630" indent="-228600" eaLnBrk="0" fontAlgn="base" hangingPunct="0">
              <a:spcBef>
                <a:spcPct val="0"/>
              </a:spcBef>
              <a:spcAft>
                <a:spcPct val="0"/>
              </a:spcAft>
              <a:buChar char="–"/>
              <a:defRPr sz="2000">
                <a:solidFill>
                  <a:schemeClr val="tx1"/>
                </a:solidFill>
                <a:latin typeface="Arial" panose="020B0604020202020204" pitchFamily="34" charset="0"/>
              </a:defRPr>
            </a:lvl8pPr>
            <a:lvl9pPr marL="3846830" indent="-228600" eaLnBrk="0" fontAlgn="base" hangingPunct="0">
              <a:spcBef>
                <a:spcPct val="0"/>
              </a:spcBef>
              <a:spcAft>
                <a:spcPct val="0"/>
              </a:spcAft>
              <a:buChar char="–"/>
              <a:defRPr sz="2000">
                <a:solidFill>
                  <a:schemeClr val="tx1"/>
                </a:solidFill>
                <a:latin typeface="Arial" panose="020B0604020202020204" pitchFamily="34" charset="0"/>
              </a:defRPr>
            </a:lvl9pPr>
          </a:lstStyle>
          <a:p>
            <a:pPr marL="474980" lvl="1" indent="0">
              <a:buNone/>
            </a:pPr>
            <a:r>
              <a:rPr lang="zh-TW" altLang="en-US" sz="1200" dirty="0">
                <a:latin typeface="PMingLiU" panose="02020500000000000000" pitchFamily="18" charset="-120"/>
                <a:ea typeface="PMingLiU" panose="02020500000000000000" pitchFamily="18" charset="-120"/>
              </a:rPr>
              <a:t>酸性电池和燃料电池</a:t>
            </a:r>
            <a:r>
              <a:rPr lang="zh-TW" altLang="zh-CN" sz="1200" dirty="0">
                <a:latin typeface="PMingLiU" panose="02020500000000000000" pitchFamily="18" charset="-120"/>
                <a:ea typeface="PMingLiU" panose="02020500000000000000" pitchFamily="18" charset="-120"/>
              </a:rPr>
              <a:t>工作相类似</a:t>
            </a:r>
            <a:endParaRPr lang="en-US" altLang="zh-TW" sz="1200" dirty="0">
              <a:latin typeface="PMingLiU" panose="02020500000000000000" pitchFamily="18" charset="-120"/>
              <a:ea typeface="PMingLiU" panose="02020500000000000000" pitchFamily="18" charset="-120"/>
            </a:endParaRPr>
          </a:p>
          <a:p>
            <a:pPr marL="474980" lvl="1" indent="0">
              <a:buNone/>
            </a:pPr>
            <a:r>
              <a:rPr lang="zh-TW" altLang="en-US" sz="1200" dirty="0">
                <a:latin typeface="PMingLiU" panose="02020500000000000000" pitchFamily="18" charset="-120"/>
                <a:ea typeface="PMingLiU" panose="02020500000000000000" pitchFamily="18" charset="-120"/>
              </a:rPr>
              <a:t>铂催化一氧化碳产生质子 </a:t>
            </a:r>
            <a:r>
              <a:rPr lang="en-US" altLang="zh-TW" sz="1200" dirty="0">
                <a:latin typeface="PMingLiU" panose="02020500000000000000" pitchFamily="18" charset="-120"/>
                <a:ea typeface="PMingLiU" panose="02020500000000000000" pitchFamily="18" charset="-120"/>
              </a:rPr>
              <a:t>, </a:t>
            </a:r>
            <a:r>
              <a:rPr lang="zh-TW" altLang="zh-CN" sz="1200" dirty="0">
                <a:latin typeface="PMingLiU" panose="02020500000000000000" pitchFamily="18" charset="-120"/>
                <a:ea typeface="PMingLiU" panose="02020500000000000000" pitchFamily="18" charset="-120"/>
              </a:rPr>
              <a:t>然后</a:t>
            </a:r>
            <a:r>
              <a:rPr lang="zh-TW" altLang="en-US" sz="1200" dirty="0">
                <a:latin typeface="PMingLiU" panose="02020500000000000000" pitchFamily="18" charset="-120"/>
                <a:ea typeface="PMingLiU" panose="02020500000000000000" pitchFamily="18" charset="-120"/>
              </a:rPr>
              <a:t>产生电压</a:t>
            </a:r>
            <a:r>
              <a:rPr lang="zh-TW" altLang="zh-CN" sz="1200" dirty="0">
                <a:solidFill>
                  <a:srgbClr val="FFFFFF"/>
                </a:solidFill>
                <a:latin typeface="仿宋_GB2312" pitchFamily="49" charset="-122"/>
                <a:ea typeface="仿宋_GB2312" pitchFamily="49" charset="-122"/>
              </a:rPr>
              <a:t>体</a:t>
            </a:r>
            <a:endParaRPr lang="zh-CN" altLang="zh-CN" sz="2000" dirty="0">
              <a:solidFill>
                <a:srgbClr val="FFFFFF"/>
              </a:solidFill>
              <a:latin typeface="仿宋_GB2312" pitchFamily="49" charset="-122"/>
              <a:ea typeface="仿宋_GB2312" pitchFamily="49" charset="-122"/>
            </a:endParaRPr>
          </a:p>
          <a:p>
            <a:pPr lvl="1"/>
            <a:r>
              <a:rPr lang="zh-TW" altLang="zh-CN" dirty="0">
                <a:solidFill>
                  <a:srgbClr val="FFFFFF"/>
                </a:solidFill>
                <a:latin typeface="仿宋_GB2312" pitchFamily="49" charset="-122"/>
                <a:ea typeface="仿宋_GB2312" pitchFamily="49" charset="-122"/>
              </a:rPr>
              <a:t>侵害，它的顏色会改变</a:t>
            </a:r>
            <a:endParaRPr lang="en-US" altLang="zh-CN" dirty="0">
              <a:solidFill>
                <a:srgbClr val="FFFFFF"/>
              </a:solidFill>
              <a:latin typeface="仿宋_GB2312" pitchFamily="49" charset="-122"/>
              <a:ea typeface="仿宋_GB2312" pitchFamily="49" charset="-122"/>
            </a:endParaRPr>
          </a:p>
        </p:txBody>
      </p:sp>
      <p:sp>
        <p:nvSpPr>
          <p:cNvPr id="5" name="矩形 4"/>
          <p:cNvSpPr/>
          <p:nvPr/>
        </p:nvSpPr>
        <p:spPr>
          <a:xfrm>
            <a:off x="479795" y="914070"/>
            <a:ext cx="8147248" cy="615553"/>
          </a:xfrm>
          <a:prstGeom prst="rect">
            <a:avLst/>
          </a:prstGeom>
        </p:spPr>
        <p:txBody>
          <a:bodyPr wrap="square">
            <a:spAutoFit/>
          </a:bodyPr>
          <a:lstStyle/>
          <a:p>
            <a:r>
              <a:rPr lang="en-US" altLang="zh-CN" sz="1400" dirty="0">
                <a:latin typeface="PMingLiU" panose="02020500000000000000" pitchFamily="18" charset="-120"/>
                <a:ea typeface="PMingLiU" panose="02020500000000000000" pitchFamily="18" charset="-120"/>
              </a:rPr>
              <a:t>  </a:t>
            </a:r>
            <a:endParaRPr lang="en-US" altLang="zh-CN" sz="1400" dirty="0">
              <a:latin typeface="PMingLiU" panose="02020500000000000000" pitchFamily="18" charset="-120"/>
              <a:ea typeface="PMingLiU" panose="02020500000000000000" pitchFamily="18" charset="-120"/>
            </a:endParaRPr>
          </a:p>
          <a:p>
            <a:endParaRPr lang="en-US" altLang="zh-CN" sz="2000" dirty="0">
              <a:latin typeface="PMingLiU" panose="02020500000000000000" pitchFamily="18" charset="-120"/>
              <a:ea typeface="PMingLiU" panose="02020500000000000000" pitchFamily="18" charset="-120"/>
            </a:endParaRPr>
          </a:p>
        </p:txBody>
      </p:sp>
      <p:sp>
        <p:nvSpPr>
          <p:cNvPr id="4" name="矩形 3"/>
          <p:cNvSpPr/>
          <p:nvPr/>
        </p:nvSpPr>
        <p:spPr>
          <a:xfrm>
            <a:off x="507249" y="914070"/>
            <a:ext cx="2216785" cy="306705"/>
          </a:xfrm>
          <a:prstGeom prst="rect">
            <a:avLst/>
          </a:prstGeom>
        </p:spPr>
        <p:txBody>
          <a:bodyPr wrap="none">
            <a:spAutoFit/>
          </a:bodyPr>
          <a:lstStyle/>
          <a:p>
            <a:r>
              <a:rPr lang="en-US" altLang="zh-TW" sz="1400" dirty="0">
                <a:latin typeface="PMingLiU" panose="02020500000000000000" pitchFamily="18" charset="-120"/>
                <a:ea typeface="PMingLiU" panose="02020500000000000000" pitchFamily="18" charset="-120"/>
              </a:rPr>
              <a:t>7.3 </a:t>
            </a:r>
            <a:r>
              <a:rPr lang="zh-TW" altLang="en-US" sz="1400" dirty="0">
                <a:latin typeface="PMingLiU" panose="02020500000000000000" pitchFamily="18" charset="-120"/>
                <a:ea typeface="PMingLiU" panose="02020500000000000000" pitchFamily="18" charset="-120"/>
              </a:rPr>
              <a:t>电化学</a:t>
            </a:r>
            <a:r>
              <a:rPr lang="zh-CN" altLang="en-US" sz="1400" dirty="0">
                <a:latin typeface="PMingLiU" panose="02020500000000000000" pitchFamily="18" charset="-120"/>
                <a:ea typeface="PMingLiU" panose="02020500000000000000" pitchFamily="18" charset="-120"/>
              </a:rPr>
              <a:t>一氧化碳传感器</a:t>
            </a:r>
            <a:endParaRPr lang="zh-CN" altLang="en-US" sz="1400" dirty="0">
              <a:latin typeface="PMingLiU" panose="02020500000000000000" pitchFamily="18" charset="-120"/>
              <a:ea typeface="PMingLiU" panose="02020500000000000000" pitchFamily="18" charset="-120"/>
            </a:endParaRPr>
          </a:p>
        </p:txBody>
      </p:sp>
      <p:graphicFrame>
        <p:nvGraphicFramePr>
          <p:cNvPr id="19" name="Object 2"/>
          <p:cNvGraphicFramePr>
            <a:graphicFrameLocks noChangeAspect="1"/>
          </p:cNvGraphicFramePr>
          <p:nvPr/>
        </p:nvGraphicFramePr>
        <p:xfrm>
          <a:off x="3755199" y="1699484"/>
          <a:ext cx="4129169" cy="2526168"/>
        </p:xfrm>
        <a:graphic>
          <a:graphicData uri="http://schemas.openxmlformats.org/presentationml/2006/ole">
            <mc:AlternateContent xmlns:mc="http://schemas.openxmlformats.org/markup-compatibility/2006">
              <mc:Choice xmlns:v="urn:schemas-microsoft-com:vml" Requires="v">
                <p:oleObj spid="_x0000_s3489" name="Bitmap Image" r:id="rId1" imgW="5495925" imgH="3362325" progId="Paint.Picture">
                  <p:embed/>
                </p:oleObj>
              </mc:Choice>
              <mc:Fallback>
                <p:oleObj name="Bitmap Image" r:id="rId1" imgW="5495925" imgH="3362325" progId="Paint.Picture">
                  <p:embed/>
                  <p:pic>
                    <p:nvPicPr>
                      <p:cNvPr id="0" name="Object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55199" y="1699484"/>
                        <a:ext cx="4129169" cy="2526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Object 5"/>
          <p:cNvGraphicFramePr>
            <a:graphicFrameLocks noChangeAspect="1"/>
          </p:cNvGraphicFramePr>
          <p:nvPr/>
        </p:nvGraphicFramePr>
        <p:xfrm>
          <a:off x="2662526" y="3003125"/>
          <a:ext cx="520456" cy="439135"/>
        </p:xfrm>
        <a:graphic>
          <a:graphicData uri="http://schemas.openxmlformats.org/presentationml/2006/ole">
            <mc:AlternateContent xmlns:mc="http://schemas.openxmlformats.org/markup-compatibility/2006">
              <mc:Choice xmlns:v="urn:schemas-microsoft-com:vml" Requires="v">
                <p:oleObj spid="_x0000_s3490" name="Bitmap Image" r:id="rId3" imgW="790575" imgH="666750" progId="Paint.Picture">
                  <p:embed/>
                </p:oleObj>
              </mc:Choice>
              <mc:Fallback>
                <p:oleObj name="Bitmap Image" r:id="rId3" imgW="790575" imgH="666750" progId="Paint.Picture">
                  <p:embed/>
                  <p:pic>
                    <p:nvPicPr>
                      <p:cNvPr id="0" name="Object 5"/>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62526" y="3003125"/>
                        <a:ext cx="520456" cy="439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 name="Object 6"/>
          <p:cNvGraphicFramePr>
            <a:graphicFrameLocks noChangeAspect="1"/>
          </p:cNvGraphicFramePr>
          <p:nvPr/>
        </p:nvGraphicFramePr>
        <p:xfrm>
          <a:off x="2802849" y="3536525"/>
          <a:ext cx="468411" cy="439135"/>
        </p:xfrm>
        <a:graphic>
          <a:graphicData uri="http://schemas.openxmlformats.org/presentationml/2006/ole">
            <mc:AlternateContent xmlns:mc="http://schemas.openxmlformats.org/markup-compatibility/2006">
              <mc:Choice xmlns:v="urn:schemas-microsoft-com:vml" Requires="v">
                <p:oleObj spid="_x0000_s3491" name="Bitmap Image" r:id="rId5" imgW="790575" imgH="666750" progId="Paint.Picture">
                  <p:embed/>
                </p:oleObj>
              </mc:Choice>
              <mc:Fallback>
                <p:oleObj name="Bitmap Image" r:id="rId5" imgW="790575" imgH="666750" progId="Paint.Picture">
                  <p:embed/>
                  <p:pic>
                    <p:nvPicPr>
                      <p:cNvPr id="0" name="Object 6"/>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02849" y="3536525"/>
                        <a:ext cx="468411" cy="439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 name="Object 7"/>
          <p:cNvGraphicFramePr>
            <a:graphicFrameLocks noChangeAspect="1"/>
          </p:cNvGraphicFramePr>
          <p:nvPr/>
        </p:nvGraphicFramePr>
        <p:xfrm>
          <a:off x="3729326" y="3384125"/>
          <a:ext cx="520456" cy="439135"/>
        </p:xfrm>
        <a:graphic>
          <a:graphicData uri="http://schemas.openxmlformats.org/presentationml/2006/ole">
            <mc:AlternateContent xmlns:mc="http://schemas.openxmlformats.org/markup-compatibility/2006">
              <mc:Choice xmlns:v="urn:schemas-microsoft-com:vml" Requires="v">
                <p:oleObj spid="_x0000_s3492" name="Bitmap Image" r:id="rId6" imgW="790575" imgH="666750" progId="Paint.Picture">
                  <p:embed/>
                </p:oleObj>
              </mc:Choice>
              <mc:Fallback>
                <p:oleObj name="Bitmap Image" r:id="rId6" imgW="790575" imgH="666750" progId="Paint.Picture">
                  <p:embed/>
                  <p:pic>
                    <p:nvPicPr>
                      <p:cNvPr id="0" name="Object 7"/>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29326" y="3384125"/>
                        <a:ext cx="520456" cy="439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 name="Object 8"/>
          <p:cNvGraphicFramePr>
            <a:graphicFrameLocks noChangeAspect="1"/>
          </p:cNvGraphicFramePr>
          <p:nvPr/>
        </p:nvGraphicFramePr>
        <p:xfrm>
          <a:off x="2205326" y="3765125"/>
          <a:ext cx="520456" cy="439135"/>
        </p:xfrm>
        <a:graphic>
          <a:graphicData uri="http://schemas.openxmlformats.org/presentationml/2006/ole">
            <mc:AlternateContent xmlns:mc="http://schemas.openxmlformats.org/markup-compatibility/2006">
              <mc:Choice xmlns:v="urn:schemas-microsoft-com:vml" Requires="v">
                <p:oleObj spid="_x0000_s3493" name="Bitmap Image" r:id="rId7" imgW="790575" imgH="666750" progId="Paint.Picture">
                  <p:embed/>
                </p:oleObj>
              </mc:Choice>
              <mc:Fallback>
                <p:oleObj name="Bitmap Image" r:id="rId7" imgW="790575" imgH="666750" progId="Paint.Picture">
                  <p:embed/>
                  <p:pic>
                    <p:nvPicPr>
                      <p:cNvPr id="0" name="Object 8"/>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05326" y="3765125"/>
                        <a:ext cx="520456" cy="439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 name="Object 23"/>
          <p:cNvGraphicFramePr>
            <a:graphicFrameLocks noChangeAspect="1"/>
          </p:cNvGraphicFramePr>
          <p:nvPr/>
        </p:nvGraphicFramePr>
        <p:xfrm>
          <a:off x="3119726" y="3960387"/>
          <a:ext cx="520456" cy="439135"/>
        </p:xfrm>
        <a:graphic>
          <a:graphicData uri="http://schemas.openxmlformats.org/presentationml/2006/ole">
            <mc:AlternateContent xmlns:mc="http://schemas.openxmlformats.org/markup-compatibility/2006">
              <mc:Choice xmlns:v="urn:schemas-microsoft-com:vml" Requires="v">
                <p:oleObj spid="_x0000_s3494" name="Bitmap Image" r:id="rId8" imgW="790575" imgH="666750" progId="Paint.Picture">
                  <p:embed/>
                </p:oleObj>
              </mc:Choice>
              <mc:Fallback>
                <p:oleObj name="Bitmap Image" r:id="rId8" imgW="790575" imgH="666750" progId="Paint.Picture">
                  <p:embed/>
                  <p:pic>
                    <p:nvPicPr>
                      <p:cNvPr id="0" name="Object 23"/>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19726" y="3960387"/>
                        <a:ext cx="520456" cy="439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 name="Object 24"/>
          <p:cNvGraphicFramePr>
            <a:graphicFrameLocks noChangeAspect="1"/>
          </p:cNvGraphicFramePr>
          <p:nvPr/>
        </p:nvGraphicFramePr>
        <p:xfrm>
          <a:off x="3119726" y="3307925"/>
          <a:ext cx="520456" cy="439135"/>
        </p:xfrm>
        <a:graphic>
          <a:graphicData uri="http://schemas.openxmlformats.org/presentationml/2006/ole">
            <mc:AlternateContent xmlns:mc="http://schemas.openxmlformats.org/markup-compatibility/2006">
              <mc:Choice xmlns:v="urn:schemas-microsoft-com:vml" Requires="v">
                <p:oleObj spid="_x0000_s3495" name="Bitmap Image" r:id="rId9" imgW="790575" imgH="666750" progId="Paint.Picture">
                  <p:embed/>
                </p:oleObj>
              </mc:Choice>
              <mc:Fallback>
                <p:oleObj name="Bitmap Image" r:id="rId9" imgW="790575" imgH="666750" progId="Paint.Picture">
                  <p:embed/>
                  <p:pic>
                    <p:nvPicPr>
                      <p:cNvPr id="0" name="Object 2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19726" y="3307925"/>
                        <a:ext cx="520456" cy="439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 name="Object 25"/>
          <p:cNvGraphicFramePr>
            <a:graphicFrameLocks noChangeAspect="1"/>
          </p:cNvGraphicFramePr>
          <p:nvPr/>
        </p:nvGraphicFramePr>
        <p:xfrm>
          <a:off x="4186526" y="3079325"/>
          <a:ext cx="520456" cy="439135"/>
        </p:xfrm>
        <a:graphic>
          <a:graphicData uri="http://schemas.openxmlformats.org/presentationml/2006/ole">
            <mc:AlternateContent xmlns:mc="http://schemas.openxmlformats.org/markup-compatibility/2006">
              <mc:Choice xmlns:v="urn:schemas-microsoft-com:vml" Requires="v">
                <p:oleObj spid="_x0000_s3496" name="Bitmap Image" r:id="rId10" imgW="790575" imgH="666750" progId="Paint.Picture">
                  <p:embed/>
                </p:oleObj>
              </mc:Choice>
              <mc:Fallback>
                <p:oleObj name="Bitmap Image" r:id="rId10" imgW="790575" imgH="666750" progId="Paint.Picture">
                  <p:embed/>
                  <p:pic>
                    <p:nvPicPr>
                      <p:cNvPr id="0" name="Object 25"/>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86526" y="3079325"/>
                        <a:ext cx="520456" cy="439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 name="Object 26"/>
          <p:cNvGraphicFramePr>
            <a:graphicFrameLocks noChangeAspect="1"/>
          </p:cNvGraphicFramePr>
          <p:nvPr/>
        </p:nvGraphicFramePr>
        <p:xfrm>
          <a:off x="4567526" y="3536525"/>
          <a:ext cx="520456" cy="439135"/>
        </p:xfrm>
        <a:graphic>
          <a:graphicData uri="http://schemas.openxmlformats.org/presentationml/2006/ole">
            <mc:AlternateContent xmlns:mc="http://schemas.openxmlformats.org/markup-compatibility/2006">
              <mc:Choice xmlns:v="urn:schemas-microsoft-com:vml" Requires="v">
                <p:oleObj spid="_x0000_s3497" name="Bitmap Image" r:id="rId11" imgW="790575" imgH="666750" progId="Paint.Picture">
                  <p:embed/>
                </p:oleObj>
              </mc:Choice>
              <mc:Fallback>
                <p:oleObj name="Bitmap Image" r:id="rId11" imgW="790575" imgH="666750" progId="Paint.Picture">
                  <p:embed/>
                  <p:pic>
                    <p:nvPicPr>
                      <p:cNvPr id="0" name="Object 26"/>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67526" y="3536525"/>
                        <a:ext cx="520456" cy="439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 name="Object 27"/>
          <p:cNvGraphicFramePr>
            <a:graphicFrameLocks noChangeAspect="1"/>
          </p:cNvGraphicFramePr>
          <p:nvPr/>
        </p:nvGraphicFramePr>
        <p:xfrm>
          <a:off x="4186526" y="3960387"/>
          <a:ext cx="520456" cy="439135"/>
        </p:xfrm>
        <a:graphic>
          <a:graphicData uri="http://schemas.openxmlformats.org/presentationml/2006/ole">
            <mc:AlternateContent xmlns:mc="http://schemas.openxmlformats.org/markup-compatibility/2006">
              <mc:Choice xmlns:v="urn:schemas-microsoft-com:vml" Requires="v">
                <p:oleObj spid="_x0000_s3498" name="Bitmap Image" r:id="rId12" imgW="790575" imgH="666750" progId="Paint.Picture">
                  <p:embed/>
                </p:oleObj>
              </mc:Choice>
              <mc:Fallback>
                <p:oleObj name="Bitmap Image" r:id="rId12" imgW="790575" imgH="666750" progId="Paint.Picture">
                  <p:embed/>
                  <p:pic>
                    <p:nvPicPr>
                      <p:cNvPr id="0" name="Object 27"/>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86526" y="3960387"/>
                        <a:ext cx="520456" cy="439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 name="Object 19"/>
          <p:cNvGraphicFramePr>
            <a:graphicFrameLocks noChangeAspect="1"/>
          </p:cNvGraphicFramePr>
          <p:nvPr/>
        </p:nvGraphicFramePr>
        <p:xfrm>
          <a:off x="4591822" y="1584466"/>
          <a:ext cx="1463708" cy="772192"/>
        </p:xfrm>
        <a:graphic>
          <a:graphicData uri="http://schemas.openxmlformats.org/presentationml/2006/ole">
            <mc:AlternateContent xmlns:mc="http://schemas.openxmlformats.org/markup-compatibility/2006">
              <mc:Choice xmlns:v="urn:schemas-microsoft-com:vml" Requires="v">
                <p:oleObj spid="_x0000_s3499" name="Bitmap Image" r:id="rId13" imgW="1209675" imgH="638175" progId="Paint.Picture">
                  <p:embed/>
                </p:oleObj>
              </mc:Choice>
              <mc:Fallback>
                <p:oleObj name="Bitmap Image" r:id="rId13" imgW="1209675" imgH="638175" progId="Paint.Picture">
                  <p:embed/>
                  <p:pic>
                    <p:nvPicPr>
                      <p:cNvPr id="0" name="Object 19"/>
                      <p:cNvPicPr>
                        <a:picLocks noChangeAspect="1" noChangeArrowheads="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91822" y="1584466"/>
                        <a:ext cx="1463708" cy="772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 name="Object 20"/>
          <p:cNvGraphicFramePr>
            <a:graphicFrameLocks noChangeAspect="1"/>
          </p:cNvGraphicFramePr>
          <p:nvPr/>
        </p:nvGraphicFramePr>
        <p:xfrm>
          <a:off x="3525022" y="1584466"/>
          <a:ext cx="1463708" cy="772192"/>
        </p:xfrm>
        <a:graphic>
          <a:graphicData uri="http://schemas.openxmlformats.org/presentationml/2006/ole">
            <mc:AlternateContent xmlns:mc="http://schemas.openxmlformats.org/markup-compatibility/2006">
              <mc:Choice xmlns:v="urn:schemas-microsoft-com:vml" Requires="v">
                <p:oleObj spid="_x0000_s3500" name="Bitmap Image" r:id="rId15" imgW="1209675" imgH="638175" progId="Paint.Picture">
                  <p:embed/>
                </p:oleObj>
              </mc:Choice>
              <mc:Fallback>
                <p:oleObj name="Bitmap Image" r:id="rId15" imgW="1209675" imgH="638175" progId="Paint.Picture">
                  <p:embed/>
                  <p:pic>
                    <p:nvPicPr>
                      <p:cNvPr id="0" name="Object 20"/>
                      <p:cNvPicPr>
                        <a:picLocks noChangeAspect="1" noChangeArrowheads="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25022" y="1584466"/>
                        <a:ext cx="1463708" cy="772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 name="Object 22"/>
          <p:cNvGraphicFramePr>
            <a:graphicFrameLocks noChangeAspect="1"/>
          </p:cNvGraphicFramePr>
          <p:nvPr/>
        </p:nvGraphicFramePr>
        <p:xfrm>
          <a:off x="2610622" y="1736866"/>
          <a:ext cx="1463708" cy="772192"/>
        </p:xfrm>
        <a:graphic>
          <a:graphicData uri="http://schemas.openxmlformats.org/presentationml/2006/ole">
            <mc:AlternateContent xmlns:mc="http://schemas.openxmlformats.org/markup-compatibility/2006">
              <mc:Choice xmlns:v="urn:schemas-microsoft-com:vml" Requires="v">
                <p:oleObj spid="_x0000_s3501" name="Bitmap Image" r:id="rId16" imgW="1209675" imgH="638175" progId="Paint.Picture">
                  <p:embed/>
                </p:oleObj>
              </mc:Choice>
              <mc:Fallback>
                <p:oleObj name="Bitmap Image" r:id="rId16" imgW="1209675" imgH="638175" progId="Paint.Picture">
                  <p:embed/>
                  <p:pic>
                    <p:nvPicPr>
                      <p:cNvPr id="0" name="Object 22"/>
                      <p:cNvPicPr>
                        <a:picLocks noChangeAspect="1" noChangeArrowheads="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10622" y="1736866"/>
                        <a:ext cx="1463708" cy="772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dissolve">
                                      <p:cBhvr>
                                        <p:cTn id="11" dur="500"/>
                                        <p:tgtEl>
                                          <p:spTgt spid="27"/>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dissolve">
                                      <p:cBhvr>
                                        <p:cTn id="15" dur="500"/>
                                        <p:tgtEl>
                                          <p:spTgt spid="38"/>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dissolve">
                                      <p:cBhvr>
                                        <p:cTn id="19" dur="500"/>
                                        <p:tgtEl>
                                          <p:spTgt spid="39"/>
                                        </p:tgtEl>
                                      </p:cBhvr>
                                    </p:animEffect>
                                  </p:childTnLst>
                                </p:cTn>
                              </p:par>
                            </p:childTnLst>
                          </p:cTn>
                        </p:par>
                        <p:par>
                          <p:cTn id="20" fill="hold">
                            <p:stCondLst>
                              <p:cond delay="2000"/>
                            </p:stCondLst>
                            <p:childTnLst>
                              <p:par>
                                <p:cTn id="21" presetID="9" presetClass="entr" presetSubtype="0" fill="hold"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dissolve">
                                      <p:cBhvr>
                                        <p:cTn id="23" dur="500"/>
                                        <p:tgtEl>
                                          <p:spTgt spid="37"/>
                                        </p:tgtEl>
                                      </p:cBhvr>
                                    </p:animEffect>
                                  </p:childTnLst>
                                </p:cTn>
                              </p:par>
                            </p:childTnLst>
                          </p:cTn>
                        </p:par>
                        <p:par>
                          <p:cTn id="24" fill="hold">
                            <p:stCondLst>
                              <p:cond delay="2500"/>
                            </p:stCondLst>
                            <p:childTnLst>
                              <p:par>
                                <p:cTn id="25" presetID="9" presetClass="entr" presetSubtype="0"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dissolve">
                                      <p:cBhvr>
                                        <p:cTn id="27" dur="500"/>
                                        <p:tgtEl>
                                          <p:spTgt spid="21"/>
                                        </p:tgtEl>
                                      </p:cBhvr>
                                    </p:animEffect>
                                  </p:childTnLst>
                                </p:cTn>
                              </p:par>
                            </p:childTnLst>
                          </p:cTn>
                        </p:par>
                        <p:par>
                          <p:cTn id="28" fill="hold">
                            <p:stCondLst>
                              <p:cond delay="3000"/>
                            </p:stCondLst>
                            <p:childTnLst>
                              <p:par>
                                <p:cTn id="29" presetID="9" presetClass="entr" presetSubtype="0"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dissolve">
                                      <p:cBhvr>
                                        <p:cTn id="31" dur="500"/>
                                        <p:tgtEl>
                                          <p:spTgt spid="30"/>
                                        </p:tgtEl>
                                      </p:cBhvr>
                                    </p:animEffect>
                                  </p:childTnLst>
                                </p:cTn>
                              </p:par>
                            </p:childTnLst>
                          </p:cTn>
                        </p:par>
                        <p:par>
                          <p:cTn id="32" fill="hold">
                            <p:stCondLst>
                              <p:cond delay="3500"/>
                            </p:stCondLst>
                            <p:childTnLst>
                              <p:par>
                                <p:cTn id="33" presetID="9" presetClass="entr" presetSubtype="0" fill="hold"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dissolve">
                                      <p:cBhvr>
                                        <p:cTn id="35" dur="500"/>
                                        <p:tgtEl>
                                          <p:spTgt spid="36"/>
                                        </p:tgtEl>
                                      </p:cBhvr>
                                    </p:animEffect>
                                  </p:childTnLst>
                                </p:cTn>
                              </p:par>
                            </p:childTnLst>
                          </p:cTn>
                        </p:par>
                        <p:par>
                          <p:cTn id="36" fill="hold">
                            <p:stCondLst>
                              <p:cond delay="4000"/>
                            </p:stCondLst>
                            <p:childTnLst>
                              <p:par>
                                <p:cTn id="37" presetID="9" presetClass="entr" presetSubtype="0" fill="hold"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dissolve">
                                      <p:cBhvr>
                                        <p:cTn id="39" dur="500"/>
                                        <p:tgtEl>
                                          <p:spTgt spid="40"/>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1" fill="hold" nodeType="clickEffect">
                                  <p:stCondLst>
                                    <p:cond delay="0"/>
                                  </p:stCondLst>
                                  <p:childTnLst>
                                    <p:set>
                                      <p:cBhvr>
                                        <p:cTn id="43" dur="1" fill="hold">
                                          <p:stCondLst>
                                            <p:cond delay="0"/>
                                          </p:stCondLst>
                                        </p:cTn>
                                        <p:tgtEl>
                                          <p:spTgt spid="42"/>
                                        </p:tgtEl>
                                        <p:attrNameLst>
                                          <p:attrName>style.visibility</p:attrName>
                                        </p:attrNameLst>
                                      </p:cBhvr>
                                      <p:to>
                                        <p:strVal val="visible"/>
                                      </p:to>
                                    </p:set>
                                    <p:anim calcmode="lin" valueType="num">
                                      <p:cBhvr additive="base">
                                        <p:cTn id="44" dur="500" fill="hold"/>
                                        <p:tgtEl>
                                          <p:spTgt spid="42"/>
                                        </p:tgtEl>
                                        <p:attrNameLst>
                                          <p:attrName>ppt_x</p:attrName>
                                        </p:attrNameLst>
                                      </p:cBhvr>
                                      <p:tavLst>
                                        <p:tav tm="0">
                                          <p:val>
                                            <p:strVal val="#ppt_x"/>
                                          </p:val>
                                        </p:tav>
                                        <p:tav tm="100000">
                                          <p:val>
                                            <p:strVal val="#ppt_x"/>
                                          </p:val>
                                        </p:tav>
                                      </p:tavLst>
                                    </p:anim>
                                    <p:anim calcmode="lin" valueType="num">
                                      <p:cBhvr additive="base">
                                        <p:cTn id="45" dur="500" fill="hold"/>
                                        <p:tgtEl>
                                          <p:spTgt spid="42"/>
                                        </p:tgtEl>
                                        <p:attrNameLst>
                                          <p:attrName>ppt_y</p:attrName>
                                        </p:attrNameLst>
                                      </p:cBhvr>
                                      <p:tavLst>
                                        <p:tav tm="0">
                                          <p:val>
                                            <p:strVal val="0-#ppt_h/2"/>
                                          </p:val>
                                        </p:tav>
                                        <p:tav tm="100000">
                                          <p:val>
                                            <p:strVal val="#ppt_y"/>
                                          </p:val>
                                        </p:tav>
                                      </p:tavLst>
                                    </p:anim>
                                  </p:childTnLst>
                                  <p:subTnLst>
                                    <p:set>
                                      <p:cBhvr override="childStyle">
                                        <p:cTn dur="1" fill="hold" display="0" masterRel="sameClick" afterEffect="1">
                                          <p:stCondLst>
                                            <p:cond evt="end" delay="0">
                                              <p:tn val="42"/>
                                            </p:cond>
                                          </p:stCondLst>
                                        </p:cTn>
                                        <p:tgtEl>
                                          <p:spTgt spid="42"/>
                                        </p:tgtEl>
                                        <p:attrNameLst>
                                          <p:attrName>style.visibility</p:attrName>
                                        </p:attrNameLst>
                                      </p:cBhvr>
                                      <p:to>
                                        <p:strVal val="hidden"/>
                                      </p:to>
                                    </p:set>
                                  </p:subTnLst>
                                </p:cTn>
                              </p:par>
                            </p:childTnLst>
                          </p:cTn>
                        </p:par>
                        <p:par>
                          <p:cTn id="46" fill="hold">
                            <p:stCondLst>
                              <p:cond delay="500"/>
                            </p:stCondLst>
                            <p:childTnLst>
                              <p:par>
                                <p:cTn id="47" presetID="2" presetClass="entr" presetSubtype="1" fill="hold" nodeType="afterEffect">
                                  <p:stCondLst>
                                    <p:cond delay="0"/>
                                  </p:stCondLst>
                                  <p:childTnLst>
                                    <p:set>
                                      <p:cBhvr>
                                        <p:cTn id="48" dur="1" fill="hold">
                                          <p:stCondLst>
                                            <p:cond delay="0"/>
                                          </p:stCondLst>
                                        </p:cTn>
                                        <p:tgtEl>
                                          <p:spTgt spid="41"/>
                                        </p:tgtEl>
                                        <p:attrNameLst>
                                          <p:attrName>style.visibility</p:attrName>
                                        </p:attrNameLst>
                                      </p:cBhvr>
                                      <p:to>
                                        <p:strVal val="visible"/>
                                      </p:to>
                                    </p:set>
                                    <p:anim calcmode="lin" valueType="num">
                                      <p:cBhvr additive="base">
                                        <p:cTn id="49" dur="500" fill="hold"/>
                                        <p:tgtEl>
                                          <p:spTgt spid="41"/>
                                        </p:tgtEl>
                                        <p:attrNameLst>
                                          <p:attrName>ppt_x</p:attrName>
                                        </p:attrNameLst>
                                      </p:cBhvr>
                                      <p:tavLst>
                                        <p:tav tm="0">
                                          <p:val>
                                            <p:strVal val="#ppt_x"/>
                                          </p:val>
                                        </p:tav>
                                        <p:tav tm="100000">
                                          <p:val>
                                            <p:strVal val="#ppt_x"/>
                                          </p:val>
                                        </p:tav>
                                      </p:tavLst>
                                    </p:anim>
                                    <p:anim calcmode="lin" valueType="num">
                                      <p:cBhvr additive="base">
                                        <p:cTn id="50" dur="500" fill="hold"/>
                                        <p:tgtEl>
                                          <p:spTgt spid="41"/>
                                        </p:tgtEl>
                                        <p:attrNameLst>
                                          <p:attrName>ppt_y</p:attrName>
                                        </p:attrNameLst>
                                      </p:cBhvr>
                                      <p:tavLst>
                                        <p:tav tm="0">
                                          <p:val>
                                            <p:strVal val="0-#ppt_h/2"/>
                                          </p:val>
                                        </p:tav>
                                        <p:tav tm="100000">
                                          <p:val>
                                            <p:strVal val="#ppt_y"/>
                                          </p:val>
                                        </p:tav>
                                      </p:tavLst>
                                    </p:anim>
                                  </p:childTnLst>
                                  <p:subTnLst>
                                    <p:set>
                                      <p:cBhvr override="childStyle">
                                        <p:cTn dur="1" fill="hold" display="0" masterRel="sameClick" afterEffect="1">
                                          <p:stCondLst>
                                            <p:cond evt="end" delay="0">
                                              <p:tn val="47"/>
                                            </p:cond>
                                          </p:stCondLst>
                                        </p:cTn>
                                        <p:tgtEl>
                                          <p:spTgt spid="41"/>
                                        </p:tgtEl>
                                        <p:attrNameLst>
                                          <p:attrName>style.visibility</p:attrName>
                                        </p:attrNameLst>
                                      </p:cBhvr>
                                      <p:to>
                                        <p:strVal val="hidden"/>
                                      </p:to>
                                    </p:set>
                                  </p:subTnLst>
                                </p:cTn>
                              </p:par>
                            </p:childTnLst>
                          </p:cTn>
                        </p:par>
                        <p:par>
                          <p:cTn id="51" fill="hold">
                            <p:stCondLst>
                              <p:cond delay="1000"/>
                            </p:stCondLst>
                            <p:childTnLst>
                              <p:par>
                                <p:cTn id="52" presetID="2" presetClass="entr" presetSubtype="1" fill="hold" nodeType="afterEffect">
                                  <p:stCondLst>
                                    <p:cond delay="0"/>
                                  </p:stCondLst>
                                  <p:childTnLst>
                                    <p:set>
                                      <p:cBhvr>
                                        <p:cTn id="53" dur="1" fill="hold">
                                          <p:stCondLst>
                                            <p:cond delay="0"/>
                                          </p:stCondLst>
                                        </p:cTn>
                                        <p:tgtEl>
                                          <p:spTgt spid="43"/>
                                        </p:tgtEl>
                                        <p:attrNameLst>
                                          <p:attrName>style.visibility</p:attrName>
                                        </p:attrNameLst>
                                      </p:cBhvr>
                                      <p:to>
                                        <p:strVal val="visible"/>
                                      </p:to>
                                    </p:set>
                                    <p:anim calcmode="lin" valueType="num">
                                      <p:cBhvr additive="base">
                                        <p:cTn id="54" dur="500" fill="hold"/>
                                        <p:tgtEl>
                                          <p:spTgt spid="43"/>
                                        </p:tgtEl>
                                        <p:attrNameLst>
                                          <p:attrName>ppt_x</p:attrName>
                                        </p:attrNameLst>
                                      </p:cBhvr>
                                      <p:tavLst>
                                        <p:tav tm="0">
                                          <p:val>
                                            <p:strVal val="#ppt_x"/>
                                          </p:val>
                                        </p:tav>
                                        <p:tav tm="100000">
                                          <p:val>
                                            <p:strVal val="#ppt_x"/>
                                          </p:val>
                                        </p:tav>
                                      </p:tavLst>
                                    </p:anim>
                                    <p:anim calcmode="lin" valueType="num">
                                      <p:cBhvr additive="base">
                                        <p:cTn id="55" dur="500" fill="hold"/>
                                        <p:tgtEl>
                                          <p:spTgt spid="43"/>
                                        </p:tgtEl>
                                        <p:attrNameLst>
                                          <p:attrName>ppt_y</p:attrName>
                                        </p:attrNameLst>
                                      </p:cBhvr>
                                      <p:tavLst>
                                        <p:tav tm="0">
                                          <p:val>
                                            <p:strVal val="0-#ppt_h/2"/>
                                          </p:val>
                                        </p:tav>
                                        <p:tav tm="100000">
                                          <p:val>
                                            <p:strVal val="#ppt_y"/>
                                          </p:val>
                                        </p:tav>
                                      </p:tavLst>
                                    </p:anim>
                                  </p:childTnLst>
                                  <p:subTnLst>
                                    <p:set>
                                      <p:cBhvr override="childStyle">
                                        <p:cTn dur="1" fill="hold" display="0" masterRel="sameClick" afterEffect="1">
                                          <p:stCondLst>
                                            <p:cond evt="end" delay="0">
                                              <p:tn val="52"/>
                                            </p:cond>
                                          </p:stCondLst>
                                        </p:cTn>
                                        <p:tgtEl>
                                          <p:spTgt spid="4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TW" sz="2000" dirty="0">
                <a:ea typeface="仿宋_GB2312" pitchFamily="49" charset="-122"/>
              </a:rPr>
              <a:t>7. </a:t>
            </a:r>
            <a:r>
              <a:rPr lang="zh-TW" altLang="zh-CN" sz="2000" dirty="0">
                <a:ea typeface="仿宋_GB2312" pitchFamily="49" charset="-122"/>
              </a:rPr>
              <a:t>一氧化碳传感器</a:t>
            </a:r>
            <a:endParaRPr lang="zh-CN" altLang="en-US" sz="2000" dirty="0"/>
          </a:p>
        </p:txBody>
      </p:sp>
      <p:sp>
        <p:nvSpPr>
          <p:cNvPr id="3" name="Rectangle 5"/>
          <p:cNvSpPr>
            <a:spLocks noChangeArrowheads="1"/>
          </p:cNvSpPr>
          <p:nvPr/>
        </p:nvSpPr>
        <p:spPr bwMode="auto">
          <a:xfrm>
            <a:off x="-1260648" y="1456830"/>
            <a:ext cx="6967538" cy="311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5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5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5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zh-TW" altLang="zh-CN" sz="3000" dirty="0">
              <a:ea typeface="仿宋_GB2312" pitchFamily="49" charset="-122"/>
            </a:endParaRPr>
          </a:p>
        </p:txBody>
      </p:sp>
      <p:sp>
        <p:nvSpPr>
          <p:cNvPr id="4" name="Rectangle 6"/>
          <p:cNvSpPr>
            <a:spLocks noChangeArrowheads="1"/>
          </p:cNvSpPr>
          <p:nvPr/>
        </p:nvSpPr>
        <p:spPr bwMode="auto">
          <a:xfrm>
            <a:off x="899949" y="3356931"/>
            <a:ext cx="6967538" cy="1012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284480" indent="-284480">
              <a:defRPr sz="2400">
                <a:solidFill>
                  <a:schemeClr val="tx1"/>
                </a:solidFill>
                <a:latin typeface="Arial" panose="020B0604020202020204" pitchFamily="34" charset="0"/>
              </a:defRPr>
            </a:lvl1pPr>
            <a:lvl2pPr marL="760730" indent="-285750">
              <a:spcBef>
                <a:spcPct val="0"/>
              </a:spcBef>
              <a:buChar char="–"/>
              <a:defRPr sz="2000">
                <a:solidFill>
                  <a:schemeClr val="tx1"/>
                </a:solidFill>
                <a:latin typeface="Arial" panose="020B0604020202020204" pitchFamily="34" charset="0"/>
              </a:defRPr>
            </a:lvl2pPr>
            <a:lvl3pPr marL="1179830" indent="-228600">
              <a:spcBef>
                <a:spcPct val="0"/>
              </a:spcBef>
              <a:defRPr sz="2000">
                <a:solidFill>
                  <a:schemeClr val="tx1"/>
                </a:solidFill>
                <a:latin typeface="Arial" panose="020B0604020202020204" pitchFamily="34" charset="0"/>
              </a:defRPr>
            </a:lvl3pPr>
            <a:lvl4pPr marL="1598930" indent="-228600">
              <a:spcBef>
                <a:spcPct val="0"/>
              </a:spcBef>
              <a:buChar char="–"/>
              <a:defRPr sz="2000">
                <a:solidFill>
                  <a:schemeClr val="tx1"/>
                </a:solidFill>
                <a:latin typeface="Arial" panose="020B0604020202020204" pitchFamily="34" charset="0"/>
              </a:defRPr>
            </a:lvl4pPr>
            <a:lvl5pPr marL="2018030" indent="-228600">
              <a:spcBef>
                <a:spcPct val="0"/>
              </a:spcBef>
              <a:buChar char="–"/>
              <a:defRPr sz="2000">
                <a:solidFill>
                  <a:schemeClr val="tx1"/>
                </a:solidFill>
                <a:latin typeface="Arial" panose="020B0604020202020204" pitchFamily="34" charset="0"/>
              </a:defRPr>
            </a:lvl5pPr>
            <a:lvl6pPr marL="2475230" indent="-228600" eaLnBrk="0" fontAlgn="base" hangingPunct="0">
              <a:spcBef>
                <a:spcPct val="0"/>
              </a:spcBef>
              <a:spcAft>
                <a:spcPct val="0"/>
              </a:spcAft>
              <a:buChar char="–"/>
              <a:defRPr sz="2000">
                <a:solidFill>
                  <a:schemeClr val="tx1"/>
                </a:solidFill>
                <a:latin typeface="Arial" panose="020B0604020202020204" pitchFamily="34" charset="0"/>
              </a:defRPr>
            </a:lvl6pPr>
            <a:lvl7pPr marL="2932430" indent="-228600" eaLnBrk="0" fontAlgn="base" hangingPunct="0">
              <a:spcBef>
                <a:spcPct val="0"/>
              </a:spcBef>
              <a:spcAft>
                <a:spcPct val="0"/>
              </a:spcAft>
              <a:buChar char="–"/>
              <a:defRPr sz="2000">
                <a:solidFill>
                  <a:schemeClr val="tx1"/>
                </a:solidFill>
                <a:latin typeface="Arial" panose="020B0604020202020204" pitchFamily="34" charset="0"/>
              </a:defRPr>
            </a:lvl7pPr>
            <a:lvl8pPr marL="3389630" indent="-228600" eaLnBrk="0" fontAlgn="base" hangingPunct="0">
              <a:spcBef>
                <a:spcPct val="0"/>
              </a:spcBef>
              <a:spcAft>
                <a:spcPct val="0"/>
              </a:spcAft>
              <a:buChar char="–"/>
              <a:defRPr sz="2000">
                <a:solidFill>
                  <a:schemeClr val="tx1"/>
                </a:solidFill>
                <a:latin typeface="Arial" panose="020B0604020202020204" pitchFamily="34" charset="0"/>
              </a:defRPr>
            </a:lvl8pPr>
            <a:lvl9pPr marL="3846830" indent="-228600" eaLnBrk="0" fontAlgn="base" hangingPunct="0">
              <a:spcBef>
                <a:spcPct val="0"/>
              </a:spcBef>
              <a:spcAft>
                <a:spcPct val="0"/>
              </a:spcAft>
              <a:buChar char="–"/>
              <a:defRPr sz="2000">
                <a:solidFill>
                  <a:schemeClr val="tx1"/>
                </a:solidFill>
                <a:latin typeface="Arial" panose="020B0604020202020204" pitchFamily="34" charset="0"/>
              </a:defRPr>
            </a:lvl9pPr>
          </a:lstStyle>
          <a:p>
            <a:r>
              <a:rPr lang="zh-CN" altLang="en-US" sz="1200" dirty="0">
                <a:latin typeface="PMingLiU" panose="02020500000000000000" pitchFamily="18" charset="-120"/>
                <a:ea typeface="PMingLiU" panose="02020500000000000000" pitchFamily="18" charset="-120"/>
              </a:rPr>
              <a:t>如下的电接触反应发生于铂</a:t>
            </a:r>
            <a:r>
              <a:rPr lang="en-US" altLang="zh-CN" sz="1200" dirty="0">
                <a:latin typeface="PMingLiU" panose="02020500000000000000" pitchFamily="18" charset="-120"/>
                <a:ea typeface="PMingLiU" panose="02020500000000000000" pitchFamily="18" charset="-120"/>
              </a:rPr>
              <a:t>/</a:t>
            </a:r>
            <a:r>
              <a:rPr lang="zh-CN" altLang="en-US" sz="1200" dirty="0">
                <a:latin typeface="PMingLiU" panose="02020500000000000000" pitchFamily="18" charset="-120"/>
                <a:ea typeface="PMingLiU" panose="02020500000000000000" pitchFamily="18" charset="-120"/>
              </a:rPr>
              <a:t>离子交联聚合物</a:t>
            </a:r>
            <a:r>
              <a:rPr lang="en-US" altLang="zh-CN" sz="1200" dirty="0">
                <a:latin typeface="PMingLiU" panose="02020500000000000000" pitchFamily="18" charset="-120"/>
                <a:ea typeface="PMingLiU" panose="02020500000000000000" pitchFamily="18" charset="-120"/>
              </a:rPr>
              <a:t>/</a:t>
            </a:r>
            <a:r>
              <a:rPr lang="zh-CN" altLang="en-US" sz="1200" dirty="0">
                <a:latin typeface="PMingLiU" panose="02020500000000000000" pitchFamily="18" charset="-120"/>
                <a:ea typeface="PMingLiU" panose="02020500000000000000" pitchFamily="18" charset="-120"/>
              </a:rPr>
              <a:t>气体的三相边界</a:t>
            </a:r>
            <a:r>
              <a:rPr lang="en-US" altLang="zh-CN" sz="1200" dirty="0">
                <a:latin typeface="PMingLiU" panose="02020500000000000000" pitchFamily="18" charset="-120"/>
                <a:ea typeface="PMingLiU" panose="02020500000000000000" pitchFamily="18" charset="-120"/>
              </a:rPr>
              <a:t>(three-phase </a:t>
            </a:r>
            <a:r>
              <a:rPr lang="en-US" altLang="zh-CN" sz="1200" dirty="0" err="1">
                <a:latin typeface="PMingLiU" panose="02020500000000000000" pitchFamily="18" charset="-120"/>
                <a:ea typeface="PMingLiU" panose="02020500000000000000" pitchFamily="18" charset="-120"/>
              </a:rPr>
              <a:t>boundary:TPB</a:t>
            </a:r>
            <a:r>
              <a:rPr lang="en-US" altLang="zh-CN" sz="1200" dirty="0">
                <a:latin typeface="PMingLiU" panose="02020500000000000000" pitchFamily="18" charset="-120"/>
                <a:ea typeface="PMingLiU" panose="02020500000000000000" pitchFamily="18" charset="-120"/>
              </a:rPr>
              <a:t>) , </a:t>
            </a:r>
            <a:r>
              <a:rPr lang="zh-CN" altLang="en-US" sz="1200" dirty="0">
                <a:latin typeface="PMingLiU" panose="02020500000000000000" pitchFamily="18" charset="-120"/>
                <a:ea typeface="PMingLiU" panose="02020500000000000000" pitchFamily="18" charset="-120"/>
              </a:rPr>
              <a:t>三相边界为电荷转移反应的场所。</a:t>
            </a:r>
            <a:endParaRPr lang="zh-CN" altLang="en-US" sz="1200" dirty="0">
              <a:latin typeface="PMingLiU" panose="02020500000000000000" pitchFamily="18" charset="-120"/>
              <a:ea typeface="PMingLiU" panose="02020500000000000000" pitchFamily="18" charset="-120"/>
            </a:endParaRPr>
          </a:p>
          <a:p>
            <a:pPr>
              <a:buFontTx/>
              <a:buNone/>
            </a:pPr>
            <a:r>
              <a:rPr lang="zh-CN" altLang="en-US" sz="1200" dirty="0">
                <a:latin typeface="PMingLiU" panose="02020500000000000000" pitchFamily="18" charset="-120"/>
                <a:ea typeface="PMingLiU" panose="02020500000000000000" pitchFamily="18" charset="-120"/>
              </a:rPr>
              <a:t>    阳极：     </a:t>
            </a:r>
            <a:r>
              <a:rPr lang="en-US" altLang="zh-CN" sz="1200" dirty="0">
                <a:latin typeface="PMingLiU" panose="02020500000000000000" pitchFamily="18" charset="-120"/>
                <a:ea typeface="PMingLiU" panose="02020500000000000000" pitchFamily="18" charset="-120"/>
              </a:rPr>
              <a:t>CO + H2O = CO2 + 2H</a:t>
            </a:r>
            <a:r>
              <a:rPr lang="en-US" altLang="zh-CN" sz="1200" baseline="40000" dirty="0">
                <a:latin typeface="PMingLiU" panose="02020500000000000000" pitchFamily="18" charset="-120"/>
                <a:ea typeface="PMingLiU" panose="02020500000000000000" pitchFamily="18" charset="-120"/>
              </a:rPr>
              <a:t>+</a:t>
            </a:r>
            <a:r>
              <a:rPr lang="en-US" altLang="zh-CN" sz="1200" dirty="0">
                <a:latin typeface="PMingLiU" panose="02020500000000000000" pitchFamily="18" charset="-120"/>
                <a:ea typeface="PMingLiU" panose="02020500000000000000" pitchFamily="18" charset="-120"/>
              </a:rPr>
              <a:t> + 2e</a:t>
            </a:r>
            <a:r>
              <a:rPr lang="en-US" altLang="zh-CN" sz="1200" baseline="40000" dirty="0">
                <a:latin typeface="PMingLiU" panose="02020500000000000000" pitchFamily="18" charset="-120"/>
                <a:ea typeface="PMingLiU" panose="02020500000000000000" pitchFamily="18" charset="-120"/>
              </a:rPr>
              <a:t>–</a:t>
            </a:r>
            <a:endParaRPr lang="en-US" altLang="zh-CN" sz="1200" baseline="40000" dirty="0">
              <a:latin typeface="PMingLiU" panose="02020500000000000000" pitchFamily="18" charset="-120"/>
              <a:ea typeface="PMingLiU" panose="02020500000000000000" pitchFamily="18" charset="-120"/>
            </a:endParaRPr>
          </a:p>
          <a:p>
            <a:pPr>
              <a:buFontTx/>
              <a:buNone/>
            </a:pPr>
            <a:r>
              <a:rPr lang="zh-CN" altLang="en-US" sz="1200" dirty="0">
                <a:latin typeface="PMingLiU" panose="02020500000000000000" pitchFamily="18" charset="-120"/>
                <a:ea typeface="PMingLiU" panose="02020500000000000000" pitchFamily="18" charset="-120"/>
              </a:rPr>
              <a:t>    阴极：     </a:t>
            </a:r>
            <a:r>
              <a:rPr lang="en-US" altLang="zh-CN" sz="1200" dirty="0">
                <a:latin typeface="PMingLiU" panose="02020500000000000000" pitchFamily="18" charset="-120"/>
                <a:ea typeface="PMingLiU" panose="02020500000000000000" pitchFamily="18" charset="-120"/>
              </a:rPr>
              <a:t>1/2O2 + 2H</a:t>
            </a:r>
            <a:r>
              <a:rPr lang="en-US" altLang="zh-CN" sz="1200" baseline="40000" dirty="0">
                <a:latin typeface="PMingLiU" panose="02020500000000000000" pitchFamily="18" charset="-120"/>
                <a:ea typeface="PMingLiU" panose="02020500000000000000" pitchFamily="18" charset="-120"/>
              </a:rPr>
              <a:t>+</a:t>
            </a:r>
            <a:r>
              <a:rPr lang="en-US" altLang="zh-CN" sz="1200" dirty="0">
                <a:latin typeface="PMingLiU" panose="02020500000000000000" pitchFamily="18" charset="-120"/>
                <a:ea typeface="PMingLiU" panose="02020500000000000000" pitchFamily="18" charset="-120"/>
              </a:rPr>
              <a:t> + 2e</a:t>
            </a:r>
            <a:r>
              <a:rPr lang="en-US" altLang="zh-CN" sz="1200" baseline="40000" dirty="0">
                <a:latin typeface="PMingLiU" panose="02020500000000000000" pitchFamily="18" charset="-120"/>
                <a:ea typeface="PMingLiU" panose="02020500000000000000" pitchFamily="18" charset="-120"/>
              </a:rPr>
              <a:t>–</a:t>
            </a:r>
            <a:r>
              <a:rPr lang="en-US" altLang="zh-CN" sz="1200" dirty="0">
                <a:latin typeface="PMingLiU" panose="02020500000000000000" pitchFamily="18" charset="-120"/>
                <a:ea typeface="PMingLiU" panose="02020500000000000000" pitchFamily="18" charset="-120"/>
              </a:rPr>
              <a:t> = H2O</a:t>
            </a:r>
            <a:endParaRPr lang="en-US" altLang="zh-CN" sz="1200" dirty="0">
              <a:latin typeface="PMingLiU" panose="02020500000000000000" pitchFamily="18" charset="-120"/>
              <a:ea typeface="PMingLiU" panose="02020500000000000000" pitchFamily="18" charset="-120"/>
            </a:endParaRPr>
          </a:p>
          <a:p>
            <a:pPr>
              <a:buFontTx/>
              <a:buNone/>
            </a:pPr>
            <a:r>
              <a:rPr lang="en-US" altLang="zh-CN" sz="1200" dirty="0">
                <a:latin typeface="PMingLiU" panose="02020500000000000000" pitchFamily="18" charset="-120"/>
                <a:ea typeface="PMingLiU" panose="02020500000000000000" pitchFamily="18" charset="-120"/>
              </a:rPr>
              <a:t>    </a:t>
            </a:r>
            <a:r>
              <a:rPr lang="zh-CN" altLang="en-US" sz="1200" dirty="0">
                <a:latin typeface="PMingLiU" panose="02020500000000000000" pitchFamily="18" charset="-120"/>
                <a:ea typeface="PMingLiU" panose="02020500000000000000" pitchFamily="18" charset="-120"/>
              </a:rPr>
              <a:t>总和：     </a:t>
            </a:r>
            <a:r>
              <a:rPr lang="en-US" altLang="zh-CN" sz="1200" dirty="0">
                <a:latin typeface="PMingLiU" panose="02020500000000000000" pitchFamily="18" charset="-120"/>
                <a:ea typeface="PMingLiU" panose="02020500000000000000" pitchFamily="18" charset="-120"/>
              </a:rPr>
              <a:t>CO + 1/2O2 = CO2</a:t>
            </a:r>
            <a:endParaRPr lang="en-US" altLang="zh-CN" sz="1200" dirty="0">
              <a:latin typeface="PMingLiU" panose="02020500000000000000" pitchFamily="18" charset="-120"/>
              <a:ea typeface="PMingLiU" panose="02020500000000000000" pitchFamily="18" charset="-120"/>
            </a:endParaRPr>
          </a:p>
        </p:txBody>
      </p:sp>
      <p:pic>
        <p:nvPicPr>
          <p:cNvPr id="5" name="Picture 7"/>
          <p:cNvPicPr>
            <a:picLocks noGrp="1" noChangeAspect="1" noChangeArrowheads="1"/>
          </p:cNvPicPr>
          <p:nvPr>
            <p:ph/>
          </p:nvPr>
        </p:nvPicPr>
        <p:blipFill>
          <a:blip r:embed="rId1">
            <a:extLst>
              <a:ext uri="{28A0092B-C50C-407E-A947-70E740481C1C}">
                <a14:useLocalDpi xmlns:a14="http://schemas.microsoft.com/office/drawing/2010/main" val="0"/>
              </a:ext>
            </a:extLst>
          </a:blip>
          <a:srcRect/>
          <a:stretch>
            <a:fillRect/>
          </a:stretch>
        </p:blipFill>
        <p:spPr>
          <a:xfrm>
            <a:off x="899593" y="1129308"/>
            <a:ext cx="7350222" cy="1872208"/>
          </a:xfrm>
          <a:noFill/>
          <a:extLst>
            <a:ext uri="{91240B29-F687-4F45-9708-019B960494DF}">
              <a14:hiddenLine xmlns:a14="http://schemas.microsoft.com/office/drawing/2010/main" w="28575">
                <a:solidFill>
                  <a:schemeClr val="tx1"/>
                </a:solidFill>
                <a:prstDash val="solid"/>
                <a:miter lim="800000"/>
                <a:headEnd/>
                <a:tailEnd/>
              </a14:hiddenLine>
            </a:ext>
          </a:extLst>
        </p:spPr>
      </p:pic>
      <p:sp>
        <p:nvSpPr>
          <p:cNvPr id="7" name="矩形 6"/>
          <p:cNvSpPr/>
          <p:nvPr/>
        </p:nvSpPr>
        <p:spPr>
          <a:xfrm>
            <a:off x="528712" y="4513684"/>
            <a:ext cx="8158088" cy="646331"/>
          </a:xfrm>
          <a:prstGeom prst="rect">
            <a:avLst/>
          </a:prstGeom>
          <a:pattFill prst="pct5">
            <a:fgClr>
              <a:schemeClr val="accent1"/>
            </a:fgClr>
            <a:bgClr>
              <a:schemeClr val="bg1"/>
            </a:bgClr>
          </a:pattFill>
          <a:ln>
            <a:solidFill>
              <a:srgbClr val="00B0F0"/>
            </a:solidFill>
          </a:ln>
        </p:spPr>
        <p:txBody>
          <a:bodyPr wrap="square">
            <a:spAutoFit/>
          </a:bodyPr>
          <a:lstStyle/>
          <a:p>
            <a:r>
              <a:rPr lang="zh-CN" altLang="en-US" sz="1200" dirty="0">
                <a:latin typeface="PMingLiU" panose="02020500000000000000" pitchFamily="18" charset="-120"/>
                <a:ea typeface="PMingLiU" panose="02020500000000000000" pitchFamily="18" charset="-120"/>
              </a:rPr>
              <a:t>备注：</a:t>
            </a:r>
            <a:endParaRPr lang="en-US" altLang="zh-CN" sz="1200" dirty="0">
              <a:latin typeface="PMingLiU" panose="02020500000000000000" pitchFamily="18" charset="-120"/>
              <a:ea typeface="PMingLiU" panose="02020500000000000000" pitchFamily="18" charset="-120"/>
            </a:endParaRPr>
          </a:p>
          <a:p>
            <a:r>
              <a:rPr lang="zh-CN" altLang="en-US" sz="1200" dirty="0">
                <a:latin typeface="PMingLiU" panose="02020500000000000000" pitchFamily="18" charset="-120"/>
                <a:ea typeface="PMingLiU" panose="02020500000000000000" pitchFamily="18" charset="-120"/>
              </a:rPr>
              <a:t>　　</a:t>
            </a:r>
            <a:r>
              <a:rPr lang="en-US" altLang="zh-CN" sz="1200" dirty="0">
                <a:latin typeface="PMingLiU" panose="02020500000000000000" pitchFamily="18" charset="-120"/>
                <a:ea typeface="PMingLiU" panose="02020500000000000000" pitchFamily="18" charset="-120"/>
              </a:rPr>
              <a:t>1. </a:t>
            </a:r>
            <a:r>
              <a:rPr lang="zh-CN" altLang="en-US" sz="1200" dirty="0">
                <a:latin typeface="PMingLiU" panose="02020500000000000000" pitchFamily="18" charset="-120"/>
                <a:ea typeface="PMingLiU" panose="02020500000000000000" pitchFamily="18" charset="-120"/>
              </a:rPr>
              <a:t>当一氧化碳气体通过外壳上的气孔经透气膜扩散到工作电极表面上时，在工作电极的催化作用下，一氧化碳气体在工作电极上发生氧化。其化学反应式为： </a:t>
            </a:r>
            <a:r>
              <a:rPr lang="en-US" altLang="zh-CN" sz="1200" dirty="0">
                <a:latin typeface="PMingLiU" panose="02020500000000000000" pitchFamily="18" charset="-120"/>
                <a:ea typeface="PMingLiU" panose="02020500000000000000" pitchFamily="18" charset="-120"/>
              </a:rPr>
              <a:t>CO+H2O→CO2+2H++2e- </a:t>
            </a:r>
            <a:endParaRPr lang="en-US" altLang="zh-CN" sz="1200" dirty="0">
              <a:latin typeface="PMingLiU" panose="02020500000000000000" pitchFamily="18" charset="-120"/>
              <a:ea typeface="PMingLiU" panose="02020500000000000000" pitchFamily="18" charset="-120"/>
            </a:endParaRPr>
          </a:p>
        </p:txBody>
      </p:sp>
    </p:spTree>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TW" sz="2000" dirty="0">
                <a:ea typeface="仿宋_GB2312" pitchFamily="49" charset="-122"/>
              </a:rPr>
              <a:t>7. </a:t>
            </a:r>
            <a:r>
              <a:rPr lang="zh-TW" altLang="zh-CN" sz="2000" dirty="0">
                <a:ea typeface="仿宋_GB2312" pitchFamily="49" charset="-122"/>
              </a:rPr>
              <a:t>一氧化碳传感器</a:t>
            </a:r>
            <a:endParaRPr lang="zh-CN" altLang="en-US" sz="2000" dirty="0"/>
          </a:p>
        </p:txBody>
      </p:sp>
      <p:sp>
        <p:nvSpPr>
          <p:cNvPr id="3" name="Rectangle 5"/>
          <p:cNvSpPr>
            <a:spLocks noChangeArrowheads="1"/>
          </p:cNvSpPr>
          <p:nvPr/>
        </p:nvSpPr>
        <p:spPr bwMode="auto">
          <a:xfrm>
            <a:off x="-1260648" y="1456830"/>
            <a:ext cx="6967538" cy="311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5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5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5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zh-TW" altLang="zh-CN" sz="3000" dirty="0">
              <a:ea typeface="仿宋_GB2312" pitchFamily="49" charset="-122"/>
            </a:endParaRPr>
          </a:p>
        </p:txBody>
      </p:sp>
      <p:sp>
        <p:nvSpPr>
          <p:cNvPr id="6" name="矩形 5"/>
          <p:cNvSpPr/>
          <p:nvPr/>
        </p:nvSpPr>
        <p:spPr>
          <a:xfrm>
            <a:off x="435496" y="3222764"/>
            <a:ext cx="8158088" cy="1938992"/>
          </a:xfrm>
          <a:prstGeom prst="rect">
            <a:avLst/>
          </a:prstGeom>
          <a:pattFill prst="pct5">
            <a:fgClr>
              <a:schemeClr val="accent1"/>
            </a:fgClr>
            <a:bgClr>
              <a:schemeClr val="bg1"/>
            </a:bgClr>
          </a:pattFill>
          <a:ln>
            <a:solidFill>
              <a:srgbClr val="00B0F0"/>
            </a:solidFill>
          </a:ln>
        </p:spPr>
        <p:txBody>
          <a:bodyPr wrap="square">
            <a:spAutoFit/>
          </a:bodyPr>
          <a:lstStyle/>
          <a:p>
            <a:r>
              <a:rPr lang="zh-CN" altLang="en-US" sz="1200" dirty="0">
                <a:latin typeface="PMingLiU" panose="02020500000000000000" pitchFamily="18" charset="-120"/>
                <a:ea typeface="PMingLiU" panose="02020500000000000000" pitchFamily="18" charset="-120"/>
              </a:rPr>
              <a:t>备注：</a:t>
            </a:r>
            <a:endParaRPr lang="en-US" altLang="zh-CN" sz="1200" dirty="0">
              <a:latin typeface="PMingLiU" panose="02020500000000000000" pitchFamily="18" charset="-120"/>
              <a:ea typeface="PMingLiU" panose="02020500000000000000" pitchFamily="18" charset="-120"/>
            </a:endParaRPr>
          </a:p>
          <a:p>
            <a:r>
              <a:rPr lang="zh-CN" altLang="en-US" sz="1200" dirty="0">
                <a:latin typeface="PMingLiU" panose="02020500000000000000" pitchFamily="18" charset="-120"/>
                <a:ea typeface="PMingLiU" panose="02020500000000000000" pitchFamily="18" charset="-120"/>
              </a:rPr>
              <a:t>　　</a:t>
            </a:r>
            <a:r>
              <a:rPr lang="en-US" altLang="zh-CN" sz="1200" dirty="0">
                <a:latin typeface="PMingLiU" panose="02020500000000000000" pitchFamily="18" charset="-120"/>
                <a:ea typeface="PMingLiU" panose="02020500000000000000" pitchFamily="18" charset="-120"/>
              </a:rPr>
              <a:t>2. </a:t>
            </a:r>
            <a:r>
              <a:rPr lang="zh-CN" altLang="en-US" sz="1200" dirty="0">
                <a:latin typeface="PMingLiU" panose="02020500000000000000" pitchFamily="18" charset="-120"/>
                <a:ea typeface="PMingLiU" panose="02020500000000000000" pitchFamily="18" charset="-120"/>
              </a:rPr>
              <a:t>在工作电极上发生氧化反应产生的</a:t>
            </a:r>
            <a:r>
              <a:rPr lang="en-US" altLang="zh-CN" sz="1200" dirty="0">
                <a:latin typeface="PMingLiU" panose="02020500000000000000" pitchFamily="18" charset="-120"/>
                <a:ea typeface="PMingLiU" panose="02020500000000000000" pitchFamily="18" charset="-120"/>
              </a:rPr>
              <a:t>H+</a:t>
            </a:r>
            <a:r>
              <a:rPr lang="zh-CN" altLang="en-US" sz="1200" dirty="0">
                <a:latin typeface="PMingLiU" panose="02020500000000000000" pitchFamily="18" charset="-120"/>
                <a:ea typeface="PMingLiU" panose="02020500000000000000" pitchFamily="18" charset="-120"/>
              </a:rPr>
              <a:t>离子和电子，通过电解液转移到与工作电极保持一定间隔的对电极上，与水中的氧发生还原反应。其化学反应式为： </a:t>
            </a:r>
            <a:endParaRPr lang="zh-CN" altLang="en-US" sz="1200" dirty="0">
              <a:latin typeface="PMingLiU" panose="02020500000000000000" pitchFamily="18" charset="-120"/>
              <a:ea typeface="PMingLiU" panose="02020500000000000000" pitchFamily="18" charset="-120"/>
            </a:endParaRPr>
          </a:p>
          <a:p>
            <a:r>
              <a:rPr lang="zh-CN" altLang="en-US" sz="1200" dirty="0">
                <a:latin typeface="PMingLiU" panose="02020500000000000000" pitchFamily="18" charset="-120"/>
                <a:ea typeface="PMingLiU" panose="02020500000000000000" pitchFamily="18" charset="-120"/>
              </a:rPr>
              <a:t>　　</a:t>
            </a:r>
            <a:r>
              <a:rPr lang="en-US" altLang="zh-CN" sz="1200" dirty="0">
                <a:latin typeface="PMingLiU" panose="02020500000000000000" pitchFamily="18" charset="-120"/>
                <a:ea typeface="PMingLiU" panose="02020500000000000000" pitchFamily="18" charset="-120"/>
              </a:rPr>
              <a:t>1/2O2+2H++2e-→H2O </a:t>
            </a:r>
            <a:endParaRPr lang="en-US" altLang="zh-CN" sz="1200" dirty="0">
              <a:latin typeface="PMingLiU" panose="02020500000000000000" pitchFamily="18" charset="-120"/>
              <a:ea typeface="PMingLiU" panose="02020500000000000000" pitchFamily="18" charset="-120"/>
            </a:endParaRPr>
          </a:p>
          <a:p>
            <a:r>
              <a:rPr lang="zh-CN" altLang="en-US" sz="1200" dirty="0">
                <a:latin typeface="PMingLiU" panose="02020500000000000000" pitchFamily="18" charset="-120"/>
                <a:ea typeface="PMingLiU" panose="02020500000000000000" pitchFamily="18" charset="-120"/>
              </a:rPr>
              <a:t>因此，传感器内部就发生了氧化</a:t>
            </a:r>
            <a:r>
              <a:rPr lang="en-US" altLang="zh-CN" sz="1200" dirty="0">
                <a:latin typeface="PMingLiU" panose="02020500000000000000" pitchFamily="18" charset="-120"/>
                <a:ea typeface="PMingLiU" panose="02020500000000000000" pitchFamily="18" charset="-120"/>
              </a:rPr>
              <a:t>-</a:t>
            </a:r>
            <a:r>
              <a:rPr lang="zh-CN" altLang="en-US" sz="1200" dirty="0">
                <a:latin typeface="PMingLiU" panose="02020500000000000000" pitchFamily="18" charset="-120"/>
                <a:ea typeface="PMingLiU" panose="02020500000000000000" pitchFamily="18" charset="-120"/>
              </a:rPr>
              <a:t>还原的可逆反应。其化学反应式为： </a:t>
            </a:r>
            <a:endParaRPr lang="zh-CN" altLang="en-US" sz="1200" dirty="0">
              <a:latin typeface="PMingLiU" panose="02020500000000000000" pitchFamily="18" charset="-120"/>
              <a:ea typeface="PMingLiU" panose="02020500000000000000" pitchFamily="18" charset="-120"/>
            </a:endParaRPr>
          </a:p>
          <a:p>
            <a:r>
              <a:rPr lang="zh-CN" altLang="en-US" sz="1200" dirty="0">
                <a:latin typeface="PMingLiU" panose="02020500000000000000" pitchFamily="18" charset="-120"/>
                <a:ea typeface="PMingLiU" panose="02020500000000000000" pitchFamily="18" charset="-120"/>
              </a:rPr>
              <a:t>　　</a:t>
            </a:r>
            <a:r>
              <a:rPr lang="en-US" altLang="zh-CN" sz="1200" dirty="0">
                <a:latin typeface="PMingLiU" panose="02020500000000000000" pitchFamily="18" charset="-120"/>
                <a:ea typeface="PMingLiU" panose="02020500000000000000" pitchFamily="18" charset="-120"/>
              </a:rPr>
              <a:t>2CO+2O2 →2CO2 </a:t>
            </a:r>
            <a:endParaRPr lang="en-US" altLang="zh-CN" sz="1200" dirty="0">
              <a:latin typeface="PMingLiU" panose="02020500000000000000" pitchFamily="18" charset="-120"/>
              <a:ea typeface="PMingLiU" panose="02020500000000000000" pitchFamily="18" charset="-120"/>
            </a:endParaRPr>
          </a:p>
          <a:p>
            <a:r>
              <a:rPr lang="zh-CN" altLang="en-US" sz="1200" dirty="0">
                <a:latin typeface="PMingLiU" panose="02020500000000000000" pitchFamily="18" charset="-120"/>
                <a:ea typeface="PMingLiU" panose="02020500000000000000" pitchFamily="18" charset="-120"/>
              </a:rPr>
              <a:t>　　这个氧化</a:t>
            </a:r>
            <a:r>
              <a:rPr lang="en-US" altLang="zh-CN" sz="1200" dirty="0">
                <a:latin typeface="PMingLiU" panose="02020500000000000000" pitchFamily="18" charset="-120"/>
                <a:ea typeface="PMingLiU" panose="02020500000000000000" pitchFamily="18" charset="-120"/>
              </a:rPr>
              <a:t>-</a:t>
            </a:r>
            <a:r>
              <a:rPr lang="zh-CN" altLang="en-US" sz="1200" dirty="0">
                <a:latin typeface="PMingLiU" panose="02020500000000000000" pitchFamily="18" charset="-120"/>
                <a:ea typeface="PMingLiU" panose="02020500000000000000" pitchFamily="18" charset="-120"/>
              </a:rPr>
              <a:t>还原的可逆反应在工作电极与对电极之间始终发生着，并在电极间产生电位差。 </a:t>
            </a:r>
            <a:endParaRPr lang="zh-CN" altLang="en-US" sz="1200" dirty="0">
              <a:latin typeface="PMingLiU" panose="02020500000000000000" pitchFamily="18" charset="-120"/>
              <a:ea typeface="PMingLiU" panose="02020500000000000000" pitchFamily="18" charset="-120"/>
            </a:endParaRPr>
          </a:p>
          <a:p>
            <a:r>
              <a:rPr lang="zh-CN" altLang="en-US" sz="1200" dirty="0">
                <a:latin typeface="PMingLiU" panose="02020500000000000000" pitchFamily="18" charset="-120"/>
                <a:ea typeface="PMingLiU" panose="02020500000000000000" pitchFamily="18" charset="-120"/>
              </a:rPr>
              <a:t>　　当气体传感器产生输出电流时，其大小与气体的浓度成正比。通过电极引出线用外部电路测量传感器输出电流的大小，便可检测出一氧化碳的浓度，并且有很宽的线性测量范围。这样，在气体传感器上外接信号采集电路和相应的转换和输出电路，就能够对一氧化碳气体实现检测和监控。 </a:t>
            </a:r>
            <a:endParaRPr lang="zh-CN" altLang="en-US" sz="1200" dirty="0">
              <a:latin typeface="PMingLiU" panose="02020500000000000000" pitchFamily="18" charset="-120"/>
              <a:ea typeface="PMingLiU" panose="02020500000000000000" pitchFamily="18" charset="-120"/>
            </a:endParaRPr>
          </a:p>
        </p:txBody>
      </p:sp>
      <p:pic>
        <p:nvPicPr>
          <p:cNvPr id="9" name="Picture 7"/>
          <p:cNvPicPr>
            <a:picLocks noGrp="1" noChangeAspect="1" noChangeArrowheads="1"/>
          </p:cNvPicPr>
          <p:nvPr>
            <p:ph/>
          </p:nvPr>
        </p:nvPicPr>
        <p:blipFill>
          <a:blip r:embed="rId1">
            <a:extLst>
              <a:ext uri="{28A0092B-C50C-407E-A947-70E740481C1C}">
                <a14:useLocalDpi xmlns:a14="http://schemas.microsoft.com/office/drawing/2010/main" val="0"/>
              </a:ext>
            </a:extLst>
          </a:blip>
          <a:srcRect/>
          <a:stretch>
            <a:fillRect/>
          </a:stretch>
        </p:blipFill>
        <p:spPr>
          <a:xfrm>
            <a:off x="899593" y="1129308"/>
            <a:ext cx="7350222" cy="1872208"/>
          </a:xfrm>
          <a:noFill/>
          <a:extLst>
            <a:ext uri="{91240B29-F687-4F45-9708-019B960494DF}">
              <a14:hiddenLine xmlns:a14="http://schemas.microsoft.com/office/drawing/2010/main" w="28575">
                <a:solidFill>
                  <a:schemeClr val="tx1"/>
                </a:solidFill>
                <a:prstDash val="solid"/>
                <a:miter lim="800000"/>
                <a:headEnd/>
                <a:tailEnd/>
              </a14:hiddenLine>
            </a:ext>
          </a:extLst>
        </p:spPr>
      </p:pic>
    </p:spTree>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1260648" y="1456830"/>
            <a:ext cx="6967538" cy="311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5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5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5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zh-TW" altLang="zh-CN" sz="1400" dirty="0">
              <a:latin typeface="+mj-ea"/>
              <a:ea typeface="+mj-ea"/>
            </a:endParaRPr>
          </a:p>
        </p:txBody>
      </p:sp>
      <p:sp>
        <p:nvSpPr>
          <p:cNvPr id="10" name="标题 9"/>
          <p:cNvSpPr>
            <a:spLocks noGrp="1"/>
          </p:cNvSpPr>
          <p:nvPr>
            <p:ph type="title"/>
          </p:nvPr>
        </p:nvSpPr>
        <p:spPr/>
        <p:txBody>
          <a:bodyPr>
            <a:normAutofit/>
          </a:bodyPr>
          <a:lstStyle/>
          <a:p>
            <a:r>
              <a:rPr lang="en-US" altLang="zh-CN" sz="2000" dirty="0">
                <a:latin typeface="+mj-ea"/>
                <a:ea typeface="+mj-ea"/>
              </a:rPr>
              <a:t>8. MEA</a:t>
            </a:r>
            <a:r>
              <a:rPr lang="zh-CN" altLang="en-US" sz="2000" dirty="0">
                <a:latin typeface="+mj-ea"/>
                <a:ea typeface="+mj-ea"/>
              </a:rPr>
              <a:t>的开路电压（</a:t>
            </a:r>
            <a:r>
              <a:rPr lang="en-US" altLang="zh-CN" sz="2000" dirty="0">
                <a:latin typeface="+mj-ea"/>
                <a:ea typeface="+mj-ea"/>
              </a:rPr>
              <a:t>OCV</a:t>
            </a:r>
            <a:r>
              <a:rPr lang="zh-CN" altLang="en-US" sz="1400" dirty="0">
                <a:latin typeface="+mj-ea"/>
                <a:ea typeface="+mj-ea"/>
              </a:rPr>
              <a:t>）</a:t>
            </a:r>
            <a:endParaRPr lang="zh-CN" altLang="en-US" sz="1400" dirty="0">
              <a:latin typeface="+mj-ea"/>
              <a:ea typeface="+mj-ea"/>
            </a:endParaRPr>
          </a:p>
        </p:txBody>
      </p:sp>
      <p:sp>
        <p:nvSpPr>
          <p:cNvPr id="11" name="Rectangle 12"/>
          <p:cNvSpPr>
            <a:spLocks noChangeArrowheads="1"/>
          </p:cNvSpPr>
          <p:nvPr/>
        </p:nvSpPr>
        <p:spPr bwMode="auto">
          <a:xfrm>
            <a:off x="457200" y="978651"/>
            <a:ext cx="4032250" cy="726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284480" indent="-284480">
              <a:defRPr sz="2400">
                <a:solidFill>
                  <a:schemeClr val="tx1"/>
                </a:solidFill>
                <a:latin typeface="Arial" panose="020B0604020202020204" pitchFamily="34" charset="0"/>
              </a:defRPr>
            </a:lvl1pPr>
            <a:lvl2pPr marL="760730" indent="-285750">
              <a:spcBef>
                <a:spcPct val="0"/>
              </a:spcBef>
              <a:buChar char="–"/>
              <a:defRPr sz="2000">
                <a:solidFill>
                  <a:schemeClr val="tx1"/>
                </a:solidFill>
                <a:latin typeface="Arial" panose="020B0604020202020204" pitchFamily="34" charset="0"/>
              </a:defRPr>
            </a:lvl2pPr>
            <a:lvl3pPr marL="1179830" indent="-228600">
              <a:spcBef>
                <a:spcPct val="0"/>
              </a:spcBef>
              <a:defRPr sz="2000">
                <a:solidFill>
                  <a:schemeClr val="tx1"/>
                </a:solidFill>
                <a:latin typeface="Arial" panose="020B0604020202020204" pitchFamily="34" charset="0"/>
              </a:defRPr>
            </a:lvl3pPr>
            <a:lvl4pPr marL="1598930" indent="-228600">
              <a:spcBef>
                <a:spcPct val="0"/>
              </a:spcBef>
              <a:buChar char="–"/>
              <a:defRPr sz="2000">
                <a:solidFill>
                  <a:schemeClr val="tx1"/>
                </a:solidFill>
                <a:latin typeface="Arial" panose="020B0604020202020204" pitchFamily="34" charset="0"/>
              </a:defRPr>
            </a:lvl4pPr>
            <a:lvl5pPr marL="2018030" indent="-228600">
              <a:spcBef>
                <a:spcPct val="0"/>
              </a:spcBef>
              <a:buChar char="–"/>
              <a:defRPr sz="2000">
                <a:solidFill>
                  <a:schemeClr val="tx1"/>
                </a:solidFill>
                <a:latin typeface="Arial" panose="020B0604020202020204" pitchFamily="34" charset="0"/>
              </a:defRPr>
            </a:lvl5pPr>
            <a:lvl6pPr marL="2475230" indent="-228600" eaLnBrk="0" fontAlgn="base" hangingPunct="0">
              <a:spcBef>
                <a:spcPct val="0"/>
              </a:spcBef>
              <a:spcAft>
                <a:spcPct val="0"/>
              </a:spcAft>
              <a:buChar char="–"/>
              <a:defRPr sz="2000">
                <a:solidFill>
                  <a:schemeClr val="tx1"/>
                </a:solidFill>
                <a:latin typeface="Arial" panose="020B0604020202020204" pitchFamily="34" charset="0"/>
              </a:defRPr>
            </a:lvl6pPr>
            <a:lvl7pPr marL="2932430" indent="-228600" eaLnBrk="0" fontAlgn="base" hangingPunct="0">
              <a:spcBef>
                <a:spcPct val="0"/>
              </a:spcBef>
              <a:spcAft>
                <a:spcPct val="0"/>
              </a:spcAft>
              <a:buChar char="–"/>
              <a:defRPr sz="2000">
                <a:solidFill>
                  <a:schemeClr val="tx1"/>
                </a:solidFill>
                <a:latin typeface="Arial" panose="020B0604020202020204" pitchFamily="34" charset="0"/>
              </a:defRPr>
            </a:lvl7pPr>
            <a:lvl8pPr marL="3389630" indent="-228600" eaLnBrk="0" fontAlgn="base" hangingPunct="0">
              <a:spcBef>
                <a:spcPct val="0"/>
              </a:spcBef>
              <a:spcAft>
                <a:spcPct val="0"/>
              </a:spcAft>
              <a:buChar char="–"/>
              <a:defRPr sz="2000">
                <a:solidFill>
                  <a:schemeClr val="tx1"/>
                </a:solidFill>
                <a:latin typeface="Arial" panose="020B0604020202020204" pitchFamily="34" charset="0"/>
              </a:defRPr>
            </a:lvl8pPr>
            <a:lvl9pPr marL="3846830" indent="-228600" eaLnBrk="0" fontAlgn="base" hangingPunct="0">
              <a:spcBef>
                <a:spcPct val="0"/>
              </a:spcBef>
              <a:spcAft>
                <a:spcPct val="0"/>
              </a:spcAft>
              <a:buChar char="–"/>
              <a:defRPr sz="2000">
                <a:solidFill>
                  <a:schemeClr val="tx1"/>
                </a:solidFill>
                <a:latin typeface="Arial" panose="020B0604020202020204" pitchFamily="34" charset="0"/>
              </a:defRPr>
            </a:lvl9pPr>
          </a:lstStyle>
          <a:p>
            <a:r>
              <a:rPr lang="en-US" altLang="zh-CN" sz="1400" dirty="0">
                <a:latin typeface="+mj-ea"/>
                <a:ea typeface="+mj-ea"/>
              </a:rPr>
              <a:t>MEA</a:t>
            </a:r>
            <a:r>
              <a:rPr lang="zh-CN" altLang="en-US" sz="1400" dirty="0">
                <a:latin typeface="+mj-ea"/>
                <a:ea typeface="+mj-ea"/>
              </a:rPr>
              <a:t>的开路电压（</a:t>
            </a:r>
            <a:r>
              <a:rPr lang="en-US" altLang="zh-CN" sz="1400" dirty="0">
                <a:latin typeface="+mj-ea"/>
                <a:ea typeface="+mj-ea"/>
              </a:rPr>
              <a:t>OCV</a:t>
            </a:r>
            <a:r>
              <a:rPr lang="zh-CN" altLang="en-US" sz="1400" dirty="0">
                <a:latin typeface="+mj-ea"/>
                <a:ea typeface="+mj-ea"/>
              </a:rPr>
              <a:t>）将根据现场的</a:t>
            </a:r>
            <a:r>
              <a:rPr lang="en-US" altLang="zh-CN" sz="1400" dirty="0">
                <a:latin typeface="+mj-ea"/>
                <a:ea typeface="+mj-ea"/>
              </a:rPr>
              <a:t>CO</a:t>
            </a:r>
            <a:r>
              <a:rPr lang="zh-CN" altLang="en-US" sz="1400" dirty="0">
                <a:latin typeface="+mj-ea"/>
                <a:ea typeface="+mj-ea"/>
              </a:rPr>
              <a:t>浓度而变化，</a:t>
            </a:r>
            <a:endParaRPr lang="en-US" altLang="zh-CN" sz="1400" dirty="0">
              <a:latin typeface="+mj-ea"/>
              <a:ea typeface="+mj-ea"/>
            </a:endParaRPr>
          </a:p>
          <a:p>
            <a:r>
              <a:rPr lang="zh-CN" altLang="en-US" sz="1400" dirty="0">
                <a:latin typeface="+mj-ea"/>
                <a:ea typeface="+mj-ea"/>
              </a:rPr>
              <a:t>从能斯特方程式（</a:t>
            </a:r>
            <a:r>
              <a:rPr lang="en-US" altLang="zh-CN" sz="1400" dirty="0">
                <a:latin typeface="+mj-ea"/>
                <a:ea typeface="+mj-ea"/>
              </a:rPr>
              <a:t>Nernst Equation)</a:t>
            </a:r>
            <a:r>
              <a:rPr lang="zh-CN" altLang="en-US" sz="1400" dirty="0">
                <a:latin typeface="+mj-ea"/>
                <a:ea typeface="+mj-ea"/>
              </a:rPr>
              <a:t>可以得到公式：</a:t>
            </a:r>
            <a:r>
              <a:rPr lang="en-US" altLang="zh-CN" sz="1400" dirty="0">
                <a:latin typeface="+mj-ea"/>
                <a:ea typeface="+mj-ea"/>
              </a:rPr>
              <a:t> </a:t>
            </a:r>
            <a:endParaRPr lang="en-US" altLang="zh-CN" sz="1400" dirty="0">
              <a:latin typeface="+mj-ea"/>
              <a:ea typeface="+mj-ea"/>
            </a:endParaRPr>
          </a:p>
        </p:txBody>
      </p:sp>
      <p:pic>
        <p:nvPicPr>
          <p:cNvPr id="12" name="Picture 2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9012" y="1682616"/>
            <a:ext cx="36115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3301665"/>
            <a:ext cx="2705071" cy="192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3012749"/>
            <a:ext cx="2759936" cy="182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3589801"/>
            <a:ext cx="812236" cy="187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3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7584" y="2713484"/>
            <a:ext cx="1514745" cy="206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0"/>
          <p:cNvPicPr>
            <a:picLocks noGrp="1" noChangeAspect="1" noChangeArrowheads="1"/>
          </p:cNvPicPr>
          <p:nvPr>
            <p:ph sz="half" idx="1"/>
          </p:nvPr>
        </p:nvPicPr>
        <p:blipFill>
          <a:blip r:embed="rId6">
            <a:extLst>
              <a:ext uri="{28A0092B-C50C-407E-A947-70E740481C1C}">
                <a14:useLocalDpi xmlns:a14="http://schemas.microsoft.com/office/drawing/2010/main" val="0"/>
              </a:ext>
            </a:extLst>
          </a:blip>
          <a:srcRect/>
          <a:stretch>
            <a:fillRect/>
          </a:stretch>
        </p:blipFill>
        <p:spPr>
          <a:xfrm>
            <a:off x="4284663" y="1682616"/>
            <a:ext cx="4402137" cy="3191108"/>
          </a:xfrm>
          <a:noFill/>
          <a:extLst>
            <a:ext uri="{91240B29-F687-4F45-9708-019B960494DF}">
              <a14:hiddenLine xmlns:a14="http://schemas.microsoft.com/office/drawing/2010/main" w="28575">
                <a:solidFill>
                  <a:schemeClr val="tx1"/>
                </a:solidFill>
                <a:prstDash val="solid"/>
                <a:miter lim="800000"/>
                <a:headEnd/>
                <a:tailEnd/>
              </a14:hiddenLine>
            </a:ext>
          </a:extLst>
        </p:spPr>
      </p:pic>
    </p:spTree>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1260648" y="1456830"/>
            <a:ext cx="6967538" cy="311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5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5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5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zh-TW" altLang="zh-CN" sz="1400" dirty="0">
              <a:latin typeface="+mj-ea"/>
              <a:ea typeface="+mj-ea"/>
            </a:endParaRPr>
          </a:p>
        </p:txBody>
      </p:sp>
      <p:sp>
        <p:nvSpPr>
          <p:cNvPr id="10" name="标题 9"/>
          <p:cNvSpPr>
            <a:spLocks noGrp="1"/>
          </p:cNvSpPr>
          <p:nvPr>
            <p:ph type="title"/>
          </p:nvPr>
        </p:nvSpPr>
        <p:spPr/>
        <p:txBody>
          <a:bodyPr>
            <a:normAutofit/>
          </a:bodyPr>
          <a:lstStyle/>
          <a:p>
            <a:r>
              <a:rPr lang="en-US" altLang="zh-CN" sz="2000" dirty="0">
                <a:latin typeface="+mj-ea"/>
                <a:ea typeface="+mj-ea"/>
              </a:rPr>
              <a:t>9.</a:t>
            </a:r>
            <a:r>
              <a:rPr lang="en-US" altLang="zh-CN" sz="1400" dirty="0">
                <a:latin typeface="仿宋_GB2312" pitchFamily="49" charset="-122"/>
                <a:ea typeface="仿宋_GB2312" pitchFamily="49" charset="-122"/>
              </a:rPr>
              <a:t> </a:t>
            </a:r>
            <a:r>
              <a:rPr lang="en-US" altLang="zh-CN" sz="2000" dirty="0">
                <a:latin typeface="PMingLiU" panose="02020500000000000000" pitchFamily="18" charset="-120"/>
                <a:ea typeface="PMingLiU" panose="02020500000000000000" pitchFamily="18" charset="-120"/>
              </a:rPr>
              <a:t>CO</a:t>
            </a:r>
            <a:r>
              <a:rPr lang="zh-CN" altLang="en-US" sz="2000" dirty="0">
                <a:latin typeface="PMingLiU" panose="02020500000000000000" pitchFamily="18" charset="-120"/>
                <a:ea typeface="PMingLiU" panose="02020500000000000000" pitchFamily="18" charset="-120"/>
              </a:rPr>
              <a:t>传感器的结构图</a:t>
            </a:r>
            <a:endParaRPr lang="zh-CN" altLang="en-US" sz="2000" dirty="0">
              <a:latin typeface="PMingLiU" panose="02020500000000000000" pitchFamily="18" charset="-120"/>
              <a:ea typeface="PMingLiU" panose="02020500000000000000" pitchFamily="18" charset="-120"/>
            </a:endParaRPr>
          </a:p>
        </p:txBody>
      </p:sp>
      <p:sp>
        <p:nvSpPr>
          <p:cNvPr id="5" name="矩形 4"/>
          <p:cNvSpPr/>
          <p:nvPr/>
        </p:nvSpPr>
        <p:spPr>
          <a:xfrm>
            <a:off x="457200" y="1129308"/>
            <a:ext cx="4572000" cy="1384995"/>
          </a:xfrm>
          <a:prstGeom prst="rect">
            <a:avLst/>
          </a:prstGeom>
        </p:spPr>
        <p:txBody>
          <a:bodyPr>
            <a:spAutoFit/>
          </a:bodyPr>
          <a:lstStyle/>
          <a:p>
            <a:r>
              <a:rPr lang="en-US" altLang="zh-CN" sz="1200" dirty="0">
                <a:latin typeface="PMingLiU" panose="02020500000000000000" pitchFamily="18" charset="-120"/>
                <a:ea typeface="PMingLiU" panose="02020500000000000000" pitchFamily="18" charset="-120"/>
              </a:rPr>
              <a:t>•</a:t>
            </a:r>
            <a:r>
              <a:rPr lang="zh-CN" altLang="en-US" sz="1200" dirty="0">
                <a:latin typeface="PMingLiU" panose="02020500000000000000" pitchFamily="18" charset="-120"/>
                <a:ea typeface="PMingLiU" panose="02020500000000000000" pitchFamily="18" charset="-120"/>
              </a:rPr>
              <a:t>当没有</a:t>
            </a:r>
            <a:r>
              <a:rPr lang="en-US" altLang="zh-CN" sz="1200" dirty="0">
                <a:latin typeface="PMingLiU" panose="02020500000000000000" pitchFamily="18" charset="-120"/>
                <a:ea typeface="PMingLiU" panose="02020500000000000000" pitchFamily="18" charset="-120"/>
              </a:rPr>
              <a:t>CO</a:t>
            </a:r>
            <a:r>
              <a:rPr lang="zh-CN" altLang="en-US" sz="1200" dirty="0">
                <a:latin typeface="PMingLiU" panose="02020500000000000000" pitchFamily="18" charset="-120"/>
                <a:ea typeface="PMingLiU" panose="02020500000000000000" pitchFamily="18" charset="-120"/>
              </a:rPr>
              <a:t>出现时，</a:t>
            </a:r>
            <a:r>
              <a:rPr lang="en-US" altLang="zh-CN" sz="1200" dirty="0">
                <a:latin typeface="PMingLiU" panose="02020500000000000000" pitchFamily="18" charset="-120"/>
                <a:ea typeface="PMingLiU" panose="02020500000000000000" pitchFamily="18" charset="-120"/>
              </a:rPr>
              <a:t>OCV </a:t>
            </a:r>
            <a:r>
              <a:rPr lang="zh-CN" altLang="en-US" sz="1200" dirty="0">
                <a:latin typeface="PMingLiU" panose="02020500000000000000" pitchFamily="18" charset="-120"/>
                <a:ea typeface="PMingLiU" panose="02020500000000000000" pitchFamily="18" charset="-120"/>
              </a:rPr>
              <a:t>保持为</a:t>
            </a:r>
            <a:r>
              <a:rPr lang="en-US" altLang="zh-CN" sz="1200" dirty="0">
                <a:latin typeface="PMingLiU" panose="02020500000000000000" pitchFamily="18" charset="-120"/>
                <a:ea typeface="PMingLiU" panose="02020500000000000000" pitchFamily="18" charset="-120"/>
              </a:rPr>
              <a:t>0V</a:t>
            </a:r>
            <a:r>
              <a:rPr lang="zh-CN" altLang="en-US" sz="1200" dirty="0">
                <a:latin typeface="PMingLiU" panose="02020500000000000000" pitchFamily="18" charset="-120"/>
                <a:ea typeface="PMingLiU" panose="02020500000000000000" pitchFamily="18" charset="-120"/>
              </a:rPr>
              <a:t>（空气处于薄膜的两边，所以不会产生电势差。）</a:t>
            </a:r>
            <a:endParaRPr lang="en-US" altLang="zh-CN" sz="1200" dirty="0">
              <a:latin typeface="PMingLiU" panose="02020500000000000000" pitchFamily="18" charset="-120"/>
              <a:ea typeface="PMingLiU" panose="02020500000000000000" pitchFamily="18" charset="-120"/>
            </a:endParaRPr>
          </a:p>
          <a:p>
            <a:endParaRPr lang="zh-CN" altLang="en-US" sz="1200" dirty="0">
              <a:latin typeface="PMingLiU" panose="02020500000000000000" pitchFamily="18" charset="-120"/>
              <a:ea typeface="PMingLiU" panose="02020500000000000000" pitchFamily="18" charset="-120"/>
            </a:endParaRPr>
          </a:p>
          <a:p>
            <a:r>
              <a:rPr lang="en-US" altLang="zh-CN" sz="1200" dirty="0">
                <a:latin typeface="等线" panose="02010600030101010101" pitchFamily="2" charset="-122"/>
                <a:ea typeface="等线" panose="02010600030101010101" pitchFamily="2" charset="-122"/>
              </a:rPr>
              <a:t>•</a:t>
            </a:r>
            <a:r>
              <a:rPr lang="zh-CN" altLang="en-US" sz="1200" dirty="0">
                <a:latin typeface="PMingLiU" panose="02020500000000000000" pitchFamily="18" charset="-120"/>
                <a:ea typeface="PMingLiU" panose="02020500000000000000" pitchFamily="18" charset="-120"/>
              </a:rPr>
              <a:t>当有</a:t>
            </a:r>
            <a:r>
              <a:rPr lang="en-US" altLang="zh-CN" sz="1200" dirty="0">
                <a:latin typeface="PMingLiU" panose="02020500000000000000" pitchFamily="18" charset="-120"/>
                <a:ea typeface="PMingLiU" panose="02020500000000000000" pitchFamily="18" charset="-120"/>
              </a:rPr>
              <a:t>CO</a:t>
            </a:r>
            <a:r>
              <a:rPr lang="zh-CN" altLang="en-US" sz="1200" dirty="0">
                <a:latin typeface="PMingLiU" panose="02020500000000000000" pitchFamily="18" charset="-120"/>
                <a:ea typeface="PMingLiU" panose="02020500000000000000" pitchFamily="18" charset="-120"/>
              </a:rPr>
              <a:t>进入铁罐，渗透过</a:t>
            </a:r>
            <a:r>
              <a:rPr lang="en-US" altLang="zh-CN" sz="1200" dirty="0">
                <a:latin typeface="PMingLiU" panose="02020500000000000000" pitchFamily="18" charset="-120"/>
                <a:ea typeface="PMingLiU" panose="02020500000000000000" pitchFamily="18" charset="-120"/>
              </a:rPr>
              <a:t>GDM</a:t>
            </a:r>
            <a:r>
              <a:rPr lang="zh-CN" altLang="en-US" sz="1200" dirty="0">
                <a:latin typeface="PMingLiU" panose="02020500000000000000" pitchFamily="18" charset="-120"/>
                <a:ea typeface="PMingLiU" panose="02020500000000000000" pitchFamily="18" charset="-120"/>
              </a:rPr>
              <a:t>并在阳极上产生反应，并通过薄膜产生一个电压差。</a:t>
            </a:r>
            <a:endParaRPr lang="en-US" altLang="zh-CN" sz="1200" dirty="0">
              <a:latin typeface="PMingLiU" panose="02020500000000000000" pitchFamily="18" charset="-120"/>
              <a:ea typeface="PMingLiU" panose="02020500000000000000" pitchFamily="18" charset="-120"/>
            </a:endParaRPr>
          </a:p>
          <a:p>
            <a:endParaRPr lang="zh-CN" altLang="en-US" sz="1200" dirty="0">
              <a:latin typeface="PMingLiU" panose="02020500000000000000" pitchFamily="18" charset="-120"/>
              <a:ea typeface="PMingLiU" panose="02020500000000000000" pitchFamily="18" charset="-120"/>
            </a:endParaRPr>
          </a:p>
          <a:p>
            <a:r>
              <a:rPr lang="en-US" altLang="zh-CN" sz="1200" dirty="0">
                <a:latin typeface="等线" panose="02010600030101010101" pitchFamily="2" charset="-122"/>
                <a:ea typeface="等线" panose="02010600030101010101" pitchFamily="2" charset="-122"/>
              </a:rPr>
              <a:t>•</a:t>
            </a:r>
            <a:r>
              <a:rPr lang="zh-CN" altLang="en-US" sz="1200" dirty="0">
                <a:latin typeface="PMingLiU" panose="02020500000000000000" pitchFamily="18" charset="-120"/>
                <a:ea typeface="PMingLiU" panose="02020500000000000000" pitchFamily="18" charset="-120"/>
              </a:rPr>
              <a:t>与铁罐相接触的阴极圆盘会生成一个开路电压并可以被探测出</a:t>
            </a:r>
            <a:endParaRPr lang="zh-CN" altLang="en-US" sz="1200" dirty="0">
              <a:latin typeface="PMingLiU" panose="02020500000000000000" pitchFamily="18" charset="-120"/>
              <a:ea typeface="PMingLiU" panose="02020500000000000000" pitchFamily="18" charset="-120"/>
            </a:endParaRPr>
          </a:p>
        </p:txBody>
      </p:sp>
      <p:pic>
        <p:nvPicPr>
          <p:cNvPr id="18" name="Picture 4"/>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5364088" y="1201316"/>
            <a:ext cx="3162448" cy="3578139"/>
          </a:xfrm>
          <a:noFill/>
          <a:extLst>
            <a:ext uri="{91240B29-F687-4F45-9708-019B960494DF}">
              <a14:hiddenLine xmlns:a14="http://schemas.microsoft.com/office/drawing/2010/main" w="28575">
                <a:solidFill>
                  <a:schemeClr val="tx1"/>
                </a:solidFill>
                <a:prstDash val="solid"/>
                <a:miter lim="800000"/>
                <a:headEnd/>
                <a:tailEnd/>
              </a14:hiddenLine>
            </a:ext>
          </a:extLst>
        </p:spPr>
      </p:pic>
      <p:sp>
        <p:nvSpPr>
          <p:cNvPr id="6" name="矩形 5"/>
          <p:cNvSpPr/>
          <p:nvPr/>
        </p:nvSpPr>
        <p:spPr>
          <a:xfrm>
            <a:off x="474146" y="4126460"/>
            <a:ext cx="4572000" cy="830997"/>
          </a:xfrm>
          <a:prstGeom prst="rect">
            <a:avLst/>
          </a:prstGeom>
          <a:pattFill prst="pct5">
            <a:fgClr>
              <a:schemeClr val="accent1"/>
            </a:fgClr>
            <a:bgClr>
              <a:schemeClr val="bg1"/>
            </a:bgClr>
          </a:pattFill>
        </p:spPr>
        <p:txBody>
          <a:bodyPr>
            <a:spAutoFit/>
          </a:bodyPr>
          <a:lstStyle/>
          <a:p>
            <a:r>
              <a:rPr lang="zh-CN" altLang="en-US" sz="1200" dirty="0">
                <a:latin typeface="PMingLiU" panose="02020500000000000000" pitchFamily="18" charset="-120"/>
                <a:ea typeface="PMingLiU" panose="02020500000000000000" pitchFamily="18" charset="-120"/>
              </a:rPr>
              <a:t>备注：</a:t>
            </a:r>
            <a:endParaRPr lang="en-US" altLang="zh-CN" sz="1200" dirty="0">
              <a:latin typeface="PMingLiU" panose="02020500000000000000" pitchFamily="18" charset="-120"/>
              <a:ea typeface="PMingLiU" panose="02020500000000000000" pitchFamily="18" charset="-120"/>
            </a:endParaRPr>
          </a:p>
          <a:p>
            <a:r>
              <a:rPr lang="zh-CN" altLang="en-US" sz="1200" dirty="0">
                <a:latin typeface="PMingLiU" panose="02020500000000000000" pitchFamily="18" charset="-120"/>
                <a:ea typeface="PMingLiU" panose="02020500000000000000" pitchFamily="18" charset="-120"/>
              </a:rPr>
              <a:t>由于鑵体内外的气压相同，在水的表面张力的作用下，液态的水不可以通过小孔渗透出去，只能少量的蒸发水气通过这些小孔并润湿</a:t>
            </a:r>
            <a:r>
              <a:rPr lang="en-US" altLang="zh-CN" sz="1200" dirty="0">
                <a:latin typeface="PMingLiU" panose="02020500000000000000" pitchFamily="18" charset="-120"/>
                <a:ea typeface="PMingLiU" panose="02020500000000000000" pitchFamily="18" charset="-120"/>
              </a:rPr>
              <a:t>GDM</a:t>
            </a:r>
            <a:r>
              <a:rPr lang="zh-CN" altLang="en-US" sz="1200" dirty="0">
                <a:latin typeface="PMingLiU" panose="02020500000000000000" pitchFamily="18" charset="-120"/>
                <a:ea typeface="PMingLiU" panose="02020500000000000000" pitchFamily="18" charset="-120"/>
              </a:rPr>
              <a:t>和</a:t>
            </a:r>
            <a:r>
              <a:rPr lang="en-US" altLang="zh-CN" sz="1200" dirty="0">
                <a:latin typeface="PMingLiU" panose="02020500000000000000" pitchFamily="18" charset="-120"/>
                <a:ea typeface="PMingLiU" panose="02020500000000000000" pitchFamily="18" charset="-120"/>
              </a:rPr>
              <a:t>MEA</a:t>
            </a:r>
            <a:r>
              <a:rPr lang="zh-CN" altLang="en-US" sz="1200" dirty="0">
                <a:latin typeface="PMingLiU" panose="02020500000000000000" pitchFamily="18" charset="-120"/>
                <a:ea typeface="PMingLiU" panose="02020500000000000000" pitchFamily="18" charset="-120"/>
              </a:rPr>
              <a:t>所组成的薄膜。         </a:t>
            </a:r>
            <a:endParaRPr lang="zh-CN" altLang="en-US" sz="1200" dirty="0">
              <a:latin typeface="PMingLiU" panose="02020500000000000000" pitchFamily="18" charset="-120"/>
              <a:ea typeface="PMingLiU" panose="02020500000000000000" pitchFamily="18" charset="-120"/>
            </a:endParaRPr>
          </a:p>
        </p:txBody>
      </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1043940" y="337820"/>
            <a:ext cx="7921625" cy="544830"/>
          </a:xfrm>
          <a:noFill/>
          <a:ln>
            <a:noFill/>
          </a:ln>
        </p:spPr>
        <p:txBody>
          <a:bodyPr>
            <a:noAutofit/>
          </a:bodyPr>
          <a:lstStyle/>
          <a:p>
            <a:r>
              <a:rPr lang="zh-CN" altLang="en-US" sz="2800" dirty="0">
                <a:latin typeface="PMingLiU" panose="02020500000000000000" pitchFamily="18" charset="-120"/>
                <a:ea typeface="PMingLiU" panose="02020500000000000000" pitchFamily="18" charset="-120"/>
              </a:rPr>
              <a:t>目录</a:t>
            </a:r>
            <a:endParaRPr lang="zh-CN" altLang="en-US" sz="2800" u="sng" dirty="0">
              <a:latin typeface="PMingLiU" panose="02020500000000000000" pitchFamily="18" charset="-120"/>
              <a:ea typeface="PMingLiU" panose="02020500000000000000" pitchFamily="18" charset="-120"/>
            </a:endParaRPr>
          </a:p>
        </p:txBody>
      </p:sp>
      <p:sp>
        <p:nvSpPr>
          <p:cNvPr id="2" name="Rectangle 4"/>
          <p:cNvSpPr>
            <a:spLocks noGrp="1" noChangeArrowheads="1"/>
          </p:cNvSpPr>
          <p:nvPr/>
        </p:nvSpPr>
        <p:spPr>
          <a:xfrm>
            <a:off x="1187753" y="4081656"/>
            <a:ext cx="6967537" cy="457200"/>
          </a:xfrm>
          <a:prstGeom prst="rect">
            <a:avLst/>
          </a:prstGeom>
          <a:noFill/>
          <a:ln w="12700">
            <a:noFill/>
          </a:ln>
        </p:spPr>
        <p:txBody>
          <a:bodyPr vert="horz" lIns="91440" tIns="45720" rIns="91440" bIns="45720" rtlCol="0" anchor="ctr">
            <a:noAutofit/>
          </a:bodyPr>
          <a:lstStyle>
            <a:lvl1pPr algn="l" defTabSz="914400" rtl="0" eaLnBrk="1" latinLnBrk="0" hangingPunct="1">
              <a:spcBef>
                <a:spcPct val="0"/>
              </a:spcBef>
              <a:buNone/>
              <a:defRPr sz="2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latin typeface="PMingLiU" panose="02020500000000000000" pitchFamily="18" charset="-120"/>
                <a:ea typeface="PMingLiU" panose="02020500000000000000" pitchFamily="18" charset="-120"/>
              </a:rPr>
              <a:t>                 </a:t>
            </a:r>
            <a:endParaRPr lang="zh-CN" altLang="en-US" sz="2800" u="sng" dirty="0">
              <a:latin typeface="PMingLiU" panose="02020500000000000000" pitchFamily="18" charset="-120"/>
              <a:ea typeface="PMingLiU" panose="02020500000000000000" pitchFamily="18" charset="-120"/>
            </a:endParaRPr>
          </a:p>
        </p:txBody>
      </p:sp>
      <p:sp>
        <p:nvSpPr>
          <p:cNvPr id="8" name="Rectangle 4"/>
          <p:cNvSpPr>
            <a:spLocks noGrp="1" noChangeArrowheads="1"/>
          </p:cNvSpPr>
          <p:nvPr/>
        </p:nvSpPr>
        <p:spPr>
          <a:xfrm>
            <a:off x="1115695" y="3217545"/>
            <a:ext cx="7921625" cy="2012950"/>
          </a:xfrm>
          <a:prstGeom prst="rect">
            <a:avLst/>
          </a:prstGeom>
          <a:noFill/>
          <a:ln w="12700">
            <a:noFill/>
          </a:ln>
        </p:spPr>
        <p:txBody>
          <a:bodyPr vert="horz" lIns="91440" tIns="45720" rIns="91440" bIns="45720" rtlCol="0" anchor="ctr">
            <a:noAutofit/>
          </a:bodyPr>
          <a:lstStyle>
            <a:lvl1pPr algn="l" defTabSz="914400" rtl="0" eaLnBrk="1" latinLnBrk="0" hangingPunct="1">
              <a:spcBef>
                <a:spcPct val="0"/>
              </a:spcBef>
              <a:buNone/>
              <a:defRPr sz="2200" kern="1200">
                <a:solidFill>
                  <a:schemeClr val="tx1"/>
                </a:solidFill>
                <a:latin typeface="微软雅黑" panose="020B0503020204020204" pitchFamily="34" charset="-122"/>
                <a:ea typeface="微软雅黑" panose="020B0503020204020204" pitchFamily="34" charset="-122"/>
                <a:cs typeface="+mj-cs"/>
              </a:defRPr>
            </a:lvl1pPr>
          </a:lstStyle>
          <a:p>
            <a:pPr marL="457200" indent="-457200">
              <a:buFont typeface="+mj-lt"/>
              <a:buAutoNum type="arabicPeriod"/>
            </a:pP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一氧化碳</a:t>
            </a:r>
            <a:r>
              <a:rPr lang="zh-TW"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中毒</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的统计数据</a:t>
            </a:r>
            <a:r>
              <a:rPr lang="en-US"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marL="457200" indent="-457200">
              <a:buFont typeface="+mj-lt"/>
              <a:buAutoNum type="arabicPeriod"/>
            </a:pPr>
            <a:r>
              <a:rPr lang="en-US"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什么是一氧化碳？</a:t>
            </a:r>
            <a:endParaRPr lang="en-US"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marL="457200" indent="-457200">
              <a:buFont typeface="+mj-lt"/>
              <a:buAutoNum type="arabicPeriod"/>
            </a:pPr>
            <a:r>
              <a:rPr lang="zh-TW"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什</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么</a:t>
            </a:r>
            <a:r>
              <a:rPr lang="zh-TW"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是碳氧血紅蛋白</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marL="457200" lvl="0" indent="-457200">
              <a:buFont typeface="+mj-lt"/>
              <a:buAutoNum type="arabicPeriod"/>
            </a:pPr>
            <a:r>
              <a:rPr lang="zh-CN"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血液中</a:t>
            </a:r>
            <a:r>
              <a:rPr lang="zh-CN" altLang="zh-CN" sz="1600" u="sng"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COHb浓度</a:t>
            </a:r>
            <a:r>
              <a:rPr lang="zh-CN"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与</a:t>
            </a:r>
            <a:r>
              <a:rPr lang="zh-CN" altLang="zh-CN" sz="1600" u="sng"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中毒症状</a:t>
            </a:r>
            <a:r>
              <a:rPr lang="zh-CN"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的关联</a:t>
            </a:r>
            <a:endParaRPr lang="zh-CN"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marL="457200" lvl="0" indent="-457200">
              <a:buFont typeface="+mj-lt"/>
              <a:buAutoNum type="arabicPeriod"/>
            </a:pPr>
            <a:r>
              <a:rPr lang="zh-TW"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碳氧血紅蛋白</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浓度与</a:t>
            </a:r>
            <a:r>
              <a:rPr lang="en-US"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CO</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的浓度与时间的关系</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marL="457200" indent="-457200">
              <a:buFont typeface="+mj-lt"/>
              <a:buAutoNum type="arabicPeriod"/>
            </a:pPr>
            <a:r>
              <a:rPr lang="en-US"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CO</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报警器所采用标准</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marL="457200" indent="-457200">
              <a:buFont typeface="+mj-lt"/>
              <a:buAutoNum type="arabicPeriod"/>
            </a:pPr>
            <a:r>
              <a:rPr lang="en-US"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CO</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传感器的介绍（结构和技术参数）</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marL="457200" indent="-457200">
              <a:buFont typeface="+mj-lt"/>
              <a:buAutoNum type="arabicPeriod"/>
            </a:pPr>
            <a:r>
              <a:rPr lang="en-US"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MEA</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的开路电压</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marL="457200" indent="-457200">
              <a:buFont typeface="+mj-lt"/>
              <a:buAutoNum type="arabicPeriod"/>
            </a:pPr>
            <a:r>
              <a:rPr lang="en-US" altLang="zh-CN" sz="1600" dirty="0">
                <a:latin typeface="宋体" panose="02010600030101010101" pitchFamily="2" charset="-122"/>
                <a:ea typeface="宋体" panose="02010600030101010101" pitchFamily="2" charset="-122"/>
                <a:cs typeface="宋体" panose="02010600030101010101" pitchFamily="2" charset="-122"/>
                <a:sym typeface="+mn-ea"/>
              </a:rPr>
              <a:t>CO</a:t>
            </a:r>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传感器的结构图</a:t>
            </a:r>
            <a:endParaRPr lang="zh-CN" altLang="en-US" sz="1600" dirty="0">
              <a:latin typeface="宋体" panose="02010600030101010101" pitchFamily="2" charset="-122"/>
              <a:ea typeface="宋体" panose="02010600030101010101" pitchFamily="2" charset="-122"/>
              <a:cs typeface="宋体" panose="02010600030101010101" pitchFamily="2" charset="-122"/>
              <a:sym typeface="+mn-ea"/>
            </a:endParaRPr>
          </a:p>
          <a:p>
            <a:pPr marL="457200" indent="-457200">
              <a:buFont typeface="+mj-lt"/>
              <a:buAutoNum type="arabicPeriod"/>
            </a:pPr>
            <a:r>
              <a:rPr lang="en-US" altLang="zh-CN" sz="1600" dirty="0">
                <a:latin typeface="宋体" panose="02010600030101010101" pitchFamily="2" charset="-122"/>
                <a:ea typeface="宋体" panose="02010600030101010101" pitchFamily="2" charset="-122"/>
                <a:cs typeface="宋体" panose="02010600030101010101" pitchFamily="2" charset="-122"/>
                <a:sym typeface="+mn-ea"/>
              </a:rPr>
              <a:t>CO</a:t>
            </a:r>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传感器的等效电路</a:t>
            </a:r>
            <a:endParaRPr lang="zh-CN" altLang="en-US" sz="1600" dirty="0">
              <a:latin typeface="宋体" panose="02010600030101010101" pitchFamily="2" charset="-122"/>
              <a:ea typeface="宋体" panose="02010600030101010101" pitchFamily="2" charset="-122"/>
              <a:cs typeface="宋体" panose="02010600030101010101" pitchFamily="2" charset="-122"/>
              <a:sym typeface="+mn-ea"/>
            </a:endParaRPr>
          </a:p>
          <a:p>
            <a:pPr marL="457200" indent="-457200">
              <a:buFont typeface="+mj-lt"/>
              <a:buAutoNum type="arabicPeriod"/>
            </a:pPr>
            <a:r>
              <a:rPr lang="zh-TW" altLang="en-US" sz="1600" dirty="0">
                <a:latin typeface="宋体" panose="02010600030101010101" pitchFamily="2" charset="-122"/>
                <a:ea typeface="宋体" panose="02010600030101010101" pitchFamily="2" charset="-122"/>
                <a:cs typeface="宋体" panose="02010600030101010101" pitchFamily="2" charset="-122"/>
                <a:sym typeface="+mn-ea"/>
              </a:rPr>
              <a:t>技术参数比较</a:t>
            </a:r>
            <a:endParaRPr lang="zh-TW" altLang="en-US" sz="1600" dirty="0">
              <a:latin typeface="宋体" panose="02010600030101010101" pitchFamily="2" charset="-122"/>
              <a:ea typeface="宋体" panose="02010600030101010101" pitchFamily="2" charset="-122"/>
              <a:cs typeface="宋体" panose="02010600030101010101" pitchFamily="2" charset="-122"/>
              <a:sym typeface="+mn-ea"/>
            </a:endParaRPr>
          </a:p>
          <a:p>
            <a:pPr marL="457200" indent="-457200">
              <a:buFont typeface="+mj-lt"/>
              <a:buAutoNum type="arabicPeriod"/>
            </a:pPr>
            <a:r>
              <a:rPr lang="en-US" altLang="zh-CN" sz="1600" dirty="0">
                <a:latin typeface="宋体" panose="02010600030101010101" pitchFamily="2" charset="-122"/>
                <a:ea typeface="宋体" panose="02010600030101010101" pitchFamily="2" charset="-122"/>
                <a:cs typeface="宋体" panose="02010600030101010101" pitchFamily="2" charset="-122"/>
                <a:sym typeface="+mn-ea"/>
              </a:rPr>
              <a:t>CO</a:t>
            </a:r>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报警器的技术要求</a:t>
            </a:r>
            <a:endParaRPr lang="zh-CN" altLang="en-US" sz="1600" dirty="0">
              <a:latin typeface="宋体" panose="02010600030101010101" pitchFamily="2" charset="-122"/>
              <a:ea typeface="宋体" panose="02010600030101010101" pitchFamily="2" charset="-122"/>
              <a:cs typeface="宋体" panose="02010600030101010101" pitchFamily="2" charset="-122"/>
              <a:sym typeface="+mn-ea"/>
            </a:endParaRPr>
          </a:p>
          <a:p>
            <a:pPr marL="457200" indent="-457200">
              <a:buFont typeface="+mj-lt"/>
              <a:buAutoNum type="arabicPeriod"/>
            </a:pPr>
            <a:r>
              <a:rPr lang="zh-TW" altLang="zh-CN" sz="1600" dirty="0">
                <a:latin typeface="宋体" panose="02010600030101010101" pitchFamily="2" charset="-122"/>
                <a:ea typeface="宋体" panose="02010600030101010101" pitchFamily="2" charset="-122"/>
                <a:cs typeface="宋体" panose="02010600030101010101" pitchFamily="2" charset="-122"/>
                <a:sym typeface="+mn-ea"/>
              </a:rPr>
              <a:t>家用燃</a:t>
            </a:r>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气的种类</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marL="457200" indent="-457200">
              <a:buFont typeface="+mj-lt"/>
              <a:buAutoNum type="arabicPeriod"/>
            </a:pPr>
            <a:r>
              <a:rPr lang="zh-TW" altLang="zh-CN" sz="1600" dirty="0">
                <a:latin typeface="宋体" panose="02010600030101010101" pitchFamily="2" charset="-122"/>
                <a:ea typeface="宋体" panose="02010600030101010101" pitchFamily="2" charset="-122"/>
                <a:cs typeface="宋体" panose="02010600030101010101" pitchFamily="2" charset="-122"/>
                <a:sym typeface="+mn-ea"/>
              </a:rPr>
              <a:t>家用燃</a:t>
            </a:r>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气</a:t>
            </a:r>
            <a:r>
              <a:rPr lang="zh-TW" altLang="en-US" sz="1600" dirty="0">
                <a:latin typeface="宋体" panose="02010600030101010101" pitchFamily="2" charset="-122"/>
                <a:ea typeface="宋体" panose="02010600030101010101" pitchFamily="2" charset="-122"/>
                <a:cs typeface="宋体" panose="02010600030101010101" pitchFamily="2" charset="-122"/>
                <a:sym typeface="+mn-ea"/>
              </a:rPr>
              <a:t>的可爆性</a:t>
            </a:r>
            <a:endParaRPr lang="zh-TW" altLang="en-US" sz="1600" dirty="0">
              <a:latin typeface="宋体" panose="02010600030101010101" pitchFamily="2" charset="-122"/>
              <a:ea typeface="宋体" panose="02010600030101010101" pitchFamily="2" charset="-122"/>
              <a:cs typeface="宋体" panose="02010600030101010101" pitchFamily="2" charset="-122"/>
              <a:sym typeface="+mn-ea"/>
            </a:endParaRPr>
          </a:p>
          <a:p>
            <a:pPr marL="457200" indent="-457200">
              <a:buFont typeface="+mj-lt"/>
              <a:buAutoNum type="arabicPeriod"/>
            </a:pPr>
            <a:r>
              <a:rPr lang="en-US" altLang="zh-CN" sz="1600" dirty="0">
                <a:latin typeface="宋体" panose="02010600030101010101" pitchFamily="2" charset="-122"/>
                <a:ea typeface="宋体" panose="02010600030101010101" pitchFamily="2" charset="-122"/>
                <a:cs typeface="宋体" panose="02010600030101010101" pitchFamily="2" charset="-122"/>
                <a:sym typeface="+mn-ea"/>
              </a:rPr>
              <a:t>X-Sense</a:t>
            </a:r>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一氧化碳</a:t>
            </a:r>
            <a:r>
              <a:rPr lang="zh-CN" altLang="zh-CN" sz="1600" dirty="0">
                <a:latin typeface="宋体" panose="02010600030101010101" pitchFamily="2" charset="-122"/>
                <a:ea typeface="宋体" panose="02010600030101010101" pitchFamily="2" charset="-122"/>
                <a:cs typeface="宋体" panose="02010600030101010101" pitchFamily="2" charset="-122"/>
                <a:sym typeface="+mn-ea"/>
              </a:rPr>
              <a:t>报警器的</a:t>
            </a:r>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产品特色</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marL="457200" indent="-457200">
              <a:buFont typeface="+mj-lt"/>
              <a:buAutoNum type="arabicPeriod"/>
            </a:pPr>
            <a:r>
              <a:rPr lang="en-US"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EN50291</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标准的介绍</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marL="457200" indent="-457200">
              <a:buFont typeface="+mj-lt"/>
              <a:buAutoNum type="arabicPeriod"/>
            </a:pPr>
            <a:endParaRPr lang="zh-CN" altLang="en-US" sz="2000" dirty="0">
              <a:latin typeface="Arial" panose="020B0604020202020204" pitchFamily="34" charset="0"/>
              <a:ea typeface="宋体" panose="02010600030101010101" pitchFamily="2" charset="-122"/>
              <a:sym typeface="+mn-ea"/>
            </a:endParaRPr>
          </a:p>
          <a:p>
            <a:pPr marL="457200" indent="-457200">
              <a:buFont typeface="+mj-lt"/>
              <a:buAutoNum type="arabicPeriod"/>
            </a:pPr>
            <a:endParaRPr lang="zh-CN" altLang="en-US" sz="2000" dirty="0">
              <a:latin typeface="Arial" panose="020B0604020202020204" pitchFamily="34" charset="0"/>
              <a:ea typeface="宋体" panose="02010600030101010101" pitchFamily="2" charset="-122"/>
              <a:sym typeface="+mn-ea"/>
            </a:endParaRPr>
          </a:p>
          <a:p>
            <a:pPr marL="457200" indent="-457200">
              <a:buFont typeface="+mj-lt"/>
              <a:buAutoNum type="arabicPeriod"/>
            </a:pPr>
            <a:endParaRPr lang="zh-CN" altLang="zh-CN" sz="2000" dirty="0">
              <a:latin typeface="PMingLiU" panose="02020500000000000000" pitchFamily="18" charset="-120"/>
              <a:ea typeface="PMingLiU" panose="02020500000000000000" pitchFamily="18" charset="-120"/>
              <a:sym typeface="+mn-ea"/>
            </a:endParaRPr>
          </a:p>
          <a:p>
            <a:pPr marL="457200" indent="-457200">
              <a:buFont typeface="+mj-lt"/>
              <a:buAutoNum type="arabicPeriod"/>
            </a:pPr>
            <a:endParaRPr lang="zh-CN" altLang="en-US" sz="2000" b="1" dirty="0">
              <a:latin typeface="PMingLiU" panose="02020500000000000000" pitchFamily="18" charset="-120"/>
              <a:ea typeface="宋体" panose="02010600030101010101" pitchFamily="2" charset="-122"/>
              <a:sym typeface="+mn-ea"/>
            </a:endParaRPr>
          </a:p>
          <a:p>
            <a:pPr marL="457200" indent="-457200">
              <a:buFont typeface="+mj-lt"/>
              <a:buAutoNum type="arabicPeriod"/>
            </a:pPr>
            <a:endParaRPr lang="zh-CN" altLang="en-US" sz="2000" b="1" dirty="0">
              <a:latin typeface="PMingLiU" panose="02020500000000000000" pitchFamily="18" charset="-120"/>
              <a:ea typeface="宋体" panose="02010600030101010101" pitchFamily="2" charset="-122"/>
              <a:sym typeface="+mn-ea"/>
            </a:endParaRPr>
          </a:p>
          <a:p>
            <a:pPr marL="457200" indent="-457200">
              <a:buFont typeface="+mj-lt"/>
              <a:buAutoNum type="arabicPeriod"/>
            </a:pPr>
            <a:endParaRPr lang="en-US" altLang="zh-CN" sz="2000" b="1" dirty="0">
              <a:latin typeface="PMingLiU" panose="02020500000000000000" pitchFamily="18" charset="-120"/>
              <a:ea typeface="PMingLiU" panose="02020500000000000000" pitchFamily="18" charset="-120"/>
              <a:sym typeface="+mn-ea"/>
            </a:endParaRPr>
          </a:p>
          <a:p>
            <a:pPr marL="457200" indent="-457200">
              <a:buFont typeface="+mj-lt"/>
              <a:buAutoNum type="arabicPeriod"/>
            </a:pPr>
            <a:endParaRPr lang="en-US" altLang="zh-CN" sz="2000" b="1" dirty="0">
              <a:latin typeface="PMingLiU" panose="02020500000000000000" pitchFamily="18" charset="-120"/>
              <a:ea typeface="PMingLiU" panose="02020500000000000000" pitchFamily="18" charset="-120"/>
              <a:sym typeface="+mn-ea"/>
            </a:endParaRPr>
          </a:p>
          <a:p>
            <a:pPr marL="457200" indent="-457200">
              <a:buFont typeface="+mj-lt"/>
              <a:buAutoNum type="arabicPeriod"/>
            </a:pPr>
            <a:endParaRPr lang="en-US" altLang="zh-CN" sz="2000" b="1" dirty="0">
              <a:latin typeface="PMingLiU" panose="02020500000000000000" pitchFamily="18" charset="-120"/>
              <a:ea typeface="PMingLiU" panose="02020500000000000000" pitchFamily="18" charset="-120"/>
              <a:sym typeface="+mn-ea"/>
            </a:endParaRPr>
          </a:p>
          <a:p>
            <a:endParaRPr lang="en-US" altLang="zh-CN" sz="2000" b="1" dirty="0">
              <a:latin typeface="PMingLiU" panose="02020500000000000000" pitchFamily="18" charset="-120"/>
              <a:ea typeface="PMingLiU" panose="02020500000000000000" pitchFamily="18" charset="-120"/>
              <a:sym typeface="+mn-ea"/>
            </a:endParaRPr>
          </a:p>
        </p:txBody>
      </p:sp>
    </p:spTree>
  </p:cSld>
  <p:clrMapOvr>
    <a:masterClrMapping/>
  </p:clrMapOvr>
  <p:transition>
    <p:pull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1260648" y="1456830"/>
            <a:ext cx="6967538" cy="311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5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5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5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zh-TW" altLang="zh-CN" sz="1400" dirty="0">
              <a:latin typeface="+mj-ea"/>
              <a:ea typeface="+mj-ea"/>
            </a:endParaRPr>
          </a:p>
        </p:txBody>
      </p:sp>
      <p:sp>
        <p:nvSpPr>
          <p:cNvPr id="10" name="标题 9"/>
          <p:cNvSpPr>
            <a:spLocks noGrp="1"/>
          </p:cNvSpPr>
          <p:nvPr>
            <p:ph type="title"/>
          </p:nvPr>
        </p:nvSpPr>
        <p:spPr/>
        <p:txBody>
          <a:bodyPr>
            <a:normAutofit/>
          </a:bodyPr>
          <a:lstStyle/>
          <a:p>
            <a:r>
              <a:rPr lang="en-US" altLang="zh-CN" sz="2000" dirty="0">
                <a:latin typeface="+mj-ea"/>
                <a:ea typeface="+mj-ea"/>
              </a:rPr>
              <a:t>10. </a:t>
            </a:r>
            <a:r>
              <a:rPr lang="en-US" altLang="zh-CN" sz="2000" dirty="0">
                <a:latin typeface="PMingLiU" panose="02020500000000000000" pitchFamily="18" charset="-120"/>
                <a:ea typeface="PMingLiU" panose="02020500000000000000" pitchFamily="18" charset="-120"/>
              </a:rPr>
              <a:t>CO</a:t>
            </a:r>
            <a:r>
              <a:rPr lang="zh-CN" altLang="en-US" sz="2000" dirty="0">
                <a:latin typeface="PMingLiU" panose="02020500000000000000" pitchFamily="18" charset="-120"/>
                <a:ea typeface="PMingLiU" panose="02020500000000000000" pitchFamily="18" charset="-120"/>
              </a:rPr>
              <a:t>传感器的等效电路</a:t>
            </a:r>
            <a:endParaRPr lang="zh-CN" altLang="en-US" sz="2000" dirty="0">
              <a:latin typeface="PMingLiU" panose="02020500000000000000" pitchFamily="18" charset="-120"/>
              <a:ea typeface="PMingLiU" panose="02020500000000000000" pitchFamily="18" charset="-120"/>
            </a:endParaRPr>
          </a:p>
        </p:txBody>
      </p:sp>
      <p:sp>
        <p:nvSpPr>
          <p:cNvPr id="7" name="Rectangle 5"/>
          <p:cNvSpPr>
            <a:spLocks noChangeArrowheads="1"/>
          </p:cNvSpPr>
          <p:nvPr/>
        </p:nvSpPr>
        <p:spPr bwMode="auto">
          <a:xfrm>
            <a:off x="539552" y="3721596"/>
            <a:ext cx="4681538" cy="1228725"/>
          </a:xfrm>
          <a:prstGeom prst="rect">
            <a:avLst/>
          </a:prstGeom>
          <a:pattFill prst="pct5">
            <a:fgClr>
              <a:schemeClr val="accent1"/>
            </a:fgClr>
            <a:bgClr>
              <a:schemeClr val="bg1"/>
            </a:bgClr>
          </a:pattFill>
          <a:ln>
            <a:noFill/>
          </a:ln>
          <a:effectLst/>
        </p:spPr>
        <p:txBody>
          <a:bodyPr lIns="0" tIns="0" rIns="0" bIns="0"/>
          <a:lstStyle>
            <a:lvl1pPr marL="284480" indent="-284480">
              <a:defRPr sz="2400">
                <a:solidFill>
                  <a:schemeClr val="tx1"/>
                </a:solidFill>
                <a:latin typeface="Arial" panose="020B0604020202020204" pitchFamily="34" charset="0"/>
              </a:defRPr>
            </a:lvl1pPr>
            <a:lvl2pPr marL="760730" indent="-285750">
              <a:spcBef>
                <a:spcPct val="0"/>
              </a:spcBef>
              <a:buChar char="–"/>
              <a:defRPr sz="2000">
                <a:solidFill>
                  <a:schemeClr val="tx1"/>
                </a:solidFill>
                <a:latin typeface="Arial" panose="020B0604020202020204" pitchFamily="34" charset="0"/>
              </a:defRPr>
            </a:lvl2pPr>
            <a:lvl3pPr marL="1179830" indent="-228600">
              <a:spcBef>
                <a:spcPct val="0"/>
              </a:spcBef>
              <a:defRPr sz="2000">
                <a:solidFill>
                  <a:schemeClr val="tx1"/>
                </a:solidFill>
                <a:latin typeface="Arial" panose="020B0604020202020204" pitchFamily="34" charset="0"/>
              </a:defRPr>
            </a:lvl3pPr>
            <a:lvl4pPr marL="1598930" indent="-228600">
              <a:spcBef>
                <a:spcPct val="0"/>
              </a:spcBef>
              <a:buChar char="–"/>
              <a:defRPr sz="2000">
                <a:solidFill>
                  <a:schemeClr val="tx1"/>
                </a:solidFill>
                <a:latin typeface="Arial" panose="020B0604020202020204" pitchFamily="34" charset="0"/>
              </a:defRPr>
            </a:lvl4pPr>
            <a:lvl5pPr marL="2018030" indent="-228600">
              <a:spcBef>
                <a:spcPct val="0"/>
              </a:spcBef>
              <a:buChar char="–"/>
              <a:defRPr sz="2000">
                <a:solidFill>
                  <a:schemeClr val="tx1"/>
                </a:solidFill>
                <a:latin typeface="Arial" panose="020B0604020202020204" pitchFamily="34" charset="0"/>
              </a:defRPr>
            </a:lvl5pPr>
            <a:lvl6pPr marL="2475230" indent="-228600" eaLnBrk="0" fontAlgn="base" hangingPunct="0">
              <a:spcBef>
                <a:spcPct val="0"/>
              </a:spcBef>
              <a:spcAft>
                <a:spcPct val="0"/>
              </a:spcAft>
              <a:buChar char="–"/>
              <a:defRPr sz="2000">
                <a:solidFill>
                  <a:schemeClr val="tx1"/>
                </a:solidFill>
                <a:latin typeface="Arial" panose="020B0604020202020204" pitchFamily="34" charset="0"/>
              </a:defRPr>
            </a:lvl6pPr>
            <a:lvl7pPr marL="2932430" indent="-228600" eaLnBrk="0" fontAlgn="base" hangingPunct="0">
              <a:spcBef>
                <a:spcPct val="0"/>
              </a:spcBef>
              <a:spcAft>
                <a:spcPct val="0"/>
              </a:spcAft>
              <a:buChar char="–"/>
              <a:defRPr sz="2000">
                <a:solidFill>
                  <a:schemeClr val="tx1"/>
                </a:solidFill>
                <a:latin typeface="Arial" panose="020B0604020202020204" pitchFamily="34" charset="0"/>
              </a:defRPr>
            </a:lvl7pPr>
            <a:lvl8pPr marL="3389630" indent="-228600" eaLnBrk="0" fontAlgn="base" hangingPunct="0">
              <a:spcBef>
                <a:spcPct val="0"/>
              </a:spcBef>
              <a:spcAft>
                <a:spcPct val="0"/>
              </a:spcAft>
              <a:buChar char="–"/>
              <a:defRPr sz="2000">
                <a:solidFill>
                  <a:schemeClr val="tx1"/>
                </a:solidFill>
                <a:latin typeface="Arial" panose="020B0604020202020204" pitchFamily="34" charset="0"/>
              </a:defRPr>
            </a:lvl8pPr>
            <a:lvl9pPr marL="3846830" indent="-228600" eaLnBrk="0" fontAlgn="base" hangingPunct="0">
              <a:spcBef>
                <a:spcPct val="0"/>
              </a:spcBef>
              <a:spcAft>
                <a:spcPct val="0"/>
              </a:spcAft>
              <a:buChar char="–"/>
              <a:defRPr sz="2000">
                <a:solidFill>
                  <a:schemeClr val="tx1"/>
                </a:solidFill>
                <a:latin typeface="Arial" panose="020B0604020202020204" pitchFamily="34" charset="0"/>
              </a:defRPr>
            </a:lvl9pPr>
          </a:lstStyle>
          <a:p>
            <a:r>
              <a:rPr lang="en-US" altLang="zh-CN" sz="1200" dirty="0">
                <a:latin typeface="PMingLiU" panose="02020500000000000000" pitchFamily="18" charset="-120"/>
                <a:ea typeface="PMingLiU" panose="02020500000000000000" pitchFamily="18" charset="-120"/>
              </a:rPr>
              <a:t>•CO</a:t>
            </a:r>
            <a:r>
              <a:rPr lang="zh-CN" altLang="en-US" sz="1200" dirty="0">
                <a:latin typeface="PMingLiU" panose="02020500000000000000" pitchFamily="18" charset="-120"/>
                <a:ea typeface="PMingLiU" panose="02020500000000000000" pitchFamily="18" charset="-120"/>
              </a:rPr>
              <a:t>传感器是一种电化学特性的传感器，其特性类似于燃料电池。</a:t>
            </a:r>
            <a:endParaRPr lang="zh-CN" altLang="en-US" sz="1200" dirty="0">
              <a:latin typeface="PMingLiU" panose="02020500000000000000" pitchFamily="18" charset="-120"/>
              <a:ea typeface="PMingLiU" panose="02020500000000000000" pitchFamily="18" charset="-120"/>
            </a:endParaRPr>
          </a:p>
          <a:p>
            <a:r>
              <a:rPr lang="zh-CN" altLang="en-US" sz="1200" dirty="0">
                <a:latin typeface="PMingLiU" panose="02020500000000000000" pitchFamily="18" charset="-120"/>
                <a:ea typeface="PMingLiU" panose="02020500000000000000" pitchFamily="18" charset="-120"/>
              </a:rPr>
              <a:t>当有</a:t>
            </a:r>
            <a:r>
              <a:rPr lang="en-US" altLang="zh-CN" sz="1200" dirty="0">
                <a:latin typeface="PMingLiU" panose="02020500000000000000" pitchFamily="18" charset="-120"/>
                <a:ea typeface="PMingLiU" panose="02020500000000000000" pitchFamily="18" charset="-120"/>
              </a:rPr>
              <a:t>CO</a:t>
            </a:r>
            <a:r>
              <a:rPr lang="zh-CN" altLang="en-US" sz="1200" dirty="0">
                <a:latin typeface="PMingLiU" panose="02020500000000000000" pitchFamily="18" charset="-120"/>
                <a:ea typeface="PMingLiU" panose="02020500000000000000" pitchFamily="18" charset="-120"/>
              </a:rPr>
              <a:t>气体出现时，</a:t>
            </a:r>
            <a:r>
              <a:rPr lang="en-US" altLang="zh-CN" sz="1200" dirty="0">
                <a:latin typeface="PMingLiU" panose="02020500000000000000" pitchFamily="18" charset="-120"/>
                <a:ea typeface="PMingLiU" panose="02020500000000000000" pitchFamily="18" charset="-120"/>
              </a:rPr>
              <a:t>CO</a:t>
            </a:r>
            <a:r>
              <a:rPr lang="zh-CN" altLang="en-US" sz="1200" dirty="0">
                <a:latin typeface="PMingLiU" panose="02020500000000000000" pitchFamily="18" charset="-120"/>
                <a:ea typeface="PMingLiU" panose="02020500000000000000" pitchFamily="18" charset="-120"/>
              </a:rPr>
              <a:t>传感器会产生一个电流输出，其输出电流</a:t>
            </a:r>
            <a:endParaRPr lang="en-US" altLang="zh-CN" sz="1200" dirty="0">
              <a:latin typeface="PMingLiU" panose="02020500000000000000" pitchFamily="18" charset="-120"/>
              <a:ea typeface="PMingLiU" panose="02020500000000000000" pitchFamily="18" charset="-120"/>
            </a:endParaRPr>
          </a:p>
          <a:p>
            <a:r>
              <a:rPr lang="en-US" altLang="zh-CN" sz="1200" dirty="0">
                <a:latin typeface="PMingLiU" panose="02020500000000000000" pitchFamily="18" charset="-120"/>
                <a:ea typeface="PMingLiU" panose="02020500000000000000" pitchFamily="18" charset="-120"/>
              </a:rPr>
              <a:t>CO</a:t>
            </a:r>
            <a:r>
              <a:rPr lang="zh-CN" altLang="en-US" sz="1200" dirty="0">
                <a:latin typeface="PMingLiU" panose="02020500000000000000" pitchFamily="18" charset="-120"/>
                <a:ea typeface="PMingLiU" panose="02020500000000000000" pitchFamily="18" charset="-120"/>
              </a:rPr>
              <a:t>浓度成近似正比的线性关系。</a:t>
            </a:r>
            <a:endParaRPr lang="zh-CN" altLang="en-US" sz="1200" dirty="0">
              <a:latin typeface="PMingLiU" panose="02020500000000000000" pitchFamily="18" charset="-120"/>
              <a:ea typeface="PMingLiU" panose="02020500000000000000" pitchFamily="18" charset="-120"/>
            </a:endParaRPr>
          </a:p>
          <a:p>
            <a:pPr>
              <a:buFontTx/>
              <a:buNone/>
            </a:pPr>
            <a:r>
              <a:rPr lang="en-US" altLang="zh-CN" sz="1200" dirty="0">
                <a:latin typeface="PMingLiU" panose="02020500000000000000" pitchFamily="18" charset="-120"/>
                <a:ea typeface="PMingLiU" panose="02020500000000000000" pitchFamily="18" charset="-120"/>
              </a:rPr>
              <a:t> </a:t>
            </a:r>
            <a:r>
              <a:rPr lang="en-US" altLang="zh-CN" sz="1200" dirty="0">
                <a:latin typeface="等线" panose="02010600030101010101" pitchFamily="2" charset="-122"/>
                <a:ea typeface="等线" panose="02010600030101010101" pitchFamily="2" charset="-122"/>
              </a:rPr>
              <a:t>•</a:t>
            </a:r>
            <a:r>
              <a:rPr lang="zh-CN" altLang="en-US" sz="1200" dirty="0">
                <a:latin typeface="PMingLiU" panose="02020500000000000000" pitchFamily="18" charset="-120"/>
                <a:ea typeface="PMingLiU" panose="02020500000000000000" pitchFamily="18" charset="-120"/>
              </a:rPr>
              <a:t>关系为：</a:t>
            </a:r>
            <a:r>
              <a:rPr lang="en-US" altLang="zh-CN" sz="1200" dirty="0">
                <a:latin typeface="PMingLiU" panose="02020500000000000000" pitchFamily="18" charset="-120"/>
                <a:ea typeface="PMingLiU" panose="02020500000000000000" pitchFamily="18" charset="-120"/>
              </a:rPr>
              <a:t>0.5nA</a:t>
            </a:r>
            <a:r>
              <a:rPr lang="zh-CN" altLang="en-US" sz="1200" dirty="0">
                <a:latin typeface="PMingLiU" panose="02020500000000000000" pitchFamily="18" charset="-120"/>
                <a:ea typeface="PMingLiU" panose="02020500000000000000" pitchFamily="18" charset="-120"/>
              </a:rPr>
              <a:t>～</a:t>
            </a:r>
            <a:r>
              <a:rPr lang="en-US" altLang="zh-CN" sz="1200" dirty="0">
                <a:latin typeface="PMingLiU" panose="02020500000000000000" pitchFamily="18" charset="-120"/>
                <a:ea typeface="PMingLiU" panose="02020500000000000000" pitchFamily="18" charset="-120"/>
              </a:rPr>
              <a:t>2nA/PPM(CO), </a:t>
            </a:r>
            <a:endParaRPr lang="en-US" altLang="zh-CN" sz="1200" dirty="0">
              <a:latin typeface="PMingLiU" panose="02020500000000000000" pitchFamily="18" charset="-120"/>
              <a:ea typeface="PMingLiU" panose="02020500000000000000" pitchFamily="18" charset="-120"/>
            </a:endParaRPr>
          </a:p>
          <a:p>
            <a:r>
              <a:rPr lang="en-US" altLang="zh-CN" sz="1200" dirty="0">
                <a:latin typeface="等线" panose="02010600030101010101" pitchFamily="2" charset="-122"/>
                <a:ea typeface="等线" panose="02010600030101010101" pitchFamily="2" charset="-122"/>
              </a:rPr>
              <a:t>•</a:t>
            </a:r>
            <a:r>
              <a:rPr lang="en-US" altLang="zh-CN" sz="1200" dirty="0">
                <a:latin typeface="PMingLiU" panose="02020500000000000000" pitchFamily="18" charset="-120"/>
                <a:ea typeface="PMingLiU" panose="02020500000000000000" pitchFamily="18" charset="-120"/>
              </a:rPr>
              <a:t>R</a:t>
            </a:r>
            <a:r>
              <a:rPr lang="zh-CN" altLang="en-US" sz="1200" dirty="0">
                <a:latin typeface="PMingLiU" panose="02020500000000000000" pitchFamily="18" charset="-120"/>
                <a:ea typeface="PMingLiU" panose="02020500000000000000" pitchFamily="18" charset="-120"/>
              </a:rPr>
              <a:t>为</a:t>
            </a:r>
            <a:r>
              <a:rPr lang="en-US" altLang="zh-CN" sz="1200" dirty="0">
                <a:latin typeface="PMingLiU" panose="02020500000000000000" pitchFamily="18" charset="-120"/>
                <a:ea typeface="PMingLiU" panose="02020500000000000000" pitchFamily="18" charset="-120"/>
              </a:rPr>
              <a:t>CO</a:t>
            </a:r>
            <a:r>
              <a:rPr lang="zh-CN" altLang="en-US" sz="1200" dirty="0">
                <a:latin typeface="PMingLiU" panose="02020500000000000000" pitchFamily="18" charset="-120"/>
                <a:ea typeface="PMingLiU" panose="02020500000000000000" pitchFamily="18" charset="-120"/>
              </a:rPr>
              <a:t>传感器的串联等效电阻。</a:t>
            </a:r>
            <a:r>
              <a:rPr lang="en-US" altLang="zh-CN" sz="1200" dirty="0">
                <a:latin typeface="PMingLiU" panose="02020500000000000000" pitchFamily="18" charset="-120"/>
                <a:ea typeface="PMingLiU" panose="02020500000000000000" pitchFamily="18" charset="-120"/>
              </a:rPr>
              <a:t>C</a:t>
            </a:r>
            <a:r>
              <a:rPr lang="zh-CN" altLang="en-US" sz="1200" dirty="0">
                <a:latin typeface="PMingLiU" panose="02020500000000000000" pitchFamily="18" charset="-120"/>
                <a:ea typeface="PMingLiU" panose="02020500000000000000" pitchFamily="18" charset="-120"/>
              </a:rPr>
              <a:t>为</a:t>
            </a:r>
            <a:r>
              <a:rPr lang="en-US" altLang="zh-CN" sz="1200" dirty="0">
                <a:latin typeface="PMingLiU" panose="02020500000000000000" pitchFamily="18" charset="-120"/>
                <a:ea typeface="PMingLiU" panose="02020500000000000000" pitchFamily="18" charset="-120"/>
              </a:rPr>
              <a:t>CO</a:t>
            </a:r>
            <a:r>
              <a:rPr lang="zh-CN" altLang="en-US" sz="1200" dirty="0">
                <a:latin typeface="PMingLiU" panose="02020500000000000000" pitchFamily="18" charset="-120"/>
                <a:ea typeface="PMingLiU" panose="02020500000000000000" pitchFamily="18" charset="-120"/>
              </a:rPr>
              <a:t>传感器的并联等效电容。</a:t>
            </a:r>
            <a:endParaRPr lang="en-US" altLang="zh-CN" sz="1200" dirty="0">
              <a:latin typeface="PMingLiU" panose="02020500000000000000" pitchFamily="18" charset="-120"/>
              <a:ea typeface="PMingLiU" panose="02020500000000000000" pitchFamily="18" charset="-120"/>
            </a:endParaRPr>
          </a:p>
          <a:p>
            <a:r>
              <a:rPr lang="zh-CN" altLang="en-US" sz="1200" dirty="0">
                <a:latin typeface="PMingLiU" panose="02020500000000000000" pitchFamily="18" charset="-120"/>
                <a:ea typeface="PMingLiU" panose="02020500000000000000" pitchFamily="18" charset="-120"/>
              </a:rPr>
              <a:t>电流源</a:t>
            </a:r>
            <a:r>
              <a:rPr lang="en-US" altLang="zh-CN" sz="1200" dirty="0">
                <a:latin typeface="PMingLiU" panose="02020500000000000000" pitchFamily="18" charset="-120"/>
                <a:ea typeface="PMingLiU" panose="02020500000000000000" pitchFamily="18" charset="-120"/>
              </a:rPr>
              <a:t>Ig</a:t>
            </a:r>
            <a:r>
              <a:rPr lang="zh-CN" altLang="en-US" sz="1200" dirty="0">
                <a:latin typeface="PMingLiU" panose="02020500000000000000" pitchFamily="18" charset="-120"/>
                <a:ea typeface="PMingLiU" panose="02020500000000000000" pitchFamily="18" charset="-120"/>
              </a:rPr>
              <a:t>为与</a:t>
            </a:r>
            <a:r>
              <a:rPr lang="en-US" altLang="zh-CN" sz="1200" dirty="0">
                <a:latin typeface="PMingLiU" panose="02020500000000000000" pitchFamily="18" charset="-120"/>
                <a:ea typeface="PMingLiU" panose="02020500000000000000" pitchFamily="18" charset="-120"/>
              </a:rPr>
              <a:t>CO</a:t>
            </a:r>
            <a:r>
              <a:rPr lang="zh-CN" altLang="en-US" sz="1200" dirty="0">
                <a:latin typeface="PMingLiU" panose="02020500000000000000" pitchFamily="18" charset="-120"/>
                <a:ea typeface="PMingLiU" panose="02020500000000000000" pitchFamily="18" charset="-120"/>
              </a:rPr>
              <a:t>浓度成线性关系的电流源。</a:t>
            </a:r>
            <a:endParaRPr lang="zh-CN" altLang="en-US" sz="1200" dirty="0">
              <a:latin typeface="PMingLiU" panose="02020500000000000000" pitchFamily="18" charset="-120"/>
              <a:ea typeface="PMingLiU" panose="02020500000000000000" pitchFamily="18" charset="-120"/>
            </a:endParaRPr>
          </a:p>
        </p:txBody>
      </p:sp>
      <p:pic>
        <p:nvPicPr>
          <p:cNvPr id="9" name="Picture 9" descr="Simplified CO Sensor"/>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5508104" y="985292"/>
            <a:ext cx="2996535" cy="4168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1260648" y="1456830"/>
            <a:ext cx="6967538" cy="311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5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5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5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zh-TW" altLang="zh-CN" sz="1400" dirty="0">
              <a:latin typeface="+mj-ea"/>
              <a:ea typeface="+mj-ea"/>
            </a:endParaRPr>
          </a:p>
        </p:txBody>
      </p:sp>
      <p:sp>
        <p:nvSpPr>
          <p:cNvPr id="10" name="标题 9"/>
          <p:cNvSpPr>
            <a:spLocks noGrp="1"/>
          </p:cNvSpPr>
          <p:nvPr>
            <p:ph type="title"/>
          </p:nvPr>
        </p:nvSpPr>
        <p:spPr/>
        <p:txBody>
          <a:bodyPr>
            <a:normAutofit/>
          </a:bodyPr>
          <a:lstStyle/>
          <a:p>
            <a:r>
              <a:rPr lang="en-US" altLang="zh-CN" sz="2000" dirty="0">
                <a:latin typeface="PMingLiU" panose="02020500000000000000" pitchFamily="18" charset="-120"/>
                <a:ea typeface="PMingLiU" panose="02020500000000000000" pitchFamily="18" charset="-120"/>
              </a:rPr>
              <a:t>11.</a:t>
            </a:r>
            <a:r>
              <a:rPr lang="zh-TW" altLang="en-US" sz="2000" b="1" dirty="0">
                <a:latin typeface="PMingLiU" panose="02020500000000000000" pitchFamily="18" charset="-120"/>
                <a:ea typeface="PMingLiU" panose="02020500000000000000" pitchFamily="18" charset="-120"/>
              </a:rPr>
              <a:t>技术参数比较</a:t>
            </a:r>
            <a:endParaRPr lang="zh-CN" altLang="en-US" sz="2000" dirty="0">
              <a:latin typeface="PMingLiU" panose="02020500000000000000" pitchFamily="18" charset="-120"/>
              <a:ea typeface="PMingLiU" panose="02020500000000000000" pitchFamily="18" charset="-120"/>
            </a:endParaRPr>
          </a:p>
        </p:txBody>
      </p:sp>
      <p:graphicFrame>
        <p:nvGraphicFramePr>
          <p:cNvPr id="8" name="Group 193"/>
          <p:cNvGraphicFramePr>
            <a:graphicFrameLocks noGrp="1"/>
          </p:cNvGraphicFramePr>
          <p:nvPr>
            <p:custDataLst>
              <p:tags r:id="rId1"/>
            </p:custDataLst>
          </p:nvPr>
        </p:nvGraphicFramePr>
        <p:xfrm>
          <a:off x="457200" y="1193820"/>
          <a:ext cx="8229600" cy="3607896"/>
        </p:xfrm>
        <a:graphic>
          <a:graphicData uri="http://schemas.openxmlformats.org/drawingml/2006/table">
            <a:tbl>
              <a:tblPr/>
              <a:tblGrid>
                <a:gridCol w="1882804"/>
                <a:gridCol w="1174983"/>
                <a:gridCol w="1802586"/>
                <a:gridCol w="1489570"/>
                <a:gridCol w="1879657"/>
              </a:tblGrid>
              <a:tr h="389275">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endParaRPr kumimoji="0" lang="en-US" altLang="zh-CN" sz="1100" b="0" i="0" u="none" strike="noStrike" cap="none" normalizeH="0" baseline="0">
                        <a:ln>
                          <a:noFill/>
                        </a:ln>
                        <a:solidFill>
                          <a:schemeClr val="tx1"/>
                        </a:solidFill>
                        <a:effectLst/>
                        <a:latin typeface="仿宋_GB2312" pitchFamily="49" charset="-122"/>
                        <a:ea typeface="仿宋_GB2312" pitchFamily="49" charset="-122"/>
                      </a:endParaRPr>
                    </a:p>
                  </a:txBody>
                  <a:tcPr marL="100584" marR="100584" marT="34336" marB="34336"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en-US" altLang="zh-CN" sz="1100" b="1" i="0" u="none" strike="noStrike" cap="none" normalizeH="0" baseline="0">
                          <a:ln>
                            <a:noFill/>
                          </a:ln>
                          <a:solidFill>
                            <a:schemeClr val="tx1"/>
                          </a:solidFill>
                          <a:effectLst/>
                          <a:latin typeface="仿宋_GB2312" pitchFamily="49" charset="-122"/>
                          <a:ea typeface="仿宋_GB2312" pitchFamily="49" charset="-122"/>
                        </a:rPr>
                        <a:t>燃料电池</a:t>
                      </a:r>
                      <a:endParaRPr kumimoji="0" lang="en-US" altLang="zh-CN" sz="1100" b="1" i="0" u="none" strike="noStrike" cap="none" normalizeH="0" baseline="0">
                        <a:ln>
                          <a:noFill/>
                        </a:ln>
                        <a:solidFill>
                          <a:schemeClr val="tx1"/>
                        </a:solidFill>
                        <a:effectLst/>
                        <a:latin typeface="仿宋_GB2312" pitchFamily="49" charset="-122"/>
                        <a:ea typeface="仿宋_GB2312" pitchFamily="49" charset="-122"/>
                      </a:endParaRPr>
                    </a:p>
                  </a:txBody>
                  <a:tcPr marL="100584" marR="100584" marT="34336" marB="343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en-US" sz="1100" b="1" i="0" u="none" strike="noStrike" cap="none" normalizeH="0" baseline="0">
                          <a:ln>
                            <a:noFill/>
                          </a:ln>
                          <a:solidFill>
                            <a:schemeClr val="tx1"/>
                          </a:solidFill>
                          <a:effectLst/>
                          <a:latin typeface="仿宋_GB2312" pitchFamily="49" charset="-122"/>
                          <a:ea typeface="仿宋_GB2312" pitchFamily="49" charset="-122"/>
                        </a:rPr>
                        <a:t>金属氧化半导体</a:t>
                      </a:r>
                      <a:endParaRPr kumimoji="0" lang="zh-TW" altLang="en-US" sz="1100" b="1" i="0" u="none" strike="noStrike" cap="none" normalizeH="0" baseline="0">
                        <a:ln>
                          <a:noFill/>
                        </a:ln>
                        <a:solidFill>
                          <a:schemeClr val="tx1"/>
                        </a:solidFill>
                        <a:effectLst/>
                        <a:latin typeface="仿宋_GB2312" pitchFamily="49" charset="-122"/>
                        <a:ea typeface="仿宋_GB2312" pitchFamily="49" charset="-122"/>
                      </a:endParaRPr>
                    </a:p>
                  </a:txBody>
                  <a:tcPr marL="100584" marR="100584" marT="34336" marB="343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en-US" altLang="zh-CN" sz="1100" b="1" i="0" u="none" strike="noStrike" cap="none" normalizeH="0" baseline="0">
                          <a:ln>
                            <a:noFill/>
                          </a:ln>
                          <a:solidFill>
                            <a:schemeClr val="tx1"/>
                          </a:solidFill>
                          <a:effectLst/>
                          <a:latin typeface="仿宋_GB2312" pitchFamily="49" charset="-122"/>
                          <a:ea typeface="仿宋_GB2312" pitchFamily="49" charset="-122"/>
                        </a:rPr>
                        <a:t>仿生物 (Gelcell)</a:t>
                      </a:r>
                      <a:endParaRPr kumimoji="0" lang="en-US" altLang="zh-CN" sz="1100" b="1" i="0" u="none" strike="noStrike" cap="none" normalizeH="0" baseline="0">
                        <a:ln>
                          <a:noFill/>
                        </a:ln>
                        <a:solidFill>
                          <a:schemeClr val="tx1"/>
                        </a:solidFill>
                        <a:effectLst/>
                        <a:latin typeface="仿宋_GB2312" pitchFamily="49" charset="-122"/>
                        <a:ea typeface="仿宋_GB2312" pitchFamily="49" charset="-122"/>
                      </a:endParaRPr>
                    </a:p>
                  </a:txBody>
                  <a:tcPr marL="100584" marR="100584" marT="34336" marB="343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en-US" altLang="zh-CN" sz="1100" b="1" i="0" u="none" strike="noStrike" cap="none" normalizeH="0" baseline="0">
                          <a:ln>
                            <a:noFill/>
                          </a:ln>
                          <a:solidFill>
                            <a:schemeClr val="tx1"/>
                          </a:solidFill>
                          <a:effectLst/>
                          <a:latin typeface="仿宋_GB2312" pitchFamily="49" charset="-122"/>
                          <a:ea typeface="仿宋_GB2312" pitchFamily="49" charset="-122"/>
                        </a:rPr>
                        <a:t>电化学</a:t>
                      </a:r>
                      <a:endParaRPr kumimoji="0" lang="en-US" altLang="zh-CN" sz="1100" b="1" i="0" u="none" strike="noStrike" cap="none" normalizeH="0" baseline="0">
                        <a:ln>
                          <a:noFill/>
                        </a:ln>
                        <a:solidFill>
                          <a:schemeClr val="tx1"/>
                        </a:solidFill>
                        <a:effectLst/>
                        <a:latin typeface="仿宋_GB2312" pitchFamily="49" charset="-122"/>
                        <a:ea typeface="仿宋_GB2312" pitchFamily="49" charset="-122"/>
                      </a:endParaRPr>
                    </a:p>
                  </a:txBody>
                  <a:tcPr marL="100584" marR="100584" marT="34336" marB="343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575">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en-US" sz="1100" b="0" i="0" u="none" strike="noStrike" cap="none" normalizeH="0" baseline="0">
                          <a:ln>
                            <a:noFill/>
                          </a:ln>
                          <a:solidFill>
                            <a:schemeClr val="tx1"/>
                          </a:solidFill>
                          <a:effectLst/>
                          <a:latin typeface="仿宋_GB2312" pitchFamily="49" charset="-122"/>
                          <a:ea typeface="仿宋_GB2312" pitchFamily="49" charset="-122"/>
                        </a:rPr>
                        <a:t>技术应用者</a:t>
                      </a:r>
                      <a:endParaRPr kumimoji="0" lang="zh-TW" altLang="en-US" sz="1100" b="0" i="0" u="none" strike="noStrike" cap="none" normalizeH="0" baseline="0">
                        <a:ln>
                          <a:noFill/>
                        </a:ln>
                        <a:solidFill>
                          <a:schemeClr val="tx1"/>
                        </a:solidFill>
                        <a:effectLst/>
                        <a:latin typeface="仿宋_GB2312" pitchFamily="49" charset="-122"/>
                        <a:ea typeface="仿宋_GB2312" pitchFamily="49" charset="-122"/>
                      </a:endParaRPr>
                    </a:p>
                  </a:txBody>
                  <a:tcPr marL="100584" marR="100584" marT="34336" marB="343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en-US" altLang="zh-CN" sz="1100" b="1" i="0" u="none" strike="noStrike" cap="none" normalizeH="0" baseline="0" dirty="0">
                          <a:ln>
                            <a:noFill/>
                          </a:ln>
                          <a:solidFill>
                            <a:schemeClr val="tx1"/>
                          </a:solidFill>
                          <a:effectLst/>
                          <a:latin typeface="仿宋_GB2312" pitchFamily="49" charset="-122"/>
                          <a:ea typeface="仿宋_GB2312" pitchFamily="49" charset="-122"/>
                        </a:rPr>
                        <a:t>KIDDE</a:t>
                      </a:r>
                      <a:endParaRPr kumimoji="0" lang="en-US" altLang="zh-CN" sz="1100" b="1" i="0" u="none" strike="noStrike" cap="none" normalizeH="0" baseline="0" dirty="0">
                        <a:ln>
                          <a:noFill/>
                        </a:ln>
                        <a:solidFill>
                          <a:schemeClr val="tx1"/>
                        </a:solidFill>
                        <a:effectLst/>
                        <a:latin typeface="仿宋_GB2312" pitchFamily="49" charset="-122"/>
                        <a:ea typeface="仿宋_GB2312" pitchFamily="49" charset="-122"/>
                      </a:endParaRPr>
                    </a:p>
                  </a:txBody>
                  <a:tcPr marL="100584" marR="100584" marT="34336" marB="343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en-US" altLang="zh-CN" sz="1100" b="1" i="0" u="none" strike="noStrike" cap="none" normalizeH="0" baseline="0">
                          <a:ln>
                            <a:noFill/>
                          </a:ln>
                          <a:solidFill>
                            <a:schemeClr val="tx1"/>
                          </a:solidFill>
                          <a:effectLst/>
                          <a:latin typeface="仿宋_GB2312" pitchFamily="49" charset="-122"/>
                          <a:ea typeface="仿宋_GB2312" pitchFamily="49" charset="-122"/>
                        </a:rPr>
                        <a:t>First Alert, NADI, Patrick Plastic</a:t>
                      </a:r>
                      <a:endParaRPr kumimoji="0" lang="en-US" altLang="zh-CN" sz="1100" b="1" i="0" u="none" strike="noStrike" cap="none" normalizeH="0" baseline="0">
                        <a:ln>
                          <a:noFill/>
                        </a:ln>
                        <a:solidFill>
                          <a:schemeClr val="tx1"/>
                        </a:solidFill>
                        <a:effectLst/>
                        <a:latin typeface="仿宋_GB2312" pitchFamily="49" charset="-122"/>
                        <a:ea typeface="仿宋_GB2312" pitchFamily="49" charset="-122"/>
                      </a:endParaRPr>
                    </a:p>
                  </a:txBody>
                  <a:tcPr marL="100584" marR="100584" marT="34336" marB="343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en-US" altLang="zh-CN" sz="1100" b="1" i="0" u="none" strike="noStrike" cap="none" normalizeH="0" baseline="0">
                          <a:ln>
                            <a:noFill/>
                          </a:ln>
                          <a:solidFill>
                            <a:schemeClr val="tx1"/>
                          </a:solidFill>
                          <a:effectLst/>
                          <a:latin typeface="仿宋_GB2312" pitchFamily="49" charset="-122"/>
                          <a:ea typeface="仿宋_GB2312" pitchFamily="49" charset="-122"/>
                        </a:rPr>
                        <a:t>First Alert, NADI, Quantum.</a:t>
                      </a:r>
                      <a:endParaRPr kumimoji="0" lang="en-US" altLang="zh-CN" sz="1100" b="1" i="0" u="none" strike="noStrike" cap="none" normalizeH="0" baseline="0">
                        <a:ln>
                          <a:noFill/>
                        </a:ln>
                        <a:solidFill>
                          <a:schemeClr val="tx1"/>
                        </a:solidFill>
                        <a:effectLst/>
                        <a:latin typeface="仿宋_GB2312" pitchFamily="49" charset="-122"/>
                        <a:ea typeface="仿宋_GB2312" pitchFamily="49" charset="-122"/>
                      </a:endParaRPr>
                    </a:p>
                  </a:txBody>
                  <a:tcPr marL="100584" marR="100584" marT="34336" marB="343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en-US" altLang="zh-CN" sz="1100" b="1" i="0" u="none" strike="noStrike" cap="none" normalizeH="0" baseline="0" dirty="0" err="1">
                          <a:ln>
                            <a:noFill/>
                          </a:ln>
                          <a:solidFill>
                            <a:schemeClr val="tx1"/>
                          </a:solidFill>
                          <a:effectLst/>
                          <a:latin typeface="仿宋_GB2312" pitchFamily="49" charset="-122"/>
                          <a:ea typeface="仿宋_GB2312" pitchFamily="49" charset="-122"/>
                        </a:rPr>
                        <a:t>KIDDE,Senco</a:t>
                      </a:r>
                      <a:r>
                        <a:rPr kumimoji="0" lang="en-US" altLang="zh-CN" sz="1100" b="1" i="0" u="none" strike="noStrike" cap="none" normalizeH="0" baseline="0" dirty="0">
                          <a:ln>
                            <a:noFill/>
                          </a:ln>
                          <a:solidFill>
                            <a:schemeClr val="tx1"/>
                          </a:solidFill>
                          <a:effectLst/>
                          <a:latin typeface="仿宋_GB2312" pitchFamily="49" charset="-122"/>
                          <a:ea typeface="仿宋_GB2312" pitchFamily="49" charset="-122"/>
                        </a:rPr>
                        <a:t>, EI, Zellweger</a:t>
                      </a:r>
                      <a:r>
                        <a:rPr kumimoji="0" lang="zh-CN" altLang="en-US" sz="1100" b="1" i="0" u="none" strike="noStrike" cap="none" normalizeH="0" baseline="0" dirty="0">
                          <a:ln>
                            <a:noFill/>
                          </a:ln>
                          <a:solidFill>
                            <a:schemeClr val="tx1"/>
                          </a:solidFill>
                          <a:effectLst/>
                          <a:latin typeface="仿宋_GB2312" pitchFamily="49" charset="-122"/>
                          <a:ea typeface="仿宋_GB2312" pitchFamily="49" charset="-122"/>
                        </a:rPr>
                        <a:t>，</a:t>
                      </a:r>
                      <a:r>
                        <a:rPr kumimoji="0" lang="en-US" altLang="zh-CN" sz="1100" b="1" i="0" u="none" strike="noStrike" cap="none" normalizeH="0" baseline="0" dirty="0">
                          <a:ln>
                            <a:noFill/>
                          </a:ln>
                          <a:solidFill>
                            <a:schemeClr val="tx1"/>
                          </a:solidFill>
                          <a:effectLst/>
                          <a:latin typeface="仿宋_GB2312" pitchFamily="49" charset="-122"/>
                          <a:ea typeface="仿宋_GB2312" pitchFamily="49" charset="-122"/>
                        </a:rPr>
                        <a:t>X-Sense</a:t>
                      </a:r>
                      <a:endParaRPr kumimoji="0" lang="en-US" altLang="zh-CN" sz="1100" b="1" i="0" u="none" strike="noStrike" cap="none" normalizeH="0" baseline="0" dirty="0">
                        <a:ln>
                          <a:noFill/>
                        </a:ln>
                        <a:solidFill>
                          <a:schemeClr val="tx1"/>
                        </a:solidFill>
                        <a:effectLst/>
                        <a:latin typeface="仿宋_GB2312" pitchFamily="49" charset="-122"/>
                        <a:ea typeface="仿宋_GB2312" pitchFamily="49" charset="-122"/>
                      </a:endParaRPr>
                    </a:p>
                  </a:txBody>
                  <a:tcPr marL="100584" marR="100584" marT="34336" marB="343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4927">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en-US" sz="1100" b="0" i="0" u="none" strike="noStrike" cap="none" normalizeH="0" baseline="0">
                          <a:ln>
                            <a:noFill/>
                          </a:ln>
                          <a:solidFill>
                            <a:schemeClr val="tx1"/>
                          </a:solidFill>
                          <a:effectLst/>
                          <a:latin typeface="仿宋_GB2312" pitchFamily="49" charset="-122"/>
                          <a:ea typeface="仿宋_GB2312" pitchFamily="49" charset="-122"/>
                        </a:rPr>
                        <a:t>长期穩定性</a:t>
                      </a:r>
                      <a:endParaRPr kumimoji="0" lang="zh-TW" altLang="en-US" sz="1100" b="0" i="0" u="none" strike="noStrike" cap="none" normalizeH="0" baseline="0">
                        <a:ln>
                          <a:noFill/>
                        </a:ln>
                        <a:solidFill>
                          <a:schemeClr val="tx1"/>
                        </a:solidFill>
                        <a:effectLst/>
                        <a:latin typeface="仿宋_GB2312" pitchFamily="49" charset="-122"/>
                        <a:ea typeface="仿宋_GB2312" pitchFamily="49" charset="-122"/>
                      </a:endParaRPr>
                    </a:p>
                  </a:txBody>
                  <a:tcPr marL="100584" marR="100584" marT="34336" marB="343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en-US" sz="1100" b="0" i="0" u="none" strike="noStrike" cap="none" normalizeH="0" baseline="0">
                          <a:ln>
                            <a:noFill/>
                          </a:ln>
                          <a:solidFill>
                            <a:schemeClr val="tx1"/>
                          </a:solidFill>
                          <a:effectLst/>
                          <a:latin typeface="仿宋_GB2312" pitchFamily="49" charset="-122"/>
                          <a:ea typeface="仿宋_GB2312" pitchFamily="49" charset="-122"/>
                        </a:rPr>
                        <a:t>极好</a:t>
                      </a:r>
                      <a:endParaRPr kumimoji="0" lang="zh-TW" altLang="en-US" sz="1100" b="0" i="0" u="none" strike="noStrike" cap="none" normalizeH="0" baseline="0">
                        <a:ln>
                          <a:noFill/>
                        </a:ln>
                        <a:solidFill>
                          <a:schemeClr val="tx1"/>
                        </a:solidFill>
                        <a:effectLst/>
                        <a:latin typeface="仿宋_GB2312" pitchFamily="49" charset="-122"/>
                        <a:ea typeface="仿宋_GB2312" pitchFamily="49" charset="-122"/>
                      </a:endParaRPr>
                    </a:p>
                  </a:txBody>
                  <a:tcPr marL="100584" marR="100584" marT="34336" marB="343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en-US" sz="1100" b="0" i="0" u="none" strike="noStrike" cap="none" normalizeH="0" baseline="0">
                          <a:ln>
                            <a:noFill/>
                          </a:ln>
                          <a:solidFill>
                            <a:schemeClr val="tx1"/>
                          </a:solidFill>
                          <a:effectLst/>
                          <a:latin typeface="仿宋_GB2312" pitchFamily="49" charset="-122"/>
                          <a:ea typeface="仿宋_GB2312" pitchFamily="49" charset="-122"/>
                        </a:rPr>
                        <a:t>差</a:t>
                      </a:r>
                      <a:endParaRPr kumimoji="0" lang="zh-TW" altLang="en-US" sz="1100" b="0" i="0" u="none" strike="noStrike" cap="none" normalizeH="0" baseline="0">
                        <a:ln>
                          <a:noFill/>
                        </a:ln>
                        <a:solidFill>
                          <a:schemeClr val="tx1"/>
                        </a:solidFill>
                        <a:effectLst/>
                        <a:latin typeface="仿宋_GB2312" pitchFamily="49" charset="-122"/>
                        <a:ea typeface="仿宋_GB2312" pitchFamily="49" charset="-122"/>
                      </a:endParaRPr>
                    </a:p>
                  </a:txBody>
                  <a:tcPr marL="100584" marR="100584" marT="34336" marB="343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en-US" sz="1100" b="0" i="0" u="none" strike="noStrike" cap="none" normalizeH="0" baseline="0">
                          <a:ln>
                            <a:noFill/>
                          </a:ln>
                          <a:solidFill>
                            <a:schemeClr val="tx1"/>
                          </a:solidFill>
                          <a:effectLst/>
                          <a:latin typeface="仿宋_GB2312" pitchFamily="49" charset="-122"/>
                          <a:ea typeface="仿宋_GB2312" pitchFamily="49" charset="-122"/>
                        </a:rPr>
                        <a:t>良好</a:t>
                      </a:r>
                      <a:endParaRPr kumimoji="0" lang="zh-TW" altLang="en-US" sz="1100" b="0" i="0" u="none" strike="noStrike" cap="none" normalizeH="0" baseline="0">
                        <a:ln>
                          <a:noFill/>
                        </a:ln>
                        <a:solidFill>
                          <a:schemeClr val="tx1"/>
                        </a:solidFill>
                        <a:effectLst/>
                        <a:latin typeface="仿宋_GB2312" pitchFamily="49" charset="-122"/>
                        <a:ea typeface="仿宋_GB2312" pitchFamily="49" charset="-122"/>
                      </a:endParaRPr>
                    </a:p>
                  </a:txBody>
                  <a:tcPr marL="100584" marR="100584" marT="34336" marB="343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en-US" sz="1100" b="0" i="0" u="none" strike="noStrike" cap="none" normalizeH="0" baseline="0">
                          <a:ln>
                            <a:noFill/>
                          </a:ln>
                          <a:solidFill>
                            <a:schemeClr val="tx1"/>
                          </a:solidFill>
                          <a:effectLst/>
                          <a:latin typeface="仿宋_GB2312" pitchFamily="49" charset="-122"/>
                          <a:ea typeface="仿宋_GB2312" pitchFamily="49" charset="-122"/>
                        </a:rPr>
                        <a:t>好</a:t>
                      </a:r>
                      <a:endParaRPr kumimoji="0" lang="zh-TW" altLang="en-US" sz="1100" b="0" i="0" u="none" strike="noStrike" cap="none" normalizeH="0" baseline="0">
                        <a:ln>
                          <a:noFill/>
                        </a:ln>
                        <a:solidFill>
                          <a:schemeClr val="tx1"/>
                        </a:solidFill>
                        <a:effectLst/>
                        <a:latin typeface="仿宋_GB2312" pitchFamily="49" charset="-122"/>
                        <a:ea typeface="仿宋_GB2312" pitchFamily="49" charset="-122"/>
                      </a:endParaRPr>
                    </a:p>
                  </a:txBody>
                  <a:tcPr marL="100584" marR="100584" marT="34336" marB="343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4927">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en-US" sz="1100" b="0" i="0" u="none" strike="noStrike" cap="none" normalizeH="0" baseline="0">
                          <a:ln>
                            <a:noFill/>
                          </a:ln>
                          <a:solidFill>
                            <a:schemeClr val="tx1"/>
                          </a:solidFill>
                          <a:effectLst/>
                          <a:latin typeface="仿宋_GB2312" pitchFamily="49" charset="-122"/>
                          <a:ea typeface="仿宋_GB2312" pitchFamily="49" charset="-122"/>
                        </a:rPr>
                        <a:t>寿命</a:t>
                      </a:r>
                      <a:endParaRPr kumimoji="0" lang="zh-TW" altLang="en-US" sz="1100" b="0" i="0" u="none" strike="noStrike" cap="none" normalizeH="0" baseline="0">
                        <a:ln>
                          <a:noFill/>
                        </a:ln>
                        <a:solidFill>
                          <a:schemeClr val="tx1"/>
                        </a:solidFill>
                        <a:effectLst/>
                        <a:latin typeface="仿宋_GB2312" pitchFamily="49" charset="-122"/>
                        <a:ea typeface="仿宋_GB2312" pitchFamily="49" charset="-122"/>
                      </a:endParaRPr>
                    </a:p>
                  </a:txBody>
                  <a:tcPr marL="100584" marR="100584" marT="34336" marB="343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en-US" altLang="zh-TW" sz="1100" b="0" i="0" u="none" strike="noStrike" cap="none" normalizeH="0" baseline="0" dirty="0">
                          <a:ln>
                            <a:noFill/>
                          </a:ln>
                          <a:solidFill>
                            <a:schemeClr val="tx1"/>
                          </a:solidFill>
                          <a:effectLst/>
                          <a:latin typeface="仿宋_GB2312" pitchFamily="49" charset="-122"/>
                          <a:ea typeface="仿宋_GB2312" pitchFamily="49" charset="-122"/>
                        </a:rPr>
                        <a:t>7 </a:t>
                      </a:r>
                      <a:r>
                        <a:rPr kumimoji="0" lang="zh-TW" altLang="en-US" sz="1100" b="0" i="0" u="none" strike="noStrike" cap="none" normalizeH="0" baseline="0" dirty="0">
                          <a:ln>
                            <a:noFill/>
                          </a:ln>
                          <a:solidFill>
                            <a:schemeClr val="tx1"/>
                          </a:solidFill>
                          <a:effectLst/>
                          <a:latin typeface="仿宋_GB2312" pitchFamily="49" charset="-122"/>
                          <a:ea typeface="仿宋_GB2312" pitchFamily="49" charset="-122"/>
                        </a:rPr>
                        <a:t>年</a:t>
                      </a:r>
                      <a:endParaRPr kumimoji="0" lang="zh-TW" altLang="en-US" sz="1100" b="0" i="0" u="none" strike="noStrike" cap="none" normalizeH="0" baseline="0" dirty="0">
                        <a:ln>
                          <a:noFill/>
                        </a:ln>
                        <a:solidFill>
                          <a:schemeClr val="tx1"/>
                        </a:solidFill>
                        <a:effectLst/>
                        <a:latin typeface="仿宋_GB2312" pitchFamily="49" charset="-122"/>
                        <a:ea typeface="仿宋_GB2312" pitchFamily="49" charset="-122"/>
                      </a:endParaRPr>
                    </a:p>
                  </a:txBody>
                  <a:tcPr marL="100584" marR="100584" marT="34336" marB="343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en-US" altLang="zh-TW" sz="1100" b="0" i="0" u="none" strike="noStrike" cap="none" normalizeH="0" baseline="0" dirty="0">
                          <a:ln>
                            <a:noFill/>
                          </a:ln>
                          <a:solidFill>
                            <a:schemeClr val="tx1"/>
                          </a:solidFill>
                          <a:effectLst/>
                          <a:latin typeface="仿宋_GB2312" pitchFamily="49" charset="-122"/>
                          <a:ea typeface="仿宋_GB2312" pitchFamily="49" charset="-122"/>
                        </a:rPr>
                        <a:t>10</a:t>
                      </a:r>
                      <a:r>
                        <a:rPr kumimoji="0" lang="zh-TW" altLang="en-US" sz="1100" b="0" i="0" u="none" strike="noStrike" cap="none" normalizeH="0" baseline="0" dirty="0">
                          <a:ln>
                            <a:noFill/>
                          </a:ln>
                          <a:solidFill>
                            <a:schemeClr val="tx1"/>
                          </a:solidFill>
                          <a:effectLst/>
                          <a:latin typeface="仿宋_GB2312" pitchFamily="49" charset="-122"/>
                          <a:ea typeface="仿宋_GB2312" pitchFamily="49" charset="-122"/>
                        </a:rPr>
                        <a:t>年</a:t>
                      </a:r>
                      <a:endParaRPr kumimoji="0" lang="zh-TW" altLang="en-US" sz="1100" b="0" i="0" u="none" strike="noStrike" cap="none" normalizeH="0" baseline="0" dirty="0">
                        <a:ln>
                          <a:noFill/>
                        </a:ln>
                        <a:solidFill>
                          <a:schemeClr val="tx1"/>
                        </a:solidFill>
                        <a:effectLst/>
                        <a:latin typeface="仿宋_GB2312" pitchFamily="49" charset="-122"/>
                        <a:ea typeface="仿宋_GB2312" pitchFamily="49" charset="-122"/>
                      </a:endParaRPr>
                    </a:p>
                  </a:txBody>
                  <a:tcPr marL="100584" marR="100584" marT="34336" marB="343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en-US" altLang="zh-TW" sz="1100" b="0" i="0" u="none" strike="noStrike" cap="none" normalizeH="0" baseline="0">
                          <a:ln>
                            <a:noFill/>
                          </a:ln>
                          <a:solidFill>
                            <a:schemeClr val="tx1"/>
                          </a:solidFill>
                          <a:effectLst/>
                          <a:latin typeface="仿宋_GB2312" pitchFamily="49" charset="-122"/>
                          <a:ea typeface="仿宋_GB2312" pitchFamily="49" charset="-122"/>
                        </a:rPr>
                        <a:t>3 </a:t>
                      </a:r>
                      <a:r>
                        <a:rPr kumimoji="0" lang="en-US" altLang="zh-TW" sz="1100" b="0" i="0" u="none" strike="noStrike" cap="none" normalizeH="0" baseline="0">
                          <a:ln>
                            <a:noFill/>
                          </a:ln>
                          <a:solidFill>
                            <a:schemeClr val="tx1"/>
                          </a:solidFill>
                          <a:effectLst/>
                          <a:latin typeface="宋体" panose="02010600030101010101" pitchFamily="2" charset="-122"/>
                          <a:ea typeface="仿宋_GB2312" pitchFamily="49" charset="-122"/>
                        </a:rPr>
                        <a:t>–</a:t>
                      </a:r>
                      <a:r>
                        <a:rPr kumimoji="0" lang="en-US" altLang="zh-TW" sz="1100" b="0" i="0" u="none" strike="noStrike" cap="none" normalizeH="0" baseline="0">
                          <a:ln>
                            <a:noFill/>
                          </a:ln>
                          <a:solidFill>
                            <a:schemeClr val="tx1"/>
                          </a:solidFill>
                          <a:effectLst/>
                          <a:latin typeface="仿宋_GB2312" pitchFamily="49" charset="-122"/>
                          <a:ea typeface="仿宋_GB2312" pitchFamily="49" charset="-122"/>
                        </a:rPr>
                        <a:t> 5</a:t>
                      </a:r>
                      <a:r>
                        <a:rPr kumimoji="0" lang="zh-TW" altLang="en-US" sz="1100" b="0" i="0" u="none" strike="noStrike" cap="none" normalizeH="0" baseline="0">
                          <a:ln>
                            <a:noFill/>
                          </a:ln>
                          <a:solidFill>
                            <a:schemeClr val="tx1"/>
                          </a:solidFill>
                          <a:effectLst/>
                          <a:latin typeface="仿宋_GB2312" pitchFamily="49" charset="-122"/>
                          <a:ea typeface="仿宋_GB2312" pitchFamily="49" charset="-122"/>
                        </a:rPr>
                        <a:t>年</a:t>
                      </a:r>
                      <a:endParaRPr kumimoji="0" lang="zh-TW" altLang="en-US" sz="1100" b="0" i="0" u="none" strike="noStrike" cap="none" normalizeH="0" baseline="0">
                        <a:ln>
                          <a:noFill/>
                        </a:ln>
                        <a:solidFill>
                          <a:schemeClr val="tx1"/>
                        </a:solidFill>
                        <a:effectLst/>
                        <a:latin typeface="仿宋_GB2312" pitchFamily="49" charset="-122"/>
                        <a:ea typeface="仿宋_GB2312" pitchFamily="49" charset="-122"/>
                      </a:endParaRPr>
                    </a:p>
                  </a:txBody>
                  <a:tcPr marL="100584" marR="100584" marT="34336" marB="343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en-US" altLang="zh-TW" sz="1100" b="0" i="0" u="none" strike="noStrike" cap="none" normalizeH="0" baseline="0" dirty="0">
                          <a:ln>
                            <a:noFill/>
                          </a:ln>
                          <a:solidFill>
                            <a:schemeClr val="tx1"/>
                          </a:solidFill>
                          <a:effectLst/>
                          <a:latin typeface="仿宋_GB2312" pitchFamily="49" charset="-122"/>
                          <a:ea typeface="仿宋_GB2312" pitchFamily="49" charset="-122"/>
                        </a:rPr>
                        <a:t>5 </a:t>
                      </a:r>
                      <a:r>
                        <a:rPr kumimoji="0" lang="en-US" altLang="zh-TW" sz="1100" b="0" i="0" u="none" strike="noStrike" cap="none" normalizeH="0" baseline="0" dirty="0">
                          <a:ln>
                            <a:noFill/>
                          </a:ln>
                          <a:solidFill>
                            <a:schemeClr val="tx1"/>
                          </a:solidFill>
                          <a:effectLst/>
                          <a:latin typeface="宋体" panose="02010600030101010101" pitchFamily="2" charset="-122"/>
                          <a:ea typeface="仿宋_GB2312" pitchFamily="49" charset="-122"/>
                        </a:rPr>
                        <a:t>–10</a:t>
                      </a:r>
                      <a:r>
                        <a:rPr kumimoji="0" lang="zh-TW" altLang="en-US" sz="1100" b="0" i="0" u="none" strike="noStrike" cap="none" normalizeH="0" baseline="0" dirty="0">
                          <a:ln>
                            <a:noFill/>
                          </a:ln>
                          <a:solidFill>
                            <a:schemeClr val="tx1"/>
                          </a:solidFill>
                          <a:effectLst/>
                          <a:latin typeface="仿宋_GB2312" pitchFamily="49" charset="-122"/>
                          <a:ea typeface="仿宋_GB2312" pitchFamily="49" charset="-122"/>
                        </a:rPr>
                        <a:t>年</a:t>
                      </a:r>
                      <a:endParaRPr kumimoji="0" lang="zh-TW" altLang="en-US" sz="1100" b="0" i="0" u="none" strike="noStrike" cap="none" normalizeH="0" baseline="0" dirty="0">
                        <a:ln>
                          <a:noFill/>
                        </a:ln>
                        <a:solidFill>
                          <a:schemeClr val="tx1"/>
                        </a:solidFill>
                        <a:effectLst/>
                        <a:latin typeface="仿宋_GB2312" pitchFamily="49" charset="-122"/>
                        <a:ea typeface="仿宋_GB2312" pitchFamily="49" charset="-122"/>
                      </a:endParaRPr>
                    </a:p>
                  </a:txBody>
                  <a:tcPr marL="100584" marR="100584" marT="34336" marB="343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4927">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en-US" sz="1100" b="0" i="0" u="none" strike="noStrike" cap="none" normalizeH="0" baseline="0">
                          <a:ln>
                            <a:noFill/>
                          </a:ln>
                          <a:solidFill>
                            <a:schemeClr val="tx1"/>
                          </a:solidFill>
                          <a:effectLst/>
                          <a:latin typeface="仿宋_GB2312" pitchFamily="49" charset="-122"/>
                          <a:ea typeface="仿宋_GB2312" pitchFamily="49" charset="-122"/>
                        </a:rPr>
                        <a:t>抗气体干扰性</a:t>
                      </a:r>
                      <a:endParaRPr kumimoji="0" lang="zh-TW" altLang="en-US" sz="1100" b="0" i="0" u="none" strike="noStrike" cap="none" normalizeH="0" baseline="0">
                        <a:ln>
                          <a:noFill/>
                        </a:ln>
                        <a:solidFill>
                          <a:schemeClr val="tx1"/>
                        </a:solidFill>
                        <a:effectLst/>
                        <a:latin typeface="仿宋_GB2312" pitchFamily="49" charset="-122"/>
                        <a:ea typeface="仿宋_GB2312" pitchFamily="49" charset="-122"/>
                      </a:endParaRPr>
                    </a:p>
                  </a:txBody>
                  <a:tcPr marL="100584" marR="100584" marT="34336" marB="343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en-US" sz="1100" b="0" i="0" u="none" strike="noStrike" cap="none" normalizeH="0" baseline="0">
                          <a:ln>
                            <a:noFill/>
                          </a:ln>
                          <a:solidFill>
                            <a:schemeClr val="tx1"/>
                          </a:solidFill>
                          <a:effectLst/>
                          <a:latin typeface="仿宋_GB2312" pitchFamily="49" charset="-122"/>
                          <a:ea typeface="仿宋_GB2312" pitchFamily="49" charset="-122"/>
                        </a:rPr>
                        <a:t>极好</a:t>
                      </a:r>
                      <a:endParaRPr kumimoji="0" lang="zh-TW" altLang="en-US" sz="1100" b="0" i="0" u="none" strike="noStrike" cap="none" normalizeH="0" baseline="0">
                        <a:ln>
                          <a:noFill/>
                        </a:ln>
                        <a:solidFill>
                          <a:schemeClr val="tx1"/>
                        </a:solidFill>
                        <a:effectLst/>
                        <a:latin typeface="仿宋_GB2312" pitchFamily="49" charset="-122"/>
                        <a:ea typeface="仿宋_GB2312" pitchFamily="49" charset="-122"/>
                      </a:endParaRPr>
                    </a:p>
                  </a:txBody>
                  <a:tcPr marL="100584" marR="100584" marT="34336" marB="343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en-US" sz="1100" b="0" i="0" u="none" strike="noStrike" cap="none" normalizeH="0" baseline="0" dirty="0">
                          <a:ln>
                            <a:noFill/>
                          </a:ln>
                          <a:solidFill>
                            <a:schemeClr val="tx1"/>
                          </a:solidFill>
                          <a:effectLst/>
                          <a:latin typeface="仿宋_GB2312" pitchFamily="49" charset="-122"/>
                          <a:ea typeface="仿宋_GB2312" pitchFamily="49" charset="-122"/>
                        </a:rPr>
                        <a:t>良好</a:t>
                      </a:r>
                      <a:endParaRPr kumimoji="0" lang="zh-TW" altLang="en-US" sz="1100" b="0" i="0" u="none" strike="noStrike" cap="none" normalizeH="0" baseline="0" dirty="0">
                        <a:ln>
                          <a:noFill/>
                        </a:ln>
                        <a:solidFill>
                          <a:schemeClr val="tx1"/>
                        </a:solidFill>
                        <a:effectLst/>
                        <a:latin typeface="仿宋_GB2312" pitchFamily="49" charset="-122"/>
                        <a:ea typeface="仿宋_GB2312" pitchFamily="49" charset="-122"/>
                      </a:endParaRPr>
                    </a:p>
                  </a:txBody>
                  <a:tcPr marL="100584" marR="100584" marT="34336" marB="343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en-US" sz="1100" b="0" i="0" u="none" strike="noStrike" cap="none" normalizeH="0" baseline="0">
                          <a:ln>
                            <a:noFill/>
                          </a:ln>
                          <a:solidFill>
                            <a:schemeClr val="tx1"/>
                          </a:solidFill>
                          <a:effectLst/>
                          <a:latin typeface="仿宋_GB2312" pitchFamily="49" charset="-122"/>
                          <a:ea typeface="仿宋_GB2312" pitchFamily="49" charset="-122"/>
                        </a:rPr>
                        <a:t>好</a:t>
                      </a:r>
                      <a:endParaRPr kumimoji="0" lang="zh-TW" altLang="en-US" sz="1100" b="0" i="0" u="none" strike="noStrike" cap="none" normalizeH="0" baseline="0">
                        <a:ln>
                          <a:noFill/>
                        </a:ln>
                        <a:solidFill>
                          <a:schemeClr val="tx1"/>
                        </a:solidFill>
                        <a:effectLst/>
                        <a:latin typeface="仿宋_GB2312" pitchFamily="49" charset="-122"/>
                        <a:ea typeface="仿宋_GB2312" pitchFamily="49" charset="-122"/>
                      </a:endParaRPr>
                    </a:p>
                  </a:txBody>
                  <a:tcPr marL="100584" marR="100584" marT="34336" marB="343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en-US" sz="1100" b="0" i="0" u="none" strike="noStrike" cap="none" normalizeH="0" baseline="0">
                          <a:ln>
                            <a:noFill/>
                          </a:ln>
                          <a:solidFill>
                            <a:schemeClr val="tx1"/>
                          </a:solidFill>
                          <a:effectLst/>
                          <a:latin typeface="仿宋_GB2312" pitchFamily="49" charset="-122"/>
                          <a:ea typeface="仿宋_GB2312" pitchFamily="49" charset="-122"/>
                        </a:rPr>
                        <a:t>极好</a:t>
                      </a:r>
                      <a:endParaRPr kumimoji="0" lang="zh-TW" altLang="en-US" sz="1100" b="0" i="0" u="none" strike="noStrike" cap="none" normalizeH="0" baseline="0">
                        <a:ln>
                          <a:noFill/>
                        </a:ln>
                        <a:solidFill>
                          <a:schemeClr val="tx1"/>
                        </a:solidFill>
                        <a:effectLst/>
                        <a:latin typeface="仿宋_GB2312" pitchFamily="49" charset="-122"/>
                        <a:ea typeface="仿宋_GB2312" pitchFamily="49" charset="-122"/>
                      </a:endParaRPr>
                    </a:p>
                  </a:txBody>
                  <a:tcPr marL="100584" marR="100584" marT="34336" marB="343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4927">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en-US" sz="1100" b="0" i="0" u="none" strike="noStrike" cap="none" normalizeH="0" baseline="0">
                          <a:ln>
                            <a:noFill/>
                          </a:ln>
                          <a:solidFill>
                            <a:schemeClr val="tx1"/>
                          </a:solidFill>
                          <a:effectLst/>
                          <a:latin typeface="仿宋_GB2312" pitchFamily="49" charset="-122"/>
                          <a:ea typeface="仿宋_GB2312" pitchFamily="49" charset="-122"/>
                        </a:rPr>
                        <a:t>抗湿度约束性</a:t>
                      </a:r>
                      <a:endParaRPr kumimoji="0" lang="zh-TW" altLang="en-US" sz="1100" b="0" i="0" u="none" strike="noStrike" cap="none" normalizeH="0" baseline="0">
                        <a:ln>
                          <a:noFill/>
                        </a:ln>
                        <a:solidFill>
                          <a:schemeClr val="tx1"/>
                        </a:solidFill>
                        <a:effectLst/>
                        <a:latin typeface="仿宋_GB2312" pitchFamily="49" charset="-122"/>
                        <a:ea typeface="仿宋_GB2312" pitchFamily="49" charset="-122"/>
                      </a:endParaRPr>
                    </a:p>
                  </a:txBody>
                  <a:tcPr marL="100584" marR="100584" marT="34336" marB="343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en-US" sz="1100" b="0" i="0" u="none" strike="noStrike" cap="none" normalizeH="0" baseline="0">
                          <a:ln>
                            <a:noFill/>
                          </a:ln>
                          <a:solidFill>
                            <a:schemeClr val="tx1"/>
                          </a:solidFill>
                          <a:effectLst/>
                          <a:latin typeface="仿宋_GB2312" pitchFamily="49" charset="-122"/>
                          <a:ea typeface="仿宋_GB2312" pitchFamily="49" charset="-122"/>
                        </a:rPr>
                        <a:t>极好</a:t>
                      </a:r>
                      <a:endParaRPr kumimoji="0" lang="zh-TW" altLang="en-US" sz="1100" b="0" i="0" u="none" strike="noStrike" cap="none" normalizeH="0" baseline="0">
                        <a:ln>
                          <a:noFill/>
                        </a:ln>
                        <a:solidFill>
                          <a:schemeClr val="tx1"/>
                        </a:solidFill>
                        <a:effectLst/>
                        <a:latin typeface="仿宋_GB2312" pitchFamily="49" charset="-122"/>
                        <a:ea typeface="仿宋_GB2312" pitchFamily="49" charset="-122"/>
                      </a:endParaRPr>
                    </a:p>
                  </a:txBody>
                  <a:tcPr marL="100584" marR="100584" marT="34336" marB="343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en-US" sz="1100" b="0" i="0" u="none" strike="noStrike" cap="none" normalizeH="0" baseline="0">
                          <a:ln>
                            <a:noFill/>
                          </a:ln>
                          <a:solidFill>
                            <a:schemeClr val="tx1"/>
                          </a:solidFill>
                          <a:effectLst/>
                          <a:latin typeface="仿宋_GB2312" pitchFamily="49" charset="-122"/>
                          <a:ea typeface="仿宋_GB2312" pitchFamily="49" charset="-122"/>
                        </a:rPr>
                        <a:t>差的</a:t>
                      </a:r>
                      <a:endParaRPr kumimoji="0" lang="zh-TW" altLang="en-US" sz="1100" b="0" i="0" u="none" strike="noStrike" cap="none" normalizeH="0" baseline="0">
                        <a:ln>
                          <a:noFill/>
                        </a:ln>
                        <a:solidFill>
                          <a:schemeClr val="tx1"/>
                        </a:solidFill>
                        <a:effectLst/>
                        <a:latin typeface="仿宋_GB2312" pitchFamily="49" charset="-122"/>
                        <a:ea typeface="仿宋_GB2312" pitchFamily="49" charset="-122"/>
                      </a:endParaRPr>
                    </a:p>
                  </a:txBody>
                  <a:tcPr marL="100584" marR="100584" marT="34336" marB="343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en-US" sz="1100" b="0" i="0" u="none" strike="noStrike" cap="none" normalizeH="0" baseline="0">
                          <a:ln>
                            <a:noFill/>
                          </a:ln>
                          <a:solidFill>
                            <a:schemeClr val="tx1"/>
                          </a:solidFill>
                          <a:effectLst/>
                          <a:latin typeface="仿宋_GB2312" pitchFamily="49" charset="-122"/>
                          <a:ea typeface="仿宋_GB2312" pitchFamily="49" charset="-122"/>
                        </a:rPr>
                        <a:t>差</a:t>
                      </a:r>
                      <a:endParaRPr kumimoji="0" lang="zh-TW" altLang="en-US" sz="1100" b="0" i="0" u="none" strike="noStrike" cap="none" normalizeH="0" baseline="0">
                        <a:ln>
                          <a:noFill/>
                        </a:ln>
                        <a:solidFill>
                          <a:schemeClr val="tx1"/>
                        </a:solidFill>
                        <a:effectLst/>
                        <a:latin typeface="仿宋_GB2312" pitchFamily="49" charset="-122"/>
                        <a:ea typeface="仿宋_GB2312" pitchFamily="49" charset="-122"/>
                      </a:endParaRPr>
                    </a:p>
                  </a:txBody>
                  <a:tcPr marL="100584" marR="100584" marT="34336" marB="343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en-US" sz="1100" b="0" i="0" u="none" strike="noStrike" cap="none" normalizeH="0" baseline="0">
                          <a:ln>
                            <a:noFill/>
                          </a:ln>
                          <a:solidFill>
                            <a:schemeClr val="tx1"/>
                          </a:solidFill>
                          <a:effectLst/>
                          <a:latin typeface="仿宋_GB2312" pitchFamily="49" charset="-122"/>
                          <a:ea typeface="仿宋_GB2312" pitchFamily="49" charset="-122"/>
                        </a:rPr>
                        <a:t>极差</a:t>
                      </a:r>
                      <a:endParaRPr kumimoji="0" lang="zh-TW" altLang="en-US" sz="1100" b="0" i="0" u="none" strike="noStrike" cap="none" normalizeH="0" baseline="0">
                        <a:ln>
                          <a:noFill/>
                        </a:ln>
                        <a:solidFill>
                          <a:schemeClr val="tx1"/>
                        </a:solidFill>
                        <a:effectLst/>
                        <a:latin typeface="仿宋_GB2312" pitchFamily="49" charset="-122"/>
                        <a:ea typeface="仿宋_GB2312" pitchFamily="49" charset="-122"/>
                      </a:endParaRPr>
                    </a:p>
                  </a:txBody>
                  <a:tcPr marL="100584" marR="100584" marT="34336" marB="343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9275">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en-US" sz="1100" b="0" i="0" u="none" strike="noStrike" cap="none" normalizeH="0" baseline="0">
                          <a:ln>
                            <a:noFill/>
                          </a:ln>
                          <a:solidFill>
                            <a:schemeClr val="tx1"/>
                          </a:solidFill>
                          <a:effectLst/>
                          <a:latin typeface="仿宋_GB2312" pitchFamily="49" charset="-122"/>
                          <a:ea typeface="仿宋_GB2312" pitchFamily="49" charset="-122"/>
                        </a:rPr>
                        <a:t>抗污染性</a:t>
                      </a:r>
                      <a:endParaRPr kumimoji="0" lang="zh-TW" altLang="en-US" sz="1100" b="0" i="0" u="none" strike="noStrike" cap="none" normalizeH="0" baseline="0">
                        <a:ln>
                          <a:noFill/>
                        </a:ln>
                        <a:solidFill>
                          <a:schemeClr val="tx1"/>
                        </a:solidFill>
                        <a:effectLst/>
                        <a:latin typeface="仿宋_GB2312" pitchFamily="49" charset="-122"/>
                        <a:ea typeface="仿宋_GB2312" pitchFamily="49" charset="-122"/>
                      </a:endParaRPr>
                    </a:p>
                  </a:txBody>
                  <a:tcPr marL="100584" marR="100584" marT="34336" marB="343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en-US" sz="1100" b="0" i="0" u="none" strike="noStrike" cap="none" normalizeH="0" baseline="0" dirty="0">
                          <a:ln>
                            <a:noFill/>
                          </a:ln>
                          <a:solidFill>
                            <a:schemeClr val="tx1"/>
                          </a:solidFill>
                          <a:effectLst/>
                          <a:latin typeface="仿宋_GB2312" pitchFamily="49" charset="-122"/>
                          <a:ea typeface="仿宋_GB2312" pitchFamily="49" charset="-122"/>
                        </a:rPr>
                        <a:t>好，有保护</a:t>
                      </a:r>
                      <a:endParaRPr kumimoji="0" lang="zh-TW" altLang="en-US" sz="1100" b="0" i="0" u="none" strike="noStrike" cap="none" normalizeH="0" baseline="0" dirty="0">
                        <a:ln>
                          <a:noFill/>
                        </a:ln>
                        <a:solidFill>
                          <a:schemeClr val="tx1"/>
                        </a:solidFill>
                        <a:effectLst/>
                        <a:latin typeface="仿宋_GB2312" pitchFamily="49" charset="-122"/>
                        <a:ea typeface="仿宋_GB2312" pitchFamily="49" charset="-122"/>
                      </a:endParaRPr>
                    </a:p>
                  </a:txBody>
                  <a:tcPr marL="100584" marR="100584" marT="34336" marB="343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en-US" sz="1100" b="0" i="0" u="none" strike="noStrike" cap="none" normalizeH="0" baseline="0">
                          <a:ln>
                            <a:noFill/>
                          </a:ln>
                          <a:solidFill>
                            <a:schemeClr val="tx1"/>
                          </a:solidFill>
                          <a:effectLst/>
                          <a:latin typeface="仿宋_GB2312" pitchFamily="49" charset="-122"/>
                          <a:ea typeface="仿宋_GB2312" pitchFamily="49" charset="-122"/>
                        </a:rPr>
                        <a:t>好</a:t>
                      </a:r>
                      <a:r>
                        <a:rPr kumimoji="0" lang="zh-TW" altLang="zh-CN" sz="1100" b="0" i="0" u="none" strike="noStrike" cap="none" normalizeH="0" baseline="0">
                          <a:ln>
                            <a:noFill/>
                          </a:ln>
                          <a:solidFill>
                            <a:schemeClr val="tx1"/>
                          </a:solidFill>
                          <a:effectLst/>
                          <a:latin typeface="仿宋_GB2312" pitchFamily="49" charset="-122"/>
                          <a:ea typeface="仿宋_GB2312" pitchFamily="49" charset="-122"/>
                        </a:rPr>
                        <a:t>，</a:t>
                      </a:r>
                      <a:r>
                        <a:rPr kumimoji="0" lang="zh-TW" altLang="en-US" sz="1100" b="0" i="0" u="none" strike="noStrike" cap="none" normalizeH="0" baseline="0">
                          <a:ln>
                            <a:noFill/>
                          </a:ln>
                          <a:solidFill>
                            <a:schemeClr val="tx1"/>
                          </a:solidFill>
                          <a:effectLst/>
                          <a:latin typeface="仿宋_GB2312" pitchFamily="49" charset="-122"/>
                          <a:ea typeface="仿宋_GB2312" pitchFamily="49" charset="-122"/>
                        </a:rPr>
                        <a:t>但会被硅化物污染</a:t>
                      </a:r>
                      <a:endParaRPr kumimoji="0" lang="zh-TW" altLang="en-US" sz="1100" b="0" i="0" u="none" strike="noStrike" cap="none" normalizeH="0" baseline="0">
                        <a:ln>
                          <a:noFill/>
                        </a:ln>
                        <a:solidFill>
                          <a:schemeClr val="tx1"/>
                        </a:solidFill>
                        <a:effectLst/>
                        <a:latin typeface="仿宋_GB2312" pitchFamily="49" charset="-122"/>
                        <a:ea typeface="仿宋_GB2312" pitchFamily="49" charset="-122"/>
                      </a:endParaRPr>
                    </a:p>
                  </a:txBody>
                  <a:tcPr marL="100584" marR="100584" marT="34336" marB="343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en-US" sz="1100" b="0" i="0" u="none" strike="noStrike" cap="none" normalizeH="0" baseline="0">
                          <a:ln>
                            <a:noFill/>
                          </a:ln>
                          <a:solidFill>
                            <a:schemeClr val="tx1"/>
                          </a:solidFill>
                          <a:effectLst/>
                          <a:latin typeface="仿宋_GB2312" pitchFamily="49" charset="-122"/>
                          <a:ea typeface="仿宋_GB2312" pitchFamily="49" charset="-122"/>
                        </a:rPr>
                        <a:t>好，有保护</a:t>
                      </a:r>
                      <a:endParaRPr kumimoji="0" lang="zh-TW" altLang="en-US" sz="1100" b="0" i="0" u="none" strike="noStrike" cap="none" normalizeH="0" baseline="0">
                        <a:ln>
                          <a:noFill/>
                        </a:ln>
                        <a:solidFill>
                          <a:schemeClr val="tx1"/>
                        </a:solidFill>
                        <a:effectLst/>
                        <a:latin typeface="仿宋_GB2312" pitchFamily="49" charset="-122"/>
                        <a:ea typeface="仿宋_GB2312" pitchFamily="49" charset="-122"/>
                      </a:endParaRPr>
                    </a:p>
                  </a:txBody>
                  <a:tcPr marL="100584" marR="100584" marT="34336" marB="343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en-US" sz="1100" b="0" i="0" u="none" strike="noStrike" cap="none" normalizeH="0" baseline="0" dirty="0">
                          <a:ln>
                            <a:noFill/>
                          </a:ln>
                          <a:solidFill>
                            <a:schemeClr val="tx1"/>
                          </a:solidFill>
                          <a:effectLst/>
                          <a:latin typeface="仿宋_GB2312" pitchFamily="49" charset="-122"/>
                          <a:ea typeface="仿宋_GB2312" pitchFamily="49" charset="-122"/>
                        </a:rPr>
                        <a:t>好，有保护</a:t>
                      </a:r>
                      <a:endParaRPr kumimoji="0" lang="zh-TW" altLang="en-US" sz="1100" b="0" i="0" u="none" strike="noStrike" cap="none" normalizeH="0" baseline="0" dirty="0">
                        <a:ln>
                          <a:noFill/>
                        </a:ln>
                        <a:solidFill>
                          <a:schemeClr val="tx1"/>
                        </a:solidFill>
                        <a:effectLst/>
                        <a:latin typeface="仿宋_GB2312" pitchFamily="49" charset="-122"/>
                        <a:ea typeface="仿宋_GB2312" pitchFamily="49" charset="-122"/>
                      </a:endParaRPr>
                    </a:p>
                  </a:txBody>
                  <a:tcPr marL="100584" marR="100584" marT="34336" marB="343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4927">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en-US" sz="1100" b="0" i="0" u="none" strike="noStrike" cap="none" normalizeH="0" baseline="0">
                          <a:ln>
                            <a:noFill/>
                          </a:ln>
                          <a:solidFill>
                            <a:schemeClr val="tx1"/>
                          </a:solidFill>
                          <a:effectLst/>
                          <a:latin typeface="仿宋_GB2312" pitchFamily="49" charset="-122"/>
                          <a:ea typeface="仿宋_GB2312" pitchFamily="49" charset="-122"/>
                        </a:rPr>
                        <a:t>溫度约束性</a:t>
                      </a:r>
                      <a:r>
                        <a:rPr kumimoji="0" lang="en-US" altLang="zh-TW" sz="1100" b="0" i="0" u="none" strike="noStrike" cap="none" normalizeH="0" baseline="0">
                          <a:ln>
                            <a:noFill/>
                          </a:ln>
                          <a:solidFill>
                            <a:schemeClr val="tx1"/>
                          </a:solidFill>
                          <a:effectLst/>
                          <a:latin typeface="仿宋_GB2312" pitchFamily="49" charset="-122"/>
                          <a:ea typeface="仿宋_GB2312" pitchFamily="49" charset="-122"/>
                        </a:rPr>
                        <a:t>(0</a:t>
                      </a:r>
                      <a:r>
                        <a:rPr kumimoji="0" lang="zh-TW" altLang="en-US" sz="1100" b="0" i="0" u="none" strike="noStrike" cap="none" normalizeH="0" baseline="0">
                          <a:ln>
                            <a:noFill/>
                          </a:ln>
                          <a:solidFill>
                            <a:schemeClr val="tx1"/>
                          </a:solidFill>
                          <a:effectLst/>
                          <a:latin typeface="仿宋_GB2312" pitchFamily="49" charset="-122"/>
                          <a:ea typeface="仿宋_GB2312" pitchFamily="49" charset="-122"/>
                        </a:rPr>
                        <a:t>度</a:t>
                      </a:r>
                      <a:r>
                        <a:rPr kumimoji="0" lang="en-US" altLang="zh-TW" sz="1100" b="0" i="0" u="none" strike="noStrike" cap="none" normalizeH="0" baseline="0">
                          <a:ln>
                            <a:noFill/>
                          </a:ln>
                          <a:solidFill>
                            <a:schemeClr val="tx1"/>
                          </a:solidFill>
                          <a:effectLst/>
                          <a:latin typeface="仿宋_GB2312" pitchFamily="49" charset="-122"/>
                          <a:ea typeface="仿宋_GB2312" pitchFamily="49" charset="-122"/>
                        </a:rPr>
                        <a:t>)</a:t>
                      </a:r>
                      <a:endParaRPr kumimoji="0" lang="zh-TW" altLang="en-US" sz="1100" b="0" i="0" u="none" strike="noStrike" cap="none" normalizeH="0" baseline="0">
                        <a:ln>
                          <a:noFill/>
                        </a:ln>
                        <a:solidFill>
                          <a:schemeClr val="tx1"/>
                        </a:solidFill>
                        <a:effectLst/>
                        <a:latin typeface="仿宋_GB2312" pitchFamily="49" charset="-122"/>
                        <a:ea typeface="仿宋_GB2312" pitchFamily="49" charset="-122"/>
                      </a:endParaRPr>
                    </a:p>
                  </a:txBody>
                  <a:tcPr marL="100584" marR="100584" marT="34336" marB="343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en-US" sz="1100" b="0" i="0" u="none" strike="noStrike" cap="none" normalizeH="0" baseline="0">
                          <a:ln>
                            <a:noFill/>
                          </a:ln>
                          <a:solidFill>
                            <a:schemeClr val="tx1"/>
                          </a:solidFill>
                          <a:effectLst/>
                          <a:latin typeface="仿宋_GB2312" pitchFamily="49" charset="-122"/>
                          <a:ea typeface="仿宋_GB2312" pitchFamily="49" charset="-122"/>
                        </a:rPr>
                        <a:t>无</a:t>
                      </a:r>
                      <a:endParaRPr kumimoji="0" lang="zh-TW" altLang="en-US" sz="1100" b="0" i="0" u="none" strike="noStrike" cap="none" normalizeH="0" baseline="0">
                        <a:ln>
                          <a:noFill/>
                        </a:ln>
                        <a:solidFill>
                          <a:schemeClr val="tx1"/>
                        </a:solidFill>
                        <a:effectLst/>
                        <a:latin typeface="仿宋_GB2312" pitchFamily="49" charset="-122"/>
                        <a:ea typeface="仿宋_GB2312" pitchFamily="49" charset="-122"/>
                      </a:endParaRPr>
                    </a:p>
                  </a:txBody>
                  <a:tcPr marL="100584" marR="100584" marT="34336" marB="343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en-US" sz="1100" b="0" i="0" u="none" strike="noStrike" cap="none" normalizeH="0" baseline="0">
                          <a:ln>
                            <a:noFill/>
                          </a:ln>
                          <a:solidFill>
                            <a:schemeClr val="tx1"/>
                          </a:solidFill>
                          <a:effectLst/>
                          <a:latin typeface="仿宋_GB2312" pitchFamily="49" charset="-122"/>
                          <a:ea typeface="仿宋_GB2312" pitchFamily="49" charset="-122"/>
                        </a:rPr>
                        <a:t>有</a:t>
                      </a:r>
                      <a:endParaRPr kumimoji="0" lang="zh-TW" altLang="en-US" sz="1100" b="0" i="0" u="none" strike="noStrike" cap="none" normalizeH="0" baseline="0">
                        <a:ln>
                          <a:noFill/>
                        </a:ln>
                        <a:solidFill>
                          <a:schemeClr val="tx1"/>
                        </a:solidFill>
                        <a:effectLst/>
                        <a:latin typeface="仿宋_GB2312" pitchFamily="49" charset="-122"/>
                        <a:ea typeface="仿宋_GB2312" pitchFamily="49" charset="-122"/>
                      </a:endParaRPr>
                    </a:p>
                  </a:txBody>
                  <a:tcPr marL="100584" marR="100584" marT="34336" marB="343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en-US" sz="1100" b="0" i="0" u="none" strike="noStrike" cap="none" normalizeH="0" baseline="0">
                          <a:ln>
                            <a:noFill/>
                          </a:ln>
                          <a:solidFill>
                            <a:schemeClr val="tx1"/>
                          </a:solidFill>
                          <a:effectLst/>
                          <a:latin typeface="仿宋_GB2312" pitchFamily="49" charset="-122"/>
                          <a:ea typeface="仿宋_GB2312" pitchFamily="49" charset="-122"/>
                        </a:rPr>
                        <a:t>有些</a:t>
                      </a:r>
                      <a:endParaRPr kumimoji="0" lang="zh-TW" altLang="en-US" sz="1100" b="0" i="0" u="none" strike="noStrike" cap="none" normalizeH="0" baseline="0">
                        <a:ln>
                          <a:noFill/>
                        </a:ln>
                        <a:solidFill>
                          <a:schemeClr val="tx1"/>
                        </a:solidFill>
                        <a:effectLst/>
                        <a:latin typeface="仿宋_GB2312" pitchFamily="49" charset="-122"/>
                        <a:ea typeface="仿宋_GB2312" pitchFamily="49" charset="-122"/>
                      </a:endParaRPr>
                    </a:p>
                  </a:txBody>
                  <a:tcPr marL="100584" marR="100584" marT="34336" marB="343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en-US" sz="1100" b="0" i="0" u="none" strike="noStrike" cap="none" normalizeH="0" baseline="0">
                          <a:ln>
                            <a:noFill/>
                          </a:ln>
                          <a:solidFill>
                            <a:schemeClr val="tx1"/>
                          </a:solidFill>
                          <a:effectLst/>
                          <a:latin typeface="仿宋_GB2312" pitchFamily="49" charset="-122"/>
                          <a:ea typeface="仿宋_GB2312" pitchFamily="49" charset="-122"/>
                        </a:rPr>
                        <a:t>有些</a:t>
                      </a:r>
                      <a:endParaRPr kumimoji="0" lang="zh-TW" altLang="en-US" sz="1100" b="0" i="0" u="none" strike="noStrike" cap="none" normalizeH="0" baseline="0">
                        <a:ln>
                          <a:noFill/>
                        </a:ln>
                        <a:solidFill>
                          <a:schemeClr val="tx1"/>
                        </a:solidFill>
                        <a:effectLst/>
                        <a:latin typeface="仿宋_GB2312" pitchFamily="49" charset="-122"/>
                        <a:ea typeface="仿宋_GB2312" pitchFamily="49" charset="-122"/>
                      </a:endParaRPr>
                    </a:p>
                  </a:txBody>
                  <a:tcPr marL="100584" marR="100584" marT="34336" marB="343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9275">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en-US" sz="1100" b="0" i="0" u="none" strike="noStrike" cap="none" normalizeH="0" baseline="0">
                          <a:ln>
                            <a:noFill/>
                          </a:ln>
                          <a:solidFill>
                            <a:schemeClr val="tx1"/>
                          </a:solidFill>
                          <a:effectLst/>
                          <a:latin typeface="仿宋_GB2312" pitchFamily="49" charset="-122"/>
                          <a:ea typeface="仿宋_GB2312" pitchFamily="49" charset="-122"/>
                        </a:rPr>
                        <a:t>电源要求</a:t>
                      </a:r>
                      <a:endParaRPr kumimoji="0" lang="zh-TW" altLang="en-US" sz="1100" b="0" i="0" u="none" strike="noStrike" cap="none" normalizeH="0" baseline="0">
                        <a:ln>
                          <a:noFill/>
                        </a:ln>
                        <a:solidFill>
                          <a:schemeClr val="tx1"/>
                        </a:solidFill>
                        <a:effectLst/>
                        <a:latin typeface="仿宋_GB2312" pitchFamily="49" charset="-122"/>
                        <a:ea typeface="仿宋_GB2312" pitchFamily="49" charset="-122"/>
                      </a:endParaRPr>
                    </a:p>
                  </a:txBody>
                  <a:tcPr marL="100584" marR="100584" marT="34336" marB="343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en-US" sz="1100" b="0" i="0" u="none" strike="noStrike" cap="none" normalizeH="0" baseline="0">
                          <a:ln>
                            <a:noFill/>
                          </a:ln>
                          <a:solidFill>
                            <a:schemeClr val="tx1"/>
                          </a:solidFill>
                          <a:effectLst/>
                          <a:latin typeface="仿宋_GB2312" pitchFamily="49" charset="-122"/>
                          <a:ea typeface="仿宋_GB2312" pitchFamily="49" charset="-122"/>
                        </a:rPr>
                        <a:t>低 </a:t>
                      </a:r>
                      <a:r>
                        <a:rPr kumimoji="0" lang="en-US" altLang="zh-TW" sz="1100" b="0" i="0" u="none" strike="noStrike" cap="none" normalizeH="0" baseline="0">
                          <a:ln>
                            <a:noFill/>
                          </a:ln>
                          <a:solidFill>
                            <a:schemeClr val="tx1"/>
                          </a:solidFill>
                          <a:effectLst/>
                          <a:latin typeface="宋体" panose="02010600030101010101" pitchFamily="2" charset="-122"/>
                          <a:ea typeface="仿宋_GB2312" pitchFamily="49" charset="-122"/>
                        </a:rPr>
                        <a:t>–</a:t>
                      </a:r>
                      <a:r>
                        <a:rPr kumimoji="0" lang="en-US" altLang="zh-TW" sz="1100" b="0" i="0" u="none" strike="noStrike" cap="none" normalizeH="0" baseline="0">
                          <a:ln>
                            <a:noFill/>
                          </a:ln>
                          <a:solidFill>
                            <a:schemeClr val="tx1"/>
                          </a:solidFill>
                          <a:effectLst/>
                          <a:latin typeface="仿宋_GB2312" pitchFamily="49" charset="-122"/>
                          <a:ea typeface="仿宋_GB2312" pitchFamily="49" charset="-122"/>
                        </a:rPr>
                        <a:t> </a:t>
                      </a:r>
                      <a:r>
                        <a:rPr kumimoji="0" lang="zh-TW" altLang="en-US" sz="1100" b="0" i="0" u="none" strike="noStrike" cap="none" normalizeH="0" baseline="0">
                          <a:ln>
                            <a:noFill/>
                          </a:ln>
                          <a:solidFill>
                            <a:schemeClr val="tx1"/>
                          </a:solidFill>
                          <a:effectLst/>
                          <a:latin typeface="仿宋_GB2312" pitchFamily="49" charset="-122"/>
                          <a:ea typeface="仿宋_GB2312" pitchFamily="49" charset="-122"/>
                        </a:rPr>
                        <a:t>直流电</a:t>
                      </a:r>
                      <a:endParaRPr kumimoji="0" lang="zh-TW" altLang="en-US" sz="1100" b="0" i="0" u="none" strike="noStrike" cap="none" normalizeH="0" baseline="0">
                        <a:ln>
                          <a:noFill/>
                        </a:ln>
                        <a:solidFill>
                          <a:schemeClr val="tx1"/>
                        </a:solidFill>
                        <a:effectLst/>
                        <a:latin typeface="仿宋_GB2312" pitchFamily="49" charset="-122"/>
                        <a:ea typeface="仿宋_GB2312" pitchFamily="49" charset="-122"/>
                      </a:endParaRPr>
                    </a:p>
                  </a:txBody>
                  <a:tcPr marL="100584" marR="100584" marT="34336" marB="343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en-US" sz="1100" b="0" i="0" u="none" strike="noStrike" cap="none" normalizeH="0" baseline="0">
                          <a:ln>
                            <a:noFill/>
                          </a:ln>
                          <a:solidFill>
                            <a:schemeClr val="tx1"/>
                          </a:solidFill>
                          <a:effectLst/>
                          <a:latin typeface="仿宋_GB2312" pitchFamily="49" charset="-122"/>
                          <a:ea typeface="仿宋_GB2312" pitchFamily="49" charset="-122"/>
                        </a:rPr>
                        <a:t>高 </a:t>
                      </a:r>
                      <a:r>
                        <a:rPr kumimoji="0" lang="en-US" altLang="zh-TW" sz="1100" b="0" i="0" u="none" strike="noStrike" cap="none" normalizeH="0" baseline="0">
                          <a:ln>
                            <a:noFill/>
                          </a:ln>
                          <a:solidFill>
                            <a:schemeClr val="tx1"/>
                          </a:solidFill>
                          <a:effectLst/>
                          <a:latin typeface="宋体" panose="02010600030101010101" pitchFamily="2" charset="-122"/>
                          <a:ea typeface="仿宋_GB2312" pitchFamily="49" charset="-122"/>
                        </a:rPr>
                        <a:t>–</a:t>
                      </a:r>
                      <a:r>
                        <a:rPr kumimoji="0" lang="en-US" altLang="zh-TW" sz="1100" b="0" i="0" u="none" strike="noStrike" cap="none" normalizeH="0" baseline="0">
                          <a:ln>
                            <a:noFill/>
                          </a:ln>
                          <a:solidFill>
                            <a:schemeClr val="tx1"/>
                          </a:solidFill>
                          <a:effectLst/>
                          <a:latin typeface="仿宋_GB2312" pitchFamily="49" charset="-122"/>
                          <a:ea typeface="仿宋_GB2312" pitchFamily="49" charset="-122"/>
                        </a:rPr>
                        <a:t> </a:t>
                      </a:r>
                      <a:r>
                        <a:rPr kumimoji="0" lang="zh-TW" altLang="en-US" sz="1100" b="0" i="0" u="none" strike="noStrike" cap="none" normalizeH="0" baseline="0">
                          <a:ln>
                            <a:noFill/>
                          </a:ln>
                          <a:solidFill>
                            <a:schemeClr val="tx1"/>
                          </a:solidFill>
                          <a:effectLst/>
                          <a:latin typeface="仿宋_GB2312" pitchFamily="49" charset="-122"/>
                          <a:ea typeface="仿宋_GB2312" pitchFamily="49" charset="-122"/>
                        </a:rPr>
                        <a:t>交流电</a:t>
                      </a:r>
                      <a:endParaRPr kumimoji="0" lang="zh-TW" altLang="en-US" sz="1100" b="0" i="0" u="none" strike="noStrike" cap="none" normalizeH="0" baseline="0">
                        <a:ln>
                          <a:noFill/>
                        </a:ln>
                        <a:solidFill>
                          <a:schemeClr val="tx1"/>
                        </a:solidFill>
                        <a:effectLst/>
                        <a:latin typeface="仿宋_GB2312" pitchFamily="49" charset="-122"/>
                        <a:ea typeface="仿宋_GB2312" pitchFamily="49" charset="-122"/>
                      </a:endParaRPr>
                    </a:p>
                  </a:txBody>
                  <a:tcPr marL="100584" marR="100584" marT="34336" marB="343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en-US" sz="1100" b="0" i="0" u="none" strike="noStrike" cap="none" normalizeH="0" baseline="0">
                          <a:ln>
                            <a:noFill/>
                          </a:ln>
                          <a:solidFill>
                            <a:schemeClr val="tx1"/>
                          </a:solidFill>
                          <a:effectLst/>
                          <a:latin typeface="仿宋_GB2312" pitchFamily="49" charset="-122"/>
                          <a:ea typeface="仿宋_GB2312" pitchFamily="49" charset="-122"/>
                        </a:rPr>
                        <a:t>低 </a:t>
                      </a:r>
                      <a:r>
                        <a:rPr kumimoji="0" lang="en-US" altLang="zh-TW" sz="1100" b="0" i="0" u="none" strike="noStrike" cap="none" normalizeH="0" baseline="0">
                          <a:ln>
                            <a:noFill/>
                          </a:ln>
                          <a:solidFill>
                            <a:schemeClr val="tx1"/>
                          </a:solidFill>
                          <a:effectLst/>
                          <a:latin typeface="宋体" panose="02010600030101010101" pitchFamily="2" charset="-122"/>
                          <a:ea typeface="仿宋_GB2312" pitchFamily="49" charset="-122"/>
                        </a:rPr>
                        <a:t>–</a:t>
                      </a:r>
                      <a:r>
                        <a:rPr kumimoji="0" lang="en-US" altLang="zh-TW" sz="1100" b="0" i="0" u="none" strike="noStrike" cap="none" normalizeH="0" baseline="0">
                          <a:ln>
                            <a:noFill/>
                          </a:ln>
                          <a:solidFill>
                            <a:schemeClr val="tx1"/>
                          </a:solidFill>
                          <a:effectLst/>
                          <a:latin typeface="仿宋_GB2312" pitchFamily="49" charset="-122"/>
                          <a:ea typeface="仿宋_GB2312" pitchFamily="49" charset="-122"/>
                        </a:rPr>
                        <a:t> </a:t>
                      </a:r>
                      <a:r>
                        <a:rPr kumimoji="0" lang="zh-TW" altLang="en-US" sz="1100" b="0" i="0" u="none" strike="noStrike" cap="none" normalizeH="0" baseline="0">
                          <a:ln>
                            <a:noFill/>
                          </a:ln>
                          <a:solidFill>
                            <a:schemeClr val="tx1"/>
                          </a:solidFill>
                          <a:effectLst/>
                          <a:latin typeface="仿宋_GB2312" pitchFamily="49" charset="-122"/>
                          <a:ea typeface="仿宋_GB2312" pitchFamily="49" charset="-122"/>
                        </a:rPr>
                        <a:t>直流电</a:t>
                      </a:r>
                      <a:endParaRPr kumimoji="0" lang="zh-TW" altLang="en-US" sz="1100" b="0" i="0" u="none" strike="noStrike" cap="none" normalizeH="0" baseline="0">
                        <a:ln>
                          <a:noFill/>
                        </a:ln>
                        <a:solidFill>
                          <a:schemeClr val="tx1"/>
                        </a:solidFill>
                        <a:effectLst/>
                        <a:latin typeface="仿宋_GB2312" pitchFamily="49" charset="-122"/>
                        <a:ea typeface="仿宋_GB2312" pitchFamily="49" charset="-122"/>
                      </a:endParaRPr>
                    </a:p>
                  </a:txBody>
                  <a:tcPr marL="100584" marR="100584" marT="34336" marB="343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en-US" sz="1100" b="0" i="0" u="none" strike="noStrike" cap="none" normalizeH="0" baseline="0">
                          <a:ln>
                            <a:noFill/>
                          </a:ln>
                          <a:solidFill>
                            <a:schemeClr val="tx1"/>
                          </a:solidFill>
                          <a:effectLst/>
                          <a:latin typeface="仿宋_GB2312" pitchFamily="49" charset="-122"/>
                          <a:ea typeface="仿宋_GB2312" pitchFamily="49" charset="-122"/>
                        </a:rPr>
                        <a:t>低 </a:t>
                      </a:r>
                      <a:r>
                        <a:rPr kumimoji="0" lang="en-US" altLang="zh-TW" sz="1100" b="0" i="0" u="none" strike="noStrike" cap="none" normalizeH="0" baseline="0">
                          <a:ln>
                            <a:noFill/>
                          </a:ln>
                          <a:solidFill>
                            <a:schemeClr val="tx1"/>
                          </a:solidFill>
                          <a:effectLst/>
                          <a:latin typeface="宋体" panose="02010600030101010101" pitchFamily="2" charset="-122"/>
                          <a:ea typeface="仿宋_GB2312" pitchFamily="49" charset="-122"/>
                        </a:rPr>
                        <a:t>–</a:t>
                      </a:r>
                      <a:r>
                        <a:rPr kumimoji="0" lang="en-US" altLang="zh-TW" sz="1100" b="0" i="0" u="none" strike="noStrike" cap="none" normalizeH="0" baseline="0">
                          <a:ln>
                            <a:noFill/>
                          </a:ln>
                          <a:solidFill>
                            <a:schemeClr val="tx1"/>
                          </a:solidFill>
                          <a:effectLst/>
                          <a:latin typeface="仿宋_GB2312" pitchFamily="49" charset="-122"/>
                          <a:ea typeface="仿宋_GB2312" pitchFamily="49" charset="-122"/>
                        </a:rPr>
                        <a:t> </a:t>
                      </a:r>
                      <a:r>
                        <a:rPr kumimoji="0" lang="zh-TW" altLang="en-US" sz="1100" b="0" i="0" u="none" strike="noStrike" cap="none" normalizeH="0" baseline="0">
                          <a:ln>
                            <a:noFill/>
                          </a:ln>
                          <a:solidFill>
                            <a:schemeClr val="tx1"/>
                          </a:solidFill>
                          <a:effectLst/>
                          <a:latin typeface="仿宋_GB2312" pitchFamily="49" charset="-122"/>
                          <a:ea typeface="仿宋_GB2312" pitchFamily="49" charset="-122"/>
                        </a:rPr>
                        <a:t>直流电</a:t>
                      </a:r>
                      <a:endParaRPr kumimoji="0" lang="zh-TW" altLang="en-US" sz="1100" b="0" i="0" u="none" strike="noStrike" cap="none" normalizeH="0" baseline="0">
                        <a:ln>
                          <a:noFill/>
                        </a:ln>
                        <a:solidFill>
                          <a:schemeClr val="tx1"/>
                        </a:solidFill>
                        <a:effectLst/>
                        <a:latin typeface="仿宋_GB2312" pitchFamily="49" charset="-122"/>
                        <a:ea typeface="仿宋_GB2312" pitchFamily="49" charset="-122"/>
                      </a:endParaRPr>
                    </a:p>
                  </a:txBody>
                  <a:tcPr marL="100584" marR="100584" marT="34336" marB="343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4927">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en-US" sz="1100" b="0" i="0" u="none" strike="noStrike" cap="none" normalizeH="0" baseline="0">
                          <a:ln>
                            <a:noFill/>
                          </a:ln>
                          <a:solidFill>
                            <a:schemeClr val="tx1"/>
                          </a:solidFill>
                          <a:effectLst/>
                          <a:latin typeface="仿宋_GB2312" pitchFamily="49" charset="-122"/>
                          <a:ea typeface="仿宋_GB2312" pitchFamily="49" charset="-122"/>
                        </a:rPr>
                        <a:t>成本</a:t>
                      </a:r>
                      <a:endParaRPr kumimoji="0" lang="zh-TW" altLang="en-US" sz="1100" b="0" i="0" u="none" strike="noStrike" cap="none" normalizeH="0" baseline="0">
                        <a:ln>
                          <a:noFill/>
                        </a:ln>
                        <a:solidFill>
                          <a:schemeClr val="tx1"/>
                        </a:solidFill>
                        <a:effectLst/>
                        <a:latin typeface="仿宋_GB2312" pitchFamily="49" charset="-122"/>
                        <a:ea typeface="仿宋_GB2312" pitchFamily="49" charset="-122"/>
                      </a:endParaRPr>
                    </a:p>
                  </a:txBody>
                  <a:tcPr marL="100584" marR="100584" marT="34336" marB="343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en-US" sz="1100" b="0" i="0" u="none" strike="noStrike" cap="none" normalizeH="0" baseline="0">
                          <a:ln>
                            <a:noFill/>
                          </a:ln>
                          <a:solidFill>
                            <a:schemeClr val="tx1"/>
                          </a:solidFill>
                          <a:effectLst/>
                          <a:latin typeface="仿宋_GB2312" pitchFamily="49" charset="-122"/>
                          <a:ea typeface="仿宋_GB2312" pitchFamily="49" charset="-122"/>
                        </a:rPr>
                        <a:t>低</a:t>
                      </a:r>
                      <a:endParaRPr kumimoji="0" lang="zh-TW" altLang="en-US" sz="1100" b="0" i="0" u="none" strike="noStrike" cap="none" normalizeH="0" baseline="0">
                        <a:ln>
                          <a:noFill/>
                        </a:ln>
                        <a:solidFill>
                          <a:schemeClr val="tx1"/>
                        </a:solidFill>
                        <a:effectLst/>
                        <a:latin typeface="仿宋_GB2312" pitchFamily="49" charset="-122"/>
                        <a:ea typeface="仿宋_GB2312" pitchFamily="49" charset="-122"/>
                      </a:endParaRPr>
                    </a:p>
                  </a:txBody>
                  <a:tcPr marL="100584" marR="100584" marT="34336" marB="343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en-US" sz="1100" b="0" i="0" u="none" strike="noStrike" cap="none" normalizeH="0" baseline="0">
                          <a:ln>
                            <a:noFill/>
                          </a:ln>
                          <a:solidFill>
                            <a:schemeClr val="tx1"/>
                          </a:solidFill>
                          <a:effectLst/>
                          <a:latin typeface="仿宋_GB2312" pitchFamily="49" charset="-122"/>
                          <a:ea typeface="仿宋_GB2312" pitchFamily="49" charset="-122"/>
                        </a:rPr>
                        <a:t>一般</a:t>
                      </a:r>
                      <a:endParaRPr kumimoji="0" lang="zh-TW" altLang="en-US" sz="1100" b="0" i="0" u="none" strike="noStrike" cap="none" normalizeH="0" baseline="0">
                        <a:ln>
                          <a:noFill/>
                        </a:ln>
                        <a:solidFill>
                          <a:schemeClr val="tx1"/>
                        </a:solidFill>
                        <a:effectLst/>
                        <a:latin typeface="仿宋_GB2312" pitchFamily="49" charset="-122"/>
                        <a:ea typeface="仿宋_GB2312" pitchFamily="49" charset="-122"/>
                      </a:endParaRPr>
                    </a:p>
                  </a:txBody>
                  <a:tcPr marL="100584" marR="100584" marT="34336" marB="343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en-US" sz="1100" b="0" i="0" u="none" strike="noStrike" cap="none" normalizeH="0" baseline="0">
                          <a:ln>
                            <a:noFill/>
                          </a:ln>
                          <a:solidFill>
                            <a:schemeClr val="tx1"/>
                          </a:solidFill>
                          <a:effectLst/>
                          <a:latin typeface="仿宋_GB2312" pitchFamily="49" charset="-122"/>
                          <a:ea typeface="仿宋_GB2312" pitchFamily="49" charset="-122"/>
                        </a:rPr>
                        <a:t>一般</a:t>
                      </a:r>
                      <a:endParaRPr kumimoji="0" lang="zh-TW" altLang="en-US" sz="1100" b="0" i="0" u="none" strike="noStrike" cap="none" normalizeH="0" baseline="0">
                        <a:ln>
                          <a:noFill/>
                        </a:ln>
                        <a:solidFill>
                          <a:schemeClr val="tx1"/>
                        </a:solidFill>
                        <a:effectLst/>
                        <a:latin typeface="仿宋_GB2312" pitchFamily="49" charset="-122"/>
                        <a:ea typeface="仿宋_GB2312" pitchFamily="49" charset="-122"/>
                      </a:endParaRPr>
                    </a:p>
                  </a:txBody>
                  <a:tcPr marL="100584" marR="100584" marT="34336" marB="343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en-US" sz="1100" b="0" i="0" u="none" strike="noStrike" cap="none" normalizeH="0" baseline="0">
                          <a:ln>
                            <a:noFill/>
                          </a:ln>
                          <a:solidFill>
                            <a:schemeClr val="tx1"/>
                          </a:solidFill>
                          <a:effectLst/>
                          <a:latin typeface="仿宋_GB2312" pitchFamily="49" charset="-122"/>
                          <a:ea typeface="仿宋_GB2312" pitchFamily="49" charset="-122"/>
                        </a:rPr>
                        <a:t>高</a:t>
                      </a:r>
                      <a:endParaRPr kumimoji="0" lang="zh-TW" altLang="en-US" sz="1100" b="0" i="0" u="none" strike="noStrike" cap="none" normalizeH="0" baseline="0">
                        <a:ln>
                          <a:noFill/>
                        </a:ln>
                        <a:solidFill>
                          <a:schemeClr val="tx1"/>
                        </a:solidFill>
                        <a:effectLst/>
                        <a:latin typeface="仿宋_GB2312" pitchFamily="49" charset="-122"/>
                        <a:ea typeface="仿宋_GB2312" pitchFamily="49" charset="-122"/>
                      </a:endParaRPr>
                    </a:p>
                  </a:txBody>
                  <a:tcPr marL="100584" marR="100584" marT="34336" marB="343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4927">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en-US" sz="1100" b="0" i="0" u="none" strike="noStrike" cap="none" normalizeH="0" baseline="0">
                          <a:ln>
                            <a:noFill/>
                          </a:ln>
                          <a:solidFill>
                            <a:schemeClr val="tx1"/>
                          </a:solidFill>
                          <a:effectLst/>
                          <a:latin typeface="仿宋_GB2312" pitchFamily="49" charset="-122"/>
                          <a:ea typeface="仿宋_GB2312" pitchFamily="49" charset="-122"/>
                        </a:rPr>
                        <a:t>数字显示</a:t>
                      </a:r>
                      <a:endParaRPr kumimoji="0" lang="zh-TW" altLang="en-US" sz="1100" b="0" i="0" u="none" strike="noStrike" cap="none" normalizeH="0" baseline="0">
                        <a:ln>
                          <a:noFill/>
                        </a:ln>
                        <a:solidFill>
                          <a:schemeClr val="tx1"/>
                        </a:solidFill>
                        <a:effectLst/>
                        <a:latin typeface="仿宋_GB2312" pitchFamily="49" charset="-122"/>
                        <a:ea typeface="仿宋_GB2312" pitchFamily="49" charset="-122"/>
                      </a:endParaRPr>
                    </a:p>
                  </a:txBody>
                  <a:tcPr marL="100584" marR="100584" marT="34336" marB="343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en-US" sz="1100" b="0" i="0" u="none" strike="noStrike" cap="none" normalizeH="0" baseline="0">
                          <a:ln>
                            <a:noFill/>
                          </a:ln>
                          <a:solidFill>
                            <a:schemeClr val="tx1"/>
                          </a:solidFill>
                          <a:effectLst/>
                          <a:latin typeface="仿宋_GB2312" pitchFamily="49" charset="-122"/>
                          <a:ea typeface="仿宋_GB2312" pitchFamily="49" charset="-122"/>
                        </a:rPr>
                        <a:t>可以</a:t>
                      </a:r>
                      <a:endParaRPr kumimoji="0" lang="zh-TW" altLang="en-US" sz="1100" b="0" i="0" u="none" strike="noStrike" cap="none" normalizeH="0" baseline="0">
                        <a:ln>
                          <a:noFill/>
                        </a:ln>
                        <a:solidFill>
                          <a:schemeClr val="tx1"/>
                        </a:solidFill>
                        <a:effectLst/>
                        <a:latin typeface="仿宋_GB2312" pitchFamily="49" charset="-122"/>
                        <a:ea typeface="仿宋_GB2312" pitchFamily="49" charset="-122"/>
                      </a:endParaRPr>
                    </a:p>
                  </a:txBody>
                  <a:tcPr marL="100584" marR="100584" marT="34336" marB="343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en-US" sz="1100" b="0" i="0" u="none" strike="noStrike" cap="none" normalizeH="0" baseline="0">
                          <a:ln>
                            <a:noFill/>
                          </a:ln>
                          <a:solidFill>
                            <a:schemeClr val="tx1"/>
                          </a:solidFill>
                          <a:effectLst/>
                          <a:latin typeface="仿宋_GB2312" pitchFamily="49" charset="-122"/>
                          <a:ea typeface="仿宋_GB2312" pitchFamily="49" charset="-122"/>
                        </a:rPr>
                        <a:t>可以</a:t>
                      </a:r>
                      <a:endParaRPr kumimoji="0" lang="zh-TW" altLang="en-US" sz="1100" b="0" i="0" u="none" strike="noStrike" cap="none" normalizeH="0" baseline="0">
                        <a:ln>
                          <a:noFill/>
                        </a:ln>
                        <a:solidFill>
                          <a:schemeClr val="tx1"/>
                        </a:solidFill>
                        <a:effectLst/>
                        <a:latin typeface="仿宋_GB2312" pitchFamily="49" charset="-122"/>
                        <a:ea typeface="仿宋_GB2312" pitchFamily="49" charset="-122"/>
                      </a:endParaRPr>
                    </a:p>
                  </a:txBody>
                  <a:tcPr marL="100584" marR="100584" marT="34336" marB="343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en-US" sz="1100" b="0" i="0" u="none" strike="noStrike" cap="none" normalizeH="0" baseline="0">
                          <a:ln>
                            <a:noFill/>
                          </a:ln>
                          <a:solidFill>
                            <a:schemeClr val="tx1"/>
                          </a:solidFill>
                          <a:effectLst/>
                          <a:latin typeface="仿宋_GB2312" pitchFamily="49" charset="-122"/>
                          <a:ea typeface="仿宋_GB2312" pitchFamily="49" charset="-122"/>
                        </a:rPr>
                        <a:t>不可以</a:t>
                      </a:r>
                      <a:endParaRPr kumimoji="0" lang="zh-TW" altLang="en-US" sz="1100" b="0" i="0" u="none" strike="noStrike" cap="none" normalizeH="0" baseline="0">
                        <a:ln>
                          <a:noFill/>
                        </a:ln>
                        <a:solidFill>
                          <a:schemeClr val="tx1"/>
                        </a:solidFill>
                        <a:effectLst/>
                        <a:latin typeface="仿宋_GB2312" pitchFamily="49" charset="-122"/>
                        <a:ea typeface="仿宋_GB2312" pitchFamily="49" charset="-122"/>
                      </a:endParaRPr>
                    </a:p>
                  </a:txBody>
                  <a:tcPr marL="100584" marR="100584" marT="34336" marB="343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en-US" sz="1100" b="0" i="0" u="none" strike="noStrike" cap="none" normalizeH="0" baseline="0">
                          <a:ln>
                            <a:noFill/>
                          </a:ln>
                          <a:solidFill>
                            <a:schemeClr val="tx1"/>
                          </a:solidFill>
                          <a:effectLst/>
                          <a:latin typeface="仿宋_GB2312" pitchFamily="49" charset="-122"/>
                          <a:ea typeface="仿宋_GB2312" pitchFamily="49" charset="-122"/>
                        </a:rPr>
                        <a:t>可以</a:t>
                      </a:r>
                      <a:endParaRPr kumimoji="0" lang="zh-TW" altLang="en-US" sz="1100" b="0" i="0" u="none" strike="noStrike" cap="none" normalizeH="0" baseline="0">
                        <a:ln>
                          <a:noFill/>
                        </a:ln>
                        <a:solidFill>
                          <a:schemeClr val="tx1"/>
                        </a:solidFill>
                        <a:effectLst/>
                        <a:latin typeface="仿宋_GB2312" pitchFamily="49" charset="-122"/>
                        <a:ea typeface="仿宋_GB2312" pitchFamily="49" charset="-122"/>
                      </a:endParaRPr>
                    </a:p>
                  </a:txBody>
                  <a:tcPr marL="100584" marR="100584" marT="34336" marB="343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4927">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en-US" sz="1100" b="0" i="0" u="none" strike="noStrike" cap="none" normalizeH="0" baseline="0">
                          <a:ln>
                            <a:noFill/>
                          </a:ln>
                          <a:solidFill>
                            <a:schemeClr val="tx1"/>
                          </a:solidFill>
                          <a:effectLst/>
                          <a:latin typeface="仿宋_GB2312" pitchFamily="49" charset="-122"/>
                          <a:ea typeface="仿宋_GB2312" pitchFamily="49" charset="-122"/>
                        </a:rPr>
                        <a:t>線性</a:t>
                      </a:r>
                      <a:endParaRPr kumimoji="0" lang="zh-TW" altLang="en-US" sz="1100" b="0" i="0" u="none" strike="noStrike" cap="none" normalizeH="0" baseline="0">
                        <a:ln>
                          <a:noFill/>
                        </a:ln>
                        <a:solidFill>
                          <a:schemeClr val="tx1"/>
                        </a:solidFill>
                        <a:effectLst/>
                        <a:latin typeface="仿宋_GB2312" pitchFamily="49" charset="-122"/>
                        <a:ea typeface="仿宋_GB2312" pitchFamily="49" charset="-122"/>
                      </a:endParaRPr>
                    </a:p>
                  </a:txBody>
                  <a:tcPr marL="100584" marR="100584" marT="34336" marB="343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en-US" sz="1100" b="0" i="0" u="none" strike="noStrike" cap="none" normalizeH="0" baseline="0">
                          <a:ln>
                            <a:noFill/>
                          </a:ln>
                          <a:solidFill>
                            <a:schemeClr val="tx1"/>
                          </a:solidFill>
                          <a:effectLst/>
                          <a:latin typeface="仿宋_GB2312" pitchFamily="49" charset="-122"/>
                          <a:ea typeface="仿宋_GB2312" pitchFamily="49" charset="-122"/>
                        </a:rPr>
                        <a:t>极好</a:t>
                      </a:r>
                      <a:endParaRPr kumimoji="0" lang="zh-TW" altLang="en-US" sz="1100" b="0" i="0" u="none" strike="noStrike" cap="none" normalizeH="0" baseline="0">
                        <a:ln>
                          <a:noFill/>
                        </a:ln>
                        <a:solidFill>
                          <a:schemeClr val="tx1"/>
                        </a:solidFill>
                        <a:effectLst/>
                        <a:latin typeface="仿宋_GB2312" pitchFamily="49" charset="-122"/>
                        <a:ea typeface="仿宋_GB2312" pitchFamily="49" charset="-122"/>
                      </a:endParaRPr>
                    </a:p>
                  </a:txBody>
                  <a:tcPr marL="100584" marR="100584" marT="34336" marB="343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en-US" sz="1100" b="0" i="0" u="none" strike="noStrike" cap="none" normalizeH="0" baseline="0" dirty="0">
                          <a:ln>
                            <a:noFill/>
                          </a:ln>
                          <a:solidFill>
                            <a:schemeClr val="tx1"/>
                          </a:solidFill>
                          <a:effectLst/>
                          <a:latin typeface="仿宋_GB2312" pitchFamily="49" charset="-122"/>
                          <a:ea typeface="仿宋_GB2312" pitchFamily="49" charset="-122"/>
                        </a:rPr>
                        <a:t>差</a:t>
                      </a:r>
                      <a:endParaRPr kumimoji="0" lang="zh-TW" altLang="en-US" sz="1100" b="0" i="0" u="none" strike="noStrike" cap="none" normalizeH="0" baseline="0" dirty="0">
                        <a:ln>
                          <a:noFill/>
                        </a:ln>
                        <a:solidFill>
                          <a:schemeClr val="tx1"/>
                        </a:solidFill>
                        <a:effectLst/>
                        <a:latin typeface="仿宋_GB2312" pitchFamily="49" charset="-122"/>
                        <a:ea typeface="仿宋_GB2312" pitchFamily="49" charset="-122"/>
                      </a:endParaRPr>
                    </a:p>
                  </a:txBody>
                  <a:tcPr marL="100584" marR="100584" marT="34336" marB="343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en-US" sz="1100" b="0" i="0" u="none" strike="noStrike" cap="none" normalizeH="0" baseline="0">
                          <a:ln>
                            <a:noFill/>
                          </a:ln>
                          <a:solidFill>
                            <a:schemeClr val="tx1"/>
                          </a:solidFill>
                          <a:effectLst/>
                          <a:latin typeface="仿宋_GB2312" pitchFamily="49" charset="-122"/>
                          <a:ea typeface="仿宋_GB2312" pitchFamily="49" charset="-122"/>
                        </a:rPr>
                        <a:t>差</a:t>
                      </a:r>
                      <a:endParaRPr kumimoji="0" lang="zh-TW" altLang="en-US" sz="1100" b="0" i="0" u="none" strike="noStrike" cap="none" normalizeH="0" baseline="0">
                        <a:ln>
                          <a:noFill/>
                        </a:ln>
                        <a:solidFill>
                          <a:schemeClr val="tx1"/>
                        </a:solidFill>
                        <a:effectLst/>
                        <a:latin typeface="仿宋_GB2312" pitchFamily="49" charset="-122"/>
                        <a:ea typeface="仿宋_GB2312" pitchFamily="49" charset="-122"/>
                      </a:endParaRPr>
                    </a:p>
                  </a:txBody>
                  <a:tcPr marL="100584" marR="100584" marT="34336" marB="343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en-US" sz="1100" b="0" i="0" u="none" strike="noStrike" cap="none" normalizeH="0" baseline="0" dirty="0">
                          <a:ln>
                            <a:noFill/>
                          </a:ln>
                          <a:solidFill>
                            <a:schemeClr val="tx1"/>
                          </a:solidFill>
                          <a:effectLst/>
                          <a:latin typeface="仿宋_GB2312" pitchFamily="49" charset="-122"/>
                          <a:ea typeface="仿宋_GB2312" pitchFamily="49" charset="-122"/>
                        </a:rPr>
                        <a:t>极好</a:t>
                      </a:r>
                      <a:endParaRPr kumimoji="0" lang="zh-TW" altLang="en-US" sz="1100" b="0" i="0" u="none" strike="noStrike" cap="none" normalizeH="0" baseline="0" dirty="0">
                        <a:ln>
                          <a:noFill/>
                        </a:ln>
                        <a:solidFill>
                          <a:schemeClr val="tx1"/>
                        </a:solidFill>
                        <a:effectLst/>
                        <a:latin typeface="仿宋_GB2312" pitchFamily="49" charset="-122"/>
                        <a:ea typeface="仿宋_GB2312" pitchFamily="49" charset="-122"/>
                      </a:endParaRPr>
                    </a:p>
                  </a:txBody>
                  <a:tcPr marL="100584" marR="100584" marT="34336" marB="343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1260648" y="1456830"/>
            <a:ext cx="6967538" cy="311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5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5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5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zh-TW" altLang="en-US" sz="2400">
                <a:solidFill>
                  <a:srgbClr val="FFFFFF"/>
                </a:solidFill>
                <a:latin typeface="Times New Roman" panose="02020603050405020304" pitchFamily="18" charset="0"/>
                <a:ea typeface="PMingLiU" panose="02020500000000000000" pitchFamily="18" charset="-120"/>
              </a:rPr>
              <a:t>時間</a:t>
            </a:r>
            <a:endParaRPr lang="zh-TW" altLang="zh-CN" sz="1400" dirty="0">
              <a:latin typeface="+mj-ea"/>
              <a:ea typeface="+mj-ea"/>
            </a:endParaRPr>
          </a:p>
        </p:txBody>
      </p:sp>
      <p:sp>
        <p:nvSpPr>
          <p:cNvPr id="10" name="标题 9"/>
          <p:cNvSpPr>
            <a:spLocks noGrp="1"/>
          </p:cNvSpPr>
          <p:nvPr>
            <p:ph type="title"/>
          </p:nvPr>
        </p:nvSpPr>
        <p:spPr/>
        <p:txBody>
          <a:bodyPr>
            <a:normAutofit/>
          </a:bodyPr>
          <a:lstStyle/>
          <a:p>
            <a:r>
              <a:rPr lang="en-US" altLang="zh-CN" sz="2000" dirty="0">
                <a:latin typeface="PMingLiU" panose="02020500000000000000" pitchFamily="18" charset="-120"/>
                <a:ea typeface="PMingLiU" panose="02020500000000000000" pitchFamily="18" charset="-120"/>
              </a:rPr>
              <a:t>12.CO</a:t>
            </a:r>
            <a:r>
              <a:rPr lang="zh-CN" altLang="en-US" sz="2000" dirty="0">
                <a:latin typeface="PMingLiU" panose="02020500000000000000" pitchFamily="18" charset="-120"/>
                <a:ea typeface="宋体" panose="02010600030101010101" pitchFamily="2" charset="-122"/>
              </a:rPr>
              <a:t>报警器的技术</a:t>
            </a:r>
            <a:r>
              <a:rPr lang="zh-CN" altLang="en-US" sz="2000" dirty="0">
                <a:latin typeface="Times New Roman" panose="02020603050405020304" pitchFamily="18" charset="0"/>
                <a:ea typeface="PMingLiU" panose="02020500000000000000" pitchFamily="18" charset="-120"/>
              </a:rPr>
              <a:t>要求</a:t>
            </a:r>
            <a:endParaRPr lang="zh-CN" altLang="en-US" sz="2000" dirty="0">
              <a:latin typeface="PMingLiU" panose="02020500000000000000" pitchFamily="18" charset="-120"/>
              <a:ea typeface="PMingLiU" panose="02020500000000000000" pitchFamily="18" charset="-120"/>
            </a:endParaRPr>
          </a:p>
        </p:txBody>
      </p:sp>
      <p:sp>
        <p:nvSpPr>
          <p:cNvPr id="2" name="矩形 1"/>
          <p:cNvSpPr/>
          <p:nvPr/>
        </p:nvSpPr>
        <p:spPr>
          <a:xfrm>
            <a:off x="528886" y="912873"/>
            <a:ext cx="2723823" cy="369332"/>
          </a:xfrm>
          <a:prstGeom prst="rect">
            <a:avLst/>
          </a:prstGeom>
        </p:spPr>
        <p:txBody>
          <a:bodyPr wrap="none">
            <a:spAutoFit/>
          </a:bodyPr>
          <a:lstStyle/>
          <a:p>
            <a:r>
              <a:rPr lang="zh-TW" altLang="en-US" dirty="0">
                <a:latin typeface="Times New Roman" panose="02020603050405020304" pitchFamily="18" charset="0"/>
                <a:ea typeface="PMingLiU" panose="02020500000000000000" pitchFamily="18" charset="-120"/>
              </a:rPr>
              <a:t>一個</a:t>
            </a:r>
            <a:r>
              <a:rPr lang="zh-TW" altLang="en-US" u="sng" dirty="0">
                <a:latin typeface="Times New Roman" panose="02020603050405020304" pitchFamily="18" charset="0"/>
                <a:ea typeface="PMingLiU" panose="02020500000000000000" pitchFamily="18" charset="-120"/>
              </a:rPr>
              <a:t>好的</a:t>
            </a:r>
            <a:r>
              <a:rPr lang="zh-TW" altLang="en-US" dirty="0">
                <a:latin typeface="Times New Roman" panose="02020603050405020304" pitchFamily="18" charset="0"/>
                <a:ea typeface="PMingLiU" panose="02020500000000000000" pitchFamily="18" charset="-120"/>
              </a:rPr>
              <a:t>一氧化碳報警器</a:t>
            </a:r>
            <a:endParaRPr lang="zh-CN" altLang="en-US" dirty="0"/>
          </a:p>
        </p:txBody>
      </p:sp>
      <p:sp>
        <p:nvSpPr>
          <p:cNvPr id="4" name="矩形 3"/>
          <p:cNvSpPr/>
          <p:nvPr/>
        </p:nvSpPr>
        <p:spPr>
          <a:xfrm>
            <a:off x="179705" y="1273810"/>
            <a:ext cx="4230370" cy="645160"/>
          </a:xfrm>
          <a:prstGeom prst="rect">
            <a:avLst/>
          </a:prstGeom>
        </p:spPr>
        <p:txBody>
          <a:bodyPr wrap="square">
            <a:spAutoFit/>
          </a:bodyPr>
          <a:lstStyle/>
          <a:p>
            <a:pPr lvl="1"/>
            <a:r>
              <a:rPr lang="en-US" altLang="zh-TW" sz="1200" dirty="0">
                <a:latin typeface="Times New Roman" panose="02020603050405020304" pitchFamily="18" charset="0"/>
                <a:ea typeface="PMingLiU" panose="02020500000000000000" pitchFamily="18" charset="-120"/>
              </a:rPr>
              <a:t>1. </a:t>
            </a:r>
            <a:r>
              <a:rPr lang="zh-TW" altLang="en-US" sz="1200" dirty="0">
                <a:latin typeface="Times New Roman" panose="02020603050405020304" pitchFamily="18" charset="0"/>
                <a:ea typeface="PMingLiU" panose="02020500000000000000" pitchFamily="18" charset="-120"/>
              </a:rPr>
              <a:t>精確</a:t>
            </a:r>
            <a:r>
              <a:rPr lang="zh-CN" altLang="zh-TW" sz="1200" dirty="0">
                <a:latin typeface="Times New Roman" panose="02020603050405020304" pitchFamily="18" charset="0"/>
                <a:ea typeface="宋体" panose="02010600030101010101" pitchFamily="2" charset="-122"/>
              </a:rPr>
              <a:t>度</a:t>
            </a:r>
            <a:endParaRPr lang="zh-TW" altLang="en-US" sz="1200" dirty="0">
              <a:latin typeface="Times New Roman" panose="02020603050405020304" pitchFamily="18" charset="0"/>
              <a:ea typeface="PMingLiU" panose="02020500000000000000" pitchFamily="18" charset="-120"/>
            </a:endParaRPr>
          </a:p>
          <a:p>
            <a:pPr lvl="1"/>
            <a:r>
              <a:rPr lang="en-US" altLang="zh-TW" sz="1200" dirty="0">
                <a:latin typeface="Times New Roman" panose="02020603050405020304" pitchFamily="18" charset="0"/>
                <a:ea typeface="PMingLiU" panose="02020500000000000000" pitchFamily="18" charset="-120"/>
              </a:rPr>
              <a:t>2. </a:t>
            </a:r>
            <a:r>
              <a:rPr lang="zh-TW" altLang="en-US" sz="1200" dirty="0">
                <a:latin typeface="Times New Roman" panose="02020603050405020304" pitchFamily="18" charset="0"/>
                <a:ea typeface="PMingLiU" panose="02020500000000000000" pitchFamily="18" charset="-120"/>
              </a:rPr>
              <a:t>穩定性</a:t>
            </a:r>
            <a:endParaRPr lang="zh-TW" altLang="en-US" sz="1200" dirty="0">
              <a:latin typeface="Times New Roman" panose="02020603050405020304" pitchFamily="18" charset="0"/>
              <a:ea typeface="PMingLiU" panose="02020500000000000000" pitchFamily="18" charset="-120"/>
            </a:endParaRPr>
          </a:p>
          <a:p>
            <a:pPr lvl="1"/>
            <a:r>
              <a:rPr lang="en-US" altLang="zh-TW" sz="1200" dirty="0">
                <a:latin typeface="Times New Roman" panose="02020603050405020304" pitchFamily="18" charset="0"/>
                <a:ea typeface="PMingLiU" panose="02020500000000000000" pitchFamily="18" charset="-120"/>
              </a:rPr>
              <a:t>3. </a:t>
            </a:r>
            <a:r>
              <a:rPr lang="zh-TW" altLang="en-US" sz="1200" dirty="0">
                <a:latin typeface="Times New Roman" panose="02020603050405020304" pitchFamily="18" charset="0"/>
                <a:ea typeface="PMingLiU" panose="02020500000000000000" pitchFamily="18" charset="-120"/>
              </a:rPr>
              <a:t>唯一性</a:t>
            </a:r>
            <a:r>
              <a:rPr lang="en-US" altLang="zh-CN" sz="1200" dirty="0">
                <a:latin typeface="Times New Roman" panose="02020603050405020304" pitchFamily="18" charset="0"/>
                <a:ea typeface="PMingLiU" panose="02020500000000000000" pitchFamily="18" charset="-120"/>
              </a:rPr>
              <a:t>,   </a:t>
            </a:r>
            <a:r>
              <a:rPr lang="zh-TW" altLang="en-US" sz="1200" dirty="0">
                <a:latin typeface="PMingLiU" panose="02020500000000000000" pitchFamily="18" charset="-120"/>
                <a:ea typeface="PMingLiU" panose="02020500000000000000" pitchFamily="18" charset="-120"/>
              </a:rPr>
              <a:t>抗污染性</a:t>
            </a:r>
            <a:endParaRPr lang="zh-TW" altLang="en-US" sz="1200" dirty="0">
              <a:latin typeface="PMingLiU" panose="02020500000000000000" pitchFamily="18" charset="-120"/>
              <a:ea typeface="PMingLiU" panose="02020500000000000000" pitchFamily="18" charset="-120"/>
            </a:endParaRPr>
          </a:p>
        </p:txBody>
      </p:sp>
      <p:sp>
        <p:nvSpPr>
          <p:cNvPr id="6" name="矩形 5"/>
          <p:cNvSpPr/>
          <p:nvPr/>
        </p:nvSpPr>
        <p:spPr>
          <a:xfrm>
            <a:off x="539552" y="2021706"/>
            <a:ext cx="930063" cy="369332"/>
          </a:xfrm>
          <a:prstGeom prst="rect">
            <a:avLst/>
          </a:prstGeom>
        </p:spPr>
        <p:txBody>
          <a:bodyPr wrap="none">
            <a:spAutoFit/>
          </a:bodyPr>
          <a:lstStyle/>
          <a:p>
            <a:r>
              <a:rPr lang="zh-TW" altLang="en-US" b="1" dirty="0">
                <a:latin typeface="Times New Roman" panose="02020603050405020304" pitchFamily="18" charset="0"/>
                <a:ea typeface="PMingLiU" panose="02020500000000000000" pitchFamily="18" charset="-120"/>
              </a:rPr>
              <a:t>精</a:t>
            </a:r>
            <a:r>
              <a:rPr lang="zh-TW" altLang="zh-CN" b="1" dirty="0">
                <a:latin typeface="Times New Roman" panose="02020603050405020304" pitchFamily="18" charset="0"/>
                <a:ea typeface="PMingLiU" panose="02020500000000000000" pitchFamily="18" charset="-120"/>
              </a:rPr>
              <a:t>確</a:t>
            </a:r>
            <a:r>
              <a:rPr lang="zh-TW" altLang="en-US" b="1" dirty="0">
                <a:latin typeface="Times New Roman" panose="02020603050405020304" pitchFamily="18" charset="0"/>
                <a:ea typeface="PMingLiU" panose="02020500000000000000" pitchFamily="18" charset="-120"/>
              </a:rPr>
              <a:t>度</a:t>
            </a:r>
            <a:r>
              <a:rPr lang="zh-TW" altLang="en-US" b="1" dirty="0">
                <a:ea typeface="PMingLiU" panose="02020500000000000000" pitchFamily="18" charset="-120"/>
              </a:rPr>
              <a:t> </a:t>
            </a:r>
            <a:endParaRPr lang="zh-CN" altLang="en-US" dirty="0"/>
          </a:p>
        </p:txBody>
      </p:sp>
      <p:sp>
        <p:nvSpPr>
          <p:cNvPr id="7" name="矩形 6"/>
          <p:cNvSpPr/>
          <p:nvPr/>
        </p:nvSpPr>
        <p:spPr>
          <a:xfrm>
            <a:off x="614045" y="2354580"/>
            <a:ext cx="4569460" cy="275590"/>
          </a:xfrm>
          <a:prstGeom prst="rect">
            <a:avLst/>
          </a:prstGeom>
        </p:spPr>
        <p:txBody>
          <a:bodyPr wrap="square">
            <a:spAutoFit/>
          </a:bodyPr>
          <a:lstStyle/>
          <a:p>
            <a:r>
              <a:rPr lang="en-US" altLang="zh-TW" sz="1200" dirty="0">
                <a:ea typeface="PMingLiU" panose="02020500000000000000" pitchFamily="18" charset="-120"/>
              </a:rPr>
              <a:t>&lt;</a:t>
            </a:r>
            <a:r>
              <a:rPr lang="zh-TW" altLang="zh-TW" sz="1200" dirty="0">
                <a:ea typeface="PMingLiU" panose="02020500000000000000" pitchFamily="18" charset="-120"/>
              </a:rPr>
              <a:t>+/-30%</a:t>
            </a:r>
            <a:r>
              <a:rPr lang="zh-TW" altLang="zh-CN" sz="1200" dirty="0">
                <a:ea typeface="PMingLiU" panose="02020500000000000000" pitchFamily="18" charset="-120"/>
              </a:rPr>
              <a:t>。</a:t>
            </a:r>
            <a:endParaRPr lang="en-US" altLang="zh-CN" sz="1200" dirty="0">
              <a:latin typeface="Times New Roman" panose="02020603050405020304" pitchFamily="18" charset="0"/>
            </a:endParaRPr>
          </a:p>
        </p:txBody>
      </p:sp>
      <p:sp>
        <p:nvSpPr>
          <p:cNvPr id="8" name="矩形 7"/>
          <p:cNvSpPr/>
          <p:nvPr/>
        </p:nvSpPr>
        <p:spPr>
          <a:xfrm>
            <a:off x="611539" y="2963429"/>
            <a:ext cx="877163" cy="369332"/>
          </a:xfrm>
          <a:prstGeom prst="rect">
            <a:avLst/>
          </a:prstGeom>
        </p:spPr>
        <p:txBody>
          <a:bodyPr wrap="none">
            <a:spAutoFit/>
          </a:bodyPr>
          <a:lstStyle/>
          <a:p>
            <a:r>
              <a:rPr lang="zh-TW" altLang="en-US" b="1" dirty="0">
                <a:latin typeface="Times New Roman" panose="02020603050405020304" pitchFamily="18" charset="0"/>
                <a:ea typeface="PMingLiU" panose="02020500000000000000" pitchFamily="18" charset="-120"/>
              </a:rPr>
              <a:t>穩定性</a:t>
            </a:r>
            <a:endParaRPr lang="zh-CN" altLang="en-US" dirty="0"/>
          </a:p>
        </p:txBody>
      </p:sp>
      <p:sp>
        <p:nvSpPr>
          <p:cNvPr id="9" name="矩形 8"/>
          <p:cNvSpPr/>
          <p:nvPr/>
        </p:nvSpPr>
        <p:spPr>
          <a:xfrm>
            <a:off x="179705" y="3331210"/>
            <a:ext cx="7499985" cy="460375"/>
          </a:xfrm>
          <a:prstGeom prst="rect">
            <a:avLst/>
          </a:prstGeom>
        </p:spPr>
        <p:txBody>
          <a:bodyPr wrap="square">
            <a:spAutoFit/>
          </a:bodyPr>
          <a:lstStyle/>
          <a:p>
            <a:pPr lvl="1"/>
            <a:r>
              <a:rPr lang="zh-TW" altLang="en-US" sz="1200" dirty="0">
                <a:latin typeface="Times New Roman" panose="02020603050405020304" pitchFamily="18" charset="0"/>
                <a:ea typeface="PMingLiU" panose="02020500000000000000" pitchFamily="18" charset="-120"/>
              </a:rPr>
              <a:t>無漂移</a:t>
            </a:r>
            <a:endParaRPr lang="zh-CN" altLang="en-US" sz="1200" dirty="0">
              <a:latin typeface="Times New Roman" panose="02020603050405020304" pitchFamily="18" charset="0"/>
            </a:endParaRPr>
          </a:p>
          <a:p>
            <a:pPr lvl="1"/>
            <a:endParaRPr lang="zh-CN" altLang="en-US" sz="1200" dirty="0">
              <a:latin typeface="PMingLiU" panose="02020500000000000000" pitchFamily="18" charset="-120"/>
              <a:ea typeface="PMingLiU" panose="02020500000000000000" pitchFamily="18" charset="-120"/>
            </a:endParaRPr>
          </a:p>
        </p:txBody>
      </p:sp>
      <p:sp>
        <p:nvSpPr>
          <p:cNvPr id="5" name="矩形 4"/>
          <p:cNvSpPr/>
          <p:nvPr/>
        </p:nvSpPr>
        <p:spPr>
          <a:xfrm>
            <a:off x="614045" y="3865504"/>
            <a:ext cx="2031325" cy="369332"/>
          </a:xfrm>
          <a:prstGeom prst="rect">
            <a:avLst/>
          </a:prstGeom>
        </p:spPr>
        <p:txBody>
          <a:bodyPr wrap="none">
            <a:spAutoFit/>
          </a:bodyPr>
          <a:p>
            <a:r>
              <a:rPr lang="zh-TW" altLang="en-US" b="1" dirty="0">
                <a:latin typeface="Times New Roman" panose="02020603050405020304" pitchFamily="18" charset="0"/>
                <a:ea typeface="PMingLiU" panose="02020500000000000000" pitchFamily="18" charset="-120"/>
              </a:rPr>
              <a:t>唯一性和</a:t>
            </a:r>
            <a:r>
              <a:rPr lang="zh-TW" altLang="zh-CN" b="1" dirty="0">
                <a:latin typeface="Times New Roman" panose="02020603050405020304" pitchFamily="18" charset="0"/>
                <a:ea typeface="PMingLiU" panose="02020500000000000000" pitchFamily="18" charset="-120"/>
              </a:rPr>
              <a:t>抗污染性</a:t>
            </a:r>
            <a:endParaRPr lang="zh-CN" altLang="en-US" dirty="0"/>
          </a:p>
        </p:txBody>
      </p:sp>
      <p:sp>
        <p:nvSpPr>
          <p:cNvPr id="13" name="矩形 12"/>
          <p:cNvSpPr/>
          <p:nvPr/>
        </p:nvSpPr>
        <p:spPr>
          <a:xfrm>
            <a:off x="179705" y="4225290"/>
            <a:ext cx="3646170" cy="275590"/>
          </a:xfrm>
          <a:prstGeom prst="rect">
            <a:avLst/>
          </a:prstGeom>
        </p:spPr>
        <p:txBody>
          <a:bodyPr wrap="square">
            <a:spAutoFit/>
          </a:bodyPr>
          <a:p>
            <a:pPr lvl="1"/>
            <a:r>
              <a:rPr lang="zh-CN" altLang="en-US" sz="1200" dirty="0">
                <a:latin typeface="Times New Roman" panose="02020603050405020304" pitchFamily="18" charset="0"/>
                <a:ea typeface="PMingLiU" panose="02020500000000000000" pitchFamily="18" charset="-120"/>
              </a:rPr>
              <a:t>不</a:t>
            </a:r>
            <a:r>
              <a:rPr lang="zh-TW" altLang="en-US" sz="1200" dirty="0">
                <a:ea typeface="PMingLiU" panose="02020500000000000000" pitchFamily="18" charset="-120"/>
              </a:rPr>
              <a:t>能</a:t>
            </a:r>
            <a:r>
              <a:rPr lang="zh-TW" altLang="en-US" sz="1200" dirty="0">
                <a:latin typeface="Times New Roman" panose="02020603050405020304" pitchFamily="18" charset="0"/>
                <a:ea typeface="PMingLiU" panose="02020500000000000000" pitchFamily="18" charset="-120"/>
              </a:rPr>
              <a:t>誤報警</a:t>
            </a:r>
            <a:endParaRPr lang="zh-TW" altLang="en-US" sz="1200" dirty="0">
              <a:latin typeface="Times New Roman" panose="02020603050405020304" pitchFamily="18" charset="0"/>
              <a:ea typeface="PMingLiU" panose="02020500000000000000" pitchFamily="18" charset="-120"/>
            </a:endParaRPr>
          </a:p>
        </p:txBody>
      </p:sp>
    </p:spTree>
  </p:cSld>
  <p:clrMapOvr>
    <a:masterClrMapping/>
  </p:clrMapOvr>
  <p:transition>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1260648" y="1456830"/>
            <a:ext cx="6967538" cy="311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5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5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5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zh-TW" altLang="zh-CN" sz="1400" dirty="0">
              <a:latin typeface="+mj-ea"/>
              <a:ea typeface="+mj-ea"/>
            </a:endParaRPr>
          </a:p>
        </p:txBody>
      </p:sp>
      <p:sp>
        <p:nvSpPr>
          <p:cNvPr id="10" name="标题 9"/>
          <p:cNvSpPr>
            <a:spLocks noGrp="1"/>
          </p:cNvSpPr>
          <p:nvPr>
            <p:ph type="title"/>
          </p:nvPr>
        </p:nvSpPr>
        <p:spPr/>
        <p:txBody>
          <a:bodyPr>
            <a:normAutofit/>
          </a:bodyPr>
          <a:lstStyle/>
          <a:p>
            <a:r>
              <a:rPr lang="en-US" altLang="zh-CN" sz="2000" dirty="0">
                <a:latin typeface="PMingLiU" panose="02020500000000000000" pitchFamily="18" charset="-120"/>
                <a:ea typeface="PMingLiU" panose="02020500000000000000" pitchFamily="18" charset="-120"/>
              </a:rPr>
              <a:t>13.</a:t>
            </a:r>
            <a:r>
              <a:rPr lang="zh-TW" altLang="zh-CN" sz="2000" b="1" dirty="0">
                <a:latin typeface="Times New Roman" panose="02020603050405020304" pitchFamily="18" charset="0"/>
                <a:ea typeface="PMingLiU" panose="02020500000000000000" pitchFamily="18" charset="-120"/>
              </a:rPr>
              <a:t>家用燃</a:t>
            </a:r>
            <a:r>
              <a:rPr lang="zh-CN" altLang="en-US" sz="2000" b="1" dirty="0">
                <a:latin typeface="Times New Roman" panose="02020603050405020304" pitchFamily="18" charset="0"/>
                <a:ea typeface="PMingLiU" panose="02020500000000000000" pitchFamily="18" charset="-120"/>
              </a:rPr>
              <a:t>气的种类</a:t>
            </a:r>
            <a:endParaRPr lang="zh-CN" altLang="en-US" sz="2000" dirty="0">
              <a:latin typeface="PMingLiU" panose="02020500000000000000" pitchFamily="18" charset="-120"/>
              <a:ea typeface="PMingLiU" panose="02020500000000000000" pitchFamily="18" charset="-120"/>
            </a:endParaRPr>
          </a:p>
        </p:txBody>
      </p:sp>
      <p:sp>
        <p:nvSpPr>
          <p:cNvPr id="6" name="Rectangle 3"/>
          <p:cNvSpPr txBox="1">
            <a:spLocks noChangeArrowheads="1"/>
          </p:cNvSpPr>
          <p:nvPr/>
        </p:nvSpPr>
        <p:spPr>
          <a:xfrm>
            <a:off x="457200" y="985292"/>
            <a:ext cx="6967537" cy="2743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TW" altLang="en-US" sz="1200" dirty="0">
                <a:latin typeface="PMingLiU" panose="02020500000000000000" pitchFamily="18" charset="-120"/>
                <a:ea typeface="PMingLiU" panose="02020500000000000000" pitchFamily="18" charset="-120"/>
              </a:rPr>
              <a:t>家用燃氣種類</a:t>
            </a:r>
            <a:endParaRPr lang="zh-CN" altLang="en-US" sz="1200" dirty="0">
              <a:latin typeface="PMingLiU" panose="02020500000000000000" pitchFamily="18" charset="-120"/>
              <a:ea typeface="PMingLiU" panose="02020500000000000000" pitchFamily="18" charset="-120"/>
            </a:endParaRPr>
          </a:p>
          <a:p>
            <a:pPr lvl="1"/>
            <a:r>
              <a:rPr lang="zh-TW" altLang="en-US" sz="1200" dirty="0">
                <a:latin typeface="PMingLiU" panose="02020500000000000000" pitchFamily="18" charset="-120"/>
                <a:ea typeface="PMingLiU" panose="02020500000000000000" pitchFamily="18" charset="-120"/>
              </a:rPr>
              <a:t>煤氣，煤產品的附產物，其主要成份是氫氣（</a:t>
            </a:r>
            <a:r>
              <a:rPr lang="en-US" altLang="zh-TW" sz="1200" dirty="0">
                <a:latin typeface="PMingLiU" panose="02020500000000000000" pitchFamily="18" charset="-120"/>
                <a:ea typeface="PMingLiU" panose="02020500000000000000" pitchFamily="18" charset="-120"/>
              </a:rPr>
              <a:t>H2</a:t>
            </a:r>
            <a:r>
              <a:rPr lang="zh-TW" altLang="en-US" sz="1200" dirty="0">
                <a:latin typeface="PMingLiU" panose="02020500000000000000" pitchFamily="18" charset="-120"/>
                <a:ea typeface="PMingLiU" panose="02020500000000000000" pitchFamily="18" charset="-120"/>
              </a:rPr>
              <a:t>）和一氧化碳（</a:t>
            </a:r>
            <a:r>
              <a:rPr lang="en-US" altLang="zh-TW" sz="1200" dirty="0">
                <a:latin typeface="PMingLiU" panose="02020500000000000000" pitchFamily="18" charset="-120"/>
                <a:ea typeface="PMingLiU" panose="02020500000000000000" pitchFamily="18" charset="-120"/>
              </a:rPr>
              <a:t>CO</a:t>
            </a:r>
            <a:r>
              <a:rPr lang="zh-TW" altLang="en-US" sz="1200" dirty="0">
                <a:latin typeface="PMingLiU" panose="02020500000000000000" pitchFamily="18" charset="-120"/>
                <a:ea typeface="PMingLiU" panose="02020500000000000000" pitchFamily="18" charset="-120"/>
              </a:rPr>
              <a:t>）、等其它可燃氣體</a:t>
            </a:r>
            <a:endParaRPr lang="zh-TW" altLang="en-US" sz="1200" dirty="0">
              <a:latin typeface="PMingLiU" panose="02020500000000000000" pitchFamily="18" charset="-120"/>
              <a:ea typeface="PMingLiU" panose="02020500000000000000" pitchFamily="18" charset="-120"/>
            </a:endParaRPr>
          </a:p>
          <a:p>
            <a:pPr lvl="1"/>
            <a:r>
              <a:rPr lang="zh-TW" altLang="en-US" sz="1200" dirty="0">
                <a:latin typeface="PMingLiU" panose="02020500000000000000" pitchFamily="18" charset="-120"/>
                <a:ea typeface="PMingLiU" panose="02020500000000000000" pitchFamily="18" charset="-120"/>
              </a:rPr>
              <a:t>天燃氣，礦井中直接開採的多種氣體的混合氣體，其主要成份是甲烷</a:t>
            </a:r>
            <a:r>
              <a:rPr lang="en-US" altLang="zh-TW" sz="1200" dirty="0">
                <a:latin typeface="PMingLiU" panose="02020500000000000000" pitchFamily="18" charset="-120"/>
                <a:ea typeface="PMingLiU" panose="02020500000000000000" pitchFamily="18" charset="-120"/>
              </a:rPr>
              <a:t>(CH4)</a:t>
            </a:r>
            <a:r>
              <a:rPr lang="zh-TW" altLang="en-US" sz="1200" dirty="0">
                <a:latin typeface="PMingLiU" panose="02020500000000000000" pitchFamily="18" charset="-120"/>
                <a:ea typeface="PMingLiU" panose="02020500000000000000" pitchFamily="18" charset="-120"/>
              </a:rPr>
              <a:t>，一般天燃氣含有一氧化碳（</a:t>
            </a:r>
            <a:r>
              <a:rPr lang="en-US" altLang="zh-TW" sz="1200" dirty="0">
                <a:latin typeface="PMingLiU" panose="02020500000000000000" pitchFamily="18" charset="-120"/>
                <a:ea typeface="PMingLiU" panose="02020500000000000000" pitchFamily="18" charset="-120"/>
              </a:rPr>
              <a:t>CO) </a:t>
            </a:r>
            <a:endParaRPr lang="en-US" altLang="zh-CN" sz="1200" dirty="0">
              <a:latin typeface="PMingLiU" panose="02020500000000000000" pitchFamily="18" charset="-120"/>
              <a:ea typeface="PMingLiU" panose="02020500000000000000" pitchFamily="18" charset="-120"/>
            </a:endParaRPr>
          </a:p>
          <a:p>
            <a:r>
              <a:rPr lang="zh-CN" altLang="zh-CN" sz="1200" dirty="0">
                <a:latin typeface="PMingLiU" panose="02020500000000000000" pitchFamily="18" charset="-120"/>
                <a:ea typeface="PMingLiU" panose="02020500000000000000" pitchFamily="18" charset="-120"/>
              </a:rPr>
              <a:t>液化石油氣，石油產品的附產物，主要成份是丙烷（C3H8)</a:t>
            </a:r>
            <a:endParaRPr lang="en-US" altLang="zh-CN" sz="1200" dirty="0">
              <a:latin typeface="PMingLiU" panose="02020500000000000000" pitchFamily="18" charset="-120"/>
              <a:ea typeface="PMingLiU" panose="02020500000000000000" pitchFamily="18" charset="-120"/>
            </a:endParaRPr>
          </a:p>
          <a:p>
            <a:r>
              <a:rPr lang="zh-TW" altLang="zh-CN" sz="1200" dirty="0">
                <a:latin typeface="PMingLiU" panose="02020500000000000000" pitchFamily="18" charset="-120"/>
                <a:ea typeface="PMingLiU" panose="02020500000000000000" pitchFamily="18" charset="-120"/>
              </a:rPr>
              <a:t>上述三種氣體，當它們在不完全燃燒時，均可產生一氧化碳（CO），有的其本身含有一氧化碳（CO）</a:t>
            </a:r>
            <a:endParaRPr lang="en-US" altLang="zh-CN" sz="1200" dirty="0">
              <a:latin typeface="PMingLiU" panose="02020500000000000000" pitchFamily="18" charset="-120"/>
              <a:ea typeface="PMingLiU" panose="02020500000000000000" pitchFamily="18" charset="-120"/>
            </a:endParaRPr>
          </a:p>
        </p:txBody>
      </p:sp>
    </p:spTree>
  </p:cSld>
  <p:clrMapOvr>
    <a:masterClrMapping/>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1260648" y="1456830"/>
            <a:ext cx="6967538" cy="311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5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5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5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zh-TW" altLang="zh-CN" sz="1400" dirty="0">
              <a:latin typeface="+mj-ea"/>
              <a:ea typeface="+mj-ea"/>
            </a:endParaRPr>
          </a:p>
        </p:txBody>
      </p:sp>
      <p:sp>
        <p:nvSpPr>
          <p:cNvPr id="10" name="标题 9"/>
          <p:cNvSpPr>
            <a:spLocks noGrp="1"/>
          </p:cNvSpPr>
          <p:nvPr>
            <p:ph type="title"/>
          </p:nvPr>
        </p:nvSpPr>
        <p:spPr/>
        <p:txBody>
          <a:bodyPr>
            <a:normAutofit/>
          </a:bodyPr>
          <a:lstStyle/>
          <a:p>
            <a:r>
              <a:rPr lang="en-US" altLang="zh-CN" sz="2000" dirty="0">
                <a:latin typeface="PMingLiU" panose="02020500000000000000" pitchFamily="18" charset="-120"/>
                <a:ea typeface="PMingLiU" panose="02020500000000000000" pitchFamily="18" charset="-120"/>
              </a:rPr>
              <a:t>14. </a:t>
            </a:r>
            <a:r>
              <a:rPr lang="zh-TW" altLang="zh-CN" sz="2000" b="1" dirty="0">
                <a:latin typeface="Times New Roman" panose="02020603050405020304" pitchFamily="18" charset="0"/>
                <a:ea typeface="PMingLiU" panose="02020500000000000000" pitchFamily="18" charset="-120"/>
                <a:sym typeface="+mn-ea"/>
              </a:rPr>
              <a:t>家用燃</a:t>
            </a:r>
            <a:r>
              <a:rPr lang="zh-CN" altLang="en-US" sz="2000" b="1" dirty="0">
                <a:latin typeface="Times New Roman" panose="02020603050405020304" pitchFamily="18" charset="0"/>
                <a:ea typeface="PMingLiU" panose="02020500000000000000" pitchFamily="18" charset="-120"/>
                <a:sym typeface="+mn-ea"/>
              </a:rPr>
              <a:t>气</a:t>
            </a:r>
            <a:r>
              <a:rPr lang="zh-TW" altLang="en-US" sz="2000" dirty="0">
                <a:ea typeface="PMingLiU" panose="02020500000000000000" pitchFamily="18" charset="-120"/>
              </a:rPr>
              <a:t>的可爆性</a:t>
            </a:r>
            <a:endParaRPr lang="zh-CN" altLang="en-US" sz="2000" dirty="0">
              <a:latin typeface="PMingLiU" panose="02020500000000000000" pitchFamily="18" charset="-120"/>
              <a:ea typeface="PMingLiU" panose="02020500000000000000" pitchFamily="18" charset="-120"/>
            </a:endParaRPr>
          </a:p>
        </p:txBody>
      </p:sp>
      <p:grpSp>
        <p:nvGrpSpPr>
          <p:cNvPr id="5" name="Group 2"/>
          <p:cNvGrpSpPr/>
          <p:nvPr/>
        </p:nvGrpSpPr>
        <p:grpSpPr bwMode="auto">
          <a:xfrm>
            <a:off x="457200" y="1057300"/>
            <a:ext cx="8229600" cy="3816424"/>
            <a:chOff x="0" y="345"/>
            <a:chExt cx="4152" cy="2161"/>
          </a:xfrm>
        </p:grpSpPr>
        <p:grpSp>
          <p:nvGrpSpPr>
            <p:cNvPr id="7" name="Group 3"/>
            <p:cNvGrpSpPr/>
            <p:nvPr/>
          </p:nvGrpSpPr>
          <p:grpSpPr bwMode="auto">
            <a:xfrm>
              <a:off x="0" y="345"/>
              <a:ext cx="639" cy="416"/>
              <a:chOff x="0" y="345"/>
              <a:chExt cx="639" cy="416"/>
            </a:xfrm>
          </p:grpSpPr>
          <p:sp>
            <p:nvSpPr>
              <p:cNvPr id="96" name="Rectangle 4"/>
              <p:cNvSpPr>
                <a:spLocks noChangeArrowheads="1"/>
              </p:cNvSpPr>
              <p:nvPr/>
            </p:nvSpPr>
            <p:spPr bwMode="auto">
              <a:xfrm>
                <a:off x="6" y="351"/>
                <a:ext cx="627" cy="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zh-CN" altLang="en-US" dirty="0">
                    <a:latin typeface="Times New Roman" panose="02020603050405020304" pitchFamily="18" charset="0"/>
                    <a:ea typeface="宋体" panose="02010600030101010101" pitchFamily="2" charset="-122"/>
                  </a:rPr>
                  <a:t>气体</a:t>
                </a:r>
                <a:r>
                  <a:rPr lang="zh-CN" altLang="en-GB" dirty="0">
                    <a:latin typeface="Times New Roman" panose="02020603050405020304" pitchFamily="18" charset="0"/>
                    <a:ea typeface="宋体" panose="02010600030101010101" pitchFamily="2" charset="-122"/>
                  </a:rPr>
                  <a:t>名稱</a:t>
                </a:r>
                <a:endParaRPr lang="zh-CN" altLang="en-GB" dirty="0">
                  <a:latin typeface="Times New Roman" panose="02020603050405020304" pitchFamily="18" charset="0"/>
                  <a:ea typeface="宋体" panose="02010600030101010101" pitchFamily="2" charset="-122"/>
                </a:endParaRPr>
              </a:p>
            </p:txBody>
          </p:sp>
          <p:sp>
            <p:nvSpPr>
              <p:cNvPr id="97" name="Rectangle 5"/>
              <p:cNvSpPr>
                <a:spLocks noChangeArrowheads="1"/>
              </p:cNvSpPr>
              <p:nvPr/>
            </p:nvSpPr>
            <p:spPr bwMode="auto">
              <a:xfrm>
                <a:off x="0" y="345"/>
                <a:ext cx="639" cy="41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8" name="Group 6"/>
            <p:cNvGrpSpPr/>
            <p:nvPr/>
          </p:nvGrpSpPr>
          <p:grpSpPr bwMode="auto">
            <a:xfrm>
              <a:off x="639" y="345"/>
              <a:ext cx="733" cy="416"/>
              <a:chOff x="639" y="345"/>
              <a:chExt cx="733" cy="416"/>
            </a:xfrm>
          </p:grpSpPr>
          <p:sp>
            <p:nvSpPr>
              <p:cNvPr id="94" name="Rectangle 7"/>
              <p:cNvSpPr>
                <a:spLocks noChangeArrowheads="1"/>
              </p:cNvSpPr>
              <p:nvPr/>
            </p:nvSpPr>
            <p:spPr bwMode="auto">
              <a:xfrm>
                <a:off x="645" y="351"/>
                <a:ext cx="721" cy="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zh-CN" altLang="en-GB" dirty="0">
                    <a:latin typeface="Times New Roman" panose="02020603050405020304" pitchFamily="18" charset="0"/>
                    <a:ea typeface="宋体" panose="02010600030101010101" pitchFamily="2" charset="-122"/>
                  </a:rPr>
                  <a:t>常</a:t>
                </a:r>
                <a:r>
                  <a:rPr lang="zh-CN" altLang="en-US" dirty="0">
                    <a:latin typeface="Times New Roman" panose="02020603050405020304" pitchFamily="18" charset="0"/>
                    <a:ea typeface="宋体" panose="02010600030101010101" pitchFamily="2" charset="-122"/>
                  </a:rPr>
                  <a:t>压</a:t>
                </a:r>
                <a:r>
                  <a:rPr lang="zh-CN" altLang="en-GB" dirty="0">
                    <a:latin typeface="Times New Roman" panose="02020603050405020304" pitchFamily="18" charset="0"/>
                    <a:ea typeface="宋体" panose="02010600030101010101" pitchFamily="2" charset="-122"/>
                  </a:rPr>
                  <a:t>下</a:t>
                </a:r>
                <a:r>
                  <a:rPr lang="en-GB" altLang="zh-CN" dirty="0">
                    <a:latin typeface="Times New Roman" panose="02020603050405020304" pitchFamily="18" charset="0"/>
                    <a:ea typeface="宋体" panose="02010600030101010101" pitchFamily="2" charset="-122"/>
                  </a:rPr>
                  <a:t>,</a:t>
                </a:r>
                <a:endParaRPr lang="en-GB" altLang="zh-CN" dirty="0">
                  <a:latin typeface="Times New Roman" panose="02020603050405020304" pitchFamily="18" charset="0"/>
                  <a:ea typeface="宋体" panose="02010600030101010101" pitchFamily="2" charset="-122"/>
                </a:endParaRPr>
              </a:p>
              <a:p>
                <a:pPr algn="ctr">
                  <a:spcBef>
                    <a:spcPct val="0"/>
                  </a:spcBef>
                  <a:buFontTx/>
                  <a:buNone/>
                </a:pPr>
                <a:r>
                  <a:rPr lang="zh-CN" altLang="en-GB" dirty="0">
                    <a:latin typeface="Times New Roman" panose="02020603050405020304" pitchFamily="18" charset="0"/>
                    <a:ea typeface="宋体" panose="02010600030101010101" pitchFamily="2" charset="-122"/>
                  </a:rPr>
                  <a:t>著火點</a:t>
                </a:r>
                <a:endParaRPr lang="zh-CN" altLang="en-GB" dirty="0">
                  <a:latin typeface="Times New Roman" panose="02020603050405020304" pitchFamily="18" charset="0"/>
                  <a:ea typeface="宋体" panose="02010600030101010101" pitchFamily="2" charset="-122"/>
                </a:endParaRPr>
              </a:p>
            </p:txBody>
          </p:sp>
          <p:sp>
            <p:nvSpPr>
              <p:cNvPr id="95" name="Rectangle 8"/>
              <p:cNvSpPr>
                <a:spLocks noChangeArrowheads="1"/>
              </p:cNvSpPr>
              <p:nvPr/>
            </p:nvSpPr>
            <p:spPr bwMode="auto">
              <a:xfrm>
                <a:off x="639" y="345"/>
                <a:ext cx="733" cy="41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9" name="Group 9"/>
            <p:cNvGrpSpPr/>
            <p:nvPr/>
          </p:nvGrpSpPr>
          <p:grpSpPr bwMode="auto">
            <a:xfrm>
              <a:off x="1372" y="345"/>
              <a:ext cx="737" cy="416"/>
              <a:chOff x="1372" y="345"/>
              <a:chExt cx="737" cy="416"/>
            </a:xfrm>
          </p:grpSpPr>
          <p:sp>
            <p:nvSpPr>
              <p:cNvPr id="92" name="Rectangle 10"/>
              <p:cNvSpPr>
                <a:spLocks noChangeArrowheads="1"/>
              </p:cNvSpPr>
              <p:nvPr/>
            </p:nvSpPr>
            <p:spPr bwMode="auto">
              <a:xfrm>
                <a:off x="1378" y="351"/>
                <a:ext cx="725" cy="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zh-CN" altLang="en-GB">
                    <a:latin typeface="Times New Roman" panose="02020603050405020304" pitchFamily="18" charset="0"/>
                    <a:ea typeface="宋体" panose="02010600030101010101" pitchFamily="2" charset="-122"/>
                  </a:rPr>
                  <a:t>在空氣中 </a:t>
                </a:r>
                <a:endParaRPr lang="zh-CN" altLang="en-GB">
                  <a:latin typeface="Times New Roman" panose="02020603050405020304" pitchFamily="18" charset="0"/>
                  <a:ea typeface="宋体" panose="02010600030101010101" pitchFamily="2" charset="-122"/>
                </a:endParaRPr>
              </a:p>
              <a:p>
                <a:pPr algn="ctr">
                  <a:spcBef>
                    <a:spcPct val="0"/>
                  </a:spcBef>
                  <a:buFontTx/>
                  <a:buNone/>
                </a:pPr>
                <a:r>
                  <a:rPr lang="zh-CN" altLang="en-GB">
                    <a:latin typeface="Times New Roman" panose="02020603050405020304" pitchFamily="18" charset="0"/>
                    <a:ea typeface="宋体" panose="02010600030101010101" pitchFamily="2" charset="-122"/>
                  </a:rPr>
                  <a:t>最低爆炸極限</a:t>
                </a:r>
                <a:endParaRPr lang="zh-CN" altLang="en-GB">
                  <a:latin typeface="Times New Roman" panose="02020603050405020304" pitchFamily="18" charset="0"/>
                  <a:ea typeface="宋体" panose="02010600030101010101" pitchFamily="2" charset="-122"/>
                </a:endParaRPr>
              </a:p>
            </p:txBody>
          </p:sp>
          <p:sp>
            <p:nvSpPr>
              <p:cNvPr id="93" name="Rectangle 11"/>
              <p:cNvSpPr>
                <a:spLocks noChangeArrowheads="1"/>
              </p:cNvSpPr>
              <p:nvPr/>
            </p:nvSpPr>
            <p:spPr bwMode="auto">
              <a:xfrm>
                <a:off x="1372" y="345"/>
                <a:ext cx="737" cy="41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11" name="Group 12"/>
            <p:cNvGrpSpPr/>
            <p:nvPr/>
          </p:nvGrpSpPr>
          <p:grpSpPr bwMode="auto">
            <a:xfrm>
              <a:off x="2109" y="345"/>
              <a:ext cx="566" cy="416"/>
              <a:chOff x="2109" y="345"/>
              <a:chExt cx="566" cy="416"/>
            </a:xfrm>
          </p:grpSpPr>
          <p:sp>
            <p:nvSpPr>
              <p:cNvPr id="90" name="Rectangle 13"/>
              <p:cNvSpPr>
                <a:spLocks noChangeArrowheads="1"/>
              </p:cNvSpPr>
              <p:nvPr/>
            </p:nvSpPr>
            <p:spPr bwMode="auto">
              <a:xfrm>
                <a:off x="2115" y="351"/>
                <a:ext cx="554" cy="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zh-CN" altLang="en-GB">
                    <a:ea typeface="宋体" panose="02010600030101010101" pitchFamily="2" charset="-122"/>
                  </a:rPr>
                  <a:t>密度</a:t>
                </a:r>
                <a:endParaRPr lang="zh-CN" altLang="en-GB">
                  <a:ea typeface="宋体" panose="02010600030101010101" pitchFamily="2" charset="-122"/>
                </a:endParaRPr>
              </a:p>
            </p:txBody>
          </p:sp>
          <p:sp>
            <p:nvSpPr>
              <p:cNvPr id="91" name="Rectangle 14"/>
              <p:cNvSpPr>
                <a:spLocks noChangeArrowheads="1"/>
              </p:cNvSpPr>
              <p:nvPr/>
            </p:nvSpPr>
            <p:spPr bwMode="auto">
              <a:xfrm>
                <a:off x="2109" y="345"/>
                <a:ext cx="566" cy="41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12" name="Group 15"/>
            <p:cNvGrpSpPr/>
            <p:nvPr/>
          </p:nvGrpSpPr>
          <p:grpSpPr bwMode="auto">
            <a:xfrm>
              <a:off x="2675" y="345"/>
              <a:ext cx="1477" cy="416"/>
              <a:chOff x="2675" y="345"/>
              <a:chExt cx="1477" cy="416"/>
            </a:xfrm>
          </p:grpSpPr>
          <p:sp>
            <p:nvSpPr>
              <p:cNvPr id="88" name="Rectangle 16"/>
              <p:cNvSpPr>
                <a:spLocks noChangeArrowheads="1"/>
              </p:cNvSpPr>
              <p:nvPr/>
            </p:nvSpPr>
            <p:spPr bwMode="auto">
              <a:xfrm>
                <a:off x="2681" y="351"/>
                <a:ext cx="1465" cy="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zh-CN" altLang="en-GB">
                    <a:latin typeface="Times New Roman" panose="02020603050405020304" pitchFamily="18" charset="0"/>
                    <a:ea typeface="宋体" panose="02010600030101010101" pitchFamily="2" charset="-122"/>
                  </a:rPr>
                  <a:t>註釋</a:t>
                </a:r>
                <a:endParaRPr lang="zh-CN" altLang="en-GB">
                  <a:latin typeface="Times New Roman" panose="02020603050405020304" pitchFamily="18" charset="0"/>
                  <a:ea typeface="宋体" panose="02010600030101010101" pitchFamily="2" charset="-122"/>
                </a:endParaRPr>
              </a:p>
            </p:txBody>
          </p:sp>
          <p:sp>
            <p:nvSpPr>
              <p:cNvPr id="89" name="Rectangle 17"/>
              <p:cNvSpPr>
                <a:spLocks noChangeArrowheads="1"/>
              </p:cNvSpPr>
              <p:nvPr/>
            </p:nvSpPr>
            <p:spPr bwMode="auto">
              <a:xfrm>
                <a:off x="2675" y="345"/>
                <a:ext cx="1477" cy="41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13" name="Group 18"/>
            <p:cNvGrpSpPr/>
            <p:nvPr/>
          </p:nvGrpSpPr>
          <p:grpSpPr bwMode="auto">
            <a:xfrm>
              <a:off x="0" y="767"/>
              <a:ext cx="639" cy="339"/>
              <a:chOff x="0" y="767"/>
              <a:chExt cx="639" cy="339"/>
            </a:xfrm>
          </p:grpSpPr>
          <p:sp>
            <p:nvSpPr>
              <p:cNvPr id="86" name="Rectangle 19"/>
              <p:cNvSpPr>
                <a:spLocks noChangeArrowheads="1"/>
              </p:cNvSpPr>
              <p:nvPr/>
            </p:nvSpPr>
            <p:spPr bwMode="auto">
              <a:xfrm>
                <a:off x="6" y="773"/>
                <a:ext cx="627"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zh-CN" altLang="en-GB">
                    <a:latin typeface="Times New Roman" panose="02020603050405020304" pitchFamily="18" charset="0"/>
                    <a:ea typeface="宋体" panose="02010600030101010101" pitchFamily="2" charset="-122"/>
                  </a:rPr>
                  <a:t>干空氣</a:t>
                </a:r>
                <a:endParaRPr lang="zh-CN" altLang="en-GB">
                  <a:latin typeface="Times New Roman" panose="02020603050405020304" pitchFamily="18" charset="0"/>
                  <a:ea typeface="宋体" panose="02010600030101010101" pitchFamily="2" charset="-122"/>
                </a:endParaRPr>
              </a:p>
            </p:txBody>
          </p:sp>
          <p:sp>
            <p:nvSpPr>
              <p:cNvPr id="87" name="Rectangle 20"/>
              <p:cNvSpPr>
                <a:spLocks noChangeArrowheads="1"/>
              </p:cNvSpPr>
              <p:nvPr/>
            </p:nvSpPr>
            <p:spPr bwMode="auto">
              <a:xfrm>
                <a:off x="0" y="767"/>
                <a:ext cx="639" cy="339"/>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14" name="Group 21"/>
            <p:cNvGrpSpPr/>
            <p:nvPr/>
          </p:nvGrpSpPr>
          <p:grpSpPr bwMode="auto">
            <a:xfrm>
              <a:off x="639" y="767"/>
              <a:ext cx="733" cy="339"/>
              <a:chOff x="639" y="767"/>
              <a:chExt cx="733" cy="339"/>
            </a:xfrm>
          </p:grpSpPr>
          <p:sp>
            <p:nvSpPr>
              <p:cNvPr id="84" name="Rectangle 22"/>
              <p:cNvSpPr>
                <a:spLocks noChangeArrowheads="1"/>
              </p:cNvSpPr>
              <p:nvPr/>
            </p:nvSpPr>
            <p:spPr bwMode="auto">
              <a:xfrm>
                <a:off x="645" y="773"/>
                <a:ext cx="721"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en-GB" altLang="zh-CN">
                    <a:latin typeface="Times New Roman" panose="02020603050405020304" pitchFamily="18" charset="0"/>
                    <a:ea typeface="宋体" panose="02010600030101010101" pitchFamily="2" charset="-122"/>
                  </a:rPr>
                  <a:t> </a:t>
                </a:r>
                <a:endParaRPr lang="en-GB" altLang="zh-CN">
                  <a:ea typeface="宋体" panose="02010600030101010101" pitchFamily="2" charset="-122"/>
                </a:endParaRPr>
              </a:p>
            </p:txBody>
          </p:sp>
          <p:sp>
            <p:nvSpPr>
              <p:cNvPr id="85" name="Rectangle 23"/>
              <p:cNvSpPr>
                <a:spLocks noChangeArrowheads="1"/>
              </p:cNvSpPr>
              <p:nvPr/>
            </p:nvSpPr>
            <p:spPr bwMode="auto">
              <a:xfrm>
                <a:off x="639" y="767"/>
                <a:ext cx="733" cy="339"/>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15" name="Group 24"/>
            <p:cNvGrpSpPr/>
            <p:nvPr/>
          </p:nvGrpSpPr>
          <p:grpSpPr bwMode="auto">
            <a:xfrm>
              <a:off x="1372" y="767"/>
              <a:ext cx="737" cy="339"/>
              <a:chOff x="1372" y="767"/>
              <a:chExt cx="737" cy="339"/>
            </a:xfrm>
          </p:grpSpPr>
          <p:sp>
            <p:nvSpPr>
              <p:cNvPr id="82" name="Rectangle 25"/>
              <p:cNvSpPr>
                <a:spLocks noChangeArrowheads="1"/>
              </p:cNvSpPr>
              <p:nvPr/>
            </p:nvSpPr>
            <p:spPr bwMode="auto">
              <a:xfrm>
                <a:off x="1378" y="773"/>
                <a:ext cx="725"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en-GB" altLang="zh-CN" sz="1200">
                    <a:latin typeface="Times New Roman" panose="02020603050405020304" pitchFamily="18" charset="0"/>
                    <a:ea typeface="宋体" panose="02010600030101010101" pitchFamily="2" charset="-122"/>
                  </a:rPr>
                  <a:t> </a:t>
                </a:r>
                <a:endParaRPr lang="en-GB" altLang="zh-CN" sz="1200">
                  <a:latin typeface="Times New Roman" panose="02020603050405020304" pitchFamily="18" charset="0"/>
                  <a:ea typeface="宋体" panose="02010600030101010101" pitchFamily="2" charset="-122"/>
                </a:endParaRPr>
              </a:p>
              <a:p>
                <a:pPr algn="ctr">
                  <a:spcBef>
                    <a:spcPct val="0"/>
                  </a:spcBef>
                  <a:buFontTx/>
                  <a:buNone/>
                </a:pPr>
                <a:endParaRPr lang="en-GB" altLang="zh-CN" sz="2400">
                  <a:ea typeface="宋体" panose="02010600030101010101" pitchFamily="2" charset="-122"/>
                </a:endParaRPr>
              </a:p>
            </p:txBody>
          </p:sp>
          <p:sp>
            <p:nvSpPr>
              <p:cNvPr id="83" name="Rectangle 26"/>
              <p:cNvSpPr>
                <a:spLocks noChangeArrowheads="1"/>
              </p:cNvSpPr>
              <p:nvPr/>
            </p:nvSpPr>
            <p:spPr bwMode="auto">
              <a:xfrm>
                <a:off x="1372" y="767"/>
                <a:ext cx="737" cy="339"/>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16" name="Group 27"/>
            <p:cNvGrpSpPr/>
            <p:nvPr/>
          </p:nvGrpSpPr>
          <p:grpSpPr bwMode="auto">
            <a:xfrm>
              <a:off x="2109" y="767"/>
              <a:ext cx="566" cy="339"/>
              <a:chOff x="2109" y="767"/>
              <a:chExt cx="566" cy="339"/>
            </a:xfrm>
          </p:grpSpPr>
          <p:sp>
            <p:nvSpPr>
              <p:cNvPr id="80" name="Rectangle 28"/>
              <p:cNvSpPr>
                <a:spLocks noChangeArrowheads="1"/>
              </p:cNvSpPr>
              <p:nvPr/>
            </p:nvSpPr>
            <p:spPr bwMode="auto">
              <a:xfrm>
                <a:off x="2115" y="773"/>
                <a:ext cx="554"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en-GB" altLang="zh-CN">
                    <a:latin typeface="Times New Roman" panose="02020603050405020304" pitchFamily="18" charset="0"/>
                    <a:ea typeface="宋体" panose="02010600030101010101" pitchFamily="2" charset="-122"/>
                  </a:rPr>
                  <a:t>1.2931</a:t>
                </a:r>
                <a:endParaRPr lang="en-GB" altLang="zh-CN">
                  <a:latin typeface="Times New Roman" panose="02020603050405020304" pitchFamily="18" charset="0"/>
                  <a:ea typeface="宋体" panose="02010600030101010101" pitchFamily="2" charset="-122"/>
                </a:endParaRPr>
              </a:p>
              <a:p>
                <a:pPr algn="ctr">
                  <a:spcBef>
                    <a:spcPct val="0"/>
                  </a:spcBef>
                  <a:buFontTx/>
                  <a:buNone/>
                </a:pPr>
                <a:r>
                  <a:rPr lang="en-GB" altLang="zh-CN">
                    <a:latin typeface="Times New Roman" panose="02020603050405020304" pitchFamily="18" charset="0"/>
                    <a:ea typeface="宋体" panose="02010600030101010101" pitchFamily="2" charset="-122"/>
                  </a:rPr>
                  <a:t>Kg/m</a:t>
                </a:r>
                <a:r>
                  <a:rPr lang="en-GB" altLang="zh-CN" baseline="30000">
                    <a:latin typeface="Times New Roman" panose="02020603050405020304" pitchFamily="18" charset="0"/>
                    <a:ea typeface="宋体" panose="02010600030101010101" pitchFamily="2" charset="-122"/>
                  </a:rPr>
                  <a:t>3</a:t>
                </a:r>
                <a:endParaRPr lang="en-GB" altLang="zh-CN">
                  <a:ea typeface="宋体" panose="02010600030101010101" pitchFamily="2" charset="-122"/>
                </a:endParaRPr>
              </a:p>
            </p:txBody>
          </p:sp>
          <p:sp>
            <p:nvSpPr>
              <p:cNvPr id="81" name="Rectangle 29"/>
              <p:cNvSpPr>
                <a:spLocks noChangeArrowheads="1"/>
              </p:cNvSpPr>
              <p:nvPr/>
            </p:nvSpPr>
            <p:spPr bwMode="auto">
              <a:xfrm>
                <a:off x="2109" y="767"/>
                <a:ext cx="566" cy="339"/>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17" name="Group 30"/>
            <p:cNvGrpSpPr/>
            <p:nvPr/>
          </p:nvGrpSpPr>
          <p:grpSpPr bwMode="auto">
            <a:xfrm>
              <a:off x="2675" y="767"/>
              <a:ext cx="1477" cy="339"/>
              <a:chOff x="2675" y="767"/>
              <a:chExt cx="1477" cy="339"/>
            </a:xfrm>
          </p:grpSpPr>
          <p:sp>
            <p:nvSpPr>
              <p:cNvPr id="78" name="Rectangle 31"/>
              <p:cNvSpPr>
                <a:spLocks noChangeArrowheads="1"/>
              </p:cNvSpPr>
              <p:nvPr/>
            </p:nvSpPr>
            <p:spPr bwMode="auto">
              <a:xfrm>
                <a:off x="2681" y="773"/>
                <a:ext cx="1465"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en-GB" altLang="zh-CN" sz="1200">
                    <a:latin typeface="Times New Roman" panose="02020603050405020304" pitchFamily="18" charset="0"/>
                    <a:ea typeface="宋体" panose="02010600030101010101" pitchFamily="2" charset="-122"/>
                  </a:rPr>
                  <a:t> </a:t>
                </a:r>
                <a:endParaRPr lang="en-GB" altLang="zh-CN" sz="1200">
                  <a:latin typeface="Times New Roman" panose="02020603050405020304" pitchFamily="18" charset="0"/>
                  <a:ea typeface="宋体" panose="02010600030101010101" pitchFamily="2" charset="-122"/>
                </a:endParaRPr>
              </a:p>
              <a:p>
                <a:pPr algn="ctr">
                  <a:spcBef>
                    <a:spcPct val="0"/>
                  </a:spcBef>
                  <a:buFontTx/>
                  <a:buNone/>
                </a:pPr>
                <a:endParaRPr lang="en-GB" altLang="zh-CN" sz="2400">
                  <a:ea typeface="宋体" panose="02010600030101010101" pitchFamily="2" charset="-122"/>
                </a:endParaRPr>
              </a:p>
            </p:txBody>
          </p:sp>
          <p:sp>
            <p:nvSpPr>
              <p:cNvPr id="79" name="Rectangle 32"/>
              <p:cNvSpPr>
                <a:spLocks noChangeArrowheads="1"/>
              </p:cNvSpPr>
              <p:nvPr/>
            </p:nvSpPr>
            <p:spPr bwMode="auto">
              <a:xfrm>
                <a:off x="2675" y="767"/>
                <a:ext cx="1477" cy="339"/>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18" name="Group 33"/>
            <p:cNvGrpSpPr/>
            <p:nvPr/>
          </p:nvGrpSpPr>
          <p:grpSpPr bwMode="auto">
            <a:xfrm>
              <a:off x="0" y="1112"/>
              <a:ext cx="639" cy="416"/>
              <a:chOff x="0" y="1112"/>
              <a:chExt cx="639" cy="416"/>
            </a:xfrm>
          </p:grpSpPr>
          <p:sp>
            <p:nvSpPr>
              <p:cNvPr id="76" name="Rectangle 34"/>
              <p:cNvSpPr>
                <a:spLocks noChangeArrowheads="1"/>
              </p:cNvSpPr>
              <p:nvPr/>
            </p:nvSpPr>
            <p:spPr bwMode="auto">
              <a:xfrm>
                <a:off x="6" y="1118"/>
                <a:ext cx="627" cy="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zh-CN" altLang="en-GB">
                    <a:latin typeface="Times New Roman" panose="02020603050405020304" pitchFamily="18" charset="0"/>
                    <a:ea typeface="宋体" panose="02010600030101010101" pitchFamily="2" charset="-122"/>
                  </a:rPr>
                  <a:t>一氧化碳</a:t>
                </a:r>
                <a:endParaRPr lang="zh-CN" altLang="en-GB">
                  <a:latin typeface="Times New Roman" panose="02020603050405020304" pitchFamily="18" charset="0"/>
                  <a:ea typeface="宋体" panose="02010600030101010101" pitchFamily="2" charset="-122"/>
                </a:endParaRPr>
              </a:p>
              <a:p>
                <a:pPr algn="ctr">
                  <a:spcBef>
                    <a:spcPct val="0"/>
                  </a:spcBef>
                  <a:buFontTx/>
                  <a:buNone/>
                </a:pPr>
                <a:r>
                  <a:rPr lang="zh-CN" altLang="en-GB">
                    <a:latin typeface="Times New Roman" panose="02020603050405020304" pitchFamily="18" charset="0"/>
                    <a:ea typeface="宋体" panose="02010600030101010101" pitchFamily="2" charset="-122"/>
                  </a:rPr>
                  <a:t>（</a:t>
                </a:r>
                <a:r>
                  <a:rPr lang="en-GB" altLang="zh-CN">
                    <a:latin typeface="Times New Roman" panose="02020603050405020304" pitchFamily="18" charset="0"/>
                    <a:ea typeface="宋体" panose="02010600030101010101" pitchFamily="2" charset="-122"/>
                  </a:rPr>
                  <a:t>CO</a:t>
                </a:r>
                <a:r>
                  <a:rPr lang="zh-CN" altLang="en-GB">
                    <a:latin typeface="Times New Roman" panose="02020603050405020304" pitchFamily="18" charset="0"/>
                    <a:ea typeface="宋体" panose="02010600030101010101" pitchFamily="2" charset="-122"/>
                  </a:rPr>
                  <a:t>）</a:t>
                </a:r>
                <a:endParaRPr lang="en-GB" altLang="zh-CN">
                  <a:latin typeface="Times New Roman" panose="02020603050405020304" pitchFamily="18" charset="0"/>
                  <a:ea typeface="宋体" panose="02010600030101010101" pitchFamily="2" charset="-122"/>
                </a:endParaRPr>
              </a:p>
            </p:txBody>
          </p:sp>
          <p:sp>
            <p:nvSpPr>
              <p:cNvPr id="77" name="Rectangle 35"/>
              <p:cNvSpPr>
                <a:spLocks noChangeArrowheads="1"/>
              </p:cNvSpPr>
              <p:nvPr/>
            </p:nvSpPr>
            <p:spPr bwMode="auto">
              <a:xfrm>
                <a:off x="0" y="1112"/>
                <a:ext cx="639" cy="41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19" name="Group 36"/>
            <p:cNvGrpSpPr/>
            <p:nvPr/>
          </p:nvGrpSpPr>
          <p:grpSpPr bwMode="auto">
            <a:xfrm>
              <a:off x="639" y="1112"/>
              <a:ext cx="733" cy="416"/>
              <a:chOff x="639" y="1112"/>
              <a:chExt cx="733" cy="416"/>
            </a:xfrm>
          </p:grpSpPr>
          <p:sp>
            <p:nvSpPr>
              <p:cNvPr id="74" name="Rectangle 37"/>
              <p:cNvSpPr>
                <a:spLocks noChangeArrowheads="1"/>
              </p:cNvSpPr>
              <p:nvPr/>
            </p:nvSpPr>
            <p:spPr bwMode="auto">
              <a:xfrm>
                <a:off x="645" y="1118"/>
                <a:ext cx="721" cy="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en-GB" altLang="zh-CN">
                    <a:latin typeface="Times New Roman" panose="02020603050405020304" pitchFamily="18" charset="0"/>
                    <a:ea typeface="宋体" panose="02010600030101010101" pitchFamily="2" charset="-122"/>
                  </a:rPr>
                  <a:t>651℃</a:t>
                </a:r>
                <a:endParaRPr lang="en-GB" altLang="zh-CN">
                  <a:ea typeface="宋体" panose="02010600030101010101" pitchFamily="2" charset="-122"/>
                </a:endParaRPr>
              </a:p>
            </p:txBody>
          </p:sp>
          <p:sp>
            <p:nvSpPr>
              <p:cNvPr id="75" name="Rectangle 38"/>
              <p:cNvSpPr>
                <a:spLocks noChangeArrowheads="1"/>
              </p:cNvSpPr>
              <p:nvPr/>
            </p:nvSpPr>
            <p:spPr bwMode="auto">
              <a:xfrm>
                <a:off x="639" y="1112"/>
                <a:ext cx="733" cy="41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20" name="Group 39"/>
            <p:cNvGrpSpPr/>
            <p:nvPr/>
          </p:nvGrpSpPr>
          <p:grpSpPr bwMode="auto">
            <a:xfrm>
              <a:off x="1372" y="1112"/>
              <a:ext cx="737" cy="416"/>
              <a:chOff x="1372" y="1112"/>
              <a:chExt cx="737" cy="416"/>
            </a:xfrm>
          </p:grpSpPr>
          <p:sp>
            <p:nvSpPr>
              <p:cNvPr id="72" name="Rectangle 40"/>
              <p:cNvSpPr>
                <a:spLocks noChangeArrowheads="1"/>
              </p:cNvSpPr>
              <p:nvPr/>
            </p:nvSpPr>
            <p:spPr bwMode="auto">
              <a:xfrm>
                <a:off x="1378" y="1118"/>
                <a:ext cx="725" cy="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en-GB" altLang="zh-CN">
                    <a:latin typeface="Times New Roman" panose="02020603050405020304" pitchFamily="18" charset="0"/>
                    <a:ea typeface="宋体" panose="02010600030101010101" pitchFamily="2" charset="-122"/>
                  </a:rPr>
                  <a:t>12.50% 125000PPM</a:t>
                </a:r>
                <a:endParaRPr lang="en-GB" altLang="zh-CN">
                  <a:ea typeface="宋体" panose="02010600030101010101" pitchFamily="2" charset="-122"/>
                </a:endParaRPr>
              </a:p>
            </p:txBody>
          </p:sp>
          <p:sp>
            <p:nvSpPr>
              <p:cNvPr id="73" name="Rectangle 41"/>
              <p:cNvSpPr>
                <a:spLocks noChangeArrowheads="1"/>
              </p:cNvSpPr>
              <p:nvPr/>
            </p:nvSpPr>
            <p:spPr bwMode="auto">
              <a:xfrm>
                <a:off x="1372" y="1112"/>
                <a:ext cx="737" cy="41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21" name="Group 42"/>
            <p:cNvGrpSpPr/>
            <p:nvPr/>
          </p:nvGrpSpPr>
          <p:grpSpPr bwMode="auto">
            <a:xfrm>
              <a:off x="2109" y="1112"/>
              <a:ext cx="566" cy="416"/>
              <a:chOff x="2109" y="1112"/>
              <a:chExt cx="566" cy="416"/>
            </a:xfrm>
          </p:grpSpPr>
          <p:sp>
            <p:nvSpPr>
              <p:cNvPr id="70" name="Rectangle 43"/>
              <p:cNvSpPr>
                <a:spLocks noChangeArrowheads="1"/>
              </p:cNvSpPr>
              <p:nvPr/>
            </p:nvSpPr>
            <p:spPr bwMode="auto">
              <a:xfrm>
                <a:off x="2115" y="1118"/>
                <a:ext cx="554" cy="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en-GB" altLang="zh-CN">
                    <a:latin typeface="Times New Roman" panose="02020603050405020304" pitchFamily="18" charset="0"/>
                    <a:ea typeface="宋体" panose="02010600030101010101" pitchFamily="2" charset="-122"/>
                  </a:rPr>
                  <a:t>1.2504</a:t>
                </a:r>
                <a:endParaRPr lang="en-GB" altLang="zh-CN">
                  <a:latin typeface="Times New Roman" panose="02020603050405020304" pitchFamily="18" charset="0"/>
                  <a:ea typeface="宋体" panose="02010600030101010101" pitchFamily="2" charset="-122"/>
                </a:endParaRPr>
              </a:p>
              <a:p>
                <a:pPr algn="ctr">
                  <a:spcBef>
                    <a:spcPct val="0"/>
                  </a:spcBef>
                  <a:buFontTx/>
                  <a:buNone/>
                </a:pPr>
                <a:r>
                  <a:rPr lang="en-GB" altLang="zh-CN">
                    <a:latin typeface="Times New Roman" panose="02020603050405020304" pitchFamily="18" charset="0"/>
                    <a:ea typeface="宋体" panose="02010600030101010101" pitchFamily="2" charset="-122"/>
                  </a:rPr>
                  <a:t>Kg/m</a:t>
                </a:r>
                <a:r>
                  <a:rPr lang="en-GB" altLang="zh-CN" baseline="30000">
                    <a:latin typeface="Times New Roman" panose="02020603050405020304" pitchFamily="18" charset="0"/>
                    <a:ea typeface="宋体" panose="02010600030101010101" pitchFamily="2" charset="-122"/>
                  </a:rPr>
                  <a:t>3</a:t>
                </a:r>
                <a:endParaRPr lang="en-GB" altLang="zh-CN">
                  <a:ea typeface="宋体" panose="02010600030101010101" pitchFamily="2" charset="-122"/>
                </a:endParaRPr>
              </a:p>
            </p:txBody>
          </p:sp>
          <p:sp>
            <p:nvSpPr>
              <p:cNvPr id="71" name="Rectangle 44"/>
              <p:cNvSpPr>
                <a:spLocks noChangeArrowheads="1"/>
              </p:cNvSpPr>
              <p:nvPr/>
            </p:nvSpPr>
            <p:spPr bwMode="auto">
              <a:xfrm>
                <a:off x="2109" y="1112"/>
                <a:ext cx="566" cy="41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22" name="Group 45"/>
            <p:cNvGrpSpPr/>
            <p:nvPr/>
          </p:nvGrpSpPr>
          <p:grpSpPr bwMode="auto">
            <a:xfrm>
              <a:off x="2675" y="1112"/>
              <a:ext cx="1477" cy="416"/>
              <a:chOff x="2675" y="1112"/>
              <a:chExt cx="1477" cy="416"/>
            </a:xfrm>
          </p:grpSpPr>
          <p:sp>
            <p:nvSpPr>
              <p:cNvPr id="68" name="Rectangle 46"/>
              <p:cNvSpPr>
                <a:spLocks noChangeArrowheads="1"/>
              </p:cNvSpPr>
              <p:nvPr/>
            </p:nvSpPr>
            <p:spPr bwMode="auto">
              <a:xfrm>
                <a:off x="2681" y="1118"/>
                <a:ext cx="1465" cy="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zh-TW" altLang="en-GB">
                    <a:latin typeface="Times New Roman" panose="02020603050405020304" pitchFamily="18" charset="0"/>
                    <a:ea typeface="宋体" panose="02010600030101010101" pitchFamily="2" charset="-122"/>
                  </a:rPr>
                  <a:t>窒息性，劇毒氣體。</a:t>
                </a:r>
                <a:endParaRPr lang="zh-CN" altLang="en-GB">
                  <a:latin typeface="Times New Roman" panose="02020603050405020304" pitchFamily="18" charset="0"/>
                  <a:ea typeface="宋体" panose="02010600030101010101" pitchFamily="2" charset="-122"/>
                </a:endParaRPr>
              </a:p>
            </p:txBody>
          </p:sp>
          <p:sp>
            <p:nvSpPr>
              <p:cNvPr id="69" name="Rectangle 47"/>
              <p:cNvSpPr>
                <a:spLocks noChangeArrowheads="1"/>
              </p:cNvSpPr>
              <p:nvPr/>
            </p:nvSpPr>
            <p:spPr bwMode="auto">
              <a:xfrm>
                <a:off x="2675" y="1112"/>
                <a:ext cx="1477" cy="41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23" name="Group 48"/>
            <p:cNvGrpSpPr/>
            <p:nvPr/>
          </p:nvGrpSpPr>
          <p:grpSpPr bwMode="auto">
            <a:xfrm>
              <a:off x="0" y="1534"/>
              <a:ext cx="639" cy="320"/>
              <a:chOff x="0" y="1534"/>
              <a:chExt cx="639" cy="320"/>
            </a:xfrm>
          </p:grpSpPr>
          <p:sp>
            <p:nvSpPr>
              <p:cNvPr id="66" name="Rectangle 49"/>
              <p:cNvSpPr>
                <a:spLocks noChangeArrowheads="1"/>
              </p:cNvSpPr>
              <p:nvPr/>
            </p:nvSpPr>
            <p:spPr bwMode="auto">
              <a:xfrm>
                <a:off x="6" y="1540"/>
                <a:ext cx="627"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zh-TW" altLang="zh-CN">
                    <a:latin typeface="Times New Roman" panose="02020603050405020304" pitchFamily="18" charset="0"/>
                    <a:ea typeface="宋体" panose="02010600030101010101" pitchFamily="2" charset="-122"/>
                  </a:rPr>
                  <a:t>氫氣</a:t>
                </a:r>
                <a:endParaRPr lang="zh-TW" altLang="en-US">
                  <a:latin typeface="Times New Roman" panose="02020603050405020304" pitchFamily="18" charset="0"/>
                  <a:ea typeface="宋体" panose="02010600030101010101" pitchFamily="2" charset="-122"/>
                </a:endParaRPr>
              </a:p>
              <a:p>
                <a:pPr algn="ctr">
                  <a:spcBef>
                    <a:spcPct val="0"/>
                  </a:spcBef>
                  <a:buFontTx/>
                  <a:buNone/>
                </a:pPr>
                <a:r>
                  <a:rPr lang="en-US" altLang="zh-CN">
                    <a:latin typeface="Times New Roman" panose="02020603050405020304" pitchFamily="18" charset="0"/>
                    <a:ea typeface="宋体" panose="02010600030101010101" pitchFamily="2" charset="-122"/>
                  </a:rPr>
                  <a:t>(H2)</a:t>
                </a:r>
                <a:endParaRPr lang="en-GB" altLang="zh-CN">
                  <a:latin typeface="Times New Roman" panose="02020603050405020304" pitchFamily="18" charset="0"/>
                  <a:ea typeface="宋体" panose="02010600030101010101" pitchFamily="2" charset="-122"/>
                </a:endParaRPr>
              </a:p>
            </p:txBody>
          </p:sp>
          <p:sp>
            <p:nvSpPr>
              <p:cNvPr id="67" name="Rectangle 50"/>
              <p:cNvSpPr>
                <a:spLocks noChangeArrowheads="1"/>
              </p:cNvSpPr>
              <p:nvPr/>
            </p:nvSpPr>
            <p:spPr bwMode="auto">
              <a:xfrm>
                <a:off x="0" y="1534"/>
                <a:ext cx="639" cy="32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24" name="Group 51"/>
            <p:cNvGrpSpPr/>
            <p:nvPr/>
          </p:nvGrpSpPr>
          <p:grpSpPr bwMode="auto">
            <a:xfrm>
              <a:off x="639" y="1534"/>
              <a:ext cx="733" cy="320"/>
              <a:chOff x="639" y="1534"/>
              <a:chExt cx="733" cy="320"/>
            </a:xfrm>
          </p:grpSpPr>
          <p:sp>
            <p:nvSpPr>
              <p:cNvPr id="64" name="Rectangle 52"/>
              <p:cNvSpPr>
                <a:spLocks noChangeArrowheads="1"/>
              </p:cNvSpPr>
              <p:nvPr/>
            </p:nvSpPr>
            <p:spPr bwMode="auto">
              <a:xfrm>
                <a:off x="645" y="1540"/>
                <a:ext cx="721"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en-GB" altLang="zh-CN">
                    <a:latin typeface="Times New Roman" panose="02020603050405020304" pitchFamily="18" charset="0"/>
                    <a:ea typeface="宋体" panose="02010600030101010101" pitchFamily="2" charset="-122"/>
                  </a:rPr>
                  <a:t>585℃</a:t>
                </a:r>
                <a:endParaRPr lang="en-GB" altLang="zh-CN">
                  <a:ea typeface="宋体" panose="02010600030101010101" pitchFamily="2" charset="-122"/>
                </a:endParaRPr>
              </a:p>
            </p:txBody>
          </p:sp>
          <p:sp>
            <p:nvSpPr>
              <p:cNvPr id="65" name="Rectangle 53"/>
              <p:cNvSpPr>
                <a:spLocks noChangeArrowheads="1"/>
              </p:cNvSpPr>
              <p:nvPr/>
            </p:nvSpPr>
            <p:spPr bwMode="auto">
              <a:xfrm>
                <a:off x="639" y="1534"/>
                <a:ext cx="733" cy="32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25" name="Group 54"/>
            <p:cNvGrpSpPr/>
            <p:nvPr/>
          </p:nvGrpSpPr>
          <p:grpSpPr bwMode="auto">
            <a:xfrm>
              <a:off x="1372" y="1534"/>
              <a:ext cx="737" cy="320"/>
              <a:chOff x="1372" y="1534"/>
              <a:chExt cx="737" cy="320"/>
            </a:xfrm>
          </p:grpSpPr>
          <p:sp>
            <p:nvSpPr>
              <p:cNvPr id="62" name="Rectangle 55"/>
              <p:cNvSpPr>
                <a:spLocks noChangeArrowheads="1"/>
              </p:cNvSpPr>
              <p:nvPr/>
            </p:nvSpPr>
            <p:spPr bwMode="auto">
              <a:xfrm>
                <a:off x="1378" y="1540"/>
                <a:ext cx="725"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en-GB" altLang="zh-CN">
                    <a:latin typeface="Times New Roman" panose="02020603050405020304" pitchFamily="18" charset="0"/>
                    <a:ea typeface="宋体" panose="02010600030101010101" pitchFamily="2" charset="-122"/>
                  </a:rPr>
                  <a:t>4% 40000PPM</a:t>
                </a:r>
                <a:endParaRPr lang="en-GB" altLang="zh-CN">
                  <a:ea typeface="宋体" panose="02010600030101010101" pitchFamily="2" charset="-122"/>
                </a:endParaRPr>
              </a:p>
            </p:txBody>
          </p:sp>
          <p:sp>
            <p:nvSpPr>
              <p:cNvPr id="63" name="Rectangle 56"/>
              <p:cNvSpPr>
                <a:spLocks noChangeArrowheads="1"/>
              </p:cNvSpPr>
              <p:nvPr/>
            </p:nvSpPr>
            <p:spPr bwMode="auto">
              <a:xfrm>
                <a:off x="1372" y="1534"/>
                <a:ext cx="737" cy="32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26" name="Group 57"/>
            <p:cNvGrpSpPr/>
            <p:nvPr/>
          </p:nvGrpSpPr>
          <p:grpSpPr bwMode="auto">
            <a:xfrm>
              <a:off x="2109" y="1534"/>
              <a:ext cx="566" cy="320"/>
              <a:chOff x="2109" y="1534"/>
              <a:chExt cx="566" cy="320"/>
            </a:xfrm>
          </p:grpSpPr>
          <p:sp>
            <p:nvSpPr>
              <p:cNvPr id="60" name="Rectangle 58"/>
              <p:cNvSpPr>
                <a:spLocks noChangeArrowheads="1"/>
              </p:cNvSpPr>
              <p:nvPr/>
            </p:nvSpPr>
            <p:spPr bwMode="auto">
              <a:xfrm>
                <a:off x="2115" y="1540"/>
                <a:ext cx="554"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en-GB" altLang="zh-CN">
                    <a:latin typeface="Times New Roman" panose="02020603050405020304" pitchFamily="18" charset="0"/>
                    <a:ea typeface="宋体" panose="02010600030101010101" pitchFamily="2" charset="-122"/>
                  </a:rPr>
                  <a:t>0.091</a:t>
                </a:r>
                <a:endParaRPr lang="en-GB" altLang="zh-CN">
                  <a:latin typeface="Times New Roman" panose="02020603050405020304" pitchFamily="18" charset="0"/>
                  <a:ea typeface="宋体" panose="02010600030101010101" pitchFamily="2" charset="-122"/>
                </a:endParaRPr>
              </a:p>
              <a:p>
                <a:pPr algn="ctr">
                  <a:spcBef>
                    <a:spcPct val="0"/>
                  </a:spcBef>
                  <a:buFontTx/>
                  <a:buNone/>
                </a:pPr>
                <a:r>
                  <a:rPr lang="en-GB" altLang="zh-CN">
                    <a:latin typeface="Times New Roman" panose="02020603050405020304" pitchFamily="18" charset="0"/>
                    <a:ea typeface="宋体" panose="02010600030101010101" pitchFamily="2" charset="-122"/>
                  </a:rPr>
                  <a:t>Kg/m</a:t>
                </a:r>
                <a:r>
                  <a:rPr lang="en-GB" altLang="zh-CN" baseline="30000">
                    <a:latin typeface="Times New Roman" panose="02020603050405020304" pitchFamily="18" charset="0"/>
                    <a:ea typeface="宋体" panose="02010600030101010101" pitchFamily="2" charset="-122"/>
                  </a:rPr>
                  <a:t>3</a:t>
                </a:r>
                <a:endParaRPr lang="en-GB" altLang="zh-CN">
                  <a:ea typeface="宋体" panose="02010600030101010101" pitchFamily="2" charset="-122"/>
                </a:endParaRPr>
              </a:p>
            </p:txBody>
          </p:sp>
          <p:sp>
            <p:nvSpPr>
              <p:cNvPr id="61" name="Rectangle 59"/>
              <p:cNvSpPr>
                <a:spLocks noChangeArrowheads="1"/>
              </p:cNvSpPr>
              <p:nvPr/>
            </p:nvSpPr>
            <p:spPr bwMode="auto">
              <a:xfrm>
                <a:off x="2109" y="1534"/>
                <a:ext cx="566" cy="32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27" name="Group 60"/>
            <p:cNvGrpSpPr/>
            <p:nvPr/>
          </p:nvGrpSpPr>
          <p:grpSpPr bwMode="auto">
            <a:xfrm>
              <a:off x="2675" y="1534"/>
              <a:ext cx="1477" cy="320"/>
              <a:chOff x="2675" y="1534"/>
              <a:chExt cx="1477" cy="320"/>
            </a:xfrm>
          </p:grpSpPr>
          <p:sp>
            <p:nvSpPr>
              <p:cNvPr id="58" name="Rectangle 61"/>
              <p:cNvSpPr>
                <a:spLocks noChangeArrowheads="1"/>
              </p:cNvSpPr>
              <p:nvPr/>
            </p:nvSpPr>
            <p:spPr bwMode="auto">
              <a:xfrm>
                <a:off x="2681" y="1540"/>
                <a:ext cx="1465"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zh-TW" altLang="en-GB">
                    <a:latin typeface="Times New Roman" panose="02020603050405020304" pitchFamily="18" charset="0"/>
                    <a:ea typeface="宋体" panose="02010600030101010101" pitchFamily="2" charset="-122"/>
                  </a:rPr>
                  <a:t>最輕，最易爆炸氣體。</a:t>
                </a:r>
                <a:endParaRPr lang="zh-CN" altLang="en-GB">
                  <a:latin typeface="Times New Roman" panose="02020603050405020304" pitchFamily="18" charset="0"/>
                  <a:ea typeface="宋体" panose="02010600030101010101" pitchFamily="2" charset="-122"/>
                </a:endParaRPr>
              </a:p>
            </p:txBody>
          </p:sp>
          <p:sp>
            <p:nvSpPr>
              <p:cNvPr id="59" name="Rectangle 62"/>
              <p:cNvSpPr>
                <a:spLocks noChangeArrowheads="1"/>
              </p:cNvSpPr>
              <p:nvPr/>
            </p:nvSpPr>
            <p:spPr bwMode="auto">
              <a:xfrm>
                <a:off x="2675" y="1534"/>
                <a:ext cx="1477" cy="32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28" name="Group 63"/>
            <p:cNvGrpSpPr/>
            <p:nvPr/>
          </p:nvGrpSpPr>
          <p:grpSpPr bwMode="auto">
            <a:xfrm>
              <a:off x="0" y="1860"/>
              <a:ext cx="639" cy="320"/>
              <a:chOff x="0" y="1860"/>
              <a:chExt cx="639" cy="320"/>
            </a:xfrm>
          </p:grpSpPr>
          <p:sp>
            <p:nvSpPr>
              <p:cNvPr id="56" name="Rectangle 64"/>
              <p:cNvSpPr>
                <a:spLocks noChangeArrowheads="1"/>
              </p:cNvSpPr>
              <p:nvPr/>
            </p:nvSpPr>
            <p:spPr bwMode="auto">
              <a:xfrm>
                <a:off x="6" y="1866"/>
                <a:ext cx="627"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zh-CN" altLang="en-GB">
                    <a:latin typeface="Times New Roman" panose="02020603050405020304" pitchFamily="18" charset="0"/>
                    <a:ea typeface="宋体" panose="02010600030101010101" pitchFamily="2" charset="-122"/>
                  </a:rPr>
                  <a:t>甲烷</a:t>
                </a:r>
                <a:endParaRPr lang="zh-CN" altLang="en-GB">
                  <a:latin typeface="Times New Roman" panose="02020603050405020304" pitchFamily="18" charset="0"/>
                  <a:ea typeface="宋体" panose="02010600030101010101" pitchFamily="2" charset="-122"/>
                </a:endParaRPr>
              </a:p>
              <a:p>
                <a:pPr algn="ctr">
                  <a:spcBef>
                    <a:spcPct val="0"/>
                  </a:spcBef>
                  <a:buFontTx/>
                  <a:buNone/>
                </a:pPr>
                <a:r>
                  <a:rPr lang="zh-CN" altLang="en-GB">
                    <a:latin typeface="Times New Roman" panose="02020603050405020304" pitchFamily="18" charset="0"/>
                    <a:ea typeface="宋体" panose="02010600030101010101" pitchFamily="2" charset="-122"/>
                  </a:rPr>
                  <a:t>（</a:t>
                </a:r>
                <a:r>
                  <a:rPr lang="en-GB" altLang="zh-CN">
                    <a:latin typeface="Times New Roman" panose="02020603050405020304" pitchFamily="18" charset="0"/>
                    <a:ea typeface="宋体" panose="02010600030101010101" pitchFamily="2" charset="-122"/>
                  </a:rPr>
                  <a:t>CH4）</a:t>
                </a:r>
                <a:endParaRPr lang="en-GB" altLang="zh-CN">
                  <a:latin typeface="Times New Roman" panose="02020603050405020304" pitchFamily="18" charset="0"/>
                  <a:ea typeface="宋体" panose="02010600030101010101" pitchFamily="2" charset="-122"/>
                </a:endParaRPr>
              </a:p>
            </p:txBody>
          </p:sp>
          <p:sp>
            <p:nvSpPr>
              <p:cNvPr id="57" name="Rectangle 65"/>
              <p:cNvSpPr>
                <a:spLocks noChangeArrowheads="1"/>
              </p:cNvSpPr>
              <p:nvPr/>
            </p:nvSpPr>
            <p:spPr bwMode="auto">
              <a:xfrm>
                <a:off x="0" y="1860"/>
                <a:ext cx="639" cy="32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29" name="Group 66"/>
            <p:cNvGrpSpPr/>
            <p:nvPr/>
          </p:nvGrpSpPr>
          <p:grpSpPr bwMode="auto">
            <a:xfrm>
              <a:off x="639" y="1860"/>
              <a:ext cx="733" cy="320"/>
              <a:chOff x="639" y="1860"/>
              <a:chExt cx="733" cy="320"/>
            </a:xfrm>
          </p:grpSpPr>
          <p:sp>
            <p:nvSpPr>
              <p:cNvPr id="54" name="Rectangle 67"/>
              <p:cNvSpPr>
                <a:spLocks noChangeArrowheads="1"/>
              </p:cNvSpPr>
              <p:nvPr/>
            </p:nvSpPr>
            <p:spPr bwMode="auto">
              <a:xfrm>
                <a:off x="645" y="1866"/>
                <a:ext cx="721"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en-GB" altLang="zh-CN">
                    <a:latin typeface="Times New Roman" panose="02020603050405020304" pitchFamily="18" charset="0"/>
                    <a:ea typeface="宋体" panose="02010600030101010101" pitchFamily="2" charset="-122"/>
                  </a:rPr>
                  <a:t>537℃</a:t>
                </a:r>
                <a:endParaRPr lang="en-GB" altLang="zh-CN">
                  <a:ea typeface="宋体" panose="02010600030101010101" pitchFamily="2" charset="-122"/>
                </a:endParaRPr>
              </a:p>
            </p:txBody>
          </p:sp>
          <p:sp>
            <p:nvSpPr>
              <p:cNvPr id="55" name="Rectangle 68"/>
              <p:cNvSpPr>
                <a:spLocks noChangeArrowheads="1"/>
              </p:cNvSpPr>
              <p:nvPr/>
            </p:nvSpPr>
            <p:spPr bwMode="auto">
              <a:xfrm>
                <a:off x="639" y="1860"/>
                <a:ext cx="733" cy="32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30" name="Group 69"/>
            <p:cNvGrpSpPr/>
            <p:nvPr/>
          </p:nvGrpSpPr>
          <p:grpSpPr bwMode="auto">
            <a:xfrm>
              <a:off x="1372" y="1860"/>
              <a:ext cx="737" cy="320"/>
              <a:chOff x="1372" y="1860"/>
              <a:chExt cx="737" cy="320"/>
            </a:xfrm>
          </p:grpSpPr>
          <p:sp>
            <p:nvSpPr>
              <p:cNvPr id="52" name="Rectangle 70"/>
              <p:cNvSpPr>
                <a:spLocks noChangeArrowheads="1"/>
              </p:cNvSpPr>
              <p:nvPr/>
            </p:nvSpPr>
            <p:spPr bwMode="auto">
              <a:xfrm>
                <a:off x="1378" y="1866"/>
                <a:ext cx="725"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en-GB" altLang="zh-CN">
                    <a:latin typeface="Times New Roman" panose="02020603050405020304" pitchFamily="18" charset="0"/>
                    <a:ea typeface="宋体" panose="02010600030101010101" pitchFamily="2" charset="-122"/>
                  </a:rPr>
                  <a:t>5% 50000PPM</a:t>
                </a:r>
                <a:endParaRPr lang="en-GB" altLang="zh-CN">
                  <a:ea typeface="宋体" panose="02010600030101010101" pitchFamily="2" charset="-122"/>
                </a:endParaRPr>
              </a:p>
            </p:txBody>
          </p:sp>
          <p:sp>
            <p:nvSpPr>
              <p:cNvPr id="53" name="Rectangle 71"/>
              <p:cNvSpPr>
                <a:spLocks noChangeArrowheads="1"/>
              </p:cNvSpPr>
              <p:nvPr/>
            </p:nvSpPr>
            <p:spPr bwMode="auto">
              <a:xfrm>
                <a:off x="1372" y="1860"/>
                <a:ext cx="737" cy="32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31" name="Group 72"/>
            <p:cNvGrpSpPr/>
            <p:nvPr/>
          </p:nvGrpSpPr>
          <p:grpSpPr bwMode="auto">
            <a:xfrm>
              <a:off x="2109" y="1860"/>
              <a:ext cx="566" cy="320"/>
              <a:chOff x="2109" y="1860"/>
              <a:chExt cx="566" cy="320"/>
            </a:xfrm>
          </p:grpSpPr>
          <p:sp>
            <p:nvSpPr>
              <p:cNvPr id="50" name="Rectangle 73"/>
              <p:cNvSpPr>
                <a:spLocks noChangeArrowheads="1"/>
              </p:cNvSpPr>
              <p:nvPr/>
            </p:nvSpPr>
            <p:spPr bwMode="auto">
              <a:xfrm>
                <a:off x="2115" y="1866"/>
                <a:ext cx="554"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en-GB" altLang="zh-CN">
                    <a:latin typeface="Times New Roman" panose="02020603050405020304" pitchFamily="18" charset="0"/>
                    <a:ea typeface="宋体" panose="02010600030101010101" pitchFamily="2" charset="-122"/>
                  </a:rPr>
                  <a:t>0.6678</a:t>
                </a:r>
                <a:endParaRPr lang="en-GB" altLang="zh-CN">
                  <a:latin typeface="Times New Roman" panose="02020603050405020304" pitchFamily="18" charset="0"/>
                  <a:ea typeface="宋体" panose="02010600030101010101" pitchFamily="2" charset="-122"/>
                </a:endParaRPr>
              </a:p>
              <a:p>
                <a:pPr algn="ctr">
                  <a:spcBef>
                    <a:spcPct val="0"/>
                  </a:spcBef>
                  <a:buFontTx/>
                  <a:buNone/>
                </a:pPr>
                <a:r>
                  <a:rPr lang="en-GB" altLang="zh-CN">
                    <a:latin typeface="Times New Roman" panose="02020603050405020304" pitchFamily="18" charset="0"/>
                    <a:ea typeface="宋体" panose="02010600030101010101" pitchFamily="2" charset="-122"/>
                  </a:rPr>
                  <a:t>Kg/m</a:t>
                </a:r>
                <a:r>
                  <a:rPr lang="en-GB" altLang="zh-CN" baseline="30000">
                    <a:latin typeface="Times New Roman" panose="02020603050405020304" pitchFamily="18" charset="0"/>
                    <a:ea typeface="宋体" panose="02010600030101010101" pitchFamily="2" charset="-122"/>
                  </a:rPr>
                  <a:t>3</a:t>
                </a:r>
                <a:endParaRPr lang="en-GB" altLang="zh-CN">
                  <a:ea typeface="宋体" panose="02010600030101010101" pitchFamily="2" charset="-122"/>
                </a:endParaRPr>
              </a:p>
            </p:txBody>
          </p:sp>
          <p:sp>
            <p:nvSpPr>
              <p:cNvPr id="51" name="Rectangle 74"/>
              <p:cNvSpPr>
                <a:spLocks noChangeArrowheads="1"/>
              </p:cNvSpPr>
              <p:nvPr/>
            </p:nvSpPr>
            <p:spPr bwMode="auto">
              <a:xfrm>
                <a:off x="2109" y="1860"/>
                <a:ext cx="566" cy="32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32" name="Group 75"/>
            <p:cNvGrpSpPr/>
            <p:nvPr/>
          </p:nvGrpSpPr>
          <p:grpSpPr bwMode="auto">
            <a:xfrm>
              <a:off x="2675" y="1860"/>
              <a:ext cx="1477" cy="320"/>
              <a:chOff x="2675" y="1860"/>
              <a:chExt cx="1477" cy="320"/>
            </a:xfrm>
          </p:grpSpPr>
          <p:sp>
            <p:nvSpPr>
              <p:cNvPr id="48" name="Rectangle 76"/>
              <p:cNvSpPr>
                <a:spLocks noChangeArrowheads="1"/>
              </p:cNvSpPr>
              <p:nvPr/>
            </p:nvSpPr>
            <p:spPr bwMode="auto">
              <a:xfrm>
                <a:off x="2681" y="1866"/>
                <a:ext cx="1465"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zh-TW" altLang="en-GB">
                    <a:latin typeface="Times New Roman" panose="02020603050405020304" pitchFamily="18" charset="0"/>
                    <a:ea typeface="宋体" panose="02010600030101010101" pitchFamily="2" charset="-122"/>
                  </a:rPr>
                  <a:t>俗稱瓦斯，在礦井下易產生爆炸。</a:t>
                </a:r>
                <a:endParaRPr lang="zh-CN" altLang="en-GB">
                  <a:latin typeface="Times New Roman" panose="02020603050405020304" pitchFamily="18" charset="0"/>
                  <a:ea typeface="宋体" panose="02010600030101010101" pitchFamily="2" charset="-122"/>
                </a:endParaRPr>
              </a:p>
            </p:txBody>
          </p:sp>
          <p:sp>
            <p:nvSpPr>
              <p:cNvPr id="49" name="Rectangle 77"/>
              <p:cNvSpPr>
                <a:spLocks noChangeArrowheads="1"/>
              </p:cNvSpPr>
              <p:nvPr/>
            </p:nvSpPr>
            <p:spPr bwMode="auto">
              <a:xfrm>
                <a:off x="2675" y="1860"/>
                <a:ext cx="1477" cy="32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33" name="Group 78"/>
            <p:cNvGrpSpPr/>
            <p:nvPr/>
          </p:nvGrpSpPr>
          <p:grpSpPr bwMode="auto">
            <a:xfrm>
              <a:off x="0" y="2186"/>
              <a:ext cx="639" cy="320"/>
              <a:chOff x="0" y="2186"/>
              <a:chExt cx="639" cy="320"/>
            </a:xfrm>
          </p:grpSpPr>
          <p:sp>
            <p:nvSpPr>
              <p:cNvPr id="46" name="Rectangle 79"/>
              <p:cNvSpPr>
                <a:spLocks noChangeArrowheads="1"/>
              </p:cNvSpPr>
              <p:nvPr/>
            </p:nvSpPr>
            <p:spPr bwMode="auto">
              <a:xfrm>
                <a:off x="6" y="2192"/>
                <a:ext cx="627"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zh-CN" altLang="en-GB">
                    <a:latin typeface="Times New Roman" panose="02020603050405020304" pitchFamily="18" charset="0"/>
                    <a:ea typeface="宋体" panose="02010600030101010101" pitchFamily="2" charset="-122"/>
                  </a:rPr>
                  <a:t>丙烷</a:t>
                </a:r>
                <a:endParaRPr lang="zh-CN" altLang="en-GB">
                  <a:latin typeface="Times New Roman" panose="02020603050405020304" pitchFamily="18" charset="0"/>
                  <a:ea typeface="宋体" panose="02010600030101010101" pitchFamily="2" charset="-122"/>
                </a:endParaRPr>
              </a:p>
              <a:p>
                <a:pPr algn="ctr">
                  <a:spcBef>
                    <a:spcPct val="0"/>
                  </a:spcBef>
                  <a:buFontTx/>
                  <a:buNone/>
                </a:pPr>
                <a:r>
                  <a:rPr lang="zh-CN" altLang="en-GB">
                    <a:latin typeface="Times New Roman" panose="02020603050405020304" pitchFamily="18" charset="0"/>
                    <a:ea typeface="宋体" panose="02010600030101010101" pitchFamily="2" charset="-122"/>
                  </a:rPr>
                  <a:t>（</a:t>
                </a:r>
                <a:r>
                  <a:rPr lang="en-GB" altLang="zh-CN">
                    <a:latin typeface="Times New Roman" panose="02020603050405020304" pitchFamily="18" charset="0"/>
                    <a:ea typeface="宋体" panose="02010600030101010101" pitchFamily="2" charset="-122"/>
                  </a:rPr>
                  <a:t>C3H6）</a:t>
                </a:r>
                <a:endParaRPr lang="en-GB" altLang="zh-CN">
                  <a:latin typeface="Times New Roman" panose="02020603050405020304" pitchFamily="18" charset="0"/>
                  <a:ea typeface="宋体" panose="02010600030101010101" pitchFamily="2" charset="-122"/>
                </a:endParaRPr>
              </a:p>
            </p:txBody>
          </p:sp>
          <p:sp>
            <p:nvSpPr>
              <p:cNvPr id="47" name="Rectangle 80"/>
              <p:cNvSpPr>
                <a:spLocks noChangeArrowheads="1"/>
              </p:cNvSpPr>
              <p:nvPr/>
            </p:nvSpPr>
            <p:spPr bwMode="auto">
              <a:xfrm>
                <a:off x="0" y="2186"/>
                <a:ext cx="639" cy="32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34" name="Group 81"/>
            <p:cNvGrpSpPr/>
            <p:nvPr/>
          </p:nvGrpSpPr>
          <p:grpSpPr bwMode="auto">
            <a:xfrm>
              <a:off x="639" y="2186"/>
              <a:ext cx="733" cy="320"/>
              <a:chOff x="639" y="2186"/>
              <a:chExt cx="733" cy="320"/>
            </a:xfrm>
          </p:grpSpPr>
          <p:sp>
            <p:nvSpPr>
              <p:cNvPr id="44" name="Rectangle 82"/>
              <p:cNvSpPr>
                <a:spLocks noChangeArrowheads="1"/>
              </p:cNvSpPr>
              <p:nvPr/>
            </p:nvSpPr>
            <p:spPr bwMode="auto">
              <a:xfrm>
                <a:off x="645" y="2192"/>
                <a:ext cx="721"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en-GB" altLang="zh-CN">
                    <a:latin typeface="Times New Roman" panose="02020603050405020304" pitchFamily="18" charset="0"/>
                    <a:ea typeface="宋体" panose="02010600030101010101" pitchFamily="2" charset="-122"/>
                  </a:rPr>
                  <a:t>466℃</a:t>
                </a:r>
                <a:endParaRPr lang="en-GB" altLang="zh-CN">
                  <a:ea typeface="宋体" panose="02010600030101010101" pitchFamily="2" charset="-122"/>
                </a:endParaRPr>
              </a:p>
            </p:txBody>
          </p:sp>
          <p:sp>
            <p:nvSpPr>
              <p:cNvPr id="45" name="Rectangle 83"/>
              <p:cNvSpPr>
                <a:spLocks noChangeArrowheads="1"/>
              </p:cNvSpPr>
              <p:nvPr/>
            </p:nvSpPr>
            <p:spPr bwMode="auto">
              <a:xfrm>
                <a:off x="639" y="2186"/>
                <a:ext cx="733" cy="32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35" name="Group 84"/>
            <p:cNvGrpSpPr/>
            <p:nvPr/>
          </p:nvGrpSpPr>
          <p:grpSpPr bwMode="auto">
            <a:xfrm>
              <a:off x="1372" y="2186"/>
              <a:ext cx="737" cy="320"/>
              <a:chOff x="1372" y="2186"/>
              <a:chExt cx="737" cy="320"/>
            </a:xfrm>
          </p:grpSpPr>
          <p:sp>
            <p:nvSpPr>
              <p:cNvPr id="42" name="Rectangle 85"/>
              <p:cNvSpPr>
                <a:spLocks noChangeArrowheads="1"/>
              </p:cNvSpPr>
              <p:nvPr/>
            </p:nvSpPr>
            <p:spPr bwMode="auto">
              <a:xfrm>
                <a:off x="1378" y="2192"/>
                <a:ext cx="725"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en-GB" altLang="zh-CN">
                    <a:latin typeface="Times New Roman" panose="02020603050405020304" pitchFamily="18" charset="0"/>
                    <a:ea typeface="宋体" panose="02010600030101010101" pitchFamily="2" charset="-122"/>
                  </a:rPr>
                  <a:t>2.20% 22000PPM</a:t>
                </a:r>
                <a:endParaRPr lang="en-GB" altLang="zh-CN">
                  <a:ea typeface="宋体" panose="02010600030101010101" pitchFamily="2" charset="-122"/>
                </a:endParaRPr>
              </a:p>
            </p:txBody>
          </p:sp>
          <p:sp>
            <p:nvSpPr>
              <p:cNvPr id="43" name="Rectangle 86"/>
              <p:cNvSpPr>
                <a:spLocks noChangeArrowheads="1"/>
              </p:cNvSpPr>
              <p:nvPr/>
            </p:nvSpPr>
            <p:spPr bwMode="auto">
              <a:xfrm>
                <a:off x="1372" y="2186"/>
                <a:ext cx="737" cy="32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36" name="Group 87"/>
            <p:cNvGrpSpPr/>
            <p:nvPr/>
          </p:nvGrpSpPr>
          <p:grpSpPr bwMode="auto">
            <a:xfrm>
              <a:off x="2109" y="2186"/>
              <a:ext cx="566" cy="320"/>
              <a:chOff x="2109" y="2186"/>
              <a:chExt cx="566" cy="320"/>
            </a:xfrm>
          </p:grpSpPr>
          <p:sp>
            <p:nvSpPr>
              <p:cNvPr id="40" name="Rectangle 88"/>
              <p:cNvSpPr>
                <a:spLocks noChangeArrowheads="1"/>
              </p:cNvSpPr>
              <p:nvPr/>
            </p:nvSpPr>
            <p:spPr bwMode="auto">
              <a:xfrm>
                <a:off x="2115" y="2192"/>
                <a:ext cx="554"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en-GB" altLang="zh-CN">
                    <a:latin typeface="Times New Roman" panose="02020603050405020304" pitchFamily="18" charset="0"/>
                    <a:ea typeface="宋体" panose="02010600030101010101" pitchFamily="2" charset="-122"/>
                  </a:rPr>
                  <a:t>2.005</a:t>
                </a:r>
                <a:endParaRPr lang="en-GB" altLang="zh-CN">
                  <a:latin typeface="Times New Roman" panose="02020603050405020304" pitchFamily="18" charset="0"/>
                  <a:ea typeface="宋体" panose="02010600030101010101" pitchFamily="2" charset="-122"/>
                </a:endParaRPr>
              </a:p>
              <a:p>
                <a:pPr algn="ctr">
                  <a:spcBef>
                    <a:spcPct val="0"/>
                  </a:spcBef>
                  <a:buFontTx/>
                  <a:buNone/>
                </a:pPr>
                <a:r>
                  <a:rPr lang="en-GB" altLang="zh-CN">
                    <a:latin typeface="Times New Roman" panose="02020603050405020304" pitchFamily="18" charset="0"/>
                    <a:ea typeface="宋体" panose="02010600030101010101" pitchFamily="2" charset="-122"/>
                  </a:rPr>
                  <a:t>Kg/m</a:t>
                </a:r>
                <a:r>
                  <a:rPr lang="en-GB" altLang="zh-CN" baseline="30000">
                    <a:latin typeface="Times New Roman" panose="02020603050405020304" pitchFamily="18" charset="0"/>
                    <a:ea typeface="宋体" panose="02010600030101010101" pitchFamily="2" charset="-122"/>
                  </a:rPr>
                  <a:t>3</a:t>
                </a:r>
                <a:endParaRPr lang="en-GB" altLang="zh-CN">
                  <a:ea typeface="宋体" panose="02010600030101010101" pitchFamily="2" charset="-122"/>
                </a:endParaRPr>
              </a:p>
            </p:txBody>
          </p:sp>
          <p:sp>
            <p:nvSpPr>
              <p:cNvPr id="41" name="Rectangle 89"/>
              <p:cNvSpPr>
                <a:spLocks noChangeArrowheads="1"/>
              </p:cNvSpPr>
              <p:nvPr/>
            </p:nvSpPr>
            <p:spPr bwMode="auto">
              <a:xfrm>
                <a:off x="2109" y="2186"/>
                <a:ext cx="566" cy="32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37" name="Group 90"/>
            <p:cNvGrpSpPr/>
            <p:nvPr/>
          </p:nvGrpSpPr>
          <p:grpSpPr bwMode="auto">
            <a:xfrm>
              <a:off x="2675" y="2186"/>
              <a:ext cx="1477" cy="320"/>
              <a:chOff x="2675" y="2186"/>
              <a:chExt cx="1477" cy="320"/>
            </a:xfrm>
          </p:grpSpPr>
          <p:sp>
            <p:nvSpPr>
              <p:cNvPr id="38" name="Rectangle 91"/>
              <p:cNvSpPr>
                <a:spLocks noChangeArrowheads="1"/>
              </p:cNvSpPr>
              <p:nvPr/>
            </p:nvSpPr>
            <p:spPr bwMode="auto">
              <a:xfrm>
                <a:off x="2681" y="2192"/>
                <a:ext cx="1465"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zh-TW" altLang="en-GB">
                    <a:latin typeface="Times New Roman" panose="02020603050405020304" pitchFamily="18" charset="0"/>
                    <a:ea typeface="宋体" panose="02010600030101010101" pitchFamily="2" charset="-122"/>
                  </a:rPr>
                  <a:t>液體石油氣的主要成份。</a:t>
                </a:r>
                <a:endParaRPr lang="zh-CN" altLang="en-GB">
                  <a:latin typeface="Times New Roman" panose="02020603050405020304" pitchFamily="18" charset="0"/>
                  <a:ea typeface="宋体" panose="02010600030101010101" pitchFamily="2" charset="-122"/>
                </a:endParaRPr>
              </a:p>
            </p:txBody>
          </p:sp>
          <p:sp>
            <p:nvSpPr>
              <p:cNvPr id="39" name="Rectangle 92"/>
              <p:cNvSpPr>
                <a:spLocks noChangeArrowheads="1"/>
              </p:cNvSpPr>
              <p:nvPr/>
            </p:nvSpPr>
            <p:spPr bwMode="auto">
              <a:xfrm>
                <a:off x="2675" y="2186"/>
                <a:ext cx="1477" cy="32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spTree>
  </p:cSld>
  <p:clrMapOvr>
    <a:masterClrMapping/>
  </p:clrMapOvr>
  <p:transition>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1260648" y="1456830"/>
            <a:ext cx="6967538" cy="311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5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5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5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zh-TW" altLang="zh-CN" sz="1400" dirty="0">
              <a:latin typeface="+mj-ea"/>
              <a:ea typeface="+mj-ea"/>
            </a:endParaRPr>
          </a:p>
        </p:txBody>
      </p:sp>
      <p:sp>
        <p:nvSpPr>
          <p:cNvPr id="10" name="标题 9"/>
          <p:cNvSpPr>
            <a:spLocks noGrp="1"/>
          </p:cNvSpPr>
          <p:nvPr>
            <p:ph type="title"/>
          </p:nvPr>
        </p:nvSpPr>
        <p:spPr/>
        <p:txBody>
          <a:bodyPr>
            <a:normAutofit/>
          </a:bodyPr>
          <a:lstStyle/>
          <a:p>
            <a:r>
              <a:rPr lang="en-US" altLang="zh-CN" sz="2000" dirty="0">
                <a:latin typeface="PMingLiU" panose="02020500000000000000" pitchFamily="18" charset="-120"/>
                <a:ea typeface="PMingLiU" panose="02020500000000000000" pitchFamily="18" charset="-120"/>
              </a:rPr>
              <a:t>15. X-Sense</a:t>
            </a:r>
            <a:r>
              <a:rPr lang="zh-CN" altLang="en-US" sz="2000" b="1" dirty="0">
                <a:latin typeface="PMingLiU" panose="02020500000000000000" pitchFamily="18" charset="-120"/>
                <a:ea typeface="PMingLiU" panose="02020500000000000000" pitchFamily="18" charset="-120"/>
              </a:rPr>
              <a:t>一氧化碳</a:t>
            </a:r>
            <a:r>
              <a:rPr lang="zh-CN" altLang="zh-CN" sz="2000" b="1" dirty="0">
                <a:latin typeface="PMingLiU" panose="02020500000000000000" pitchFamily="18" charset="-120"/>
                <a:ea typeface="PMingLiU" panose="02020500000000000000" pitchFamily="18" charset="-120"/>
              </a:rPr>
              <a:t>报警器的</a:t>
            </a:r>
            <a:r>
              <a:rPr lang="zh-CN" altLang="en-US" sz="2000" b="1" dirty="0">
                <a:latin typeface="PMingLiU" panose="02020500000000000000" pitchFamily="18" charset="-120"/>
                <a:ea typeface="PMingLiU" panose="02020500000000000000" pitchFamily="18" charset="-120"/>
              </a:rPr>
              <a:t>产品特色</a:t>
            </a:r>
            <a:endParaRPr lang="zh-CN" altLang="en-US" sz="2000" dirty="0">
              <a:latin typeface="PMingLiU" panose="02020500000000000000" pitchFamily="18" charset="-120"/>
              <a:ea typeface="PMingLiU" panose="02020500000000000000" pitchFamily="18" charset="-120"/>
            </a:endParaRPr>
          </a:p>
        </p:txBody>
      </p:sp>
      <p:sp>
        <p:nvSpPr>
          <p:cNvPr id="2" name="矩形 1"/>
          <p:cNvSpPr/>
          <p:nvPr/>
        </p:nvSpPr>
        <p:spPr>
          <a:xfrm>
            <a:off x="611505" y="1271905"/>
            <a:ext cx="2099310" cy="2530475"/>
          </a:xfrm>
          <a:prstGeom prst="rect">
            <a:avLst/>
          </a:prstGeom>
        </p:spPr>
        <p:txBody>
          <a:bodyPr wrap="none">
            <a:noAutofit/>
          </a:bodyPr>
          <a:lstStyle/>
          <a:p>
            <a:r>
              <a:rPr lang="en-US" altLang="zh-CN" dirty="0">
                <a:latin typeface="Arial" panose="020B0604020202020204" pitchFamily="34" charset="0"/>
              </a:rPr>
              <a:t>DC, AC</a:t>
            </a:r>
            <a:r>
              <a:rPr lang="zh-CN" altLang="zh-CN" dirty="0">
                <a:latin typeface="Arial" panose="020B0604020202020204" pitchFamily="34" charset="0"/>
              </a:rPr>
              <a:t>，</a:t>
            </a:r>
            <a:r>
              <a:rPr lang="en-US" altLang="zh-CN" dirty="0">
                <a:latin typeface="Arial" panose="020B0604020202020204" pitchFamily="34" charset="0"/>
              </a:rPr>
              <a:t>DC+AC</a:t>
            </a:r>
            <a:endParaRPr lang="en-US" altLang="zh-CN" dirty="0">
              <a:latin typeface="Arial" panose="020B0604020202020204" pitchFamily="34" charset="0"/>
            </a:endParaRPr>
          </a:p>
          <a:p>
            <a:r>
              <a:rPr lang="zh-CN" altLang="en-US" dirty="0">
                <a:latin typeface="Arial" panose="020B0604020202020204" pitchFamily="34" charset="0"/>
              </a:rPr>
              <a:t>数字显示，</a:t>
            </a:r>
            <a:endParaRPr lang="en-US" altLang="zh-CN" dirty="0">
              <a:latin typeface="Arial" panose="020B0604020202020204" pitchFamily="34" charset="0"/>
            </a:endParaRPr>
          </a:p>
          <a:p>
            <a:r>
              <a:rPr lang="zh-CN" altLang="en-US" dirty="0">
                <a:latin typeface="Arial" panose="020B0604020202020204" pitchFamily="34" charset="0"/>
              </a:rPr>
              <a:t>峰值记亿，</a:t>
            </a:r>
            <a:endParaRPr lang="en-US" altLang="zh-CN" dirty="0">
              <a:latin typeface="Arial" panose="020B0604020202020204" pitchFamily="34" charset="0"/>
            </a:endParaRPr>
          </a:p>
          <a:p>
            <a:r>
              <a:rPr lang="zh-CN" altLang="en-US" dirty="0" smtClean="0">
                <a:latin typeface="Arial" panose="020B0604020202020204" pitchFamily="34" charset="0"/>
              </a:rPr>
              <a:t>精</a:t>
            </a:r>
            <a:r>
              <a:rPr lang="zh-CN" altLang="en-US" dirty="0">
                <a:latin typeface="Arial" panose="020B0604020202020204" pitchFamily="34" charset="0"/>
              </a:rPr>
              <a:t>确度</a:t>
            </a:r>
            <a:r>
              <a:rPr lang="en-US" altLang="zh-CN" dirty="0">
                <a:latin typeface="Arial" panose="020B0604020202020204" pitchFamily="34" charset="0"/>
              </a:rPr>
              <a:t>20%</a:t>
            </a:r>
            <a:r>
              <a:rPr lang="zh-CN" altLang="en-US" dirty="0">
                <a:latin typeface="Arial" panose="020B0604020202020204" pitchFamily="34" charset="0"/>
              </a:rPr>
              <a:t>， </a:t>
            </a:r>
            <a:endParaRPr lang="en-US" altLang="zh-CN" dirty="0">
              <a:latin typeface="Arial" panose="020B0604020202020204" pitchFamily="34" charset="0"/>
            </a:endParaRPr>
          </a:p>
          <a:p>
            <a:r>
              <a:rPr lang="en-US" altLang="zh-CN" dirty="0">
                <a:latin typeface="Arial" panose="020B0604020202020204" pitchFamily="34" charset="0"/>
              </a:rPr>
              <a:t>CO, CO+Smoke</a:t>
            </a:r>
            <a:r>
              <a:rPr lang="zh-CN" altLang="en-US" dirty="0">
                <a:latin typeface="Arial" panose="020B0604020202020204" pitchFamily="34" charset="0"/>
              </a:rPr>
              <a:t>。</a:t>
            </a:r>
            <a:br>
              <a:rPr lang="zh-CN" altLang="en-US" dirty="0">
                <a:latin typeface="Arial" panose="020B0604020202020204" pitchFamily="34" charset="0"/>
              </a:rPr>
            </a:br>
            <a:r>
              <a:rPr lang="en-US" altLang="zh-CN" dirty="0">
                <a:latin typeface="Arial" panose="020B0604020202020204" pitchFamily="34" charset="0"/>
              </a:rPr>
              <a:t>RF, wifi, BT etc.</a:t>
            </a:r>
            <a:endParaRPr lang="en-US" altLang="zh-CN" dirty="0">
              <a:latin typeface="Arial" panose="020B0604020202020204" pitchFamily="34" charset="0"/>
            </a:endParaRPr>
          </a:p>
        </p:txBody>
      </p:sp>
    </p:spTree>
  </p:cSld>
  <p:clrMapOvr>
    <a:masterClrMapping/>
  </p:clrMapOvr>
  <p:transition>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971600" y="2353444"/>
            <a:ext cx="7039545" cy="745232"/>
          </a:xfrm>
          <a:noFill/>
          <a:ln>
            <a:noFill/>
          </a:ln>
        </p:spPr>
        <p:txBody>
          <a:bodyPr>
            <a:noAutofit/>
          </a:bodyPr>
          <a:lstStyle/>
          <a:p>
            <a:r>
              <a:rPr lang="zh-CN" altLang="en-US" sz="2800" dirty="0">
                <a:latin typeface="PMingLiU" panose="02020500000000000000" pitchFamily="18" charset="-120"/>
                <a:ea typeface="PMingLiU" panose="02020500000000000000" pitchFamily="18" charset="-120"/>
              </a:rPr>
              <a:t>                    二</a:t>
            </a:r>
            <a:r>
              <a:rPr lang="en-US" altLang="zh-CN" sz="2800" dirty="0">
                <a:latin typeface="PMingLiU" panose="02020500000000000000" pitchFamily="18" charset="-120"/>
                <a:ea typeface="PMingLiU" panose="02020500000000000000" pitchFamily="18" charset="-120"/>
              </a:rPr>
              <a:t>. EN50291</a:t>
            </a:r>
            <a:r>
              <a:rPr lang="zh-CN" altLang="en-US" sz="2800" dirty="0">
                <a:latin typeface="PMingLiU" panose="02020500000000000000" pitchFamily="18" charset="-120"/>
                <a:ea typeface="PMingLiU" panose="02020500000000000000" pitchFamily="18" charset="-120"/>
              </a:rPr>
              <a:t>标准的介绍</a:t>
            </a:r>
            <a:r>
              <a:rPr lang="zh-TW" altLang="en-US" sz="2800" dirty="0">
                <a:solidFill>
                  <a:srgbClr val="FFFFFF"/>
                </a:solidFill>
                <a:latin typeface="PMingLiU" panose="02020500000000000000" pitchFamily="18" charset="-120"/>
                <a:ea typeface="PMingLiU" panose="02020500000000000000" pitchFamily="18" charset="-120"/>
              </a:rPr>
              <a:t>  </a:t>
            </a:r>
            <a:r>
              <a:rPr lang="en-US" altLang="zh-TW" sz="2800" dirty="0">
                <a:solidFill>
                  <a:srgbClr val="FFFFFF"/>
                </a:solidFill>
                <a:latin typeface="PMingLiU" panose="02020500000000000000" pitchFamily="18" charset="-120"/>
                <a:ea typeface="PMingLiU" panose="02020500000000000000" pitchFamily="18" charset="-120"/>
              </a:rPr>
              <a:t>ULDF</a:t>
            </a:r>
            <a:endParaRPr lang="zh-CN" altLang="en-US" sz="2800" u="sng" dirty="0">
              <a:latin typeface="PMingLiU" panose="02020500000000000000" pitchFamily="18" charset="-120"/>
              <a:ea typeface="PMingLiU" panose="02020500000000000000" pitchFamily="18" charset="-120"/>
            </a:endParaRPr>
          </a:p>
        </p:txBody>
      </p:sp>
    </p:spTree>
  </p:cSld>
  <p:clrMapOvr>
    <a:masterClrMapping/>
  </p:clrMapOvr>
  <p:transition>
    <p:pull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PMingLiU" panose="02020500000000000000" pitchFamily="18" charset="-120"/>
                <a:ea typeface="PMingLiU" panose="02020500000000000000" pitchFamily="18" charset="-120"/>
              </a:rPr>
              <a:t>1. EN50291</a:t>
            </a:r>
            <a:r>
              <a:rPr lang="zh-CN" altLang="en-US" dirty="0">
                <a:latin typeface="PMingLiU" panose="02020500000000000000" pitchFamily="18" charset="-120"/>
                <a:ea typeface="PMingLiU" panose="02020500000000000000" pitchFamily="18" charset="-120"/>
              </a:rPr>
              <a:t>主要测试项目的介绍</a:t>
            </a:r>
            <a:endParaRPr lang="zh-CN" altLang="en-US" sz="2000" dirty="0">
              <a:latin typeface="PMingLiU" panose="02020500000000000000" pitchFamily="18" charset="-120"/>
              <a:ea typeface="PMingLiU" panose="02020500000000000000" pitchFamily="18" charset="-120"/>
            </a:endParaRPr>
          </a:p>
        </p:txBody>
      </p:sp>
      <p:graphicFrame>
        <p:nvGraphicFramePr>
          <p:cNvPr id="11" name="表格 10"/>
          <p:cNvGraphicFramePr/>
          <p:nvPr>
            <p:custDataLst>
              <p:tags r:id="rId1"/>
            </p:custDataLst>
          </p:nvPr>
        </p:nvGraphicFramePr>
        <p:xfrm>
          <a:off x="456565" y="938530"/>
          <a:ext cx="8262620" cy="4077335"/>
        </p:xfrm>
        <a:graphic>
          <a:graphicData uri="http://schemas.openxmlformats.org/drawingml/2006/table">
            <a:tbl>
              <a:tblPr firstRow="1" bandRow="1">
                <a:tableStyleId>{5C22544A-7EE6-4342-B048-85BDC9FD1C3A}</a:tableStyleId>
              </a:tblPr>
              <a:tblGrid>
                <a:gridCol w="554355"/>
                <a:gridCol w="913765"/>
                <a:gridCol w="2528570"/>
                <a:gridCol w="269875"/>
                <a:gridCol w="554990"/>
                <a:gridCol w="913130"/>
                <a:gridCol w="2527935"/>
              </a:tblGrid>
              <a:tr h="314960">
                <a:tc gridSpan="7">
                  <a:txBody>
                    <a:bodyPr/>
                    <a:p>
                      <a:pPr indent="0" algn="ctr">
                        <a:buNone/>
                      </a:pPr>
                      <a:r>
                        <a:rPr lang="en-US" sz="900" b="0">
                          <a:solidFill>
                            <a:srgbClr val="000000"/>
                          </a:solidFill>
                          <a:latin typeface="Arial" panose="020B0604020202020204" charset="-122"/>
                        </a:rPr>
                        <a:t>BS EN 50291:2010+A1:2012</a:t>
                      </a:r>
                      <a:endParaRPr lang="en-US" altLang="en-US" sz="900" b="0">
                        <a:solidFill>
                          <a:srgbClr val="000000"/>
                        </a:solidFill>
                        <a:latin typeface="Arial" panose="020B0604020202020204" charset="-122"/>
                      </a:endParaRPr>
                    </a:p>
                  </a:txBody>
                  <a:tcPr marL="12700" marR="12700" marT="12700" vert="horz" anchor="ctr" anchorCtr="0">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DD7EE"/>
                    </a:solidFill>
                  </a:tcPr>
                </a:tc>
                <a:tc hMerge="1">
                  <a:tcP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251460">
                <a:tc>
                  <a:txBody>
                    <a:bodyPr/>
                    <a:p>
                      <a:pPr indent="0" algn="ctr">
                        <a:buNone/>
                      </a:pPr>
                      <a:r>
                        <a:rPr lang="en-US" sz="900" b="0">
                          <a:solidFill>
                            <a:srgbClr val="000000"/>
                          </a:solidFill>
                          <a:latin typeface="Arial" panose="020B0604020202020204" charset="-122"/>
                        </a:rPr>
                        <a:t>S/N</a:t>
                      </a:r>
                      <a:endParaRPr lang="en-US" altLang="en-US" sz="900" b="0">
                        <a:solidFill>
                          <a:srgbClr val="000000"/>
                        </a:solidFill>
                        <a:latin typeface="Arial" panose="020B0604020202020204" charset="-122"/>
                      </a:endParaRPr>
                    </a:p>
                  </a:txBody>
                  <a:tcPr marL="12700" marR="12700" marT="12700" vert="horz" anchor="ctr" anchorCtr="0">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DD7EE"/>
                    </a:solidFill>
                  </a:tcPr>
                </a:tc>
                <a:tc>
                  <a:txBody>
                    <a:bodyPr/>
                    <a:p>
                      <a:pPr indent="0" algn="ctr">
                        <a:buNone/>
                      </a:pPr>
                      <a:r>
                        <a:rPr lang="en-US" sz="800" b="1">
                          <a:solidFill>
                            <a:srgbClr val="000000"/>
                          </a:solidFill>
                          <a:latin typeface="Arial" panose="020B0604020202020204" charset="-122"/>
                        </a:rPr>
                        <a:t>Clause</a:t>
                      </a:r>
                      <a:endParaRPr lang="en-US" altLang="en-US" sz="800" b="1">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DD7EE"/>
                    </a:solidFill>
                  </a:tcPr>
                </a:tc>
                <a:tc>
                  <a:txBody>
                    <a:bodyPr/>
                    <a:p>
                      <a:pPr indent="0" algn="ctr">
                        <a:buNone/>
                      </a:pPr>
                      <a:r>
                        <a:rPr lang="en-US" sz="800" b="1">
                          <a:solidFill>
                            <a:srgbClr val="000000"/>
                          </a:solidFill>
                          <a:latin typeface="Arial" panose="020B0604020202020204" charset="-122"/>
                        </a:rPr>
                        <a:t>Section</a:t>
                      </a:r>
                      <a:endParaRPr lang="en-US" altLang="en-US" sz="800" b="1">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DD7EE"/>
                    </a:solidFill>
                  </a:tcPr>
                </a:tc>
                <a:tc rowSpan="15">
                  <a:txBody>
                    <a:bodyPr/>
                    <a:p>
                      <a:pPr indent="0" algn="ctr">
                        <a:buNone/>
                      </a:pP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panose="020B0604020202020204" charset="-122"/>
                        </a:rPr>
                        <a:t>S/N</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DD7EE"/>
                    </a:solidFill>
                  </a:tcPr>
                </a:tc>
                <a:tc>
                  <a:txBody>
                    <a:bodyPr/>
                    <a:p>
                      <a:pPr indent="0" algn="ctr">
                        <a:buNone/>
                      </a:pPr>
                      <a:r>
                        <a:rPr lang="en-US" sz="800" b="1">
                          <a:solidFill>
                            <a:srgbClr val="000000"/>
                          </a:solidFill>
                          <a:latin typeface="Arial" panose="020B0604020202020204" charset="-122"/>
                        </a:rPr>
                        <a:t>Clause</a:t>
                      </a:r>
                      <a:endParaRPr lang="en-US" altLang="en-US" sz="800" b="1">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DD7EE"/>
                    </a:solidFill>
                  </a:tcPr>
                </a:tc>
                <a:tc>
                  <a:txBody>
                    <a:bodyPr/>
                    <a:p>
                      <a:pPr indent="0" algn="ctr">
                        <a:buNone/>
                      </a:pPr>
                      <a:r>
                        <a:rPr lang="en-US" sz="800" b="1">
                          <a:solidFill>
                            <a:srgbClr val="000000"/>
                          </a:solidFill>
                          <a:latin typeface="Arial" panose="020B0604020202020204" charset="-122"/>
                        </a:rPr>
                        <a:t>Section</a:t>
                      </a:r>
                      <a:endParaRPr lang="en-US" altLang="en-US" sz="800" b="1">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DD7EE"/>
                    </a:solidFill>
                  </a:tcPr>
                </a:tc>
              </a:tr>
              <a:tr h="250190">
                <a:tc>
                  <a:txBody>
                    <a:bodyPr/>
                    <a:p>
                      <a:pPr indent="0" algn="ctr">
                        <a:buNone/>
                      </a:pPr>
                      <a:r>
                        <a:rPr lang="en-US" sz="900" b="0">
                          <a:solidFill>
                            <a:srgbClr val="000000"/>
                          </a:solidFill>
                          <a:latin typeface="Arial" panose="020B0604020202020204" charset="-122"/>
                        </a:rPr>
                        <a:t>1</a:t>
                      </a:r>
                      <a:endParaRPr lang="en-US" altLang="en-US" sz="900" b="0">
                        <a:solidFill>
                          <a:srgbClr val="000000"/>
                        </a:solidFill>
                        <a:latin typeface="Arial" panose="020B0604020202020204" charset="-122"/>
                      </a:endParaRPr>
                    </a:p>
                  </a:txBody>
                  <a:tcPr marL="12700" marR="12700" marT="12700" vert="horz" anchor="ctr" anchorCtr="0">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panose="020B0604020202020204" charset="-122"/>
                        </a:rPr>
                        <a:t>4.2</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panose="020B0604020202020204" charset="-122"/>
                        </a:rPr>
                        <a:t>Construction </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lgn="ctr">
                        <a:buNone/>
                      </a:pPr>
                      <a:r>
                        <a:rPr lang="en-US" sz="900" b="0">
                          <a:solidFill>
                            <a:srgbClr val="000000"/>
                          </a:solidFill>
                          <a:latin typeface="Arial" panose="020B0604020202020204" charset="-122"/>
                        </a:rPr>
                        <a:t>15</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panose="020B0604020202020204" charset="-122"/>
                        </a:rPr>
                        <a:t>5.3.9</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panose="020B0604020202020204" charset="-122"/>
                        </a:rPr>
                        <a:t>Speed of test gas</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1460">
                <a:tc>
                  <a:txBody>
                    <a:bodyPr/>
                    <a:p>
                      <a:pPr indent="0" algn="ctr">
                        <a:buNone/>
                      </a:pPr>
                      <a:r>
                        <a:rPr lang="en-US" sz="900" b="0">
                          <a:solidFill>
                            <a:srgbClr val="000000"/>
                          </a:solidFill>
                          <a:latin typeface="Arial" panose="020B0604020202020204" charset="-122"/>
                        </a:rPr>
                        <a:t>2</a:t>
                      </a:r>
                      <a:endParaRPr lang="en-US" altLang="en-US" sz="900" b="0">
                        <a:solidFill>
                          <a:srgbClr val="000000"/>
                        </a:solidFill>
                        <a:latin typeface="Arial" panose="020B0604020202020204" charset="-122"/>
                      </a:endParaRPr>
                    </a:p>
                  </a:txBody>
                  <a:tcPr marL="12700" marR="12700" marT="12700" vert="horz" anchor="ctr" anchorCtr="0">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panose="020B0604020202020204" charset="-122"/>
                        </a:rPr>
                        <a:t>4.3</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panose="020B0604020202020204" charset="-122"/>
                        </a:rPr>
                        <a:t>Indicators and alarms </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lgn="ctr">
                        <a:buNone/>
                      </a:pPr>
                      <a:r>
                        <a:rPr lang="en-US" sz="900" b="0">
                          <a:solidFill>
                            <a:srgbClr val="000000"/>
                          </a:solidFill>
                          <a:latin typeface="Arial" panose="020B0604020202020204" charset="-122"/>
                        </a:rPr>
                        <a:t>16</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panose="020B0604020202020204" charset="-122"/>
                        </a:rPr>
                        <a:t>5.3.10</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panose="020B0604020202020204" charset="-122"/>
                        </a:rPr>
                        <a:t>Supply Voltage Variations (Mains only) </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190">
                <a:tc>
                  <a:txBody>
                    <a:bodyPr/>
                    <a:p>
                      <a:pPr indent="0" algn="ctr">
                        <a:buNone/>
                      </a:pPr>
                      <a:r>
                        <a:rPr lang="en-US" sz="900" b="0">
                          <a:solidFill>
                            <a:srgbClr val="000000"/>
                          </a:solidFill>
                          <a:latin typeface="Arial" panose="020B0604020202020204" charset="-122"/>
                        </a:rPr>
                        <a:t>3</a:t>
                      </a:r>
                      <a:endParaRPr lang="en-US" altLang="en-US" sz="900" b="0">
                        <a:solidFill>
                          <a:srgbClr val="000000"/>
                        </a:solidFill>
                        <a:latin typeface="Arial" panose="020B0604020202020204" charset="-122"/>
                      </a:endParaRPr>
                    </a:p>
                  </a:txBody>
                  <a:tcPr marL="12700" marR="12700" marT="12700" vert="horz" anchor="ctr" anchorCtr="0">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panose="020B0604020202020204" charset="-122"/>
                        </a:rPr>
                        <a:t>4.4</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panose="020B0604020202020204" charset="-122"/>
                        </a:rPr>
                        <a:t>End of Life </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lgn="ctr">
                        <a:buNone/>
                      </a:pPr>
                      <a:r>
                        <a:rPr lang="en-US" sz="900" b="0">
                          <a:solidFill>
                            <a:srgbClr val="000000"/>
                          </a:solidFill>
                          <a:latin typeface="Arial" panose="020B0604020202020204" charset="-122"/>
                        </a:rPr>
                        <a:t>17</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panose="020B0604020202020204" charset="-122"/>
                        </a:rPr>
                        <a:t>5.3.11</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panose="020B0604020202020204" charset="-122"/>
                        </a:rPr>
                        <a:t>Electromagnetic Compatability </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indent="0" algn="ctr">
                        <a:buNone/>
                      </a:pPr>
                      <a:r>
                        <a:rPr lang="en-US" sz="900" b="0">
                          <a:solidFill>
                            <a:srgbClr val="000000"/>
                          </a:solidFill>
                          <a:latin typeface="Arial" panose="020B0604020202020204" charset="-122"/>
                        </a:rPr>
                        <a:t>4</a:t>
                      </a:r>
                      <a:endParaRPr lang="en-US" altLang="en-US" sz="900" b="0">
                        <a:solidFill>
                          <a:srgbClr val="000000"/>
                        </a:solidFill>
                        <a:latin typeface="Arial" panose="020B0604020202020204" charset="-122"/>
                      </a:endParaRPr>
                    </a:p>
                  </a:txBody>
                  <a:tcPr marL="12700" marR="12700" marT="12700" vert="horz" anchor="ctr" anchorCtr="0">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panose="020B0604020202020204" charset="-122"/>
                        </a:rPr>
                        <a:t>4.5</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panose="020B0604020202020204" charset="-122"/>
                        </a:rPr>
                        <a:t>Fault Signals</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lgn="ctr">
                        <a:buNone/>
                      </a:pPr>
                      <a:r>
                        <a:rPr lang="en-US" sz="900" b="0">
                          <a:solidFill>
                            <a:srgbClr val="000000"/>
                          </a:solidFill>
                          <a:latin typeface="Arial" panose="020B0604020202020204" charset="-122"/>
                        </a:rPr>
                        <a:t>18</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panose="020B0604020202020204" charset="-122"/>
                        </a:rPr>
                        <a:t>5.3.12</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panose="020B0604020202020204" charset="-122"/>
                        </a:rPr>
                        <a:t>Response to mixtures of CO and other gases </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1460">
                <a:tc>
                  <a:txBody>
                    <a:bodyPr/>
                    <a:p>
                      <a:pPr indent="0" algn="ctr">
                        <a:buNone/>
                      </a:pPr>
                      <a:r>
                        <a:rPr lang="en-US" sz="900" b="0">
                          <a:solidFill>
                            <a:srgbClr val="000000"/>
                          </a:solidFill>
                          <a:latin typeface="Arial" panose="020B0604020202020204" charset="-122"/>
                        </a:rPr>
                        <a:t>5</a:t>
                      </a:r>
                      <a:endParaRPr lang="en-US" altLang="en-US" sz="900" b="0">
                        <a:solidFill>
                          <a:srgbClr val="000000"/>
                        </a:solidFill>
                        <a:latin typeface="Arial" panose="020B0604020202020204" charset="-122"/>
                      </a:endParaRPr>
                    </a:p>
                  </a:txBody>
                  <a:tcPr marL="12700" marR="12700" marT="12700" vert="horz" anchor="ctr" anchorCtr="0">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panose="020B0604020202020204" charset="-122"/>
                        </a:rPr>
                        <a:t>4.6</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panose="020B0604020202020204" charset="-122"/>
                        </a:rPr>
                        <a:t>Output signals </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lgn="ctr">
                        <a:buNone/>
                      </a:pPr>
                      <a:r>
                        <a:rPr lang="en-US" sz="900" b="0">
                          <a:solidFill>
                            <a:srgbClr val="000000"/>
                          </a:solidFill>
                          <a:latin typeface="Arial" panose="020B0604020202020204" charset="-122"/>
                        </a:rPr>
                        <a:t>19</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panose="020B0604020202020204" charset="-122"/>
                        </a:rPr>
                        <a:t>5.3.13</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panose="020B0604020202020204" charset="-122"/>
                        </a:rPr>
                        <a:t>Effects of other gases</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190">
                <a:tc>
                  <a:txBody>
                    <a:bodyPr/>
                    <a:p>
                      <a:pPr indent="0" algn="ctr">
                        <a:buNone/>
                      </a:pPr>
                      <a:r>
                        <a:rPr lang="en-US" sz="900" b="0">
                          <a:solidFill>
                            <a:srgbClr val="000000"/>
                          </a:solidFill>
                          <a:latin typeface="Arial" panose="020B0604020202020204" charset="-122"/>
                        </a:rPr>
                        <a:t>6</a:t>
                      </a:r>
                      <a:endParaRPr lang="en-US" altLang="en-US" sz="900" b="0">
                        <a:solidFill>
                          <a:srgbClr val="000000"/>
                        </a:solidFill>
                        <a:latin typeface="Arial" panose="020B0604020202020204" charset="-122"/>
                      </a:endParaRPr>
                    </a:p>
                  </a:txBody>
                  <a:tcPr marL="12700" marR="12700" marT="12700" vert="horz" anchor="ctr" anchorCtr="0">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panose="020B0604020202020204" charset="-122"/>
                        </a:rPr>
                        <a:t>4.7</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panose="020B0604020202020204" charset="-122"/>
                        </a:rPr>
                        <a:t>Software-controlled apparatus </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lgn="ctr">
                        <a:buNone/>
                      </a:pPr>
                      <a:r>
                        <a:rPr lang="en-US" sz="900" b="0">
                          <a:solidFill>
                            <a:srgbClr val="000000"/>
                          </a:solidFill>
                          <a:latin typeface="Arial" panose="020B0604020202020204" charset="-122"/>
                        </a:rPr>
                        <a:t>20</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panose="020B0604020202020204" charset="-122"/>
                        </a:rPr>
                        <a:t>5.3.14</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panose="020B0604020202020204" charset="-122"/>
                        </a:rPr>
                        <a:t>Long Term Stability </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indent="0" algn="ctr">
                        <a:buNone/>
                      </a:pPr>
                      <a:r>
                        <a:rPr lang="en-US" sz="900" b="0">
                          <a:solidFill>
                            <a:srgbClr val="000000"/>
                          </a:solidFill>
                          <a:latin typeface="Arial" panose="020B0604020202020204" charset="-122"/>
                        </a:rPr>
                        <a:t>7</a:t>
                      </a:r>
                      <a:endParaRPr lang="en-US" altLang="en-US" sz="900" b="0">
                        <a:solidFill>
                          <a:srgbClr val="000000"/>
                        </a:solidFill>
                        <a:latin typeface="Arial" panose="020B0604020202020204" charset="-122"/>
                      </a:endParaRPr>
                    </a:p>
                  </a:txBody>
                  <a:tcPr marL="12700" marR="12700" marT="12700" vert="horz" anchor="ctr" anchorCtr="0">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panose="020B0604020202020204" charset="-122"/>
                        </a:rPr>
                        <a:t>4.8</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panose="020B0604020202020204" charset="-122"/>
                        </a:rPr>
                        <a:t>Labelling and instructions </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lgn="ctr">
                        <a:buNone/>
                      </a:pPr>
                      <a:r>
                        <a:rPr lang="en-US" sz="900" b="0">
                          <a:solidFill>
                            <a:srgbClr val="000000"/>
                          </a:solidFill>
                          <a:latin typeface="Arial" panose="020B0604020202020204" charset="-122"/>
                        </a:rPr>
                        <a:t>21</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800" b="0">
                          <a:solidFill>
                            <a:srgbClr val="000000"/>
                          </a:solidFill>
                          <a:latin typeface="Arial" panose="020B0604020202020204" charset="-122"/>
                        </a:rPr>
                        <a:t>5.3.15</a:t>
                      </a:r>
                      <a:endParaRPr lang="en-US" altLang="en-US" sz="8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Arial" panose="020B0604020202020204" charset="-122"/>
                        </a:rPr>
                        <a:t>Drop Test</a:t>
                      </a:r>
                      <a:endParaRPr lang="en-US" altLang="en-US" sz="8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190">
                <a:tc>
                  <a:txBody>
                    <a:bodyPr/>
                    <a:p>
                      <a:pPr indent="0" algn="ctr">
                        <a:buNone/>
                      </a:pPr>
                      <a:r>
                        <a:rPr lang="en-US" sz="900" b="0">
                          <a:solidFill>
                            <a:srgbClr val="000000"/>
                          </a:solidFill>
                          <a:latin typeface="Arial" panose="020B0604020202020204" charset="-122"/>
                        </a:rPr>
                        <a:t>8</a:t>
                      </a:r>
                      <a:endParaRPr lang="en-US" altLang="en-US" sz="900" b="0">
                        <a:solidFill>
                          <a:srgbClr val="000000"/>
                        </a:solidFill>
                        <a:latin typeface="Arial" panose="020B0604020202020204" charset="-122"/>
                      </a:endParaRPr>
                    </a:p>
                  </a:txBody>
                  <a:tcPr marL="12700" marR="12700" marT="12700" vert="horz" anchor="ctr" anchorCtr="0">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panose="020B0604020202020204" charset="-122"/>
                        </a:rPr>
                        <a:t>5.3.2</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panose="020B0604020202020204" charset="-122"/>
                        </a:rPr>
                        <a:t>Unpowered Storage</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lgn="ctr">
                        <a:buNone/>
                      </a:pPr>
                      <a:r>
                        <a:rPr lang="en-US" sz="900" b="0">
                          <a:solidFill>
                            <a:srgbClr val="000000"/>
                          </a:solidFill>
                          <a:latin typeface="Arial" panose="020B0604020202020204" charset="-122"/>
                        </a:rPr>
                        <a:t>22</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panose="020B0604020202020204" charset="-122"/>
                        </a:rPr>
                        <a:t>5.3.16</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panose="020B0604020202020204" charset="-122"/>
                        </a:rPr>
                        <a:t>Alarm Sound Level </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1460">
                <a:tc>
                  <a:txBody>
                    <a:bodyPr/>
                    <a:p>
                      <a:pPr indent="0" algn="ctr">
                        <a:buNone/>
                      </a:pPr>
                      <a:r>
                        <a:rPr lang="en-US" sz="900" b="0">
                          <a:solidFill>
                            <a:srgbClr val="000000"/>
                          </a:solidFill>
                          <a:latin typeface="Arial" panose="020B0604020202020204" charset="-122"/>
                        </a:rPr>
                        <a:t>9</a:t>
                      </a:r>
                      <a:endParaRPr lang="en-US" altLang="en-US" sz="900" b="0">
                        <a:solidFill>
                          <a:srgbClr val="000000"/>
                        </a:solidFill>
                        <a:latin typeface="Arial" panose="020B0604020202020204" charset="-122"/>
                      </a:endParaRPr>
                    </a:p>
                  </a:txBody>
                  <a:tcPr marL="12700" marR="12700" marT="12700" vert="horz" anchor="ctr" anchorCtr="0">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panose="020B0604020202020204" charset="-122"/>
                        </a:rPr>
                        <a:t>5.3.3</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panose="020B0604020202020204" charset="-122"/>
                        </a:rPr>
                        <a:t>Output signal </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lgn="ctr">
                        <a:buNone/>
                      </a:pPr>
                      <a:r>
                        <a:rPr lang="en-US" sz="900" b="0">
                          <a:solidFill>
                            <a:srgbClr val="000000"/>
                          </a:solidFill>
                          <a:latin typeface="Arial" panose="020B0604020202020204" charset="-122"/>
                        </a:rPr>
                        <a:t>23</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panose="020B0604020202020204" charset="-122"/>
                        </a:rPr>
                        <a:t>5.3.17</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panose="020B0604020202020204" charset="-122"/>
                        </a:rPr>
                        <a:t>Degree of protection </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indent="0" algn="ctr">
                        <a:buNone/>
                      </a:pPr>
                      <a:r>
                        <a:rPr lang="en-US" sz="900" b="0">
                          <a:solidFill>
                            <a:srgbClr val="000000"/>
                          </a:solidFill>
                          <a:latin typeface="Arial" panose="020B0604020202020204" charset="-122"/>
                        </a:rPr>
                        <a:t>10</a:t>
                      </a:r>
                      <a:endParaRPr lang="en-US" altLang="en-US" sz="900" b="0">
                        <a:solidFill>
                          <a:srgbClr val="000000"/>
                        </a:solidFill>
                        <a:latin typeface="Arial" panose="020B0604020202020204" charset="-122"/>
                      </a:endParaRPr>
                    </a:p>
                  </a:txBody>
                  <a:tcPr marL="12700" marR="12700" marT="12700" vert="horz" anchor="ctr" anchorCtr="0">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panose="020B0604020202020204" charset="-122"/>
                        </a:rPr>
                        <a:t>5.3.4</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panose="020B0604020202020204" charset="-122"/>
                        </a:rPr>
                        <a:t>Alarm Conditions </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lgn="ctr">
                        <a:buNone/>
                      </a:pPr>
                      <a:r>
                        <a:rPr lang="en-US" sz="900" b="0">
                          <a:solidFill>
                            <a:srgbClr val="000000"/>
                          </a:solidFill>
                          <a:latin typeface="Arial" panose="020B0604020202020204" charset="-122"/>
                        </a:rPr>
                        <a:t>24</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panose="020B0604020202020204" charset="-122"/>
                        </a:rPr>
                        <a:t>5.3.18</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panose="020B0604020202020204" charset="-122"/>
                        </a:rPr>
                        <a:t>Mechanical Strenth </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indent="0" algn="ctr">
                        <a:buNone/>
                      </a:pPr>
                      <a:r>
                        <a:rPr lang="en-US" sz="900" b="0">
                          <a:solidFill>
                            <a:srgbClr val="000000"/>
                          </a:solidFill>
                          <a:latin typeface="Arial" panose="020B0604020202020204" charset="-122"/>
                        </a:rPr>
                        <a:t>11</a:t>
                      </a:r>
                      <a:endParaRPr lang="en-US" altLang="en-US" sz="900" b="0">
                        <a:solidFill>
                          <a:srgbClr val="000000"/>
                        </a:solidFill>
                        <a:latin typeface="Arial" panose="020B0604020202020204" charset="-122"/>
                      </a:endParaRPr>
                    </a:p>
                  </a:txBody>
                  <a:tcPr marL="12700" marR="12700" marT="12700" vert="horz" anchor="ctr" anchorCtr="0">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panose="020B0604020202020204" charset="-122"/>
                        </a:rPr>
                        <a:t>5.3.5 </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panose="020B0604020202020204" charset="-122"/>
                        </a:rPr>
                        <a:t>Alarm Warm up </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lgn="ctr">
                        <a:buNone/>
                      </a:pPr>
                      <a:r>
                        <a:rPr lang="en-US" sz="900" b="0">
                          <a:solidFill>
                            <a:srgbClr val="000000"/>
                          </a:solidFill>
                          <a:latin typeface="Arial" panose="020B0604020202020204" charset="-122"/>
                        </a:rPr>
                        <a:t>25</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panose="020B0604020202020204" charset="-122"/>
                        </a:rPr>
                        <a:t>6.1</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panose="020B0604020202020204" charset="-122"/>
                        </a:rPr>
                        <a:t>Self contain battery powered apparatus </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indent="0" algn="ctr">
                        <a:buNone/>
                      </a:pPr>
                      <a:r>
                        <a:rPr lang="en-US" sz="900" b="0">
                          <a:solidFill>
                            <a:srgbClr val="000000"/>
                          </a:solidFill>
                          <a:latin typeface="Arial" panose="020B0604020202020204" charset="-122"/>
                        </a:rPr>
                        <a:t>12</a:t>
                      </a:r>
                      <a:endParaRPr lang="en-US" altLang="en-US" sz="900" b="0">
                        <a:solidFill>
                          <a:srgbClr val="000000"/>
                        </a:solidFill>
                        <a:latin typeface="Arial" panose="020B0604020202020204" charset="-122"/>
                      </a:endParaRPr>
                    </a:p>
                  </a:txBody>
                  <a:tcPr marL="12700" marR="12700" marT="12700" vert="horz" anchor="ctr" anchorCtr="0">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panose="020B0604020202020204" charset="-122"/>
                        </a:rPr>
                        <a:t>5.3.6</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panose="020B0604020202020204" charset="-122"/>
                        </a:rPr>
                        <a:t>Response to recovery to High CO </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lgn="ctr">
                        <a:buNone/>
                      </a:pPr>
                      <a:r>
                        <a:rPr lang="en-US" sz="900" b="0">
                          <a:solidFill>
                            <a:srgbClr val="000000"/>
                          </a:solidFill>
                          <a:latin typeface="Arial" panose="020B0604020202020204" charset="-122"/>
                        </a:rPr>
                        <a:t>26</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panose="020B0604020202020204" charset="-122"/>
                        </a:rPr>
                        <a:t>6.2</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panose="020B0604020202020204" charset="-122"/>
                        </a:rPr>
                        <a:t>Battery Capacity </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indent="0" algn="ctr">
                        <a:buNone/>
                      </a:pPr>
                      <a:r>
                        <a:rPr lang="en-US" sz="900" b="0">
                          <a:solidFill>
                            <a:srgbClr val="000000"/>
                          </a:solidFill>
                          <a:latin typeface="Arial" panose="020B0604020202020204" charset="-122"/>
                        </a:rPr>
                        <a:t>13</a:t>
                      </a:r>
                      <a:endParaRPr lang="en-US" altLang="en-US" sz="900" b="0">
                        <a:solidFill>
                          <a:srgbClr val="000000"/>
                        </a:solidFill>
                        <a:latin typeface="Arial" panose="020B0604020202020204" charset="-122"/>
                      </a:endParaRPr>
                    </a:p>
                  </a:txBody>
                  <a:tcPr marL="12700" marR="12700" marT="12700" vert="horz" anchor="ctr" anchorCtr="0">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panose="020B0604020202020204" charset="-122"/>
                        </a:rPr>
                        <a:t>5.3.7</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panose="020B0604020202020204" charset="-122"/>
                        </a:rPr>
                        <a:t>Temperature effects  </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lgn="ctr">
                        <a:buNone/>
                      </a:pPr>
                      <a:r>
                        <a:rPr lang="en-US" sz="900" b="0">
                          <a:solidFill>
                            <a:srgbClr val="000000"/>
                          </a:solidFill>
                          <a:latin typeface="Arial" panose="020B0604020202020204" charset="-122"/>
                        </a:rPr>
                        <a:t>27</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panose="020B0604020202020204" charset="-122"/>
                        </a:rPr>
                        <a:t>6.3</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panose="020B0604020202020204" charset="-122"/>
                        </a:rPr>
                        <a:t>Battery Reversal </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indent="0" algn="ctr">
                        <a:buNone/>
                      </a:pPr>
                      <a:r>
                        <a:rPr lang="en-US" sz="900" b="0">
                          <a:solidFill>
                            <a:srgbClr val="000000"/>
                          </a:solidFill>
                          <a:latin typeface="Arial" panose="020B0604020202020204" charset="-122"/>
                        </a:rPr>
                        <a:t>14</a:t>
                      </a:r>
                      <a:endParaRPr lang="en-US" altLang="en-US" sz="900" b="0">
                        <a:solidFill>
                          <a:srgbClr val="000000"/>
                        </a:solidFill>
                        <a:latin typeface="Arial" panose="020B0604020202020204" charset="-122"/>
                      </a:endParaRPr>
                    </a:p>
                  </a:txBody>
                  <a:tcPr marL="12700" marR="12700" marT="12700" vert="horz" anchor="ctr" anchorCtr="0">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panose="020B0604020202020204" charset="-122"/>
                        </a:rPr>
                        <a:t>5.3.8</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panose="020B0604020202020204" charset="-122"/>
                        </a:rPr>
                        <a:t>Humidity effects</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indent="0" algn="ctr">
                        <a:buNone/>
                      </a:pPr>
                      <a:r>
                        <a:rPr lang="en-US" sz="900" b="0">
                          <a:solidFill>
                            <a:srgbClr val="000000"/>
                          </a:solidFill>
                          <a:latin typeface="Arial" panose="020B0604020202020204" charset="-122"/>
                        </a:rPr>
                        <a:t>28</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0">
                          <a:solidFill>
                            <a:srgbClr val="000000"/>
                          </a:solidFill>
                          <a:latin typeface="Arial" panose="020B0604020202020204" charset="-122"/>
                        </a:rPr>
                        <a:t>6.4</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Arial" panose="020B0604020202020204" charset="-122"/>
                        </a:rPr>
                        <a:t>Battery connections </a:t>
                      </a:r>
                      <a:endParaRPr lang="en-US" altLang="en-US" sz="900"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7360" y="408940"/>
            <a:ext cx="8223885" cy="4766310"/>
          </a:xfrm>
          <a:prstGeom prst="rect">
            <a:avLst/>
          </a:prstGeom>
        </p:spPr>
        <p:txBody>
          <a:bodyPr wrap="square">
            <a:noAutofit/>
          </a:bodyPr>
          <a:p>
            <a:r>
              <a:rPr lang="en-US" altLang="zh-CN" sz="1400" u="sng">
                <a:sym typeface="+mn-ea"/>
              </a:rPr>
              <a:t>1.  Visual indicators</a:t>
            </a:r>
            <a:endParaRPr lang="en-US" altLang="zh-CN" sz="1400" u="sng">
              <a:sym typeface="+mn-ea"/>
            </a:endParaRPr>
          </a:p>
          <a:p>
            <a:r>
              <a:rPr lang="en-US" altLang="zh-CN" sz="1400">
                <a:sym typeface="+mn-ea"/>
              </a:rPr>
              <a:t>a) The power supply visual indicator shall be fitted Green</a:t>
            </a:r>
            <a:endParaRPr lang="en-US" altLang="zh-CN" sz="1400">
              <a:sym typeface="+mn-ea"/>
            </a:endParaRPr>
          </a:p>
          <a:p>
            <a:r>
              <a:rPr lang="en-US" altLang="zh-CN" sz="1400">
                <a:sym typeface="+mn-ea"/>
              </a:rPr>
              <a:t>• mains-powered: continuously illuminated</a:t>
            </a:r>
            <a:endParaRPr lang="en-US" altLang="zh-CN" sz="1400">
              <a:sym typeface="+mn-ea"/>
            </a:endParaRPr>
          </a:p>
          <a:p>
            <a:r>
              <a:rPr lang="en-US" altLang="zh-CN" sz="1400">
                <a:sym typeface="+mn-ea"/>
              </a:rPr>
              <a:t>• battery powered: flash at least once per minute</a:t>
            </a:r>
            <a:endParaRPr lang="en-US" altLang="zh-CN" sz="1400">
              <a:sym typeface="+mn-ea"/>
            </a:endParaRPr>
          </a:p>
          <a:p>
            <a:r>
              <a:rPr lang="en-US" altLang="zh-CN" sz="1400">
                <a:sym typeface="+mn-ea"/>
              </a:rPr>
              <a:t>b) The visual alarm indicator shall be fitted and shall be coloured red.</a:t>
            </a:r>
            <a:endParaRPr lang="en-US" altLang="zh-CN" sz="1400">
              <a:sym typeface="+mn-ea"/>
            </a:endParaRPr>
          </a:p>
          <a:p>
            <a:r>
              <a:rPr lang="en-US" altLang="zh-CN" sz="1400">
                <a:sym typeface="+mn-ea"/>
              </a:rPr>
              <a:t>c) The visual fault indicator shall be fitted and shall be yellow.</a:t>
            </a:r>
            <a:endParaRPr lang="en-US" altLang="zh-CN" sz="1400">
              <a:sym typeface="+mn-ea"/>
            </a:endParaRPr>
          </a:p>
          <a:p>
            <a:endParaRPr lang="en-US" altLang="zh-CN" sz="1400">
              <a:sym typeface="+mn-ea"/>
            </a:endParaRPr>
          </a:p>
          <a:p>
            <a:endParaRPr lang="en-US" altLang="zh-CN" sz="1400">
              <a:sym typeface="+mn-ea"/>
            </a:endParaRPr>
          </a:p>
          <a:p>
            <a:endParaRPr lang="en-US" altLang="zh-CN" sz="1400">
              <a:sym typeface="+mn-ea"/>
            </a:endParaRPr>
          </a:p>
          <a:p>
            <a:r>
              <a:rPr lang="en-US" altLang="zh-CN" sz="1400" u="sng">
                <a:sym typeface="+mn-ea"/>
              </a:rPr>
              <a:t>2.  Alarm</a:t>
            </a:r>
            <a:endParaRPr lang="en-US" altLang="zh-CN" sz="1400">
              <a:sym typeface="+mn-ea"/>
            </a:endParaRPr>
          </a:p>
          <a:p>
            <a:r>
              <a:rPr lang="en-US" altLang="zh-CN" sz="1400">
                <a:sym typeface="+mn-ea"/>
              </a:rPr>
              <a:t>Alarm indicators and audible alarms </a:t>
            </a:r>
            <a:r>
              <a:rPr lang="en-US" altLang="zh-CN" sz="1400">
                <a:sym typeface="+mn-ea"/>
              </a:rPr>
              <a:t>as below:</a:t>
            </a:r>
            <a:endParaRPr lang="en-US" altLang="zh-CN" sz="1400">
              <a:sym typeface="+mn-ea"/>
            </a:endParaRPr>
          </a:p>
          <a:p>
            <a:br>
              <a:rPr lang="en-US" altLang="zh-CN" sz="1400">
                <a:sym typeface="+mn-ea"/>
              </a:rPr>
            </a:br>
            <a:endParaRPr lang="en-US" altLang="zh-CN" sz="1400">
              <a:sym typeface="+mn-ea"/>
            </a:endParaRPr>
          </a:p>
          <a:p>
            <a:endParaRPr lang="en-US" altLang="zh-CN" sz="1400" dirty="0">
              <a:latin typeface="PMingLiU" panose="02020500000000000000" pitchFamily="18" charset="-120"/>
              <a:ea typeface="PMingLiU" panose="02020500000000000000" pitchFamily="18" charset="-120"/>
            </a:endParaRPr>
          </a:p>
        </p:txBody>
      </p:sp>
      <p:graphicFrame>
        <p:nvGraphicFramePr>
          <p:cNvPr id="5" name="对象 4"/>
          <p:cNvGraphicFramePr/>
          <p:nvPr/>
        </p:nvGraphicFramePr>
        <p:xfrm>
          <a:off x="611505" y="2872105"/>
          <a:ext cx="4982845" cy="2088515"/>
        </p:xfrm>
        <a:graphic>
          <a:graphicData uri="http://schemas.openxmlformats.org/presentationml/2006/ole">
            <mc:AlternateContent xmlns:mc="http://schemas.openxmlformats.org/markup-compatibility/2006">
              <mc:Choice xmlns:v="urn:schemas-microsoft-com:vml" Requires="v">
                <p:oleObj spid="_x0000_s7" name="" r:id="rId1" imgW="5610225" imgH="2352675" progId="Paint.Picture">
                  <p:embed/>
                </p:oleObj>
              </mc:Choice>
              <mc:Fallback>
                <p:oleObj name="" r:id="rId1" imgW="5610225" imgH="2352675" progId="Paint.Picture">
                  <p:embed/>
                  <p:pic>
                    <p:nvPicPr>
                      <p:cNvPr id="0" name="图片 6"/>
                      <p:cNvPicPr/>
                      <p:nvPr/>
                    </p:nvPicPr>
                    <p:blipFill>
                      <a:blip r:embed="rId2"/>
                      <a:stretch>
                        <a:fillRect/>
                      </a:stretch>
                    </p:blipFill>
                    <p:spPr>
                      <a:xfrm>
                        <a:off x="611505" y="2872105"/>
                        <a:ext cx="4982845" cy="2088515"/>
                      </a:xfrm>
                      <a:prstGeom prst="rect">
                        <a:avLst/>
                      </a:prstGeom>
                    </p:spPr>
                  </p:pic>
                </p:oleObj>
              </mc:Fallback>
            </mc:AlternateContent>
          </a:graphicData>
        </a:graphic>
      </p:graphicFrame>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7360" y="408940"/>
            <a:ext cx="8223885" cy="4766310"/>
          </a:xfrm>
          <a:prstGeom prst="rect">
            <a:avLst/>
          </a:prstGeom>
        </p:spPr>
        <p:txBody>
          <a:bodyPr wrap="square">
            <a:noAutofit/>
          </a:bodyPr>
          <a:p>
            <a:r>
              <a:rPr lang="en-US" altLang="zh-CN" sz="1400" u="sng">
                <a:sym typeface="+mn-ea"/>
              </a:rPr>
              <a:t>3. End-of-life</a:t>
            </a:r>
            <a:endParaRPr lang="en-US" altLang="zh-CN" sz="1400" u="sng">
              <a:sym typeface="+mn-ea"/>
            </a:endParaRPr>
          </a:p>
          <a:p>
            <a:r>
              <a:rPr lang="en-US" altLang="zh-CN" sz="1400">
                <a:sym typeface="+mn-ea"/>
              </a:rPr>
              <a:t>The manufacturer shall determine the minimum length of time, either by prediction or extended stability testing</a:t>
            </a:r>
            <a:endParaRPr lang="en-US" altLang="zh-CN" sz="1400">
              <a:sym typeface="+mn-ea"/>
            </a:endParaRPr>
          </a:p>
          <a:p>
            <a:r>
              <a:rPr lang="en-US" altLang="zh-CN" sz="1400">
                <a:sym typeface="+mn-ea"/>
              </a:rPr>
              <a:t>a) </a:t>
            </a:r>
            <a:r>
              <a:rPr lang="en-US" altLang="zh-CN" sz="1400">
                <a:sym typeface="+mn-ea"/>
              </a:rPr>
              <a:t>prediction</a:t>
            </a:r>
            <a:endParaRPr lang="en-US" altLang="zh-CN" sz="1400">
              <a:sym typeface="+mn-ea"/>
            </a:endParaRPr>
          </a:p>
          <a:p>
            <a:r>
              <a:rPr lang="en-US" altLang="zh-CN" sz="1400">
                <a:sym typeface="+mn-ea"/>
              </a:rPr>
              <a:t>b) extended stability testing</a:t>
            </a:r>
            <a:endParaRPr lang="en-US" altLang="zh-CN" sz="1400">
              <a:sym typeface="+mn-ea"/>
            </a:endParaRPr>
          </a:p>
          <a:p>
            <a:endParaRPr lang="en-US" altLang="zh-CN" sz="1400">
              <a:sym typeface="+mn-ea"/>
            </a:endParaRPr>
          </a:p>
          <a:p>
            <a:br>
              <a:rPr lang="en-US" altLang="zh-CN" sz="1400">
                <a:sym typeface="+mn-ea"/>
              </a:rPr>
            </a:br>
            <a:br>
              <a:rPr lang="en-US" altLang="zh-CN" sz="1400">
                <a:sym typeface="+mn-ea"/>
              </a:rPr>
            </a:br>
            <a:r>
              <a:rPr lang="en-US" altLang="zh-CN" sz="1400" u="sng">
                <a:sym typeface="+mn-ea"/>
              </a:rPr>
              <a:t>4. Fault warnings</a:t>
            </a:r>
            <a:endParaRPr lang="en-US" altLang="zh-CN" sz="1400">
              <a:sym typeface="+mn-ea"/>
            </a:endParaRPr>
          </a:p>
          <a:p>
            <a:r>
              <a:rPr lang="en-US" altLang="zh-CN" sz="1400" dirty="0">
                <a:latin typeface="PMingLiU" panose="02020500000000000000" pitchFamily="18" charset="-120"/>
                <a:ea typeface="PMingLiU" panose="02020500000000000000" pitchFamily="18" charset="-120"/>
              </a:rPr>
              <a:t>a) sensor replaceable(within 10min)</a:t>
            </a:r>
            <a:endParaRPr lang="en-US" altLang="zh-CN" sz="1400" dirty="0">
              <a:latin typeface="PMingLiU" panose="02020500000000000000" pitchFamily="18" charset="-120"/>
              <a:ea typeface="PMingLiU" panose="02020500000000000000" pitchFamily="18" charset="-120"/>
            </a:endParaRPr>
          </a:p>
          <a:p>
            <a:r>
              <a:rPr lang="en-US" altLang="zh-CN" sz="1400" dirty="0">
                <a:latin typeface="PMingLiU" panose="02020500000000000000" pitchFamily="18" charset="-120"/>
                <a:ea typeface="PMingLiU" panose="02020500000000000000" pitchFamily="18" charset="-120"/>
              </a:rPr>
              <a:t>b) sensor non-replaceabel(within 1day)</a:t>
            </a:r>
            <a:endParaRPr lang="en-US" altLang="zh-CN" sz="1400" dirty="0">
              <a:latin typeface="PMingLiU" panose="02020500000000000000" pitchFamily="18" charset="-120"/>
              <a:ea typeface="PMingLiU" panose="02020500000000000000" pitchFamily="18" charset="-120"/>
            </a:endParaRPr>
          </a:p>
          <a:p>
            <a:endParaRPr lang="en-US" altLang="zh-CN" sz="1400" dirty="0">
              <a:latin typeface="PMingLiU" panose="02020500000000000000" pitchFamily="18" charset="-120"/>
              <a:ea typeface="PMingLiU" panose="02020500000000000000" pitchFamily="18" charset="-120"/>
            </a:endParaRPr>
          </a:p>
          <a:p>
            <a:endParaRPr lang="en-US" altLang="zh-CN" sz="1400" dirty="0">
              <a:latin typeface="PMingLiU" panose="02020500000000000000" pitchFamily="18" charset="-120"/>
              <a:ea typeface="PMingLiU" panose="02020500000000000000" pitchFamily="18" charset="-120"/>
            </a:endParaRPr>
          </a:p>
          <a:p>
            <a:endParaRPr lang="en-US" altLang="zh-CN" sz="1400" dirty="0">
              <a:latin typeface="PMingLiU" panose="02020500000000000000" pitchFamily="18" charset="-120"/>
              <a:ea typeface="PMingLiU" panose="02020500000000000000" pitchFamily="18" charset="-120"/>
            </a:endParaRPr>
          </a:p>
          <a:p>
            <a:r>
              <a:rPr lang="en-US" altLang="zh-CN" sz="1400" u="sng" dirty="0">
                <a:latin typeface="PMingLiU" panose="02020500000000000000" pitchFamily="18" charset="-120"/>
                <a:ea typeface="PMingLiU" panose="02020500000000000000" pitchFamily="18" charset="-120"/>
              </a:rPr>
              <a:t>5. </a:t>
            </a:r>
            <a:r>
              <a:rPr lang="en-US" altLang="zh-CN" sz="1400" u="sng" dirty="0">
                <a:latin typeface="PMingLiU" panose="02020500000000000000" pitchFamily="18" charset="-120"/>
                <a:ea typeface="PMingLiU" panose="02020500000000000000" pitchFamily="18" charset="-120"/>
              </a:rPr>
              <a:t>Alarm silence facility (optional)</a:t>
            </a:r>
            <a:endParaRPr lang="en-US" altLang="zh-CN" sz="1400" u="sng" dirty="0">
              <a:latin typeface="PMingLiU" panose="02020500000000000000" pitchFamily="18" charset="-120"/>
              <a:ea typeface="PMingLiU" panose="02020500000000000000" pitchFamily="18" charset="-120"/>
            </a:endParaRPr>
          </a:p>
          <a:p>
            <a:r>
              <a:rPr lang="en-US" altLang="zh-CN" sz="1400" dirty="0">
                <a:latin typeface="PMingLiU" panose="02020500000000000000" pitchFamily="18" charset="-120"/>
                <a:ea typeface="PMingLiU" panose="02020500000000000000" pitchFamily="18" charset="-120"/>
              </a:rPr>
              <a:t>a)Silence the audible alarm signal only. the visual alarm signal shall not be suppressed;</a:t>
            </a:r>
            <a:endParaRPr lang="en-US" altLang="zh-CN" sz="1400" dirty="0">
              <a:latin typeface="PMingLiU" panose="02020500000000000000" pitchFamily="18" charset="-120"/>
              <a:ea typeface="PMingLiU" panose="02020500000000000000" pitchFamily="18" charset="-120"/>
            </a:endParaRPr>
          </a:p>
          <a:p>
            <a:r>
              <a:rPr lang="en-US" altLang="zh-CN" sz="1400" dirty="0">
                <a:latin typeface="PMingLiU" panose="02020500000000000000" pitchFamily="18" charset="-120"/>
                <a:ea typeface="PMingLiU" panose="02020500000000000000" pitchFamily="18" charset="-120"/>
              </a:rPr>
              <a:t>b)The audible alarm signal shall reactivate within 15 min if  the co still over than 50ppm;</a:t>
            </a:r>
            <a:endParaRPr lang="en-US" altLang="zh-CN" sz="1400" dirty="0">
              <a:latin typeface="PMingLiU" panose="02020500000000000000" pitchFamily="18" charset="-120"/>
              <a:ea typeface="PMingLiU" panose="02020500000000000000" pitchFamily="18" charset="-120"/>
            </a:endParaRPr>
          </a:p>
          <a:p>
            <a:r>
              <a:rPr lang="en-US" altLang="zh-CN" sz="1400" dirty="0">
                <a:latin typeface="PMingLiU" panose="02020500000000000000" pitchFamily="18" charset="-120"/>
                <a:ea typeface="PMingLiU" panose="02020500000000000000" pitchFamily="18" charset="-120"/>
              </a:rPr>
              <a:t>c) It shall not be silenced if co over than 300ppm.</a:t>
            </a:r>
            <a:endParaRPr lang="en-US" altLang="zh-CN" sz="1400" dirty="0">
              <a:latin typeface="PMingLiU" panose="02020500000000000000" pitchFamily="18" charset="-120"/>
              <a:ea typeface="PMingLiU" panose="02020500000000000000" pitchFamily="18" charset="-120"/>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1043608" y="2641476"/>
            <a:ext cx="6967537" cy="457200"/>
          </a:xfrm>
          <a:noFill/>
          <a:ln>
            <a:noFill/>
          </a:ln>
        </p:spPr>
        <p:txBody>
          <a:bodyPr>
            <a:noAutofit/>
          </a:bodyPr>
          <a:lstStyle/>
          <a:p>
            <a:r>
              <a:rPr lang="zh-CN" altLang="en-US" sz="2800" dirty="0">
                <a:latin typeface="PMingLiU" panose="02020500000000000000" pitchFamily="18" charset="-120"/>
                <a:ea typeface="PMingLiU" panose="02020500000000000000" pitchFamily="18" charset="-120"/>
              </a:rPr>
              <a:t>                    一</a:t>
            </a:r>
            <a:r>
              <a:rPr lang="en-US" altLang="zh-CN" sz="2800" dirty="0">
                <a:latin typeface="PMingLiU" panose="02020500000000000000" pitchFamily="18" charset="-120"/>
                <a:ea typeface="PMingLiU" panose="02020500000000000000" pitchFamily="18" charset="-120"/>
              </a:rPr>
              <a:t>.</a:t>
            </a:r>
            <a:r>
              <a:rPr lang="zh-TW" altLang="en-US" sz="2800" dirty="0">
                <a:solidFill>
                  <a:srgbClr val="FFFFFF"/>
                </a:solidFill>
                <a:latin typeface="PMingLiU" panose="02020500000000000000" pitchFamily="18" charset="-120"/>
                <a:ea typeface="PMingLiU" panose="02020500000000000000" pitchFamily="18" charset="-120"/>
              </a:rPr>
              <a:t>  </a:t>
            </a:r>
            <a:r>
              <a:rPr lang="zh-CN" altLang="en-US" sz="2800" u="sng" dirty="0">
                <a:latin typeface="PMingLiU" panose="02020500000000000000" pitchFamily="18" charset="-120"/>
                <a:ea typeface="PMingLiU" panose="02020500000000000000" pitchFamily="18" charset="-120"/>
              </a:rPr>
              <a:t>产品知识的介绍</a:t>
            </a:r>
            <a:endParaRPr lang="zh-CN" altLang="en-US" sz="2800" u="sng" dirty="0">
              <a:latin typeface="PMingLiU" panose="02020500000000000000" pitchFamily="18" charset="-120"/>
              <a:ea typeface="PMingLiU" panose="02020500000000000000" pitchFamily="18" charset="-120"/>
            </a:endParaRPr>
          </a:p>
        </p:txBody>
      </p:sp>
    </p:spTree>
  </p:cSld>
  <p:clrMapOvr>
    <a:masterClrMapping/>
  </p:clrMapOvr>
  <p:transition>
    <p:pull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7360" y="408940"/>
            <a:ext cx="8223885" cy="4766310"/>
          </a:xfrm>
          <a:prstGeom prst="rect">
            <a:avLst/>
          </a:prstGeom>
        </p:spPr>
        <p:txBody>
          <a:bodyPr wrap="square">
            <a:noAutofit/>
          </a:bodyPr>
          <a:p>
            <a:r>
              <a:rPr lang="en-US" altLang="zh-CN" sz="1400" u="sng">
                <a:sym typeface="+mn-ea"/>
              </a:rPr>
              <a:t>6. Fault warning silence facility</a:t>
            </a:r>
            <a:endParaRPr lang="en-US" altLang="zh-CN" sz="1400" u="sng">
              <a:sym typeface="+mn-ea"/>
            </a:endParaRPr>
          </a:p>
          <a:p>
            <a:r>
              <a:rPr lang="en-US" altLang="zh-CN" sz="1400" dirty="0">
                <a:latin typeface="PMingLiU" panose="02020500000000000000" pitchFamily="18" charset="-120"/>
                <a:ea typeface="PMingLiU" panose="02020500000000000000" pitchFamily="18" charset="-120"/>
              </a:rPr>
              <a:t>a) silence the audible signal only. The visual shall not be suppressed.</a:t>
            </a:r>
            <a:endParaRPr lang="en-US" altLang="zh-CN" sz="1400" dirty="0">
              <a:latin typeface="PMingLiU" panose="02020500000000000000" pitchFamily="18" charset="-120"/>
              <a:ea typeface="PMingLiU" panose="02020500000000000000" pitchFamily="18" charset="-120"/>
            </a:endParaRPr>
          </a:p>
          <a:p>
            <a:r>
              <a:rPr lang="en-US" altLang="zh-CN" sz="1400" dirty="0">
                <a:latin typeface="PMingLiU" panose="02020500000000000000" pitchFamily="18" charset="-120"/>
                <a:ea typeface="PMingLiU" panose="02020500000000000000" pitchFamily="18" charset="-120"/>
              </a:rPr>
              <a:t>b) silence time less than 24h.</a:t>
            </a:r>
            <a:br>
              <a:rPr lang="en-US" altLang="zh-CN" sz="1400" dirty="0">
                <a:latin typeface="PMingLiU" panose="02020500000000000000" pitchFamily="18" charset="-120"/>
                <a:ea typeface="PMingLiU" panose="02020500000000000000" pitchFamily="18" charset="-120"/>
              </a:rPr>
            </a:br>
            <a:br>
              <a:rPr lang="en-US" altLang="zh-CN" sz="1400" dirty="0">
                <a:latin typeface="PMingLiU" panose="02020500000000000000" pitchFamily="18" charset="-120"/>
                <a:ea typeface="PMingLiU" panose="02020500000000000000" pitchFamily="18" charset="-120"/>
              </a:rPr>
            </a:br>
            <a:br>
              <a:rPr lang="en-US" altLang="zh-CN" sz="1400" dirty="0">
                <a:latin typeface="PMingLiU" panose="02020500000000000000" pitchFamily="18" charset="-120"/>
                <a:ea typeface="PMingLiU" panose="02020500000000000000" pitchFamily="18" charset="-120"/>
              </a:rPr>
            </a:br>
            <a:r>
              <a:rPr lang="en-US" altLang="zh-CN" sz="1400" u="sng" dirty="0">
                <a:latin typeface="PMingLiU" panose="02020500000000000000" pitchFamily="18" charset="-120"/>
                <a:ea typeface="PMingLiU" panose="02020500000000000000" pitchFamily="18" charset="-120"/>
              </a:rPr>
              <a:t>7.</a:t>
            </a:r>
            <a:r>
              <a:rPr lang="en-US" altLang="zh-CN" sz="1400" u="sng" dirty="0">
                <a:latin typeface="PMingLiU" panose="02020500000000000000" pitchFamily="18" charset="-120"/>
                <a:ea typeface="PMingLiU" panose="02020500000000000000" pitchFamily="18" charset="-120"/>
              </a:rPr>
              <a:t> Software evaluation</a:t>
            </a:r>
            <a:endParaRPr lang="en-US" altLang="zh-CN" sz="1400" u="sng" dirty="0">
              <a:latin typeface="PMingLiU" panose="02020500000000000000" pitchFamily="18" charset="-120"/>
              <a:ea typeface="PMingLiU" panose="02020500000000000000" pitchFamily="18" charset="-120"/>
            </a:endParaRPr>
          </a:p>
          <a:p>
            <a:r>
              <a:rPr lang="en-US" altLang="zh-CN" sz="1400" dirty="0">
                <a:latin typeface="PMingLiU" panose="02020500000000000000" pitchFamily="18" charset="-120"/>
                <a:ea typeface="PMingLiU" panose="02020500000000000000" pitchFamily="18" charset="-120"/>
              </a:rPr>
              <a:t>Requirements for software documentation：</a:t>
            </a:r>
            <a:br>
              <a:rPr lang="en-US" altLang="zh-CN" sz="1400" dirty="0">
                <a:latin typeface="PMingLiU" panose="02020500000000000000" pitchFamily="18" charset="-120"/>
                <a:ea typeface="PMingLiU" panose="02020500000000000000" pitchFamily="18" charset="-120"/>
              </a:rPr>
            </a:br>
            <a:r>
              <a:rPr lang="en-US" altLang="zh-CN" sz="1400" dirty="0">
                <a:latin typeface="PMingLiU" panose="02020500000000000000" pitchFamily="18" charset="-120"/>
                <a:ea typeface="PMingLiU" panose="02020500000000000000" pitchFamily="18" charset="-120"/>
              </a:rPr>
              <a:t>a)source code; 源代码</a:t>
            </a:r>
            <a:endParaRPr lang="en-US" altLang="zh-CN" sz="1400" dirty="0">
              <a:latin typeface="PMingLiU" panose="02020500000000000000" pitchFamily="18" charset="-120"/>
              <a:ea typeface="PMingLiU" panose="02020500000000000000" pitchFamily="18" charset="-120"/>
            </a:endParaRPr>
          </a:p>
          <a:p>
            <a:r>
              <a:rPr lang="en-US" altLang="zh-CN" sz="1400" dirty="0">
                <a:latin typeface="PMingLiU" panose="02020500000000000000" pitchFamily="18" charset="-120"/>
                <a:ea typeface="PMingLiU" panose="02020500000000000000" pitchFamily="18" charset="-120"/>
              </a:rPr>
              <a:t>b)functional description; 功能描述</a:t>
            </a:r>
            <a:endParaRPr lang="en-US" altLang="zh-CN" sz="1400" dirty="0">
              <a:latin typeface="PMingLiU" panose="02020500000000000000" pitchFamily="18" charset="-120"/>
              <a:ea typeface="PMingLiU" panose="02020500000000000000" pitchFamily="18" charset="-120"/>
            </a:endParaRPr>
          </a:p>
          <a:p>
            <a:r>
              <a:rPr lang="en-US" altLang="zh-CN" sz="1400" dirty="0">
                <a:latin typeface="PMingLiU" panose="02020500000000000000" pitchFamily="18" charset="-120"/>
                <a:ea typeface="PMingLiU" panose="02020500000000000000" pitchFamily="18" charset="-120"/>
              </a:rPr>
              <a:t>c)software structure (e.g. flow chart, Nassi-Shneiderman diagram). 软件架构</a:t>
            </a:r>
            <a:endParaRPr lang="en-US" altLang="zh-CN" sz="1400" dirty="0">
              <a:latin typeface="PMingLiU" panose="02020500000000000000" pitchFamily="18" charset="-120"/>
              <a:ea typeface="PMingLiU" panose="02020500000000000000" pitchFamily="18" charset="-120"/>
            </a:endParaRPr>
          </a:p>
          <a:p>
            <a:r>
              <a:rPr lang="en-US" altLang="zh-CN" sz="1400" dirty="0">
                <a:latin typeface="PMingLiU" panose="02020500000000000000" pitchFamily="18" charset="-120"/>
                <a:ea typeface="PMingLiU" panose="02020500000000000000" pitchFamily="18" charset="-120"/>
              </a:rPr>
              <a:t>d)...</a:t>
            </a:r>
            <a:br>
              <a:rPr lang="en-US" altLang="zh-CN" sz="1400" dirty="0">
                <a:latin typeface="PMingLiU" panose="02020500000000000000" pitchFamily="18" charset="-120"/>
                <a:ea typeface="PMingLiU" panose="02020500000000000000" pitchFamily="18" charset="-120"/>
              </a:rPr>
            </a:br>
            <a:br>
              <a:rPr lang="en-US" altLang="zh-CN" sz="1400" dirty="0">
                <a:latin typeface="PMingLiU" panose="02020500000000000000" pitchFamily="18" charset="-120"/>
                <a:ea typeface="PMingLiU" panose="02020500000000000000" pitchFamily="18" charset="-120"/>
              </a:rPr>
            </a:br>
            <a:br>
              <a:rPr lang="en-US" altLang="zh-CN" sz="1400" dirty="0">
                <a:latin typeface="PMingLiU" panose="02020500000000000000" pitchFamily="18" charset="-120"/>
                <a:ea typeface="PMingLiU" panose="02020500000000000000" pitchFamily="18" charset="-120"/>
              </a:rPr>
            </a:br>
            <a:br>
              <a:rPr lang="en-US" altLang="zh-CN" sz="1400" dirty="0">
                <a:latin typeface="PMingLiU" panose="02020500000000000000" pitchFamily="18" charset="-120"/>
                <a:ea typeface="PMingLiU" panose="02020500000000000000" pitchFamily="18" charset="-120"/>
              </a:rPr>
            </a:br>
            <a:r>
              <a:rPr lang="en-US" altLang="zh-CN" sz="1400" u="sng" dirty="0">
                <a:latin typeface="PMingLiU" panose="02020500000000000000" pitchFamily="18" charset="-120"/>
                <a:ea typeface="PMingLiU" panose="02020500000000000000" pitchFamily="18" charset="-120"/>
              </a:rPr>
              <a:t>8.</a:t>
            </a:r>
            <a:r>
              <a:rPr lang="en-US" altLang="zh-CN" sz="1400" u="sng" dirty="0">
                <a:latin typeface="PMingLiU" panose="02020500000000000000" pitchFamily="18" charset="-120"/>
                <a:ea typeface="PMingLiU" panose="02020500000000000000" pitchFamily="18" charset="-120"/>
              </a:rPr>
              <a:t> Battery low voltage warning</a:t>
            </a:r>
            <a:br>
              <a:rPr lang="en-US" altLang="zh-CN" sz="1400" u="sng" dirty="0">
                <a:latin typeface="PMingLiU" panose="02020500000000000000" pitchFamily="18" charset="-120"/>
                <a:ea typeface="PMingLiU" panose="02020500000000000000" pitchFamily="18" charset="-120"/>
              </a:rPr>
            </a:br>
            <a:br>
              <a:rPr lang="en-US" altLang="zh-CN" sz="1400" u="sng" dirty="0">
                <a:latin typeface="PMingLiU" panose="02020500000000000000" pitchFamily="18" charset="-120"/>
                <a:ea typeface="PMingLiU" panose="02020500000000000000" pitchFamily="18" charset="-120"/>
              </a:rPr>
            </a:br>
            <a:r>
              <a:rPr lang="en-US" altLang="zh-CN" sz="1400" dirty="0">
                <a:latin typeface="PMingLiU" panose="02020500000000000000" pitchFamily="18" charset="-120"/>
                <a:ea typeface="PMingLiU" panose="02020500000000000000" pitchFamily="18" charset="-120"/>
              </a:rPr>
              <a:t>a)only DC: at least 30 days.</a:t>
            </a:r>
            <a:endParaRPr lang="en-US" altLang="zh-CN" sz="1400" dirty="0">
              <a:latin typeface="PMingLiU" panose="02020500000000000000" pitchFamily="18" charset="-120"/>
              <a:ea typeface="PMingLiU" panose="02020500000000000000" pitchFamily="18" charset="-120"/>
            </a:endParaRP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7360" y="408940"/>
            <a:ext cx="8223885" cy="4766310"/>
          </a:xfrm>
          <a:prstGeom prst="rect">
            <a:avLst/>
          </a:prstGeom>
        </p:spPr>
        <p:txBody>
          <a:bodyPr wrap="square">
            <a:noAutofit/>
          </a:bodyPr>
          <a:p>
            <a:r>
              <a:rPr lang="en-US" altLang="zh-CN" sz="1400" u="sng">
                <a:sym typeface="+mn-ea"/>
              </a:rPr>
              <a:t>9  Battery capacity</a:t>
            </a:r>
            <a:br>
              <a:rPr lang="en-US" altLang="zh-CN" sz="1400" u="sng">
                <a:sym typeface="+mn-ea"/>
              </a:rPr>
            </a:br>
            <a:br>
              <a:rPr lang="en-US" altLang="zh-CN" sz="1400" u="sng">
                <a:sym typeface="+mn-ea"/>
              </a:rPr>
            </a:br>
            <a:r>
              <a:rPr lang="en-US" altLang="zh-CN" sz="1400">
                <a:sym typeface="+mn-ea"/>
              </a:rPr>
              <a:t>Standby 12 months, at least 4 min alarm or low battery chirp 30 days</a:t>
            </a:r>
            <a:endParaRPr lang="en-US" altLang="zh-CN" sz="1400">
              <a:sym typeface="+mn-ea"/>
            </a:endParaRPr>
          </a:p>
          <a:p>
            <a:endParaRPr lang="en-US" altLang="zh-CN" sz="1400">
              <a:sym typeface="+mn-ea"/>
            </a:endParaRPr>
          </a:p>
          <a:p>
            <a:endParaRPr lang="en-US" altLang="zh-CN" sz="1400">
              <a:sym typeface="+mn-ea"/>
            </a:endParaRPr>
          </a:p>
          <a:p>
            <a:endParaRPr lang="en-US" altLang="zh-CN" sz="1400">
              <a:sym typeface="+mn-ea"/>
            </a:endParaRPr>
          </a:p>
          <a:p>
            <a:endParaRPr lang="en-US" altLang="zh-CN" sz="1400">
              <a:sym typeface="+mn-ea"/>
            </a:endParaRPr>
          </a:p>
          <a:p>
            <a:r>
              <a:rPr lang="en-US" altLang="zh-CN" sz="1400" u="sng">
                <a:sym typeface="+mn-ea"/>
              </a:rPr>
              <a:t>10. Sound level</a:t>
            </a:r>
            <a:endParaRPr lang="en-US" altLang="zh-CN" sz="1400" u="sng">
              <a:sym typeface="+mn-ea"/>
            </a:endParaRPr>
          </a:p>
          <a:p>
            <a:r>
              <a:rPr lang="en-US" altLang="zh-CN" sz="1400" dirty="0">
                <a:latin typeface="PMingLiU" panose="02020500000000000000" pitchFamily="18" charset="-120"/>
                <a:ea typeface="PMingLiU" panose="02020500000000000000" pitchFamily="18" charset="-120"/>
                <a:sym typeface="+mn-ea"/>
              </a:rPr>
              <a:t>1. Only DC unit:  &gt;85 dB(A) at 3 m after 1 min of alarm</a:t>
            </a:r>
            <a:endParaRPr lang="en-US" altLang="zh-CN" sz="1400" dirty="0">
              <a:latin typeface="PMingLiU" panose="02020500000000000000" pitchFamily="18" charset="-120"/>
              <a:ea typeface="PMingLiU" panose="02020500000000000000" pitchFamily="18" charset="-120"/>
              <a:sym typeface="+mn-ea"/>
            </a:endParaRPr>
          </a:p>
          <a:p>
            <a:r>
              <a:rPr lang="en-US" altLang="zh-CN" sz="1400" dirty="0">
                <a:latin typeface="PMingLiU" panose="02020500000000000000" pitchFamily="18" charset="-120"/>
                <a:ea typeface="PMingLiU" panose="02020500000000000000" pitchFamily="18" charset="-120"/>
                <a:sym typeface="+mn-ea"/>
              </a:rPr>
              <a:t>2. Only AC unit: </a:t>
            </a:r>
            <a:r>
              <a:rPr lang="en-US" altLang="zh-CN" sz="1400" dirty="0">
                <a:latin typeface="PMingLiU" panose="02020500000000000000" pitchFamily="18" charset="-120"/>
                <a:ea typeface="PMingLiU" panose="02020500000000000000" pitchFamily="18" charset="-120"/>
                <a:sym typeface="+mn-ea"/>
              </a:rPr>
              <a:t>&gt;85 dB(A) at 3 m after 4 min of alarm</a:t>
            </a:r>
            <a:endParaRPr lang="en-US" altLang="zh-CN" sz="1400" dirty="0">
              <a:latin typeface="PMingLiU" panose="02020500000000000000" pitchFamily="18" charset="-120"/>
              <a:ea typeface="PMingLiU" panose="02020500000000000000" pitchFamily="18" charset="-120"/>
              <a:sym typeface="+mn-ea"/>
            </a:endParaRPr>
          </a:p>
          <a:p>
            <a:r>
              <a:rPr lang="en-US" altLang="zh-CN" sz="1400" dirty="0">
                <a:latin typeface="PMingLiU" panose="02020500000000000000" pitchFamily="18" charset="-120"/>
                <a:ea typeface="PMingLiU" panose="02020500000000000000" pitchFamily="18" charset="-120"/>
                <a:sym typeface="+mn-ea"/>
              </a:rPr>
              <a:t>3. &lt;3,5 kHz.</a:t>
            </a:r>
            <a:endParaRPr lang="en-US" altLang="zh-CN" sz="1400" dirty="0">
              <a:latin typeface="PMingLiU" panose="02020500000000000000" pitchFamily="18" charset="-120"/>
              <a:ea typeface="PMingLiU" panose="02020500000000000000" pitchFamily="18" charset="-120"/>
              <a:sym typeface="+mn-ea"/>
            </a:endParaRPr>
          </a:p>
          <a:p>
            <a:endParaRPr lang="en-US" altLang="zh-CN" sz="1400" dirty="0">
              <a:latin typeface="PMingLiU" panose="02020500000000000000" pitchFamily="18" charset="-120"/>
              <a:ea typeface="PMingLiU" panose="02020500000000000000" pitchFamily="18" charset="-120"/>
              <a:sym typeface="+mn-ea"/>
            </a:endParaRPr>
          </a:p>
          <a:p>
            <a:endParaRPr lang="en-US" altLang="zh-CN" sz="1400" dirty="0">
              <a:latin typeface="PMingLiU" panose="02020500000000000000" pitchFamily="18" charset="-120"/>
              <a:ea typeface="PMingLiU" panose="02020500000000000000" pitchFamily="18" charset="-120"/>
              <a:sym typeface="+mn-ea"/>
            </a:endParaRPr>
          </a:p>
          <a:p>
            <a:endParaRPr lang="en-US" altLang="zh-CN" sz="1400" dirty="0">
              <a:latin typeface="PMingLiU" panose="02020500000000000000" pitchFamily="18" charset="-120"/>
              <a:ea typeface="PMingLiU" panose="02020500000000000000" pitchFamily="18" charset="-120"/>
              <a:sym typeface="+mn-ea"/>
            </a:endParaRPr>
          </a:p>
          <a:p>
            <a:r>
              <a:rPr lang="en-US" altLang="zh-CN" sz="1400" u="sng" dirty="0">
                <a:latin typeface="PMingLiU" panose="02020500000000000000" pitchFamily="18" charset="-120"/>
                <a:ea typeface="PMingLiU" panose="02020500000000000000" pitchFamily="18" charset="-120"/>
                <a:sym typeface="+mn-ea"/>
              </a:rPr>
              <a:t>11. Annex C (informative)</a:t>
            </a:r>
            <a:endParaRPr lang="en-US" altLang="zh-CN" sz="1400" u="sng" dirty="0">
              <a:latin typeface="PMingLiU" panose="02020500000000000000" pitchFamily="18" charset="-120"/>
              <a:ea typeface="PMingLiU" panose="02020500000000000000" pitchFamily="18" charset="-120"/>
              <a:sym typeface="+mn-ea"/>
            </a:endParaRP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内容占位符 3"/>
          <p:cNvGraphicFramePr>
            <a:graphicFrameLocks noChangeAspect="1"/>
          </p:cNvGraphicFramePr>
          <p:nvPr>
            <p:ph idx="1"/>
            <p:custDataLst>
              <p:tags r:id="rId1"/>
            </p:custDataLst>
          </p:nvPr>
        </p:nvGraphicFramePr>
        <p:xfrm>
          <a:off x="2144395" y="209550"/>
          <a:ext cx="4583430" cy="5014595"/>
        </p:xfrm>
        <a:graphic>
          <a:graphicData uri="http://schemas.openxmlformats.org/presentationml/2006/ole">
            <mc:AlternateContent xmlns:mc="http://schemas.openxmlformats.org/markup-compatibility/2006">
              <mc:Choice xmlns:v="urn:schemas-microsoft-com:vml" Requires="v">
                <p:oleObj spid="_x0000_s5" name="" r:id="rId2" imgW="7439025" imgH="7372350" progId="Paint.Picture">
                  <p:embed/>
                </p:oleObj>
              </mc:Choice>
              <mc:Fallback>
                <p:oleObj name="" r:id="rId2" imgW="7439025" imgH="7372350" progId="Paint.Picture">
                  <p:embed/>
                  <p:pic>
                    <p:nvPicPr>
                      <p:cNvPr id="0" name="图片 4"/>
                      <p:cNvPicPr/>
                      <p:nvPr/>
                    </p:nvPicPr>
                    <p:blipFill>
                      <a:blip r:embed="rId3"/>
                      <a:stretch>
                        <a:fillRect/>
                      </a:stretch>
                    </p:blipFill>
                    <p:spPr>
                      <a:xfrm>
                        <a:off x="2144395" y="209550"/>
                        <a:ext cx="4583430" cy="5014595"/>
                      </a:xfrm>
                      <a:prstGeom prst="rect">
                        <a:avLst/>
                      </a:prstGeom>
                    </p:spPr>
                  </p:pic>
                </p:oleObj>
              </mc:Fallback>
            </mc:AlternateContent>
          </a:graphicData>
        </a:graphic>
      </p:graphicFrame>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内容占位符 5" descr="timg.gif"/>
          <p:cNvPicPr>
            <a:picLocks noChangeAspect="1"/>
          </p:cNvPicPr>
          <p:nvPr>
            <p:ph idx="1"/>
            <p:custDataLst>
              <p:tags r:id="rId1"/>
            </p:custDataLst>
          </p:nvPr>
        </p:nvPicPr>
        <p:blipFill>
          <a:blip r:embed="rId2"/>
          <a:stretch>
            <a:fillRect/>
          </a:stretch>
        </p:blipFill>
        <p:spPr>
          <a:xfrm>
            <a:off x="2680970" y="2104390"/>
            <a:ext cx="3781425" cy="1981200"/>
          </a:xfrm>
          <a:prstGeom prst="rect">
            <a:avLst/>
          </a:prstGeom>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txBox="1">
            <a:spLocks noChangeArrowheads="1"/>
          </p:cNvSpPr>
          <p:nvPr/>
        </p:nvSpPr>
        <p:spPr>
          <a:xfrm>
            <a:off x="957263" y="1295400"/>
            <a:ext cx="6967537" cy="4203700"/>
          </a:xfrm>
          <a:prstGeom prst="rect">
            <a:avLst/>
          </a:prstGeom>
          <a:noFill/>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TW" altLang="en-US" sz="2000" dirty="0">
                <a:latin typeface="PMingLiU" panose="02020500000000000000" pitchFamily="18" charset="-120"/>
                <a:ea typeface="PMingLiU" panose="02020500000000000000" pitchFamily="18" charset="-120"/>
              </a:rPr>
              <a:t>据不完全统计，我国每年至少有6000人因各种原因发生急性一氧化碳中毒，其中死亡率高达3.5%。</a:t>
            </a:r>
            <a:endParaRPr lang="zh-TW" altLang="en-US" sz="2000" dirty="0">
              <a:latin typeface="PMingLiU" panose="02020500000000000000" pitchFamily="18" charset="-120"/>
              <a:ea typeface="PMingLiU" panose="02020500000000000000" pitchFamily="18" charset="-120"/>
            </a:endParaRPr>
          </a:p>
          <a:p>
            <a:r>
              <a:rPr lang="zh-TW" altLang="en-US" sz="2000" dirty="0">
                <a:latin typeface="PMingLiU" panose="02020500000000000000" pitchFamily="18" charset="-120"/>
                <a:ea typeface="PMingLiU" panose="02020500000000000000" pitchFamily="18" charset="-120"/>
              </a:rPr>
              <a:t>每年在美國由一氧化碳中毒引起死亡的人</a:t>
            </a:r>
            <a:r>
              <a:rPr lang="zh-CN" altLang="en-US" sz="2000" dirty="0">
                <a:latin typeface="PMingLiU" panose="02020500000000000000" pitchFamily="18" charset="-120"/>
                <a:ea typeface="PMingLiU" panose="02020500000000000000" pitchFamily="18" charset="-120"/>
              </a:rPr>
              <a:t>数</a:t>
            </a:r>
            <a:r>
              <a:rPr lang="zh-TW" altLang="en-US" sz="2000" dirty="0">
                <a:latin typeface="PMingLiU" panose="02020500000000000000" pitchFamily="18" charset="-120"/>
                <a:ea typeface="PMingLiU" panose="02020500000000000000" pitchFamily="18" charset="-120"/>
              </a:rPr>
              <a:t>大約 有2100人, 然而使用一氧化碳</a:t>
            </a:r>
            <a:r>
              <a:rPr lang="zh-CN" altLang="en-US" sz="2000" dirty="0">
                <a:latin typeface="PMingLiU" panose="02020500000000000000" pitchFamily="18" charset="-120"/>
                <a:ea typeface="PMingLiU" panose="02020500000000000000" pitchFamily="18" charset="-120"/>
              </a:rPr>
              <a:t>报</a:t>
            </a:r>
            <a:r>
              <a:rPr lang="zh-TW" altLang="zh-CN" sz="2000" dirty="0">
                <a:latin typeface="PMingLiU" panose="02020500000000000000" pitchFamily="18" charset="-120"/>
                <a:ea typeface="PMingLiU" panose="02020500000000000000" pitchFamily="18" charset="-120"/>
              </a:rPr>
              <a:t>警器</a:t>
            </a:r>
            <a:r>
              <a:rPr lang="zh-TW" altLang="en-US" sz="2000" dirty="0">
                <a:latin typeface="PMingLiU" panose="02020500000000000000" pitchFamily="18" charset="-120"/>
                <a:ea typeface="PMingLiU" panose="02020500000000000000" pitchFamily="18" charset="-120"/>
              </a:rPr>
              <a:t>能有效避免上述大多數死亡。(資</a:t>
            </a:r>
            <a:r>
              <a:rPr lang="zh-CN" altLang="en-US" sz="2000" dirty="0">
                <a:latin typeface="PMingLiU" panose="02020500000000000000" pitchFamily="18" charset="-120"/>
                <a:ea typeface="PMingLiU" panose="02020500000000000000" pitchFamily="18" charset="-120"/>
              </a:rPr>
              <a:t>讯</a:t>
            </a:r>
            <a:r>
              <a:rPr lang="zh-TW" altLang="en-US" sz="2000" dirty="0">
                <a:latin typeface="PMingLiU" panose="02020500000000000000" pitchFamily="18" charset="-120"/>
                <a:ea typeface="PMingLiU" panose="02020500000000000000" pitchFamily="18" charset="-120"/>
              </a:rPr>
              <a:t>來源</a:t>
            </a:r>
            <a:r>
              <a:rPr lang="zh-TW" altLang="en-US" sz="2000" i="1" dirty="0">
                <a:latin typeface="PMingLiU" panose="02020500000000000000" pitchFamily="18" charset="-120"/>
                <a:ea typeface="PMingLiU" panose="02020500000000000000" pitchFamily="18" charset="-120"/>
              </a:rPr>
              <a:t>: </a:t>
            </a:r>
            <a:r>
              <a:rPr lang="en-US" altLang="zh-TW" sz="2000" i="1" dirty="0">
                <a:latin typeface="PMingLiU" panose="02020500000000000000" pitchFamily="18" charset="-120"/>
                <a:ea typeface="PMingLiU" panose="02020500000000000000" pitchFamily="18" charset="-120"/>
              </a:rPr>
              <a:t>JAMA)</a:t>
            </a:r>
            <a:endParaRPr lang="en-US" altLang="zh-CN" sz="2000" dirty="0">
              <a:latin typeface="PMingLiU" panose="02020500000000000000" pitchFamily="18" charset="-120"/>
              <a:ea typeface="PMingLiU" panose="02020500000000000000" pitchFamily="18" charset="-120"/>
            </a:endParaRPr>
          </a:p>
          <a:p>
            <a:r>
              <a:rPr lang="en-US" altLang="zh-CN" sz="2000" dirty="0">
                <a:latin typeface="PMingLiU" panose="02020500000000000000" pitchFamily="18" charset="-120"/>
                <a:ea typeface="PMingLiU" panose="02020500000000000000" pitchFamily="18" charset="-120"/>
              </a:rPr>
              <a:t> </a:t>
            </a:r>
            <a:r>
              <a:rPr lang="zh-TW" altLang="en-US" sz="2000" dirty="0">
                <a:latin typeface="PMingLiU" panose="02020500000000000000" pitchFamily="18" charset="-120"/>
                <a:ea typeface="PMingLiU" panose="02020500000000000000" pitchFamily="18" charset="-120"/>
              </a:rPr>
              <a:t>在美國,一氧化碳是主要</a:t>
            </a:r>
            <a:r>
              <a:rPr lang="zh-CN" altLang="en-US" sz="2000" dirty="0">
                <a:latin typeface="PMingLiU" panose="02020500000000000000" pitchFamily="18" charset="-120"/>
                <a:ea typeface="PMingLiU" panose="02020500000000000000" pitchFamily="18" charset="-120"/>
              </a:rPr>
              <a:t>导</a:t>
            </a:r>
            <a:r>
              <a:rPr lang="zh-TW" altLang="en-US" sz="2000" dirty="0">
                <a:latin typeface="PMingLiU" panose="02020500000000000000" pitchFamily="18" charset="-120"/>
                <a:ea typeface="PMingLiU" panose="02020500000000000000" pitchFamily="18" charset="-120"/>
              </a:rPr>
              <a:t>致中毒死亡的來源。</a:t>
            </a:r>
            <a:r>
              <a:rPr lang="en-US" altLang="zh-TW" sz="2000" dirty="0">
                <a:latin typeface="PMingLiU" panose="02020500000000000000" pitchFamily="18" charset="-120"/>
                <a:ea typeface="PMingLiU" panose="02020500000000000000" pitchFamily="18" charset="-120"/>
              </a:rPr>
              <a:t>(</a:t>
            </a:r>
            <a:r>
              <a:rPr lang="zh-TW" altLang="en-US" sz="2000" dirty="0">
                <a:latin typeface="PMingLiU" panose="02020500000000000000" pitchFamily="18" charset="-120"/>
                <a:ea typeface="PMingLiU" panose="02020500000000000000" pitchFamily="18" charset="-120"/>
              </a:rPr>
              <a:t>資料來源</a:t>
            </a:r>
            <a:r>
              <a:rPr lang="en-US" altLang="zh-TW" sz="2000" dirty="0">
                <a:latin typeface="PMingLiU" panose="02020500000000000000" pitchFamily="18" charset="-120"/>
                <a:ea typeface="PMingLiU" panose="02020500000000000000" pitchFamily="18" charset="-120"/>
              </a:rPr>
              <a:t>:Institute For Environment Medicine)</a:t>
            </a:r>
            <a:r>
              <a:rPr lang="zh-TW" altLang="en-US" sz="2000" dirty="0">
                <a:latin typeface="PMingLiU" panose="02020500000000000000" pitchFamily="18" charset="-120"/>
                <a:ea typeface="PMingLiU" panose="02020500000000000000" pitchFamily="18" charset="-120"/>
              </a:rPr>
              <a:t> </a:t>
            </a:r>
            <a:endParaRPr lang="zh-TW" altLang="en-US" sz="2000" dirty="0">
              <a:latin typeface="PMingLiU" panose="02020500000000000000" pitchFamily="18" charset="-120"/>
              <a:ea typeface="PMingLiU" panose="02020500000000000000" pitchFamily="18" charset="-120"/>
            </a:endParaRPr>
          </a:p>
          <a:p>
            <a:r>
              <a:rPr lang="en-US" altLang="zh-TW" sz="2000" dirty="0">
                <a:solidFill>
                  <a:srgbClr val="0070C0"/>
                </a:solidFill>
                <a:latin typeface="PMingLiU" panose="02020500000000000000" pitchFamily="18" charset="-120"/>
                <a:ea typeface="PMingLiU" panose="02020500000000000000" pitchFamily="18" charset="-120"/>
              </a:rPr>
              <a:t>1993</a:t>
            </a:r>
            <a:r>
              <a:rPr lang="zh-TW" altLang="en-US" sz="2000" dirty="0">
                <a:solidFill>
                  <a:srgbClr val="0070C0"/>
                </a:solidFill>
                <a:latin typeface="PMingLiU" panose="02020500000000000000" pitchFamily="18" charset="-120"/>
                <a:ea typeface="PMingLiU" panose="02020500000000000000" pitchFamily="18" charset="-120"/>
              </a:rPr>
              <a:t>年9月15日</a:t>
            </a:r>
            <a:r>
              <a:rPr lang="zh-TW" altLang="en-US" sz="2000" dirty="0">
                <a:latin typeface="PMingLiU" panose="02020500000000000000" pitchFamily="18" charset="-120"/>
                <a:ea typeface="PMingLiU" panose="02020500000000000000" pitchFamily="18" charset="-120"/>
              </a:rPr>
              <a:t>, 伊利諾斯州芝加哥市</a:t>
            </a:r>
            <a:r>
              <a:rPr lang="zh-CN" altLang="en-US" sz="2000" dirty="0">
                <a:latin typeface="PMingLiU" panose="02020500000000000000" pitchFamily="18" charset="-120"/>
                <a:ea typeface="PMingLiU" panose="02020500000000000000" pitchFamily="18" charset="-120"/>
              </a:rPr>
              <a:t>颁布</a:t>
            </a:r>
            <a:r>
              <a:rPr lang="zh-TW" altLang="en-US" sz="2000" dirty="0">
                <a:latin typeface="PMingLiU" panose="02020500000000000000" pitchFamily="18" charset="-120"/>
                <a:ea typeface="PMingLiU" panose="02020500000000000000" pitchFamily="18" charset="-120"/>
              </a:rPr>
              <a:t>了美國第一部</a:t>
            </a:r>
            <a:r>
              <a:rPr lang="zh-CN" altLang="en-US" sz="2000" dirty="0">
                <a:latin typeface="PMingLiU" panose="02020500000000000000" pitchFamily="18" charset="-120"/>
                <a:ea typeface="宋体" panose="02010600030101010101" pitchFamily="2" charset="-122"/>
              </a:rPr>
              <a:t>关</a:t>
            </a:r>
            <a:r>
              <a:rPr lang="zh-CN" altLang="en-US" sz="2000" dirty="0">
                <a:latin typeface="PMingLiU" panose="02020500000000000000" pitchFamily="18" charset="-120"/>
                <a:ea typeface="PMingLiU" panose="02020500000000000000" pitchFamily="18" charset="-120"/>
              </a:rPr>
              <a:t>于</a:t>
            </a:r>
            <a:r>
              <a:rPr lang="zh-TW" altLang="en-US" sz="2000" u="sng" dirty="0">
                <a:latin typeface="PMingLiU" panose="02020500000000000000" pitchFamily="18" charset="-120"/>
                <a:ea typeface="PMingLiU" panose="02020500000000000000" pitchFamily="18" charset="-120"/>
              </a:rPr>
              <a:t>強制安裝一氧化碳</a:t>
            </a:r>
            <a:r>
              <a:rPr lang="zh-CN" altLang="en-US" sz="2000" u="sng" dirty="0">
                <a:latin typeface="PMingLiU" panose="02020500000000000000" pitchFamily="18" charset="-120"/>
                <a:ea typeface="PMingLiU" panose="02020500000000000000" pitchFamily="18" charset="-120"/>
              </a:rPr>
              <a:t>报</a:t>
            </a:r>
            <a:r>
              <a:rPr lang="zh-TW" altLang="en-US" sz="2000" u="sng" dirty="0">
                <a:latin typeface="PMingLiU" panose="02020500000000000000" pitchFamily="18" charset="-120"/>
                <a:ea typeface="PMingLiU" panose="02020500000000000000" pitchFamily="18" charset="-120"/>
              </a:rPr>
              <a:t>警器的法規</a:t>
            </a:r>
            <a:r>
              <a:rPr lang="zh-TW" altLang="en-US" sz="2000" dirty="0">
                <a:latin typeface="PMingLiU" panose="02020500000000000000" pitchFamily="18" charset="-120"/>
                <a:ea typeface="PMingLiU" panose="02020500000000000000" pitchFamily="18" charset="-120"/>
              </a:rPr>
              <a:t>，</a:t>
            </a:r>
            <a:r>
              <a:rPr lang="zh-CN" altLang="en-US" sz="2000" dirty="0">
                <a:latin typeface="PMingLiU" panose="02020500000000000000" pitchFamily="18" charset="-120"/>
                <a:ea typeface="PMingLiU" panose="02020500000000000000" pitchFamily="18" charset="-120"/>
              </a:rPr>
              <a:t>该</a:t>
            </a:r>
            <a:r>
              <a:rPr lang="zh-TW" altLang="en-US" sz="2000" dirty="0">
                <a:latin typeface="PMingLiU" panose="02020500000000000000" pitchFamily="18" charset="-120"/>
                <a:ea typeface="PMingLiU" panose="02020500000000000000" pitchFamily="18" charset="-120"/>
              </a:rPr>
              <a:t>法規</a:t>
            </a:r>
            <a:r>
              <a:rPr lang="zh-CN" altLang="en-US" sz="2000" dirty="0">
                <a:latin typeface="PMingLiU" panose="02020500000000000000" pitchFamily="18" charset="-120"/>
                <a:ea typeface="PMingLiU" panose="02020500000000000000" pitchFamily="18" charset="-120"/>
              </a:rPr>
              <a:t>从</a:t>
            </a:r>
            <a:r>
              <a:rPr lang="zh-TW" altLang="en-US" sz="2000" dirty="0">
                <a:solidFill>
                  <a:srgbClr val="0070C0"/>
                </a:solidFill>
                <a:latin typeface="PMingLiU" panose="02020500000000000000" pitchFamily="18" charset="-120"/>
                <a:ea typeface="PMingLiU" panose="02020500000000000000" pitchFamily="18" charset="-120"/>
              </a:rPr>
              <a:t>1994年10月1</a:t>
            </a:r>
            <a:r>
              <a:rPr lang="zh-TW" altLang="en-US" sz="2000" dirty="0">
                <a:latin typeface="PMingLiU" panose="02020500000000000000" pitchFamily="18" charset="-120"/>
                <a:ea typeface="PMingLiU" panose="02020500000000000000" pitchFamily="18" charset="-120"/>
              </a:rPr>
              <a:t>日起</a:t>
            </a:r>
            <a:r>
              <a:rPr lang="zh-CN" altLang="en-US" sz="2000" dirty="0">
                <a:latin typeface="PMingLiU" panose="02020500000000000000" pitchFamily="18" charset="-120"/>
                <a:ea typeface="PMingLiU" panose="02020500000000000000" pitchFamily="18" charset="-120"/>
              </a:rPr>
              <a:t>执</a:t>
            </a:r>
            <a:r>
              <a:rPr lang="zh-TW" altLang="en-US" sz="2000" dirty="0">
                <a:latin typeface="PMingLiU" panose="02020500000000000000" pitchFamily="18" charset="-120"/>
                <a:ea typeface="PMingLiU" panose="02020500000000000000" pitchFamily="18" charset="-120"/>
              </a:rPr>
              <a:t>行。法</a:t>
            </a:r>
            <a:r>
              <a:rPr lang="zh-CN" altLang="en-US" sz="2000" dirty="0">
                <a:latin typeface="PMingLiU" panose="02020500000000000000" pitchFamily="18" charset="-120"/>
                <a:ea typeface="PMingLiU" panose="02020500000000000000" pitchFamily="18" charset="-120"/>
              </a:rPr>
              <a:t>规规</a:t>
            </a:r>
            <a:r>
              <a:rPr lang="zh-TW" altLang="en-US" sz="2000" dirty="0">
                <a:latin typeface="PMingLiU" panose="02020500000000000000" pitchFamily="18" charset="-120"/>
                <a:ea typeface="PMingLiU" panose="02020500000000000000" pitchFamily="18" charset="-120"/>
              </a:rPr>
              <a:t>定：所有新建的</a:t>
            </a:r>
            <a:r>
              <a:rPr lang="zh-CN" altLang="en-US" sz="2000" dirty="0">
                <a:latin typeface="PMingLiU" panose="02020500000000000000" pitchFamily="18" charset="-120"/>
                <a:ea typeface="PMingLiU" panose="02020500000000000000" pitchFamily="18" charset="-120"/>
              </a:rPr>
              <a:t>独</a:t>
            </a:r>
            <a:r>
              <a:rPr lang="zh-TW" altLang="en-US" sz="2000" dirty="0">
                <a:latin typeface="PMingLiU" panose="02020500000000000000" pitchFamily="18" charset="-120"/>
                <a:ea typeface="PMingLiU" panose="02020500000000000000" pitchFamily="18" charset="-120"/>
              </a:rPr>
              <a:t>立住宅和現有的</a:t>
            </a:r>
            <a:r>
              <a:rPr lang="zh-CN" altLang="en-US" sz="2000" dirty="0">
                <a:latin typeface="PMingLiU" panose="02020500000000000000" pitchFamily="18" charset="-120"/>
                <a:ea typeface="PMingLiU" panose="02020500000000000000" pitchFamily="18" charset="-120"/>
              </a:rPr>
              <a:t>独</a:t>
            </a:r>
            <a:r>
              <a:rPr lang="zh-TW" altLang="en-US" sz="2000" dirty="0">
                <a:latin typeface="PMingLiU" panose="02020500000000000000" pitchFamily="18" charset="-120"/>
                <a:ea typeface="PMingLiU" panose="02020500000000000000" pitchFamily="18" charset="-120"/>
              </a:rPr>
              <a:t>立住宅而裝有</a:t>
            </a:r>
            <a:r>
              <a:rPr lang="zh-TW" altLang="en-US" dirty="0">
                <a:latin typeface="PMingLiU" panose="02020500000000000000" pitchFamily="18" charset="-120"/>
                <a:ea typeface="PMingLiU" panose="02020500000000000000" pitchFamily="18" charset="-120"/>
              </a:rPr>
              <a:t>燃</a:t>
            </a:r>
            <a:r>
              <a:rPr lang="zh-CN" altLang="en-US" dirty="0">
                <a:latin typeface="PMingLiU" panose="02020500000000000000" pitchFamily="18" charset="-120"/>
                <a:ea typeface="PMingLiU" panose="02020500000000000000" pitchFamily="18" charset="-120"/>
              </a:rPr>
              <a:t>烧</a:t>
            </a:r>
            <a:r>
              <a:rPr lang="zh-CN" altLang="en-US" sz="2000" dirty="0">
                <a:latin typeface="PMingLiU" panose="02020500000000000000" pitchFamily="18" charset="-120"/>
                <a:ea typeface="PMingLiU" panose="02020500000000000000" pitchFamily="18" charset="-120"/>
              </a:rPr>
              <a:t>设备</a:t>
            </a:r>
            <a:r>
              <a:rPr lang="zh-TW" altLang="en-US" sz="2000" dirty="0">
                <a:latin typeface="PMingLiU" panose="02020500000000000000" pitchFamily="18" charset="-120"/>
                <a:ea typeface="PMingLiU" panose="02020500000000000000" pitchFamily="18" charset="-120"/>
              </a:rPr>
              <a:t>，必須安裝一氧化碳探測</a:t>
            </a:r>
            <a:r>
              <a:rPr lang="zh-CN" altLang="en-US" sz="2000" dirty="0">
                <a:latin typeface="PMingLiU" panose="02020500000000000000" pitchFamily="18" charset="-120"/>
                <a:ea typeface="PMingLiU" panose="02020500000000000000" pitchFamily="18" charset="-120"/>
              </a:rPr>
              <a:t>报</a:t>
            </a:r>
            <a:r>
              <a:rPr lang="zh-TW" altLang="en-US" sz="2000" dirty="0">
                <a:latin typeface="PMingLiU" panose="02020500000000000000" pitchFamily="18" charset="-120"/>
                <a:ea typeface="PMingLiU" panose="02020500000000000000" pitchFamily="18" charset="-120"/>
              </a:rPr>
              <a:t>警器。</a:t>
            </a:r>
            <a:endParaRPr lang="zh-TW" altLang="en-US" sz="2000" dirty="0">
              <a:latin typeface="PMingLiU" panose="02020500000000000000" pitchFamily="18" charset="-120"/>
              <a:ea typeface="PMingLiU" panose="02020500000000000000" pitchFamily="18" charset="-120"/>
            </a:endParaRPr>
          </a:p>
          <a:p>
            <a:endParaRPr lang="zh-CN" altLang="en-US" dirty="0">
              <a:latin typeface="PMingLiU" panose="02020500000000000000" pitchFamily="18" charset="-120"/>
              <a:ea typeface="PMingLiU" panose="02020500000000000000" pitchFamily="18" charset="-120"/>
            </a:endParaRPr>
          </a:p>
          <a:p>
            <a:pPr>
              <a:buFontTx/>
              <a:buNone/>
            </a:pPr>
            <a:endParaRPr lang="en-US" altLang="zh-CN" dirty="0"/>
          </a:p>
        </p:txBody>
      </p:sp>
      <p:sp>
        <p:nvSpPr>
          <p:cNvPr id="7" name="标题 1"/>
          <p:cNvSpPr txBox="1"/>
          <p:nvPr/>
        </p:nvSpPr>
        <p:spPr>
          <a:xfrm>
            <a:off x="457200" y="228866"/>
            <a:ext cx="8229600" cy="545027"/>
          </a:xfrm>
          <a:prstGeom prst="rect">
            <a:avLst/>
          </a:prstGeom>
          <a:noFill/>
          <a:ln w="12700">
            <a:solidFill>
              <a:srgbClr val="FF0000"/>
            </a:solidFill>
          </a:ln>
        </p:spPr>
        <p:txBody>
          <a:bodyPr vert="horz" lIns="91440" tIns="45720" rIns="91440" bIns="45720" rtlCol="0" anchor="ctr">
            <a:normAutofit/>
          </a:bodyPr>
          <a:lstStyle>
            <a:lvl1pPr algn="l" defTabSz="914400" rtl="0" eaLnBrk="1" latinLnBrk="0" hangingPunct="1">
              <a:spcBef>
                <a:spcPct val="0"/>
              </a:spcBef>
              <a:buNone/>
              <a:defRPr sz="2200" kern="1200">
                <a:solidFill>
                  <a:schemeClr val="tx1"/>
                </a:solidFill>
                <a:latin typeface="微软雅黑" panose="020B0503020204020204" pitchFamily="34" charset="-122"/>
                <a:ea typeface="微软雅黑" panose="020B0503020204020204" pitchFamily="34" charset="-122"/>
                <a:cs typeface="+mj-cs"/>
              </a:defRPr>
            </a:lvl1pPr>
          </a:lstStyle>
          <a:p>
            <a:r>
              <a:rPr lang="en-US" altLang="zh-CN" b="1" dirty="0">
                <a:latin typeface="PMingLiU" panose="02020500000000000000" pitchFamily="18" charset="-120"/>
                <a:ea typeface="PMingLiU" panose="02020500000000000000" pitchFamily="18" charset="-120"/>
              </a:rPr>
              <a:t>1.  </a:t>
            </a:r>
            <a:r>
              <a:rPr lang="zh-CN" altLang="en-US" b="1" dirty="0">
                <a:latin typeface="PMingLiU" panose="02020500000000000000" pitchFamily="18" charset="-120"/>
                <a:ea typeface="PMingLiU" panose="02020500000000000000" pitchFamily="18" charset="-120"/>
              </a:rPr>
              <a:t>一氧化碳</a:t>
            </a:r>
            <a:r>
              <a:rPr lang="zh-TW" altLang="en-US" b="1" dirty="0">
                <a:latin typeface="PMingLiU" panose="02020500000000000000" pitchFamily="18" charset="-120"/>
                <a:ea typeface="PMingLiU" panose="02020500000000000000" pitchFamily="18" charset="-120"/>
              </a:rPr>
              <a:t>中毒</a:t>
            </a:r>
            <a:r>
              <a:rPr lang="zh-CN" altLang="en-US" b="1" dirty="0">
                <a:latin typeface="PMingLiU" panose="02020500000000000000" pitchFamily="18" charset="-120"/>
                <a:ea typeface="PMingLiU" panose="02020500000000000000" pitchFamily="18" charset="-120"/>
              </a:rPr>
              <a:t>的统计数据</a:t>
            </a:r>
            <a:endParaRPr lang="zh-CN" altLang="en-US" b="1" dirty="0"/>
          </a:p>
        </p:txBody>
      </p:sp>
    </p:spTree>
  </p:cSld>
  <p:clrMapOvr>
    <a:masterClrMapping/>
  </p:clrMapOvr>
  <p:transition>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57200" y="228866"/>
            <a:ext cx="8229600" cy="545027"/>
          </a:xfrm>
          <a:noFill/>
        </p:spPr>
        <p:txBody>
          <a:bodyPr>
            <a:normAutofit/>
          </a:bodyPr>
          <a:lstStyle/>
          <a:p>
            <a:r>
              <a:rPr lang="en-US" altLang="zh-TW" sz="2400" dirty="0">
                <a:latin typeface="仿宋_GB2312" pitchFamily="49" charset="-122"/>
                <a:ea typeface="仿宋_GB2312" pitchFamily="49" charset="-122"/>
              </a:rPr>
              <a:t>2.  </a:t>
            </a:r>
            <a:r>
              <a:rPr lang="zh-TW" altLang="en-US" sz="2400" dirty="0">
                <a:latin typeface="仿宋_GB2312" pitchFamily="49" charset="-122"/>
                <a:ea typeface="仿宋_GB2312" pitchFamily="49" charset="-122"/>
              </a:rPr>
              <a:t>什</a:t>
            </a:r>
            <a:r>
              <a:rPr lang="zh-CN" altLang="en-US" sz="2400" dirty="0">
                <a:latin typeface="仿宋_GB2312" pitchFamily="49" charset="-122"/>
                <a:ea typeface="仿宋_GB2312" pitchFamily="49" charset="-122"/>
              </a:rPr>
              <a:t>么</a:t>
            </a:r>
            <a:r>
              <a:rPr lang="zh-TW" altLang="en-US" sz="2400" dirty="0">
                <a:latin typeface="仿宋_GB2312" pitchFamily="49" charset="-122"/>
                <a:ea typeface="仿宋_GB2312" pitchFamily="49" charset="-122"/>
              </a:rPr>
              <a:t>是一氧化碳（</a:t>
            </a:r>
            <a:r>
              <a:rPr lang="en-US" altLang="zh-CN" sz="2400" dirty="0">
                <a:latin typeface="仿宋_GB2312" pitchFamily="49" charset="-122"/>
                <a:ea typeface="仿宋_GB2312" pitchFamily="49" charset="-122"/>
              </a:rPr>
              <a:t>CO</a:t>
            </a:r>
            <a:r>
              <a:rPr lang="en-US" altLang="zh-TW" sz="2400" dirty="0">
                <a:latin typeface="仿宋_GB2312" pitchFamily="49" charset="-122"/>
                <a:ea typeface="仿宋_GB2312" pitchFamily="49" charset="-122"/>
              </a:rPr>
              <a:t>）</a:t>
            </a:r>
            <a:r>
              <a:rPr lang="zh-TW" altLang="en-US" sz="2400" dirty="0">
                <a:latin typeface="仿宋_GB2312" pitchFamily="49" charset="-122"/>
                <a:ea typeface="仿宋_GB2312" pitchFamily="49" charset="-122"/>
              </a:rPr>
              <a:t>？</a:t>
            </a:r>
            <a:endParaRPr lang="zh-CN" altLang="en-US" dirty="0"/>
          </a:p>
        </p:txBody>
      </p:sp>
      <p:sp>
        <p:nvSpPr>
          <p:cNvPr id="6" name="Rectangle 4"/>
          <p:cNvSpPr>
            <a:spLocks noChangeArrowheads="1"/>
          </p:cNvSpPr>
          <p:nvPr/>
        </p:nvSpPr>
        <p:spPr bwMode="auto">
          <a:xfrm>
            <a:off x="1403648" y="1273324"/>
            <a:ext cx="6967537"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5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5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5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zh-CN" sz="3000" dirty="0">
              <a:latin typeface="仿宋_GB2312" pitchFamily="49" charset="-122"/>
              <a:ea typeface="仿宋_GB2312" pitchFamily="49" charset="-122"/>
            </a:endParaRPr>
          </a:p>
        </p:txBody>
      </p:sp>
      <p:sp>
        <p:nvSpPr>
          <p:cNvPr id="7" name="Rectangle 5"/>
          <p:cNvSpPr>
            <a:spLocks noChangeArrowheads="1"/>
          </p:cNvSpPr>
          <p:nvPr/>
        </p:nvSpPr>
        <p:spPr bwMode="auto">
          <a:xfrm>
            <a:off x="539552" y="1417340"/>
            <a:ext cx="724535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284480" indent="-284480">
              <a:defRPr sz="2400">
                <a:solidFill>
                  <a:schemeClr val="tx1"/>
                </a:solidFill>
                <a:latin typeface="Arial" panose="020B0604020202020204" pitchFamily="34" charset="0"/>
              </a:defRPr>
            </a:lvl1pPr>
            <a:lvl2pPr marL="760730" indent="-285750">
              <a:spcBef>
                <a:spcPct val="0"/>
              </a:spcBef>
              <a:buChar char="–"/>
              <a:defRPr sz="2000">
                <a:solidFill>
                  <a:schemeClr val="tx1"/>
                </a:solidFill>
                <a:latin typeface="Arial" panose="020B0604020202020204" pitchFamily="34" charset="0"/>
              </a:defRPr>
            </a:lvl2pPr>
            <a:lvl3pPr marL="1179830" indent="-228600">
              <a:spcBef>
                <a:spcPct val="0"/>
              </a:spcBef>
              <a:defRPr sz="2000">
                <a:solidFill>
                  <a:schemeClr val="tx1"/>
                </a:solidFill>
                <a:latin typeface="Arial" panose="020B0604020202020204" pitchFamily="34" charset="0"/>
              </a:defRPr>
            </a:lvl3pPr>
            <a:lvl4pPr marL="1598930" indent="-228600">
              <a:spcBef>
                <a:spcPct val="0"/>
              </a:spcBef>
              <a:buChar char="–"/>
              <a:defRPr sz="2000">
                <a:solidFill>
                  <a:schemeClr val="tx1"/>
                </a:solidFill>
                <a:latin typeface="Arial" panose="020B0604020202020204" pitchFamily="34" charset="0"/>
              </a:defRPr>
            </a:lvl4pPr>
            <a:lvl5pPr marL="2018030" indent="-228600">
              <a:spcBef>
                <a:spcPct val="0"/>
              </a:spcBef>
              <a:buChar char="–"/>
              <a:defRPr sz="2000">
                <a:solidFill>
                  <a:schemeClr val="tx1"/>
                </a:solidFill>
                <a:latin typeface="Arial" panose="020B0604020202020204" pitchFamily="34" charset="0"/>
              </a:defRPr>
            </a:lvl5pPr>
            <a:lvl6pPr marL="2475230" indent="-228600" eaLnBrk="0" fontAlgn="base" hangingPunct="0">
              <a:spcBef>
                <a:spcPct val="0"/>
              </a:spcBef>
              <a:spcAft>
                <a:spcPct val="0"/>
              </a:spcAft>
              <a:buChar char="–"/>
              <a:defRPr sz="2000">
                <a:solidFill>
                  <a:schemeClr val="tx1"/>
                </a:solidFill>
                <a:latin typeface="Arial" panose="020B0604020202020204" pitchFamily="34" charset="0"/>
              </a:defRPr>
            </a:lvl6pPr>
            <a:lvl7pPr marL="2932430" indent="-228600" eaLnBrk="0" fontAlgn="base" hangingPunct="0">
              <a:spcBef>
                <a:spcPct val="0"/>
              </a:spcBef>
              <a:spcAft>
                <a:spcPct val="0"/>
              </a:spcAft>
              <a:buChar char="–"/>
              <a:defRPr sz="2000">
                <a:solidFill>
                  <a:schemeClr val="tx1"/>
                </a:solidFill>
                <a:latin typeface="Arial" panose="020B0604020202020204" pitchFamily="34" charset="0"/>
              </a:defRPr>
            </a:lvl7pPr>
            <a:lvl8pPr marL="3389630" indent="-228600" eaLnBrk="0" fontAlgn="base" hangingPunct="0">
              <a:spcBef>
                <a:spcPct val="0"/>
              </a:spcBef>
              <a:spcAft>
                <a:spcPct val="0"/>
              </a:spcAft>
              <a:buChar char="–"/>
              <a:defRPr sz="2000">
                <a:solidFill>
                  <a:schemeClr val="tx1"/>
                </a:solidFill>
                <a:latin typeface="Arial" panose="020B0604020202020204" pitchFamily="34" charset="0"/>
              </a:defRPr>
            </a:lvl8pPr>
            <a:lvl9pPr marL="3846830" indent="-228600" eaLnBrk="0" fontAlgn="base" hangingPunct="0">
              <a:spcBef>
                <a:spcPct val="0"/>
              </a:spcBef>
              <a:spcAft>
                <a:spcPct val="0"/>
              </a:spcAft>
              <a:buChar char="–"/>
              <a:defRPr sz="2000">
                <a:solidFill>
                  <a:schemeClr val="tx1"/>
                </a:solidFill>
                <a:latin typeface="Arial" panose="020B0604020202020204" pitchFamily="34" charset="0"/>
              </a:defRPr>
            </a:lvl9pPr>
          </a:lstStyle>
          <a:p>
            <a:r>
              <a:rPr lang="en-US" altLang="zh-CN" sz="1400" dirty="0">
                <a:latin typeface="PMingLiU" panose="02020500000000000000" pitchFamily="18" charset="-120"/>
                <a:ea typeface="PMingLiU" panose="02020500000000000000" pitchFamily="18" charset="-120"/>
              </a:rPr>
              <a:t>• </a:t>
            </a:r>
            <a:r>
              <a:rPr lang="zh-TW" altLang="en-US" sz="1400" dirty="0">
                <a:latin typeface="PMingLiU" panose="02020500000000000000" pitchFamily="18" charset="-120"/>
                <a:ea typeface="PMingLiU" panose="02020500000000000000" pitchFamily="18" charset="-120"/>
              </a:rPr>
              <a:t>含</a:t>
            </a:r>
            <a:r>
              <a:rPr lang="zh-CN" altLang="en-US" sz="1400" dirty="0">
                <a:latin typeface="PMingLiU" panose="02020500000000000000" pitchFamily="18" charset="-120"/>
                <a:ea typeface="PMingLiU" panose="02020500000000000000" pitchFamily="18" charset="-120"/>
              </a:rPr>
              <a:t>碳</a:t>
            </a:r>
            <a:r>
              <a:rPr lang="zh-TW" altLang="en-US" sz="1400" dirty="0">
                <a:latin typeface="PMingLiU" panose="02020500000000000000" pitchFamily="18" charset="-120"/>
                <a:ea typeface="PMingLiU" panose="02020500000000000000" pitchFamily="18" charset="-120"/>
              </a:rPr>
              <a:t>物不完全燃</a:t>
            </a:r>
            <a:r>
              <a:rPr lang="zh-CN" altLang="en-US" sz="1400" dirty="0">
                <a:latin typeface="PMingLiU" panose="02020500000000000000" pitchFamily="18" charset="-120"/>
                <a:ea typeface="PMingLiU" panose="02020500000000000000" pitchFamily="18" charset="-120"/>
              </a:rPr>
              <a:t>烧产</a:t>
            </a:r>
            <a:r>
              <a:rPr lang="zh-TW" altLang="en-US" sz="1400" dirty="0">
                <a:latin typeface="PMingLiU" panose="02020500000000000000" pitchFamily="18" charset="-120"/>
                <a:ea typeface="PMingLiU" panose="02020500000000000000" pitchFamily="18" charset="-120"/>
              </a:rPr>
              <a:t>生的</a:t>
            </a:r>
            <a:r>
              <a:rPr lang="zh-CN" altLang="en-US" sz="1400" dirty="0">
                <a:latin typeface="PMingLiU" panose="02020500000000000000" pitchFamily="18" charset="-120"/>
                <a:ea typeface="PMingLiU" panose="02020500000000000000" pitchFamily="18" charset="-120"/>
              </a:rPr>
              <a:t>副产品</a:t>
            </a:r>
            <a:r>
              <a:rPr lang="zh-TW" altLang="en-US" sz="1400" dirty="0">
                <a:latin typeface="PMingLiU" panose="02020500000000000000" pitchFamily="18" charset="-120"/>
                <a:ea typeface="PMingLiU" panose="02020500000000000000" pitchFamily="18" charset="-120"/>
              </a:rPr>
              <a:t>。</a:t>
            </a:r>
            <a:endParaRPr lang="zh-TW" altLang="en-US" sz="1400" dirty="0">
              <a:latin typeface="PMingLiU" panose="02020500000000000000" pitchFamily="18" charset="-120"/>
              <a:ea typeface="PMingLiU" panose="02020500000000000000" pitchFamily="18" charset="-120"/>
            </a:endParaRPr>
          </a:p>
          <a:p>
            <a:r>
              <a:rPr lang="en-US" altLang="zh-CN" sz="1400" dirty="0">
                <a:latin typeface="PMingLiU" panose="02020500000000000000" pitchFamily="18" charset="-120"/>
                <a:ea typeface="PMingLiU" panose="02020500000000000000" pitchFamily="18" charset="-120"/>
              </a:rPr>
              <a:t>• </a:t>
            </a:r>
            <a:r>
              <a:rPr lang="zh-TW" altLang="en-US" sz="1400" dirty="0">
                <a:latin typeface="PMingLiU" panose="02020500000000000000" pitchFamily="18" charset="-120"/>
                <a:ea typeface="PMingLiU" panose="02020500000000000000" pitchFamily="18" charset="-120"/>
              </a:rPr>
              <a:t>它能</a:t>
            </a:r>
            <a:r>
              <a:rPr lang="zh-CN" altLang="en-US" sz="1400" dirty="0">
                <a:latin typeface="PMingLiU" panose="02020500000000000000" pitchFamily="18" charset="-120"/>
                <a:ea typeface="PMingLiU" panose="02020500000000000000" pitchFamily="18" charset="-120"/>
              </a:rPr>
              <a:t>阻碍</a:t>
            </a:r>
            <a:r>
              <a:rPr lang="zh-TW" altLang="en-US" sz="1400" dirty="0">
                <a:latin typeface="PMingLiU" panose="02020500000000000000" pitchFamily="18" charset="-120"/>
                <a:ea typeface="PMingLiU" panose="02020500000000000000" pitchFamily="18" charset="-120"/>
              </a:rPr>
              <a:t>氧</a:t>
            </a:r>
            <a:r>
              <a:rPr lang="zh-CN" altLang="en-US" sz="1400" dirty="0">
                <a:latin typeface="PMingLiU" panose="02020500000000000000" pitchFamily="18" charset="-120"/>
                <a:ea typeface="PMingLiU" panose="02020500000000000000" pitchFamily="18" charset="-120"/>
              </a:rPr>
              <a:t>气</a:t>
            </a:r>
            <a:r>
              <a:rPr lang="zh-TW" altLang="en-US" sz="1400" dirty="0">
                <a:latin typeface="PMingLiU" panose="02020500000000000000" pitchFamily="18" charset="-120"/>
                <a:ea typeface="PMingLiU" panose="02020500000000000000" pitchFamily="18" charset="-120"/>
              </a:rPr>
              <a:t>和血液的</a:t>
            </a:r>
            <a:r>
              <a:rPr lang="zh-CN" altLang="en-US" sz="1400" dirty="0">
                <a:latin typeface="PMingLiU" panose="02020500000000000000" pitchFamily="18" charset="-120"/>
                <a:ea typeface="PMingLiU" panose="02020500000000000000" pitchFamily="18" charset="-120"/>
              </a:rPr>
              <a:t>结</a:t>
            </a:r>
            <a:r>
              <a:rPr lang="zh-TW" altLang="en-US" sz="1400" dirty="0">
                <a:latin typeface="PMingLiU" panose="02020500000000000000" pitchFamily="18" charset="-120"/>
                <a:ea typeface="PMingLiU" panose="02020500000000000000" pitchFamily="18" charset="-120"/>
              </a:rPr>
              <a:t>合，使氧</a:t>
            </a:r>
            <a:r>
              <a:rPr lang="zh-CN" altLang="en-US" sz="1400" dirty="0">
                <a:latin typeface="PMingLiU" panose="02020500000000000000" pitchFamily="18" charset="-120"/>
                <a:ea typeface="PMingLiU" panose="02020500000000000000" pitchFamily="18" charset="-120"/>
              </a:rPr>
              <a:t>气无</a:t>
            </a:r>
            <a:r>
              <a:rPr lang="zh-TW" altLang="en-US" sz="1400" dirty="0">
                <a:latin typeface="PMingLiU" panose="02020500000000000000" pitchFamily="18" charset="-120"/>
                <a:ea typeface="PMingLiU" panose="02020500000000000000" pitchFamily="18" charset="-120"/>
              </a:rPr>
              <a:t>法</a:t>
            </a:r>
            <a:r>
              <a:rPr lang="zh-CN" altLang="en-US" sz="1400" dirty="0">
                <a:latin typeface="PMingLiU" panose="02020500000000000000" pitchFamily="18" charset="-120"/>
                <a:ea typeface="PMingLiU" panose="02020500000000000000" pitchFamily="18" charset="-120"/>
              </a:rPr>
              <a:t>传递</a:t>
            </a:r>
            <a:r>
              <a:rPr lang="zh-TW" altLang="en-US" sz="1400" dirty="0">
                <a:latin typeface="PMingLiU" panose="02020500000000000000" pitchFamily="18" charset="-120"/>
                <a:ea typeface="PMingLiU" panose="02020500000000000000" pitchFamily="18" charset="-120"/>
              </a:rPr>
              <a:t>到</a:t>
            </a:r>
            <a:r>
              <a:rPr lang="en-US" altLang="zh-TW" sz="1400" dirty="0">
                <a:latin typeface="PMingLiU" panose="02020500000000000000" pitchFamily="18" charset="-120"/>
                <a:ea typeface="PMingLiU" panose="02020500000000000000" pitchFamily="18" charset="-120"/>
              </a:rPr>
              <a:t>身</a:t>
            </a:r>
            <a:r>
              <a:rPr lang="zh-CN" altLang="en-US" sz="1400" dirty="0">
                <a:latin typeface="PMingLiU" panose="02020500000000000000" pitchFamily="18" charset="-120"/>
                <a:ea typeface="PMingLiU" panose="02020500000000000000" pitchFamily="18" charset="-120"/>
              </a:rPr>
              <a:t>体组织</a:t>
            </a:r>
            <a:r>
              <a:rPr lang="zh-TW" altLang="en-US" sz="1400" dirty="0">
                <a:latin typeface="PMingLiU" panose="02020500000000000000" pitchFamily="18" charset="-120"/>
                <a:ea typeface="PMingLiU" panose="02020500000000000000" pitchFamily="18" charset="-120"/>
              </a:rPr>
              <a:t>。</a:t>
            </a:r>
            <a:endParaRPr lang="zh-TW" altLang="en-US" sz="1400" dirty="0">
              <a:latin typeface="PMingLiU" panose="02020500000000000000" pitchFamily="18" charset="-120"/>
              <a:ea typeface="PMingLiU" panose="02020500000000000000" pitchFamily="18" charset="-120"/>
            </a:endParaRPr>
          </a:p>
          <a:p>
            <a:r>
              <a:rPr lang="en-US" altLang="zh-CN" sz="1400" dirty="0">
                <a:latin typeface="PMingLiU" panose="02020500000000000000" pitchFamily="18" charset="-120"/>
                <a:ea typeface="PMingLiU" panose="02020500000000000000" pitchFamily="18" charset="-120"/>
              </a:rPr>
              <a:t>• </a:t>
            </a:r>
            <a:r>
              <a:rPr lang="zh-TW" altLang="en-US" sz="1400" dirty="0">
                <a:latin typeface="PMingLiU" panose="02020500000000000000" pitchFamily="18" charset="-120"/>
                <a:ea typeface="PMingLiU" panose="02020500000000000000" pitchFamily="18" charset="-120"/>
              </a:rPr>
              <a:t>一氧化碳</a:t>
            </a:r>
            <a:r>
              <a:rPr lang="zh-CN" altLang="en-US" sz="1400" dirty="0">
                <a:latin typeface="PMingLiU" panose="02020500000000000000" pitchFamily="18" charset="-120"/>
                <a:ea typeface="PMingLiU" panose="02020500000000000000" pitchFamily="18" charset="-120"/>
              </a:rPr>
              <a:t>与</a:t>
            </a:r>
            <a:r>
              <a:rPr lang="zh-TW" altLang="en-US" sz="1400" dirty="0">
                <a:latin typeface="PMingLiU" panose="02020500000000000000" pitchFamily="18" charset="-120"/>
                <a:ea typeface="PMingLiU" panose="02020500000000000000" pitchFamily="18" charset="-120"/>
              </a:rPr>
              <a:t>血液的</a:t>
            </a:r>
            <a:r>
              <a:rPr lang="zh-CN" altLang="en-US" sz="1400" dirty="0">
                <a:latin typeface="PMingLiU" panose="02020500000000000000" pitchFamily="18" charset="-120"/>
                <a:ea typeface="PMingLiU" panose="02020500000000000000" pitchFamily="18" charset="-120"/>
              </a:rPr>
              <a:t>亲</a:t>
            </a:r>
            <a:r>
              <a:rPr lang="zh-TW" altLang="en-US" sz="1400" dirty="0">
                <a:latin typeface="PMingLiU" panose="02020500000000000000" pitchFamily="18" charset="-120"/>
                <a:ea typeface="PMingLiU" panose="02020500000000000000" pitchFamily="18" charset="-120"/>
              </a:rPr>
              <a:t>合力是氧</a:t>
            </a:r>
            <a:r>
              <a:rPr lang="zh-CN" altLang="en-US" sz="1400" dirty="0">
                <a:latin typeface="PMingLiU" panose="02020500000000000000" pitchFamily="18" charset="-120"/>
                <a:ea typeface="PMingLiU" panose="02020500000000000000" pitchFamily="18" charset="-120"/>
              </a:rPr>
              <a:t>气</a:t>
            </a:r>
            <a:r>
              <a:rPr lang="zh-TW" altLang="en-US" sz="1400" dirty="0">
                <a:latin typeface="PMingLiU" panose="02020500000000000000" pitchFamily="18" charset="-120"/>
                <a:ea typeface="PMingLiU" panose="02020500000000000000" pitchFamily="18" charset="-120"/>
              </a:rPr>
              <a:t>的</a:t>
            </a:r>
            <a:r>
              <a:rPr lang="zh-CN" altLang="en-US" sz="1400" dirty="0">
                <a:latin typeface="PMingLiU" panose="02020500000000000000" pitchFamily="18" charset="-120"/>
                <a:ea typeface="PMingLiU" panose="02020500000000000000" pitchFamily="18" charset="-120"/>
              </a:rPr>
              <a:t>200</a:t>
            </a:r>
            <a:r>
              <a:rPr lang="zh-TW" altLang="en-US" sz="1400" dirty="0">
                <a:latin typeface="PMingLiU" panose="02020500000000000000" pitchFamily="18" charset="-120"/>
                <a:ea typeface="PMingLiU" panose="02020500000000000000" pitchFamily="18" charset="-120"/>
              </a:rPr>
              <a:t>多倍。</a:t>
            </a:r>
            <a:endParaRPr lang="zh-TW" altLang="en-US" sz="1400" dirty="0">
              <a:latin typeface="PMingLiU" panose="02020500000000000000" pitchFamily="18" charset="-120"/>
              <a:ea typeface="PMingLiU" panose="02020500000000000000" pitchFamily="18" charset="-120"/>
            </a:endParaRPr>
          </a:p>
          <a:p>
            <a:r>
              <a:rPr lang="en-US" altLang="zh-CN" sz="1400" dirty="0">
                <a:latin typeface="PMingLiU" panose="02020500000000000000" pitchFamily="18" charset="-120"/>
                <a:ea typeface="PMingLiU" panose="02020500000000000000" pitchFamily="18" charset="-120"/>
              </a:rPr>
              <a:t>• </a:t>
            </a:r>
            <a:r>
              <a:rPr lang="zh-TW" altLang="en-US" sz="1400" dirty="0">
                <a:latin typeface="PMingLiU" panose="02020500000000000000" pitchFamily="18" charset="-120"/>
                <a:ea typeface="PMingLiU" panose="02020500000000000000" pitchFamily="18" charset="-120"/>
              </a:rPr>
              <a:t>一般用</a:t>
            </a:r>
            <a:r>
              <a:rPr lang="en-US" altLang="zh-CN" sz="1400" dirty="0">
                <a:latin typeface="PMingLiU" panose="02020500000000000000" pitchFamily="18" charset="-120"/>
                <a:ea typeface="PMingLiU" panose="02020500000000000000" pitchFamily="18" charset="-120"/>
              </a:rPr>
              <a:t>PPM</a:t>
            </a:r>
            <a:r>
              <a:rPr lang="zh-CN" altLang="en-US" sz="1400" dirty="0">
                <a:latin typeface="PMingLiU" panose="02020500000000000000" pitchFamily="18" charset="-120"/>
                <a:ea typeface="PMingLiU" panose="02020500000000000000" pitchFamily="18" charset="-120"/>
              </a:rPr>
              <a:t>来计</a:t>
            </a:r>
            <a:r>
              <a:rPr lang="zh-TW" altLang="en-US" sz="1400" dirty="0">
                <a:latin typeface="PMingLiU" panose="02020500000000000000" pitchFamily="18" charset="-120"/>
                <a:ea typeface="PMingLiU" panose="02020500000000000000" pitchFamily="18" charset="-120"/>
              </a:rPr>
              <a:t>量。</a:t>
            </a:r>
            <a:endParaRPr lang="zh-TW" altLang="en-US" sz="1400" dirty="0">
              <a:latin typeface="PMingLiU" panose="02020500000000000000" pitchFamily="18" charset="-120"/>
              <a:ea typeface="PMingLiU" panose="02020500000000000000" pitchFamily="18" charset="-120"/>
            </a:endParaRPr>
          </a:p>
          <a:p>
            <a:r>
              <a:rPr lang="en-US" altLang="zh-CN" sz="1400" dirty="0">
                <a:latin typeface="PMingLiU" panose="02020500000000000000" pitchFamily="18" charset="-120"/>
                <a:ea typeface="PMingLiU" panose="02020500000000000000" pitchFamily="18" charset="-120"/>
              </a:rPr>
              <a:t>• </a:t>
            </a:r>
            <a:r>
              <a:rPr lang="zh-TW" altLang="en-US" sz="1400" dirty="0">
                <a:latin typeface="PMingLiU" panose="02020500000000000000" pitchFamily="18" charset="-120"/>
                <a:ea typeface="PMingLiU" panose="02020500000000000000" pitchFamily="18" charset="-120"/>
              </a:rPr>
              <a:t>一氧化碳的</a:t>
            </a:r>
            <a:r>
              <a:rPr lang="zh-CN" altLang="en-US" sz="1400" dirty="0">
                <a:latin typeface="PMingLiU" panose="02020500000000000000" pitchFamily="18" charset="-120"/>
                <a:ea typeface="PMingLiU" panose="02020500000000000000" pitchFamily="18" charset="-120"/>
              </a:rPr>
              <a:t>来</a:t>
            </a:r>
            <a:r>
              <a:rPr lang="zh-TW" altLang="en-US" sz="1400" dirty="0">
                <a:latin typeface="PMingLiU" panose="02020500000000000000" pitchFamily="18" charset="-120"/>
                <a:ea typeface="PMingLiU" panose="02020500000000000000" pitchFamily="18" charset="-120"/>
              </a:rPr>
              <a:t>源</a:t>
            </a:r>
            <a:r>
              <a:rPr lang="en-US" altLang="zh-TW" sz="1400" dirty="0">
                <a:latin typeface="PMingLiU" panose="02020500000000000000" pitchFamily="18" charset="-120"/>
                <a:ea typeface="PMingLiU" panose="02020500000000000000" pitchFamily="18" charset="-120"/>
              </a:rPr>
              <a:t>:</a:t>
            </a:r>
            <a:endParaRPr lang="en-US" altLang="zh-TW" sz="1400" dirty="0">
              <a:latin typeface="PMingLiU" panose="02020500000000000000" pitchFamily="18" charset="-120"/>
              <a:ea typeface="PMingLiU" panose="02020500000000000000" pitchFamily="18" charset="-120"/>
            </a:endParaRPr>
          </a:p>
          <a:p>
            <a:r>
              <a:rPr lang="en-US" altLang="zh-TW" sz="1400" dirty="0">
                <a:latin typeface="PMingLiU" panose="02020500000000000000" pitchFamily="18" charset="-120"/>
                <a:ea typeface="PMingLiU" panose="02020500000000000000" pitchFamily="18" charset="-120"/>
              </a:rPr>
              <a:t>    </a:t>
            </a:r>
            <a:r>
              <a:rPr lang="zh-TW" altLang="zh-CN" sz="1400" dirty="0">
                <a:latin typeface="PMingLiU" panose="02020500000000000000" pitchFamily="18" charset="-120"/>
                <a:ea typeface="PMingLiU" panose="02020500000000000000" pitchFamily="18" charset="-120"/>
              </a:rPr>
              <a:t>熔</a:t>
            </a:r>
            <a:r>
              <a:rPr lang="zh-CN" altLang="en-US" sz="1400" dirty="0">
                <a:latin typeface="PMingLiU" panose="02020500000000000000" pitchFamily="18" charset="-120"/>
                <a:ea typeface="PMingLiU" panose="02020500000000000000" pitchFamily="18" charset="-120"/>
              </a:rPr>
              <a:t>炉</a:t>
            </a:r>
            <a:r>
              <a:rPr lang="zh-TW" altLang="en-US" sz="1400" dirty="0">
                <a:latin typeface="PMingLiU" panose="02020500000000000000" pitchFamily="18" charset="-120"/>
                <a:ea typeface="PMingLiU" panose="02020500000000000000" pitchFamily="18" charset="-120"/>
              </a:rPr>
              <a:t>，</a:t>
            </a:r>
            <a:r>
              <a:rPr lang="zh-CN" altLang="en-US" sz="1400" dirty="0">
                <a:latin typeface="PMingLiU" panose="02020500000000000000" pitchFamily="18" charset="-120"/>
                <a:ea typeface="PMingLiU" panose="02020500000000000000" pitchFamily="18" charset="-120"/>
              </a:rPr>
              <a:t>干衣机</a:t>
            </a:r>
            <a:r>
              <a:rPr lang="zh-TW" altLang="en-US" sz="1400" dirty="0">
                <a:latin typeface="PMingLiU" panose="02020500000000000000" pitchFamily="18" charset="-120"/>
                <a:ea typeface="PMingLiU" panose="02020500000000000000" pitchFamily="18" charset="-120"/>
              </a:rPr>
              <a:t>，</a:t>
            </a:r>
            <a:r>
              <a:rPr lang="zh-CN" altLang="en-US" sz="1400" dirty="0">
                <a:latin typeface="PMingLiU" panose="02020500000000000000" pitchFamily="18" charset="-120"/>
                <a:ea typeface="PMingLiU" panose="02020500000000000000" pitchFamily="18" charset="-120"/>
              </a:rPr>
              <a:t>热</a:t>
            </a:r>
            <a:r>
              <a:rPr lang="zh-TW" altLang="zh-CN" sz="1400" dirty="0">
                <a:latin typeface="PMingLiU" panose="02020500000000000000" pitchFamily="18" charset="-120"/>
                <a:ea typeface="PMingLiU" panose="02020500000000000000" pitchFamily="18" charset="-120"/>
              </a:rPr>
              <a:t>水器</a:t>
            </a:r>
            <a:r>
              <a:rPr lang="zh-TW" altLang="en-US" sz="1400" dirty="0">
                <a:latin typeface="PMingLiU" panose="02020500000000000000" pitchFamily="18" charset="-120"/>
                <a:ea typeface="PMingLiU" panose="02020500000000000000" pitchFamily="18" charset="-120"/>
              </a:rPr>
              <a:t>，</a:t>
            </a:r>
            <a:r>
              <a:rPr lang="zh-CN" altLang="en-US" sz="1400" dirty="0">
                <a:latin typeface="PMingLiU" panose="02020500000000000000" pitchFamily="18" charset="-120"/>
                <a:ea typeface="PMingLiU" panose="02020500000000000000" pitchFamily="18" charset="-120"/>
              </a:rPr>
              <a:t>车库</a:t>
            </a:r>
            <a:r>
              <a:rPr lang="zh-TW" altLang="zh-CN" sz="1400" dirty="0">
                <a:latin typeface="PMingLiU" panose="02020500000000000000" pitchFamily="18" charset="-120"/>
                <a:ea typeface="PMingLiU" panose="02020500000000000000" pitchFamily="18" charset="-120"/>
              </a:rPr>
              <a:t>內的汽</a:t>
            </a:r>
            <a:r>
              <a:rPr lang="zh-CN" altLang="en-US" sz="1400" dirty="0" smtClean="0">
                <a:latin typeface="PMingLiU" panose="02020500000000000000" pitchFamily="18" charset="-120"/>
                <a:ea typeface="PMingLiU" panose="02020500000000000000" pitchFamily="18" charset="-120"/>
              </a:rPr>
              <a:t>车等</a:t>
            </a:r>
            <a:r>
              <a:rPr lang="zh-CN" altLang="en-US" sz="1400" dirty="0">
                <a:latin typeface="PMingLiU" panose="02020500000000000000" pitchFamily="18" charset="-120"/>
                <a:ea typeface="PMingLiU" panose="02020500000000000000" pitchFamily="18" charset="-120"/>
              </a:rPr>
              <a:t>等。</a:t>
            </a:r>
            <a:endParaRPr lang="en-US" altLang="zh-CN" sz="1400" dirty="0">
              <a:latin typeface="PMingLiU" panose="02020500000000000000" pitchFamily="18" charset="-120"/>
              <a:ea typeface="PMingLiU" panose="02020500000000000000" pitchFamily="18" charset="-120"/>
            </a:endParaRPr>
          </a:p>
        </p:txBody>
      </p:sp>
      <p:sp>
        <p:nvSpPr>
          <p:cNvPr id="8" name="Rectangle 5"/>
          <p:cNvSpPr>
            <a:spLocks noChangeArrowheads="1"/>
          </p:cNvSpPr>
          <p:nvPr/>
        </p:nvSpPr>
        <p:spPr bwMode="auto">
          <a:xfrm>
            <a:off x="832694" y="2503005"/>
            <a:ext cx="724535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284480" indent="-284480">
              <a:defRPr sz="2400">
                <a:solidFill>
                  <a:schemeClr val="tx1"/>
                </a:solidFill>
                <a:latin typeface="Arial" panose="020B0604020202020204" pitchFamily="34" charset="0"/>
              </a:defRPr>
            </a:lvl1pPr>
            <a:lvl2pPr marL="760730" indent="-285750">
              <a:spcBef>
                <a:spcPct val="0"/>
              </a:spcBef>
              <a:buChar char="–"/>
              <a:defRPr sz="2000">
                <a:solidFill>
                  <a:schemeClr val="tx1"/>
                </a:solidFill>
                <a:latin typeface="Arial" panose="020B0604020202020204" pitchFamily="34" charset="0"/>
              </a:defRPr>
            </a:lvl2pPr>
            <a:lvl3pPr marL="1179830" indent="-228600">
              <a:spcBef>
                <a:spcPct val="0"/>
              </a:spcBef>
              <a:defRPr sz="2000">
                <a:solidFill>
                  <a:schemeClr val="tx1"/>
                </a:solidFill>
                <a:latin typeface="Arial" panose="020B0604020202020204" pitchFamily="34" charset="0"/>
              </a:defRPr>
            </a:lvl3pPr>
            <a:lvl4pPr marL="1598930" indent="-228600">
              <a:spcBef>
                <a:spcPct val="0"/>
              </a:spcBef>
              <a:buChar char="–"/>
              <a:defRPr sz="2000">
                <a:solidFill>
                  <a:schemeClr val="tx1"/>
                </a:solidFill>
                <a:latin typeface="Arial" panose="020B0604020202020204" pitchFamily="34" charset="0"/>
              </a:defRPr>
            </a:lvl4pPr>
            <a:lvl5pPr marL="2018030" indent="-228600">
              <a:spcBef>
                <a:spcPct val="0"/>
              </a:spcBef>
              <a:buChar char="–"/>
              <a:defRPr sz="2000">
                <a:solidFill>
                  <a:schemeClr val="tx1"/>
                </a:solidFill>
                <a:latin typeface="Arial" panose="020B0604020202020204" pitchFamily="34" charset="0"/>
              </a:defRPr>
            </a:lvl5pPr>
            <a:lvl6pPr marL="2475230" indent="-228600" eaLnBrk="0" fontAlgn="base" hangingPunct="0">
              <a:spcBef>
                <a:spcPct val="0"/>
              </a:spcBef>
              <a:spcAft>
                <a:spcPct val="0"/>
              </a:spcAft>
              <a:buChar char="–"/>
              <a:defRPr sz="2000">
                <a:solidFill>
                  <a:schemeClr val="tx1"/>
                </a:solidFill>
                <a:latin typeface="Arial" panose="020B0604020202020204" pitchFamily="34" charset="0"/>
              </a:defRPr>
            </a:lvl6pPr>
            <a:lvl7pPr marL="2932430" indent="-228600" eaLnBrk="0" fontAlgn="base" hangingPunct="0">
              <a:spcBef>
                <a:spcPct val="0"/>
              </a:spcBef>
              <a:spcAft>
                <a:spcPct val="0"/>
              </a:spcAft>
              <a:buChar char="–"/>
              <a:defRPr sz="2000">
                <a:solidFill>
                  <a:schemeClr val="tx1"/>
                </a:solidFill>
                <a:latin typeface="Arial" panose="020B0604020202020204" pitchFamily="34" charset="0"/>
              </a:defRPr>
            </a:lvl7pPr>
            <a:lvl8pPr marL="3389630" indent="-228600" eaLnBrk="0" fontAlgn="base" hangingPunct="0">
              <a:spcBef>
                <a:spcPct val="0"/>
              </a:spcBef>
              <a:spcAft>
                <a:spcPct val="0"/>
              </a:spcAft>
              <a:buChar char="–"/>
              <a:defRPr sz="2000">
                <a:solidFill>
                  <a:schemeClr val="tx1"/>
                </a:solidFill>
                <a:latin typeface="Arial" panose="020B0604020202020204" pitchFamily="34" charset="0"/>
              </a:defRPr>
            </a:lvl8pPr>
            <a:lvl9pPr marL="3846830" indent="-228600" eaLnBrk="0" fontAlgn="base" hangingPunct="0">
              <a:spcBef>
                <a:spcPct val="0"/>
              </a:spcBef>
              <a:spcAft>
                <a:spcPct val="0"/>
              </a:spcAft>
              <a:buChar char="–"/>
              <a:defRPr sz="2000">
                <a:solidFill>
                  <a:schemeClr val="tx1"/>
                </a:solidFill>
                <a:latin typeface="Arial" panose="020B0604020202020204" pitchFamily="34" charset="0"/>
              </a:defRPr>
            </a:lvl9pPr>
          </a:lstStyle>
          <a:p>
            <a:endParaRPr lang="en-US" altLang="zh-CN" sz="2000" dirty="0">
              <a:latin typeface="PMingLiU" panose="02020500000000000000" pitchFamily="18" charset="-120"/>
              <a:ea typeface="PMingLiU" panose="02020500000000000000" pitchFamily="18" charset="-120"/>
            </a:endParaRPr>
          </a:p>
        </p:txBody>
      </p:sp>
      <p:sp>
        <p:nvSpPr>
          <p:cNvPr id="2" name="矩形 1"/>
          <p:cNvSpPr/>
          <p:nvPr/>
        </p:nvSpPr>
        <p:spPr>
          <a:xfrm>
            <a:off x="468955" y="3972990"/>
            <a:ext cx="8064896" cy="1015663"/>
          </a:xfrm>
          <a:prstGeom prst="rect">
            <a:avLst/>
          </a:prstGeom>
          <a:pattFill prst="pct5">
            <a:fgClr>
              <a:schemeClr val="accent1"/>
            </a:fgClr>
            <a:bgClr>
              <a:schemeClr val="bg1"/>
            </a:bgClr>
          </a:pattFill>
          <a:ln>
            <a:solidFill>
              <a:srgbClr val="00B0F0"/>
            </a:solidFill>
          </a:ln>
        </p:spPr>
        <p:txBody>
          <a:bodyPr wrap="square">
            <a:spAutoFit/>
          </a:bodyPr>
          <a:lstStyle/>
          <a:p>
            <a:r>
              <a:rPr lang="zh-CN" altLang="en-US" sz="1200" dirty="0">
                <a:latin typeface="Arial" panose="020B0604020202020204" pitchFamily="34" charset="0"/>
              </a:rPr>
              <a:t>用溶质质量占全部溶液质量的百万分比来表示的浓度</a:t>
            </a:r>
            <a:r>
              <a:rPr lang="en-US" altLang="zh-CN" sz="1200" dirty="0">
                <a:latin typeface="Arial" panose="020B0604020202020204" pitchFamily="34" charset="0"/>
              </a:rPr>
              <a:t>,</a:t>
            </a:r>
            <a:r>
              <a:rPr lang="zh-CN" altLang="en-US" sz="1200" dirty="0">
                <a:latin typeface="Arial" panose="020B0604020202020204" pitchFamily="34" charset="0"/>
              </a:rPr>
              <a:t>也称百万分比浓度。 </a:t>
            </a:r>
            <a:endParaRPr lang="zh-CN" altLang="en-US" sz="1200" dirty="0">
              <a:latin typeface="Arial" panose="020B0604020202020204" pitchFamily="34" charset="0"/>
            </a:endParaRPr>
          </a:p>
          <a:p>
            <a:r>
              <a:rPr lang="en-US" altLang="zh-CN" sz="1200" dirty="0">
                <a:latin typeface="Arial" panose="020B0604020202020204" pitchFamily="34" charset="0"/>
              </a:rPr>
              <a:t>PPM</a:t>
            </a:r>
            <a:r>
              <a:rPr lang="zh-CN" altLang="en-US" sz="1200" dirty="0">
                <a:latin typeface="Arial" panose="020B0604020202020204" pitchFamily="34" charset="0"/>
              </a:rPr>
              <a:t>表示一百万份重量的溶液中所含溶质的重量，百万分之几就叫做几个</a:t>
            </a:r>
            <a:r>
              <a:rPr lang="en-US" altLang="zh-CN" sz="1200" dirty="0">
                <a:latin typeface="Arial" panose="020B0604020202020204" pitchFamily="34" charset="0"/>
              </a:rPr>
              <a:t>PPM</a:t>
            </a:r>
            <a:r>
              <a:rPr lang="zh-CN" altLang="en-US" sz="1200" dirty="0">
                <a:latin typeface="Arial" panose="020B0604020202020204" pitchFamily="34" charset="0"/>
              </a:rPr>
              <a:t>，</a:t>
            </a:r>
            <a:r>
              <a:rPr lang="en-US" altLang="zh-CN" sz="1200" dirty="0">
                <a:latin typeface="Arial" panose="020B0604020202020204" pitchFamily="34" charset="0"/>
              </a:rPr>
              <a:t>PPM=</a:t>
            </a:r>
            <a:r>
              <a:rPr lang="zh-CN" altLang="en-US" sz="1200" dirty="0">
                <a:latin typeface="Arial" panose="020B0604020202020204" pitchFamily="34" charset="0"/>
              </a:rPr>
              <a:t>溶质的重量</a:t>
            </a:r>
            <a:r>
              <a:rPr lang="en-US" altLang="zh-CN" sz="1200" dirty="0">
                <a:latin typeface="Arial" panose="020B0604020202020204" pitchFamily="34" charset="0"/>
              </a:rPr>
              <a:t>/</a:t>
            </a:r>
            <a:r>
              <a:rPr lang="zh-CN" altLang="en-US" sz="1200" dirty="0">
                <a:latin typeface="Arial" panose="020B0604020202020204" pitchFamily="34" charset="0"/>
              </a:rPr>
              <a:t>溶液的重量</a:t>
            </a:r>
            <a:r>
              <a:rPr lang="en-US" altLang="zh-CN" sz="1200" dirty="0">
                <a:latin typeface="Arial" panose="020B0604020202020204" pitchFamily="34" charset="0"/>
              </a:rPr>
              <a:t>×1000000</a:t>
            </a:r>
            <a:r>
              <a:rPr lang="zh-CN" altLang="en-US" sz="1200" dirty="0">
                <a:latin typeface="Arial" panose="020B0604020202020204" pitchFamily="34" charset="0"/>
              </a:rPr>
              <a:t>。 </a:t>
            </a:r>
            <a:endParaRPr lang="zh-CN" altLang="en-US" sz="1200" dirty="0">
              <a:latin typeface="Arial" panose="020B0604020202020204" pitchFamily="34" charset="0"/>
            </a:endParaRPr>
          </a:p>
          <a:p>
            <a:r>
              <a:rPr lang="zh-CN" altLang="en-US" sz="1200" dirty="0">
                <a:latin typeface="Arial" panose="020B0604020202020204" pitchFamily="34" charset="0"/>
              </a:rPr>
              <a:t>简单的说：</a:t>
            </a:r>
            <a:r>
              <a:rPr lang="en-US" altLang="zh-CN" sz="1200" dirty="0">
                <a:latin typeface="Arial" panose="020B0604020202020204" pitchFamily="34" charset="0"/>
              </a:rPr>
              <a:t>1ppm=1mg/kg=1mg/L=1×10-6 </a:t>
            </a:r>
            <a:endParaRPr lang="en-US" altLang="zh-CN" sz="1200" dirty="0">
              <a:latin typeface="Arial" panose="020B0604020202020204" pitchFamily="34" charset="0"/>
            </a:endParaRPr>
          </a:p>
          <a:p>
            <a:endParaRPr lang="zh-CN" altLang="en-US" sz="1200" dirty="0">
              <a:latin typeface="Arial" panose="020B0604020202020204" pitchFamily="34" charset="0"/>
            </a:endParaRPr>
          </a:p>
        </p:txBody>
      </p:sp>
    </p:spTree>
    <p:custDataLst>
      <p:tags r:id="rId1"/>
    </p:custData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p:spPr>
        <p:txBody>
          <a:bodyPr>
            <a:normAutofit/>
          </a:bodyPr>
          <a:lstStyle/>
          <a:p>
            <a:r>
              <a:rPr lang="en-US" altLang="zh-TW" dirty="0">
                <a:latin typeface="+mj-ea"/>
                <a:ea typeface="+mj-ea"/>
              </a:rPr>
              <a:t>3. </a:t>
            </a:r>
            <a:r>
              <a:rPr lang="zh-TW" altLang="en-US" dirty="0">
                <a:latin typeface="+mj-ea"/>
                <a:ea typeface="+mj-ea"/>
              </a:rPr>
              <a:t>什</a:t>
            </a:r>
            <a:r>
              <a:rPr lang="zh-CN" altLang="en-US" dirty="0">
                <a:latin typeface="+mj-ea"/>
                <a:ea typeface="+mj-ea"/>
              </a:rPr>
              <a:t>么</a:t>
            </a:r>
            <a:r>
              <a:rPr lang="zh-TW" altLang="en-US" dirty="0">
                <a:latin typeface="+mj-ea"/>
                <a:ea typeface="+mj-ea"/>
              </a:rPr>
              <a:t>是</a:t>
            </a:r>
            <a:r>
              <a:rPr lang="zh-TW" altLang="en-US" dirty="0">
                <a:solidFill>
                  <a:srgbClr val="0070C0"/>
                </a:solidFill>
                <a:latin typeface="+mj-ea"/>
                <a:ea typeface="+mj-ea"/>
              </a:rPr>
              <a:t>碳氧血紅蛋白</a:t>
            </a:r>
            <a:r>
              <a:rPr lang="zh-TW" altLang="en-US" dirty="0">
                <a:latin typeface="+mj-ea"/>
                <a:ea typeface="+mj-ea"/>
              </a:rPr>
              <a:t>（</a:t>
            </a:r>
            <a:r>
              <a:rPr lang="en-US" altLang="zh-CN" dirty="0" err="1">
                <a:latin typeface="+mj-ea"/>
                <a:ea typeface="+mj-ea"/>
              </a:rPr>
              <a:t>COHb</a:t>
            </a:r>
            <a:r>
              <a:rPr lang="en-US" altLang="zh-TW" dirty="0">
                <a:latin typeface="+mj-ea"/>
                <a:ea typeface="+mj-ea"/>
              </a:rPr>
              <a:t>）</a:t>
            </a:r>
            <a:r>
              <a:rPr lang="zh-CN" altLang="en-US" dirty="0">
                <a:latin typeface="+mj-ea"/>
                <a:ea typeface="+mj-ea"/>
              </a:rPr>
              <a:t>？</a:t>
            </a:r>
            <a:r>
              <a:rPr lang="en-US" altLang="zh-TW" dirty="0">
                <a:latin typeface="+mj-ea"/>
                <a:ea typeface="+mj-ea"/>
              </a:rPr>
              <a:t> </a:t>
            </a:r>
            <a:endParaRPr lang="zh-CN" altLang="en-US" dirty="0">
              <a:latin typeface="+mj-ea"/>
              <a:ea typeface="+mj-ea"/>
            </a:endParaRPr>
          </a:p>
        </p:txBody>
      </p:sp>
      <p:sp>
        <p:nvSpPr>
          <p:cNvPr id="4" name="Rectangle 3"/>
          <p:cNvSpPr txBox="1">
            <a:spLocks noChangeArrowheads="1"/>
          </p:cNvSpPr>
          <p:nvPr/>
        </p:nvSpPr>
        <p:spPr bwMode="auto">
          <a:xfrm>
            <a:off x="457200" y="1129308"/>
            <a:ext cx="8278813"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spAutoFit/>
          </a:bodyPr>
          <a:lstStyle>
            <a:lvl1pPr marL="284480" indent="-284480" algn="l" rtl="0" eaLnBrk="0" fontAlgn="base" hangingPunct="0">
              <a:spcBef>
                <a:spcPct val="50000"/>
              </a:spcBef>
              <a:spcAft>
                <a:spcPct val="0"/>
              </a:spcAft>
              <a:buChar char="•"/>
              <a:defRPr sz="2400">
                <a:solidFill>
                  <a:schemeClr val="tx1"/>
                </a:solidFill>
                <a:latin typeface="+mn-lt"/>
                <a:ea typeface="+mn-ea"/>
                <a:cs typeface="+mn-cs"/>
              </a:defRPr>
            </a:lvl1pPr>
            <a:lvl2pPr marL="760730" indent="-285750" algn="l" rtl="0" eaLnBrk="0" fontAlgn="base" hangingPunct="0">
              <a:spcBef>
                <a:spcPct val="0"/>
              </a:spcBef>
              <a:spcAft>
                <a:spcPct val="0"/>
              </a:spcAft>
              <a:buChar char="–"/>
              <a:defRPr sz="2000">
                <a:solidFill>
                  <a:schemeClr val="tx1"/>
                </a:solidFill>
                <a:latin typeface="+mn-lt"/>
              </a:defRPr>
            </a:lvl2pPr>
            <a:lvl3pPr marL="1179830" indent="-228600" algn="l" rtl="0" eaLnBrk="0" fontAlgn="base" hangingPunct="0">
              <a:spcBef>
                <a:spcPct val="0"/>
              </a:spcBef>
              <a:spcAft>
                <a:spcPct val="0"/>
              </a:spcAft>
              <a:buChar char="•"/>
              <a:defRPr sz="2000">
                <a:solidFill>
                  <a:schemeClr val="tx1"/>
                </a:solidFill>
                <a:latin typeface="+mn-lt"/>
              </a:defRPr>
            </a:lvl3pPr>
            <a:lvl4pPr marL="1598930" indent="-228600" algn="l" rtl="0" eaLnBrk="0" fontAlgn="base" hangingPunct="0">
              <a:spcBef>
                <a:spcPct val="0"/>
              </a:spcBef>
              <a:spcAft>
                <a:spcPct val="0"/>
              </a:spcAft>
              <a:buChar char="–"/>
              <a:defRPr sz="2000">
                <a:solidFill>
                  <a:schemeClr val="tx1"/>
                </a:solidFill>
                <a:latin typeface="+mn-lt"/>
              </a:defRPr>
            </a:lvl4pPr>
            <a:lvl5pPr marL="2018030" indent="-228600" algn="l" rtl="0" eaLnBrk="0" fontAlgn="base" hangingPunct="0">
              <a:spcBef>
                <a:spcPct val="0"/>
              </a:spcBef>
              <a:spcAft>
                <a:spcPct val="0"/>
              </a:spcAft>
              <a:buChar char="–"/>
              <a:defRPr sz="2000">
                <a:solidFill>
                  <a:schemeClr val="tx1"/>
                </a:solidFill>
                <a:latin typeface="+mn-lt"/>
              </a:defRPr>
            </a:lvl5pPr>
            <a:lvl6pPr marL="2475230" indent="-228600" algn="l" rtl="0" eaLnBrk="0" fontAlgn="base" hangingPunct="0">
              <a:spcBef>
                <a:spcPct val="0"/>
              </a:spcBef>
              <a:spcAft>
                <a:spcPct val="0"/>
              </a:spcAft>
              <a:buChar char="–"/>
              <a:defRPr sz="2000">
                <a:solidFill>
                  <a:schemeClr val="tx1"/>
                </a:solidFill>
                <a:latin typeface="+mn-lt"/>
              </a:defRPr>
            </a:lvl6pPr>
            <a:lvl7pPr marL="2932430" indent="-228600" algn="l" rtl="0" eaLnBrk="0" fontAlgn="base" hangingPunct="0">
              <a:spcBef>
                <a:spcPct val="0"/>
              </a:spcBef>
              <a:spcAft>
                <a:spcPct val="0"/>
              </a:spcAft>
              <a:buChar char="–"/>
              <a:defRPr sz="2000">
                <a:solidFill>
                  <a:schemeClr val="tx1"/>
                </a:solidFill>
                <a:latin typeface="+mn-lt"/>
              </a:defRPr>
            </a:lvl7pPr>
            <a:lvl8pPr marL="3389630" indent="-228600" algn="l" rtl="0" eaLnBrk="0" fontAlgn="base" hangingPunct="0">
              <a:spcBef>
                <a:spcPct val="0"/>
              </a:spcBef>
              <a:spcAft>
                <a:spcPct val="0"/>
              </a:spcAft>
              <a:buChar char="–"/>
              <a:defRPr sz="2000">
                <a:solidFill>
                  <a:schemeClr val="tx1"/>
                </a:solidFill>
                <a:latin typeface="+mn-lt"/>
              </a:defRPr>
            </a:lvl8pPr>
            <a:lvl9pPr marL="3846830" indent="-228600" algn="l" rtl="0" eaLnBrk="0" fontAlgn="base" hangingPunct="0">
              <a:spcBef>
                <a:spcPct val="0"/>
              </a:spcBef>
              <a:spcAft>
                <a:spcPct val="0"/>
              </a:spcAft>
              <a:buChar char="–"/>
              <a:defRPr sz="2000">
                <a:solidFill>
                  <a:schemeClr val="tx1"/>
                </a:solidFill>
                <a:latin typeface="+mn-lt"/>
              </a:defRPr>
            </a:lvl9pPr>
          </a:lstStyle>
          <a:p>
            <a:r>
              <a:rPr lang="zh-CN" altLang="en-US" sz="1400" kern="0" dirty="0">
                <a:latin typeface="PMingLiU" panose="02020500000000000000" pitchFamily="18" charset="-120"/>
                <a:ea typeface="PMingLiU" panose="02020500000000000000" pitchFamily="18" charset="-120"/>
              </a:rPr>
              <a:t>计</a:t>
            </a:r>
            <a:r>
              <a:rPr lang="zh-TW" altLang="en-US" sz="1400" kern="0" dirty="0">
                <a:latin typeface="PMingLiU" panose="02020500000000000000" pitchFamily="18" charset="-120"/>
                <a:ea typeface="PMingLiU" panose="02020500000000000000" pitchFamily="18" charset="-120"/>
              </a:rPr>
              <a:t>量一氧化碳在血液中的</a:t>
            </a:r>
            <a:r>
              <a:rPr lang="zh-CN" altLang="en-US" sz="1400" kern="0" dirty="0">
                <a:latin typeface="PMingLiU" panose="02020500000000000000" pitchFamily="18" charset="-120"/>
                <a:ea typeface="PMingLiU" panose="02020500000000000000" pitchFamily="18" charset="-120"/>
              </a:rPr>
              <a:t>浓</a:t>
            </a:r>
            <a:r>
              <a:rPr lang="zh-TW" altLang="en-US" sz="1400" kern="0" dirty="0">
                <a:latin typeface="PMingLiU" panose="02020500000000000000" pitchFamily="18" charset="-120"/>
                <a:ea typeface="PMingLiU" panose="02020500000000000000" pitchFamily="18" charset="-120"/>
              </a:rPr>
              <a:t>度</a:t>
            </a:r>
            <a:endParaRPr lang="zh-TW" altLang="en-US" sz="1400" kern="0" dirty="0">
              <a:latin typeface="PMingLiU" panose="02020500000000000000" pitchFamily="18" charset="-120"/>
              <a:ea typeface="PMingLiU" panose="02020500000000000000" pitchFamily="18" charset="-120"/>
            </a:endParaRPr>
          </a:p>
          <a:p>
            <a:pPr lvl="1"/>
            <a:r>
              <a:rPr lang="zh-TW" altLang="en-US" sz="1400" kern="0" dirty="0">
                <a:latin typeface="PMingLiU" panose="02020500000000000000" pitchFamily="18" charset="-120"/>
                <a:ea typeface="PMingLiU" panose="02020500000000000000" pitchFamily="18" charset="-120"/>
              </a:rPr>
              <a:t>就算低</a:t>
            </a:r>
            <a:r>
              <a:rPr lang="zh-CN" altLang="en-US" sz="1400" kern="0" dirty="0">
                <a:latin typeface="PMingLiU" panose="02020500000000000000" pitchFamily="18" charset="-120"/>
                <a:ea typeface="PMingLiU" panose="02020500000000000000" pitchFamily="18" charset="-120"/>
              </a:rPr>
              <a:t>浓</a:t>
            </a:r>
            <a:r>
              <a:rPr lang="zh-TW" altLang="en-US" sz="1400" kern="0" dirty="0">
                <a:latin typeface="PMingLiU" panose="02020500000000000000" pitchFamily="18" charset="-120"/>
                <a:ea typeface="PMingLiU" panose="02020500000000000000" pitchFamily="18" charset="-120"/>
              </a:rPr>
              <a:t>度的一氧化碳在血液中的存在也是危</a:t>
            </a:r>
            <a:r>
              <a:rPr lang="zh-CN" altLang="en-US" sz="1400" kern="0" dirty="0">
                <a:latin typeface="PMingLiU" panose="02020500000000000000" pitchFamily="18" charset="-120"/>
                <a:ea typeface="PMingLiU" panose="02020500000000000000" pitchFamily="18" charset="-120"/>
              </a:rPr>
              <a:t>险</a:t>
            </a:r>
            <a:r>
              <a:rPr lang="zh-TW" altLang="en-US" sz="1400" kern="0" dirty="0">
                <a:latin typeface="PMingLiU" panose="02020500000000000000" pitchFamily="18" charset="-120"/>
                <a:ea typeface="PMingLiU" panose="02020500000000000000" pitchFamily="18" charset="-120"/>
              </a:rPr>
              <a:t>的</a:t>
            </a:r>
            <a:endParaRPr lang="en-US" altLang="zh-TW" sz="1400" kern="0" dirty="0">
              <a:latin typeface="PMingLiU" panose="02020500000000000000" pitchFamily="18" charset="-120"/>
              <a:ea typeface="PMingLiU" panose="02020500000000000000" pitchFamily="18" charset="-120"/>
            </a:endParaRPr>
          </a:p>
          <a:p>
            <a:pPr lvl="1"/>
            <a:r>
              <a:rPr lang="zh-TW" altLang="en-US" sz="1400" kern="0" dirty="0">
                <a:latin typeface="PMingLiU" panose="02020500000000000000" pitchFamily="18" charset="-120"/>
                <a:ea typeface="PMingLiU" panose="02020500000000000000" pitchFamily="18" charset="-120"/>
              </a:rPr>
              <a:t>暴露在含量0.1%（1000</a:t>
            </a:r>
            <a:r>
              <a:rPr lang="en-US" altLang="zh-TW" sz="1400" kern="0" dirty="0">
                <a:latin typeface="PMingLiU" panose="02020500000000000000" pitchFamily="18" charset="-120"/>
                <a:ea typeface="PMingLiU" panose="02020500000000000000" pitchFamily="18" charset="-120"/>
              </a:rPr>
              <a:t>PPM）</a:t>
            </a:r>
            <a:r>
              <a:rPr lang="zh-TW" altLang="en-US" sz="1400" kern="0" dirty="0">
                <a:latin typeface="PMingLiU" panose="02020500000000000000" pitchFamily="18" charset="-120"/>
                <a:ea typeface="PMingLiU" panose="02020500000000000000" pitchFamily="18" charset="-120"/>
              </a:rPr>
              <a:t>空气中35分钟, </a:t>
            </a:r>
            <a:r>
              <a:rPr lang="en-US" altLang="zh-TW" sz="1400" kern="0" dirty="0" err="1">
                <a:latin typeface="PMingLiU" panose="02020500000000000000" pitchFamily="18" charset="-120"/>
                <a:ea typeface="PMingLiU" panose="02020500000000000000" pitchFamily="18" charset="-120"/>
              </a:rPr>
              <a:t>COHb</a:t>
            </a:r>
            <a:r>
              <a:rPr lang="zh-TW" altLang="en-US" sz="1400" kern="0" dirty="0">
                <a:latin typeface="PMingLiU" panose="02020500000000000000" pitchFamily="18" charset="-120"/>
                <a:ea typeface="PMingLiU" panose="02020500000000000000" pitchFamily="18" charset="-120"/>
              </a:rPr>
              <a:t>浓度可以达到50%	</a:t>
            </a:r>
            <a:endParaRPr lang="zh-CN" altLang="en-US" sz="1400" kern="0" dirty="0">
              <a:latin typeface="PMingLiU" panose="02020500000000000000" pitchFamily="18" charset="-120"/>
              <a:ea typeface="PMingLiU" panose="02020500000000000000" pitchFamily="18" charset="-120"/>
            </a:endParaRPr>
          </a:p>
          <a:p>
            <a:r>
              <a:rPr lang="zh-TW" altLang="en-US" sz="1400" kern="0" dirty="0">
                <a:latin typeface="PMingLiU" panose="02020500000000000000" pitchFamily="18" charset="-120"/>
                <a:ea typeface="PMingLiU" panose="02020500000000000000" pitchFamily="18" charset="-120"/>
              </a:rPr>
              <a:t>碳氧血红蛋白</a:t>
            </a:r>
            <a:endParaRPr lang="zh-TW" altLang="en-US" sz="1400" kern="0" dirty="0">
              <a:latin typeface="PMingLiU" panose="02020500000000000000" pitchFamily="18" charset="-120"/>
              <a:ea typeface="PMingLiU" panose="02020500000000000000" pitchFamily="18" charset="-120"/>
            </a:endParaRPr>
          </a:p>
          <a:p>
            <a:pPr lvl="1">
              <a:buFontTx/>
              <a:buNone/>
            </a:pPr>
            <a:r>
              <a:rPr lang="en-US" altLang="zh-TW" sz="1400" kern="0" dirty="0">
                <a:latin typeface="PMingLiU" panose="02020500000000000000" pitchFamily="18" charset="-120"/>
                <a:ea typeface="PMingLiU" panose="02020500000000000000" pitchFamily="18" charset="-120"/>
              </a:rPr>
              <a:t>CO + </a:t>
            </a:r>
            <a:r>
              <a:rPr lang="en-US" altLang="zh-TW" sz="1400" kern="0" dirty="0" err="1">
                <a:latin typeface="PMingLiU" panose="02020500000000000000" pitchFamily="18" charset="-120"/>
                <a:ea typeface="PMingLiU" panose="02020500000000000000" pitchFamily="18" charset="-120"/>
              </a:rPr>
              <a:t>Hb</a:t>
            </a:r>
            <a:r>
              <a:rPr lang="en-US" altLang="zh-TW" sz="1400" kern="0" dirty="0">
                <a:latin typeface="PMingLiU" panose="02020500000000000000" pitchFamily="18" charset="-120"/>
                <a:ea typeface="PMingLiU" panose="02020500000000000000" pitchFamily="18" charset="-120"/>
              </a:rPr>
              <a:t> = </a:t>
            </a:r>
            <a:r>
              <a:rPr lang="en-US" altLang="zh-TW" sz="1400" kern="0" dirty="0" err="1">
                <a:latin typeface="PMingLiU" panose="02020500000000000000" pitchFamily="18" charset="-120"/>
                <a:ea typeface="PMingLiU" panose="02020500000000000000" pitchFamily="18" charset="-120"/>
              </a:rPr>
              <a:t>COHb</a:t>
            </a:r>
            <a:endParaRPr lang="en-US" altLang="zh-TW" sz="1400" kern="0" dirty="0">
              <a:latin typeface="PMingLiU" panose="02020500000000000000" pitchFamily="18" charset="-120"/>
              <a:ea typeface="PMingLiU" panose="02020500000000000000" pitchFamily="18" charset="-120"/>
            </a:endParaRPr>
          </a:p>
          <a:p>
            <a:r>
              <a:rPr lang="zh-TW" altLang="en-US" sz="1400" kern="0" dirty="0">
                <a:latin typeface="PMingLiU" panose="02020500000000000000" pitchFamily="18" charset="-120"/>
                <a:ea typeface="PMingLiU" panose="02020500000000000000" pitchFamily="18" charset="-120"/>
              </a:rPr>
              <a:t>一氧化碳与吸烟</a:t>
            </a:r>
            <a:endParaRPr lang="zh-TW" altLang="en-US" sz="1400" kern="0" dirty="0">
              <a:latin typeface="PMingLiU" panose="02020500000000000000" pitchFamily="18" charset="-120"/>
              <a:ea typeface="PMingLiU" panose="02020500000000000000" pitchFamily="18" charset="-120"/>
            </a:endParaRPr>
          </a:p>
          <a:p>
            <a:pPr lvl="1"/>
            <a:r>
              <a:rPr lang="zh-TW" altLang="en-US" sz="1400" kern="0" dirty="0">
                <a:latin typeface="PMingLiU" panose="02020500000000000000" pitchFamily="18" charset="-120"/>
                <a:ea typeface="PMingLiU" panose="02020500000000000000" pitchFamily="18" charset="-120"/>
              </a:rPr>
              <a:t>每天抽一至</a:t>
            </a:r>
            <a:r>
              <a:rPr lang="zh-CN" altLang="en-US" sz="1400" kern="0" dirty="0">
                <a:latin typeface="PMingLiU" panose="02020500000000000000" pitchFamily="18" charset="-120"/>
                <a:ea typeface="PMingLiU" panose="02020500000000000000" pitchFamily="18" charset="-120"/>
              </a:rPr>
              <a:t>两</a:t>
            </a:r>
            <a:r>
              <a:rPr lang="zh-TW" altLang="en-US" sz="1400" kern="0" dirty="0">
                <a:latin typeface="PMingLiU" panose="02020500000000000000" pitchFamily="18" charset="-120"/>
                <a:ea typeface="PMingLiU" panose="02020500000000000000" pitchFamily="18" charset="-120"/>
              </a:rPr>
              <a:t>包烟：4</a:t>
            </a:r>
            <a:r>
              <a:rPr lang="en-US" altLang="zh-CN" sz="1400" kern="0" dirty="0">
                <a:latin typeface="PMingLiU" panose="02020500000000000000" pitchFamily="18" charset="-120"/>
                <a:ea typeface="PMingLiU" panose="02020500000000000000" pitchFamily="18" charset="-120"/>
              </a:rPr>
              <a:t>-</a:t>
            </a:r>
            <a:r>
              <a:rPr lang="en-US" altLang="zh-TW" sz="1400" kern="0" dirty="0">
                <a:latin typeface="PMingLiU" panose="02020500000000000000" pitchFamily="18" charset="-120"/>
                <a:ea typeface="PMingLiU" panose="02020500000000000000" pitchFamily="18" charset="-120"/>
              </a:rPr>
              <a:t>5% </a:t>
            </a:r>
            <a:r>
              <a:rPr lang="en-US" altLang="zh-TW" sz="1400" kern="0" dirty="0" err="1">
                <a:latin typeface="PMingLiU" panose="02020500000000000000" pitchFamily="18" charset="-120"/>
                <a:ea typeface="PMingLiU" panose="02020500000000000000" pitchFamily="18" charset="-120"/>
              </a:rPr>
              <a:t>COHb</a:t>
            </a:r>
            <a:endParaRPr lang="en-US" altLang="zh-CN" sz="1400" kern="0" dirty="0">
              <a:latin typeface="PMingLiU" panose="02020500000000000000" pitchFamily="18" charset="-120"/>
              <a:ea typeface="PMingLiU" panose="02020500000000000000" pitchFamily="18" charset="-120"/>
            </a:endParaRPr>
          </a:p>
          <a:p>
            <a:pPr lvl="1"/>
            <a:r>
              <a:rPr lang="zh-TW" altLang="en-US" sz="1400" kern="0" dirty="0">
                <a:latin typeface="PMingLiU" panose="02020500000000000000" pitchFamily="18" charset="-120"/>
                <a:ea typeface="PMingLiU" panose="02020500000000000000" pitchFamily="18" charset="-120"/>
              </a:rPr>
              <a:t>每天抽超过</a:t>
            </a:r>
            <a:r>
              <a:rPr lang="zh-CN" altLang="en-US" sz="1400" kern="0" dirty="0">
                <a:latin typeface="PMingLiU" panose="02020500000000000000" pitchFamily="18" charset="-120"/>
                <a:ea typeface="PMingLiU" panose="02020500000000000000" pitchFamily="18" charset="-120"/>
              </a:rPr>
              <a:t>两</a:t>
            </a:r>
            <a:r>
              <a:rPr lang="zh-TW" altLang="en-US" sz="1400" kern="0" dirty="0">
                <a:latin typeface="PMingLiU" panose="02020500000000000000" pitchFamily="18" charset="-120"/>
                <a:ea typeface="PMingLiU" panose="02020500000000000000" pitchFamily="18" charset="-120"/>
              </a:rPr>
              <a:t>包烟：8</a:t>
            </a:r>
            <a:r>
              <a:rPr lang="en-US" altLang="zh-CN" sz="1400" kern="0" dirty="0">
                <a:latin typeface="PMingLiU" panose="02020500000000000000" pitchFamily="18" charset="-120"/>
                <a:ea typeface="PMingLiU" panose="02020500000000000000" pitchFamily="18" charset="-120"/>
              </a:rPr>
              <a:t>-</a:t>
            </a:r>
            <a:r>
              <a:rPr lang="en-US" altLang="zh-TW" sz="1400" kern="0" dirty="0">
                <a:latin typeface="PMingLiU" panose="02020500000000000000" pitchFamily="18" charset="-120"/>
                <a:ea typeface="PMingLiU" panose="02020500000000000000" pitchFamily="18" charset="-120"/>
              </a:rPr>
              <a:t>9% </a:t>
            </a:r>
            <a:r>
              <a:rPr lang="en-US" altLang="zh-TW" sz="1400" kern="0" dirty="0" err="1">
                <a:latin typeface="PMingLiU" panose="02020500000000000000" pitchFamily="18" charset="-120"/>
                <a:ea typeface="PMingLiU" panose="02020500000000000000" pitchFamily="18" charset="-120"/>
              </a:rPr>
              <a:t>COHb</a:t>
            </a:r>
            <a:endParaRPr lang="en-US" altLang="zh-CN" sz="1400" kern="0" dirty="0">
              <a:latin typeface="PMingLiU" panose="02020500000000000000" pitchFamily="18" charset="-120"/>
              <a:ea typeface="PMingLiU" panose="02020500000000000000" pitchFamily="18" charset="-120"/>
            </a:endParaRPr>
          </a:p>
          <a:p>
            <a:pPr lvl="1"/>
            <a:r>
              <a:rPr lang="zh-TW" altLang="en-US" sz="1400" kern="0" dirty="0">
                <a:latin typeface="PMingLiU" panose="02020500000000000000" pitchFamily="18" charset="-120"/>
                <a:ea typeface="PMingLiU" panose="02020500000000000000" pitchFamily="18" charset="-120"/>
              </a:rPr>
              <a:t>相同的场合下，不吸烟者也会有：0.5-1.5% </a:t>
            </a:r>
            <a:r>
              <a:rPr lang="en-US" altLang="zh-TW" sz="1400" kern="0" dirty="0" err="1">
                <a:latin typeface="PMingLiU" panose="02020500000000000000" pitchFamily="18" charset="-120"/>
                <a:ea typeface="PMingLiU" panose="02020500000000000000" pitchFamily="18" charset="-120"/>
              </a:rPr>
              <a:t>COHb</a:t>
            </a:r>
            <a:endParaRPr lang="en-US" altLang="zh-CN" sz="1400" kern="0" dirty="0">
              <a:latin typeface="PMingLiU" panose="02020500000000000000" pitchFamily="18" charset="-120"/>
              <a:ea typeface="PMingLiU" panose="02020500000000000000" pitchFamily="18" charset="-120"/>
            </a:endParaRPr>
          </a:p>
          <a:p>
            <a:pPr lvl="1">
              <a:buFontTx/>
              <a:buNone/>
            </a:pPr>
            <a:r>
              <a:rPr lang="en-US" altLang="zh-TW" i="1" kern="0" dirty="0">
                <a:latin typeface="PMingLiU" panose="02020500000000000000" pitchFamily="18" charset="-120"/>
                <a:ea typeface="PMingLiU" panose="02020500000000000000" pitchFamily="18" charset="-120"/>
              </a:rPr>
              <a:t>(</a:t>
            </a:r>
            <a:r>
              <a:rPr lang="zh-TW" altLang="en-US" i="1" kern="0" dirty="0">
                <a:latin typeface="PMingLiU" panose="02020500000000000000" pitchFamily="18" charset="-120"/>
                <a:ea typeface="PMingLiU" panose="02020500000000000000" pitchFamily="18" charset="-120"/>
              </a:rPr>
              <a:t>资讯來源</a:t>
            </a:r>
            <a:r>
              <a:rPr lang="en-US" altLang="zh-TW" i="1" kern="0" dirty="0">
                <a:latin typeface="PMingLiU" panose="02020500000000000000" pitchFamily="18" charset="-120"/>
                <a:ea typeface="PMingLiU" panose="02020500000000000000" pitchFamily="18" charset="-120"/>
              </a:rPr>
              <a:t>Royal Perth Hospital)</a:t>
            </a:r>
            <a:endParaRPr lang="zh-TW" altLang="en-US" kern="0" dirty="0">
              <a:latin typeface="PMingLiU" panose="02020500000000000000" pitchFamily="18" charset="-120"/>
              <a:ea typeface="PMingLiU" panose="02020500000000000000" pitchFamily="18" charset="-120"/>
            </a:endParaRPr>
          </a:p>
        </p:txBody>
      </p:sp>
      <p:sp>
        <p:nvSpPr>
          <p:cNvPr id="7" name="矩形 6"/>
          <p:cNvSpPr/>
          <p:nvPr/>
        </p:nvSpPr>
        <p:spPr>
          <a:xfrm>
            <a:off x="468955" y="3972990"/>
            <a:ext cx="8064896" cy="1015663"/>
          </a:xfrm>
          <a:prstGeom prst="rect">
            <a:avLst/>
          </a:prstGeom>
          <a:pattFill prst="pct5">
            <a:fgClr>
              <a:schemeClr val="accent1"/>
            </a:fgClr>
            <a:bgClr>
              <a:schemeClr val="bg1"/>
            </a:bgClr>
          </a:pattFill>
          <a:ln>
            <a:solidFill>
              <a:srgbClr val="00B0F0"/>
            </a:solidFill>
          </a:ln>
        </p:spPr>
        <p:txBody>
          <a:bodyPr wrap="square">
            <a:spAutoFit/>
          </a:bodyPr>
          <a:lstStyle/>
          <a:p>
            <a:r>
              <a:rPr lang="zh-CN" altLang="en-US" sz="1200">
                <a:latin typeface="Arial" panose="020B0604020202020204" pitchFamily="34" charset="0"/>
              </a:rPr>
              <a:t>　　</a:t>
            </a:r>
            <a:r>
              <a:rPr lang="zh-CN" altLang="en-US" sz="1200" b="1">
                <a:latin typeface="Arial" panose="020B0604020202020204" pitchFamily="34" charset="0"/>
              </a:rPr>
              <a:t>碳氧血红蛋白</a:t>
            </a:r>
            <a:r>
              <a:rPr lang="zh-CN" altLang="en-US" sz="1200">
                <a:latin typeface="Arial" panose="020B0604020202020204" pitchFamily="34" charset="0"/>
              </a:rPr>
              <a:t>是由</a:t>
            </a:r>
            <a:r>
              <a:rPr lang="en-US" altLang="zh-CN" sz="1200">
                <a:latin typeface="Arial" panose="020B0604020202020204" pitchFamily="34" charset="0"/>
              </a:rPr>
              <a:t>CO</a:t>
            </a:r>
            <a:r>
              <a:rPr lang="zh-CN" altLang="en-US" sz="1200">
                <a:latin typeface="Arial" panose="020B0604020202020204" pitchFamily="34" charset="0"/>
              </a:rPr>
              <a:t>与血红蛋白结合而形成。</a:t>
            </a:r>
            <a:r>
              <a:rPr lang="en-US" altLang="zh-CN" sz="1200">
                <a:latin typeface="Arial" panose="020B0604020202020204" pitchFamily="34" charset="0"/>
              </a:rPr>
              <a:t>CO</a:t>
            </a:r>
            <a:r>
              <a:rPr lang="zh-CN" altLang="en-US" sz="1200">
                <a:latin typeface="Arial" panose="020B0604020202020204" pitchFamily="34" charset="0"/>
              </a:rPr>
              <a:t>与血红蛋白的结合力比氧与血红蛋白的结合力大</a:t>
            </a:r>
            <a:r>
              <a:rPr lang="en-US" altLang="zh-CN" sz="1200">
                <a:latin typeface="Arial" panose="020B0604020202020204" pitchFamily="34" charset="0"/>
              </a:rPr>
              <a:t>200-300</a:t>
            </a:r>
            <a:r>
              <a:rPr lang="zh-CN" altLang="en-US" sz="1200">
                <a:latin typeface="Arial" panose="020B0604020202020204" pitchFamily="34" charset="0"/>
              </a:rPr>
              <a:t>倍，碳氧血红蛋白的解离速度只有氧血红蛋白的</a:t>
            </a:r>
            <a:r>
              <a:rPr lang="en-US" altLang="zh-CN" sz="1200">
                <a:latin typeface="Arial" panose="020B0604020202020204" pitchFamily="34" charset="0"/>
              </a:rPr>
              <a:t>1/3600</a:t>
            </a:r>
            <a:r>
              <a:rPr lang="zh-CN" altLang="en-US" sz="1200">
                <a:latin typeface="Arial" panose="020B0604020202020204" pitchFamily="34" charset="0"/>
              </a:rPr>
              <a:t>。因此</a:t>
            </a:r>
            <a:r>
              <a:rPr lang="en-US" altLang="zh-CN" sz="1200">
                <a:latin typeface="Arial" panose="020B0604020202020204" pitchFamily="34" charset="0"/>
              </a:rPr>
              <a:t>CO</a:t>
            </a:r>
            <a:r>
              <a:rPr lang="zh-CN" altLang="en-US" sz="1200">
                <a:latin typeface="Arial" panose="020B0604020202020204" pitchFamily="34" charset="0"/>
              </a:rPr>
              <a:t>与血红蛋白结合生成碳氧血红蛋白，不仅减少了红细胞的携氧能力，而且抑制、减慢氧血红蛋白的解离和氧的释放。血中碳氧血红蛋白的浓度与空气中一氧化碳的浓度成正比</a:t>
            </a:r>
            <a:r>
              <a:rPr lang="en-US" altLang="zh-CN" sz="1200">
                <a:latin typeface="Arial" panose="020B0604020202020204" pitchFamily="34" charset="0"/>
              </a:rPr>
              <a:t>,</a:t>
            </a:r>
            <a:r>
              <a:rPr lang="zh-CN" altLang="en-US" sz="1200">
                <a:latin typeface="Arial" panose="020B0604020202020204" pitchFamily="34" charset="0"/>
              </a:rPr>
              <a:t>也与处在</a:t>
            </a:r>
            <a:r>
              <a:rPr lang="en-US" altLang="zh-CN" sz="1200">
                <a:latin typeface="Arial" panose="020B0604020202020204" pitchFamily="34" charset="0"/>
              </a:rPr>
              <a:t>CO</a:t>
            </a:r>
            <a:r>
              <a:rPr lang="zh-CN" altLang="en-US" sz="1200">
                <a:latin typeface="Arial" panose="020B0604020202020204" pitchFamily="34" charset="0"/>
              </a:rPr>
              <a:t>环境的时间成正比。中毒症状取决于血中碳氧血红蛋白的浓度，血液中碳氧血红蛋白浓度大于</a:t>
            </a:r>
            <a:r>
              <a:rPr lang="en-US" altLang="zh-CN" sz="1200">
                <a:latin typeface="Arial" panose="020B0604020202020204" pitchFamily="34" charset="0"/>
              </a:rPr>
              <a:t>2%</a:t>
            </a:r>
            <a:r>
              <a:rPr lang="zh-CN" altLang="en-US" sz="1200">
                <a:latin typeface="Arial" panose="020B0604020202020204" pitchFamily="34" charset="0"/>
              </a:rPr>
              <a:t>时即可引起神经系统反应。血中碳氧血红蛋白浓度是大气污染或室内空气污染生物材料监测的重要指标。 </a:t>
            </a:r>
            <a:endParaRPr lang="zh-CN" altLang="en-US" sz="1200" dirty="0">
              <a:latin typeface="Arial" panose="020B0604020202020204" pitchFamily="34" charset="0"/>
            </a:endParaRPr>
          </a:p>
        </p:txBody>
      </p:sp>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PMingLiU" panose="02020500000000000000" pitchFamily="18" charset="-120"/>
                <a:ea typeface="PMingLiU" panose="02020500000000000000" pitchFamily="18" charset="-120"/>
              </a:rPr>
              <a:t>4. </a:t>
            </a:r>
            <a:r>
              <a:rPr lang="zh-CN" altLang="zh-CN" dirty="0">
                <a:latin typeface="PMingLiU" panose="02020500000000000000" pitchFamily="18" charset="-120"/>
                <a:ea typeface="PMingLiU" panose="02020500000000000000" pitchFamily="18" charset="-120"/>
              </a:rPr>
              <a:t>血液中</a:t>
            </a:r>
            <a:r>
              <a:rPr lang="zh-CN" altLang="zh-CN" u="sng" dirty="0">
                <a:solidFill>
                  <a:srgbClr val="0070C0"/>
                </a:solidFill>
                <a:latin typeface="PMingLiU" panose="02020500000000000000" pitchFamily="18" charset="-120"/>
                <a:ea typeface="PMingLiU" panose="02020500000000000000" pitchFamily="18" charset="-120"/>
              </a:rPr>
              <a:t>COHb浓度</a:t>
            </a:r>
            <a:r>
              <a:rPr lang="zh-CN" altLang="zh-CN" dirty="0">
                <a:latin typeface="PMingLiU" panose="02020500000000000000" pitchFamily="18" charset="-120"/>
                <a:ea typeface="PMingLiU" panose="02020500000000000000" pitchFamily="18" charset="-120"/>
              </a:rPr>
              <a:t>与</a:t>
            </a:r>
            <a:r>
              <a:rPr lang="zh-CN" altLang="zh-CN" u="sng" dirty="0">
                <a:solidFill>
                  <a:srgbClr val="0070C0"/>
                </a:solidFill>
                <a:latin typeface="PMingLiU" panose="02020500000000000000" pitchFamily="18" charset="-120"/>
                <a:ea typeface="PMingLiU" panose="02020500000000000000" pitchFamily="18" charset="-120"/>
              </a:rPr>
              <a:t>中毒症状</a:t>
            </a:r>
            <a:r>
              <a:rPr lang="zh-CN" altLang="zh-CN" dirty="0">
                <a:latin typeface="PMingLiU" panose="02020500000000000000" pitchFamily="18" charset="-120"/>
                <a:ea typeface="PMingLiU" panose="02020500000000000000" pitchFamily="18" charset="-120"/>
              </a:rPr>
              <a:t>的</a:t>
            </a:r>
            <a:r>
              <a:rPr lang="zh-CN" altLang="zh-CN" dirty="0">
                <a:latin typeface="+mj-ea"/>
                <a:ea typeface="+mj-ea"/>
              </a:rPr>
              <a:t>关</a:t>
            </a:r>
            <a:r>
              <a:rPr lang="zh-CN" altLang="zh-CN" dirty="0">
                <a:latin typeface="PMingLiU" panose="02020500000000000000" pitchFamily="18" charset="-120"/>
                <a:ea typeface="PMingLiU" panose="02020500000000000000" pitchFamily="18" charset="-120"/>
              </a:rPr>
              <a:t>联</a:t>
            </a:r>
            <a:endParaRPr lang="zh-CN" altLang="en-US" dirty="0">
              <a:latin typeface="PMingLiU" panose="02020500000000000000" pitchFamily="18" charset="-120"/>
              <a:ea typeface="PMingLiU" panose="02020500000000000000" pitchFamily="18" charset="-120"/>
            </a:endParaRPr>
          </a:p>
        </p:txBody>
      </p:sp>
      <p:graphicFrame>
        <p:nvGraphicFramePr>
          <p:cNvPr id="3" name="Group 145"/>
          <p:cNvGraphicFramePr>
            <a:graphicFrameLocks noGrp="1"/>
          </p:cNvGraphicFramePr>
          <p:nvPr/>
        </p:nvGraphicFramePr>
        <p:xfrm>
          <a:off x="457200" y="843171"/>
          <a:ext cx="8229600" cy="3048060"/>
        </p:xfrm>
        <a:graphic>
          <a:graphicData uri="http://schemas.openxmlformats.org/drawingml/2006/table">
            <a:tbl>
              <a:tblPr/>
              <a:tblGrid>
                <a:gridCol w="1467805"/>
                <a:gridCol w="6761795"/>
              </a:tblGrid>
              <a:tr h="280642">
                <a:tc>
                  <a:txBody>
                    <a:bodyPr/>
                    <a:lstStyle>
                      <a:lvl1pPr marL="0" algn="l" defTabSz="914400" rtl="0" eaLnBrk="1" latinLnBrk="0" hangingPunct="1">
                        <a:defRPr sz="2000" kern="1200">
                          <a:solidFill>
                            <a:schemeClr val="tx1"/>
                          </a:solidFill>
                          <a:latin typeface="Arial" panose="020B0604020202020204" pitchFamily="34" charset="0"/>
                        </a:defRPr>
                      </a:lvl1pPr>
                      <a:lvl2pPr marL="474980" algn="l" defTabSz="914400" rtl="0" eaLnBrk="1" latinLnBrk="0" hangingPunct="1">
                        <a:spcBef>
                          <a:spcPct val="0"/>
                        </a:spcBef>
                        <a:defRPr sz="1800" kern="1200">
                          <a:solidFill>
                            <a:schemeClr val="tx1"/>
                          </a:solidFill>
                          <a:latin typeface="Arial" panose="020B0604020202020204" pitchFamily="34" charset="0"/>
                        </a:defRPr>
                      </a:lvl2pPr>
                      <a:lvl3pPr marL="951230" algn="l" defTabSz="914400" rtl="0" eaLnBrk="1" latinLnBrk="0" hangingPunct="1">
                        <a:spcBef>
                          <a:spcPct val="0"/>
                        </a:spcBef>
                        <a:defRPr sz="1800" kern="1200">
                          <a:solidFill>
                            <a:schemeClr val="tx1"/>
                          </a:solidFill>
                          <a:latin typeface="Arial" panose="020B0604020202020204" pitchFamily="34" charset="0"/>
                        </a:defRPr>
                      </a:lvl3pPr>
                      <a:lvl4pPr marL="1370330" algn="l" defTabSz="914400" rtl="0" eaLnBrk="1" latinLnBrk="0" hangingPunct="1">
                        <a:spcBef>
                          <a:spcPct val="0"/>
                        </a:spcBef>
                        <a:defRPr sz="1800" kern="1200">
                          <a:solidFill>
                            <a:schemeClr val="tx1"/>
                          </a:solidFill>
                          <a:latin typeface="Arial" panose="020B0604020202020204" pitchFamily="34" charset="0"/>
                        </a:defRPr>
                      </a:lvl4pPr>
                      <a:lvl5pPr marL="1789430" algn="l" defTabSz="914400" rtl="0" eaLnBrk="1" latinLnBrk="0" hangingPunct="1">
                        <a:spcBef>
                          <a:spcPct val="0"/>
                        </a:spcBef>
                        <a:defRPr sz="1800" kern="1200">
                          <a:solidFill>
                            <a:schemeClr val="tx1"/>
                          </a:solidFill>
                          <a:latin typeface="Arial" panose="020B0604020202020204" pitchFamily="34" charset="0"/>
                        </a:defRPr>
                      </a:lvl5pPr>
                      <a:lvl6pPr marL="22466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6pPr>
                      <a:lvl7pPr marL="27038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7pPr>
                      <a:lvl8pPr marL="31610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8pPr>
                      <a:lvl9pPr marL="36182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pPr>
                      <a:r>
                        <a:rPr kumimoji="0" lang="en-US" altLang="zh-CN" sz="1400" b="1" i="0" u="none" strike="noStrike" cap="none" normalizeH="0" baseline="0">
                          <a:ln>
                            <a:noFill/>
                          </a:ln>
                          <a:solidFill>
                            <a:schemeClr val="tx1"/>
                          </a:solidFill>
                          <a:effectLst/>
                          <a:latin typeface="PMingLiU" panose="02020500000000000000" pitchFamily="18" charset="-120"/>
                          <a:ea typeface="PMingLiU" panose="02020500000000000000" pitchFamily="18" charset="-120"/>
                        </a:rPr>
                        <a:t>COHb % </a:t>
                      </a:r>
                      <a:endParaRPr kumimoji="0" lang="en-US" altLang="zh-CN" sz="1400" b="1" i="0" u="none" strike="noStrike" cap="none" normalizeH="0" baseline="0">
                        <a:ln>
                          <a:noFill/>
                        </a:ln>
                        <a:solidFill>
                          <a:schemeClr val="tx1"/>
                        </a:solidFill>
                        <a:effectLst/>
                        <a:latin typeface="PMingLiU" panose="02020500000000000000" pitchFamily="18" charset="-120"/>
                        <a:ea typeface="PMingLiU" panose="02020500000000000000" pitchFamily="18" charset="-120"/>
                      </a:endParaRPr>
                    </a:p>
                  </a:txBody>
                  <a:tcPr marT="45723" marB="45723"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2000" kern="1200">
                          <a:solidFill>
                            <a:schemeClr val="tx1"/>
                          </a:solidFill>
                          <a:latin typeface="Arial" panose="020B0604020202020204" pitchFamily="34" charset="0"/>
                        </a:defRPr>
                      </a:lvl1pPr>
                      <a:lvl2pPr marL="474980" algn="l" defTabSz="914400" rtl="0" eaLnBrk="1" latinLnBrk="0" hangingPunct="1">
                        <a:spcBef>
                          <a:spcPct val="0"/>
                        </a:spcBef>
                        <a:defRPr sz="1800" kern="1200">
                          <a:solidFill>
                            <a:schemeClr val="tx1"/>
                          </a:solidFill>
                          <a:latin typeface="Arial" panose="020B0604020202020204" pitchFamily="34" charset="0"/>
                        </a:defRPr>
                      </a:lvl2pPr>
                      <a:lvl3pPr marL="951230" algn="l" defTabSz="914400" rtl="0" eaLnBrk="1" latinLnBrk="0" hangingPunct="1">
                        <a:spcBef>
                          <a:spcPct val="0"/>
                        </a:spcBef>
                        <a:defRPr sz="1800" kern="1200">
                          <a:solidFill>
                            <a:schemeClr val="tx1"/>
                          </a:solidFill>
                          <a:latin typeface="Arial" panose="020B0604020202020204" pitchFamily="34" charset="0"/>
                        </a:defRPr>
                      </a:lvl3pPr>
                      <a:lvl4pPr marL="1370330" algn="l" defTabSz="914400" rtl="0" eaLnBrk="1" latinLnBrk="0" hangingPunct="1">
                        <a:spcBef>
                          <a:spcPct val="0"/>
                        </a:spcBef>
                        <a:defRPr sz="1800" kern="1200">
                          <a:solidFill>
                            <a:schemeClr val="tx1"/>
                          </a:solidFill>
                          <a:latin typeface="Arial" panose="020B0604020202020204" pitchFamily="34" charset="0"/>
                        </a:defRPr>
                      </a:lvl4pPr>
                      <a:lvl5pPr marL="1789430" algn="l" defTabSz="914400" rtl="0" eaLnBrk="1" latinLnBrk="0" hangingPunct="1">
                        <a:spcBef>
                          <a:spcPct val="0"/>
                        </a:spcBef>
                        <a:defRPr sz="1800" kern="1200">
                          <a:solidFill>
                            <a:schemeClr val="tx1"/>
                          </a:solidFill>
                          <a:latin typeface="Arial" panose="020B0604020202020204" pitchFamily="34" charset="0"/>
                        </a:defRPr>
                      </a:lvl5pPr>
                      <a:lvl6pPr marL="22466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6pPr>
                      <a:lvl7pPr marL="27038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7pPr>
                      <a:lvl8pPr marL="31610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8pPr>
                      <a:lvl9pPr marL="36182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CN" altLang="zh-CN" sz="1400" b="1"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中毒症状 </a:t>
                      </a:r>
                      <a:endParaRPr kumimoji="0" lang="zh-CN" altLang="zh-CN" sz="1400" b="1" i="0" u="none" strike="noStrike" cap="none" normalizeH="0" baseline="0" dirty="0">
                        <a:ln>
                          <a:noFill/>
                        </a:ln>
                        <a:solidFill>
                          <a:schemeClr val="tx1"/>
                        </a:solidFill>
                        <a:effectLst/>
                        <a:latin typeface="PMingLiU" panose="02020500000000000000" pitchFamily="18" charset="-120"/>
                        <a:ea typeface="PMingLiU" panose="02020500000000000000" pitchFamily="18" charset="-120"/>
                      </a:endParaRPr>
                    </a:p>
                  </a:txBody>
                  <a:tcPr marT="45723" marB="45723"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80642">
                <a:tc>
                  <a:txBody>
                    <a:bodyPr/>
                    <a:lstStyle>
                      <a:lvl1pPr marL="0" algn="l" defTabSz="914400" rtl="0" eaLnBrk="1" latinLnBrk="0" hangingPunct="1">
                        <a:defRPr sz="2000" kern="1200">
                          <a:solidFill>
                            <a:schemeClr val="tx1"/>
                          </a:solidFill>
                          <a:latin typeface="Arial" panose="020B0604020202020204" pitchFamily="34" charset="0"/>
                        </a:defRPr>
                      </a:lvl1pPr>
                      <a:lvl2pPr marL="474980" algn="l" defTabSz="914400" rtl="0" eaLnBrk="1" latinLnBrk="0" hangingPunct="1">
                        <a:spcBef>
                          <a:spcPct val="0"/>
                        </a:spcBef>
                        <a:defRPr sz="1800" kern="1200">
                          <a:solidFill>
                            <a:schemeClr val="tx1"/>
                          </a:solidFill>
                          <a:latin typeface="Arial" panose="020B0604020202020204" pitchFamily="34" charset="0"/>
                        </a:defRPr>
                      </a:lvl2pPr>
                      <a:lvl3pPr marL="951230" algn="l" defTabSz="914400" rtl="0" eaLnBrk="1" latinLnBrk="0" hangingPunct="1">
                        <a:spcBef>
                          <a:spcPct val="0"/>
                        </a:spcBef>
                        <a:defRPr sz="1800" kern="1200">
                          <a:solidFill>
                            <a:schemeClr val="tx1"/>
                          </a:solidFill>
                          <a:latin typeface="Arial" panose="020B0604020202020204" pitchFamily="34" charset="0"/>
                        </a:defRPr>
                      </a:lvl3pPr>
                      <a:lvl4pPr marL="1370330" algn="l" defTabSz="914400" rtl="0" eaLnBrk="1" latinLnBrk="0" hangingPunct="1">
                        <a:spcBef>
                          <a:spcPct val="0"/>
                        </a:spcBef>
                        <a:defRPr sz="1800" kern="1200">
                          <a:solidFill>
                            <a:schemeClr val="tx1"/>
                          </a:solidFill>
                          <a:latin typeface="Arial" panose="020B0604020202020204" pitchFamily="34" charset="0"/>
                        </a:defRPr>
                      </a:lvl4pPr>
                      <a:lvl5pPr marL="1789430" algn="l" defTabSz="914400" rtl="0" eaLnBrk="1" latinLnBrk="0" hangingPunct="1">
                        <a:spcBef>
                          <a:spcPct val="0"/>
                        </a:spcBef>
                        <a:defRPr sz="1800" kern="1200">
                          <a:solidFill>
                            <a:schemeClr val="tx1"/>
                          </a:solidFill>
                          <a:latin typeface="Arial" panose="020B0604020202020204" pitchFamily="34" charset="0"/>
                        </a:defRPr>
                      </a:lvl5pPr>
                      <a:lvl6pPr marL="22466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6pPr>
                      <a:lvl7pPr marL="27038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7pPr>
                      <a:lvl8pPr marL="31610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8pPr>
                      <a:lvl9pPr marL="36182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pPr>
                      <a:r>
                        <a:rPr kumimoji="0" lang="en-US" altLang="zh-CN" sz="1400" b="0" i="0" u="none" strike="noStrike" cap="none" normalizeH="0" baseline="0">
                          <a:ln>
                            <a:noFill/>
                          </a:ln>
                          <a:solidFill>
                            <a:schemeClr val="tx1"/>
                          </a:solidFill>
                          <a:effectLst/>
                          <a:latin typeface="PMingLiU" panose="02020500000000000000" pitchFamily="18" charset="-120"/>
                          <a:ea typeface="PMingLiU" panose="02020500000000000000" pitchFamily="18" charset="-120"/>
                        </a:rPr>
                        <a:t>0 – 10</a:t>
                      </a:r>
                      <a:endParaRPr kumimoji="0" lang="en-US" altLang="zh-CN" sz="1400" b="0" i="0" u="none" strike="noStrike" cap="none" normalizeH="0" baseline="0">
                        <a:ln>
                          <a:noFill/>
                        </a:ln>
                        <a:solidFill>
                          <a:schemeClr val="tx1"/>
                        </a:solidFill>
                        <a:effectLst/>
                        <a:latin typeface="PMingLiU" panose="02020500000000000000" pitchFamily="18" charset="-120"/>
                        <a:ea typeface="PMingLiU" panose="02020500000000000000" pitchFamily="18" charset="-120"/>
                      </a:endParaRPr>
                    </a:p>
                  </a:txBody>
                  <a:tcPr marT="45723" marB="45723"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2000" kern="1200">
                          <a:solidFill>
                            <a:schemeClr val="tx1"/>
                          </a:solidFill>
                          <a:latin typeface="Arial" panose="020B0604020202020204" pitchFamily="34" charset="0"/>
                        </a:defRPr>
                      </a:lvl1pPr>
                      <a:lvl2pPr marL="474980" algn="l" defTabSz="914400" rtl="0" eaLnBrk="1" latinLnBrk="0" hangingPunct="1">
                        <a:spcBef>
                          <a:spcPct val="0"/>
                        </a:spcBef>
                        <a:defRPr sz="1800" kern="1200">
                          <a:solidFill>
                            <a:schemeClr val="tx1"/>
                          </a:solidFill>
                          <a:latin typeface="Arial" panose="020B0604020202020204" pitchFamily="34" charset="0"/>
                        </a:defRPr>
                      </a:lvl2pPr>
                      <a:lvl3pPr marL="951230" algn="l" defTabSz="914400" rtl="0" eaLnBrk="1" latinLnBrk="0" hangingPunct="1">
                        <a:spcBef>
                          <a:spcPct val="0"/>
                        </a:spcBef>
                        <a:defRPr sz="1800" kern="1200">
                          <a:solidFill>
                            <a:schemeClr val="tx1"/>
                          </a:solidFill>
                          <a:latin typeface="Arial" panose="020B0604020202020204" pitchFamily="34" charset="0"/>
                        </a:defRPr>
                      </a:lvl3pPr>
                      <a:lvl4pPr marL="1370330" algn="l" defTabSz="914400" rtl="0" eaLnBrk="1" latinLnBrk="0" hangingPunct="1">
                        <a:spcBef>
                          <a:spcPct val="0"/>
                        </a:spcBef>
                        <a:defRPr sz="1800" kern="1200">
                          <a:solidFill>
                            <a:schemeClr val="tx1"/>
                          </a:solidFill>
                          <a:latin typeface="Arial" panose="020B0604020202020204" pitchFamily="34" charset="0"/>
                        </a:defRPr>
                      </a:lvl4pPr>
                      <a:lvl5pPr marL="1789430" algn="l" defTabSz="914400" rtl="0" eaLnBrk="1" latinLnBrk="0" hangingPunct="1">
                        <a:spcBef>
                          <a:spcPct val="0"/>
                        </a:spcBef>
                        <a:defRPr sz="1800" kern="1200">
                          <a:solidFill>
                            <a:schemeClr val="tx1"/>
                          </a:solidFill>
                          <a:latin typeface="Arial" panose="020B0604020202020204" pitchFamily="34" charset="0"/>
                        </a:defRPr>
                      </a:lvl5pPr>
                      <a:lvl6pPr marL="22466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6pPr>
                      <a:lvl7pPr marL="27038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7pPr>
                      <a:lvl8pPr marL="31610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8pPr>
                      <a:lvl9pPr marL="36182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zh-CN"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沒有</a:t>
                      </a:r>
                      <a:r>
                        <a:rPr kumimoji="0" lang="zh-CN" altLang="zh-CN"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明显症状</a:t>
                      </a:r>
                      <a:endParaRPr kumimoji="0" lang="zh-CN" altLang="zh-CN"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endParaRPr>
                    </a:p>
                  </a:txBody>
                  <a:tcPr marT="45723" marB="45723"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80642">
                <a:tc>
                  <a:txBody>
                    <a:bodyPr/>
                    <a:lstStyle>
                      <a:lvl1pPr marL="0" algn="l" defTabSz="914400" rtl="0" eaLnBrk="1" latinLnBrk="0" hangingPunct="1">
                        <a:defRPr sz="2000" kern="1200">
                          <a:solidFill>
                            <a:schemeClr val="tx1"/>
                          </a:solidFill>
                          <a:latin typeface="Arial" panose="020B0604020202020204" pitchFamily="34" charset="0"/>
                        </a:defRPr>
                      </a:lvl1pPr>
                      <a:lvl2pPr marL="474980" algn="l" defTabSz="914400" rtl="0" eaLnBrk="1" latinLnBrk="0" hangingPunct="1">
                        <a:spcBef>
                          <a:spcPct val="0"/>
                        </a:spcBef>
                        <a:defRPr sz="1800" kern="1200">
                          <a:solidFill>
                            <a:schemeClr val="tx1"/>
                          </a:solidFill>
                          <a:latin typeface="Arial" panose="020B0604020202020204" pitchFamily="34" charset="0"/>
                        </a:defRPr>
                      </a:lvl2pPr>
                      <a:lvl3pPr marL="951230" algn="l" defTabSz="914400" rtl="0" eaLnBrk="1" latinLnBrk="0" hangingPunct="1">
                        <a:spcBef>
                          <a:spcPct val="0"/>
                        </a:spcBef>
                        <a:defRPr sz="1800" kern="1200">
                          <a:solidFill>
                            <a:schemeClr val="tx1"/>
                          </a:solidFill>
                          <a:latin typeface="Arial" panose="020B0604020202020204" pitchFamily="34" charset="0"/>
                        </a:defRPr>
                      </a:lvl3pPr>
                      <a:lvl4pPr marL="1370330" algn="l" defTabSz="914400" rtl="0" eaLnBrk="1" latinLnBrk="0" hangingPunct="1">
                        <a:spcBef>
                          <a:spcPct val="0"/>
                        </a:spcBef>
                        <a:defRPr sz="1800" kern="1200">
                          <a:solidFill>
                            <a:schemeClr val="tx1"/>
                          </a:solidFill>
                          <a:latin typeface="Arial" panose="020B0604020202020204" pitchFamily="34" charset="0"/>
                        </a:defRPr>
                      </a:lvl4pPr>
                      <a:lvl5pPr marL="1789430" algn="l" defTabSz="914400" rtl="0" eaLnBrk="1" latinLnBrk="0" hangingPunct="1">
                        <a:spcBef>
                          <a:spcPct val="0"/>
                        </a:spcBef>
                        <a:defRPr sz="1800" kern="1200">
                          <a:solidFill>
                            <a:schemeClr val="tx1"/>
                          </a:solidFill>
                          <a:latin typeface="Arial" panose="020B0604020202020204" pitchFamily="34" charset="0"/>
                        </a:defRPr>
                      </a:lvl5pPr>
                      <a:lvl6pPr marL="22466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6pPr>
                      <a:lvl7pPr marL="27038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7pPr>
                      <a:lvl8pPr marL="31610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8pPr>
                      <a:lvl9pPr marL="36182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pPr>
                      <a:r>
                        <a:rPr kumimoji="0" lang="en-US" altLang="zh-CN"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10 – 20</a:t>
                      </a:r>
                      <a:endParaRPr kumimoji="0" lang="en-US" altLang="zh-CN"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endParaRPr>
                    </a:p>
                  </a:txBody>
                  <a:tcPr marT="45723" marB="45723"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2000" kern="1200">
                          <a:solidFill>
                            <a:schemeClr val="tx1"/>
                          </a:solidFill>
                          <a:latin typeface="Arial" panose="020B0604020202020204" pitchFamily="34" charset="0"/>
                        </a:defRPr>
                      </a:lvl1pPr>
                      <a:lvl2pPr marL="474980" algn="l" defTabSz="914400" rtl="0" eaLnBrk="1" latinLnBrk="0" hangingPunct="1">
                        <a:spcBef>
                          <a:spcPct val="0"/>
                        </a:spcBef>
                        <a:defRPr sz="1800" kern="1200">
                          <a:solidFill>
                            <a:schemeClr val="tx1"/>
                          </a:solidFill>
                          <a:latin typeface="Arial" panose="020B0604020202020204" pitchFamily="34" charset="0"/>
                        </a:defRPr>
                      </a:lvl2pPr>
                      <a:lvl3pPr marL="951230" algn="l" defTabSz="914400" rtl="0" eaLnBrk="1" latinLnBrk="0" hangingPunct="1">
                        <a:spcBef>
                          <a:spcPct val="0"/>
                        </a:spcBef>
                        <a:defRPr sz="1800" kern="1200">
                          <a:solidFill>
                            <a:schemeClr val="tx1"/>
                          </a:solidFill>
                          <a:latin typeface="Arial" panose="020B0604020202020204" pitchFamily="34" charset="0"/>
                        </a:defRPr>
                      </a:lvl3pPr>
                      <a:lvl4pPr marL="1370330" algn="l" defTabSz="914400" rtl="0" eaLnBrk="1" latinLnBrk="0" hangingPunct="1">
                        <a:spcBef>
                          <a:spcPct val="0"/>
                        </a:spcBef>
                        <a:defRPr sz="1800" kern="1200">
                          <a:solidFill>
                            <a:schemeClr val="tx1"/>
                          </a:solidFill>
                          <a:latin typeface="Arial" panose="020B0604020202020204" pitchFamily="34" charset="0"/>
                        </a:defRPr>
                      </a:lvl4pPr>
                      <a:lvl5pPr marL="1789430" algn="l" defTabSz="914400" rtl="0" eaLnBrk="1" latinLnBrk="0" hangingPunct="1">
                        <a:spcBef>
                          <a:spcPct val="0"/>
                        </a:spcBef>
                        <a:defRPr sz="1800" kern="1200">
                          <a:solidFill>
                            <a:schemeClr val="tx1"/>
                          </a:solidFill>
                          <a:latin typeface="Arial" panose="020B0604020202020204" pitchFamily="34" charset="0"/>
                        </a:defRPr>
                      </a:lvl5pPr>
                      <a:lvl6pPr marL="22466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6pPr>
                      <a:lvl7pPr marL="27038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7pPr>
                      <a:lvl8pPr marL="31610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8pPr>
                      <a:lvl9pPr marL="36182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zh-TW" altLang="zh-CN" sz="1400" b="0" i="0" u="none" strike="noStrike" cap="none" normalizeH="0" baseline="0" dirty="0">
                          <a:ln>
                            <a:noFill/>
                          </a:ln>
                          <a:solidFill>
                            <a:srgbClr val="0070C0"/>
                          </a:solidFill>
                          <a:effectLst/>
                          <a:latin typeface="PMingLiU" panose="02020500000000000000" pitchFamily="18" charset="-120"/>
                          <a:ea typeface="PMingLiU" panose="02020500000000000000" pitchFamily="18" charset="-120"/>
                        </a:rPr>
                        <a:t>可能有轻度头痛，皮肤血管扩张</a:t>
                      </a:r>
                      <a:r>
                        <a:rPr kumimoji="0" lang="zh-CN" altLang="en-US"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a:t>
                      </a:r>
                      <a:r>
                        <a:rPr kumimoji="0" lang="en-US" altLang="zh-CN"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Remark</a:t>
                      </a:r>
                      <a:r>
                        <a:rPr kumimoji="0" lang="en-US" altLang="zh-CN" sz="1400" b="0" i="0" u="sng" strike="noStrike" cap="none" normalizeH="0" baseline="0" dirty="0">
                          <a:ln>
                            <a:noFill/>
                          </a:ln>
                          <a:solidFill>
                            <a:schemeClr val="tx1"/>
                          </a:solidFill>
                          <a:effectLst/>
                          <a:latin typeface="PMingLiU" panose="02020500000000000000" pitchFamily="18" charset="-120"/>
                          <a:ea typeface="PMingLiU" panose="02020500000000000000" pitchFamily="18" charset="-120"/>
                        </a:rPr>
                        <a:t>: </a:t>
                      </a:r>
                      <a:r>
                        <a:rPr lang="zh-TW" altLang="en-US" sz="1400" u="sng" kern="0" dirty="0">
                          <a:solidFill>
                            <a:schemeClr val="tx1"/>
                          </a:solidFill>
                          <a:latin typeface="PMingLiU" panose="02020500000000000000" pitchFamily="18" charset="-120"/>
                          <a:ea typeface="PMingLiU" panose="02020500000000000000" pitchFamily="18" charset="-120"/>
                        </a:rPr>
                        <a:t>每天抽超过</a:t>
                      </a:r>
                      <a:r>
                        <a:rPr lang="zh-CN" altLang="en-US" sz="1400" u="sng" kern="0" dirty="0">
                          <a:solidFill>
                            <a:srgbClr val="0070C0"/>
                          </a:solidFill>
                          <a:latin typeface="PMingLiU" panose="02020500000000000000" pitchFamily="18" charset="-120"/>
                          <a:ea typeface="PMingLiU" panose="02020500000000000000" pitchFamily="18" charset="-120"/>
                        </a:rPr>
                        <a:t>两</a:t>
                      </a:r>
                      <a:r>
                        <a:rPr lang="zh-TW" altLang="en-US" sz="1400" u="sng" kern="0" dirty="0">
                          <a:solidFill>
                            <a:srgbClr val="0070C0"/>
                          </a:solidFill>
                          <a:latin typeface="PMingLiU" panose="02020500000000000000" pitchFamily="18" charset="-120"/>
                          <a:ea typeface="PMingLiU" panose="02020500000000000000" pitchFamily="18" charset="-120"/>
                        </a:rPr>
                        <a:t>包烟</a:t>
                      </a:r>
                      <a:r>
                        <a:rPr lang="zh-TW" altLang="en-US" sz="1400" u="sng" kern="0" dirty="0">
                          <a:solidFill>
                            <a:schemeClr val="tx1"/>
                          </a:solidFill>
                          <a:latin typeface="PMingLiU" panose="02020500000000000000" pitchFamily="18" charset="-120"/>
                          <a:ea typeface="PMingLiU" panose="02020500000000000000" pitchFamily="18" charset="-120"/>
                        </a:rPr>
                        <a:t>：8</a:t>
                      </a:r>
                      <a:r>
                        <a:rPr lang="en-US" altLang="zh-CN" sz="1400" u="sng" kern="0" dirty="0">
                          <a:solidFill>
                            <a:schemeClr val="tx1"/>
                          </a:solidFill>
                          <a:latin typeface="PMingLiU" panose="02020500000000000000" pitchFamily="18" charset="-120"/>
                          <a:ea typeface="PMingLiU" panose="02020500000000000000" pitchFamily="18" charset="-120"/>
                        </a:rPr>
                        <a:t>-</a:t>
                      </a:r>
                      <a:r>
                        <a:rPr lang="en-US" altLang="zh-TW" sz="1400" u="sng" kern="0" dirty="0">
                          <a:solidFill>
                            <a:schemeClr val="tx1"/>
                          </a:solidFill>
                          <a:latin typeface="PMingLiU" panose="02020500000000000000" pitchFamily="18" charset="-120"/>
                          <a:ea typeface="PMingLiU" panose="02020500000000000000" pitchFamily="18" charset="-120"/>
                        </a:rPr>
                        <a:t>9% </a:t>
                      </a:r>
                      <a:r>
                        <a:rPr lang="en-US" altLang="zh-TW" sz="1400" u="sng" kern="0" dirty="0" err="1">
                          <a:solidFill>
                            <a:schemeClr val="tx1"/>
                          </a:solidFill>
                          <a:latin typeface="PMingLiU" panose="02020500000000000000" pitchFamily="18" charset="-120"/>
                          <a:ea typeface="PMingLiU" panose="02020500000000000000" pitchFamily="18" charset="-120"/>
                        </a:rPr>
                        <a:t>COHb</a:t>
                      </a:r>
                      <a:r>
                        <a:rPr lang="zh-CN" altLang="en-US" sz="1400" kern="0" dirty="0">
                          <a:latin typeface="PMingLiU" panose="02020500000000000000" pitchFamily="18" charset="-120"/>
                          <a:ea typeface="PMingLiU" panose="02020500000000000000" pitchFamily="18" charset="-120"/>
                        </a:rPr>
                        <a:t>）</a:t>
                      </a:r>
                      <a:endParaRPr lang="en-US" altLang="zh-CN" sz="1400" kern="0" dirty="0">
                        <a:latin typeface="PMingLiU" panose="02020500000000000000" pitchFamily="18" charset="-120"/>
                        <a:ea typeface="PMingLiU" panose="02020500000000000000" pitchFamily="18" charset="-120"/>
                      </a:endParaRPr>
                    </a:p>
                  </a:txBody>
                  <a:tcPr marT="45723" marB="45723"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80642">
                <a:tc>
                  <a:txBody>
                    <a:bodyPr/>
                    <a:lstStyle>
                      <a:lvl1pPr marL="0" algn="l" defTabSz="914400" rtl="0" eaLnBrk="1" latinLnBrk="0" hangingPunct="1">
                        <a:defRPr sz="2000" kern="1200">
                          <a:solidFill>
                            <a:schemeClr val="tx1"/>
                          </a:solidFill>
                          <a:latin typeface="Arial" panose="020B0604020202020204" pitchFamily="34" charset="0"/>
                        </a:defRPr>
                      </a:lvl1pPr>
                      <a:lvl2pPr marL="474980" algn="l" defTabSz="914400" rtl="0" eaLnBrk="1" latinLnBrk="0" hangingPunct="1">
                        <a:spcBef>
                          <a:spcPct val="0"/>
                        </a:spcBef>
                        <a:defRPr sz="1800" kern="1200">
                          <a:solidFill>
                            <a:schemeClr val="tx1"/>
                          </a:solidFill>
                          <a:latin typeface="Arial" panose="020B0604020202020204" pitchFamily="34" charset="0"/>
                        </a:defRPr>
                      </a:lvl2pPr>
                      <a:lvl3pPr marL="951230" algn="l" defTabSz="914400" rtl="0" eaLnBrk="1" latinLnBrk="0" hangingPunct="1">
                        <a:spcBef>
                          <a:spcPct val="0"/>
                        </a:spcBef>
                        <a:defRPr sz="1800" kern="1200">
                          <a:solidFill>
                            <a:schemeClr val="tx1"/>
                          </a:solidFill>
                          <a:latin typeface="Arial" panose="020B0604020202020204" pitchFamily="34" charset="0"/>
                        </a:defRPr>
                      </a:lvl3pPr>
                      <a:lvl4pPr marL="1370330" algn="l" defTabSz="914400" rtl="0" eaLnBrk="1" latinLnBrk="0" hangingPunct="1">
                        <a:spcBef>
                          <a:spcPct val="0"/>
                        </a:spcBef>
                        <a:defRPr sz="1800" kern="1200">
                          <a:solidFill>
                            <a:schemeClr val="tx1"/>
                          </a:solidFill>
                          <a:latin typeface="Arial" panose="020B0604020202020204" pitchFamily="34" charset="0"/>
                        </a:defRPr>
                      </a:lvl4pPr>
                      <a:lvl5pPr marL="1789430" algn="l" defTabSz="914400" rtl="0" eaLnBrk="1" latinLnBrk="0" hangingPunct="1">
                        <a:spcBef>
                          <a:spcPct val="0"/>
                        </a:spcBef>
                        <a:defRPr sz="1800" kern="1200">
                          <a:solidFill>
                            <a:schemeClr val="tx1"/>
                          </a:solidFill>
                          <a:latin typeface="Arial" panose="020B0604020202020204" pitchFamily="34" charset="0"/>
                        </a:defRPr>
                      </a:lvl5pPr>
                      <a:lvl6pPr marL="22466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6pPr>
                      <a:lvl7pPr marL="27038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7pPr>
                      <a:lvl8pPr marL="31610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8pPr>
                      <a:lvl9pPr marL="36182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pPr>
                      <a:r>
                        <a:rPr kumimoji="0" lang="en-US" altLang="zh-CN" sz="1400" b="0" i="0" u="none" strike="noStrike" cap="none" normalizeH="0" baseline="0">
                          <a:ln>
                            <a:noFill/>
                          </a:ln>
                          <a:solidFill>
                            <a:schemeClr val="tx1"/>
                          </a:solidFill>
                          <a:effectLst/>
                          <a:latin typeface="PMingLiU" panose="02020500000000000000" pitchFamily="18" charset="-120"/>
                          <a:ea typeface="PMingLiU" panose="02020500000000000000" pitchFamily="18" charset="-120"/>
                        </a:rPr>
                        <a:t>20 – 30</a:t>
                      </a:r>
                      <a:endParaRPr kumimoji="0" lang="en-US" altLang="zh-CN" sz="1400" b="0" i="0" u="none" strike="noStrike" cap="none" normalizeH="0" baseline="0">
                        <a:ln>
                          <a:noFill/>
                        </a:ln>
                        <a:solidFill>
                          <a:schemeClr val="tx1"/>
                        </a:solidFill>
                        <a:effectLst/>
                        <a:latin typeface="PMingLiU" panose="02020500000000000000" pitchFamily="18" charset="-120"/>
                        <a:ea typeface="PMingLiU" panose="02020500000000000000" pitchFamily="18" charset="-120"/>
                      </a:endParaRPr>
                    </a:p>
                  </a:txBody>
                  <a:tcPr marT="45723" marB="45723"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2000" kern="1200">
                          <a:solidFill>
                            <a:schemeClr val="tx1"/>
                          </a:solidFill>
                          <a:latin typeface="Arial" panose="020B0604020202020204" pitchFamily="34" charset="0"/>
                        </a:defRPr>
                      </a:lvl1pPr>
                      <a:lvl2pPr marL="474980" algn="l" defTabSz="914400" rtl="0" eaLnBrk="1" latinLnBrk="0" hangingPunct="1">
                        <a:spcBef>
                          <a:spcPct val="0"/>
                        </a:spcBef>
                        <a:defRPr sz="1800" kern="1200">
                          <a:solidFill>
                            <a:schemeClr val="tx1"/>
                          </a:solidFill>
                          <a:latin typeface="Arial" panose="020B0604020202020204" pitchFamily="34" charset="0"/>
                        </a:defRPr>
                      </a:lvl2pPr>
                      <a:lvl3pPr marL="951230" algn="l" defTabSz="914400" rtl="0" eaLnBrk="1" latinLnBrk="0" hangingPunct="1">
                        <a:spcBef>
                          <a:spcPct val="0"/>
                        </a:spcBef>
                        <a:defRPr sz="1800" kern="1200">
                          <a:solidFill>
                            <a:schemeClr val="tx1"/>
                          </a:solidFill>
                          <a:latin typeface="Arial" panose="020B0604020202020204" pitchFamily="34" charset="0"/>
                        </a:defRPr>
                      </a:lvl3pPr>
                      <a:lvl4pPr marL="1370330" algn="l" defTabSz="914400" rtl="0" eaLnBrk="1" latinLnBrk="0" hangingPunct="1">
                        <a:spcBef>
                          <a:spcPct val="0"/>
                        </a:spcBef>
                        <a:defRPr sz="1800" kern="1200">
                          <a:solidFill>
                            <a:schemeClr val="tx1"/>
                          </a:solidFill>
                          <a:latin typeface="Arial" panose="020B0604020202020204" pitchFamily="34" charset="0"/>
                        </a:defRPr>
                      </a:lvl4pPr>
                      <a:lvl5pPr marL="1789430" algn="l" defTabSz="914400" rtl="0" eaLnBrk="1" latinLnBrk="0" hangingPunct="1">
                        <a:spcBef>
                          <a:spcPct val="0"/>
                        </a:spcBef>
                        <a:defRPr sz="1800" kern="1200">
                          <a:solidFill>
                            <a:schemeClr val="tx1"/>
                          </a:solidFill>
                          <a:latin typeface="Arial" panose="020B0604020202020204" pitchFamily="34" charset="0"/>
                        </a:defRPr>
                      </a:lvl5pPr>
                      <a:lvl6pPr marL="22466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6pPr>
                      <a:lvl7pPr marL="27038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7pPr>
                      <a:lvl8pPr marL="31610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8pPr>
                      <a:lvl9pPr marL="36182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zh-CN"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头痛、</a:t>
                      </a:r>
                      <a:r>
                        <a:rPr kumimoji="0" lang="en-US" altLang="zh-CN" sz="1400" b="0" i="0" u="none" strike="noStrike" cap="none" normalizeH="0" baseline="0" dirty="0" err="1">
                          <a:ln>
                            <a:noFill/>
                          </a:ln>
                          <a:solidFill>
                            <a:schemeClr val="tx1"/>
                          </a:solidFill>
                          <a:effectLst/>
                          <a:latin typeface="PMingLiU" panose="02020500000000000000" pitchFamily="18" charset="-120"/>
                          <a:ea typeface="PMingLiU" panose="02020500000000000000" pitchFamily="18" charset="-120"/>
                        </a:rPr>
                        <a:t>太阳穴悸</a:t>
                      </a:r>
                      <a:r>
                        <a:rPr kumimoji="0" lang="zh-CN" altLang="en-US"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动</a:t>
                      </a:r>
                      <a:endParaRPr kumimoji="0" lang="zh-CN" altLang="zh-CN"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endParaRPr>
                    </a:p>
                  </a:txBody>
                  <a:tcPr marT="45723" marB="45723"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80642">
                <a:tc>
                  <a:txBody>
                    <a:bodyPr/>
                    <a:lstStyle>
                      <a:lvl1pPr marL="0" algn="l" defTabSz="914400" rtl="0" eaLnBrk="1" latinLnBrk="0" hangingPunct="1">
                        <a:defRPr sz="2000" kern="1200">
                          <a:solidFill>
                            <a:schemeClr val="tx1"/>
                          </a:solidFill>
                          <a:latin typeface="Arial" panose="020B0604020202020204" pitchFamily="34" charset="0"/>
                        </a:defRPr>
                      </a:lvl1pPr>
                      <a:lvl2pPr marL="474980" algn="l" defTabSz="914400" rtl="0" eaLnBrk="1" latinLnBrk="0" hangingPunct="1">
                        <a:spcBef>
                          <a:spcPct val="0"/>
                        </a:spcBef>
                        <a:defRPr sz="1800" kern="1200">
                          <a:solidFill>
                            <a:schemeClr val="tx1"/>
                          </a:solidFill>
                          <a:latin typeface="Arial" panose="020B0604020202020204" pitchFamily="34" charset="0"/>
                        </a:defRPr>
                      </a:lvl2pPr>
                      <a:lvl3pPr marL="951230" algn="l" defTabSz="914400" rtl="0" eaLnBrk="1" latinLnBrk="0" hangingPunct="1">
                        <a:spcBef>
                          <a:spcPct val="0"/>
                        </a:spcBef>
                        <a:defRPr sz="1800" kern="1200">
                          <a:solidFill>
                            <a:schemeClr val="tx1"/>
                          </a:solidFill>
                          <a:latin typeface="Arial" panose="020B0604020202020204" pitchFamily="34" charset="0"/>
                        </a:defRPr>
                      </a:lvl3pPr>
                      <a:lvl4pPr marL="1370330" algn="l" defTabSz="914400" rtl="0" eaLnBrk="1" latinLnBrk="0" hangingPunct="1">
                        <a:spcBef>
                          <a:spcPct val="0"/>
                        </a:spcBef>
                        <a:defRPr sz="1800" kern="1200">
                          <a:solidFill>
                            <a:schemeClr val="tx1"/>
                          </a:solidFill>
                          <a:latin typeface="Arial" panose="020B0604020202020204" pitchFamily="34" charset="0"/>
                        </a:defRPr>
                      </a:lvl4pPr>
                      <a:lvl5pPr marL="1789430" algn="l" defTabSz="914400" rtl="0" eaLnBrk="1" latinLnBrk="0" hangingPunct="1">
                        <a:spcBef>
                          <a:spcPct val="0"/>
                        </a:spcBef>
                        <a:defRPr sz="1800" kern="1200">
                          <a:solidFill>
                            <a:schemeClr val="tx1"/>
                          </a:solidFill>
                          <a:latin typeface="Arial" panose="020B0604020202020204" pitchFamily="34" charset="0"/>
                        </a:defRPr>
                      </a:lvl5pPr>
                      <a:lvl6pPr marL="22466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6pPr>
                      <a:lvl7pPr marL="27038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7pPr>
                      <a:lvl8pPr marL="31610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8pPr>
                      <a:lvl9pPr marL="36182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pPr>
                      <a:r>
                        <a:rPr kumimoji="0" lang="en-US" altLang="zh-CN" sz="1400" b="0" i="0" u="none" strike="noStrike" cap="none" normalizeH="0" baseline="0">
                          <a:ln>
                            <a:noFill/>
                          </a:ln>
                          <a:solidFill>
                            <a:schemeClr val="tx1"/>
                          </a:solidFill>
                          <a:effectLst/>
                          <a:latin typeface="PMingLiU" panose="02020500000000000000" pitchFamily="18" charset="-120"/>
                          <a:ea typeface="PMingLiU" panose="02020500000000000000" pitchFamily="18" charset="-120"/>
                        </a:rPr>
                        <a:t>30 – 40</a:t>
                      </a:r>
                      <a:endParaRPr kumimoji="0" lang="en-US" altLang="zh-CN" sz="1400" b="0" i="0" u="none" strike="noStrike" cap="none" normalizeH="0" baseline="0">
                        <a:ln>
                          <a:noFill/>
                        </a:ln>
                        <a:solidFill>
                          <a:schemeClr val="tx1"/>
                        </a:solidFill>
                        <a:effectLst/>
                        <a:latin typeface="PMingLiU" panose="02020500000000000000" pitchFamily="18" charset="-120"/>
                        <a:ea typeface="PMingLiU" panose="02020500000000000000" pitchFamily="18" charset="-120"/>
                      </a:endParaRPr>
                    </a:p>
                  </a:txBody>
                  <a:tcPr marT="45723" marB="45723"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2000" kern="1200">
                          <a:solidFill>
                            <a:schemeClr val="tx1"/>
                          </a:solidFill>
                          <a:latin typeface="Arial" panose="020B0604020202020204" pitchFamily="34" charset="0"/>
                        </a:defRPr>
                      </a:lvl1pPr>
                      <a:lvl2pPr marL="474980" algn="l" defTabSz="914400" rtl="0" eaLnBrk="1" latinLnBrk="0" hangingPunct="1">
                        <a:spcBef>
                          <a:spcPct val="0"/>
                        </a:spcBef>
                        <a:defRPr sz="1800" kern="1200">
                          <a:solidFill>
                            <a:schemeClr val="tx1"/>
                          </a:solidFill>
                          <a:latin typeface="Arial" panose="020B0604020202020204" pitchFamily="34" charset="0"/>
                        </a:defRPr>
                      </a:lvl2pPr>
                      <a:lvl3pPr marL="951230" algn="l" defTabSz="914400" rtl="0" eaLnBrk="1" latinLnBrk="0" hangingPunct="1">
                        <a:spcBef>
                          <a:spcPct val="0"/>
                        </a:spcBef>
                        <a:defRPr sz="1800" kern="1200">
                          <a:solidFill>
                            <a:schemeClr val="tx1"/>
                          </a:solidFill>
                          <a:latin typeface="Arial" panose="020B0604020202020204" pitchFamily="34" charset="0"/>
                        </a:defRPr>
                      </a:lvl3pPr>
                      <a:lvl4pPr marL="1370330" algn="l" defTabSz="914400" rtl="0" eaLnBrk="1" latinLnBrk="0" hangingPunct="1">
                        <a:spcBef>
                          <a:spcPct val="0"/>
                        </a:spcBef>
                        <a:defRPr sz="1800" kern="1200">
                          <a:solidFill>
                            <a:schemeClr val="tx1"/>
                          </a:solidFill>
                          <a:latin typeface="Arial" panose="020B0604020202020204" pitchFamily="34" charset="0"/>
                        </a:defRPr>
                      </a:lvl4pPr>
                      <a:lvl5pPr marL="1789430" algn="l" defTabSz="914400" rtl="0" eaLnBrk="1" latinLnBrk="0" hangingPunct="1">
                        <a:spcBef>
                          <a:spcPct val="0"/>
                        </a:spcBef>
                        <a:defRPr sz="1800" kern="1200">
                          <a:solidFill>
                            <a:schemeClr val="tx1"/>
                          </a:solidFill>
                          <a:latin typeface="Arial" panose="020B0604020202020204" pitchFamily="34" charset="0"/>
                        </a:defRPr>
                      </a:lvl5pPr>
                      <a:lvl6pPr marL="22466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6pPr>
                      <a:lvl7pPr marL="27038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7pPr>
                      <a:lvl8pPr marL="31610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8pPr>
                      <a:lvl9pPr marL="36182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zh-CN"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剧烈头痛，软弱无力，视物模糊，眩晕、恶心、呕吐、</a:t>
                      </a:r>
                      <a:r>
                        <a:rPr kumimoji="0" lang="zh-CN" altLang="en-US"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虚脱</a:t>
                      </a:r>
                      <a:r>
                        <a:rPr kumimoji="0" lang="zh-TW" altLang="zh-CN"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头痛、颈额部有搏动感 </a:t>
                      </a:r>
                      <a:endParaRPr kumimoji="0" lang="en-US" altLang="zh-CN"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endParaRPr>
                    </a:p>
                  </a:txBody>
                  <a:tcPr marT="45723" marB="45723"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80642">
                <a:tc>
                  <a:txBody>
                    <a:bodyPr/>
                    <a:lstStyle>
                      <a:lvl1pPr marL="0" algn="l" defTabSz="914400" rtl="0" eaLnBrk="1" latinLnBrk="0" hangingPunct="1">
                        <a:defRPr sz="2000" kern="1200">
                          <a:solidFill>
                            <a:schemeClr val="tx1"/>
                          </a:solidFill>
                          <a:latin typeface="Arial" panose="020B0604020202020204" pitchFamily="34" charset="0"/>
                        </a:defRPr>
                      </a:lvl1pPr>
                      <a:lvl2pPr marL="474980" algn="l" defTabSz="914400" rtl="0" eaLnBrk="1" latinLnBrk="0" hangingPunct="1">
                        <a:spcBef>
                          <a:spcPct val="0"/>
                        </a:spcBef>
                        <a:defRPr sz="1800" kern="1200">
                          <a:solidFill>
                            <a:schemeClr val="tx1"/>
                          </a:solidFill>
                          <a:latin typeface="Arial" panose="020B0604020202020204" pitchFamily="34" charset="0"/>
                        </a:defRPr>
                      </a:lvl2pPr>
                      <a:lvl3pPr marL="951230" algn="l" defTabSz="914400" rtl="0" eaLnBrk="1" latinLnBrk="0" hangingPunct="1">
                        <a:spcBef>
                          <a:spcPct val="0"/>
                        </a:spcBef>
                        <a:defRPr sz="1800" kern="1200">
                          <a:solidFill>
                            <a:schemeClr val="tx1"/>
                          </a:solidFill>
                          <a:latin typeface="Arial" panose="020B0604020202020204" pitchFamily="34" charset="0"/>
                        </a:defRPr>
                      </a:lvl3pPr>
                      <a:lvl4pPr marL="1370330" algn="l" defTabSz="914400" rtl="0" eaLnBrk="1" latinLnBrk="0" hangingPunct="1">
                        <a:spcBef>
                          <a:spcPct val="0"/>
                        </a:spcBef>
                        <a:defRPr sz="1800" kern="1200">
                          <a:solidFill>
                            <a:schemeClr val="tx1"/>
                          </a:solidFill>
                          <a:latin typeface="Arial" panose="020B0604020202020204" pitchFamily="34" charset="0"/>
                        </a:defRPr>
                      </a:lvl4pPr>
                      <a:lvl5pPr marL="1789430" algn="l" defTabSz="914400" rtl="0" eaLnBrk="1" latinLnBrk="0" hangingPunct="1">
                        <a:spcBef>
                          <a:spcPct val="0"/>
                        </a:spcBef>
                        <a:defRPr sz="1800" kern="1200">
                          <a:solidFill>
                            <a:schemeClr val="tx1"/>
                          </a:solidFill>
                          <a:latin typeface="Arial" panose="020B0604020202020204" pitchFamily="34" charset="0"/>
                        </a:defRPr>
                      </a:lvl5pPr>
                      <a:lvl6pPr marL="22466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6pPr>
                      <a:lvl7pPr marL="27038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7pPr>
                      <a:lvl8pPr marL="31610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8pPr>
                      <a:lvl9pPr marL="36182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pPr>
                      <a:r>
                        <a:rPr kumimoji="0" lang="en-US" altLang="zh-CN" sz="1400" b="0" i="0" u="none" strike="noStrike" cap="none" normalizeH="0" baseline="0">
                          <a:ln>
                            <a:noFill/>
                          </a:ln>
                          <a:solidFill>
                            <a:schemeClr val="tx1"/>
                          </a:solidFill>
                          <a:effectLst/>
                          <a:latin typeface="PMingLiU" panose="02020500000000000000" pitchFamily="18" charset="-120"/>
                          <a:ea typeface="PMingLiU" panose="02020500000000000000" pitchFamily="18" charset="-120"/>
                        </a:rPr>
                        <a:t>40 – 50</a:t>
                      </a:r>
                      <a:endParaRPr kumimoji="0" lang="en-US" altLang="zh-CN" sz="1400" b="0" i="0" u="none" strike="noStrike" cap="none" normalizeH="0" baseline="0">
                        <a:ln>
                          <a:noFill/>
                        </a:ln>
                        <a:solidFill>
                          <a:schemeClr val="tx1"/>
                        </a:solidFill>
                        <a:effectLst/>
                        <a:latin typeface="PMingLiU" panose="02020500000000000000" pitchFamily="18" charset="-120"/>
                        <a:ea typeface="PMingLiU" panose="02020500000000000000" pitchFamily="18" charset="-120"/>
                      </a:endParaRPr>
                    </a:p>
                  </a:txBody>
                  <a:tcPr marT="45723" marB="45723"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2000" kern="1200">
                          <a:solidFill>
                            <a:schemeClr val="tx1"/>
                          </a:solidFill>
                          <a:latin typeface="Arial" panose="020B0604020202020204" pitchFamily="34" charset="0"/>
                        </a:defRPr>
                      </a:lvl1pPr>
                      <a:lvl2pPr marL="474980" algn="l" defTabSz="914400" rtl="0" eaLnBrk="1" latinLnBrk="0" hangingPunct="1">
                        <a:spcBef>
                          <a:spcPct val="0"/>
                        </a:spcBef>
                        <a:defRPr sz="1800" kern="1200">
                          <a:solidFill>
                            <a:schemeClr val="tx1"/>
                          </a:solidFill>
                          <a:latin typeface="Arial" panose="020B0604020202020204" pitchFamily="34" charset="0"/>
                        </a:defRPr>
                      </a:lvl2pPr>
                      <a:lvl3pPr marL="951230" algn="l" defTabSz="914400" rtl="0" eaLnBrk="1" latinLnBrk="0" hangingPunct="1">
                        <a:spcBef>
                          <a:spcPct val="0"/>
                        </a:spcBef>
                        <a:defRPr sz="1800" kern="1200">
                          <a:solidFill>
                            <a:schemeClr val="tx1"/>
                          </a:solidFill>
                          <a:latin typeface="Arial" panose="020B0604020202020204" pitchFamily="34" charset="0"/>
                        </a:defRPr>
                      </a:lvl3pPr>
                      <a:lvl4pPr marL="1370330" algn="l" defTabSz="914400" rtl="0" eaLnBrk="1" latinLnBrk="0" hangingPunct="1">
                        <a:spcBef>
                          <a:spcPct val="0"/>
                        </a:spcBef>
                        <a:defRPr sz="1800" kern="1200">
                          <a:solidFill>
                            <a:schemeClr val="tx1"/>
                          </a:solidFill>
                          <a:latin typeface="Arial" panose="020B0604020202020204" pitchFamily="34" charset="0"/>
                        </a:defRPr>
                      </a:lvl4pPr>
                      <a:lvl5pPr marL="1789430" algn="l" defTabSz="914400" rtl="0" eaLnBrk="1" latinLnBrk="0" hangingPunct="1">
                        <a:spcBef>
                          <a:spcPct val="0"/>
                        </a:spcBef>
                        <a:defRPr sz="1800" kern="1200">
                          <a:solidFill>
                            <a:schemeClr val="tx1"/>
                          </a:solidFill>
                          <a:latin typeface="Arial" panose="020B0604020202020204" pitchFamily="34" charset="0"/>
                        </a:defRPr>
                      </a:lvl5pPr>
                      <a:lvl6pPr marL="22466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6pPr>
                      <a:lvl7pPr marL="27038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7pPr>
                      <a:lvl8pPr marL="31610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8pPr>
                      <a:lvl9pPr marL="36182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zh-TW" altLang="zh-CN"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上述症状加重</a:t>
                      </a:r>
                      <a:r>
                        <a:rPr kumimoji="0" lang="en-US" altLang="zh-TW"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 </a:t>
                      </a:r>
                      <a:r>
                        <a:rPr kumimoji="0" lang="zh-TW" altLang="zh-CN"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更易发生晕厥及虚脫</a:t>
                      </a:r>
                      <a:r>
                        <a:rPr kumimoji="0" lang="en-US" altLang="zh-TW"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 </a:t>
                      </a:r>
                      <a:r>
                        <a:rPr kumimoji="0" lang="zh-TW" altLang="zh-CN"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呼吸</a:t>
                      </a:r>
                      <a:r>
                        <a:rPr kumimoji="0" lang="en-US" altLang="zh-TW"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 </a:t>
                      </a:r>
                      <a:r>
                        <a:rPr kumimoji="0" lang="zh-TW" altLang="zh-CN"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脉搏加速</a:t>
                      </a:r>
                      <a:r>
                        <a:rPr kumimoji="0" lang="zh-CN" altLang="en-US"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a:t>
                      </a:r>
                      <a:r>
                        <a:rPr kumimoji="0" lang="en-US" altLang="zh-CN" sz="1400" b="0" i="0" u="none" strike="noStrike" cap="none" normalizeH="0" baseline="0" dirty="0">
                          <a:ln>
                            <a:noFill/>
                          </a:ln>
                          <a:solidFill>
                            <a:srgbClr val="0070C0"/>
                          </a:solidFill>
                          <a:effectLst/>
                          <a:latin typeface="PMingLiU" panose="02020500000000000000" pitchFamily="18" charset="-120"/>
                          <a:ea typeface="PMingLiU" panose="02020500000000000000" pitchFamily="18" charset="-120"/>
                        </a:rPr>
                        <a:t>1000PPM/35Min</a:t>
                      </a:r>
                      <a:r>
                        <a:rPr kumimoji="0" lang="en-US" altLang="zh-CN"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a:t>
                      </a:r>
                      <a:endParaRPr lang="en-US" altLang="zh-CN" sz="1400" kern="0" dirty="0">
                        <a:latin typeface="PMingLiU" panose="02020500000000000000" pitchFamily="18" charset="-120"/>
                        <a:ea typeface="PMingLiU" panose="02020500000000000000" pitchFamily="18" charset="-120"/>
                      </a:endParaRPr>
                    </a:p>
                  </a:txBody>
                  <a:tcPr marT="45723" marB="45723"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80642">
                <a:tc>
                  <a:txBody>
                    <a:bodyPr/>
                    <a:lstStyle>
                      <a:lvl1pPr marL="0" algn="l" defTabSz="914400" rtl="0" eaLnBrk="1" latinLnBrk="0" hangingPunct="1">
                        <a:defRPr sz="2000" kern="1200">
                          <a:solidFill>
                            <a:schemeClr val="tx1"/>
                          </a:solidFill>
                          <a:latin typeface="Arial" panose="020B0604020202020204" pitchFamily="34" charset="0"/>
                        </a:defRPr>
                      </a:lvl1pPr>
                      <a:lvl2pPr marL="474980" algn="l" defTabSz="914400" rtl="0" eaLnBrk="1" latinLnBrk="0" hangingPunct="1">
                        <a:spcBef>
                          <a:spcPct val="0"/>
                        </a:spcBef>
                        <a:defRPr sz="1800" kern="1200">
                          <a:solidFill>
                            <a:schemeClr val="tx1"/>
                          </a:solidFill>
                          <a:latin typeface="Arial" panose="020B0604020202020204" pitchFamily="34" charset="0"/>
                        </a:defRPr>
                      </a:lvl2pPr>
                      <a:lvl3pPr marL="951230" algn="l" defTabSz="914400" rtl="0" eaLnBrk="1" latinLnBrk="0" hangingPunct="1">
                        <a:spcBef>
                          <a:spcPct val="0"/>
                        </a:spcBef>
                        <a:defRPr sz="1800" kern="1200">
                          <a:solidFill>
                            <a:schemeClr val="tx1"/>
                          </a:solidFill>
                          <a:latin typeface="Arial" panose="020B0604020202020204" pitchFamily="34" charset="0"/>
                        </a:defRPr>
                      </a:lvl3pPr>
                      <a:lvl4pPr marL="1370330" algn="l" defTabSz="914400" rtl="0" eaLnBrk="1" latinLnBrk="0" hangingPunct="1">
                        <a:spcBef>
                          <a:spcPct val="0"/>
                        </a:spcBef>
                        <a:defRPr sz="1800" kern="1200">
                          <a:solidFill>
                            <a:schemeClr val="tx1"/>
                          </a:solidFill>
                          <a:latin typeface="Arial" panose="020B0604020202020204" pitchFamily="34" charset="0"/>
                        </a:defRPr>
                      </a:lvl4pPr>
                      <a:lvl5pPr marL="1789430" algn="l" defTabSz="914400" rtl="0" eaLnBrk="1" latinLnBrk="0" hangingPunct="1">
                        <a:spcBef>
                          <a:spcPct val="0"/>
                        </a:spcBef>
                        <a:defRPr sz="1800" kern="1200">
                          <a:solidFill>
                            <a:schemeClr val="tx1"/>
                          </a:solidFill>
                          <a:latin typeface="Arial" panose="020B0604020202020204" pitchFamily="34" charset="0"/>
                        </a:defRPr>
                      </a:lvl5pPr>
                      <a:lvl6pPr marL="22466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6pPr>
                      <a:lvl7pPr marL="27038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7pPr>
                      <a:lvl8pPr marL="31610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8pPr>
                      <a:lvl9pPr marL="36182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pPr>
                      <a:r>
                        <a:rPr kumimoji="0" lang="en-US" altLang="zh-CN" sz="1400" b="0" i="0" u="none" strike="noStrike" cap="none" normalizeH="0" baseline="0">
                          <a:ln>
                            <a:noFill/>
                          </a:ln>
                          <a:solidFill>
                            <a:schemeClr val="tx1"/>
                          </a:solidFill>
                          <a:effectLst/>
                          <a:latin typeface="PMingLiU" panose="02020500000000000000" pitchFamily="18" charset="-120"/>
                          <a:ea typeface="PMingLiU" panose="02020500000000000000" pitchFamily="18" charset="-120"/>
                        </a:rPr>
                        <a:t>50 – 60</a:t>
                      </a:r>
                      <a:endParaRPr kumimoji="0" lang="en-US" altLang="zh-CN" sz="1400" b="0" i="0" u="none" strike="noStrike" cap="none" normalizeH="0" baseline="0">
                        <a:ln>
                          <a:noFill/>
                        </a:ln>
                        <a:solidFill>
                          <a:schemeClr val="tx1"/>
                        </a:solidFill>
                        <a:effectLst/>
                        <a:latin typeface="PMingLiU" panose="02020500000000000000" pitchFamily="18" charset="-120"/>
                        <a:ea typeface="PMingLiU" panose="02020500000000000000" pitchFamily="18" charset="-120"/>
                      </a:endParaRPr>
                    </a:p>
                  </a:txBody>
                  <a:tcPr marT="45723" marB="45723"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2000" kern="1200">
                          <a:solidFill>
                            <a:schemeClr val="tx1"/>
                          </a:solidFill>
                          <a:latin typeface="Arial" panose="020B0604020202020204" pitchFamily="34" charset="0"/>
                        </a:defRPr>
                      </a:lvl1pPr>
                      <a:lvl2pPr marL="474980" algn="l" defTabSz="914400" rtl="0" eaLnBrk="1" latinLnBrk="0" hangingPunct="1">
                        <a:spcBef>
                          <a:spcPct val="0"/>
                        </a:spcBef>
                        <a:defRPr sz="1800" kern="1200">
                          <a:solidFill>
                            <a:schemeClr val="tx1"/>
                          </a:solidFill>
                          <a:latin typeface="Arial" panose="020B0604020202020204" pitchFamily="34" charset="0"/>
                        </a:defRPr>
                      </a:lvl2pPr>
                      <a:lvl3pPr marL="951230" algn="l" defTabSz="914400" rtl="0" eaLnBrk="1" latinLnBrk="0" hangingPunct="1">
                        <a:spcBef>
                          <a:spcPct val="0"/>
                        </a:spcBef>
                        <a:defRPr sz="1800" kern="1200">
                          <a:solidFill>
                            <a:schemeClr val="tx1"/>
                          </a:solidFill>
                          <a:latin typeface="Arial" panose="020B0604020202020204" pitchFamily="34" charset="0"/>
                        </a:defRPr>
                      </a:lvl3pPr>
                      <a:lvl4pPr marL="1370330" algn="l" defTabSz="914400" rtl="0" eaLnBrk="1" latinLnBrk="0" hangingPunct="1">
                        <a:spcBef>
                          <a:spcPct val="0"/>
                        </a:spcBef>
                        <a:defRPr sz="1800" kern="1200">
                          <a:solidFill>
                            <a:schemeClr val="tx1"/>
                          </a:solidFill>
                          <a:latin typeface="Arial" panose="020B0604020202020204" pitchFamily="34" charset="0"/>
                        </a:defRPr>
                      </a:lvl4pPr>
                      <a:lvl5pPr marL="1789430" algn="l" defTabSz="914400" rtl="0" eaLnBrk="1" latinLnBrk="0" hangingPunct="1">
                        <a:spcBef>
                          <a:spcPct val="0"/>
                        </a:spcBef>
                        <a:defRPr sz="1800" kern="1200">
                          <a:solidFill>
                            <a:schemeClr val="tx1"/>
                          </a:solidFill>
                          <a:latin typeface="Arial" panose="020B0604020202020204" pitchFamily="34" charset="0"/>
                        </a:defRPr>
                      </a:lvl5pPr>
                      <a:lvl6pPr marL="22466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6pPr>
                      <a:lvl7pPr marL="27038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7pPr>
                      <a:lvl8pPr marL="31610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8pPr>
                      <a:lvl9pPr marL="36182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zh-CN"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呼吸、脉搏明显加速，前述各症状加剧，昏迷</a:t>
                      </a:r>
                      <a:r>
                        <a:rPr kumimoji="0" lang="zh-TW" altLang="en-US"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而带间歇性抽</a:t>
                      </a:r>
                      <a:r>
                        <a:rPr kumimoji="0" lang="zh-TW" altLang="zh-CN"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搐</a:t>
                      </a:r>
                      <a:endParaRPr kumimoji="0" lang="en-US" altLang="zh-CN"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endParaRPr>
                    </a:p>
                  </a:txBody>
                  <a:tcPr marT="45723" marB="45723"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80642">
                <a:tc>
                  <a:txBody>
                    <a:bodyPr/>
                    <a:lstStyle>
                      <a:lvl1pPr marL="0" algn="l" defTabSz="914400" rtl="0" eaLnBrk="1" latinLnBrk="0" hangingPunct="1">
                        <a:defRPr sz="2000" kern="1200">
                          <a:solidFill>
                            <a:schemeClr val="tx1"/>
                          </a:solidFill>
                          <a:latin typeface="Arial" panose="020B0604020202020204" pitchFamily="34" charset="0"/>
                        </a:defRPr>
                      </a:lvl1pPr>
                      <a:lvl2pPr marL="474980" algn="l" defTabSz="914400" rtl="0" eaLnBrk="1" latinLnBrk="0" hangingPunct="1">
                        <a:spcBef>
                          <a:spcPct val="0"/>
                        </a:spcBef>
                        <a:defRPr sz="1800" kern="1200">
                          <a:solidFill>
                            <a:schemeClr val="tx1"/>
                          </a:solidFill>
                          <a:latin typeface="Arial" panose="020B0604020202020204" pitchFamily="34" charset="0"/>
                        </a:defRPr>
                      </a:lvl2pPr>
                      <a:lvl3pPr marL="951230" algn="l" defTabSz="914400" rtl="0" eaLnBrk="1" latinLnBrk="0" hangingPunct="1">
                        <a:spcBef>
                          <a:spcPct val="0"/>
                        </a:spcBef>
                        <a:defRPr sz="1800" kern="1200">
                          <a:solidFill>
                            <a:schemeClr val="tx1"/>
                          </a:solidFill>
                          <a:latin typeface="Arial" panose="020B0604020202020204" pitchFamily="34" charset="0"/>
                        </a:defRPr>
                      </a:lvl3pPr>
                      <a:lvl4pPr marL="1370330" algn="l" defTabSz="914400" rtl="0" eaLnBrk="1" latinLnBrk="0" hangingPunct="1">
                        <a:spcBef>
                          <a:spcPct val="0"/>
                        </a:spcBef>
                        <a:defRPr sz="1800" kern="1200">
                          <a:solidFill>
                            <a:schemeClr val="tx1"/>
                          </a:solidFill>
                          <a:latin typeface="Arial" panose="020B0604020202020204" pitchFamily="34" charset="0"/>
                        </a:defRPr>
                      </a:lvl4pPr>
                      <a:lvl5pPr marL="1789430" algn="l" defTabSz="914400" rtl="0" eaLnBrk="1" latinLnBrk="0" hangingPunct="1">
                        <a:spcBef>
                          <a:spcPct val="0"/>
                        </a:spcBef>
                        <a:defRPr sz="1800" kern="1200">
                          <a:solidFill>
                            <a:schemeClr val="tx1"/>
                          </a:solidFill>
                          <a:latin typeface="Arial" panose="020B0604020202020204" pitchFamily="34" charset="0"/>
                        </a:defRPr>
                      </a:lvl5pPr>
                      <a:lvl6pPr marL="22466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6pPr>
                      <a:lvl7pPr marL="27038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7pPr>
                      <a:lvl8pPr marL="31610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8pPr>
                      <a:lvl9pPr marL="36182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pPr>
                      <a:r>
                        <a:rPr kumimoji="0" lang="en-US" altLang="zh-CN" sz="1400" b="0" i="0" u="none" strike="noStrike" cap="none" normalizeH="0" baseline="0">
                          <a:ln>
                            <a:noFill/>
                          </a:ln>
                          <a:solidFill>
                            <a:schemeClr val="tx1"/>
                          </a:solidFill>
                          <a:effectLst/>
                          <a:latin typeface="PMingLiU" panose="02020500000000000000" pitchFamily="18" charset="-120"/>
                          <a:ea typeface="PMingLiU" panose="02020500000000000000" pitchFamily="18" charset="-120"/>
                        </a:rPr>
                        <a:t>60 - 70</a:t>
                      </a:r>
                      <a:endParaRPr kumimoji="0" lang="en-US" altLang="zh-CN" sz="1400" b="0" i="0" u="none" strike="noStrike" cap="none" normalizeH="0" baseline="0">
                        <a:ln>
                          <a:noFill/>
                        </a:ln>
                        <a:solidFill>
                          <a:schemeClr val="tx1"/>
                        </a:solidFill>
                        <a:effectLst/>
                        <a:latin typeface="PMingLiU" panose="02020500000000000000" pitchFamily="18" charset="-120"/>
                        <a:ea typeface="PMingLiU" panose="02020500000000000000" pitchFamily="18" charset="-120"/>
                      </a:endParaRPr>
                    </a:p>
                  </a:txBody>
                  <a:tcPr marT="45723" marB="45723"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2000" kern="1200">
                          <a:solidFill>
                            <a:schemeClr val="tx1"/>
                          </a:solidFill>
                          <a:latin typeface="Arial" panose="020B0604020202020204" pitchFamily="34" charset="0"/>
                        </a:defRPr>
                      </a:lvl1pPr>
                      <a:lvl2pPr marL="474980" algn="l" defTabSz="914400" rtl="0" eaLnBrk="1" latinLnBrk="0" hangingPunct="1">
                        <a:spcBef>
                          <a:spcPct val="0"/>
                        </a:spcBef>
                        <a:defRPr sz="1800" kern="1200">
                          <a:solidFill>
                            <a:schemeClr val="tx1"/>
                          </a:solidFill>
                          <a:latin typeface="Arial" panose="020B0604020202020204" pitchFamily="34" charset="0"/>
                        </a:defRPr>
                      </a:lvl2pPr>
                      <a:lvl3pPr marL="951230" algn="l" defTabSz="914400" rtl="0" eaLnBrk="1" latinLnBrk="0" hangingPunct="1">
                        <a:spcBef>
                          <a:spcPct val="0"/>
                        </a:spcBef>
                        <a:defRPr sz="1800" kern="1200">
                          <a:solidFill>
                            <a:schemeClr val="tx1"/>
                          </a:solidFill>
                          <a:latin typeface="Arial" panose="020B0604020202020204" pitchFamily="34" charset="0"/>
                        </a:defRPr>
                      </a:lvl3pPr>
                      <a:lvl4pPr marL="1370330" algn="l" defTabSz="914400" rtl="0" eaLnBrk="1" latinLnBrk="0" hangingPunct="1">
                        <a:spcBef>
                          <a:spcPct val="0"/>
                        </a:spcBef>
                        <a:defRPr sz="1800" kern="1200">
                          <a:solidFill>
                            <a:schemeClr val="tx1"/>
                          </a:solidFill>
                          <a:latin typeface="Arial" panose="020B0604020202020204" pitchFamily="34" charset="0"/>
                        </a:defRPr>
                      </a:lvl4pPr>
                      <a:lvl5pPr marL="1789430" algn="l" defTabSz="914400" rtl="0" eaLnBrk="1" latinLnBrk="0" hangingPunct="1">
                        <a:spcBef>
                          <a:spcPct val="0"/>
                        </a:spcBef>
                        <a:defRPr sz="1800" kern="1200">
                          <a:solidFill>
                            <a:schemeClr val="tx1"/>
                          </a:solidFill>
                          <a:latin typeface="Arial" panose="020B0604020202020204" pitchFamily="34" charset="0"/>
                        </a:defRPr>
                      </a:lvl5pPr>
                      <a:lvl6pPr marL="22466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6pPr>
                      <a:lvl7pPr marL="27038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7pPr>
                      <a:lvl8pPr marL="31610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8pPr>
                      <a:lvl9pPr marL="36182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zh-CN"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昏迷，</a:t>
                      </a:r>
                      <a:r>
                        <a:rPr kumimoji="0" lang="zh-TW" altLang="en-US"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间歇性抽</a:t>
                      </a:r>
                      <a:r>
                        <a:rPr kumimoji="0" lang="zh-TW" altLang="zh-CN"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搐，呼吸及脉搏減弱，可能死亡</a:t>
                      </a:r>
                      <a:endParaRPr kumimoji="0" lang="en-US" altLang="zh-CN"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endParaRPr>
                    </a:p>
                  </a:txBody>
                  <a:tcPr marT="45723" marB="45723"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80642">
                <a:tc>
                  <a:txBody>
                    <a:bodyPr/>
                    <a:lstStyle>
                      <a:lvl1pPr marL="0" algn="l" defTabSz="914400" rtl="0" eaLnBrk="1" latinLnBrk="0" hangingPunct="1">
                        <a:defRPr sz="2000" kern="1200">
                          <a:solidFill>
                            <a:schemeClr val="tx1"/>
                          </a:solidFill>
                          <a:latin typeface="Arial" panose="020B0604020202020204" pitchFamily="34" charset="0"/>
                        </a:defRPr>
                      </a:lvl1pPr>
                      <a:lvl2pPr marL="474980" algn="l" defTabSz="914400" rtl="0" eaLnBrk="1" latinLnBrk="0" hangingPunct="1">
                        <a:spcBef>
                          <a:spcPct val="0"/>
                        </a:spcBef>
                        <a:defRPr sz="1800" kern="1200">
                          <a:solidFill>
                            <a:schemeClr val="tx1"/>
                          </a:solidFill>
                          <a:latin typeface="Arial" panose="020B0604020202020204" pitchFamily="34" charset="0"/>
                        </a:defRPr>
                      </a:lvl2pPr>
                      <a:lvl3pPr marL="951230" algn="l" defTabSz="914400" rtl="0" eaLnBrk="1" latinLnBrk="0" hangingPunct="1">
                        <a:spcBef>
                          <a:spcPct val="0"/>
                        </a:spcBef>
                        <a:defRPr sz="1800" kern="1200">
                          <a:solidFill>
                            <a:schemeClr val="tx1"/>
                          </a:solidFill>
                          <a:latin typeface="Arial" panose="020B0604020202020204" pitchFamily="34" charset="0"/>
                        </a:defRPr>
                      </a:lvl3pPr>
                      <a:lvl4pPr marL="1370330" algn="l" defTabSz="914400" rtl="0" eaLnBrk="1" latinLnBrk="0" hangingPunct="1">
                        <a:spcBef>
                          <a:spcPct val="0"/>
                        </a:spcBef>
                        <a:defRPr sz="1800" kern="1200">
                          <a:solidFill>
                            <a:schemeClr val="tx1"/>
                          </a:solidFill>
                          <a:latin typeface="Arial" panose="020B0604020202020204" pitchFamily="34" charset="0"/>
                        </a:defRPr>
                      </a:lvl4pPr>
                      <a:lvl5pPr marL="1789430" algn="l" defTabSz="914400" rtl="0" eaLnBrk="1" latinLnBrk="0" hangingPunct="1">
                        <a:spcBef>
                          <a:spcPct val="0"/>
                        </a:spcBef>
                        <a:defRPr sz="1800" kern="1200">
                          <a:solidFill>
                            <a:schemeClr val="tx1"/>
                          </a:solidFill>
                          <a:latin typeface="Arial" panose="020B0604020202020204" pitchFamily="34" charset="0"/>
                        </a:defRPr>
                      </a:lvl5pPr>
                      <a:lvl6pPr marL="22466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6pPr>
                      <a:lvl7pPr marL="27038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7pPr>
                      <a:lvl8pPr marL="31610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8pPr>
                      <a:lvl9pPr marL="36182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pPr>
                      <a:r>
                        <a:rPr kumimoji="0" lang="en-US" altLang="zh-CN" sz="1400" b="0" i="0" u="none" strike="noStrike" cap="none" normalizeH="0" baseline="0">
                          <a:ln>
                            <a:noFill/>
                          </a:ln>
                          <a:solidFill>
                            <a:schemeClr val="tx1"/>
                          </a:solidFill>
                          <a:effectLst/>
                          <a:latin typeface="PMingLiU" panose="02020500000000000000" pitchFamily="18" charset="-120"/>
                          <a:ea typeface="PMingLiU" panose="02020500000000000000" pitchFamily="18" charset="-120"/>
                        </a:rPr>
                        <a:t>70 – 80</a:t>
                      </a:r>
                      <a:endParaRPr kumimoji="0" lang="en-US" altLang="zh-CN" sz="1400" b="0" i="0" u="none" strike="noStrike" cap="none" normalizeH="0" baseline="0">
                        <a:ln>
                          <a:noFill/>
                        </a:ln>
                        <a:solidFill>
                          <a:schemeClr val="tx1"/>
                        </a:solidFill>
                        <a:effectLst/>
                        <a:latin typeface="PMingLiU" panose="02020500000000000000" pitchFamily="18" charset="-120"/>
                        <a:ea typeface="PMingLiU" panose="02020500000000000000" pitchFamily="18" charset="-120"/>
                      </a:endParaRPr>
                    </a:p>
                  </a:txBody>
                  <a:tcPr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2000" kern="1200">
                          <a:solidFill>
                            <a:schemeClr val="tx1"/>
                          </a:solidFill>
                          <a:latin typeface="Arial" panose="020B0604020202020204" pitchFamily="34" charset="0"/>
                        </a:defRPr>
                      </a:lvl1pPr>
                      <a:lvl2pPr marL="474980" algn="l" defTabSz="914400" rtl="0" eaLnBrk="1" latinLnBrk="0" hangingPunct="1">
                        <a:spcBef>
                          <a:spcPct val="0"/>
                        </a:spcBef>
                        <a:defRPr sz="1800" kern="1200">
                          <a:solidFill>
                            <a:schemeClr val="tx1"/>
                          </a:solidFill>
                          <a:latin typeface="Arial" panose="020B0604020202020204" pitchFamily="34" charset="0"/>
                        </a:defRPr>
                      </a:lvl2pPr>
                      <a:lvl3pPr marL="951230" algn="l" defTabSz="914400" rtl="0" eaLnBrk="1" latinLnBrk="0" hangingPunct="1">
                        <a:spcBef>
                          <a:spcPct val="0"/>
                        </a:spcBef>
                        <a:defRPr sz="1800" kern="1200">
                          <a:solidFill>
                            <a:schemeClr val="tx1"/>
                          </a:solidFill>
                          <a:latin typeface="Arial" panose="020B0604020202020204" pitchFamily="34" charset="0"/>
                        </a:defRPr>
                      </a:lvl3pPr>
                      <a:lvl4pPr marL="1370330" algn="l" defTabSz="914400" rtl="0" eaLnBrk="1" latinLnBrk="0" hangingPunct="1">
                        <a:spcBef>
                          <a:spcPct val="0"/>
                        </a:spcBef>
                        <a:defRPr sz="1800" kern="1200">
                          <a:solidFill>
                            <a:schemeClr val="tx1"/>
                          </a:solidFill>
                          <a:latin typeface="Arial" panose="020B0604020202020204" pitchFamily="34" charset="0"/>
                        </a:defRPr>
                      </a:lvl4pPr>
                      <a:lvl5pPr marL="1789430" algn="l" defTabSz="914400" rtl="0" eaLnBrk="1" latinLnBrk="0" hangingPunct="1">
                        <a:spcBef>
                          <a:spcPct val="0"/>
                        </a:spcBef>
                        <a:defRPr sz="1800" kern="1200">
                          <a:solidFill>
                            <a:schemeClr val="tx1"/>
                          </a:solidFill>
                          <a:latin typeface="Arial" panose="020B0604020202020204" pitchFamily="34" charset="0"/>
                        </a:defRPr>
                      </a:lvl5pPr>
                      <a:lvl6pPr marL="22466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6pPr>
                      <a:lvl7pPr marL="27038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7pPr>
                      <a:lvl8pPr marL="31610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8pPr>
                      <a:lvl9pPr marL="36182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CN" altLang="en-US"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脉搏微弱，呼吸弱慢，进而因呼吸衰竭死亡 </a:t>
                      </a:r>
                      <a:endParaRPr kumimoji="0" lang="en-US" altLang="zh-CN"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endParaRPr>
                    </a:p>
                  </a:txBody>
                  <a:tcPr marT="45723" marB="45723"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80642">
                <a:tc gridSpan="2">
                  <a:txBody>
                    <a:bodyPr/>
                    <a:lstStyle>
                      <a:lvl1pPr marL="0" algn="l" defTabSz="914400" rtl="0" eaLnBrk="1" latinLnBrk="0" hangingPunct="1">
                        <a:defRPr sz="2000" kern="1200">
                          <a:solidFill>
                            <a:schemeClr val="tx1"/>
                          </a:solidFill>
                          <a:latin typeface="Arial" panose="020B0604020202020204" pitchFamily="34" charset="0"/>
                        </a:defRPr>
                      </a:lvl1pPr>
                      <a:lvl2pPr marL="474980" algn="l" defTabSz="914400" rtl="0" eaLnBrk="1" latinLnBrk="0" hangingPunct="1">
                        <a:spcBef>
                          <a:spcPct val="0"/>
                        </a:spcBef>
                        <a:defRPr sz="1800" kern="1200">
                          <a:solidFill>
                            <a:schemeClr val="tx1"/>
                          </a:solidFill>
                          <a:latin typeface="Arial" panose="020B0604020202020204" pitchFamily="34" charset="0"/>
                        </a:defRPr>
                      </a:lvl2pPr>
                      <a:lvl3pPr marL="951230" algn="l" defTabSz="914400" rtl="0" eaLnBrk="1" latinLnBrk="0" hangingPunct="1">
                        <a:spcBef>
                          <a:spcPct val="0"/>
                        </a:spcBef>
                        <a:defRPr sz="1800" kern="1200">
                          <a:solidFill>
                            <a:schemeClr val="tx1"/>
                          </a:solidFill>
                          <a:latin typeface="Arial" panose="020B0604020202020204" pitchFamily="34" charset="0"/>
                        </a:defRPr>
                      </a:lvl3pPr>
                      <a:lvl4pPr marL="1370330" algn="l" defTabSz="914400" rtl="0" eaLnBrk="1" latinLnBrk="0" hangingPunct="1">
                        <a:spcBef>
                          <a:spcPct val="0"/>
                        </a:spcBef>
                        <a:defRPr sz="1800" kern="1200">
                          <a:solidFill>
                            <a:schemeClr val="tx1"/>
                          </a:solidFill>
                          <a:latin typeface="Arial" panose="020B0604020202020204" pitchFamily="34" charset="0"/>
                        </a:defRPr>
                      </a:lvl4pPr>
                      <a:lvl5pPr marL="1789430" algn="l" defTabSz="914400" rtl="0" eaLnBrk="1" latinLnBrk="0" hangingPunct="1">
                        <a:spcBef>
                          <a:spcPct val="0"/>
                        </a:spcBef>
                        <a:defRPr sz="1800" kern="1200">
                          <a:solidFill>
                            <a:schemeClr val="tx1"/>
                          </a:solidFill>
                          <a:latin typeface="Arial" panose="020B0604020202020204" pitchFamily="34" charset="0"/>
                        </a:defRPr>
                      </a:lvl5pPr>
                      <a:lvl6pPr marL="22466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6pPr>
                      <a:lvl7pPr marL="27038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7pPr>
                      <a:lvl8pPr marL="31610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8pPr>
                      <a:lvl9pPr marL="36182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pPr>
                      <a:r>
                        <a:rPr kumimoji="0" lang="zh-TW" altLang="zh-CN"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注：上述列表针对健康人而言，脆弱人群、其值不同。 </a:t>
                      </a:r>
                      <a:endParaRPr kumimoji="0" lang="en-US" altLang="zh-CN"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endParaRPr>
                    </a:p>
                  </a:txBody>
                  <a:tcPr marT="45723" marB="45723"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hMerge="1">
                  <a:tcPr/>
                </a:tc>
              </a:tr>
            </a:tbl>
          </a:graphicData>
        </a:graphic>
      </p:graphicFrame>
      <p:sp>
        <p:nvSpPr>
          <p:cNvPr id="5" name="矩形 4"/>
          <p:cNvSpPr/>
          <p:nvPr/>
        </p:nvSpPr>
        <p:spPr>
          <a:xfrm>
            <a:off x="468955" y="3972990"/>
            <a:ext cx="8064896" cy="1200329"/>
          </a:xfrm>
          <a:prstGeom prst="rect">
            <a:avLst/>
          </a:prstGeom>
          <a:pattFill prst="pct5">
            <a:fgClr>
              <a:schemeClr val="accent1"/>
            </a:fgClr>
            <a:bgClr>
              <a:schemeClr val="bg1"/>
            </a:bgClr>
          </a:pattFill>
          <a:ln>
            <a:solidFill>
              <a:srgbClr val="00B0F0"/>
            </a:solidFill>
          </a:ln>
        </p:spPr>
        <p:txBody>
          <a:bodyPr wrap="square">
            <a:spAutoFit/>
          </a:bodyPr>
          <a:lstStyle/>
          <a:p>
            <a:r>
              <a:rPr lang="zh-CN" altLang="en-US" sz="1200" dirty="0">
                <a:latin typeface="Arial" panose="020B0604020202020204" pitchFamily="34" charset="0"/>
              </a:rPr>
              <a:t>一氧化碳中毒症状表现在以下几个方面： </a:t>
            </a:r>
            <a:endParaRPr lang="en-US" altLang="zh-CN" sz="1200" dirty="0">
              <a:latin typeface="Arial" panose="020B0604020202020204" pitchFamily="34" charset="0"/>
            </a:endParaRPr>
          </a:p>
          <a:p>
            <a:endParaRPr lang="zh-CN" altLang="en-US" sz="1200" dirty="0">
              <a:latin typeface="Arial" panose="020B0604020202020204" pitchFamily="34" charset="0"/>
            </a:endParaRPr>
          </a:p>
          <a:p>
            <a:r>
              <a:rPr lang="zh-CN" altLang="en-US" sz="1200" dirty="0">
                <a:latin typeface="Arial" panose="020B0604020202020204" pitchFamily="34" charset="0"/>
              </a:rPr>
              <a:t>　　</a:t>
            </a:r>
            <a:r>
              <a:rPr lang="zh-CN" altLang="en-US" sz="1200" b="1" dirty="0">
                <a:latin typeface="Arial" panose="020B0604020202020204" pitchFamily="34" charset="0"/>
              </a:rPr>
              <a:t>一是轻度中毒 </a:t>
            </a:r>
            <a:r>
              <a:rPr lang="zh-CN" altLang="en-US" sz="1200" dirty="0">
                <a:latin typeface="Arial" panose="020B0604020202020204" pitchFamily="34" charset="0"/>
              </a:rPr>
              <a:t>。 患者可出现头痛、头晕、失眠、视物模糊、耳鸣、恶心、呕吐、全身乏力、心动过速、短暂昏厥。血中</a:t>
            </a:r>
            <a:r>
              <a:rPr lang="zh-CN" altLang="en-US" sz="1200" dirty="0">
                <a:latin typeface="Arial" panose="020B0604020202020204" pitchFamily="34" charset="0"/>
                <a:hlinkClick r:id="rId1"/>
              </a:rPr>
              <a:t>碳氧血红蛋白</a:t>
            </a:r>
            <a:r>
              <a:rPr lang="zh-CN" altLang="en-US" sz="1200" dirty="0">
                <a:latin typeface="Arial" panose="020B0604020202020204" pitchFamily="34" charset="0"/>
              </a:rPr>
              <a:t>含量达</a:t>
            </a:r>
            <a:r>
              <a:rPr lang="en-US" altLang="zh-CN" sz="1200" dirty="0">
                <a:latin typeface="Arial" panose="020B0604020202020204" pitchFamily="34" charset="0"/>
              </a:rPr>
              <a:t>10%-20%</a:t>
            </a:r>
            <a:r>
              <a:rPr lang="zh-CN" altLang="en-US" sz="1200" dirty="0">
                <a:latin typeface="Arial" panose="020B0604020202020204" pitchFamily="34" charset="0"/>
              </a:rPr>
              <a:t>。 </a:t>
            </a:r>
            <a:endParaRPr lang="en-US" altLang="zh-CN" sz="1200" dirty="0">
              <a:latin typeface="Arial" panose="020B0604020202020204" pitchFamily="34" charset="0"/>
            </a:endParaRPr>
          </a:p>
          <a:p>
            <a:r>
              <a:rPr lang="zh-CN" altLang="en-US" sz="1200" dirty="0">
                <a:latin typeface="Arial" panose="020B0604020202020204" pitchFamily="34" charset="0"/>
              </a:rPr>
              <a:t>一氧化碳中毒症状表现在以下几个方面： </a:t>
            </a:r>
            <a:endParaRPr lang="zh-CN" altLang="en-US" sz="1200" dirty="0">
              <a:latin typeface="Arial" panose="020B0604020202020204" pitchFamily="34" charset="0"/>
            </a:endParaRPr>
          </a:p>
          <a:p>
            <a:r>
              <a:rPr lang="zh-CN" altLang="en-US" sz="1200" dirty="0">
                <a:latin typeface="Arial" panose="020B0604020202020204" pitchFamily="34" charset="0"/>
              </a:rPr>
              <a:t>　　</a:t>
            </a:r>
            <a:endParaRPr lang="zh-CN" altLang="en-US" sz="1200" dirty="0">
              <a:latin typeface="Arial" panose="020B0604020202020204" pitchFamily="34" charset="0"/>
            </a:endParaRPr>
          </a:p>
        </p:txBody>
      </p:sp>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PMingLiU" panose="02020500000000000000" pitchFamily="18" charset="-120"/>
                <a:ea typeface="PMingLiU" panose="02020500000000000000" pitchFamily="18" charset="-120"/>
              </a:rPr>
              <a:t>4. </a:t>
            </a:r>
            <a:r>
              <a:rPr lang="zh-CN" altLang="zh-CN" dirty="0">
                <a:latin typeface="PMingLiU" panose="02020500000000000000" pitchFamily="18" charset="-120"/>
                <a:ea typeface="PMingLiU" panose="02020500000000000000" pitchFamily="18" charset="-120"/>
              </a:rPr>
              <a:t>血液中</a:t>
            </a:r>
            <a:r>
              <a:rPr lang="zh-CN" altLang="zh-CN" u="sng" dirty="0">
                <a:solidFill>
                  <a:srgbClr val="0070C0"/>
                </a:solidFill>
                <a:latin typeface="PMingLiU" panose="02020500000000000000" pitchFamily="18" charset="-120"/>
                <a:ea typeface="PMingLiU" panose="02020500000000000000" pitchFamily="18" charset="-120"/>
              </a:rPr>
              <a:t>COHb浓度</a:t>
            </a:r>
            <a:r>
              <a:rPr lang="zh-CN" altLang="zh-CN" dirty="0">
                <a:latin typeface="PMingLiU" panose="02020500000000000000" pitchFamily="18" charset="-120"/>
                <a:ea typeface="PMingLiU" panose="02020500000000000000" pitchFamily="18" charset="-120"/>
              </a:rPr>
              <a:t>与</a:t>
            </a:r>
            <a:r>
              <a:rPr lang="zh-CN" altLang="zh-CN" u="sng" dirty="0">
                <a:solidFill>
                  <a:srgbClr val="0070C0"/>
                </a:solidFill>
                <a:latin typeface="PMingLiU" panose="02020500000000000000" pitchFamily="18" charset="-120"/>
                <a:ea typeface="PMingLiU" panose="02020500000000000000" pitchFamily="18" charset="-120"/>
              </a:rPr>
              <a:t>中毒症状</a:t>
            </a:r>
            <a:r>
              <a:rPr lang="zh-CN" altLang="zh-CN" dirty="0">
                <a:latin typeface="PMingLiU" panose="02020500000000000000" pitchFamily="18" charset="-120"/>
                <a:ea typeface="PMingLiU" panose="02020500000000000000" pitchFamily="18" charset="-120"/>
              </a:rPr>
              <a:t>的</a:t>
            </a:r>
            <a:r>
              <a:rPr lang="zh-CN" altLang="en-US" dirty="0">
                <a:latin typeface="PMingLiU" panose="02020500000000000000" pitchFamily="18" charset="-120"/>
                <a:ea typeface="PMingLiU" panose="02020500000000000000" pitchFamily="18" charset="-120"/>
              </a:rPr>
              <a:t>关</a:t>
            </a:r>
            <a:r>
              <a:rPr lang="zh-CN" altLang="zh-CN" dirty="0">
                <a:latin typeface="PMingLiU" panose="02020500000000000000" pitchFamily="18" charset="-120"/>
                <a:ea typeface="PMingLiU" panose="02020500000000000000" pitchFamily="18" charset="-120"/>
              </a:rPr>
              <a:t>联</a:t>
            </a:r>
            <a:endParaRPr lang="zh-CN" altLang="en-US" dirty="0">
              <a:latin typeface="PMingLiU" panose="02020500000000000000" pitchFamily="18" charset="-120"/>
              <a:ea typeface="PMingLiU" panose="02020500000000000000" pitchFamily="18" charset="-120"/>
            </a:endParaRPr>
          </a:p>
        </p:txBody>
      </p:sp>
      <p:sp>
        <p:nvSpPr>
          <p:cNvPr id="5" name="矩形 4"/>
          <p:cNvSpPr/>
          <p:nvPr/>
        </p:nvSpPr>
        <p:spPr>
          <a:xfrm>
            <a:off x="426361" y="1129308"/>
            <a:ext cx="8064896" cy="1569660"/>
          </a:xfrm>
          <a:prstGeom prst="rect">
            <a:avLst/>
          </a:prstGeom>
          <a:pattFill prst="pct5">
            <a:fgClr>
              <a:schemeClr val="accent1"/>
            </a:fgClr>
            <a:bgClr>
              <a:schemeClr val="bg1"/>
            </a:bgClr>
          </a:pattFill>
          <a:ln>
            <a:solidFill>
              <a:srgbClr val="00B0F0"/>
            </a:solidFill>
          </a:ln>
        </p:spPr>
        <p:txBody>
          <a:bodyPr wrap="square">
            <a:spAutoFit/>
          </a:bodyPr>
          <a:lstStyle/>
          <a:p>
            <a:r>
              <a:rPr lang="zh-CN" altLang="en-US" sz="1200" dirty="0">
                <a:latin typeface="Arial" panose="020B0604020202020204" pitchFamily="34" charset="0"/>
              </a:rPr>
              <a:t>　　</a:t>
            </a:r>
            <a:r>
              <a:rPr lang="zh-CN" altLang="en-US" sz="1200" b="1" dirty="0">
                <a:latin typeface="Arial" panose="020B0604020202020204" pitchFamily="34" charset="0"/>
              </a:rPr>
              <a:t>二是中度中毒</a:t>
            </a:r>
            <a:r>
              <a:rPr lang="zh-CN" altLang="en-US" sz="1200" dirty="0">
                <a:latin typeface="Arial" panose="020B0604020202020204" pitchFamily="34" charset="0"/>
              </a:rPr>
              <a:t>。除上述症状加重外，口唇、</a:t>
            </a:r>
            <a:r>
              <a:rPr lang="zh-CN" altLang="en-US" sz="1200" dirty="0">
                <a:latin typeface="Arial" panose="020B0604020202020204" pitchFamily="34" charset="0"/>
                <a:hlinkClick r:id="rId1"/>
              </a:rPr>
              <a:t>指甲</a:t>
            </a:r>
            <a:r>
              <a:rPr lang="zh-CN" altLang="en-US" sz="1200" dirty="0">
                <a:latin typeface="Arial" panose="020B0604020202020204" pitchFamily="34" charset="0"/>
              </a:rPr>
              <a:t>、皮肤粘膜出现樱桃红色，多汗，血压先升高后降低，心率加速，心律失常，烦躁，感觉和运动分离（即尚有思维，但不能行动）。症状继续加重，可出现嗜睡、昏迷。血中碳氧血红蛋白约在</a:t>
            </a:r>
            <a:r>
              <a:rPr lang="en-US" altLang="zh-CN" sz="1200" dirty="0">
                <a:latin typeface="Arial" panose="020B0604020202020204" pitchFamily="34" charset="0"/>
              </a:rPr>
              <a:t>30%-40%</a:t>
            </a:r>
            <a:r>
              <a:rPr lang="zh-CN" altLang="en-US" sz="1200" dirty="0">
                <a:latin typeface="Arial" panose="020B0604020202020204" pitchFamily="34" charset="0"/>
              </a:rPr>
              <a:t>。经及时抢救，可较快清醒，一般无并发症和后遗症。 </a:t>
            </a:r>
            <a:endParaRPr lang="zh-CN" altLang="en-US" sz="1200" dirty="0">
              <a:latin typeface="Arial" panose="020B0604020202020204" pitchFamily="34" charset="0"/>
            </a:endParaRPr>
          </a:p>
          <a:p>
            <a:r>
              <a:rPr lang="zh-CN" altLang="en-US" sz="1200" dirty="0">
                <a:latin typeface="Arial" panose="020B0604020202020204" pitchFamily="34" charset="0"/>
              </a:rPr>
              <a:t>　</a:t>
            </a:r>
            <a:r>
              <a:rPr lang="zh-CN" altLang="en-US" sz="1200" b="1" dirty="0">
                <a:latin typeface="Arial" panose="020B0604020202020204" pitchFamily="34" charset="0"/>
              </a:rPr>
              <a:t>　三是重度中毒</a:t>
            </a:r>
            <a:r>
              <a:rPr lang="zh-CN" altLang="en-US" sz="1200" dirty="0">
                <a:latin typeface="Arial" panose="020B0604020202020204" pitchFamily="34" charset="0"/>
              </a:rPr>
              <a:t>。患者迅速进入昏迷状态。初期四肢肌张力增加，或有阵发性强直性痉挛；晚期肌张力显著降低，患者面色苍白或青紫，血压下降，瞳孔散大，最后因呼吸麻痹而死亡。经抢救存活者可有严重合并症及后遗症。 </a:t>
            </a:r>
            <a:endParaRPr lang="zh-CN" altLang="en-US" sz="1200" dirty="0">
              <a:latin typeface="Arial" panose="020B0604020202020204" pitchFamily="34" charset="0"/>
            </a:endParaRPr>
          </a:p>
          <a:p>
            <a:r>
              <a:rPr lang="zh-CN" altLang="en-US" sz="1200" dirty="0">
                <a:latin typeface="Arial" panose="020B0604020202020204" pitchFamily="34" charset="0"/>
              </a:rPr>
              <a:t>　</a:t>
            </a:r>
            <a:r>
              <a:rPr lang="zh-CN" altLang="en-US" sz="1200" b="1" dirty="0">
                <a:latin typeface="Arial" panose="020B0604020202020204" pitchFamily="34" charset="0"/>
              </a:rPr>
              <a:t>　一氧化碳的后遗症</a:t>
            </a:r>
            <a:r>
              <a:rPr lang="zh-CN" altLang="en-US" sz="1200" dirty="0">
                <a:latin typeface="Arial" panose="020B0604020202020204" pitchFamily="34" charset="0"/>
              </a:rPr>
              <a:t>。 </a:t>
            </a:r>
            <a:endParaRPr lang="zh-CN" altLang="en-US" sz="1200" dirty="0">
              <a:latin typeface="Arial" panose="020B0604020202020204" pitchFamily="34" charset="0"/>
            </a:endParaRPr>
          </a:p>
          <a:p>
            <a:r>
              <a:rPr lang="zh-CN" altLang="en-US" sz="1200" dirty="0">
                <a:latin typeface="Arial" panose="020B0604020202020204" pitchFamily="34" charset="0"/>
              </a:rPr>
              <a:t>　　中、重度中毒病人有神经衰弱、</a:t>
            </a:r>
            <a:r>
              <a:rPr lang="zh-CN" altLang="en-US" sz="1200" dirty="0">
                <a:latin typeface="Arial" panose="020B0604020202020204" pitchFamily="34" charset="0"/>
                <a:hlinkClick r:id="rId2"/>
              </a:rPr>
              <a:t>震颤麻痹</a:t>
            </a:r>
            <a:r>
              <a:rPr lang="zh-CN" altLang="en-US" sz="1200" dirty="0">
                <a:latin typeface="Arial" panose="020B0604020202020204" pitchFamily="34" charset="0"/>
              </a:rPr>
              <a:t>、偏瘫、偏盲、失语、吞咽困难、智力障碍、中毒性精神病或去</a:t>
            </a:r>
            <a:r>
              <a:rPr lang="zh-CN" altLang="en-US" sz="1200" dirty="0">
                <a:latin typeface="Arial" panose="020B0604020202020204" pitchFamily="34" charset="0"/>
                <a:hlinkClick r:id="rId3"/>
              </a:rPr>
              <a:t>大脑</a:t>
            </a:r>
            <a:r>
              <a:rPr lang="zh-CN" altLang="en-US" sz="1200" dirty="0">
                <a:latin typeface="Arial" panose="020B0604020202020204" pitchFamily="34" charset="0"/>
              </a:rPr>
              <a:t>强直。部分患者可发生继发性脑病。 </a:t>
            </a:r>
            <a:endParaRPr lang="zh-CN" altLang="en-US" sz="1200" dirty="0">
              <a:latin typeface="Arial" panose="020B0604020202020204" pitchFamily="34" charset="0"/>
            </a:endParaRPr>
          </a:p>
        </p:txBody>
      </p:sp>
    </p:spTree>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000" dirty="0">
                <a:latin typeface="PMingLiU" panose="02020500000000000000" pitchFamily="18" charset="-120"/>
                <a:ea typeface="PMingLiU" panose="02020500000000000000" pitchFamily="18" charset="-120"/>
              </a:rPr>
              <a:t>5. </a:t>
            </a:r>
            <a:r>
              <a:rPr lang="zh-TW" altLang="en-US" sz="2000" dirty="0">
                <a:solidFill>
                  <a:srgbClr val="0070C0"/>
                </a:solidFill>
                <a:latin typeface="+mj-ea"/>
              </a:rPr>
              <a:t>碳氧血紅蛋白</a:t>
            </a:r>
            <a:r>
              <a:rPr lang="zh-CN" altLang="en-US" sz="2000" dirty="0">
                <a:solidFill>
                  <a:srgbClr val="0070C0"/>
                </a:solidFill>
                <a:latin typeface="Arial" panose="020B0604020202020204" pitchFamily="34" charset="0"/>
              </a:rPr>
              <a:t>浓度</a:t>
            </a:r>
            <a:r>
              <a:rPr lang="zh-CN" altLang="en-US" sz="2000" dirty="0">
                <a:latin typeface="Arial" panose="020B0604020202020204" pitchFamily="34" charset="0"/>
              </a:rPr>
              <a:t>与</a:t>
            </a:r>
            <a:r>
              <a:rPr lang="en-US" altLang="zh-CN" sz="2000" dirty="0">
                <a:solidFill>
                  <a:srgbClr val="0070C0"/>
                </a:solidFill>
                <a:latin typeface="Arial" panose="020B0604020202020204" pitchFamily="34" charset="0"/>
              </a:rPr>
              <a:t>CO</a:t>
            </a:r>
            <a:r>
              <a:rPr lang="zh-CN" altLang="en-US" sz="2000" dirty="0">
                <a:solidFill>
                  <a:srgbClr val="0070C0"/>
                </a:solidFill>
                <a:latin typeface="Arial" panose="020B0604020202020204" pitchFamily="34" charset="0"/>
              </a:rPr>
              <a:t>的浓度</a:t>
            </a:r>
            <a:r>
              <a:rPr lang="zh-CN" altLang="en-US" sz="2000" dirty="0">
                <a:latin typeface="Arial" panose="020B0604020202020204" pitchFamily="34" charset="0"/>
              </a:rPr>
              <a:t>与</a:t>
            </a:r>
            <a:r>
              <a:rPr lang="zh-CN" altLang="en-US" sz="2000" dirty="0">
                <a:solidFill>
                  <a:srgbClr val="0070C0"/>
                </a:solidFill>
                <a:latin typeface="Arial" panose="020B0604020202020204" pitchFamily="34" charset="0"/>
              </a:rPr>
              <a:t>时间</a:t>
            </a:r>
            <a:r>
              <a:rPr lang="zh-CN" altLang="en-US" sz="2000" dirty="0">
                <a:latin typeface="Arial" panose="020B0604020202020204" pitchFamily="34" charset="0"/>
              </a:rPr>
              <a:t>的关系</a:t>
            </a:r>
            <a:endParaRPr lang="zh-CN" altLang="en-US" sz="2000" dirty="0">
              <a:latin typeface="PMingLiU" panose="02020500000000000000" pitchFamily="18" charset="-120"/>
              <a:ea typeface="PMingLiU" panose="02020500000000000000" pitchFamily="18" charset="-120"/>
            </a:endParaRPr>
          </a:p>
        </p:txBody>
      </p:sp>
      <p:sp>
        <p:nvSpPr>
          <p:cNvPr id="5" name="矩形 4"/>
          <p:cNvSpPr/>
          <p:nvPr/>
        </p:nvSpPr>
        <p:spPr>
          <a:xfrm>
            <a:off x="468955" y="3972990"/>
            <a:ext cx="8064896" cy="1015663"/>
          </a:xfrm>
          <a:prstGeom prst="rect">
            <a:avLst/>
          </a:prstGeom>
          <a:pattFill prst="pct5">
            <a:fgClr>
              <a:schemeClr val="accent1"/>
            </a:fgClr>
            <a:bgClr>
              <a:schemeClr val="bg1"/>
            </a:bgClr>
          </a:pattFill>
          <a:ln>
            <a:solidFill>
              <a:srgbClr val="00B0F0"/>
            </a:solidFill>
          </a:ln>
        </p:spPr>
        <p:txBody>
          <a:bodyPr wrap="square">
            <a:spAutoFit/>
          </a:bodyPr>
          <a:lstStyle/>
          <a:p>
            <a:r>
              <a:rPr lang="zh-CN" altLang="en-US" sz="1200" dirty="0">
                <a:latin typeface="Arial" panose="020B0604020202020204" pitchFamily="34" charset="0"/>
              </a:rPr>
              <a:t>备注：</a:t>
            </a:r>
            <a:endParaRPr lang="zh-CN" altLang="en-US" sz="1200" dirty="0">
              <a:latin typeface="Arial" panose="020B0604020202020204" pitchFamily="34" charset="0"/>
            </a:endParaRPr>
          </a:p>
          <a:p>
            <a:r>
              <a:rPr lang="zh-CN" altLang="en-US" sz="1200" dirty="0">
                <a:latin typeface="Arial" panose="020B0604020202020204" pitchFamily="34" charset="0"/>
              </a:rPr>
              <a:t>横坐标是时间，单位是分钟；纵坐标是</a:t>
            </a:r>
            <a:r>
              <a:rPr lang="en-US" altLang="zh-CN" sz="1200" dirty="0">
                <a:latin typeface="Arial" panose="020B0604020202020204" pitchFamily="34" charset="0"/>
              </a:rPr>
              <a:t>CO</a:t>
            </a:r>
            <a:r>
              <a:rPr lang="zh-CN" altLang="en-US" sz="1200" dirty="0">
                <a:latin typeface="Arial" panose="020B0604020202020204" pitchFamily="34" charset="0"/>
              </a:rPr>
              <a:t>的浓度，单位是</a:t>
            </a:r>
            <a:r>
              <a:rPr lang="en-US" altLang="zh-CN" sz="1200" dirty="0">
                <a:latin typeface="Arial" panose="020B0604020202020204" pitchFamily="34" charset="0"/>
              </a:rPr>
              <a:t>PPM</a:t>
            </a:r>
            <a:r>
              <a:rPr lang="zh-CN" altLang="en-US" sz="1200" dirty="0">
                <a:latin typeface="Arial" panose="020B0604020202020204" pitchFamily="34" charset="0"/>
              </a:rPr>
              <a:t>。图中</a:t>
            </a:r>
            <a:r>
              <a:rPr lang="en-US" altLang="zh-CN" sz="1200" dirty="0">
                <a:latin typeface="Arial" panose="020B0604020202020204" pitchFamily="34" charset="0"/>
              </a:rPr>
              <a:t>A~J</a:t>
            </a:r>
            <a:r>
              <a:rPr lang="zh-CN" altLang="en-US" sz="1200" dirty="0">
                <a:latin typeface="Arial" panose="020B0604020202020204" pitchFamily="34" charset="0"/>
              </a:rPr>
              <a:t>曲线为</a:t>
            </a:r>
            <a:r>
              <a:rPr lang="en-US" altLang="zh-CN" sz="1200" dirty="0" err="1">
                <a:latin typeface="Arial" panose="020B0604020202020204" pitchFamily="34" charset="0"/>
              </a:rPr>
              <a:t>COHb</a:t>
            </a:r>
            <a:r>
              <a:rPr lang="zh-CN" altLang="en-US" sz="1200" dirty="0">
                <a:latin typeface="Arial" panose="020B0604020202020204" pitchFamily="34" charset="0"/>
              </a:rPr>
              <a:t>的浓度。</a:t>
            </a:r>
            <a:endParaRPr lang="zh-CN" altLang="en-US" sz="1200" dirty="0">
              <a:latin typeface="Arial" panose="020B0604020202020204" pitchFamily="34" charset="0"/>
            </a:endParaRPr>
          </a:p>
          <a:p>
            <a:r>
              <a:rPr lang="en-US" altLang="zh-CN" sz="1200" dirty="0">
                <a:latin typeface="Arial" panose="020B0604020202020204" pitchFamily="34" charset="0"/>
              </a:rPr>
              <a:t>1</a:t>
            </a:r>
            <a:r>
              <a:rPr lang="zh-CN" altLang="en-US" sz="1200" dirty="0">
                <a:latin typeface="Arial" panose="020B0604020202020204" pitchFamily="34" charset="0"/>
              </a:rPr>
              <a:t>，在相同浓度， </a:t>
            </a:r>
            <a:r>
              <a:rPr lang="en-US" altLang="zh-CN" sz="1200" dirty="0" err="1">
                <a:latin typeface="Arial" panose="020B0604020202020204" pitchFamily="34" charset="0"/>
              </a:rPr>
              <a:t>COHb</a:t>
            </a:r>
            <a:r>
              <a:rPr lang="zh-CN" altLang="en-US" sz="1200" dirty="0">
                <a:latin typeface="Arial" panose="020B0604020202020204" pitchFamily="34" charset="0"/>
              </a:rPr>
              <a:t>浓度与时间成正比。比如，在</a:t>
            </a:r>
            <a:r>
              <a:rPr lang="en-US" altLang="zh-CN" sz="1200" dirty="0">
                <a:solidFill>
                  <a:srgbClr val="0070C0"/>
                </a:solidFill>
                <a:latin typeface="Arial" panose="020B0604020202020204" pitchFamily="34" charset="0"/>
              </a:rPr>
              <a:t>600PPM</a:t>
            </a:r>
            <a:r>
              <a:rPr lang="zh-CN" altLang="en-US" sz="1200" dirty="0">
                <a:latin typeface="Arial" panose="020B0604020202020204" pitchFamily="34" charset="0"/>
              </a:rPr>
              <a:t>下，随着时间的由约</a:t>
            </a:r>
            <a:r>
              <a:rPr lang="en-US" altLang="zh-CN" sz="1200" dirty="0">
                <a:latin typeface="Arial" panose="020B0604020202020204" pitchFamily="34" charset="0"/>
              </a:rPr>
              <a:t>5</a:t>
            </a:r>
            <a:r>
              <a:rPr lang="zh-CN" altLang="en-US" sz="1200" dirty="0">
                <a:latin typeface="Arial" panose="020B0604020202020204" pitchFamily="34" charset="0"/>
              </a:rPr>
              <a:t>分钟增加约</a:t>
            </a:r>
            <a:r>
              <a:rPr lang="en-US" altLang="zh-CN" sz="1200" dirty="0">
                <a:latin typeface="Arial" panose="020B0604020202020204" pitchFamily="34" charset="0"/>
              </a:rPr>
              <a:t>70</a:t>
            </a:r>
            <a:r>
              <a:rPr lang="zh-CN" altLang="en-US" sz="1200" dirty="0">
                <a:latin typeface="Arial" panose="020B0604020202020204" pitchFamily="34" charset="0"/>
              </a:rPr>
              <a:t>分钟，</a:t>
            </a:r>
            <a:r>
              <a:rPr lang="en-US" altLang="zh-CN" sz="1200" dirty="0" err="1">
                <a:latin typeface="Arial" panose="020B0604020202020204" pitchFamily="34" charset="0"/>
              </a:rPr>
              <a:t>COHb</a:t>
            </a:r>
            <a:r>
              <a:rPr lang="zh-CN" altLang="en-US" sz="1200" dirty="0">
                <a:latin typeface="Arial" panose="020B0604020202020204" pitchFamily="34" charset="0"/>
              </a:rPr>
              <a:t>可由</a:t>
            </a:r>
            <a:r>
              <a:rPr lang="en-US" altLang="zh-CN" sz="1200" dirty="0">
                <a:solidFill>
                  <a:srgbClr val="0070C0"/>
                </a:solidFill>
                <a:latin typeface="Arial" panose="020B0604020202020204" pitchFamily="34" charset="0"/>
              </a:rPr>
              <a:t>5%</a:t>
            </a:r>
            <a:r>
              <a:rPr lang="zh-CN" altLang="en-US" sz="1200" dirty="0">
                <a:solidFill>
                  <a:srgbClr val="0070C0"/>
                </a:solidFill>
                <a:latin typeface="Arial" panose="020B0604020202020204" pitchFamily="34" charset="0"/>
              </a:rPr>
              <a:t>（</a:t>
            </a:r>
            <a:r>
              <a:rPr lang="en-US" altLang="zh-CN" sz="1200" dirty="0">
                <a:solidFill>
                  <a:srgbClr val="0070C0"/>
                </a:solidFill>
                <a:latin typeface="Arial" panose="020B0604020202020204" pitchFamily="34" charset="0"/>
              </a:rPr>
              <a:t>J</a:t>
            </a:r>
            <a:r>
              <a:rPr lang="zh-CN" altLang="en-US" sz="1200" dirty="0">
                <a:solidFill>
                  <a:srgbClr val="0070C0"/>
                </a:solidFill>
                <a:latin typeface="Arial" panose="020B0604020202020204" pitchFamily="34" charset="0"/>
              </a:rPr>
              <a:t>）增加到</a:t>
            </a:r>
            <a:r>
              <a:rPr lang="en-US" altLang="zh-CN" sz="1200" dirty="0">
                <a:solidFill>
                  <a:srgbClr val="0070C0"/>
                </a:solidFill>
                <a:latin typeface="Arial" panose="020B0604020202020204" pitchFamily="34" charset="0"/>
              </a:rPr>
              <a:t>50%</a:t>
            </a:r>
            <a:r>
              <a:rPr lang="zh-CN" altLang="en-US" sz="1200" dirty="0">
                <a:solidFill>
                  <a:srgbClr val="0070C0"/>
                </a:solidFill>
                <a:latin typeface="Arial" panose="020B0604020202020204" pitchFamily="34" charset="0"/>
              </a:rPr>
              <a:t>（</a:t>
            </a:r>
            <a:r>
              <a:rPr lang="en-US" altLang="zh-CN" sz="1200" dirty="0">
                <a:solidFill>
                  <a:srgbClr val="0070C0"/>
                </a:solidFill>
                <a:latin typeface="Arial" panose="020B0604020202020204" pitchFamily="34" charset="0"/>
              </a:rPr>
              <a:t>A</a:t>
            </a:r>
            <a:r>
              <a:rPr lang="zh-CN" altLang="en-US" sz="1200" dirty="0">
                <a:solidFill>
                  <a:srgbClr val="0070C0"/>
                </a:solidFill>
                <a:latin typeface="Arial" panose="020B0604020202020204" pitchFamily="34" charset="0"/>
              </a:rPr>
              <a:t>）</a:t>
            </a:r>
            <a:r>
              <a:rPr lang="zh-CN" altLang="en-US" sz="1200" dirty="0">
                <a:latin typeface="Arial" panose="020B0604020202020204" pitchFamily="34" charset="0"/>
              </a:rPr>
              <a:t>。</a:t>
            </a:r>
            <a:endParaRPr lang="zh-CN" altLang="en-US" sz="1200" dirty="0">
              <a:latin typeface="Arial" panose="020B0604020202020204" pitchFamily="34" charset="0"/>
            </a:endParaRPr>
          </a:p>
          <a:p>
            <a:r>
              <a:rPr lang="en-US" altLang="zh-CN" sz="1200" dirty="0">
                <a:latin typeface="Arial" panose="020B0604020202020204" pitchFamily="34" charset="0"/>
              </a:rPr>
              <a:t>2</a:t>
            </a:r>
            <a:r>
              <a:rPr lang="zh-CN" altLang="en-US" sz="1200" dirty="0">
                <a:latin typeface="Arial" panose="020B0604020202020204" pitchFamily="34" charset="0"/>
              </a:rPr>
              <a:t>，在相同时间内，</a:t>
            </a:r>
            <a:r>
              <a:rPr lang="en-US" altLang="zh-CN" sz="1200" dirty="0" err="1">
                <a:latin typeface="Arial" panose="020B0604020202020204" pitchFamily="34" charset="0"/>
              </a:rPr>
              <a:t>COHb</a:t>
            </a:r>
            <a:r>
              <a:rPr lang="zh-CN" altLang="en-US" sz="1200" dirty="0">
                <a:latin typeface="Arial" panose="020B0604020202020204" pitchFamily="34" charset="0"/>
              </a:rPr>
              <a:t>浓度与</a:t>
            </a:r>
            <a:r>
              <a:rPr lang="en-US" altLang="zh-CN" sz="1200" dirty="0">
                <a:latin typeface="Arial" panose="020B0604020202020204" pitchFamily="34" charset="0"/>
              </a:rPr>
              <a:t>CO</a:t>
            </a:r>
            <a:r>
              <a:rPr lang="zh-CN" altLang="en-US" sz="1200" dirty="0">
                <a:latin typeface="Arial" panose="020B0604020202020204" pitchFamily="34" charset="0"/>
              </a:rPr>
              <a:t>的浓度成正比。</a:t>
            </a:r>
            <a:endParaRPr lang="zh-CN" altLang="en-US" sz="1200" dirty="0">
              <a:latin typeface="Arial" panose="020B0604020202020204" pitchFamily="34" charset="0"/>
            </a:endParaRPr>
          </a:p>
        </p:txBody>
      </p:sp>
      <p:pic>
        <p:nvPicPr>
          <p:cNvPr id="6" name="Picture 2"/>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b="32285"/>
          <a:stretch>
            <a:fillRect/>
          </a:stretch>
        </p:blipFill>
        <p:spPr bwMode="auto">
          <a:xfrm>
            <a:off x="1331640" y="841276"/>
            <a:ext cx="6552728" cy="3024336"/>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dissolve/>
  </p:transition>
</p:sld>
</file>

<file path=ppt/tags/tag1.xml><?xml version="1.0" encoding="utf-8"?>
<p:tagLst xmlns:p="http://schemas.openxmlformats.org/presentationml/2006/main">
  <p:tag name="TIMING" val="|1"/>
</p:tagLst>
</file>

<file path=ppt/tags/tag2.xml><?xml version="1.0" encoding="utf-8"?>
<p:tagLst xmlns:p="http://schemas.openxmlformats.org/presentationml/2006/main">
  <p:tag name="KSO_WM_UNIT_PLACING_PICTURE_USER_VIEWPORT" val="{&quot;height&quot;:4762.733858267717,&quot;width&quot;:10319.256692913386}"/>
</p:tagLst>
</file>

<file path=ppt/tags/tag3.xml><?xml version="1.0" encoding="utf-8"?>
<p:tagLst xmlns:p="http://schemas.openxmlformats.org/presentationml/2006/main">
  <p:tag name="KSO_WM_UNIT_TABLE_BEAUTIFY" val="smartTable{52a9dc03-3457-4bc9-ab8f-359760f9320c}"/>
</p:tagLst>
</file>

<file path=ppt/tags/tag4.xml><?xml version="1.0" encoding="utf-8"?>
<p:tagLst xmlns:p="http://schemas.openxmlformats.org/presentationml/2006/main">
  <p:tag name="KSO_WM_UNIT_TABLE_BEAUTIFY" val="smartTable{0e683ced-5610-47f7-8063-e06380637a36}"/>
  <p:tag name="TABLE_ENDDRAG_ORIGIN_RECT" val="650*321"/>
  <p:tag name="TABLE_ENDDRAG_RECT" val="35*73*650*321"/>
</p:tagLst>
</file>

<file path=ppt/tags/tag5.xml><?xml version="1.0" encoding="utf-8"?>
<p:tagLst xmlns:p="http://schemas.openxmlformats.org/presentationml/2006/main">
  <p:tag name="KSO_WM_UNIT_PLACING_PICTURE_USER_VIEWPORT" val="{&quot;height&quot;:6562,&quot;width&quot;:6621}"/>
</p:tagLst>
</file>

<file path=ppt/tags/tag6.xml><?xml version="1.0" encoding="utf-8"?>
<p:tagLst xmlns:p="http://schemas.openxmlformats.org/presentationml/2006/main">
  <p:tag name="KSO_WM_UNIT_PLACING_PICTURE_USER_VIEWPORT" val="{&quot;height&quot;:3120,&quot;width&quot;:5955}"/>
</p:tagLst>
</file>

<file path=ppt/tags/tag7.xml><?xml version="1.0" encoding="utf-8"?>
<p:tagLst xmlns:p="http://schemas.openxmlformats.org/presentationml/2006/main">
  <p:tag name="KSO_WPP_MARK_KEY" val="beaf31b6-c60e-4df8-892d-f451305debb3"/>
  <p:tag name="COMMONDATA" val="eyJoZGlkIjoiNDlhYzNlNGFkYjk3MTUzNjdmZGIxMDRiZjc2ODM5Ym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8621</Words>
  <Application>WPS 演示</Application>
  <PresentationFormat>全屏显示(16:10)</PresentationFormat>
  <Paragraphs>737</Paragraphs>
  <Slides>33</Slides>
  <Notes>1</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28</vt:i4>
      </vt:variant>
      <vt:variant>
        <vt:lpstr>幻灯片标题</vt:lpstr>
      </vt:variant>
      <vt:variant>
        <vt:i4>33</vt:i4>
      </vt:variant>
    </vt:vector>
  </HeadingPairs>
  <TitlesOfParts>
    <vt:vector size="81" baseType="lpstr">
      <vt:lpstr>Arial</vt:lpstr>
      <vt:lpstr>宋体</vt:lpstr>
      <vt:lpstr>Wingdings</vt:lpstr>
      <vt:lpstr>华文细黑</vt:lpstr>
      <vt:lpstr>微软雅黑</vt:lpstr>
      <vt:lpstr>PMingLiU</vt:lpstr>
      <vt:lpstr>PMingLiU-ExtB</vt:lpstr>
      <vt:lpstr>仿宋_GB2312</vt:lpstr>
      <vt:lpstr>仿宋</vt:lpstr>
      <vt:lpstr>Calibri</vt:lpstr>
      <vt:lpstr>Arial Unicode MS</vt:lpstr>
      <vt:lpstr>等线</vt:lpstr>
      <vt:lpstr>Times New Roman</vt:lpstr>
      <vt:lpstr>Arial</vt:lpstr>
      <vt:lpstr>PMingLiU</vt:lpstr>
      <vt:lpstr>ksdb</vt:lpstr>
      <vt:lpstr>PMingLiU</vt:lpstr>
      <vt:lpstr>Arial Narrow</vt:lpstr>
      <vt:lpstr>Agency FB</vt:lpstr>
      <vt:lpstr>Office 主题</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CO报警器产品知识培训及EN50291的介绍</vt:lpstr>
      <vt:lpstr>目录</vt:lpstr>
      <vt:lpstr>                    一.  产品知识的培训</vt:lpstr>
      <vt:lpstr>PowerPoint 演示文稿</vt:lpstr>
      <vt:lpstr>2.  什么是一氧化碳（CO）？</vt:lpstr>
      <vt:lpstr>3. 什么是碳氧血紅蛋白（COHb）？ </vt:lpstr>
      <vt:lpstr>4. 血液中COHb浓度与中毒症状的关联</vt:lpstr>
      <vt:lpstr>4. 血液中COHb浓度与中毒症状的关联</vt:lpstr>
      <vt:lpstr>5. 碳氧血紅蛋白浓度与CO的浓度与时间的关系</vt:lpstr>
      <vt:lpstr>6.碳氧血紅蛋白浓度与CO的浓度与时间的关系</vt:lpstr>
      <vt:lpstr>5.碳氧血紅蛋白浓度与CO的浓度与时间的关系</vt:lpstr>
      <vt:lpstr>7. CO报警器所采用标准 </vt:lpstr>
      <vt:lpstr>8.一氧化碳传感器</vt:lpstr>
      <vt:lpstr>8.一氧化碳传感器</vt:lpstr>
      <vt:lpstr>8.一氧化碳传感器</vt:lpstr>
      <vt:lpstr>8. 一氧化碳传感器</vt:lpstr>
      <vt:lpstr>8. 一氧化碳传感器</vt:lpstr>
      <vt:lpstr>9. MEA的开路电压（OCV）</vt:lpstr>
      <vt:lpstr>9. CO传感器的结构图</vt:lpstr>
      <vt:lpstr>10. CO传感器的等效电路</vt:lpstr>
      <vt:lpstr>10.技术参数比较</vt:lpstr>
      <vt:lpstr>12.要求</vt:lpstr>
      <vt:lpstr>13.家用燃气简介与安全常识</vt:lpstr>
      <vt:lpstr>14. 家用燃气的可爆性</vt:lpstr>
      <vt:lpstr>15. X-Sense的一氧化碳报警器产品</vt:lpstr>
      <vt:lpstr>                    二. EN50291标准的介绍  ULDF</vt:lpstr>
      <vt:lpstr>1. EN50291的主要测试项目的介绍</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Jason</dc:creator>
  <cp:lastModifiedBy>Administrator</cp:lastModifiedBy>
  <cp:revision>339</cp:revision>
  <dcterms:created xsi:type="dcterms:W3CDTF">2016-08-22T03:49:00Z</dcterms:created>
  <dcterms:modified xsi:type="dcterms:W3CDTF">2022-11-30T03:57:33Z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8FC740A5F6D040BDAA3915ECDF3279B3</vt:lpwstr>
  </property>
</Properties>
</file>