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6" r:id="rId3"/>
    <p:sldId id="293" r:id="rId5"/>
    <p:sldId id="342" r:id="rId6"/>
    <p:sldId id="295" r:id="rId7"/>
    <p:sldId id="296" r:id="rId8"/>
    <p:sldId id="314" r:id="rId9"/>
    <p:sldId id="315" r:id="rId10"/>
    <p:sldId id="316" r:id="rId11"/>
    <p:sldId id="317" r:id="rId12"/>
    <p:sldId id="318" r:id="rId13"/>
    <p:sldId id="319" r:id="rId14"/>
    <p:sldId id="321" r:id="rId15"/>
    <p:sldId id="325" r:id="rId16"/>
    <p:sldId id="326" r:id="rId17"/>
    <p:sldId id="328" r:id="rId18"/>
    <p:sldId id="330" r:id="rId19"/>
    <p:sldId id="331" r:id="rId20"/>
    <p:sldId id="332" r:id="rId21"/>
    <p:sldId id="337" r:id="rId22"/>
    <p:sldId id="340" r:id="rId23"/>
    <p:sldId id="428" r:id="rId24"/>
    <p:sldId id="290" r:id="rId25"/>
    <p:sldId id="375" r:id="rId26"/>
    <p:sldId id="376" r:id="rId27"/>
    <p:sldId id="394" r:id="rId28"/>
    <p:sldId id="429" r:id="rId29"/>
    <p:sldId id="430" r:id="rId30"/>
    <p:sldId id="374" r:id="rId31"/>
    <p:sldId id="436" r:id="rId32"/>
  </p:sldIdLst>
  <p:sldSz cx="9144000" cy="5715000" type="screen16x1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2" autoAdjust="0"/>
  </p:normalViewPr>
  <p:slideViewPr>
    <p:cSldViewPr showGuides="1">
      <p:cViewPr varScale="1">
        <p:scale>
          <a:sx n="130" d="100"/>
          <a:sy n="130" d="100"/>
        </p:scale>
        <p:origin x="-1038" y="-2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4.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5DCB39-EC11-4EDC-B7AB-3279615ACE3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2C84B7-1F41-4957-92D2-FBA576CD832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AC7ED-FBE9-4CFA-9654-4F6F68FFD5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05D39-8F32-4230-9688-1504E2E734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1405D39-8F32-4230-9688-1504E2E734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43120"/>
            <a:ext cx="7772400" cy="773912"/>
          </a:xfrm>
        </p:spPr>
        <p:txBody>
          <a:bodyPr/>
          <a:lstStyle>
            <a:lvl1pPr>
              <a:defRPr baseline="0"/>
            </a:lvl1pPr>
          </a:lstStyle>
          <a:p>
            <a:endParaRPr lang="zh-CN" altLang="en-US" dirty="0"/>
          </a:p>
        </p:txBody>
      </p:sp>
      <p:sp>
        <p:nvSpPr>
          <p:cNvPr id="3" name="副标题 2"/>
          <p:cNvSpPr>
            <a:spLocks noGrp="1"/>
          </p:cNvSpPr>
          <p:nvPr>
            <p:ph type="subTitle" idx="1"/>
          </p:nvPr>
        </p:nvSpPr>
        <p:spPr>
          <a:xfrm>
            <a:off x="1371600" y="3238500"/>
            <a:ext cx="6400800" cy="809633"/>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
        <p:nvSpPr>
          <p:cNvPr id="9" name="页脚占位符 4"/>
          <p:cNvSpPr txBox="1"/>
          <p:nvPr userDrawn="1"/>
        </p:nvSpPr>
        <p:spPr>
          <a:xfrm>
            <a:off x="-32" y="5438796"/>
            <a:ext cx="9144000" cy="38099"/>
          </a:xfrm>
          <a:prstGeom prst="rect">
            <a:avLst/>
          </a:prstGeom>
          <a:solidFill>
            <a:schemeClr val="bg1">
              <a:lumMod val="65000"/>
            </a:schemeClr>
          </a:solidFill>
          <a:ln>
            <a:solidFill>
              <a:schemeClr val="bg1">
                <a:lumMod val="65000"/>
              </a:schemeClr>
            </a:solidFill>
          </a:ln>
        </p:spPr>
        <p:txBody>
          <a:bodyPr vert="horz" lIns="91440" tIns="45720" rIns="91440" bIns="45720" rtlCol="0" anchor="ctr"/>
          <a:lstStyle>
            <a:lvl1pPr>
              <a:defRPr>
                <a:solidFill>
                  <a:schemeClr val="tx1"/>
                </a:solidFill>
                <a:latin typeface="华文细黑" panose="02010600040101010101" pitchFamily="2" charset="-122"/>
                <a:ea typeface="华文细黑" panose="020106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10" name="矩形 9"/>
          <p:cNvSpPr/>
          <p:nvPr userDrawn="1"/>
        </p:nvSpPr>
        <p:spPr>
          <a:xfrm>
            <a:off x="32" y="5536406"/>
            <a:ext cx="9144000" cy="17859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50" dirty="0">
                <a:solidFill>
                  <a:schemeClr val="tx1"/>
                </a:solidFill>
                <a:latin typeface="华文细黑" panose="02010600040101010101" pitchFamily="2" charset="-122"/>
                <a:ea typeface="华文细黑" panose="02010600040101010101" pitchFamily="2" charset="-122"/>
              </a:rPr>
              <a:t>深圳市安室智能有限公司    </a:t>
            </a:r>
            <a:r>
              <a:rPr lang="en-US" altLang="zh-CN" sz="1050" dirty="0">
                <a:solidFill>
                  <a:schemeClr val="tx1"/>
                </a:solidFill>
                <a:latin typeface="华文细黑" panose="02010600040101010101" pitchFamily="2" charset="-122"/>
                <a:ea typeface="华文细黑" panose="02010600040101010101" pitchFamily="2" charset="-122"/>
              </a:rPr>
              <a:t>X-SENSE Innovations Co., Ltd.</a:t>
            </a:r>
            <a:endParaRPr lang="en-US" altLang="zh-CN" sz="1050" dirty="0">
              <a:solidFill>
                <a:schemeClr val="tx1"/>
              </a:solidFill>
              <a:latin typeface="华文细黑" panose="02010600040101010101" pitchFamily="2" charset="-122"/>
              <a:ea typeface="华文细黑" panose="02010600040101010101" pitchFamily="2" charset="-122"/>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angyi">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228866"/>
            <a:ext cx="8229600" cy="545027"/>
          </a:xfrm>
          <a:ln w="12700">
            <a:solidFill>
              <a:srgbClr val="FF0000"/>
            </a:solidFill>
          </a:ln>
        </p:spPr>
        <p:txBody>
          <a:bodyPr>
            <a:normAutofit/>
          </a:bodyPr>
          <a:lstStyle>
            <a:lvl1pPr algn="l">
              <a:defRPr sz="2200">
                <a:latin typeface="微软雅黑" panose="020B0503020204020204" pitchFamily="34" charset="-122"/>
                <a:ea typeface="微软雅黑" panose="020B0503020204020204" pitchFamily="34" charset="-122"/>
              </a:defRPr>
            </a:lvl1pPr>
          </a:lstStyle>
          <a:p>
            <a:r>
              <a:rPr lang="zh-CN" altLang="en-US" dirty="0"/>
              <a:t>目录</a:t>
            </a:r>
            <a:endParaRPr lang="zh-CN" altLang="en-US" dirty="0"/>
          </a:p>
        </p:txBody>
      </p:sp>
      <p:sp>
        <p:nvSpPr>
          <p:cNvPr id="3" name="内容占位符 2"/>
          <p:cNvSpPr>
            <a:spLocks noGrp="1"/>
          </p:cNvSpPr>
          <p:nvPr>
            <p:ph idx="1" hasCustomPrompt="1"/>
          </p:nvPr>
        </p:nvSpPr>
        <p:spPr>
          <a:xfrm>
            <a:off x="457200" y="1012018"/>
            <a:ext cx="8229600" cy="4167217"/>
          </a:xfrm>
        </p:spPr>
        <p:txBody>
          <a:bodyPr/>
          <a:lstStyle>
            <a:lvl2pPr marL="457200" indent="0">
              <a:buNone/>
              <a:defRPr/>
            </a:lvl2pPr>
            <a:lvl3pPr marL="914400" indent="0">
              <a:buNone/>
              <a:defRPr/>
            </a:lvl3pPr>
            <a:lvl4pPr marL="1371600" indent="0">
              <a:buNone/>
              <a:defRPr/>
            </a:lvl4pPr>
            <a:lvl5pPr marL="1828800" indent="0">
              <a:buNone/>
              <a:defRPr/>
            </a:lvl5pPr>
          </a:lstStyle>
          <a:p>
            <a:pPr lvl="0"/>
            <a:endParaRPr lang="zh-CN" altLang="en-US" dirty="0"/>
          </a:p>
          <a:p>
            <a:pPr lvl="1"/>
            <a:endParaRPr lang="zh-CN" altLang="en-US" dirty="0"/>
          </a:p>
          <a:p>
            <a:pPr lvl="3"/>
            <a:endParaRPr lang="zh-CN" altLang="en-US" dirty="0"/>
          </a:p>
          <a:p>
            <a:pPr lvl="4"/>
            <a:endParaRPr lang="zh-CN" altLang="en-US" dirty="0"/>
          </a:p>
        </p:txBody>
      </p:sp>
      <p:sp>
        <p:nvSpPr>
          <p:cNvPr id="8" name="页脚占位符 4"/>
          <p:cNvSpPr txBox="1"/>
          <p:nvPr userDrawn="1"/>
        </p:nvSpPr>
        <p:spPr>
          <a:xfrm>
            <a:off x="-32" y="5438796"/>
            <a:ext cx="9144000" cy="38099"/>
          </a:xfrm>
          <a:prstGeom prst="rect">
            <a:avLst/>
          </a:prstGeom>
          <a:solidFill>
            <a:schemeClr val="bg1">
              <a:lumMod val="65000"/>
            </a:schemeClr>
          </a:solidFill>
          <a:ln>
            <a:solidFill>
              <a:schemeClr val="bg1">
                <a:lumMod val="65000"/>
              </a:schemeClr>
            </a:solidFill>
          </a:ln>
        </p:spPr>
        <p:txBody>
          <a:bodyPr vert="horz" lIns="91440" tIns="45720" rIns="91440" bIns="45720" rtlCol="0" anchor="ctr"/>
          <a:lstStyle>
            <a:lvl1pPr>
              <a:defRPr>
                <a:solidFill>
                  <a:schemeClr val="tx1"/>
                </a:solidFill>
                <a:latin typeface="华文细黑" panose="02010600040101010101" pitchFamily="2" charset="-122"/>
                <a:ea typeface="华文细黑" panose="020106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华文细黑" panose="02010600040101010101" pitchFamily="2" charset="-122"/>
              <a:ea typeface="华文细黑" panose="02010600040101010101" pitchFamily="2" charset="-122"/>
              <a:cs typeface="+mn-cs"/>
            </a:endParaRPr>
          </a:p>
        </p:txBody>
      </p:sp>
      <p:sp>
        <p:nvSpPr>
          <p:cNvPr id="9" name="矩形 8"/>
          <p:cNvSpPr/>
          <p:nvPr userDrawn="1"/>
        </p:nvSpPr>
        <p:spPr>
          <a:xfrm>
            <a:off x="32" y="5536406"/>
            <a:ext cx="9144000" cy="178595"/>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50" dirty="0">
                <a:solidFill>
                  <a:schemeClr val="tx1"/>
                </a:solidFill>
                <a:latin typeface="华文细黑" panose="02010600040101010101" pitchFamily="2" charset="-122"/>
                <a:ea typeface="华文细黑" panose="02010600040101010101" pitchFamily="2" charset="-122"/>
              </a:rPr>
              <a:t>深圳市安室智能有限公司    </a:t>
            </a:r>
            <a:r>
              <a:rPr lang="en-US" altLang="zh-CN" sz="1050" dirty="0">
                <a:solidFill>
                  <a:schemeClr val="tx1"/>
                </a:solidFill>
                <a:latin typeface="华文细黑" panose="02010600040101010101" pitchFamily="2" charset="-122"/>
                <a:ea typeface="华文细黑" panose="02010600040101010101" pitchFamily="2" charset="-122"/>
              </a:rPr>
              <a:t>X-SENSE</a:t>
            </a:r>
            <a:r>
              <a:rPr lang="en-US" altLang="zh-CN" sz="1050" baseline="0" dirty="0">
                <a:solidFill>
                  <a:schemeClr val="tx1"/>
                </a:solidFill>
                <a:latin typeface="华文细黑" panose="02010600040101010101" pitchFamily="2" charset="-122"/>
                <a:ea typeface="华文细黑" panose="02010600040101010101" pitchFamily="2" charset="-122"/>
              </a:rPr>
              <a:t> </a:t>
            </a:r>
            <a:r>
              <a:rPr lang="en-US" altLang="zh-CN" sz="1050" dirty="0">
                <a:solidFill>
                  <a:schemeClr val="tx1"/>
                </a:solidFill>
                <a:latin typeface="华文细黑" panose="02010600040101010101" pitchFamily="2" charset="-122"/>
                <a:ea typeface="华文细黑" panose="02010600040101010101" pitchFamily="2" charset="-122"/>
              </a:rPr>
              <a:t>Technology Co., Ltd</a:t>
            </a:r>
            <a:endParaRPr lang="zh-CN" altLang="en-US" sz="1050" dirty="0">
              <a:solidFill>
                <a:schemeClr val="tx1"/>
              </a:solidFill>
              <a:latin typeface="华文细黑" panose="02010600040101010101" pitchFamily="2" charset="-122"/>
              <a:ea typeface="华文细黑" panose="02010600040101010101" pitchFamily="2" charset="-122"/>
            </a:endParaRPr>
          </a:p>
        </p:txBody>
      </p:sp>
      <p:pic>
        <p:nvPicPr>
          <p:cNvPr id="10" name="Picture 2"/>
          <p:cNvPicPr>
            <a:picLocks noChangeAspect="1" noChangeArrowheads="1"/>
          </p:cNvPicPr>
          <p:nvPr userDrawn="1"/>
        </p:nvPicPr>
        <p:blipFill>
          <a:blip r:embed="rId2"/>
          <a:srcRect b="13370"/>
          <a:stretch>
            <a:fillRect/>
          </a:stretch>
        </p:blipFill>
        <p:spPr bwMode="auto">
          <a:xfrm>
            <a:off x="71438" y="5226442"/>
            <a:ext cx="1000100" cy="172649"/>
          </a:xfrm>
          <a:prstGeom prst="rect">
            <a:avLst/>
          </a:prstGeom>
          <a:noFill/>
          <a:ln w="9525">
            <a:noFill/>
            <a:miter lim="800000"/>
            <a:headEnd/>
            <a:tailEnd/>
          </a:ln>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F80BA6D6-F637-4AE3-8760-E2E1921B8D20}" type="datetimeFigureOut">
              <a:rPr lang="zh-CN" altLang="en-US" smtClean="0"/>
            </a:fld>
            <a:endParaRPr lang="zh-CN" altLang="en-US"/>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8AE0D079-35A8-407E-839D-6A8E29FF85F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aike.baidu.com/view/598.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6.png"/><Relationship Id="rId3" Type="http://schemas.openxmlformats.org/officeDocument/2006/relationships/oleObject" Target="../embeddings/oleObject3.bin"/><Relationship Id="rId2" Type="http://schemas.openxmlformats.org/officeDocument/2006/relationships/image" Target="../media/image5.png"/><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oleObject" Target="../embeddings/oleObject14.bin"/><Relationship Id="rId15" Type="http://schemas.openxmlformats.org/officeDocument/2006/relationships/oleObject" Target="../embeddings/oleObject13.bin"/><Relationship Id="rId14" Type="http://schemas.openxmlformats.org/officeDocument/2006/relationships/image" Target="../media/image7.png"/><Relationship Id="rId13" Type="http://schemas.openxmlformats.org/officeDocument/2006/relationships/oleObject" Target="../embeddings/oleObject12.bin"/><Relationship Id="rId12" Type="http://schemas.openxmlformats.org/officeDocument/2006/relationships/oleObject" Target="../embeddings/oleObject11.bin"/><Relationship Id="rId11" Type="http://schemas.openxmlformats.org/officeDocument/2006/relationships/oleObject" Target="../embeddings/oleObject10.bin"/><Relationship Id="rId10" Type="http://schemas.openxmlformats.org/officeDocument/2006/relationships/oleObject" Target="../embeddings/oleObject9.bin"/><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baike.baidu.com/view/1752189.htm" TargetMode="Externa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baike.baidu.com/view/43151.htm" TargetMode="External"/><Relationship Id="rId2" Type="http://schemas.openxmlformats.org/officeDocument/2006/relationships/hyperlink" Target="http://baike.baidu.com/view/156523.htm" TargetMode="External"/><Relationship Id="rId1" Type="http://schemas.openxmlformats.org/officeDocument/2006/relationships/hyperlink" Target="http://baike.baidu.com/view/7047.htm" TargetMode="Externa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559842"/>
            <a:ext cx="7772400" cy="773912"/>
          </a:xfrm>
          <a:noFill/>
        </p:spPr>
        <p:txBody>
          <a:bodyPr>
            <a:normAutofit fontScale="90000"/>
          </a:bodyPr>
          <a:lstStyle/>
          <a:p>
            <a:r>
              <a:rPr lang="en-US" altLang="zh-CN" sz="3000" u="sng" dirty="0"/>
              <a:t>Product Knowledge&amp;UL2034 Standard Introduction</a:t>
            </a:r>
            <a:endParaRPr lang="zh-CN" altLang="en-US" sz="3000" u="sng" dirty="0"/>
          </a:p>
        </p:txBody>
      </p:sp>
      <p:sp>
        <p:nvSpPr>
          <p:cNvPr id="3" name="副标题 2"/>
          <p:cNvSpPr>
            <a:spLocks noGrp="1"/>
          </p:cNvSpPr>
          <p:nvPr>
            <p:ph type="subTitle" idx="1"/>
          </p:nvPr>
        </p:nvSpPr>
        <p:spPr>
          <a:xfrm>
            <a:off x="857224" y="3452818"/>
            <a:ext cx="7429552" cy="869165"/>
          </a:xfrm>
        </p:spPr>
        <p:txBody>
          <a:bodyPr>
            <a:normAutofit/>
          </a:bodyPr>
          <a:lstStyle/>
          <a:p>
            <a:r>
              <a:rPr lang="en-US" altLang="zh-CN" sz="1800" dirty="0"/>
              <a:t>Robinson Huang</a:t>
            </a:r>
            <a:br>
              <a:rPr lang="en-US" altLang="zh-CN" sz="2800" dirty="0"/>
            </a:br>
            <a:r>
              <a:rPr lang="en-US" altLang="zh-CN" sz="2000" dirty="0">
                <a:solidFill>
                  <a:schemeClr val="bg1">
                    <a:lumMod val="65000"/>
                  </a:schemeClr>
                </a:solidFill>
              </a:rPr>
              <a:t>X-SENSE Innovations Co., Ltd.</a:t>
            </a:r>
            <a:endParaRPr lang="en-US" altLang="zh-CN" sz="2000" dirty="0">
              <a:solidFill>
                <a:schemeClr val="bg1">
                  <a:lumMod val="65000"/>
                </a:schemeClr>
              </a:solidFill>
            </a:endParaRPr>
          </a:p>
        </p:txBody>
      </p:sp>
      <p:pic>
        <p:nvPicPr>
          <p:cNvPr id="5" name="Picture 3"/>
          <p:cNvPicPr>
            <a:picLocks noChangeAspect="1" noChangeArrowheads="1"/>
          </p:cNvPicPr>
          <p:nvPr/>
        </p:nvPicPr>
        <p:blipFill>
          <a:blip r:embed="rId1"/>
          <a:srcRect b="16725"/>
          <a:stretch>
            <a:fillRect/>
          </a:stretch>
        </p:blipFill>
        <p:spPr bwMode="auto">
          <a:xfrm>
            <a:off x="6929454" y="3988602"/>
            <a:ext cx="2204342" cy="1428740"/>
          </a:xfrm>
          <a:prstGeom prst="rect">
            <a:avLst/>
          </a:prstGeom>
          <a:noFill/>
          <a:ln w="9525">
            <a:noFill/>
            <a:miter lim="800000"/>
            <a:headEnd/>
            <a:tailEnd/>
          </a:ln>
          <a:effectLst/>
        </p:spPr>
      </p:pic>
      <p:pic>
        <p:nvPicPr>
          <p:cNvPr id="1026" name="Picture 2"/>
          <p:cNvPicPr>
            <a:picLocks noChangeAspect="1" noChangeArrowheads="1"/>
          </p:cNvPicPr>
          <p:nvPr/>
        </p:nvPicPr>
        <p:blipFill>
          <a:blip r:embed="rId2"/>
          <a:srcRect/>
          <a:stretch>
            <a:fillRect/>
          </a:stretch>
        </p:blipFill>
        <p:spPr bwMode="auto">
          <a:xfrm>
            <a:off x="2214546" y="1285865"/>
            <a:ext cx="4429156" cy="1107289"/>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0" y="1376104"/>
            <a:ext cx="8229600" cy="3785652"/>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备注：</a:t>
            </a:r>
            <a:endParaRPr lang="en-US" altLang="zh-CN" sz="1200" dirty="0">
              <a:latin typeface="Arial" panose="020B0604020202020204" pitchFamily="34" charset="0"/>
            </a:endParaRPr>
          </a:p>
          <a:p>
            <a:r>
              <a:rPr lang="zh-CN" altLang="en-US" sz="1200" b="1" dirty="0">
                <a:latin typeface="Arial" panose="020B0604020202020204" pitchFamily="34" charset="0"/>
              </a:rPr>
              <a:t>可以救命的一氧化碳</a:t>
            </a:r>
            <a:endParaRPr lang="zh-CN" altLang="en-US" sz="1200" b="1" dirty="0">
              <a:latin typeface="Arial" panose="020B0604020202020204" pitchFamily="34" charset="0"/>
            </a:endParaRPr>
          </a:p>
          <a:p>
            <a:r>
              <a:rPr lang="zh-CN" altLang="en-US" sz="1200" dirty="0">
                <a:latin typeface="Arial" panose="020B0604020202020204" pitchFamily="34" charset="0"/>
              </a:rPr>
              <a:t>　　上世纪</a:t>
            </a:r>
            <a:r>
              <a:rPr lang="en-US" altLang="zh-CN" sz="1200" dirty="0">
                <a:latin typeface="Arial" panose="020B0604020202020204" pitchFamily="34" charset="0"/>
              </a:rPr>
              <a:t>60</a:t>
            </a:r>
            <a:r>
              <a:rPr lang="zh-CN" altLang="en-US" sz="1200" dirty="0">
                <a:latin typeface="Arial" panose="020B0604020202020204" pitchFamily="34" charset="0"/>
              </a:rPr>
              <a:t>年代</a:t>
            </a:r>
            <a:r>
              <a:rPr lang="en-US" altLang="zh-CN" sz="1200" dirty="0">
                <a:latin typeface="Arial" panose="020B0604020202020204" pitchFamily="34" charset="0"/>
              </a:rPr>
              <a:t>,</a:t>
            </a:r>
            <a:r>
              <a:rPr lang="zh-CN" altLang="en-US" sz="1200" dirty="0">
                <a:latin typeface="Arial" panose="020B0604020202020204" pitchFamily="34" charset="0"/>
              </a:rPr>
              <a:t>人们就知道身体组织受毒素</a:t>
            </a:r>
            <a:r>
              <a:rPr lang="en-US" altLang="zh-CN" sz="1200" dirty="0">
                <a:latin typeface="Arial" panose="020B0604020202020204" pitchFamily="34" charset="0"/>
              </a:rPr>
              <a:t>,</a:t>
            </a:r>
            <a:r>
              <a:rPr lang="zh-CN" altLang="en-US" sz="1200" dirty="0">
                <a:latin typeface="Arial" panose="020B0604020202020204" pitchFamily="34" charset="0"/>
                <a:hlinkClick r:id="rId1"/>
              </a:rPr>
              <a:t>紫外线</a:t>
            </a:r>
            <a:r>
              <a:rPr lang="zh-CN" altLang="en-US" sz="1200" dirty="0">
                <a:latin typeface="Arial" panose="020B0604020202020204" pitchFamily="34" charset="0"/>
              </a:rPr>
              <a:t>辐射</a:t>
            </a:r>
            <a:r>
              <a:rPr lang="en-US" altLang="zh-CN" sz="1200" dirty="0">
                <a:latin typeface="Arial" panose="020B0604020202020204" pitchFamily="34" charset="0"/>
              </a:rPr>
              <a:t>,</a:t>
            </a:r>
            <a:r>
              <a:rPr lang="zh-CN" altLang="en-US" sz="1200" dirty="0">
                <a:latin typeface="Arial" panose="020B0604020202020204" pitchFamily="34" charset="0"/>
              </a:rPr>
              <a:t>激素和药物等侵害时</a:t>
            </a:r>
            <a:r>
              <a:rPr lang="en-US" altLang="zh-CN" sz="1200" dirty="0">
                <a:latin typeface="Arial" panose="020B0604020202020204" pitchFamily="34" charset="0"/>
              </a:rPr>
              <a:t>,</a:t>
            </a:r>
            <a:r>
              <a:rPr lang="zh-CN" altLang="en-US" sz="1200" dirty="0">
                <a:latin typeface="Arial" panose="020B0604020202020204" pitchFamily="34" charset="0"/>
              </a:rPr>
              <a:t>血红素加氧酶</a:t>
            </a:r>
            <a:r>
              <a:rPr lang="en-US" altLang="zh-CN" sz="1200" dirty="0">
                <a:latin typeface="Arial" panose="020B0604020202020204" pitchFamily="34" charset="0"/>
              </a:rPr>
              <a:t>-1(</a:t>
            </a:r>
            <a:r>
              <a:rPr lang="zh-CN" altLang="en-US" sz="1200" dirty="0">
                <a:latin typeface="Arial" panose="020B0604020202020204" pitchFamily="34" charset="0"/>
              </a:rPr>
              <a:t>简称</a:t>
            </a:r>
            <a:r>
              <a:rPr lang="en-US" altLang="zh-CN" sz="1200" dirty="0">
                <a:latin typeface="Arial" panose="020B0604020202020204" pitchFamily="34" charset="0"/>
              </a:rPr>
              <a:t>HO-1)</a:t>
            </a:r>
            <a:r>
              <a:rPr lang="zh-CN" altLang="en-US" sz="1200" dirty="0">
                <a:latin typeface="Arial" panose="020B0604020202020204" pitchFamily="34" charset="0"/>
              </a:rPr>
              <a:t>会及时对抗相应的受伤和感染</a:t>
            </a:r>
            <a:r>
              <a:rPr lang="en-US" altLang="zh-CN" sz="1200" dirty="0">
                <a:latin typeface="Arial" panose="020B0604020202020204" pitchFamily="34" charset="0"/>
              </a:rPr>
              <a:t>,</a:t>
            </a:r>
            <a:r>
              <a:rPr lang="zh-CN" altLang="en-US" sz="1200" dirty="0">
                <a:latin typeface="Arial" panose="020B0604020202020204" pitchFamily="34" charset="0"/>
              </a:rPr>
              <a:t>此时体内会自然地产生少量的一氧化碳</a:t>
            </a:r>
            <a:r>
              <a:rPr lang="en-US" altLang="zh-CN" sz="1200" dirty="0">
                <a:latin typeface="Arial" panose="020B0604020202020204" pitchFamily="34" charset="0"/>
              </a:rPr>
              <a:t>.</a:t>
            </a:r>
            <a:r>
              <a:rPr lang="zh-CN" altLang="en-US" sz="1200" dirty="0">
                <a:latin typeface="Arial" panose="020B0604020202020204" pitchFamily="34" charset="0"/>
              </a:rPr>
              <a:t>不过</a:t>
            </a:r>
            <a:r>
              <a:rPr lang="en-US" altLang="zh-CN" sz="1200" dirty="0">
                <a:latin typeface="Arial" panose="020B0604020202020204" pitchFamily="34" charset="0"/>
              </a:rPr>
              <a:t>,</a:t>
            </a:r>
            <a:r>
              <a:rPr lang="zh-CN" altLang="en-US" sz="1200" dirty="0">
                <a:latin typeface="Arial" panose="020B0604020202020204" pitchFamily="34" charset="0"/>
              </a:rPr>
              <a:t>当时人们都认为一氧化碳是组织代谢的副产品</a:t>
            </a:r>
            <a:r>
              <a:rPr lang="en-US" altLang="zh-CN"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　　由于一氧化碳对人体有益</a:t>
            </a:r>
            <a:r>
              <a:rPr lang="en-US" altLang="zh-CN" sz="1200" dirty="0">
                <a:latin typeface="Arial" panose="020B0604020202020204" pitchFamily="34" charset="0"/>
              </a:rPr>
              <a:t>,</a:t>
            </a:r>
            <a:r>
              <a:rPr lang="zh-CN" altLang="en-US" sz="1200" dirty="0">
                <a:latin typeface="Arial" panose="020B0604020202020204" pitchFamily="34" charset="0"/>
              </a:rPr>
              <a:t>一些科学家想把它用于临床治疗</a:t>
            </a:r>
            <a:r>
              <a:rPr lang="en-US" altLang="zh-CN" sz="1200" dirty="0">
                <a:latin typeface="Arial" panose="020B0604020202020204" pitchFamily="34" charset="0"/>
              </a:rPr>
              <a:t>.</a:t>
            </a:r>
            <a:r>
              <a:rPr lang="zh-CN" altLang="en-US" sz="1200" dirty="0">
                <a:latin typeface="Arial" panose="020B0604020202020204" pitchFamily="34" charset="0"/>
              </a:rPr>
              <a:t>然而</a:t>
            </a:r>
            <a:r>
              <a:rPr lang="en-US" altLang="zh-CN" sz="1200" dirty="0">
                <a:latin typeface="Arial" panose="020B0604020202020204" pitchFamily="34" charset="0"/>
              </a:rPr>
              <a:t>,</a:t>
            </a:r>
            <a:r>
              <a:rPr lang="zh-CN" altLang="en-US" sz="1200" dirty="0">
                <a:latin typeface="Arial" panose="020B0604020202020204" pitchFamily="34" charset="0"/>
              </a:rPr>
              <a:t>一氧化碳是有毒气体</a:t>
            </a:r>
            <a:r>
              <a:rPr lang="en-US" altLang="zh-CN" sz="1200" dirty="0">
                <a:latin typeface="Arial" panose="020B0604020202020204" pitchFamily="34" charset="0"/>
              </a:rPr>
              <a:t>,</a:t>
            </a:r>
            <a:r>
              <a:rPr lang="zh-CN" altLang="en-US" sz="1200" dirty="0">
                <a:latin typeface="Arial" panose="020B0604020202020204" pitchFamily="34" charset="0"/>
              </a:rPr>
              <a:t>使用稍有不当</a:t>
            </a:r>
            <a:r>
              <a:rPr lang="en-US" altLang="zh-CN" sz="1200" dirty="0">
                <a:latin typeface="Arial" panose="020B0604020202020204" pitchFamily="34" charset="0"/>
              </a:rPr>
              <a:t>,</a:t>
            </a:r>
            <a:r>
              <a:rPr lang="zh-CN" altLang="en-US" sz="1200" dirty="0">
                <a:latin typeface="Arial" panose="020B0604020202020204" pitchFamily="34" charset="0"/>
              </a:rPr>
              <a:t>就会对人类造成危害</a:t>
            </a:r>
            <a:r>
              <a:rPr lang="en-US" altLang="zh-CN" sz="1200" dirty="0">
                <a:latin typeface="Arial" panose="020B0604020202020204" pitchFamily="34" charset="0"/>
              </a:rPr>
              <a:t>.</a:t>
            </a:r>
            <a:r>
              <a:rPr lang="zh-CN" altLang="en-US" sz="1200" dirty="0">
                <a:latin typeface="Arial" panose="020B0604020202020204" pitchFamily="34" charset="0"/>
              </a:rPr>
              <a:t>一氧化碳能紧紧结合红细胞中的血红蛋白</a:t>
            </a:r>
            <a:r>
              <a:rPr lang="en-US" altLang="zh-CN" sz="1200" dirty="0">
                <a:latin typeface="Arial" panose="020B0604020202020204" pitchFamily="34" charset="0"/>
              </a:rPr>
              <a:t>,</a:t>
            </a:r>
            <a:r>
              <a:rPr lang="zh-CN" altLang="en-US" sz="1200" dirty="0">
                <a:latin typeface="Arial" panose="020B0604020202020204" pitchFamily="34" charset="0"/>
              </a:rPr>
              <a:t>形成羧化血红蛋白</a:t>
            </a:r>
            <a:r>
              <a:rPr lang="en-US" altLang="zh-CN" sz="1200" dirty="0">
                <a:latin typeface="Arial" panose="020B0604020202020204" pitchFamily="34" charset="0"/>
              </a:rPr>
              <a:t>,</a:t>
            </a:r>
            <a:r>
              <a:rPr lang="zh-CN" altLang="en-US" sz="1200" dirty="0">
                <a:latin typeface="Arial" panose="020B0604020202020204" pitchFamily="34" charset="0"/>
              </a:rPr>
              <a:t>使氧气无法载运到全身</a:t>
            </a:r>
            <a:r>
              <a:rPr lang="en-US" altLang="zh-CN" sz="1200" dirty="0">
                <a:latin typeface="Arial" panose="020B0604020202020204" pitchFamily="34" charset="0"/>
              </a:rPr>
              <a:t>.</a:t>
            </a:r>
            <a:r>
              <a:rPr lang="zh-CN" altLang="en-US" sz="1200" dirty="0">
                <a:latin typeface="Arial" panose="020B0604020202020204" pitchFamily="34" charset="0"/>
              </a:rPr>
              <a:t>当人体内</a:t>
            </a:r>
            <a:r>
              <a:rPr lang="en-US" altLang="zh-CN" sz="1200" dirty="0">
                <a:latin typeface="Arial" panose="020B0604020202020204" pitchFamily="34" charset="0"/>
              </a:rPr>
              <a:t>20%</a:t>
            </a:r>
            <a:r>
              <a:rPr lang="zh-CN" altLang="en-US" sz="1200" dirty="0">
                <a:latin typeface="Arial" panose="020B0604020202020204" pitchFamily="34" charset="0"/>
              </a:rPr>
              <a:t>左右的血红蛋白转变成羧化血红蛋白时</a:t>
            </a:r>
            <a:r>
              <a:rPr lang="en-US" altLang="zh-CN" sz="1200" dirty="0">
                <a:latin typeface="Arial" panose="020B0604020202020204" pitchFamily="34" charset="0"/>
              </a:rPr>
              <a:t>,</a:t>
            </a:r>
            <a:r>
              <a:rPr lang="zh-CN" altLang="en-US" sz="1200" dirty="0">
                <a:latin typeface="Arial" panose="020B0604020202020204" pitchFamily="34" charset="0"/>
              </a:rPr>
              <a:t>就会出现恶心</a:t>
            </a:r>
            <a:r>
              <a:rPr lang="en-US" altLang="zh-CN" sz="1200" dirty="0">
                <a:latin typeface="Arial" panose="020B0604020202020204" pitchFamily="34" charset="0"/>
              </a:rPr>
              <a:t>,</a:t>
            </a:r>
            <a:r>
              <a:rPr lang="zh-CN" altLang="en-US" sz="1200" dirty="0">
                <a:latin typeface="Arial" panose="020B0604020202020204" pitchFamily="34" charset="0"/>
              </a:rPr>
              <a:t>呕吐和晕倒的情况</a:t>
            </a:r>
            <a:r>
              <a:rPr lang="en-US" altLang="zh-CN" sz="1200" dirty="0">
                <a:latin typeface="Arial" panose="020B0604020202020204" pitchFamily="34" charset="0"/>
              </a:rPr>
              <a:t>;</a:t>
            </a:r>
            <a:r>
              <a:rPr lang="zh-CN" altLang="en-US" sz="1200" dirty="0">
                <a:latin typeface="Arial" panose="020B0604020202020204" pitchFamily="34" charset="0"/>
              </a:rPr>
              <a:t>当人体内</a:t>
            </a:r>
            <a:r>
              <a:rPr lang="en-US" altLang="zh-CN" sz="1200" dirty="0">
                <a:latin typeface="Arial" panose="020B0604020202020204" pitchFamily="34" charset="0"/>
              </a:rPr>
              <a:t>40%</a:t>
            </a:r>
            <a:r>
              <a:rPr lang="zh-CN" altLang="en-US" sz="1200" dirty="0">
                <a:latin typeface="Arial" panose="020B0604020202020204" pitchFamily="34" charset="0"/>
              </a:rPr>
              <a:t>左右的血红蛋白转变成羧化血红蛋白时</a:t>
            </a:r>
            <a:r>
              <a:rPr lang="en-US" altLang="zh-CN" sz="1200" dirty="0">
                <a:latin typeface="Arial" panose="020B0604020202020204" pitchFamily="34" charset="0"/>
              </a:rPr>
              <a:t>,</a:t>
            </a:r>
            <a:r>
              <a:rPr lang="zh-CN" altLang="en-US" sz="1200" dirty="0">
                <a:latin typeface="Arial" panose="020B0604020202020204" pitchFamily="34" charset="0"/>
              </a:rPr>
              <a:t>就会夺人性命</a:t>
            </a:r>
            <a:r>
              <a:rPr lang="en-US" altLang="zh-CN" sz="1200" dirty="0">
                <a:latin typeface="Arial" panose="020B0604020202020204" pitchFamily="34" charset="0"/>
              </a:rPr>
              <a:t>.</a:t>
            </a:r>
            <a:r>
              <a:rPr lang="zh-CN" altLang="en-US" sz="1200" dirty="0">
                <a:latin typeface="Arial" panose="020B0604020202020204" pitchFamily="34" charset="0"/>
              </a:rPr>
              <a:t>因此</a:t>
            </a:r>
            <a:r>
              <a:rPr lang="en-US" altLang="zh-CN" sz="1200" dirty="0">
                <a:latin typeface="Arial" panose="020B0604020202020204" pitchFamily="34" charset="0"/>
              </a:rPr>
              <a:t>,</a:t>
            </a:r>
            <a:r>
              <a:rPr lang="zh-CN" altLang="en-US" sz="1200" dirty="0">
                <a:latin typeface="Arial" panose="020B0604020202020204" pitchFamily="34" charset="0"/>
              </a:rPr>
              <a:t>有科学家反对把一氧化碳引入对人类的临床治疗</a:t>
            </a:r>
            <a:r>
              <a:rPr lang="en-US" altLang="zh-CN" sz="1200" dirty="0">
                <a:latin typeface="Arial" panose="020B0604020202020204" pitchFamily="34" charset="0"/>
              </a:rPr>
              <a:t>.</a:t>
            </a:r>
            <a:r>
              <a:rPr lang="zh-CN" altLang="en-US" sz="1200" dirty="0">
                <a:latin typeface="Arial" panose="020B0604020202020204" pitchFamily="34" charset="0"/>
              </a:rPr>
              <a:t>但美国的奥古斯丁</a:t>
            </a:r>
            <a:r>
              <a:rPr lang="en-US" altLang="zh-CN" sz="1200" dirty="0">
                <a:latin typeface="Arial" panose="020B0604020202020204" pitchFamily="34" charset="0"/>
              </a:rPr>
              <a:t>·</a:t>
            </a:r>
            <a:r>
              <a:rPr lang="zh-CN" altLang="en-US" sz="1200" dirty="0">
                <a:latin typeface="Arial" panose="020B0604020202020204" pitchFamily="34" charset="0"/>
              </a:rPr>
              <a:t>乔和弗里茨</a:t>
            </a:r>
            <a:r>
              <a:rPr lang="en-US" altLang="zh-CN" sz="1200" dirty="0">
                <a:latin typeface="Arial" panose="020B0604020202020204" pitchFamily="34" charset="0"/>
              </a:rPr>
              <a:t>·</a:t>
            </a:r>
            <a:r>
              <a:rPr lang="zh-CN" altLang="en-US" sz="1200" dirty="0">
                <a:latin typeface="Arial" panose="020B0604020202020204" pitchFamily="34" charset="0"/>
              </a:rPr>
              <a:t>贝奇称</a:t>
            </a:r>
            <a:r>
              <a:rPr lang="en-US" altLang="zh-CN" sz="1200" dirty="0">
                <a:latin typeface="Arial" panose="020B0604020202020204" pitchFamily="34" charset="0"/>
              </a:rPr>
              <a:t>,</a:t>
            </a:r>
            <a:r>
              <a:rPr lang="zh-CN" altLang="en-US" sz="1200" dirty="0">
                <a:latin typeface="Arial" panose="020B0604020202020204" pitchFamily="34" charset="0"/>
              </a:rPr>
              <a:t>医药界不该这么快拒绝一氧化碳的治疗潜力</a:t>
            </a:r>
            <a:r>
              <a:rPr lang="en-US" altLang="zh-CN" sz="1200" dirty="0">
                <a:latin typeface="Arial" panose="020B0604020202020204" pitchFamily="34" charset="0"/>
              </a:rPr>
              <a:t>,</a:t>
            </a:r>
            <a:r>
              <a:rPr lang="zh-CN" altLang="en-US" sz="1200" dirty="0">
                <a:latin typeface="Arial" panose="020B0604020202020204" pitchFamily="34" charset="0"/>
              </a:rPr>
              <a:t>一氧化碳疗法是紧急情况下最好的方法</a:t>
            </a:r>
            <a:r>
              <a:rPr lang="en-US" altLang="zh-CN"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en-US" altLang="zh-CN" sz="1200" dirty="0">
                <a:latin typeface="Arial" panose="020B0604020202020204" pitchFamily="34" charset="0"/>
              </a:rPr>
              <a:t>2001</a:t>
            </a:r>
            <a:r>
              <a:rPr lang="zh-CN" altLang="en-US" sz="1200" dirty="0">
                <a:latin typeface="Arial" panose="020B0604020202020204" pitchFamily="34" charset="0"/>
              </a:rPr>
              <a:t>年上半年</a:t>
            </a:r>
            <a:r>
              <a:rPr lang="en-US" altLang="zh-CN" sz="1200" dirty="0">
                <a:latin typeface="Arial" panose="020B0604020202020204" pitchFamily="34" charset="0"/>
              </a:rPr>
              <a:t>,</a:t>
            </a:r>
            <a:r>
              <a:rPr lang="zh-CN" altLang="en-US" sz="1200" dirty="0">
                <a:latin typeface="Arial" panose="020B0604020202020204" pitchFamily="34" charset="0"/>
              </a:rPr>
              <a:t>乔和贝奇领导的研究小组指出</a:t>
            </a:r>
            <a:r>
              <a:rPr lang="en-US" altLang="zh-CN" sz="1200" dirty="0">
                <a:latin typeface="Arial" panose="020B0604020202020204" pitchFamily="34" charset="0"/>
              </a:rPr>
              <a:t>,</a:t>
            </a:r>
            <a:r>
              <a:rPr lang="zh-CN" altLang="en-US" sz="1200" dirty="0">
                <a:latin typeface="Arial" panose="020B0604020202020204" pitchFamily="34" charset="0"/>
              </a:rPr>
              <a:t>患者吸入微量一氧化碳有助于防止器官的排斥反应</a:t>
            </a:r>
            <a:r>
              <a:rPr lang="en-US" altLang="zh-CN" sz="1200" dirty="0">
                <a:latin typeface="Arial" panose="020B0604020202020204" pitchFamily="34" charset="0"/>
              </a:rPr>
              <a:t>.</a:t>
            </a:r>
            <a:r>
              <a:rPr lang="zh-CN" altLang="en-US" sz="1200" dirty="0">
                <a:latin typeface="Arial" panose="020B0604020202020204" pitchFamily="34" charset="0"/>
              </a:rPr>
              <a:t>他们在进行老鼠心脏移植时</a:t>
            </a:r>
            <a:r>
              <a:rPr lang="en-US" altLang="zh-CN" sz="1200" dirty="0">
                <a:latin typeface="Arial" panose="020B0604020202020204" pitchFamily="34" charset="0"/>
              </a:rPr>
              <a:t>,</a:t>
            </a:r>
            <a:r>
              <a:rPr lang="zh-CN" altLang="en-US" sz="1200" dirty="0">
                <a:latin typeface="Arial" panose="020B0604020202020204" pitchFamily="34" charset="0"/>
              </a:rPr>
              <a:t>用一种叫</a:t>
            </a:r>
            <a:r>
              <a:rPr lang="en-US" altLang="zh-CN" sz="1200" dirty="0">
                <a:latin typeface="Arial" panose="020B0604020202020204" pitchFamily="34" charset="0"/>
              </a:rPr>
              <a:t>"</a:t>
            </a:r>
            <a:r>
              <a:rPr lang="zh-CN" altLang="en-US" sz="1200" dirty="0">
                <a:latin typeface="Arial" panose="020B0604020202020204" pitchFamily="34" charset="0"/>
              </a:rPr>
              <a:t>卟啉</a:t>
            </a:r>
            <a:r>
              <a:rPr lang="en-US" altLang="zh-CN" sz="1200" dirty="0">
                <a:latin typeface="Arial" panose="020B0604020202020204" pitchFamily="34" charset="0"/>
              </a:rPr>
              <a:t>"</a:t>
            </a:r>
            <a:r>
              <a:rPr lang="zh-CN" altLang="en-US" sz="1200" dirty="0">
                <a:latin typeface="Arial" panose="020B0604020202020204" pitchFamily="34" charset="0"/>
              </a:rPr>
              <a:t>的化学药品将</a:t>
            </a:r>
            <a:r>
              <a:rPr lang="en-US" altLang="zh-CN" sz="1200" dirty="0">
                <a:latin typeface="Arial" panose="020B0604020202020204" pitchFamily="34" charset="0"/>
              </a:rPr>
              <a:t>HO-1</a:t>
            </a:r>
            <a:r>
              <a:rPr lang="zh-CN" altLang="en-US" sz="1200" dirty="0">
                <a:latin typeface="Arial" panose="020B0604020202020204" pitchFamily="34" charset="0"/>
              </a:rPr>
              <a:t>封闭</a:t>
            </a:r>
            <a:r>
              <a:rPr lang="en-US" altLang="zh-CN" sz="1200" dirty="0">
                <a:latin typeface="Arial" panose="020B0604020202020204" pitchFamily="34" charset="0"/>
              </a:rPr>
              <a:t>,</a:t>
            </a:r>
            <a:r>
              <a:rPr lang="zh-CN" altLang="en-US" sz="1200" dirty="0">
                <a:latin typeface="Arial" panose="020B0604020202020204" pitchFamily="34" charset="0"/>
              </a:rPr>
              <a:t>一星期内老鼠有排斥移植的反应产生</a:t>
            </a:r>
            <a:r>
              <a:rPr lang="en-US" altLang="zh-CN" sz="1200" dirty="0">
                <a:latin typeface="Arial" panose="020B0604020202020204" pitchFamily="34" charset="0"/>
              </a:rPr>
              <a:t>.</a:t>
            </a:r>
            <a:r>
              <a:rPr lang="zh-CN" altLang="en-US" sz="1200" dirty="0">
                <a:latin typeface="Arial" panose="020B0604020202020204" pitchFamily="34" charset="0"/>
              </a:rPr>
              <a:t>但如果将老鼠置于含微量一氧化碳的空气中</a:t>
            </a:r>
            <a:r>
              <a:rPr lang="en-US" altLang="zh-CN" sz="1200" dirty="0">
                <a:latin typeface="Arial" panose="020B0604020202020204" pitchFamily="34" charset="0"/>
              </a:rPr>
              <a:t>,</a:t>
            </a:r>
            <a:r>
              <a:rPr lang="zh-CN" altLang="en-US" sz="1200" dirty="0">
                <a:latin typeface="Arial" panose="020B0604020202020204" pitchFamily="34" charset="0"/>
              </a:rPr>
              <a:t>则可以幸存</a:t>
            </a:r>
            <a:r>
              <a:rPr lang="en-US" altLang="zh-CN" sz="1200" dirty="0">
                <a:latin typeface="Arial" panose="020B0604020202020204" pitchFamily="34" charset="0"/>
              </a:rPr>
              <a:t>.</a:t>
            </a:r>
            <a:r>
              <a:rPr lang="zh-CN" altLang="en-US" sz="1200" dirty="0">
                <a:latin typeface="Arial" panose="020B0604020202020204" pitchFamily="34" charset="0"/>
              </a:rPr>
              <a:t>也就是说</a:t>
            </a:r>
            <a:r>
              <a:rPr lang="en-US" altLang="zh-CN" sz="1200" dirty="0">
                <a:latin typeface="Arial" panose="020B0604020202020204" pitchFamily="34" charset="0"/>
              </a:rPr>
              <a:t>,</a:t>
            </a:r>
            <a:r>
              <a:rPr lang="zh-CN" altLang="en-US" sz="1200" dirty="0">
                <a:latin typeface="Arial" panose="020B0604020202020204" pitchFamily="34" charset="0"/>
              </a:rPr>
              <a:t>吸入动物体内的微量一氧化碳可以完成</a:t>
            </a:r>
            <a:r>
              <a:rPr lang="en-US" altLang="zh-CN" sz="1200" dirty="0">
                <a:latin typeface="Arial" panose="020B0604020202020204" pitchFamily="34" charset="0"/>
              </a:rPr>
              <a:t>H0-1</a:t>
            </a:r>
            <a:r>
              <a:rPr lang="zh-CN" altLang="en-US" sz="1200" dirty="0">
                <a:latin typeface="Arial" panose="020B0604020202020204" pitchFamily="34" charset="0"/>
              </a:rPr>
              <a:t>所能完成的任务</a:t>
            </a:r>
            <a:r>
              <a:rPr lang="en-US" altLang="zh-CN" sz="1200" dirty="0">
                <a:latin typeface="Arial" panose="020B0604020202020204" pitchFamily="34" charset="0"/>
              </a:rPr>
              <a:t>.</a:t>
            </a:r>
            <a:r>
              <a:rPr lang="zh-CN" altLang="en-US" sz="1200" dirty="0">
                <a:latin typeface="Arial" panose="020B0604020202020204" pitchFamily="34" charset="0"/>
              </a:rPr>
              <a:t>这个实验也说明</a:t>
            </a:r>
            <a:r>
              <a:rPr lang="en-US" altLang="zh-CN" sz="1200" dirty="0">
                <a:latin typeface="Arial" panose="020B0604020202020204" pitchFamily="34" charset="0"/>
              </a:rPr>
              <a:t>,20</a:t>
            </a:r>
            <a:r>
              <a:rPr lang="zh-CN" altLang="en-US" sz="1200" dirty="0">
                <a:latin typeface="Arial" panose="020B0604020202020204" pitchFamily="34" charset="0"/>
              </a:rPr>
              <a:t>世纪</a:t>
            </a:r>
            <a:r>
              <a:rPr lang="en-US" altLang="zh-CN" sz="1200" dirty="0">
                <a:latin typeface="Arial" panose="020B0604020202020204" pitchFamily="34" charset="0"/>
              </a:rPr>
              <a:t>60</a:t>
            </a:r>
            <a:r>
              <a:rPr lang="zh-CN" altLang="en-US" sz="1200" dirty="0">
                <a:latin typeface="Arial" panose="020B0604020202020204" pitchFamily="34" charset="0"/>
              </a:rPr>
              <a:t>年代人们在研究</a:t>
            </a:r>
            <a:r>
              <a:rPr lang="en-US" altLang="zh-CN" sz="1200" dirty="0">
                <a:latin typeface="Arial" panose="020B0604020202020204" pitchFamily="34" charset="0"/>
              </a:rPr>
              <a:t>HO-1</a:t>
            </a:r>
            <a:r>
              <a:rPr lang="zh-CN" altLang="en-US" sz="1200" dirty="0">
                <a:latin typeface="Arial" panose="020B0604020202020204" pitchFamily="34" charset="0"/>
              </a:rPr>
              <a:t>时发现的一氧化碳不是代谢废物</a:t>
            </a:r>
            <a:r>
              <a:rPr lang="en-US" altLang="zh-CN" sz="1200" dirty="0">
                <a:latin typeface="Arial" panose="020B0604020202020204" pitchFamily="34" charset="0"/>
              </a:rPr>
              <a:t>,</a:t>
            </a:r>
            <a:r>
              <a:rPr lang="zh-CN" altLang="en-US" sz="1200" dirty="0">
                <a:latin typeface="Arial" panose="020B0604020202020204" pitchFamily="34" charset="0"/>
              </a:rPr>
              <a:t>而是在</a:t>
            </a:r>
            <a:r>
              <a:rPr lang="en-US" altLang="zh-CN" sz="1200" dirty="0">
                <a:latin typeface="Arial" panose="020B0604020202020204" pitchFamily="34" charset="0"/>
              </a:rPr>
              <a:t>HO-1</a:t>
            </a:r>
            <a:r>
              <a:rPr lang="zh-CN" altLang="en-US" sz="1200" dirty="0">
                <a:latin typeface="Arial" panose="020B0604020202020204" pitchFamily="34" charset="0"/>
              </a:rPr>
              <a:t>的作用下</a:t>
            </a:r>
            <a:r>
              <a:rPr lang="en-US" altLang="zh-CN" sz="1200" dirty="0">
                <a:latin typeface="Arial" panose="020B0604020202020204" pitchFamily="34" charset="0"/>
              </a:rPr>
              <a:t>,</a:t>
            </a:r>
            <a:r>
              <a:rPr lang="zh-CN" altLang="en-US" sz="1200" dirty="0">
                <a:latin typeface="Arial" panose="020B0604020202020204" pitchFamily="34" charset="0"/>
              </a:rPr>
              <a:t>人体为生理防御反应所产生的气体</a:t>
            </a:r>
            <a:r>
              <a:rPr lang="en-US" altLang="zh-CN"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　　</a:t>
            </a:r>
            <a:r>
              <a:rPr lang="en-US" altLang="zh-CN" sz="1200" dirty="0">
                <a:latin typeface="Arial" panose="020B0604020202020204" pitchFamily="34" charset="0"/>
              </a:rPr>
              <a:t>2001</a:t>
            </a:r>
            <a:r>
              <a:rPr lang="zh-CN" altLang="en-US" sz="1200" dirty="0">
                <a:latin typeface="Arial" panose="020B0604020202020204" pitchFamily="34" charset="0"/>
              </a:rPr>
              <a:t>年年底</a:t>
            </a:r>
            <a:r>
              <a:rPr lang="en-US" altLang="zh-CN" sz="1200" dirty="0">
                <a:latin typeface="Arial" panose="020B0604020202020204" pitchFamily="34" charset="0"/>
              </a:rPr>
              <a:t>,</a:t>
            </a:r>
            <a:r>
              <a:rPr lang="zh-CN" altLang="en-US" sz="1200" dirty="0">
                <a:latin typeface="Arial" panose="020B0604020202020204" pitchFamily="34" charset="0"/>
              </a:rPr>
              <a:t>美国的大卫</a:t>
            </a:r>
            <a:r>
              <a:rPr lang="en-US" altLang="zh-CN" sz="1200" dirty="0">
                <a:latin typeface="Arial" panose="020B0604020202020204" pitchFamily="34" charset="0"/>
              </a:rPr>
              <a:t>·</a:t>
            </a:r>
            <a:r>
              <a:rPr lang="zh-CN" altLang="en-US" sz="1200" dirty="0">
                <a:latin typeface="Arial" panose="020B0604020202020204" pitchFamily="34" charset="0"/>
              </a:rPr>
              <a:t>平斯基的实验表明</a:t>
            </a:r>
            <a:r>
              <a:rPr lang="en-US" altLang="zh-CN" sz="1200" dirty="0">
                <a:latin typeface="Arial" panose="020B0604020202020204" pitchFamily="34" charset="0"/>
              </a:rPr>
              <a:t>,</a:t>
            </a:r>
            <a:r>
              <a:rPr lang="zh-CN" altLang="en-US" sz="1200" dirty="0">
                <a:latin typeface="Arial" panose="020B0604020202020204" pitchFamily="34" charset="0"/>
              </a:rPr>
              <a:t>一氧化碳对肺移植手术也大有帮助</a:t>
            </a:r>
            <a:r>
              <a:rPr lang="en-US" altLang="zh-CN" sz="1200" dirty="0">
                <a:latin typeface="Arial" panose="020B0604020202020204" pitchFamily="34" charset="0"/>
              </a:rPr>
              <a:t>.</a:t>
            </a:r>
            <a:r>
              <a:rPr lang="zh-CN" altLang="en-US" sz="1200" dirty="0">
                <a:latin typeface="Arial" panose="020B0604020202020204" pitchFamily="34" charset="0"/>
              </a:rPr>
              <a:t>平斯基改变了一些老鼠的遗传特性</a:t>
            </a:r>
            <a:r>
              <a:rPr lang="en-US" altLang="zh-CN" sz="1200" dirty="0">
                <a:latin typeface="Arial" panose="020B0604020202020204" pitchFamily="34" charset="0"/>
              </a:rPr>
              <a:t>,</a:t>
            </a:r>
            <a:r>
              <a:rPr lang="zh-CN" altLang="en-US" sz="1200" dirty="0">
                <a:latin typeface="Arial" panose="020B0604020202020204" pitchFamily="34" charset="0"/>
              </a:rPr>
              <a:t>使它们缺少制造</a:t>
            </a:r>
            <a:r>
              <a:rPr lang="en-US" altLang="zh-CN" sz="1200" dirty="0">
                <a:latin typeface="Arial" panose="020B0604020202020204" pitchFamily="34" charset="0"/>
              </a:rPr>
              <a:t>HO-1</a:t>
            </a:r>
            <a:r>
              <a:rPr lang="zh-CN" altLang="en-US" sz="1200" dirty="0">
                <a:latin typeface="Arial" panose="020B0604020202020204" pitchFamily="34" charset="0"/>
              </a:rPr>
              <a:t>的基因</a:t>
            </a:r>
            <a:r>
              <a:rPr lang="en-US" altLang="zh-CN" sz="1200" dirty="0">
                <a:latin typeface="Arial" panose="020B0604020202020204" pitchFamily="34" charset="0"/>
              </a:rPr>
              <a:t>,</a:t>
            </a:r>
            <a:r>
              <a:rPr lang="zh-CN" altLang="en-US" sz="1200" dirty="0">
                <a:latin typeface="Arial" panose="020B0604020202020204" pitchFamily="34" charset="0"/>
              </a:rPr>
              <a:t>然后让它们和正常的老鼠一起进行模拟的肺移植手术</a:t>
            </a:r>
            <a:r>
              <a:rPr lang="en-US" altLang="zh-CN" sz="1200" dirty="0">
                <a:latin typeface="Arial" panose="020B0604020202020204" pitchFamily="34" charset="0"/>
              </a:rPr>
              <a:t>.</a:t>
            </a:r>
            <a:r>
              <a:rPr lang="zh-CN" altLang="en-US" sz="1200" dirty="0">
                <a:latin typeface="Arial" panose="020B0604020202020204" pitchFamily="34" charset="0"/>
              </a:rPr>
              <a:t>平斯基用夹子截断供应到老鼠左肺的血流</a:t>
            </a:r>
            <a:r>
              <a:rPr lang="en-US" altLang="zh-CN" sz="1200" dirty="0">
                <a:latin typeface="Arial" panose="020B0604020202020204" pitchFamily="34" charset="0"/>
              </a:rPr>
              <a:t>,</a:t>
            </a:r>
            <a:r>
              <a:rPr lang="zh-CN" altLang="en-US" sz="1200" dirty="0">
                <a:latin typeface="Arial" panose="020B0604020202020204" pitchFamily="34" charset="0"/>
              </a:rPr>
              <a:t>一小时后让它们重新恢复流动</a:t>
            </a:r>
            <a:r>
              <a:rPr lang="en-US" altLang="zh-CN" sz="1200" dirty="0">
                <a:latin typeface="Arial" panose="020B0604020202020204" pitchFamily="34" charset="0"/>
              </a:rPr>
              <a:t>.</a:t>
            </a:r>
            <a:r>
              <a:rPr lang="zh-CN" altLang="en-US" sz="1200" dirty="0">
                <a:latin typeface="Arial" panose="020B0604020202020204" pitchFamily="34" charset="0"/>
              </a:rPr>
              <a:t>结果正常老鼠的生存率为</a:t>
            </a:r>
            <a:r>
              <a:rPr lang="en-US" altLang="zh-CN" sz="1200" dirty="0">
                <a:latin typeface="Arial" panose="020B0604020202020204" pitchFamily="34" charset="0"/>
              </a:rPr>
              <a:t>90%,</a:t>
            </a:r>
            <a:r>
              <a:rPr lang="zh-CN" altLang="en-US" sz="1200" dirty="0">
                <a:latin typeface="Arial" panose="020B0604020202020204" pitchFamily="34" charset="0"/>
              </a:rPr>
              <a:t>而所有改变过基因的老鼠皆死于产生在肺中的血块</a:t>
            </a:r>
            <a:r>
              <a:rPr lang="en-US" altLang="zh-CN" sz="1200" dirty="0">
                <a:latin typeface="Arial" panose="020B0604020202020204" pitchFamily="34" charset="0"/>
              </a:rPr>
              <a:t>.</a:t>
            </a:r>
            <a:r>
              <a:rPr lang="zh-CN" altLang="en-US" sz="1200" dirty="0">
                <a:latin typeface="Arial" panose="020B0604020202020204" pitchFamily="34" charset="0"/>
              </a:rPr>
              <a:t>在进一步的实验中</a:t>
            </a:r>
            <a:r>
              <a:rPr lang="en-US" altLang="zh-CN" sz="1200" dirty="0">
                <a:latin typeface="Arial" panose="020B0604020202020204" pitchFamily="34" charset="0"/>
              </a:rPr>
              <a:t>,</a:t>
            </a:r>
            <a:r>
              <a:rPr lang="zh-CN" altLang="en-US" sz="1200" dirty="0">
                <a:latin typeface="Arial" panose="020B0604020202020204" pitchFamily="34" charset="0"/>
              </a:rPr>
              <a:t>当平斯基给改变过基因的老鼠呼吸微量的一氧化碳后</a:t>
            </a:r>
            <a:r>
              <a:rPr lang="en-US" altLang="zh-CN" sz="1200" dirty="0">
                <a:latin typeface="Arial" panose="020B0604020202020204" pitchFamily="34" charset="0"/>
              </a:rPr>
              <a:t>,</a:t>
            </a:r>
            <a:r>
              <a:rPr lang="zh-CN" altLang="en-US" sz="1200" dirty="0">
                <a:latin typeface="Arial" panose="020B0604020202020204" pitchFamily="34" charset="0"/>
              </a:rPr>
              <a:t>只有一半老鼠死于非命</a:t>
            </a:r>
            <a:r>
              <a:rPr lang="en-US" altLang="zh-CN" sz="1200" dirty="0">
                <a:latin typeface="Arial" panose="020B0604020202020204" pitchFamily="34" charset="0"/>
              </a:rPr>
              <a:t>.</a:t>
            </a:r>
            <a:r>
              <a:rPr lang="zh-CN" altLang="en-US" sz="1200" dirty="0">
                <a:latin typeface="Arial" panose="020B0604020202020204" pitchFamily="34" charset="0"/>
              </a:rPr>
              <a:t>目前</a:t>
            </a:r>
            <a:r>
              <a:rPr lang="en-US" altLang="zh-CN" sz="1200" dirty="0">
                <a:latin typeface="Arial" panose="020B0604020202020204" pitchFamily="34" charset="0"/>
              </a:rPr>
              <a:t>,</a:t>
            </a:r>
            <a:r>
              <a:rPr lang="zh-CN" altLang="en-US" sz="1200" dirty="0">
                <a:latin typeface="Arial" panose="020B0604020202020204" pitchFamily="34" charset="0"/>
              </a:rPr>
              <a:t>每年有数千人进行肺移植手术</a:t>
            </a:r>
            <a:r>
              <a:rPr lang="en-US" altLang="zh-CN" sz="1200" dirty="0">
                <a:latin typeface="Arial" panose="020B0604020202020204" pitchFamily="34" charset="0"/>
              </a:rPr>
              <a:t>,</a:t>
            </a:r>
            <a:r>
              <a:rPr lang="zh-CN" altLang="en-US" sz="1200" dirty="0">
                <a:latin typeface="Arial" panose="020B0604020202020204" pitchFamily="34" charset="0"/>
              </a:rPr>
              <a:t>失败率为</a:t>
            </a:r>
            <a:r>
              <a:rPr lang="en-US" altLang="zh-CN" sz="1200" dirty="0">
                <a:latin typeface="Arial" panose="020B0604020202020204" pitchFamily="34" charset="0"/>
              </a:rPr>
              <a:t>30%,</a:t>
            </a:r>
            <a:r>
              <a:rPr lang="zh-CN" altLang="en-US" sz="1200" dirty="0">
                <a:latin typeface="Arial" panose="020B0604020202020204" pitchFamily="34" charset="0"/>
              </a:rPr>
              <a:t>比其他器官移植的失败率要高</a:t>
            </a:r>
            <a:r>
              <a:rPr lang="en-US" altLang="zh-CN" sz="1200" dirty="0">
                <a:latin typeface="Arial" panose="020B0604020202020204" pitchFamily="34" charset="0"/>
              </a:rPr>
              <a:t>,</a:t>
            </a:r>
            <a:r>
              <a:rPr lang="zh-CN" altLang="en-US" sz="1200" dirty="0">
                <a:latin typeface="Arial" panose="020B0604020202020204" pitchFamily="34" charset="0"/>
              </a:rPr>
              <a:t>比如</a:t>
            </a:r>
            <a:r>
              <a:rPr lang="en-US" altLang="zh-CN" sz="1200" dirty="0">
                <a:latin typeface="Arial" panose="020B0604020202020204" pitchFamily="34" charset="0"/>
              </a:rPr>
              <a:t>,</a:t>
            </a:r>
            <a:r>
              <a:rPr lang="zh-CN" altLang="en-US" sz="1200" dirty="0">
                <a:latin typeface="Arial" panose="020B0604020202020204" pitchFamily="34" charset="0"/>
              </a:rPr>
              <a:t>肾移植的失败率只有</a:t>
            </a:r>
            <a:r>
              <a:rPr lang="en-US" altLang="zh-CN" sz="1200" dirty="0">
                <a:latin typeface="Arial" panose="020B0604020202020204" pitchFamily="34" charset="0"/>
              </a:rPr>
              <a:t>10%.</a:t>
            </a:r>
            <a:r>
              <a:rPr lang="zh-CN" altLang="en-US" sz="1200" dirty="0">
                <a:latin typeface="Arial" panose="020B0604020202020204" pitchFamily="34" charset="0"/>
              </a:rPr>
              <a:t>因此</a:t>
            </a:r>
            <a:r>
              <a:rPr lang="en-US" altLang="zh-CN" sz="1200" dirty="0">
                <a:latin typeface="Arial" panose="020B0604020202020204" pitchFamily="34" charset="0"/>
              </a:rPr>
              <a:t>,</a:t>
            </a:r>
            <a:r>
              <a:rPr lang="zh-CN" altLang="en-US" sz="1200" dirty="0">
                <a:latin typeface="Arial" panose="020B0604020202020204" pitchFamily="34" charset="0"/>
              </a:rPr>
              <a:t>医药学家希望把一氧化碳的治疗作用引入到肺移植手术中</a:t>
            </a:r>
            <a:r>
              <a:rPr lang="en-US" altLang="zh-CN" sz="1200" dirty="0">
                <a:latin typeface="Arial" panose="020B0604020202020204" pitchFamily="34" charset="0"/>
              </a:rPr>
              <a:t>.</a:t>
            </a:r>
            <a:r>
              <a:rPr lang="zh-CN" altLang="en-US" sz="1200" dirty="0">
                <a:latin typeface="Arial" panose="020B0604020202020204" pitchFamily="34" charset="0"/>
              </a:rPr>
              <a:t>目前也有一些医生把一氧化碳用于临床手术中</a:t>
            </a:r>
            <a:r>
              <a:rPr lang="en-US" altLang="zh-CN" sz="1200" dirty="0">
                <a:latin typeface="Arial" panose="020B0604020202020204" pitchFamily="34" charset="0"/>
              </a:rPr>
              <a:t>,</a:t>
            </a:r>
            <a:r>
              <a:rPr lang="zh-CN" altLang="en-US" sz="1200" dirty="0">
                <a:latin typeface="Arial" panose="020B0604020202020204" pitchFamily="34" charset="0"/>
              </a:rPr>
              <a:t>取得了一定效果</a:t>
            </a:r>
            <a:r>
              <a:rPr lang="en-US" altLang="zh-CN" sz="1200" dirty="0">
                <a:latin typeface="Arial" panose="020B0604020202020204" pitchFamily="34" charset="0"/>
              </a:rPr>
              <a:t>. </a:t>
            </a:r>
            <a:endParaRPr lang="zh-CN" altLang="en-US" sz="1200" dirty="0">
              <a:latin typeface="Arial" panose="020B0604020202020204" pitchFamily="34" charset="0"/>
            </a:endParaRPr>
          </a:p>
          <a:p>
            <a:endParaRPr lang="zh-CN" altLang="en-US" sz="1200" dirty="0">
              <a:latin typeface="Arial" panose="020B0604020202020204" pitchFamily="34" charset="0"/>
            </a:endParaRPr>
          </a:p>
        </p:txBody>
      </p:sp>
      <p:sp>
        <p:nvSpPr>
          <p:cNvPr id="3" name="标题 1"/>
          <p:cNvSpPr>
            <a:spLocks noGrp="1"/>
          </p:cNvSpPr>
          <p:nvPr/>
        </p:nvSpPr>
        <p:spPr>
          <a:xfrm>
            <a:off x="457200" y="265696"/>
            <a:ext cx="8229600" cy="545027"/>
          </a:xfrm>
          <a:prstGeom prst="rect">
            <a:avLst/>
          </a:prstGeom>
          <a:ln w="12700">
            <a:solidFill>
              <a:srgbClr val="FF0000"/>
            </a:solidFill>
          </a:ln>
        </p:spPr>
        <p:txBody>
          <a:bodyPr vert="horz" lIns="91440" tIns="45720" rIns="91440" bIns="45720" rtlCol="0" anchor="ctr">
            <a:norm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dirty="0">
                <a:latin typeface="PMingLiU" panose="02020500000000000000" pitchFamily="18" charset="-120"/>
                <a:ea typeface="PMingLiU" panose="02020500000000000000" pitchFamily="18" charset="-120"/>
              </a:rPr>
              <a:t>4.</a:t>
            </a:r>
            <a:r>
              <a:rPr lang="zh-TW" altLang="en-US" dirty="0">
                <a:solidFill>
                  <a:srgbClr val="0070C0"/>
                </a:solidFill>
                <a:latin typeface="+mj-ea"/>
              </a:rPr>
              <a:t>碳氧血紅蛋白</a:t>
            </a:r>
            <a:r>
              <a:rPr lang="zh-CN" altLang="en-US" sz="2000" dirty="0">
                <a:solidFill>
                  <a:srgbClr val="0070C0"/>
                </a:solidFill>
                <a:latin typeface="Arial" panose="020B0604020202020204" pitchFamily="34" charset="0"/>
              </a:rPr>
              <a:t>浓度</a:t>
            </a:r>
            <a:r>
              <a:rPr lang="zh-CN" altLang="en-US" sz="2000" dirty="0">
                <a:latin typeface="Arial" panose="020B0604020202020204" pitchFamily="34" charset="0"/>
              </a:rPr>
              <a:t>与</a:t>
            </a:r>
            <a:r>
              <a:rPr lang="en-US" altLang="zh-CN" sz="2000" dirty="0">
                <a:solidFill>
                  <a:srgbClr val="0070C0"/>
                </a:solidFill>
                <a:latin typeface="Arial" panose="020B0604020202020204" pitchFamily="34" charset="0"/>
              </a:rPr>
              <a:t>CO</a:t>
            </a:r>
            <a:r>
              <a:rPr lang="zh-CN" altLang="en-US" sz="2000" dirty="0">
                <a:solidFill>
                  <a:srgbClr val="0070C0"/>
                </a:solidFill>
                <a:latin typeface="Arial" panose="020B0604020202020204" pitchFamily="34" charset="0"/>
              </a:rPr>
              <a:t>的浓度</a:t>
            </a:r>
            <a:r>
              <a:rPr lang="zh-CN" altLang="en-US" sz="2000" dirty="0">
                <a:latin typeface="Arial" panose="020B0604020202020204" pitchFamily="34" charset="0"/>
              </a:rPr>
              <a:t>与</a:t>
            </a:r>
            <a:r>
              <a:rPr lang="zh-CN" altLang="en-US" sz="2000" dirty="0">
                <a:solidFill>
                  <a:srgbClr val="0070C0"/>
                </a:solidFill>
                <a:latin typeface="Arial" panose="020B0604020202020204" pitchFamily="34" charset="0"/>
              </a:rPr>
              <a:t>时间</a:t>
            </a:r>
            <a:r>
              <a:rPr lang="zh-CN" altLang="en-US" sz="2000" dirty="0">
                <a:latin typeface="Arial" panose="020B0604020202020204" pitchFamily="34" charset="0"/>
              </a:rPr>
              <a:t>的关系</a:t>
            </a:r>
            <a:endParaRPr lang="zh-CN" altLang="en-US"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5. </a:t>
            </a:r>
            <a:r>
              <a:rPr lang="en-US" altLang="zh-CN" sz="2000" dirty="0">
                <a:latin typeface="PMingLiU" panose="02020500000000000000" pitchFamily="18" charset="-120"/>
                <a:ea typeface="PMingLiU" panose="02020500000000000000" pitchFamily="18" charset="-120"/>
              </a:rPr>
              <a:t>CO</a:t>
            </a:r>
            <a:r>
              <a:rPr lang="zh-CN" altLang="en-US" sz="2000" dirty="0">
                <a:latin typeface="PMingLiU" panose="02020500000000000000" pitchFamily="18" charset="-120"/>
                <a:ea typeface="PMingLiU" panose="02020500000000000000" pitchFamily="18" charset="-120"/>
              </a:rPr>
              <a:t>报警器所采用标准</a:t>
            </a:r>
            <a:r>
              <a:rPr lang="zh-TW" altLang="en-US" sz="2000" dirty="0">
                <a:latin typeface="PMingLiU" panose="02020500000000000000" pitchFamily="18" charset="-120"/>
                <a:ea typeface="PMingLiU" panose="02020500000000000000" pitchFamily="18" charset="-120"/>
              </a:rPr>
              <a:t> </a:t>
            </a:r>
            <a:endParaRPr lang="zh-CN" altLang="en-US" sz="2000" dirty="0">
              <a:latin typeface="PMingLiU" panose="02020500000000000000" pitchFamily="18" charset="-120"/>
              <a:ea typeface="PMingLiU" panose="02020500000000000000" pitchFamily="18" charset="-120"/>
            </a:endParaRPr>
          </a:p>
        </p:txBody>
      </p:sp>
      <p:sp>
        <p:nvSpPr>
          <p:cNvPr id="3" name="矩形 2"/>
          <p:cNvSpPr/>
          <p:nvPr/>
        </p:nvSpPr>
        <p:spPr>
          <a:xfrm>
            <a:off x="457200" y="1345332"/>
            <a:ext cx="4572000" cy="737235"/>
          </a:xfrm>
          <a:prstGeom prst="rect">
            <a:avLst/>
          </a:prstGeom>
        </p:spPr>
        <p:txBody>
          <a:bodyPr>
            <a:spAutoFit/>
          </a:bodyPr>
          <a:lstStyle/>
          <a:p>
            <a:r>
              <a:rPr lang="zh-CN" altLang="en-US" sz="1400" dirty="0">
                <a:latin typeface="PMingLiU" panose="02020500000000000000" pitchFamily="18" charset="-120"/>
                <a:ea typeface="PMingLiU" panose="02020500000000000000" pitchFamily="18" charset="-120"/>
              </a:rPr>
              <a:t>美国及部分加拿大地区：</a:t>
            </a:r>
            <a:r>
              <a:rPr lang="en-US" altLang="zh-CN" sz="1400" dirty="0">
                <a:latin typeface="PMingLiU" panose="02020500000000000000" pitchFamily="18" charset="-120"/>
                <a:ea typeface="PMingLiU" panose="02020500000000000000" pitchFamily="18" charset="-120"/>
              </a:rPr>
              <a:t>UL 2034</a:t>
            </a:r>
            <a:endParaRPr lang="en-US" altLang="zh-CN" sz="1400" dirty="0">
              <a:latin typeface="PMingLiU" panose="02020500000000000000" pitchFamily="18" charset="-120"/>
              <a:ea typeface="PMingLiU" panose="02020500000000000000" pitchFamily="18" charset="-120"/>
            </a:endParaRPr>
          </a:p>
          <a:p>
            <a:r>
              <a:rPr lang="zh-CN" altLang="en-US" sz="1400" dirty="0">
                <a:latin typeface="PMingLiU" panose="02020500000000000000" pitchFamily="18" charset="-120"/>
                <a:ea typeface="PMingLiU" panose="02020500000000000000" pitchFamily="18" charset="-120"/>
              </a:rPr>
              <a:t>部分加拿大地区：      </a:t>
            </a:r>
            <a:r>
              <a:rPr lang="en-US" altLang="zh-CN" sz="1400" dirty="0">
                <a:latin typeface="PMingLiU" panose="02020500000000000000" pitchFamily="18" charset="-120"/>
                <a:ea typeface="PMingLiU" panose="02020500000000000000" pitchFamily="18" charset="-120"/>
              </a:rPr>
              <a:t>CSA 6.19-1/IAS</a:t>
            </a:r>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2000" dirty="0">
                <a:latin typeface="+mj-ea"/>
                <a:ea typeface="+mj-ea"/>
              </a:rPr>
              <a:t>6.</a:t>
            </a:r>
            <a:r>
              <a:rPr lang="zh-TW" altLang="zh-CN" sz="2000" dirty="0">
                <a:latin typeface="+mj-ea"/>
                <a:ea typeface="+mj-ea"/>
              </a:rPr>
              <a:t>一氧化碳传感器</a:t>
            </a:r>
            <a:endParaRPr lang="zh-CN" altLang="en-US" sz="2000" dirty="0">
              <a:latin typeface="+mj-ea"/>
              <a:ea typeface="+mj-ea"/>
            </a:endParaRPr>
          </a:p>
        </p:txBody>
      </p:sp>
      <p:sp>
        <p:nvSpPr>
          <p:cNvPr id="3" name="Rectangle 26"/>
          <p:cNvSpPr>
            <a:spLocks noChangeArrowheads="1"/>
          </p:cNvSpPr>
          <p:nvPr/>
        </p:nvSpPr>
        <p:spPr bwMode="auto">
          <a:xfrm>
            <a:off x="395536" y="1384151"/>
            <a:ext cx="6247458" cy="86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pPr marL="474980" lvl="1" indent="0">
              <a:buNone/>
            </a:pPr>
            <a:r>
              <a:rPr lang="zh-TW" altLang="en-US" sz="1200" dirty="0">
                <a:latin typeface="PMingLiU" panose="02020500000000000000" pitchFamily="18" charset="-120"/>
                <a:ea typeface="PMingLiU" panose="02020500000000000000" pitchFamily="18" charset="-120"/>
              </a:rPr>
              <a:t>酸性电池和燃料电池</a:t>
            </a:r>
            <a:r>
              <a:rPr lang="zh-TW" altLang="zh-CN" sz="1200" dirty="0">
                <a:latin typeface="PMingLiU" panose="02020500000000000000" pitchFamily="18" charset="-120"/>
                <a:ea typeface="PMingLiU" panose="02020500000000000000" pitchFamily="18" charset="-120"/>
              </a:rPr>
              <a:t>工作相类似</a:t>
            </a:r>
            <a:endParaRPr lang="en-US" altLang="zh-TW" sz="1200" dirty="0">
              <a:latin typeface="PMingLiU" panose="02020500000000000000" pitchFamily="18" charset="-120"/>
              <a:ea typeface="PMingLiU" panose="02020500000000000000" pitchFamily="18" charset="-120"/>
            </a:endParaRPr>
          </a:p>
          <a:p>
            <a:pPr marL="474980" lvl="1" indent="0">
              <a:buNone/>
            </a:pPr>
            <a:r>
              <a:rPr lang="zh-TW" altLang="en-US" sz="1200" dirty="0">
                <a:latin typeface="PMingLiU" panose="02020500000000000000" pitchFamily="18" charset="-120"/>
                <a:ea typeface="PMingLiU" panose="02020500000000000000" pitchFamily="18" charset="-120"/>
              </a:rPr>
              <a:t>铂催化一氧化碳产生质子 </a:t>
            </a:r>
            <a:r>
              <a:rPr lang="en-US" altLang="zh-TW" sz="1200" dirty="0">
                <a:latin typeface="PMingLiU" panose="02020500000000000000" pitchFamily="18" charset="-120"/>
                <a:ea typeface="PMingLiU" panose="02020500000000000000" pitchFamily="18" charset="-120"/>
              </a:rPr>
              <a:t>, </a:t>
            </a:r>
            <a:r>
              <a:rPr lang="zh-TW" altLang="zh-CN" sz="1200" dirty="0">
                <a:latin typeface="PMingLiU" panose="02020500000000000000" pitchFamily="18" charset="-120"/>
                <a:ea typeface="PMingLiU" panose="02020500000000000000" pitchFamily="18" charset="-120"/>
              </a:rPr>
              <a:t>然后</a:t>
            </a:r>
            <a:r>
              <a:rPr lang="zh-TW" altLang="en-US" sz="1200" dirty="0">
                <a:latin typeface="PMingLiU" panose="02020500000000000000" pitchFamily="18" charset="-120"/>
                <a:ea typeface="PMingLiU" panose="02020500000000000000" pitchFamily="18" charset="-120"/>
              </a:rPr>
              <a:t>产生电压</a:t>
            </a:r>
            <a:r>
              <a:rPr lang="zh-TW" altLang="zh-CN" sz="1200" dirty="0">
                <a:solidFill>
                  <a:srgbClr val="FFFFFF"/>
                </a:solidFill>
                <a:latin typeface="仿宋_GB2312" pitchFamily="49" charset="-122"/>
                <a:ea typeface="仿宋_GB2312" pitchFamily="49" charset="-122"/>
              </a:rPr>
              <a:t>体</a:t>
            </a:r>
            <a:endParaRPr lang="zh-CN" altLang="zh-CN" sz="2000" dirty="0">
              <a:solidFill>
                <a:srgbClr val="FFFFFF"/>
              </a:solidFill>
              <a:latin typeface="仿宋_GB2312" pitchFamily="49" charset="-122"/>
              <a:ea typeface="仿宋_GB2312" pitchFamily="49" charset="-122"/>
            </a:endParaRPr>
          </a:p>
          <a:p>
            <a:pPr lvl="1"/>
            <a:r>
              <a:rPr lang="zh-TW" altLang="zh-CN" dirty="0">
                <a:solidFill>
                  <a:srgbClr val="FFFFFF"/>
                </a:solidFill>
                <a:latin typeface="仿宋_GB2312" pitchFamily="49" charset="-122"/>
                <a:ea typeface="仿宋_GB2312" pitchFamily="49" charset="-122"/>
              </a:rPr>
              <a:t>侵害，它的顏色会改变</a:t>
            </a:r>
            <a:endParaRPr lang="en-US" altLang="zh-CN" dirty="0">
              <a:solidFill>
                <a:srgbClr val="FFFFFF"/>
              </a:solidFill>
              <a:latin typeface="仿宋_GB2312" pitchFamily="49" charset="-122"/>
              <a:ea typeface="仿宋_GB2312" pitchFamily="49" charset="-122"/>
            </a:endParaRPr>
          </a:p>
        </p:txBody>
      </p:sp>
      <p:sp>
        <p:nvSpPr>
          <p:cNvPr id="5" name="矩形 4"/>
          <p:cNvSpPr/>
          <p:nvPr/>
        </p:nvSpPr>
        <p:spPr>
          <a:xfrm>
            <a:off x="479795" y="914070"/>
            <a:ext cx="8147248" cy="615553"/>
          </a:xfrm>
          <a:prstGeom prst="rect">
            <a:avLst/>
          </a:prstGeom>
        </p:spPr>
        <p:txBody>
          <a:bodyPr wrap="square">
            <a:spAutoFit/>
          </a:bodyPr>
          <a:lstStyle/>
          <a:p>
            <a:r>
              <a:rPr lang="en-US" altLang="zh-CN" sz="1400" dirty="0">
                <a:latin typeface="PMingLiU" panose="02020500000000000000" pitchFamily="18" charset="-120"/>
                <a:ea typeface="PMingLiU" panose="02020500000000000000" pitchFamily="18" charset="-120"/>
              </a:rPr>
              <a:t>  </a:t>
            </a:r>
            <a:endParaRPr lang="en-US" altLang="zh-CN" sz="1400" dirty="0">
              <a:latin typeface="PMingLiU" panose="02020500000000000000" pitchFamily="18" charset="-120"/>
              <a:ea typeface="PMingLiU" panose="02020500000000000000" pitchFamily="18" charset="-120"/>
            </a:endParaRPr>
          </a:p>
          <a:p>
            <a:endParaRPr lang="en-US" altLang="zh-CN" sz="2000" dirty="0">
              <a:latin typeface="PMingLiU" panose="02020500000000000000" pitchFamily="18" charset="-120"/>
              <a:ea typeface="PMingLiU" panose="02020500000000000000" pitchFamily="18" charset="-120"/>
            </a:endParaRPr>
          </a:p>
        </p:txBody>
      </p:sp>
      <p:sp>
        <p:nvSpPr>
          <p:cNvPr id="4" name="矩形 3"/>
          <p:cNvSpPr/>
          <p:nvPr/>
        </p:nvSpPr>
        <p:spPr>
          <a:xfrm>
            <a:off x="507249" y="914070"/>
            <a:ext cx="1960880" cy="306705"/>
          </a:xfrm>
          <a:prstGeom prst="rect">
            <a:avLst/>
          </a:prstGeom>
        </p:spPr>
        <p:txBody>
          <a:bodyPr wrap="none">
            <a:spAutoFit/>
          </a:bodyPr>
          <a:lstStyle/>
          <a:p>
            <a:r>
              <a:rPr lang="zh-TW" altLang="en-US" sz="1400" dirty="0">
                <a:latin typeface="PMingLiU" panose="02020500000000000000" pitchFamily="18" charset="-120"/>
                <a:ea typeface="PMingLiU" panose="02020500000000000000" pitchFamily="18" charset="-120"/>
              </a:rPr>
              <a:t>电化学</a:t>
            </a:r>
            <a:r>
              <a:rPr lang="zh-CN" altLang="en-US" sz="1400" dirty="0">
                <a:latin typeface="PMingLiU" panose="02020500000000000000" pitchFamily="18" charset="-120"/>
                <a:ea typeface="PMingLiU" panose="02020500000000000000" pitchFamily="18" charset="-120"/>
              </a:rPr>
              <a:t>一氧化碳传感器</a:t>
            </a:r>
            <a:endParaRPr lang="zh-CN" altLang="en-US" sz="1400" dirty="0">
              <a:latin typeface="PMingLiU" panose="02020500000000000000" pitchFamily="18" charset="-120"/>
              <a:ea typeface="PMingLiU" panose="02020500000000000000" pitchFamily="18" charset="-120"/>
            </a:endParaRPr>
          </a:p>
        </p:txBody>
      </p:sp>
      <p:graphicFrame>
        <p:nvGraphicFramePr>
          <p:cNvPr id="19" name="Object 2"/>
          <p:cNvGraphicFramePr>
            <a:graphicFrameLocks noChangeAspect="1"/>
          </p:cNvGraphicFramePr>
          <p:nvPr/>
        </p:nvGraphicFramePr>
        <p:xfrm>
          <a:off x="3755199" y="1699484"/>
          <a:ext cx="4129169" cy="2526168"/>
        </p:xfrm>
        <a:graphic>
          <a:graphicData uri="http://schemas.openxmlformats.org/presentationml/2006/ole">
            <mc:AlternateContent xmlns:mc="http://schemas.openxmlformats.org/markup-compatibility/2006">
              <mc:Choice xmlns:v="urn:schemas-microsoft-com:vml" Requires="v">
                <p:oleObj spid="_x0000_s3489" name="Bitmap Image" r:id="rId1" imgW="5495925" imgH="3362325" progId="Paint.Picture">
                  <p:embed/>
                </p:oleObj>
              </mc:Choice>
              <mc:Fallback>
                <p:oleObj name="Bitmap Image" r:id="rId1" imgW="5495925" imgH="3362325" progId="Paint.Picture">
                  <p:embed/>
                  <p:pic>
                    <p:nvPicPr>
                      <p:cNvPr id="0" name="Object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55199" y="1699484"/>
                        <a:ext cx="4129169" cy="252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5"/>
          <p:cNvGraphicFramePr>
            <a:graphicFrameLocks noChangeAspect="1"/>
          </p:cNvGraphicFramePr>
          <p:nvPr/>
        </p:nvGraphicFramePr>
        <p:xfrm>
          <a:off x="2662526" y="3003125"/>
          <a:ext cx="520456" cy="439135"/>
        </p:xfrm>
        <a:graphic>
          <a:graphicData uri="http://schemas.openxmlformats.org/presentationml/2006/ole">
            <mc:AlternateContent xmlns:mc="http://schemas.openxmlformats.org/markup-compatibility/2006">
              <mc:Choice xmlns:v="urn:schemas-microsoft-com:vml" Requires="v">
                <p:oleObj spid="_x0000_s3490" name="Bitmap Image" r:id="rId3" imgW="790575" imgH="666750" progId="Paint.Picture">
                  <p:embed/>
                </p:oleObj>
              </mc:Choice>
              <mc:Fallback>
                <p:oleObj name="Bitmap Image" r:id="rId3" imgW="790575" imgH="666750" progId="Paint.Picture">
                  <p:embed/>
                  <p:pic>
                    <p:nvPicPr>
                      <p:cNvPr id="0" name="Object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2526" y="30031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6"/>
          <p:cNvGraphicFramePr>
            <a:graphicFrameLocks noChangeAspect="1"/>
          </p:cNvGraphicFramePr>
          <p:nvPr/>
        </p:nvGraphicFramePr>
        <p:xfrm>
          <a:off x="2802849" y="3536525"/>
          <a:ext cx="468411" cy="439135"/>
        </p:xfrm>
        <a:graphic>
          <a:graphicData uri="http://schemas.openxmlformats.org/presentationml/2006/ole">
            <mc:AlternateContent xmlns:mc="http://schemas.openxmlformats.org/markup-compatibility/2006">
              <mc:Choice xmlns:v="urn:schemas-microsoft-com:vml" Requires="v">
                <p:oleObj spid="_x0000_s3491" name="Bitmap Image" r:id="rId5" imgW="790575" imgH="666750" progId="Paint.Picture">
                  <p:embed/>
                </p:oleObj>
              </mc:Choice>
              <mc:Fallback>
                <p:oleObj name="Bitmap Image" r:id="rId5" imgW="790575" imgH="666750" progId="Paint.Picture">
                  <p:embed/>
                  <p:pic>
                    <p:nvPicPr>
                      <p:cNvPr id="0" name="Object 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02849" y="3536525"/>
                        <a:ext cx="468411"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7"/>
          <p:cNvGraphicFramePr>
            <a:graphicFrameLocks noChangeAspect="1"/>
          </p:cNvGraphicFramePr>
          <p:nvPr/>
        </p:nvGraphicFramePr>
        <p:xfrm>
          <a:off x="3729326" y="3384125"/>
          <a:ext cx="520456" cy="439135"/>
        </p:xfrm>
        <a:graphic>
          <a:graphicData uri="http://schemas.openxmlformats.org/presentationml/2006/ole">
            <mc:AlternateContent xmlns:mc="http://schemas.openxmlformats.org/markup-compatibility/2006">
              <mc:Choice xmlns:v="urn:schemas-microsoft-com:vml" Requires="v">
                <p:oleObj spid="_x0000_s3492" name="Bitmap Image" r:id="rId6" imgW="790575" imgH="666750" progId="Paint.Picture">
                  <p:embed/>
                </p:oleObj>
              </mc:Choice>
              <mc:Fallback>
                <p:oleObj name="Bitmap Image" r:id="rId6" imgW="790575" imgH="666750" progId="Paint.Picture">
                  <p:embed/>
                  <p:pic>
                    <p:nvPicPr>
                      <p:cNvPr id="0" name="Object 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9326" y="33841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8"/>
          <p:cNvGraphicFramePr>
            <a:graphicFrameLocks noChangeAspect="1"/>
          </p:cNvGraphicFramePr>
          <p:nvPr/>
        </p:nvGraphicFramePr>
        <p:xfrm>
          <a:off x="2205326" y="3765125"/>
          <a:ext cx="520456" cy="439135"/>
        </p:xfrm>
        <a:graphic>
          <a:graphicData uri="http://schemas.openxmlformats.org/presentationml/2006/ole">
            <mc:AlternateContent xmlns:mc="http://schemas.openxmlformats.org/markup-compatibility/2006">
              <mc:Choice xmlns:v="urn:schemas-microsoft-com:vml" Requires="v">
                <p:oleObj spid="_x0000_s3493" name="Bitmap Image" r:id="rId7" imgW="790575" imgH="666750" progId="Paint.Picture">
                  <p:embed/>
                </p:oleObj>
              </mc:Choice>
              <mc:Fallback>
                <p:oleObj name="Bitmap Image" r:id="rId7" imgW="790575" imgH="666750" progId="Paint.Picture">
                  <p:embed/>
                  <p:pic>
                    <p:nvPicPr>
                      <p:cNvPr id="0" name="Object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5326" y="37651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23"/>
          <p:cNvGraphicFramePr>
            <a:graphicFrameLocks noChangeAspect="1"/>
          </p:cNvGraphicFramePr>
          <p:nvPr/>
        </p:nvGraphicFramePr>
        <p:xfrm>
          <a:off x="3119726" y="3960387"/>
          <a:ext cx="520456" cy="439135"/>
        </p:xfrm>
        <a:graphic>
          <a:graphicData uri="http://schemas.openxmlformats.org/presentationml/2006/ole">
            <mc:AlternateContent xmlns:mc="http://schemas.openxmlformats.org/markup-compatibility/2006">
              <mc:Choice xmlns:v="urn:schemas-microsoft-com:vml" Requires="v">
                <p:oleObj spid="_x0000_s3494" name="Bitmap Image" r:id="rId8" imgW="790575" imgH="666750" progId="Paint.Picture">
                  <p:embed/>
                </p:oleObj>
              </mc:Choice>
              <mc:Fallback>
                <p:oleObj name="Bitmap Image" r:id="rId8" imgW="790575" imgH="666750" progId="Paint.Picture">
                  <p:embed/>
                  <p:pic>
                    <p:nvPicPr>
                      <p:cNvPr id="0" name="Object 2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9726" y="3960387"/>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24"/>
          <p:cNvGraphicFramePr>
            <a:graphicFrameLocks noChangeAspect="1"/>
          </p:cNvGraphicFramePr>
          <p:nvPr/>
        </p:nvGraphicFramePr>
        <p:xfrm>
          <a:off x="3119726" y="3307925"/>
          <a:ext cx="520456" cy="439135"/>
        </p:xfrm>
        <a:graphic>
          <a:graphicData uri="http://schemas.openxmlformats.org/presentationml/2006/ole">
            <mc:AlternateContent xmlns:mc="http://schemas.openxmlformats.org/markup-compatibility/2006">
              <mc:Choice xmlns:v="urn:schemas-microsoft-com:vml" Requires="v">
                <p:oleObj spid="_x0000_s3495" name="Bitmap Image" r:id="rId9" imgW="790575" imgH="666750" progId="Paint.Picture">
                  <p:embed/>
                </p:oleObj>
              </mc:Choice>
              <mc:Fallback>
                <p:oleObj name="Bitmap Image" r:id="rId9" imgW="790575" imgH="666750" progId="Paint.Picture">
                  <p:embed/>
                  <p:pic>
                    <p:nvPicPr>
                      <p:cNvPr id="0" name="Object 2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9726" y="33079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25"/>
          <p:cNvGraphicFramePr>
            <a:graphicFrameLocks noChangeAspect="1"/>
          </p:cNvGraphicFramePr>
          <p:nvPr/>
        </p:nvGraphicFramePr>
        <p:xfrm>
          <a:off x="4186526" y="3079325"/>
          <a:ext cx="520456" cy="439135"/>
        </p:xfrm>
        <a:graphic>
          <a:graphicData uri="http://schemas.openxmlformats.org/presentationml/2006/ole">
            <mc:AlternateContent xmlns:mc="http://schemas.openxmlformats.org/markup-compatibility/2006">
              <mc:Choice xmlns:v="urn:schemas-microsoft-com:vml" Requires="v">
                <p:oleObj spid="_x0000_s3496" name="Bitmap Image" r:id="rId10" imgW="790575" imgH="666750" progId="Paint.Picture">
                  <p:embed/>
                </p:oleObj>
              </mc:Choice>
              <mc:Fallback>
                <p:oleObj name="Bitmap Image" r:id="rId10" imgW="790575" imgH="666750" progId="Paint.Picture">
                  <p:embed/>
                  <p:pic>
                    <p:nvPicPr>
                      <p:cNvPr id="0" name="Object 2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6526" y="30793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26"/>
          <p:cNvGraphicFramePr>
            <a:graphicFrameLocks noChangeAspect="1"/>
          </p:cNvGraphicFramePr>
          <p:nvPr/>
        </p:nvGraphicFramePr>
        <p:xfrm>
          <a:off x="4567526" y="3536525"/>
          <a:ext cx="520456" cy="439135"/>
        </p:xfrm>
        <a:graphic>
          <a:graphicData uri="http://schemas.openxmlformats.org/presentationml/2006/ole">
            <mc:AlternateContent xmlns:mc="http://schemas.openxmlformats.org/markup-compatibility/2006">
              <mc:Choice xmlns:v="urn:schemas-microsoft-com:vml" Requires="v">
                <p:oleObj spid="_x0000_s3497" name="Bitmap Image" r:id="rId11" imgW="790575" imgH="666750" progId="Paint.Picture">
                  <p:embed/>
                </p:oleObj>
              </mc:Choice>
              <mc:Fallback>
                <p:oleObj name="Bitmap Image" r:id="rId11" imgW="790575" imgH="666750" progId="Paint.Picture">
                  <p:embed/>
                  <p:pic>
                    <p:nvPicPr>
                      <p:cNvPr id="0" name="Object 2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67526" y="3536525"/>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27"/>
          <p:cNvGraphicFramePr>
            <a:graphicFrameLocks noChangeAspect="1"/>
          </p:cNvGraphicFramePr>
          <p:nvPr/>
        </p:nvGraphicFramePr>
        <p:xfrm>
          <a:off x="4186526" y="3960387"/>
          <a:ext cx="520456" cy="439135"/>
        </p:xfrm>
        <a:graphic>
          <a:graphicData uri="http://schemas.openxmlformats.org/presentationml/2006/ole">
            <mc:AlternateContent xmlns:mc="http://schemas.openxmlformats.org/markup-compatibility/2006">
              <mc:Choice xmlns:v="urn:schemas-microsoft-com:vml" Requires="v">
                <p:oleObj spid="_x0000_s3498" name="Bitmap Image" r:id="rId12" imgW="790575" imgH="666750" progId="Paint.Picture">
                  <p:embed/>
                </p:oleObj>
              </mc:Choice>
              <mc:Fallback>
                <p:oleObj name="Bitmap Image" r:id="rId12" imgW="790575" imgH="666750" progId="Paint.Picture">
                  <p:embed/>
                  <p:pic>
                    <p:nvPicPr>
                      <p:cNvPr id="0" name="Object 2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6526" y="3960387"/>
                        <a:ext cx="520456" cy="439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19"/>
          <p:cNvGraphicFramePr>
            <a:graphicFrameLocks noChangeAspect="1"/>
          </p:cNvGraphicFramePr>
          <p:nvPr/>
        </p:nvGraphicFramePr>
        <p:xfrm>
          <a:off x="4591822" y="1584466"/>
          <a:ext cx="1463708" cy="772192"/>
        </p:xfrm>
        <a:graphic>
          <a:graphicData uri="http://schemas.openxmlformats.org/presentationml/2006/ole">
            <mc:AlternateContent xmlns:mc="http://schemas.openxmlformats.org/markup-compatibility/2006">
              <mc:Choice xmlns:v="urn:schemas-microsoft-com:vml" Requires="v">
                <p:oleObj spid="_x0000_s3499" name="Bitmap Image" r:id="rId13" imgW="1209675" imgH="638175" progId="Paint.Picture">
                  <p:embed/>
                </p:oleObj>
              </mc:Choice>
              <mc:Fallback>
                <p:oleObj name="Bitmap Image" r:id="rId13" imgW="1209675" imgH="638175" progId="Paint.Picture">
                  <p:embed/>
                  <p:pic>
                    <p:nvPicPr>
                      <p:cNvPr id="0" name="Object 1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1822" y="1584466"/>
                        <a:ext cx="1463708"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20"/>
          <p:cNvGraphicFramePr>
            <a:graphicFrameLocks noChangeAspect="1"/>
          </p:cNvGraphicFramePr>
          <p:nvPr/>
        </p:nvGraphicFramePr>
        <p:xfrm>
          <a:off x="3525022" y="1584466"/>
          <a:ext cx="1463708" cy="772192"/>
        </p:xfrm>
        <a:graphic>
          <a:graphicData uri="http://schemas.openxmlformats.org/presentationml/2006/ole">
            <mc:AlternateContent xmlns:mc="http://schemas.openxmlformats.org/markup-compatibility/2006">
              <mc:Choice xmlns:v="urn:schemas-microsoft-com:vml" Requires="v">
                <p:oleObj spid="_x0000_s3500" name="Bitmap Image" r:id="rId15" imgW="1209675" imgH="638175" progId="Paint.Picture">
                  <p:embed/>
                </p:oleObj>
              </mc:Choice>
              <mc:Fallback>
                <p:oleObj name="Bitmap Image" r:id="rId15" imgW="1209675" imgH="638175" progId="Paint.Picture">
                  <p:embed/>
                  <p:pic>
                    <p:nvPicPr>
                      <p:cNvPr id="0" name="Object 20"/>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25022" y="1584466"/>
                        <a:ext cx="1463708"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22"/>
          <p:cNvGraphicFramePr>
            <a:graphicFrameLocks noChangeAspect="1"/>
          </p:cNvGraphicFramePr>
          <p:nvPr/>
        </p:nvGraphicFramePr>
        <p:xfrm>
          <a:off x="2610622" y="1736866"/>
          <a:ext cx="1463708" cy="772192"/>
        </p:xfrm>
        <a:graphic>
          <a:graphicData uri="http://schemas.openxmlformats.org/presentationml/2006/ole">
            <mc:AlternateContent xmlns:mc="http://schemas.openxmlformats.org/markup-compatibility/2006">
              <mc:Choice xmlns:v="urn:schemas-microsoft-com:vml" Requires="v">
                <p:oleObj spid="_x0000_s3501" name="Bitmap Image" r:id="rId16" imgW="1209675" imgH="638175" progId="Paint.Picture">
                  <p:embed/>
                </p:oleObj>
              </mc:Choice>
              <mc:Fallback>
                <p:oleObj name="Bitmap Image" r:id="rId16" imgW="1209675" imgH="638175" progId="Paint.Picture">
                  <p:embed/>
                  <p:pic>
                    <p:nvPicPr>
                      <p:cNvPr id="0" name="Object 22"/>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10622" y="1736866"/>
                        <a:ext cx="1463708" cy="772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 calcmode="lin" valueType="num">
                                      <p:cBhvr additive="base">
                                        <p:cTn id="44" dur="500" fill="hold"/>
                                        <p:tgtEl>
                                          <p:spTgt spid="42"/>
                                        </p:tgtEl>
                                        <p:attrNameLst>
                                          <p:attrName>ppt_x</p:attrName>
                                        </p:attrNameLst>
                                      </p:cBhvr>
                                      <p:tavLst>
                                        <p:tav tm="0">
                                          <p:val>
                                            <p:strVal val="#ppt_x"/>
                                          </p:val>
                                        </p:tav>
                                        <p:tav tm="100000">
                                          <p:val>
                                            <p:strVal val="#ppt_x"/>
                                          </p:val>
                                        </p:tav>
                                      </p:tavLst>
                                    </p:anim>
                                    <p:anim calcmode="lin" valueType="num">
                                      <p:cBhvr additive="base">
                                        <p:cTn id="45" dur="500" fill="hold"/>
                                        <p:tgtEl>
                                          <p:spTgt spid="42"/>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42"/>
                                            </p:cond>
                                          </p:stCondLst>
                                        </p:cTn>
                                        <p:tgtEl>
                                          <p:spTgt spid="42"/>
                                        </p:tgtEl>
                                        <p:attrNameLst>
                                          <p:attrName>style.visibility</p:attrName>
                                        </p:attrNameLst>
                                      </p:cBhvr>
                                      <p:to>
                                        <p:strVal val="hidden"/>
                                      </p:to>
                                    </p:set>
                                  </p:sub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47"/>
                                            </p:cond>
                                          </p:stCondLst>
                                        </p:cTn>
                                        <p:tgtEl>
                                          <p:spTgt spid="41"/>
                                        </p:tgtEl>
                                        <p:attrNameLst>
                                          <p:attrName>style.visibility</p:attrName>
                                        </p:attrNameLst>
                                      </p:cBhvr>
                                      <p:to>
                                        <p:strVal val="hidden"/>
                                      </p:to>
                                    </p:set>
                                  </p:subTnLst>
                                </p:cTn>
                              </p:par>
                            </p:childTnLst>
                          </p:cTn>
                        </p:par>
                        <p:par>
                          <p:cTn id="51" fill="hold">
                            <p:stCondLst>
                              <p:cond delay="1000"/>
                            </p:stCondLst>
                            <p:childTnLst>
                              <p:par>
                                <p:cTn id="52" presetID="2" presetClass="entr" presetSubtype="1"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500" fill="hold"/>
                                        <p:tgtEl>
                                          <p:spTgt spid="43"/>
                                        </p:tgtEl>
                                        <p:attrNameLst>
                                          <p:attrName>ppt_x</p:attrName>
                                        </p:attrNameLst>
                                      </p:cBhvr>
                                      <p:tavLst>
                                        <p:tav tm="0">
                                          <p:val>
                                            <p:strVal val="#ppt_x"/>
                                          </p:val>
                                        </p:tav>
                                        <p:tav tm="100000">
                                          <p:val>
                                            <p:strVal val="#ppt_x"/>
                                          </p:val>
                                        </p:tav>
                                      </p:tavLst>
                                    </p:anim>
                                    <p:anim calcmode="lin" valueType="num">
                                      <p:cBhvr additive="base">
                                        <p:cTn id="55" dur="500" fill="hold"/>
                                        <p:tgtEl>
                                          <p:spTgt spid="43"/>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52"/>
                                            </p:cond>
                                          </p:stCondLst>
                                        </p:cTn>
                                        <p:tgtEl>
                                          <p:spTgt spid="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mj-ea"/>
                <a:ea typeface="+mj-ea"/>
              </a:rPr>
              <a:t>7. </a:t>
            </a:r>
            <a:r>
              <a:rPr lang="en-US" altLang="zh-CN" sz="2000" dirty="0">
                <a:latin typeface="PMingLiU" panose="02020500000000000000" pitchFamily="18" charset="-120"/>
                <a:ea typeface="PMingLiU" panose="02020500000000000000" pitchFamily="18" charset="-120"/>
              </a:rPr>
              <a:t>CO</a:t>
            </a:r>
            <a:r>
              <a:rPr lang="zh-CN" altLang="en-US" sz="2000" dirty="0">
                <a:latin typeface="PMingLiU" panose="02020500000000000000" pitchFamily="18" charset="-120"/>
                <a:ea typeface="PMingLiU" panose="02020500000000000000" pitchFamily="18" charset="-120"/>
              </a:rPr>
              <a:t>传感器的等效电路</a:t>
            </a:r>
            <a:endParaRPr lang="zh-CN" altLang="en-US" sz="2000" dirty="0">
              <a:latin typeface="PMingLiU" panose="02020500000000000000" pitchFamily="18" charset="-120"/>
              <a:ea typeface="PMingLiU" panose="02020500000000000000" pitchFamily="18" charset="-120"/>
            </a:endParaRPr>
          </a:p>
        </p:txBody>
      </p:sp>
      <p:sp>
        <p:nvSpPr>
          <p:cNvPr id="7" name="Rectangle 5"/>
          <p:cNvSpPr>
            <a:spLocks noChangeArrowheads="1"/>
          </p:cNvSpPr>
          <p:nvPr/>
        </p:nvSpPr>
        <p:spPr bwMode="auto">
          <a:xfrm>
            <a:off x="539750" y="1201420"/>
            <a:ext cx="4681855" cy="1306830"/>
          </a:xfrm>
          <a:prstGeom prst="rect">
            <a:avLst/>
          </a:prstGeom>
          <a:pattFill prst="pct5">
            <a:fgClr>
              <a:schemeClr val="accent1"/>
            </a:fgClr>
            <a:bgClr>
              <a:schemeClr val="bg1"/>
            </a:bgClr>
          </a:pattFill>
          <a:ln>
            <a:noFill/>
          </a:ln>
          <a:effec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传感器是一种电化学特性的传感器，其特性类似于燃料电池。</a:t>
            </a:r>
            <a:endParaRPr lang="zh-CN" altLang="en-US"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当有</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气体出现时，</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传感器会产生一个电流输出，其输出电流</a:t>
            </a:r>
            <a:endParaRPr lang="en-US" altLang="zh-CN" sz="1200" dirty="0">
              <a:latin typeface="PMingLiU" panose="02020500000000000000" pitchFamily="18" charset="-120"/>
              <a:ea typeface="PMingLiU" panose="02020500000000000000" pitchFamily="18" charset="-120"/>
            </a:endParaRPr>
          </a:p>
          <a:p>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浓度成近似正比的线性关系。</a:t>
            </a:r>
            <a:endParaRPr lang="zh-CN" altLang="en-US" sz="1200" dirty="0">
              <a:latin typeface="PMingLiU" panose="02020500000000000000" pitchFamily="18" charset="-120"/>
              <a:ea typeface="PMingLiU" panose="02020500000000000000" pitchFamily="18" charset="-120"/>
            </a:endParaRPr>
          </a:p>
          <a:p>
            <a:pPr>
              <a:buFontTx/>
              <a:buNone/>
            </a:pPr>
            <a:r>
              <a:rPr lang="en-US" altLang="zh-CN" sz="1200" dirty="0">
                <a:latin typeface="PMingLiU" panose="02020500000000000000" pitchFamily="18" charset="-120"/>
                <a:ea typeface="PMingLiU" panose="02020500000000000000" pitchFamily="18" charset="-120"/>
              </a:rPr>
              <a:t> </a:t>
            </a:r>
            <a:r>
              <a:rPr lang="en-US" altLang="zh-CN" sz="1200" dirty="0">
                <a:latin typeface="等线" panose="02010600030101010101" pitchFamily="2" charset="-122"/>
                <a:ea typeface="等线" panose="02010600030101010101" pitchFamily="2" charset="-122"/>
              </a:rPr>
              <a:t>•</a:t>
            </a:r>
            <a:r>
              <a:rPr lang="zh-CN" altLang="en-US" sz="1200" dirty="0">
                <a:latin typeface="PMingLiU" panose="02020500000000000000" pitchFamily="18" charset="-120"/>
                <a:ea typeface="PMingLiU" panose="02020500000000000000" pitchFamily="18" charset="-120"/>
              </a:rPr>
              <a:t>关系为：</a:t>
            </a:r>
            <a:r>
              <a:rPr lang="en-US" altLang="zh-CN" sz="1200" dirty="0">
                <a:latin typeface="PMingLiU" panose="02020500000000000000" pitchFamily="18" charset="-120"/>
                <a:ea typeface="PMingLiU" panose="02020500000000000000" pitchFamily="18" charset="-120"/>
              </a:rPr>
              <a:t>1.0nA</a:t>
            </a:r>
            <a:r>
              <a:rPr lang="zh-CN" altLang="en-US" sz="1200" dirty="0">
                <a:latin typeface="PMingLiU" panose="02020500000000000000" pitchFamily="18" charset="-120"/>
                <a:ea typeface="PMingLiU" panose="02020500000000000000" pitchFamily="18" charset="-120"/>
              </a:rPr>
              <a:t>～</a:t>
            </a:r>
            <a:r>
              <a:rPr lang="en-US" altLang="zh-CN" sz="1200" dirty="0">
                <a:latin typeface="PMingLiU" panose="02020500000000000000" pitchFamily="18" charset="-120"/>
                <a:ea typeface="PMingLiU" panose="02020500000000000000" pitchFamily="18" charset="-120"/>
              </a:rPr>
              <a:t>3.2nA/PPM(CO), </a:t>
            </a:r>
            <a:endParaRPr lang="en-US" altLang="zh-CN" sz="1200" dirty="0">
              <a:latin typeface="PMingLiU" panose="02020500000000000000" pitchFamily="18" charset="-120"/>
              <a:ea typeface="PMingLiU" panose="02020500000000000000" pitchFamily="18" charset="-120"/>
            </a:endParaRPr>
          </a:p>
          <a:p>
            <a:r>
              <a:rPr lang="en-US" altLang="zh-CN" sz="1200" dirty="0">
                <a:latin typeface="等线" panose="02010600030101010101" pitchFamily="2" charset="-122"/>
                <a:ea typeface="等线" panose="02010600030101010101" pitchFamily="2" charset="-122"/>
              </a:rPr>
              <a:t>•</a:t>
            </a:r>
            <a:r>
              <a:rPr lang="en-US" altLang="zh-CN" sz="1200" dirty="0">
                <a:latin typeface="PMingLiU" panose="02020500000000000000" pitchFamily="18" charset="-120"/>
                <a:ea typeface="PMingLiU" panose="02020500000000000000" pitchFamily="18" charset="-120"/>
              </a:rPr>
              <a:t>R</a:t>
            </a:r>
            <a:r>
              <a:rPr lang="zh-CN" altLang="en-US" sz="1200" dirty="0">
                <a:latin typeface="PMingLiU" panose="02020500000000000000" pitchFamily="18" charset="-120"/>
                <a:ea typeface="PMingLiU" panose="02020500000000000000" pitchFamily="18" charset="-120"/>
              </a:rPr>
              <a:t>为</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传感器的串联等效电阻。</a:t>
            </a:r>
            <a:r>
              <a:rPr lang="en-US" altLang="zh-CN" sz="1200" dirty="0">
                <a:latin typeface="PMingLiU" panose="02020500000000000000" pitchFamily="18" charset="-120"/>
                <a:ea typeface="PMingLiU" panose="02020500000000000000" pitchFamily="18" charset="-120"/>
              </a:rPr>
              <a:t>C</a:t>
            </a:r>
            <a:r>
              <a:rPr lang="zh-CN" altLang="en-US" sz="1200" dirty="0">
                <a:latin typeface="PMingLiU" panose="02020500000000000000" pitchFamily="18" charset="-120"/>
                <a:ea typeface="PMingLiU" panose="02020500000000000000" pitchFamily="18" charset="-120"/>
              </a:rPr>
              <a:t>为</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传感器的并联等效电容。</a:t>
            </a:r>
            <a:endParaRPr lang="en-US" altLang="zh-CN" sz="1200" dirty="0">
              <a:latin typeface="PMingLiU" panose="02020500000000000000" pitchFamily="18" charset="-120"/>
              <a:ea typeface="PMingLiU" panose="02020500000000000000" pitchFamily="18" charset="-120"/>
            </a:endParaRPr>
          </a:p>
          <a:p>
            <a:r>
              <a:rPr lang="zh-CN" altLang="en-US" sz="1200" dirty="0">
                <a:latin typeface="PMingLiU" panose="02020500000000000000" pitchFamily="18" charset="-120"/>
                <a:ea typeface="PMingLiU" panose="02020500000000000000" pitchFamily="18" charset="-120"/>
              </a:rPr>
              <a:t>电流源</a:t>
            </a:r>
            <a:r>
              <a:rPr lang="en-US" altLang="zh-CN" sz="1200" dirty="0">
                <a:latin typeface="PMingLiU" panose="02020500000000000000" pitchFamily="18" charset="-120"/>
                <a:ea typeface="PMingLiU" panose="02020500000000000000" pitchFamily="18" charset="-120"/>
              </a:rPr>
              <a:t>Ig</a:t>
            </a:r>
            <a:r>
              <a:rPr lang="zh-CN" altLang="en-US" sz="1200" dirty="0">
                <a:latin typeface="PMingLiU" panose="02020500000000000000" pitchFamily="18" charset="-120"/>
                <a:ea typeface="PMingLiU" panose="02020500000000000000" pitchFamily="18" charset="-120"/>
              </a:rPr>
              <a:t>为与</a:t>
            </a:r>
            <a:r>
              <a:rPr lang="en-US" altLang="zh-CN" sz="1200" dirty="0">
                <a:latin typeface="PMingLiU" panose="02020500000000000000" pitchFamily="18" charset="-120"/>
                <a:ea typeface="PMingLiU" panose="02020500000000000000" pitchFamily="18" charset="-120"/>
              </a:rPr>
              <a:t>CO</a:t>
            </a:r>
            <a:r>
              <a:rPr lang="zh-CN" altLang="en-US" sz="1200" dirty="0">
                <a:latin typeface="PMingLiU" panose="02020500000000000000" pitchFamily="18" charset="-120"/>
                <a:ea typeface="PMingLiU" panose="02020500000000000000" pitchFamily="18" charset="-120"/>
              </a:rPr>
              <a:t>浓度成线性关系的电流源。</a:t>
            </a:r>
            <a:endParaRPr lang="zh-CN" altLang="en-US" sz="1200" dirty="0">
              <a:latin typeface="PMingLiU" panose="02020500000000000000" pitchFamily="18" charset="-120"/>
              <a:ea typeface="PMingLiU" panose="02020500000000000000" pitchFamily="18" charset="-120"/>
            </a:endParaRPr>
          </a:p>
        </p:txBody>
      </p:sp>
      <p:pic>
        <p:nvPicPr>
          <p:cNvPr id="9" name="Picture 9" descr="Simplified CO Sensor"/>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5508104" y="985292"/>
            <a:ext cx="2996535" cy="4168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8.</a:t>
            </a:r>
            <a:r>
              <a:rPr lang="zh-TW" altLang="en-US" sz="2000" b="1" dirty="0">
                <a:latin typeface="PMingLiU" panose="02020500000000000000" pitchFamily="18" charset="-120"/>
                <a:ea typeface="PMingLiU" panose="02020500000000000000" pitchFamily="18" charset="-120"/>
              </a:rPr>
              <a:t>技术参数比较</a:t>
            </a:r>
            <a:endParaRPr lang="zh-CN" altLang="en-US" sz="2000" dirty="0">
              <a:latin typeface="PMingLiU" panose="02020500000000000000" pitchFamily="18" charset="-120"/>
              <a:ea typeface="PMingLiU" panose="02020500000000000000" pitchFamily="18" charset="-120"/>
            </a:endParaRPr>
          </a:p>
        </p:txBody>
      </p:sp>
      <p:graphicFrame>
        <p:nvGraphicFramePr>
          <p:cNvPr id="2" name="对象 1"/>
          <p:cNvGraphicFramePr/>
          <p:nvPr/>
        </p:nvGraphicFramePr>
        <p:xfrm>
          <a:off x="467995" y="1022350"/>
          <a:ext cx="8312150" cy="3669665"/>
        </p:xfrm>
        <a:graphic>
          <a:graphicData uri="http://schemas.openxmlformats.org/presentationml/2006/ole">
            <mc:AlternateContent xmlns:mc="http://schemas.openxmlformats.org/markup-compatibility/2006">
              <mc:Choice xmlns:v="urn:schemas-microsoft-com:vml" Requires="v">
                <p:oleObj spid="_x0000_s4" name="" r:id="rId1" imgW="8305800" imgH="3667125" progId="Paint.Picture">
                  <p:embed/>
                </p:oleObj>
              </mc:Choice>
              <mc:Fallback>
                <p:oleObj name="" r:id="rId1" imgW="8305800" imgH="3667125" progId="Paint.Picture">
                  <p:embed/>
                  <p:pic>
                    <p:nvPicPr>
                      <p:cNvPr id="0" name="图片 3"/>
                      <p:cNvPicPr/>
                      <p:nvPr/>
                    </p:nvPicPr>
                    <p:blipFill>
                      <a:blip r:embed="rId2"/>
                      <a:stretch>
                        <a:fillRect/>
                      </a:stretch>
                    </p:blipFill>
                    <p:spPr>
                      <a:xfrm>
                        <a:off x="467995" y="1022350"/>
                        <a:ext cx="8312150" cy="3669665"/>
                      </a:xfrm>
                      <a:prstGeom prst="rect">
                        <a:avLst/>
                      </a:prstGeom>
                    </p:spPr>
                  </p:pic>
                </p:oleObj>
              </mc:Fallback>
            </mc:AlternateContent>
          </a:graphicData>
        </a:graphic>
      </p:graphicFrame>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TW" altLang="en-US" sz="2400">
                <a:solidFill>
                  <a:srgbClr val="FFFFFF"/>
                </a:solidFill>
                <a:latin typeface="Times New Roman" panose="02020603050405020304" pitchFamily="18" charset="0"/>
                <a:ea typeface="PMingLiU" panose="02020500000000000000" pitchFamily="18" charset="-120"/>
              </a:rPr>
              <a:t>時間</a:t>
            </a: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9.CO</a:t>
            </a:r>
            <a:r>
              <a:rPr lang="zh-CN" altLang="en-US" sz="2000" dirty="0">
                <a:latin typeface="PMingLiU" panose="02020500000000000000" pitchFamily="18" charset="-120"/>
                <a:ea typeface="宋体" panose="02010600030101010101" pitchFamily="2" charset="-122"/>
              </a:rPr>
              <a:t>报警器的技术</a:t>
            </a:r>
            <a:r>
              <a:rPr lang="zh-CN" altLang="en-US" sz="2000" dirty="0">
                <a:latin typeface="Times New Roman" panose="02020603050405020304" pitchFamily="18" charset="0"/>
                <a:ea typeface="PMingLiU" panose="02020500000000000000" pitchFamily="18" charset="-120"/>
              </a:rPr>
              <a:t>要求</a:t>
            </a:r>
            <a:endParaRPr lang="zh-CN" altLang="en-US" sz="2000" dirty="0">
              <a:latin typeface="PMingLiU" panose="02020500000000000000" pitchFamily="18" charset="-120"/>
              <a:ea typeface="PMingLiU" panose="02020500000000000000" pitchFamily="18" charset="-120"/>
            </a:endParaRPr>
          </a:p>
        </p:txBody>
      </p:sp>
      <p:sp>
        <p:nvSpPr>
          <p:cNvPr id="6" name="矩形 5"/>
          <p:cNvSpPr/>
          <p:nvPr/>
        </p:nvSpPr>
        <p:spPr>
          <a:xfrm>
            <a:off x="539552" y="1088891"/>
            <a:ext cx="923925" cy="368300"/>
          </a:xfrm>
          <a:prstGeom prst="rect">
            <a:avLst/>
          </a:prstGeom>
        </p:spPr>
        <p:txBody>
          <a:bodyPr wrap="none">
            <a:spAutoFit/>
          </a:bodyPr>
          <a:lstStyle/>
          <a:p>
            <a:r>
              <a:rPr lang="zh-TW" altLang="en-US" b="1" dirty="0">
                <a:latin typeface="Times New Roman" panose="02020603050405020304" pitchFamily="18" charset="0"/>
                <a:ea typeface="PMingLiU" panose="02020500000000000000" pitchFamily="18" charset="-120"/>
              </a:rPr>
              <a:t>精</a:t>
            </a:r>
            <a:r>
              <a:rPr lang="zh-CN" altLang="zh-TW" b="1" dirty="0">
                <a:latin typeface="Times New Roman" panose="02020603050405020304" pitchFamily="18" charset="0"/>
                <a:ea typeface="宋体" panose="02010600030101010101" pitchFamily="2" charset="-122"/>
              </a:rPr>
              <a:t>确</a:t>
            </a:r>
            <a:r>
              <a:rPr lang="zh-TW" altLang="en-US" b="1" dirty="0">
                <a:latin typeface="Times New Roman" panose="02020603050405020304" pitchFamily="18" charset="0"/>
                <a:ea typeface="PMingLiU" panose="02020500000000000000" pitchFamily="18" charset="-120"/>
              </a:rPr>
              <a:t>度</a:t>
            </a:r>
            <a:r>
              <a:rPr lang="zh-TW" altLang="en-US" b="1" dirty="0">
                <a:ea typeface="PMingLiU" panose="02020500000000000000" pitchFamily="18" charset="-120"/>
              </a:rPr>
              <a:t> </a:t>
            </a:r>
            <a:endParaRPr lang="zh-CN" altLang="en-US" dirty="0"/>
          </a:p>
        </p:txBody>
      </p:sp>
      <p:sp>
        <p:nvSpPr>
          <p:cNvPr id="7" name="矩形 6"/>
          <p:cNvSpPr/>
          <p:nvPr/>
        </p:nvSpPr>
        <p:spPr>
          <a:xfrm>
            <a:off x="614045" y="1421765"/>
            <a:ext cx="4569460" cy="275590"/>
          </a:xfrm>
          <a:prstGeom prst="rect">
            <a:avLst/>
          </a:prstGeom>
        </p:spPr>
        <p:txBody>
          <a:bodyPr wrap="square">
            <a:spAutoFit/>
          </a:bodyPr>
          <a:lstStyle/>
          <a:p>
            <a:r>
              <a:rPr lang="en-US" altLang="zh-TW" sz="1200" dirty="0">
                <a:ea typeface="PMingLiU" panose="02020500000000000000" pitchFamily="18" charset="-120"/>
              </a:rPr>
              <a:t>&lt;</a:t>
            </a:r>
            <a:r>
              <a:rPr lang="zh-TW" altLang="zh-TW" sz="1200" dirty="0">
                <a:ea typeface="PMingLiU" panose="02020500000000000000" pitchFamily="18" charset="-120"/>
              </a:rPr>
              <a:t>+/-30%</a:t>
            </a:r>
            <a:r>
              <a:rPr lang="zh-TW" altLang="zh-CN" sz="1200" dirty="0">
                <a:ea typeface="PMingLiU" panose="02020500000000000000" pitchFamily="18" charset="-120"/>
              </a:rPr>
              <a:t>。</a:t>
            </a:r>
            <a:endParaRPr lang="en-US" altLang="zh-CN" sz="1200" dirty="0">
              <a:latin typeface="Times New Roman" panose="02020603050405020304" pitchFamily="18" charset="0"/>
            </a:endParaRPr>
          </a:p>
        </p:txBody>
      </p:sp>
      <p:sp>
        <p:nvSpPr>
          <p:cNvPr id="8" name="矩形 7"/>
          <p:cNvSpPr/>
          <p:nvPr/>
        </p:nvSpPr>
        <p:spPr>
          <a:xfrm>
            <a:off x="611539" y="2030614"/>
            <a:ext cx="872490" cy="368300"/>
          </a:xfrm>
          <a:prstGeom prst="rect">
            <a:avLst/>
          </a:prstGeom>
        </p:spPr>
        <p:txBody>
          <a:bodyPr wrap="none">
            <a:spAutoFit/>
          </a:bodyPr>
          <a:lstStyle/>
          <a:p>
            <a:r>
              <a:rPr lang="zh-CN" altLang="zh-TW" b="1" dirty="0">
                <a:latin typeface="Times New Roman" panose="02020603050405020304" pitchFamily="18" charset="0"/>
                <a:ea typeface="宋体" panose="02010600030101010101" pitchFamily="2" charset="-122"/>
              </a:rPr>
              <a:t>稳</a:t>
            </a:r>
            <a:r>
              <a:rPr lang="zh-TW" altLang="en-US" b="1" dirty="0">
                <a:latin typeface="Times New Roman" panose="02020603050405020304" pitchFamily="18" charset="0"/>
                <a:ea typeface="PMingLiU" panose="02020500000000000000" pitchFamily="18" charset="-120"/>
              </a:rPr>
              <a:t>定性</a:t>
            </a:r>
            <a:endParaRPr lang="zh-CN" altLang="en-US" dirty="0"/>
          </a:p>
        </p:txBody>
      </p:sp>
      <p:sp>
        <p:nvSpPr>
          <p:cNvPr id="9" name="矩形 8"/>
          <p:cNvSpPr/>
          <p:nvPr/>
        </p:nvSpPr>
        <p:spPr>
          <a:xfrm>
            <a:off x="179705" y="2398395"/>
            <a:ext cx="7499985" cy="460375"/>
          </a:xfrm>
          <a:prstGeom prst="rect">
            <a:avLst/>
          </a:prstGeom>
        </p:spPr>
        <p:txBody>
          <a:bodyPr wrap="square">
            <a:spAutoFit/>
          </a:bodyPr>
          <a:lstStyle/>
          <a:p>
            <a:pPr lvl="1"/>
            <a:r>
              <a:rPr lang="zh-CN" altLang="zh-TW" sz="1200" dirty="0">
                <a:latin typeface="Times New Roman" panose="02020603050405020304" pitchFamily="18" charset="0"/>
                <a:ea typeface="宋体" panose="02010600030101010101" pitchFamily="2" charset="-122"/>
              </a:rPr>
              <a:t>无</a:t>
            </a:r>
            <a:r>
              <a:rPr lang="zh-TW" altLang="en-US" sz="1200" dirty="0">
                <a:latin typeface="Times New Roman" panose="02020603050405020304" pitchFamily="18" charset="0"/>
                <a:ea typeface="PMingLiU" panose="02020500000000000000" pitchFamily="18" charset="-120"/>
              </a:rPr>
              <a:t>漂移</a:t>
            </a:r>
            <a:endParaRPr lang="zh-CN" altLang="en-US" sz="1200" dirty="0">
              <a:latin typeface="Times New Roman" panose="02020603050405020304" pitchFamily="18" charset="0"/>
            </a:endParaRPr>
          </a:p>
          <a:p>
            <a:pPr lvl="1"/>
            <a:endParaRPr lang="zh-CN" altLang="en-US" sz="1200" dirty="0">
              <a:latin typeface="PMingLiU" panose="02020500000000000000" pitchFamily="18" charset="-120"/>
              <a:ea typeface="PMingLiU" panose="02020500000000000000" pitchFamily="18" charset="-120"/>
            </a:endParaRPr>
          </a:p>
        </p:txBody>
      </p:sp>
      <p:sp>
        <p:nvSpPr>
          <p:cNvPr id="5" name="矩形 4"/>
          <p:cNvSpPr/>
          <p:nvPr/>
        </p:nvSpPr>
        <p:spPr>
          <a:xfrm>
            <a:off x="614045" y="2932689"/>
            <a:ext cx="2031325" cy="369332"/>
          </a:xfrm>
          <a:prstGeom prst="rect">
            <a:avLst/>
          </a:prstGeom>
        </p:spPr>
        <p:txBody>
          <a:bodyPr wrap="none">
            <a:spAutoFit/>
          </a:bodyPr>
          <a:p>
            <a:r>
              <a:rPr lang="zh-TW" altLang="en-US" b="1" dirty="0">
                <a:latin typeface="Times New Roman" panose="02020603050405020304" pitchFamily="18" charset="0"/>
                <a:ea typeface="PMingLiU" panose="02020500000000000000" pitchFamily="18" charset="-120"/>
              </a:rPr>
              <a:t>唯一性和</a:t>
            </a:r>
            <a:r>
              <a:rPr lang="zh-TW" altLang="zh-CN" b="1" dirty="0">
                <a:latin typeface="Times New Roman" panose="02020603050405020304" pitchFamily="18" charset="0"/>
                <a:ea typeface="PMingLiU" panose="02020500000000000000" pitchFamily="18" charset="-120"/>
              </a:rPr>
              <a:t>抗污染性</a:t>
            </a:r>
            <a:endParaRPr lang="zh-CN" altLang="en-US" dirty="0"/>
          </a:p>
        </p:txBody>
      </p:sp>
      <p:sp>
        <p:nvSpPr>
          <p:cNvPr id="13" name="矩形 12"/>
          <p:cNvSpPr/>
          <p:nvPr/>
        </p:nvSpPr>
        <p:spPr>
          <a:xfrm>
            <a:off x="179705" y="3292475"/>
            <a:ext cx="3646170" cy="275590"/>
          </a:xfrm>
          <a:prstGeom prst="rect">
            <a:avLst/>
          </a:prstGeom>
        </p:spPr>
        <p:txBody>
          <a:bodyPr wrap="square">
            <a:spAutoFit/>
          </a:bodyPr>
          <a:p>
            <a:pPr lvl="1"/>
            <a:r>
              <a:rPr lang="zh-CN" altLang="en-US" sz="1200" dirty="0">
                <a:latin typeface="Times New Roman" panose="02020603050405020304" pitchFamily="18" charset="0"/>
                <a:ea typeface="PMingLiU" panose="02020500000000000000" pitchFamily="18" charset="-120"/>
              </a:rPr>
              <a:t>不</a:t>
            </a:r>
            <a:r>
              <a:rPr lang="zh-TW" altLang="en-US" sz="1200" dirty="0">
                <a:ea typeface="PMingLiU" panose="02020500000000000000" pitchFamily="18" charset="-120"/>
              </a:rPr>
              <a:t>能</a:t>
            </a:r>
            <a:r>
              <a:rPr lang="zh-CN" altLang="zh-TW" sz="1200" dirty="0">
                <a:ea typeface="宋体" panose="02010600030101010101" pitchFamily="2" charset="-122"/>
              </a:rPr>
              <a:t>识报</a:t>
            </a:r>
            <a:r>
              <a:rPr lang="zh-TW" altLang="en-US" sz="1200" dirty="0">
                <a:latin typeface="Times New Roman" panose="02020603050405020304" pitchFamily="18" charset="0"/>
                <a:ea typeface="PMingLiU" panose="02020500000000000000" pitchFamily="18" charset="-120"/>
              </a:rPr>
              <a:t>警</a:t>
            </a:r>
            <a:endParaRPr lang="zh-TW" altLang="en-US" sz="1200" dirty="0">
              <a:latin typeface="Times New Roman" panose="02020603050405020304" pitchFamily="18" charset="0"/>
              <a:ea typeface="PMingLiU" panose="02020500000000000000" pitchFamily="18" charset="-120"/>
            </a:endParaRP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10.</a:t>
            </a:r>
            <a:r>
              <a:rPr lang="zh-TW" altLang="zh-CN" sz="2000" b="1" dirty="0">
                <a:latin typeface="Times New Roman" panose="02020603050405020304" pitchFamily="18" charset="0"/>
                <a:ea typeface="PMingLiU" panose="02020500000000000000" pitchFamily="18" charset="-120"/>
              </a:rPr>
              <a:t>家用燃</a:t>
            </a:r>
            <a:r>
              <a:rPr lang="zh-CN" altLang="en-US" sz="2000" b="1" dirty="0">
                <a:latin typeface="Times New Roman" panose="02020603050405020304" pitchFamily="18" charset="0"/>
                <a:ea typeface="PMingLiU" panose="02020500000000000000" pitchFamily="18" charset="-120"/>
              </a:rPr>
              <a:t>气的种类</a:t>
            </a:r>
            <a:endParaRPr lang="zh-CN" altLang="en-US" sz="2000" dirty="0">
              <a:latin typeface="PMingLiU" panose="02020500000000000000" pitchFamily="18" charset="-120"/>
              <a:ea typeface="PMingLiU" panose="02020500000000000000" pitchFamily="18" charset="-120"/>
            </a:endParaRPr>
          </a:p>
        </p:txBody>
      </p:sp>
      <p:sp>
        <p:nvSpPr>
          <p:cNvPr id="6" name="Rectangle 3"/>
          <p:cNvSpPr txBox="1">
            <a:spLocks noChangeArrowheads="1"/>
          </p:cNvSpPr>
          <p:nvPr/>
        </p:nvSpPr>
        <p:spPr>
          <a:xfrm>
            <a:off x="457200" y="985292"/>
            <a:ext cx="6967537"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TW" altLang="en-US" sz="1200" dirty="0">
                <a:latin typeface="PMingLiU" panose="02020500000000000000" pitchFamily="18" charset="-120"/>
                <a:ea typeface="PMingLiU" panose="02020500000000000000" pitchFamily="18" charset="-120"/>
              </a:rPr>
              <a:t>家用燃氣種類</a:t>
            </a:r>
            <a:endParaRPr lang="zh-CN" altLang="en-US" sz="1200" dirty="0">
              <a:latin typeface="PMingLiU" panose="02020500000000000000" pitchFamily="18" charset="-120"/>
              <a:ea typeface="PMingLiU" panose="02020500000000000000" pitchFamily="18" charset="-120"/>
            </a:endParaRPr>
          </a:p>
          <a:p>
            <a:pPr lvl="1"/>
            <a:r>
              <a:rPr lang="zh-TW" altLang="en-US" sz="1200" dirty="0">
                <a:latin typeface="PMingLiU" panose="02020500000000000000" pitchFamily="18" charset="-120"/>
                <a:ea typeface="PMingLiU" panose="02020500000000000000" pitchFamily="18" charset="-120"/>
              </a:rPr>
              <a:t>煤氣，煤產品的附產物，其主要成份是氫氣（</a:t>
            </a:r>
            <a:r>
              <a:rPr lang="en-US" altLang="zh-TW" sz="1200" dirty="0">
                <a:latin typeface="PMingLiU" panose="02020500000000000000" pitchFamily="18" charset="-120"/>
                <a:ea typeface="PMingLiU" panose="02020500000000000000" pitchFamily="18" charset="-120"/>
              </a:rPr>
              <a:t>H2</a:t>
            </a:r>
            <a:r>
              <a:rPr lang="zh-TW" altLang="en-US" sz="1200" dirty="0">
                <a:latin typeface="PMingLiU" panose="02020500000000000000" pitchFamily="18" charset="-120"/>
                <a:ea typeface="PMingLiU" panose="02020500000000000000" pitchFamily="18" charset="-120"/>
              </a:rPr>
              <a:t>）和</a:t>
            </a:r>
            <a:r>
              <a:rPr lang="zh-TW" altLang="en-US" sz="1200" dirty="0">
                <a:solidFill>
                  <a:srgbClr val="0000FF"/>
                </a:solidFill>
                <a:latin typeface="PMingLiU" panose="02020500000000000000" pitchFamily="18" charset="-120"/>
                <a:ea typeface="PMingLiU" panose="02020500000000000000" pitchFamily="18" charset="-120"/>
              </a:rPr>
              <a:t>一氧化碳（</a:t>
            </a:r>
            <a:r>
              <a:rPr lang="en-US" altLang="zh-TW" sz="1200" dirty="0">
                <a:solidFill>
                  <a:srgbClr val="0000FF"/>
                </a:solidFill>
                <a:latin typeface="PMingLiU" panose="02020500000000000000" pitchFamily="18" charset="-120"/>
                <a:ea typeface="PMingLiU" panose="02020500000000000000" pitchFamily="18" charset="-120"/>
              </a:rPr>
              <a:t>CO</a:t>
            </a:r>
            <a:r>
              <a:rPr lang="zh-TW" altLang="en-US" sz="1200" dirty="0">
                <a:latin typeface="PMingLiU" panose="02020500000000000000" pitchFamily="18" charset="-120"/>
                <a:ea typeface="PMingLiU" panose="02020500000000000000" pitchFamily="18" charset="-120"/>
              </a:rPr>
              <a:t>）、等其它可燃氣體</a:t>
            </a:r>
            <a:endParaRPr lang="zh-TW" altLang="en-US" sz="1200" dirty="0">
              <a:latin typeface="PMingLiU" panose="02020500000000000000" pitchFamily="18" charset="-120"/>
              <a:ea typeface="PMingLiU" panose="02020500000000000000" pitchFamily="18" charset="-120"/>
            </a:endParaRPr>
          </a:p>
          <a:p>
            <a:pPr lvl="1"/>
            <a:r>
              <a:rPr lang="zh-TW" altLang="en-US" sz="1200" dirty="0">
                <a:latin typeface="PMingLiU" panose="02020500000000000000" pitchFamily="18" charset="-120"/>
                <a:ea typeface="PMingLiU" panose="02020500000000000000" pitchFamily="18" charset="-120"/>
              </a:rPr>
              <a:t>天燃氣，礦井中直接開採的多種氣體的混合氣體，其主要成份是</a:t>
            </a:r>
            <a:r>
              <a:rPr lang="zh-TW" altLang="en-US" sz="1200" dirty="0">
                <a:solidFill>
                  <a:srgbClr val="0000FF"/>
                </a:solidFill>
                <a:latin typeface="PMingLiU" panose="02020500000000000000" pitchFamily="18" charset="-120"/>
                <a:ea typeface="PMingLiU" panose="02020500000000000000" pitchFamily="18" charset="-120"/>
              </a:rPr>
              <a:t>甲烷</a:t>
            </a:r>
            <a:r>
              <a:rPr lang="en-US" altLang="zh-TW" sz="1200" dirty="0">
                <a:latin typeface="PMingLiU" panose="02020500000000000000" pitchFamily="18" charset="-120"/>
                <a:ea typeface="PMingLiU" panose="02020500000000000000" pitchFamily="18" charset="-120"/>
              </a:rPr>
              <a:t>(CH4)</a:t>
            </a:r>
            <a:r>
              <a:rPr lang="zh-TW" altLang="en-US" sz="1200" dirty="0">
                <a:latin typeface="PMingLiU" panose="02020500000000000000" pitchFamily="18" charset="-120"/>
                <a:ea typeface="PMingLiU" panose="02020500000000000000" pitchFamily="18" charset="-120"/>
              </a:rPr>
              <a:t>，一般天燃氣含有一氧化碳（</a:t>
            </a:r>
            <a:r>
              <a:rPr lang="en-US" altLang="zh-TW" sz="1200" dirty="0">
                <a:solidFill>
                  <a:srgbClr val="0000FF"/>
                </a:solidFill>
                <a:latin typeface="PMingLiU" panose="02020500000000000000" pitchFamily="18" charset="-120"/>
                <a:ea typeface="PMingLiU" panose="02020500000000000000" pitchFamily="18" charset="-120"/>
              </a:rPr>
              <a:t>CO</a:t>
            </a:r>
            <a:r>
              <a:rPr lang="en-US" altLang="zh-TW" sz="1200" dirty="0">
                <a:latin typeface="PMingLiU" panose="02020500000000000000" pitchFamily="18" charset="-120"/>
                <a:ea typeface="PMingLiU" panose="02020500000000000000" pitchFamily="18" charset="-120"/>
              </a:rPr>
              <a:t>) </a:t>
            </a:r>
            <a:endParaRPr lang="en-US" altLang="zh-CN" sz="1200" dirty="0">
              <a:latin typeface="PMingLiU" panose="02020500000000000000" pitchFamily="18" charset="-120"/>
              <a:ea typeface="PMingLiU" panose="02020500000000000000" pitchFamily="18" charset="-120"/>
            </a:endParaRPr>
          </a:p>
          <a:p>
            <a:r>
              <a:rPr lang="zh-CN" altLang="zh-CN" sz="1200" dirty="0">
                <a:latin typeface="PMingLiU" panose="02020500000000000000" pitchFamily="18" charset="-120"/>
                <a:ea typeface="PMingLiU" panose="02020500000000000000" pitchFamily="18" charset="-120"/>
              </a:rPr>
              <a:t>液化石油氣，石油產品的附產物，主要成份是</a:t>
            </a:r>
            <a:r>
              <a:rPr lang="zh-CN" altLang="zh-CN" sz="1200" dirty="0">
                <a:solidFill>
                  <a:srgbClr val="0000FF"/>
                </a:solidFill>
                <a:latin typeface="PMingLiU" panose="02020500000000000000" pitchFamily="18" charset="-120"/>
                <a:ea typeface="PMingLiU" panose="02020500000000000000" pitchFamily="18" charset="-120"/>
              </a:rPr>
              <a:t>丙烷</a:t>
            </a:r>
            <a:r>
              <a:rPr lang="zh-CN" altLang="zh-CN" sz="1200" dirty="0">
                <a:latin typeface="PMingLiU" panose="02020500000000000000" pitchFamily="18" charset="-120"/>
                <a:ea typeface="PMingLiU" panose="02020500000000000000" pitchFamily="18" charset="-120"/>
              </a:rPr>
              <a:t>（C3H8)</a:t>
            </a:r>
            <a:endParaRPr lang="en-US" altLang="zh-CN" sz="1200" dirty="0">
              <a:latin typeface="PMingLiU" panose="02020500000000000000" pitchFamily="18" charset="-120"/>
              <a:ea typeface="PMingLiU" panose="02020500000000000000" pitchFamily="18" charset="-120"/>
            </a:endParaRPr>
          </a:p>
          <a:p>
            <a:r>
              <a:rPr lang="zh-TW" altLang="zh-CN" sz="1200" dirty="0">
                <a:latin typeface="PMingLiU" panose="02020500000000000000" pitchFamily="18" charset="-120"/>
                <a:ea typeface="PMingLiU" panose="02020500000000000000" pitchFamily="18" charset="-120"/>
              </a:rPr>
              <a:t>上述三種氣體，當它們在</a:t>
            </a:r>
            <a:r>
              <a:rPr lang="zh-TW" altLang="zh-CN" sz="1200" dirty="0">
                <a:solidFill>
                  <a:srgbClr val="0000FF"/>
                </a:solidFill>
                <a:latin typeface="PMingLiU" panose="02020500000000000000" pitchFamily="18" charset="-120"/>
                <a:ea typeface="PMingLiU" panose="02020500000000000000" pitchFamily="18" charset="-120"/>
              </a:rPr>
              <a:t>不完全燃燒時，均可產生一氧化碳</a:t>
            </a:r>
            <a:r>
              <a:rPr lang="zh-TW" altLang="zh-CN" sz="1200" dirty="0">
                <a:latin typeface="PMingLiU" panose="02020500000000000000" pitchFamily="18" charset="-120"/>
                <a:ea typeface="PMingLiU" panose="02020500000000000000" pitchFamily="18" charset="-120"/>
              </a:rPr>
              <a:t>（CO），有的其本身含有一氧化碳（CO）</a:t>
            </a:r>
            <a:endParaRPr lang="en-US" altLang="zh-CN" sz="1200" dirty="0">
              <a:latin typeface="PMingLiU" panose="02020500000000000000" pitchFamily="18" charset="-120"/>
              <a:ea typeface="PMingLiU" panose="02020500000000000000" pitchFamily="18" charset="-120"/>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11. </a:t>
            </a:r>
            <a:r>
              <a:rPr lang="zh-TW" altLang="zh-CN" sz="2000" b="1" dirty="0">
                <a:latin typeface="Times New Roman" panose="02020603050405020304" pitchFamily="18" charset="0"/>
                <a:ea typeface="PMingLiU" panose="02020500000000000000" pitchFamily="18" charset="-120"/>
                <a:sym typeface="+mn-ea"/>
              </a:rPr>
              <a:t>家用燃</a:t>
            </a:r>
            <a:r>
              <a:rPr lang="zh-CN" altLang="en-US" sz="2000" b="1" dirty="0">
                <a:latin typeface="Times New Roman" panose="02020603050405020304" pitchFamily="18" charset="0"/>
                <a:ea typeface="PMingLiU" panose="02020500000000000000" pitchFamily="18" charset="-120"/>
                <a:sym typeface="+mn-ea"/>
              </a:rPr>
              <a:t>气</a:t>
            </a:r>
            <a:r>
              <a:rPr lang="zh-TW" altLang="en-US" sz="2000" dirty="0">
                <a:ea typeface="PMingLiU" panose="02020500000000000000" pitchFamily="18" charset="-120"/>
              </a:rPr>
              <a:t>的可爆性</a:t>
            </a:r>
            <a:endParaRPr lang="zh-CN" altLang="en-US" sz="2000" dirty="0">
              <a:latin typeface="PMingLiU" panose="02020500000000000000" pitchFamily="18" charset="-120"/>
              <a:ea typeface="PMingLiU" panose="02020500000000000000" pitchFamily="18" charset="-120"/>
            </a:endParaRPr>
          </a:p>
        </p:txBody>
      </p:sp>
      <p:grpSp>
        <p:nvGrpSpPr>
          <p:cNvPr id="5" name="Group 2"/>
          <p:cNvGrpSpPr/>
          <p:nvPr/>
        </p:nvGrpSpPr>
        <p:grpSpPr bwMode="auto">
          <a:xfrm>
            <a:off x="457200" y="1057300"/>
            <a:ext cx="8229600" cy="3816424"/>
            <a:chOff x="0" y="345"/>
            <a:chExt cx="4152" cy="2161"/>
          </a:xfrm>
        </p:grpSpPr>
        <p:grpSp>
          <p:nvGrpSpPr>
            <p:cNvPr id="7" name="Group 3"/>
            <p:cNvGrpSpPr/>
            <p:nvPr/>
          </p:nvGrpSpPr>
          <p:grpSpPr bwMode="auto">
            <a:xfrm>
              <a:off x="0" y="345"/>
              <a:ext cx="639" cy="416"/>
              <a:chOff x="0" y="345"/>
              <a:chExt cx="639" cy="416"/>
            </a:xfrm>
          </p:grpSpPr>
          <p:sp>
            <p:nvSpPr>
              <p:cNvPr id="96" name="Rectangle 4"/>
              <p:cNvSpPr>
                <a:spLocks noChangeArrowheads="1"/>
              </p:cNvSpPr>
              <p:nvPr/>
            </p:nvSpPr>
            <p:spPr bwMode="auto">
              <a:xfrm>
                <a:off x="6" y="351"/>
                <a:ext cx="627"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US" dirty="0">
                    <a:latin typeface="Times New Roman" panose="02020603050405020304" pitchFamily="18" charset="0"/>
                    <a:ea typeface="宋体" panose="02010600030101010101" pitchFamily="2" charset="-122"/>
                  </a:rPr>
                  <a:t>气体</a:t>
                </a:r>
                <a:r>
                  <a:rPr lang="zh-CN" altLang="en-GB" dirty="0">
                    <a:latin typeface="Times New Roman" panose="02020603050405020304" pitchFamily="18" charset="0"/>
                    <a:ea typeface="宋体" panose="02010600030101010101" pitchFamily="2" charset="-122"/>
                  </a:rPr>
                  <a:t>名称</a:t>
                </a:r>
                <a:endParaRPr lang="zh-CN" altLang="en-GB" dirty="0">
                  <a:latin typeface="Times New Roman" panose="02020603050405020304" pitchFamily="18" charset="0"/>
                  <a:ea typeface="宋体" panose="02010600030101010101" pitchFamily="2" charset="-122"/>
                </a:endParaRPr>
              </a:p>
            </p:txBody>
          </p:sp>
          <p:sp>
            <p:nvSpPr>
              <p:cNvPr id="97" name="Rectangle 5"/>
              <p:cNvSpPr>
                <a:spLocks noChangeArrowheads="1"/>
              </p:cNvSpPr>
              <p:nvPr/>
            </p:nvSpPr>
            <p:spPr bwMode="auto">
              <a:xfrm>
                <a:off x="0" y="345"/>
                <a:ext cx="639"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8" name="Group 6"/>
            <p:cNvGrpSpPr/>
            <p:nvPr/>
          </p:nvGrpSpPr>
          <p:grpSpPr bwMode="auto">
            <a:xfrm>
              <a:off x="639" y="345"/>
              <a:ext cx="733" cy="416"/>
              <a:chOff x="639" y="345"/>
              <a:chExt cx="733" cy="416"/>
            </a:xfrm>
          </p:grpSpPr>
          <p:sp>
            <p:nvSpPr>
              <p:cNvPr id="94" name="Rectangle 7"/>
              <p:cNvSpPr>
                <a:spLocks noChangeArrowheads="1"/>
              </p:cNvSpPr>
              <p:nvPr/>
            </p:nvSpPr>
            <p:spPr bwMode="auto">
              <a:xfrm>
                <a:off x="645" y="351"/>
                <a:ext cx="721"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dirty="0">
                    <a:latin typeface="Times New Roman" panose="02020603050405020304" pitchFamily="18" charset="0"/>
                    <a:ea typeface="宋体" panose="02010600030101010101" pitchFamily="2" charset="-122"/>
                  </a:rPr>
                  <a:t>常</a:t>
                </a:r>
                <a:r>
                  <a:rPr lang="zh-CN" altLang="en-US" dirty="0">
                    <a:latin typeface="Times New Roman" panose="02020603050405020304" pitchFamily="18" charset="0"/>
                    <a:ea typeface="宋体" panose="02010600030101010101" pitchFamily="2" charset="-122"/>
                  </a:rPr>
                  <a:t>压</a:t>
                </a:r>
                <a:r>
                  <a:rPr lang="zh-CN" altLang="en-GB" dirty="0">
                    <a:latin typeface="Times New Roman" panose="02020603050405020304" pitchFamily="18" charset="0"/>
                    <a:ea typeface="宋体" panose="02010600030101010101" pitchFamily="2" charset="-122"/>
                  </a:rPr>
                  <a:t>下</a:t>
                </a:r>
                <a:r>
                  <a:rPr lang="en-GB" altLang="zh-CN" dirty="0">
                    <a:latin typeface="Times New Roman" panose="02020603050405020304" pitchFamily="18" charset="0"/>
                    <a:ea typeface="宋体" panose="02010600030101010101" pitchFamily="2" charset="-122"/>
                  </a:rPr>
                  <a:t>,</a:t>
                </a:r>
                <a:endParaRPr lang="en-GB" altLang="zh-CN" dirty="0">
                  <a:latin typeface="Times New Roman" panose="02020603050405020304" pitchFamily="18" charset="0"/>
                  <a:ea typeface="宋体" panose="02010600030101010101" pitchFamily="2" charset="-122"/>
                </a:endParaRPr>
              </a:p>
              <a:p>
                <a:pPr algn="ctr">
                  <a:spcBef>
                    <a:spcPct val="0"/>
                  </a:spcBef>
                  <a:buFontTx/>
                  <a:buNone/>
                </a:pPr>
                <a:r>
                  <a:rPr lang="zh-CN" altLang="en-GB" dirty="0">
                    <a:latin typeface="Times New Roman" panose="02020603050405020304" pitchFamily="18" charset="0"/>
                    <a:ea typeface="宋体" panose="02010600030101010101" pitchFamily="2" charset="-122"/>
                  </a:rPr>
                  <a:t>著火点</a:t>
                </a:r>
                <a:endParaRPr lang="zh-CN" altLang="en-GB" dirty="0">
                  <a:latin typeface="Times New Roman" panose="02020603050405020304" pitchFamily="18" charset="0"/>
                  <a:ea typeface="宋体" panose="02010600030101010101" pitchFamily="2" charset="-122"/>
                </a:endParaRPr>
              </a:p>
            </p:txBody>
          </p:sp>
          <p:sp>
            <p:nvSpPr>
              <p:cNvPr id="95" name="Rectangle 8"/>
              <p:cNvSpPr>
                <a:spLocks noChangeArrowheads="1"/>
              </p:cNvSpPr>
              <p:nvPr/>
            </p:nvSpPr>
            <p:spPr bwMode="auto">
              <a:xfrm>
                <a:off x="639" y="345"/>
                <a:ext cx="733"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9" name="Group 9"/>
            <p:cNvGrpSpPr/>
            <p:nvPr/>
          </p:nvGrpSpPr>
          <p:grpSpPr bwMode="auto">
            <a:xfrm>
              <a:off x="1372" y="345"/>
              <a:ext cx="737" cy="416"/>
              <a:chOff x="1372" y="345"/>
              <a:chExt cx="737" cy="416"/>
            </a:xfrm>
          </p:grpSpPr>
          <p:sp>
            <p:nvSpPr>
              <p:cNvPr id="92" name="Rectangle 10"/>
              <p:cNvSpPr>
                <a:spLocks noChangeArrowheads="1"/>
              </p:cNvSpPr>
              <p:nvPr/>
            </p:nvSpPr>
            <p:spPr bwMode="auto">
              <a:xfrm>
                <a:off x="1378" y="351"/>
                <a:ext cx="72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在空氣中 </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最低爆炸极限</a:t>
                </a:r>
                <a:endParaRPr lang="zh-CN" altLang="en-GB">
                  <a:latin typeface="Times New Roman" panose="02020603050405020304" pitchFamily="18" charset="0"/>
                  <a:ea typeface="宋体" panose="02010600030101010101" pitchFamily="2" charset="-122"/>
                </a:endParaRPr>
              </a:p>
            </p:txBody>
          </p:sp>
          <p:sp>
            <p:nvSpPr>
              <p:cNvPr id="93" name="Rectangle 11"/>
              <p:cNvSpPr>
                <a:spLocks noChangeArrowheads="1"/>
              </p:cNvSpPr>
              <p:nvPr/>
            </p:nvSpPr>
            <p:spPr bwMode="auto">
              <a:xfrm>
                <a:off x="1372" y="345"/>
                <a:ext cx="73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1" name="Group 12"/>
            <p:cNvGrpSpPr/>
            <p:nvPr/>
          </p:nvGrpSpPr>
          <p:grpSpPr bwMode="auto">
            <a:xfrm>
              <a:off x="2109" y="345"/>
              <a:ext cx="566" cy="416"/>
              <a:chOff x="2109" y="345"/>
              <a:chExt cx="566" cy="416"/>
            </a:xfrm>
          </p:grpSpPr>
          <p:sp>
            <p:nvSpPr>
              <p:cNvPr id="90" name="Rectangle 13"/>
              <p:cNvSpPr>
                <a:spLocks noChangeArrowheads="1"/>
              </p:cNvSpPr>
              <p:nvPr/>
            </p:nvSpPr>
            <p:spPr bwMode="auto">
              <a:xfrm>
                <a:off x="2115" y="351"/>
                <a:ext cx="554"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ea typeface="宋体" panose="02010600030101010101" pitchFamily="2" charset="-122"/>
                  </a:rPr>
                  <a:t>密度</a:t>
                </a:r>
                <a:endParaRPr lang="zh-CN" altLang="en-GB">
                  <a:ea typeface="宋体" panose="02010600030101010101" pitchFamily="2" charset="-122"/>
                </a:endParaRPr>
              </a:p>
            </p:txBody>
          </p:sp>
          <p:sp>
            <p:nvSpPr>
              <p:cNvPr id="91" name="Rectangle 14"/>
              <p:cNvSpPr>
                <a:spLocks noChangeArrowheads="1"/>
              </p:cNvSpPr>
              <p:nvPr/>
            </p:nvSpPr>
            <p:spPr bwMode="auto">
              <a:xfrm>
                <a:off x="2109" y="345"/>
                <a:ext cx="566"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2" name="Group 15"/>
            <p:cNvGrpSpPr/>
            <p:nvPr/>
          </p:nvGrpSpPr>
          <p:grpSpPr bwMode="auto">
            <a:xfrm>
              <a:off x="2675" y="345"/>
              <a:ext cx="1477" cy="416"/>
              <a:chOff x="2675" y="345"/>
              <a:chExt cx="1477" cy="416"/>
            </a:xfrm>
          </p:grpSpPr>
          <p:sp>
            <p:nvSpPr>
              <p:cNvPr id="88" name="Rectangle 16"/>
              <p:cNvSpPr>
                <a:spLocks noChangeArrowheads="1"/>
              </p:cNvSpPr>
              <p:nvPr/>
            </p:nvSpPr>
            <p:spPr bwMode="auto">
              <a:xfrm>
                <a:off x="2681" y="351"/>
                <a:ext cx="146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注释</a:t>
                </a:r>
                <a:endParaRPr lang="zh-CN" altLang="en-GB">
                  <a:latin typeface="Times New Roman" panose="02020603050405020304" pitchFamily="18" charset="0"/>
                  <a:ea typeface="宋体" panose="02010600030101010101" pitchFamily="2" charset="-122"/>
                </a:endParaRPr>
              </a:p>
            </p:txBody>
          </p:sp>
          <p:sp>
            <p:nvSpPr>
              <p:cNvPr id="89" name="Rectangle 17"/>
              <p:cNvSpPr>
                <a:spLocks noChangeArrowheads="1"/>
              </p:cNvSpPr>
              <p:nvPr/>
            </p:nvSpPr>
            <p:spPr bwMode="auto">
              <a:xfrm>
                <a:off x="2675" y="345"/>
                <a:ext cx="147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3" name="Group 18"/>
            <p:cNvGrpSpPr/>
            <p:nvPr/>
          </p:nvGrpSpPr>
          <p:grpSpPr bwMode="auto">
            <a:xfrm>
              <a:off x="0" y="767"/>
              <a:ext cx="639" cy="339"/>
              <a:chOff x="0" y="767"/>
              <a:chExt cx="639" cy="339"/>
            </a:xfrm>
          </p:grpSpPr>
          <p:sp>
            <p:nvSpPr>
              <p:cNvPr id="86" name="Rectangle 19"/>
              <p:cNvSpPr>
                <a:spLocks noChangeArrowheads="1"/>
              </p:cNvSpPr>
              <p:nvPr/>
            </p:nvSpPr>
            <p:spPr bwMode="auto">
              <a:xfrm>
                <a:off x="6" y="773"/>
                <a:ext cx="627"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干空气</a:t>
                </a:r>
                <a:endParaRPr lang="zh-CN" altLang="en-GB">
                  <a:latin typeface="Times New Roman" panose="02020603050405020304" pitchFamily="18" charset="0"/>
                  <a:ea typeface="宋体" panose="02010600030101010101" pitchFamily="2" charset="-122"/>
                </a:endParaRPr>
              </a:p>
            </p:txBody>
          </p:sp>
          <p:sp>
            <p:nvSpPr>
              <p:cNvPr id="87" name="Rectangle 20"/>
              <p:cNvSpPr>
                <a:spLocks noChangeArrowheads="1"/>
              </p:cNvSpPr>
              <p:nvPr/>
            </p:nvSpPr>
            <p:spPr bwMode="auto">
              <a:xfrm>
                <a:off x="0" y="767"/>
                <a:ext cx="639"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4" name="Group 21"/>
            <p:cNvGrpSpPr/>
            <p:nvPr/>
          </p:nvGrpSpPr>
          <p:grpSpPr bwMode="auto">
            <a:xfrm>
              <a:off x="639" y="767"/>
              <a:ext cx="733" cy="339"/>
              <a:chOff x="639" y="767"/>
              <a:chExt cx="733" cy="339"/>
            </a:xfrm>
          </p:grpSpPr>
          <p:sp>
            <p:nvSpPr>
              <p:cNvPr id="84" name="Rectangle 22"/>
              <p:cNvSpPr>
                <a:spLocks noChangeArrowheads="1"/>
              </p:cNvSpPr>
              <p:nvPr/>
            </p:nvSpPr>
            <p:spPr bwMode="auto">
              <a:xfrm>
                <a:off x="645" y="773"/>
                <a:ext cx="72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 </a:t>
                </a:r>
                <a:endParaRPr lang="en-GB" altLang="zh-CN">
                  <a:ea typeface="宋体" panose="02010600030101010101" pitchFamily="2" charset="-122"/>
                </a:endParaRPr>
              </a:p>
            </p:txBody>
          </p:sp>
          <p:sp>
            <p:nvSpPr>
              <p:cNvPr id="85" name="Rectangle 23"/>
              <p:cNvSpPr>
                <a:spLocks noChangeArrowheads="1"/>
              </p:cNvSpPr>
              <p:nvPr/>
            </p:nvSpPr>
            <p:spPr bwMode="auto">
              <a:xfrm>
                <a:off x="639" y="767"/>
                <a:ext cx="733"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5" name="Group 24"/>
            <p:cNvGrpSpPr/>
            <p:nvPr/>
          </p:nvGrpSpPr>
          <p:grpSpPr bwMode="auto">
            <a:xfrm>
              <a:off x="1372" y="767"/>
              <a:ext cx="737" cy="339"/>
              <a:chOff x="1372" y="767"/>
              <a:chExt cx="737" cy="339"/>
            </a:xfrm>
          </p:grpSpPr>
          <p:sp>
            <p:nvSpPr>
              <p:cNvPr id="82" name="Rectangle 25"/>
              <p:cNvSpPr>
                <a:spLocks noChangeArrowheads="1"/>
              </p:cNvSpPr>
              <p:nvPr/>
            </p:nvSpPr>
            <p:spPr bwMode="auto">
              <a:xfrm>
                <a:off x="1378" y="773"/>
                <a:ext cx="72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sz="1200">
                    <a:latin typeface="Times New Roman" panose="02020603050405020304" pitchFamily="18" charset="0"/>
                    <a:ea typeface="宋体" panose="02010600030101010101" pitchFamily="2" charset="-122"/>
                  </a:rPr>
                  <a:t> </a:t>
                </a:r>
                <a:endParaRPr lang="en-GB" altLang="zh-CN" sz="1200">
                  <a:latin typeface="Times New Roman" panose="02020603050405020304" pitchFamily="18" charset="0"/>
                  <a:ea typeface="宋体" panose="02010600030101010101" pitchFamily="2" charset="-122"/>
                </a:endParaRPr>
              </a:p>
              <a:p>
                <a:pPr algn="ctr">
                  <a:spcBef>
                    <a:spcPct val="0"/>
                  </a:spcBef>
                  <a:buFontTx/>
                  <a:buNone/>
                </a:pPr>
                <a:endParaRPr lang="en-GB" altLang="zh-CN" sz="2400">
                  <a:ea typeface="宋体" panose="02010600030101010101" pitchFamily="2" charset="-122"/>
                </a:endParaRPr>
              </a:p>
            </p:txBody>
          </p:sp>
          <p:sp>
            <p:nvSpPr>
              <p:cNvPr id="83" name="Rectangle 26"/>
              <p:cNvSpPr>
                <a:spLocks noChangeArrowheads="1"/>
              </p:cNvSpPr>
              <p:nvPr/>
            </p:nvSpPr>
            <p:spPr bwMode="auto">
              <a:xfrm>
                <a:off x="1372" y="767"/>
                <a:ext cx="737"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6" name="Group 27"/>
            <p:cNvGrpSpPr/>
            <p:nvPr/>
          </p:nvGrpSpPr>
          <p:grpSpPr bwMode="auto">
            <a:xfrm>
              <a:off x="2109" y="767"/>
              <a:ext cx="566" cy="339"/>
              <a:chOff x="2109" y="767"/>
              <a:chExt cx="566" cy="339"/>
            </a:xfrm>
          </p:grpSpPr>
          <p:sp>
            <p:nvSpPr>
              <p:cNvPr id="80" name="Rectangle 28"/>
              <p:cNvSpPr>
                <a:spLocks noChangeArrowheads="1"/>
              </p:cNvSpPr>
              <p:nvPr/>
            </p:nvSpPr>
            <p:spPr bwMode="auto">
              <a:xfrm>
                <a:off x="2115" y="773"/>
                <a:ext cx="554"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1.2931</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81" name="Rectangle 29"/>
              <p:cNvSpPr>
                <a:spLocks noChangeArrowheads="1"/>
              </p:cNvSpPr>
              <p:nvPr/>
            </p:nvSpPr>
            <p:spPr bwMode="auto">
              <a:xfrm>
                <a:off x="2109" y="767"/>
                <a:ext cx="566"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7" name="Group 30"/>
            <p:cNvGrpSpPr/>
            <p:nvPr/>
          </p:nvGrpSpPr>
          <p:grpSpPr bwMode="auto">
            <a:xfrm>
              <a:off x="2675" y="767"/>
              <a:ext cx="1477" cy="339"/>
              <a:chOff x="2675" y="767"/>
              <a:chExt cx="1477" cy="339"/>
            </a:xfrm>
          </p:grpSpPr>
          <p:sp>
            <p:nvSpPr>
              <p:cNvPr id="78" name="Rectangle 31"/>
              <p:cNvSpPr>
                <a:spLocks noChangeArrowheads="1"/>
              </p:cNvSpPr>
              <p:nvPr/>
            </p:nvSpPr>
            <p:spPr bwMode="auto">
              <a:xfrm>
                <a:off x="2681" y="773"/>
                <a:ext cx="146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sz="1200">
                    <a:latin typeface="Times New Roman" panose="02020603050405020304" pitchFamily="18" charset="0"/>
                    <a:ea typeface="宋体" panose="02010600030101010101" pitchFamily="2" charset="-122"/>
                  </a:rPr>
                  <a:t> </a:t>
                </a:r>
                <a:endParaRPr lang="en-GB" altLang="zh-CN" sz="1200">
                  <a:latin typeface="Times New Roman" panose="02020603050405020304" pitchFamily="18" charset="0"/>
                  <a:ea typeface="宋体" panose="02010600030101010101" pitchFamily="2" charset="-122"/>
                </a:endParaRPr>
              </a:p>
              <a:p>
                <a:pPr algn="ctr">
                  <a:spcBef>
                    <a:spcPct val="0"/>
                  </a:spcBef>
                  <a:buFontTx/>
                  <a:buNone/>
                </a:pPr>
                <a:endParaRPr lang="en-GB" altLang="zh-CN" sz="2400">
                  <a:ea typeface="宋体" panose="02010600030101010101" pitchFamily="2" charset="-122"/>
                </a:endParaRPr>
              </a:p>
            </p:txBody>
          </p:sp>
          <p:sp>
            <p:nvSpPr>
              <p:cNvPr id="79" name="Rectangle 32"/>
              <p:cNvSpPr>
                <a:spLocks noChangeArrowheads="1"/>
              </p:cNvSpPr>
              <p:nvPr/>
            </p:nvSpPr>
            <p:spPr bwMode="auto">
              <a:xfrm>
                <a:off x="2675" y="767"/>
                <a:ext cx="1477" cy="339"/>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8" name="Group 33"/>
            <p:cNvGrpSpPr/>
            <p:nvPr/>
          </p:nvGrpSpPr>
          <p:grpSpPr bwMode="auto">
            <a:xfrm>
              <a:off x="0" y="1112"/>
              <a:ext cx="639" cy="416"/>
              <a:chOff x="0" y="1112"/>
              <a:chExt cx="639" cy="416"/>
            </a:xfrm>
          </p:grpSpPr>
          <p:sp>
            <p:nvSpPr>
              <p:cNvPr id="76" name="Rectangle 34"/>
              <p:cNvSpPr>
                <a:spLocks noChangeArrowheads="1"/>
              </p:cNvSpPr>
              <p:nvPr/>
            </p:nvSpPr>
            <p:spPr bwMode="auto">
              <a:xfrm>
                <a:off x="6" y="1118"/>
                <a:ext cx="627"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一氧化碳</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a:t>
                </a:r>
                <a:r>
                  <a:rPr lang="en-GB" altLang="zh-CN">
                    <a:latin typeface="Times New Roman" panose="02020603050405020304" pitchFamily="18" charset="0"/>
                    <a:ea typeface="宋体" panose="02010600030101010101" pitchFamily="2" charset="-122"/>
                  </a:rPr>
                  <a:t>CO</a:t>
                </a:r>
                <a:r>
                  <a:rPr lang="zh-CN" altLang="en-GB">
                    <a:latin typeface="Times New Roman" panose="02020603050405020304" pitchFamily="18" charset="0"/>
                    <a:ea typeface="宋体" panose="02010600030101010101" pitchFamily="2" charset="-122"/>
                  </a:rPr>
                  <a:t>）</a:t>
                </a:r>
                <a:endParaRPr lang="en-GB" altLang="zh-CN">
                  <a:latin typeface="Times New Roman" panose="02020603050405020304" pitchFamily="18" charset="0"/>
                  <a:ea typeface="宋体" panose="02010600030101010101" pitchFamily="2" charset="-122"/>
                </a:endParaRPr>
              </a:p>
            </p:txBody>
          </p:sp>
          <p:sp>
            <p:nvSpPr>
              <p:cNvPr id="77" name="Rectangle 35"/>
              <p:cNvSpPr>
                <a:spLocks noChangeArrowheads="1"/>
              </p:cNvSpPr>
              <p:nvPr/>
            </p:nvSpPr>
            <p:spPr bwMode="auto">
              <a:xfrm>
                <a:off x="0" y="1112"/>
                <a:ext cx="639"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19" name="Group 36"/>
            <p:cNvGrpSpPr/>
            <p:nvPr/>
          </p:nvGrpSpPr>
          <p:grpSpPr bwMode="auto">
            <a:xfrm>
              <a:off x="639" y="1112"/>
              <a:ext cx="733" cy="416"/>
              <a:chOff x="639" y="1112"/>
              <a:chExt cx="733" cy="416"/>
            </a:xfrm>
          </p:grpSpPr>
          <p:sp>
            <p:nvSpPr>
              <p:cNvPr id="74" name="Rectangle 37"/>
              <p:cNvSpPr>
                <a:spLocks noChangeArrowheads="1"/>
              </p:cNvSpPr>
              <p:nvPr/>
            </p:nvSpPr>
            <p:spPr bwMode="auto">
              <a:xfrm>
                <a:off x="645" y="1118"/>
                <a:ext cx="721"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651℃</a:t>
                </a:r>
                <a:endParaRPr lang="en-GB" altLang="zh-CN">
                  <a:ea typeface="宋体" panose="02010600030101010101" pitchFamily="2" charset="-122"/>
                </a:endParaRPr>
              </a:p>
            </p:txBody>
          </p:sp>
          <p:sp>
            <p:nvSpPr>
              <p:cNvPr id="75" name="Rectangle 38"/>
              <p:cNvSpPr>
                <a:spLocks noChangeArrowheads="1"/>
              </p:cNvSpPr>
              <p:nvPr/>
            </p:nvSpPr>
            <p:spPr bwMode="auto">
              <a:xfrm>
                <a:off x="639" y="1112"/>
                <a:ext cx="733"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0" name="Group 39"/>
            <p:cNvGrpSpPr/>
            <p:nvPr/>
          </p:nvGrpSpPr>
          <p:grpSpPr bwMode="auto">
            <a:xfrm>
              <a:off x="1372" y="1112"/>
              <a:ext cx="737" cy="416"/>
              <a:chOff x="1372" y="1112"/>
              <a:chExt cx="737" cy="416"/>
            </a:xfrm>
          </p:grpSpPr>
          <p:sp>
            <p:nvSpPr>
              <p:cNvPr id="72" name="Rectangle 40"/>
              <p:cNvSpPr>
                <a:spLocks noChangeArrowheads="1"/>
              </p:cNvSpPr>
              <p:nvPr/>
            </p:nvSpPr>
            <p:spPr bwMode="auto">
              <a:xfrm>
                <a:off x="1378" y="1118"/>
                <a:ext cx="72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12.50% 125000PPM</a:t>
                </a:r>
                <a:endParaRPr lang="en-GB" altLang="zh-CN">
                  <a:ea typeface="宋体" panose="02010600030101010101" pitchFamily="2" charset="-122"/>
                </a:endParaRPr>
              </a:p>
            </p:txBody>
          </p:sp>
          <p:sp>
            <p:nvSpPr>
              <p:cNvPr id="73" name="Rectangle 41"/>
              <p:cNvSpPr>
                <a:spLocks noChangeArrowheads="1"/>
              </p:cNvSpPr>
              <p:nvPr/>
            </p:nvSpPr>
            <p:spPr bwMode="auto">
              <a:xfrm>
                <a:off x="1372" y="1112"/>
                <a:ext cx="73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1" name="Group 42"/>
            <p:cNvGrpSpPr/>
            <p:nvPr/>
          </p:nvGrpSpPr>
          <p:grpSpPr bwMode="auto">
            <a:xfrm>
              <a:off x="2109" y="1112"/>
              <a:ext cx="566" cy="416"/>
              <a:chOff x="2109" y="1112"/>
              <a:chExt cx="566" cy="416"/>
            </a:xfrm>
          </p:grpSpPr>
          <p:sp>
            <p:nvSpPr>
              <p:cNvPr id="70" name="Rectangle 43"/>
              <p:cNvSpPr>
                <a:spLocks noChangeArrowheads="1"/>
              </p:cNvSpPr>
              <p:nvPr/>
            </p:nvSpPr>
            <p:spPr bwMode="auto">
              <a:xfrm>
                <a:off x="2115" y="1118"/>
                <a:ext cx="554"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1.2504</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71" name="Rectangle 44"/>
              <p:cNvSpPr>
                <a:spLocks noChangeArrowheads="1"/>
              </p:cNvSpPr>
              <p:nvPr/>
            </p:nvSpPr>
            <p:spPr bwMode="auto">
              <a:xfrm>
                <a:off x="2109" y="1112"/>
                <a:ext cx="566"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2" name="Group 45"/>
            <p:cNvGrpSpPr/>
            <p:nvPr/>
          </p:nvGrpSpPr>
          <p:grpSpPr bwMode="auto">
            <a:xfrm>
              <a:off x="2675" y="1112"/>
              <a:ext cx="1477" cy="416"/>
              <a:chOff x="2675" y="1112"/>
              <a:chExt cx="1477" cy="416"/>
            </a:xfrm>
          </p:grpSpPr>
          <p:sp>
            <p:nvSpPr>
              <p:cNvPr id="68" name="Rectangle 46"/>
              <p:cNvSpPr>
                <a:spLocks noChangeArrowheads="1"/>
              </p:cNvSpPr>
              <p:nvPr/>
            </p:nvSpPr>
            <p:spPr bwMode="auto">
              <a:xfrm>
                <a:off x="2681" y="1118"/>
                <a:ext cx="1465"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窒息性，</a:t>
                </a:r>
                <a:r>
                  <a:rPr lang="zh-CN" altLang="zh-TW">
                    <a:latin typeface="Times New Roman" panose="02020603050405020304" pitchFamily="18" charset="0"/>
                    <a:ea typeface="宋体" panose="02010600030101010101" pitchFamily="2" charset="-122"/>
                  </a:rPr>
                  <a:t>剧</a:t>
                </a:r>
                <a:r>
                  <a:rPr lang="zh-TW" altLang="en-GB">
                    <a:latin typeface="Times New Roman" panose="02020603050405020304" pitchFamily="18" charset="0"/>
                    <a:ea typeface="宋体" panose="02010600030101010101" pitchFamily="2" charset="-122"/>
                  </a:rPr>
                  <a:t>毒</a:t>
                </a:r>
                <a:r>
                  <a:rPr lang="zh-CN" altLang="zh-TW">
                    <a:latin typeface="Times New Roman" panose="02020603050405020304" pitchFamily="18" charset="0"/>
                    <a:ea typeface="宋体" panose="02010600030101010101" pitchFamily="2" charset="-122"/>
                  </a:rPr>
                  <a:t>气体</a:t>
                </a:r>
                <a:r>
                  <a:rPr lang="zh-TW" altLang="en-GB">
                    <a:latin typeface="Times New Roman" panose="02020603050405020304" pitchFamily="18" charset="0"/>
                    <a:ea typeface="宋体" panose="02010600030101010101" pitchFamily="2" charset="-122"/>
                  </a:rPr>
                  <a:t>。</a:t>
                </a:r>
                <a:endParaRPr lang="zh-CN" altLang="en-GB">
                  <a:latin typeface="Times New Roman" panose="02020603050405020304" pitchFamily="18" charset="0"/>
                  <a:ea typeface="宋体" panose="02010600030101010101" pitchFamily="2" charset="-122"/>
                </a:endParaRPr>
              </a:p>
            </p:txBody>
          </p:sp>
          <p:sp>
            <p:nvSpPr>
              <p:cNvPr id="69" name="Rectangle 47"/>
              <p:cNvSpPr>
                <a:spLocks noChangeArrowheads="1"/>
              </p:cNvSpPr>
              <p:nvPr/>
            </p:nvSpPr>
            <p:spPr bwMode="auto">
              <a:xfrm>
                <a:off x="2675" y="1112"/>
                <a:ext cx="1477" cy="41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3" name="Group 48"/>
            <p:cNvGrpSpPr/>
            <p:nvPr/>
          </p:nvGrpSpPr>
          <p:grpSpPr bwMode="auto">
            <a:xfrm>
              <a:off x="0" y="1534"/>
              <a:ext cx="639" cy="320"/>
              <a:chOff x="0" y="1534"/>
              <a:chExt cx="639" cy="320"/>
            </a:xfrm>
          </p:grpSpPr>
          <p:sp>
            <p:nvSpPr>
              <p:cNvPr id="66" name="Rectangle 49"/>
              <p:cNvSpPr>
                <a:spLocks noChangeArrowheads="1"/>
              </p:cNvSpPr>
              <p:nvPr/>
            </p:nvSpPr>
            <p:spPr bwMode="auto">
              <a:xfrm>
                <a:off x="6" y="1540"/>
                <a:ext cx="62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zh-TW">
                    <a:latin typeface="Times New Roman" panose="02020603050405020304" pitchFamily="18" charset="0"/>
                    <a:ea typeface="宋体" panose="02010600030101010101" pitchFamily="2" charset="-122"/>
                  </a:rPr>
                  <a:t>氢气</a:t>
                </a:r>
                <a:endParaRPr lang="zh-TW" altLang="en-US">
                  <a:latin typeface="Times New Roman" panose="02020603050405020304" pitchFamily="18" charset="0"/>
                  <a:ea typeface="宋体" panose="02010600030101010101" pitchFamily="2" charset="-122"/>
                </a:endParaRPr>
              </a:p>
              <a:p>
                <a:pPr algn="ctr">
                  <a:spcBef>
                    <a:spcPct val="0"/>
                  </a:spcBef>
                  <a:buFontTx/>
                  <a:buNone/>
                </a:pPr>
                <a:r>
                  <a:rPr lang="en-US" altLang="zh-CN">
                    <a:latin typeface="Times New Roman" panose="02020603050405020304" pitchFamily="18" charset="0"/>
                    <a:ea typeface="宋体" panose="02010600030101010101" pitchFamily="2" charset="-122"/>
                  </a:rPr>
                  <a:t>(H2)</a:t>
                </a:r>
                <a:endParaRPr lang="en-GB" altLang="zh-CN">
                  <a:latin typeface="Times New Roman" panose="02020603050405020304" pitchFamily="18" charset="0"/>
                  <a:ea typeface="宋体" panose="02010600030101010101" pitchFamily="2" charset="-122"/>
                </a:endParaRPr>
              </a:p>
            </p:txBody>
          </p:sp>
          <p:sp>
            <p:nvSpPr>
              <p:cNvPr id="67" name="Rectangle 50"/>
              <p:cNvSpPr>
                <a:spLocks noChangeArrowheads="1"/>
              </p:cNvSpPr>
              <p:nvPr/>
            </p:nvSpPr>
            <p:spPr bwMode="auto">
              <a:xfrm>
                <a:off x="0" y="1534"/>
                <a:ext cx="639"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4" name="Group 51"/>
            <p:cNvGrpSpPr/>
            <p:nvPr/>
          </p:nvGrpSpPr>
          <p:grpSpPr bwMode="auto">
            <a:xfrm>
              <a:off x="639" y="1534"/>
              <a:ext cx="733" cy="320"/>
              <a:chOff x="639" y="1534"/>
              <a:chExt cx="733" cy="320"/>
            </a:xfrm>
          </p:grpSpPr>
          <p:sp>
            <p:nvSpPr>
              <p:cNvPr id="64" name="Rectangle 52"/>
              <p:cNvSpPr>
                <a:spLocks noChangeArrowheads="1"/>
              </p:cNvSpPr>
              <p:nvPr/>
            </p:nvSpPr>
            <p:spPr bwMode="auto">
              <a:xfrm>
                <a:off x="645" y="1540"/>
                <a:ext cx="72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585℃</a:t>
                </a:r>
                <a:endParaRPr lang="en-GB" altLang="zh-CN">
                  <a:ea typeface="宋体" panose="02010600030101010101" pitchFamily="2" charset="-122"/>
                </a:endParaRPr>
              </a:p>
            </p:txBody>
          </p:sp>
          <p:sp>
            <p:nvSpPr>
              <p:cNvPr id="65" name="Rectangle 53"/>
              <p:cNvSpPr>
                <a:spLocks noChangeArrowheads="1"/>
              </p:cNvSpPr>
              <p:nvPr/>
            </p:nvSpPr>
            <p:spPr bwMode="auto">
              <a:xfrm>
                <a:off x="639" y="1534"/>
                <a:ext cx="733"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5" name="Group 54"/>
            <p:cNvGrpSpPr/>
            <p:nvPr/>
          </p:nvGrpSpPr>
          <p:grpSpPr bwMode="auto">
            <a:xfrm>
              <a:off x="1372" y="1534"/>
              <a:ext cx="737" cy="320"/>
              <a:chOff x="1372" y="1534"/>
              <a:chExt cx="737" cy="320"/>
            </a:xfrm>
          </p:grpSpPr>
          <p:sp>
            <p:nvSpPr>
              <p:cNvPr id="62" name="Rectangle 55"/>
              <p:cNvSpPr>
                <a:spLocks noChangeArrowheads="1"/>
              </p:cNvSpPr>
              <p:nvPr/>
            </p:nvSpPr>
            <p:spPr bwMode="auto">
              <a:xfrm>
                <a:off x="1378" y="1540"/>
                <a:ext cx="72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4% 40000PPM</a:t>
                </a:r>
                <a:endParaRPr lang="en-GB" altLang="zh-CN">
                  <a:ea typeface="宋体" panose="02010600030101010101" pitchFamily="2" charset="-122"/>
                </a:endParaRPr>
              </a:p>
            </p:txBody>
          </p:sp>
          <p:sp>
            <p:nvSpPr>
              <p:cNvPr id="63" name="Rectangle 56"/>
              <p:cNvSpPr>
                <a:spLocks noChangeArrowheads="1"/>
              </p:cNvSpPr>
              <p:nvPr/>
            </p:nvSpPr>
            <p:spPr bwMode="auto">
              <a:xfrm>
                <a:off x="1372" y="1534"/>
                <a:ext cx="73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6" name="Group 57"/>
            <p:cNvGrpSpPr/>
            <p:nvPr/>
          </p:nvGrpSpPr>
          <p:grpSpPr bwMode="auto">
            <a:xfrm>
              <a:off x="2109" y="1534"/>
              <a:ext cx="566" cy="320"/>
              <a:chOff x="2109" y="1534"/>
              <a:chExt cx="566" cy="320"/>
            </a:xfrm>
          </p:grpSpPr>
          <p:sp>
            <p:nvSpPr>
              <p:cNvPr id="60" name="Rectangle 58"/>
              <p:cNvSpPr>
                <a:spLocks noChangeArrowheads="1"/>
              </p:cNvSpPr>
              <p:nvPr/>
            </p:nvSpPr>
            <p:spPr bwMode="auto">
              <a:xfrm>
                <a:off x="2115" y="1540"/>
                <a:ext cx="55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0.091</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61" name="Rectangle 59"/>
              <p:cNvSpPr>
                <a:spLocks noChangeArrowheads="1"/>
              </p:cNvSpPr>
              <p:nvPr/>
            </p:nvSpPr>
            <p:spPr bwMode="auto">
              <a:xfrm>
                <a:off x="2109" y="1534"/>
                <a:ext cx="566"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7" name="Group 60"/>
            <p:cNvGrpSpPr/>
            <p:nvPr/>
          </p:nvGrpSpPr>
          <p:grpSpPr bwMode="auto">
            <a:xfrm>
              <a:off x="2675" y="1534"/>
              <a:ext cx="1477" cy="320"/>
              <a:chOff x="2675" y="1534"/>
              <a:chExt cx="1477" cy="320"/>
            </a:xfrm>
          </p:grpSpPr>
          <p:sp>
            <p:nvSpPr>
              <p:cNvPr id="58" name="Rectangle 61"/>
              <p:cNvSpPr>
                <a:spLocks noChangeArrowheads="1"/>
              </p:cNvSpPr>
              <p:nvPr/>
            </p:nvSpPr>
            <p:spPr bwMode="auto">
              <a:xfrm>
                <a:off x="2681" y="1540"/>
                <a:ext cx="146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最</a:t>
                </a:r>
                <a:r>
                  <a:rPr lang="zh-CN" altLang="zh-TW">
                    <a:latin typeface="Times New Roman" panose="02020603050405020304" pitchFamily="18" charset="0"/>
                    <a:ea typeface="宋体" panose="02010600030101010101" pitchFamily="2" charset="-122"/>
                  </a:rPr>
                  <a:t>轻</a:t>
                </a:r>
                <a:r>
                  <a:rPr lang="zh-TW" altLang="en-GB">
                    <a:latin typeface="Times New Roman" panose="02020603050405020304" pitchFamily="18" charset="0"/>
                    <a:ea typeface="宋体" panose="02010600030101010101" pitchFamily="2" charset="-122"/>
                  </a:rPr>
                  <a:t>，最易爆炸</a:t>
                </a:r>
                <a:r>
                  <a:rPr lang="zh-CN" altLang="zh-TW">
                    <a:latin typeface="Times New Roman" panose="02020603050405020304" pitchFamily="18" charset="0"/>
                    <a:ea typeface="宋体" panose="02010600030101010101" pitchFamily="2" charset="-122"/>
                  </a:rPr>
                  <a:t>气体</a:t>
                </a:r>
                <a:r>
                  <a:rPr lang="zh-TW" altLang="en-GB">
                    <a:latin typeface="Times New Roman" panose="02020603050405020304" pitchFamily="18" charset="0"/>
                    <a:ea typeface="宋体" panose="02010600030101010101" pitchFamily="2" charset="-122"/>
                  </a:rPr>
                  <a:t>。</a:t>
                </a:r>
                <a:endParaRPr lang="zh-CN" altLang="en-GB">
                  <a:latin typeface="Times New Roman" panose="02020603050405020304" pitchFamily="18" charset="0"/>
                  <a:ea typeface="宋体" panose="02010600030101010101" pitchFamily="2" charset="-122"/>
                </a:endParaRPr>
              </a:p>
            </p:txBody>
          </p:sp>
          <p:sp>
            <p:nvSpPr>
              <p:cNvPr id="59" name="Rectangle 62"/>
              <p:cNvSpPr>
                <a:spLocks noChangeArrowheads="1"/>
              </p:cNvSpPr>
              <p:nvPr/>
            </p:nvSpPr>
            <p:spPr bwMode="auto">
              <a:xfrm>
                <a:off x="2675" y="1534"/>
                <a:ext cx="147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8" name="Group 63"/>
            <p:cNvGrpSpPr/>
            <p:nvPr/>
          </p:nvGrpSpPr>
          <p:grpSpPr bwMode="auto">
            <a:xfrm>
              <a:off x="0" y="1860"/>
              <a:ext cx="639" cy="320"/>
              <a:chOff x="0" y="1860"/>
              <a:chExt cx="639" cy="320"/>
            </a:xfrm>
          </p:grpSpPr>
          <p:sp>
            <p:nvSpPr>
              <p:cNvPr id="56" name="Rectangle 64"/>
              <p:cNvSpPr>
                <a:spLocks noChangeArrowheads="1"/>
              </p:cNvSpPr>
              <p:nvPr/>
            </p:nvSpPr>
            <p:spPr bwMode="auto">
              <a:xfrm>
                <a:off x="6" y="1866"/>
                <a:ext cx="62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甲烷</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a:t>
                </a:r>
                <a:r>
                  <a:rPr lang="en-GB" altLang="zh-CN">
                    <a:latin typeface="Times New Roman" panose="02020603050405020304" pitchFamily="18" charset="0"/>
                    <a:ea typeface="宋体" panose="02010600030101010101" pitchFamily="2" charset="-122"/>
                  </a:rPr>
                  <a:t>CH4）</a:t>
                </a:r>
                <a:endParaRPr lang="en-GB" altLang="zh-CN">
                  <a:latin typeface="Times New Roman" panose="02020603050405020304" pitchFamily="18" charset="0"/>
                  <a:ea typeface="宋体" panose="02010600030101010101" pitchFamily="2" charset="-122"/>
                </a:endParaRPr>
              </a:p>
            </p:txBody>
          </p:sp>
          <p:sp>
            <p:nvSpPr>
              <p:cNvPr id="57" name="Rectangle 65"/>
              <p:cNvSpPr>
                <a:spLocks noChangeArrowheads="1"/>
              </p:cNvSpPr>
              <p:nvPr/>
            </p:nvSpPr>
            <p:spPr bwMode="auto">
              <a:xfrm>
                <a:off x="0" y="1860"/>
                <a:ext cx="639"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29" name="Group 66"/>
            <p:cNvGrpSpPr/>
            <p:nvPr/>
          </p:nvGrpSpPr>
          <p:grpSpPr bwMode="auto">
            <a:xfrm>
              <a:off x="639" y="1860"/>
              <a:ext cx="733" cy="320"/>
              <a:chOff x="639" y="1860"/>
              <a:chExt cx="733" cy="320"/>
            </a:xfrm>
          </p:grpSpPr>
          <p:sp>
            <p:nvSpPr>
              <p:cNvPr id="54" name="Rectangle 67"/>
              <p:cNvSpPr>
                <a:spLocks noChangeArrowheads="1"/>
              </p:cNvSpPr>
              <p:nvPr/>
            </p:nvSpPr>
            <p:spPr bwMode="auto">
              <a:xfrm>
                <a:off x="645" y="1866"/>
                <a:ext cx="72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537℃</a:t>
                </a:r>
                <a:endParaRPr lang="en-GB" altLang="zh-CN">
                  <a:ea typeface="宋体" panose="02010600030101010101" pitchFamily="2" charset="-122"/>
                </a:endParaRPr>
              </a:p>
            </p:txBody>
          </p:sp>
          <p:sp>
            <p:nvSpPr>
              <p:cNvPr id="55" name="Rectangle 68"/>
              <p:cNvSpPr>
                <a:spLocks noChangeArrowheads="1"/>
              </p:cNvSpPr>
              <p:nvPr/>
            </p:nvSpPr>
            <p:spPr bwMode="auto">
              <a:xfrm>
                <a:off x="639" y="1860"/>
                <a:ext cx="733"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0" name="Group 69"/>
            <p:cNvGrpSpPr/>
            <p:nvPr/>
          </p:nvGrpSpPr>
          <p:grpSpPr bwMode="auto">
            <a:xfrm>
              <a:off x="1372" y="1860"/>
              <a:ext cx="737" cy="320"/>
              <a:chOff x="1372" y="1860"/>
              <a:chExt cx="737" cy="320"/>
            </a:xfrm>
          </p:grpSpPr>
          <p:sp>
            <p:nvSpPr>
              <p:cNvPr id="52" name="Rectangle 70"/>
              <p:cNvSpPr>
                <a:spLocks noChangeArrowheads="1"/>
              </p:cNvSpPr>
              <p:nvPr/>
            </p:nvSpPr>
            <p:spPr bwMode="auto">
              <a:xfrm>
                <a:off x="1378" y="1866"/>
                <a:ext cx="72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5% 50000PPM</a:t>
                </a:r>
                <a:endParaRPr lang="en-GB" altLang="zh-CN">
                  <a:ea typeface="宋体" panose="02010600030101010101" pitchFamily="2" charset="-122"/>
                </a:endParaRPr>
              </a:p>
            </p:txBody>
          </p:sp>
          <p:sp>
            <p:nvSpPr>
              <p:cNvPr id="53" name="Rectangle 71"/>
              <p:cNvSpPr>
                <a:spLocks noChangeArrowheads="1"/>
              </p:cNvSpPr>
              <p:nvPr/>
            </p:nvSpPr>
            <p:spPr bwMode="auto">
              <a:xfrm>
                <a:off x="1372" y="1860"/>
                <a:ext cx="73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1" name="Group 72"/>
            <p:cNvGrpSpPr/>
            <p:nvPr/>
          </p:nvGrpSpPr>
          <p:grpSpPr bwMode="auto">
            <a:xfrm>
              <a:off x="2109" y="1860"/>
              <a:ext cx="566" cy="320"/>
              <a:chOff x="2109" y="1860"/>
              <a:chExt cx="566" cy="320"/>
            </a:xfrm>
          </p:grpSpPr>
          <p:sp>
            <p:nvSpPr>
              <p:cNvPr id="50" name="Rectangle 73"/>
              <p:cNvSpPr>
                <a:spLocks noChangeArrowheads="1"/>
              </p:cNvSpPr>
              <p:nvPr/>
            </p:nvSpPr>
            <p:spPr bwMode="auto">
              <a:xfrm>
                <a:off x="2115" y="1866"/>
                <a:ext cx="55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0.6678</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51" name="Rectangle 74"/>
              <p:cNvSpPr>
                <a:spLocks noChangeArrowheads="1"/>
              </p:cNvSpPr>
              <p:nvPr/>
            </p:nvSpPr>
            <p:spPr bwMode="auto">
              <a:xfrm>
                <a:off x="2109" y="1860"/>
                <a:ext cx="566"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2" name="Group 75"/>
            <p:cNvGrpSpPr/>
            <p:nvPr/>
          </p:nvGrpSpPr>
          <p:grpSpPr bwMode="auto">
            <a:xfrm>
              <a:off x="2675" y="1860"/>
              <a:ext cx="1477" cy="320"/>
              <a:chOff x="2675" y="1860"/>
              <a:chExt cx="1477" cy="320"/>
            </a:xfrm>
          </p:grpSpPr>
          <p:sp>
            <p:nvSpPr>
              <p:cNvPr id="48" name="Rectangle 76"/>
              <p:cNvSpPr>
                <a:spLocks noChangeArrowheads="1"/>
              </p:cNvSpPr>
              <p:nvPr/>
            </p:nvSpPr>
            <p:spPr bwMode="auto">
              <a:xfrm>
                <a:off x="2681" y="1866"/>
                <a:ext cx="146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俗</a:t>
                </a:r>
                <a:r>
                  <a:rPr lang="zh-CN" altLang="zh-TW">
                    <a:latin typeface="Times New Roman" panose="02020603050405020304" pitchFamily="18" charset="0"/>
                    <a:ea typeface="宋体" panose="02010600030101010101" pitchFamily="2" charset="-122"/>
                  </a:rPr>
                  <a:t>称</a:t>
                </a:r>
                <a:r>
                  <a:rPr lang="zh-TW" altLang="en-GB">
                    <a:latin typeface="Times New Roman" panose="02020603050405020304" pitchFamily="18" charset="0"/>
                    <a:ea typeface="宋体" panose="02010600030101010101" pitchFamily="2" charset="-122"/>
                  </a:rPr>
                  <a:t>瓦斯，在</a:t>
                </a:r>
                <a:r>
                  <a:rPr lang="zh-CN" altLang="zh-TW">
                    <a:latin typeface="Times New Roman" panose="02020603050405020304" pitchFamily="18" charset="0"/>
                    <a:ea typeface="宋体" panose="02010600030101010101" pitchFamily="2" charset="-122"/>
                  </a:rPr>
                  <a:t>矿</a:t>
                </a:r>
                <a:r>
                  <a:rPr lang="zh-TW" altLang="en-GB">
                    <a:latin typeface="Times New Roman" panose="02020603050405020304" pitchFamily="18" charset="0"/>
                    <a:ea typeface="宋体" panose="02010600030101010101" pitchFamily="2" charset="-122"/>
                  </a:rPr>
                  <a:t>井下易產生爆炸。</a:t>
                </a:r>
                <a:endParaRPr lang="zh-CN" altLang="en-GB">
                  <a:latin typeface="Times New Roman" panose="02020603050405020304" pitchFamily="18" charset="0"/>
                  <a:ea typeface="宋体" panose="02010600030101010101" pitchFamily="2" charset="-122"/>
                </a:endParaRPr>
              </a:p>
            </p:txBody>
          </p:sp>
          <p:sp>
            <p:nvSpPr>
              <p:cNvPr id="49" name="Rectangle 77"/>
              <p:cNvSpPr>
                <a:spLocks noChangeArrowheads="1"/>
              </p:cNvSpPr>
              <p:nvPr/>
            </p:nvSpPr>
            <p:spPr bwMode="auto">
              <a:xfrm>
                <a:off x="2675" y="1860"/>
                <a:ext cx="147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3" name="Group 78"/>
            <p:cNvGrpSpPr/>
            <p:nvPr/>
          </p:nvGrpSpPr>
          <p:grpSpPr bwMode="auto">
            <a:xfrm>
              <a:off x="0" y="2186"/>
              <a:ext cx="639" cy="320"/>
              <a:chOff x="0" y="2186"/>
              <a:chExt cx="639" cy="320"/>
            </a:xfrm>
          </p:grpSpPr>
          <p:sp>
            <p:nvSpPr>
              <p:cNvPr id="46" name="Rectangle 79"/>
              <p:cNvSpPr>
                <a:spLocks noChangeArrowheads="1"/>
              </p:cNvSpPr>
              <p:nvPr/>
            </p:nvSpPr>
            <p:spPr bwMode="auto">
              <a:xfrm>
                <a:off x="6" y="2192"/>
                <a:ext cx="627"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CN" altLang="en-GB">
                    <a:latin typeface="Times New Roman" panose="02020603050405020304" pitchFamily="18" charset="0"/>
                    <a:ea typeface="宋体" panose="02010600030101010101" pitchFamily="2" charset="-122"/>
                  </a:rPr>
                  <a:t>丙烷</a:t>
                </a:r>
                <a:endParaRPr lang="zh-CN" altLang="en-GB">
                  <a:latin typeface="Times New Roman" panose="02020603050405020304" pitchFamily="18" charset="0"/>
                  <a:ea typeface="宋体" panose="02010600030101010101" pitchFamily="2" charset="-122"/>
                </a:endParaRPr>
              </a:p>
              <a:p>
                <a:pPr algn="ctr">
                  <a:spcBef>
                    <a:spcPct val="0"/>
                  </a:spcBef>
                  <a:buFontTx/>
                  <a:buNone/>
                </a:pPr>
                <a:r>
                  <a:rPr lang="zh-CN" altLang="en-GB">
                    <a:latin typeface="Times New Roman" panose="02020603050405020304" pitchFamily="18" charset="0"/>
                    <a:ea typeface="宋体" panose="02010600030101010101" pitchFamily="2" charset="-122"/>
                  </a:rPr>
                  <a:t>（</a:t>
                </a:r>
                <a:r>
                  <a:rPr lang="en-GB" altLang="zh-CN">
                    <a:latin typeface="Times New Roman" panose="02020603050405020304" pitchFamily="18" charset="0"/>
                    <a:ea typeface="宋体" panose="02010600030101010101" pitchFamily="2" charset="-122"/>
                  </a:rPr>
                  <a:t>C3H6）</a:t>
                </a:r>
                <a:endParaRPr lang="en-GB" altLang="zh-CN">
                  <a:latin typeface="Times New Roman" panose="02020603050405020304" pitchFamily="18" charset="0"/>
                  <a:ea typeface="宋体" panose="02010600030101010101" pitchFamily="2" charset="-122"/>
                </a:endParaRPr>
              </a:p>
            </p:txBody>
          </p:sp>
          <p:sp>
            <p:nvSpPr>
              <p:cNvPr id="47" name="Rectangle 80"/>
              <p:cNvSpPr>
                <a:spLocks noChangeArrowheads="1"/>
              </p:cNvSpPr>
              <p:nvPr/>
            </p:nvSpPr>
            <p:spPr bwMode="auto">
              <a:xfrm>
                <a:off x="0" y="2186"/>
                <a:ext cx="639"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4" name="Group 81"/>
            <p:cNvGrpSpPr/>
            <p:nvPr/>
          </p:nvGrpSpPr>
          <p:grpSpPr bwMode="auto">
            <a:xfrm>
              <a:off x="639" y="2186"/>
              <a:ext cx="733" cy="320"/>
              <a:chOff x="639" y="2186"/>
              <a:chExt cx="733" cy="320"/>
            </a:xfrm>
          </p:grpSpPr>
          <p:sp>
            <p:nvSpPr>
              <p:cNvPr id="44" name="Rectangle 82"/>
              <p:cNvSpPr>
                <a:spLocks noChangeArrowheads="1"/>
              </p:cNvSpPr>
              <p:nvPr/>
            </p:nvSpPr>
            <p:spPr bwMode="auto">
              <a:xfrm>
                <a:off x="645" y="2192"/>
                <a:ext cx="72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466℃</a:t>
                </a:r>
                <a:endParaRPr lang="en-GB" altLang="zh-CN">
                  <a:ea typeface="宋体" panose="02010600030101010101" pitchFamily="2" charset="-122"/>
                </a:endParaRPr>
              </a:p>
            </p:txBody>
          </p:sp>
          <p:sp>
            <p:nvSpPr>
              <p:cNvPr id="45" name="Rectangle 83"/>
              <p:cNvSpPr>
                <a:spLocks noChangeArrowheads="1"/>
              </p:cNvSpPr>
              <p:nvPr/>
            </p:nvSpPr>
            <p:spPr bwMode="auto">
              <a:xfrm>
                <a:off x="639" y="2186"/>
                <a:ext cx="733"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5" name="Group 84"/>
            <p:cNvGrpSpPr/>
            <p:nvPr/>
          </p:nvGrpSpPr>
          <p:grpSpPr bwMode="auto">
            <a:xfrm>
              <a:off x="1372" y="2186"/>
              <a:ext cx="737" cy="320"/>
              <a:chOff x="1372" y="2186"/>
              <a:chExt cx="737" cy="320"/>
            </a:xfrm>
          </p:grpSpPr>
          <p:sp>
            <p:nvSpPr>
              <p:cNvPr id="42" name="Rectangle 85"/>
              <p:cNvSpPr>
                <a:spLocks noChangeArrowheads="1"/>
              </p:cNvSpPr>
              <p:nvPr/>
            </p:nvSpPr>
            <p:spPr bwMode="auto">
              <a:xfrm>
                <a:off x="1378" y="2192"/>
                <a:ext cx="72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2.20% 22000PPM</a:t>
                </a:r>
                <a:endParaRPr lang="en-GB" altLang="zh-CN">
                  <a:ea typeface="宋体" panose="02010600030101010101" pitchFamily="2" charset="-122"/>
                </a:endParaRPr>
              </a:p>
            </p:txBody>
          </p:sp>
          <p:sp>
            <p:nvSpPr>
              <p:cNvPr id="43" name="Rectangle 86"/>
              <p:cNvSpPr>
                <a:spLocks noChangeArrowheads="1"/>
              </p:cNvSpPr>
              <p:nvPr/>
            </p:nvSpPr>
            <p:spPr bwMode="auto">
              <a:xfrm>
                <a:off x="1372" y="2186"/>
                <a:ext cx="73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6" name="Group 87"/>
            <p:cNvGrpSpPr/>
            <p:nvPr/>
          </p:nvGrpSpPr>
          <p:grpSpPr bwMode="auto">
            <a:xfrm>
              <a:off x="2109" y="2186"/>
              <a:ext cx="566" cy="320"/>
              <a:chOff x="2109" y="2186"/>
              <a:chExt cx="566" cy="320"/>
            </a:xfrm>
          </p:grpSpPr>
          <p:sp>
            <p:nvSpPr>
              <p:cNvPr id="40" name="Rectangle 88"/>
              <p:cNvSpPr>
                <a:spLocks noChangeArrowheads="1"/>
              </p:cNvSpPr>
              <p:nvPr/>
            </p:nvSpPr>
            <p:spPr bwMode="auto">
              <a:xfrm>
                <a:off x="2115" y="2192"/>
                <a:ext cx="55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en-GB" altLang="zh-CN">
                    <a:latin typeface="Times New Roman" panose="02020603050405020304" pitchFamily="18" charset="0"/>
                    <a:ea typeface="宋体" panose="02010600030101010101" pitchFamily="2" charset="-122"/>
                  </a:rPr>
                  <a:t>2.005</a:t>
                </a:r>
                <a:endParaRPr lang="en-GB" altLang="zh-CN">
                  <a:latin typeface="Times New Roman" panose="02020603050405020304" pitchFamily="18" charset="0"/>
                  <a:ea typeface="宋体" panose="02010600030101010101" pitchFamily="2" charset="-122"/>
                </a:endParaRPr>
              </a:p>
              <a:p>
                <a:pPr algn="ctr">
                  <a:spcBef>
                    <a:spcPct val="0"/>
                  </a:spcBef>
                  <a:buFontTx/>
                  <a:buNone/>
                </a:pPr>
                <a:r>
                  <a:rPr lang="en-GB" altLang="zh-CN">
                    <a:latin typeface="Times New Roman" panose="02020603050405020304" pitchFamily="18" charset="0"/>
                    <a:ea typeface="宋体" panose="02010600030101010101" pitchFamily="2" charset="-122"/>
                  </a:rPr>
                  <a:t>Kg/m</a:t>
                </a:r>
                <a:r>
                  <a:rPr lang="en-GB" altLang="zh-CN" baseline="30000">
                    <a:latin typeface="Times New Roman" panose="02020603050405020304" pitchFamily="18" charset="0"/>
                    <a:ea typeface="宋体" panose="02010600030101010101" pitchFamily="2" charset="-122"/>
                  </a:rPr>
                  <a:t>3</a:t>
                </a:r>
                <a:endParaRPr lang="en-GB" altLang="zh-CN">
                  <a:ea typeface="宋体" panose="02010600030101010101" pitchFamily="2" charset="-122"/>
                </a:endParaRPr>
              </a:p>
            </p:txBody>
          </p:sp>
          <p:sp>
            <p:nvSpPr>
              <p:cNvPr id="41" name="Rectangle 89"/>
              <p:cNvSpPr>
                <a:spLocks noChangeArrowheads="1"/>
              </p:cNvSpPr>
              <p:nvPr/>
            </p:nvSpPr>
            <p:spPr bwMode="auto">
              <a:xfrm>
                <a:off x="2109" y="2186"/>
                <a:ext cx="566"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nvGrpSpPr>
            <p:cNvPr id="37" name="Group 90"/>
            <p:cNvGrpSpPr/>
            <p:nvPr/>
          </p:nvGrpSpPr>
          <p:grpSpPr bwMode="auto">
            <a:xfrm>
              <a:off x="2675" y="2186"/>
              <a:ext cx="1477" cy="320"/>
              <a:chOff x="2675" y="2186"/>
              <a:chExt cx="1477" cy="320"/>
            </a:xfrm>
          </p:grpSpPr>
          <p:sp>
            <p:nvSpPr>
              <p:cNvPr id="38" name="Rectangle 91"/>
              <p:cNvSpPr>
                <a:spLocks noChangeArrowheads="1"/>
              </p:cNvSpPr>
              <p:nvPr/>
            </p:nvSpPr>
            <p:spPr bwMode="auto">
              <a:xfrm>
                <a:off x="2681" y="2192"/>
                <a:ext cx="146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0"/>
                  </a:spcBef>
                  <a:buFontTx/>
                  <a:buNone/>
                </a:pPr>
                <a:r>
                  <a:rPr lang="zh-TW" altLang="en-GB">
                    <a:latin typeface="Times New Roman" panose="02020603050405020304" pitchFamily="18" charset="0"/>
                    <a:ea typeface="宋体" panose="02010600030101010101" pitchFamily="2" charset="-122"/>
                  </a:rPr>
                  <a:t>液</a:t>
                </a:r>
                <a:r>
                  <a:rPr lang="zh-CN" altLang="zh-TW">
                    <a:latin typeface="Times New Roman" panose="02020603050405020304" pitchFamily="18" charset="0"/>
                    <a:ea typeface="宋体" panose="02010600030101010101" pitchFamily="2" charset="-122"/>
                  </a:rPr>
                  <a:t>体</a:t>
                </a:r>
                <a:r>
                  <a:rPr lang="zh-TW" altLang="en-GB">
                    <a:latin typeface="Times New Roman" panose="02020603050405020304" pitchFamily="18" charset="0"/>
                    <a:ea typeface="宋体" panose="02010600030101010101" pitchFamily="2" charset="-122"/>
                  </a:rPr>
                  <a:t>石油</a:t>
                </a:r>
                <a:r>
                  <a:rPr lang="zh-CN" altLang="zh-TW">
                    <a:latin typeface="Times New Roman" panose="02020603050405020304" pitchFamily="18" charset="0"/>
                    <a:ea typeface="宋体" panose="02010600030101010101" pitchFamily="2" charset="-122"/>
                  </a:rPr>
                  <a:t>气</a:t>
                </a:r>
                <a:r>
                  <a:rPr lang="zh-TW" altLang="en-GB">
                    <a:latin typeface="Times New Roman" panose="02020603050405020304" pitchFamily="18" charset="0"/>
                    <a:ea typeface="宋体" panose="02010600030101010101" pitchFamily="2" charset="-122"/>
                  </a:rPr>
                  <a:t>的主要成份。</a:t>
                </a:r>
                <a:endParaRPr lang="zh-CN" altLang="en-GB">
                  <a:latin typeface="Times New Roman" panose="02020603050405020304" pitchFamily="18" charset="0"/>
                  <a:ea typeface="宋体" panose="02010600030101010101" pitchFamily="2" charset="-122"/>
                </a:endParaRPr>
              </a:p>
            </p:txBody>
          </p:sp>
          <p:sp>
            <p:nvSpPr>
              <p:cNvPr id="39" name="Rectangle 92"/>
              <p:cNvSpPr>
                <a:spLocks noChangeArrowheads="1"/>
              </p:cNvSpPr>
              <p:nvPr/>
            </p:nvSpPr>
            <p:spPr bwMode="auto">
              <a:xfrm>
                <a:off x="2675" y="2186"/>
                <a:ext cx="1477" cy="32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grpSp>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60648" y="1456830"/>
            <a:ext cx="6967538" cy="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zh-TW" altLang="zh-CN" sz="1400" dirty="0">
              <a:latin typeface="+mj-ea"/>
              <a:ea typeface="+mj-ea"/>
            </a:endParaRPr>
          </a:p>
        </p:txBody>
      </p:sp>
      <p:sp>
        <p:nvSpPr>
          <p:cNvPr id="10" name="标题 9"/>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12. X-Sense</a:t>
            </a:r>
            <a:r>
              <a:rPr lang="zh-CN" altLang="en-US" sz="2000" b="1" dirty="0">
                <a:latin typeface="PMingLiU" panose="02020500000000000000" pitchFamily="18" charset="-120"/>
                <a:ea typeface="PMingLiU" panose="02020500000000000000" pitchFamily="18" charset="-120"/>
              </a:rPr>
              <a:t>一氧化碳</a:t>
            </a:r>
            <a:r>
              <a:rPr lang="zh-CN" altLang="zh-CN" sz="2000" b="1" dirty="0">
                <a:latin typeface="PMingLiU" panose="02020500000000000000" pitchFamily="18" charset="-120"/>
                <a:ea typeface="PMingLiU" panose="02020500000000000000" pitchFamily="18" charset="-120"/>
              </a:rPr>
              <a:t>报警器的</a:t>
            </a:r>
            <a:r>
              <a:rPr lang="zh-CN" altLang="en-US" sz="2000" b="1" dirty="0">
                <a:latin typeface="PMingLiU" panose="02020500000000000000" pitchFamily="18" charset="-120"/>
                <a:ea typeface="PMingLiU" panose="02020500000000000000" pitchFamily="18" charset="-120"/>
              </a:rPr>
              <a:t>产品特色</a:t>
            </a:r>
            <a:endParaRPr lang="zh-CN" altLang="en-US" sz="2000" dirty="0">
              <a:latin typeface="PMingLiU" panose="02020500000000000000" pitchFamily="18" charset="-120"/>
              <a:ea typeface="PMingLiU" panose="02020500000000000000" pitchFamily="18" charset="-120"/>
            </a:endParaRPr>
          </a:p>
        </p:txBody>
      </p:sp>
      <p:sp>
        <p:nvSpPr>
          <p:cNvPr id="2" name="矩形 1"/>
          <p:cNvSpPr/>
          <p:nvPr/>
        </p:nvSpPr>
        <p:spPr>
          <a:xfrm>
            <a:off x="611505" y="1271905"/>
            <a:ext cx="2099310" cy="2530475"/>
          </a:xfrm>
          <a:prstGeom prst="rect">
            <a:avLst/>
          </a:prstGeom>
        </p:spPr>
        <p:txBody>
          <a:bodyPr wrap="none">
            <a:noAutofit/>
          </a:bodyPr>
          <a:lstStyle/>
          <a:p>
            <a:r>
              <a:rPr lang="en-US" altLang="zh-CN" dirty="0">
                <a:latin typeface="Arial" panose="020B0604020202020204" pitchFamily="34" charset="0"/>
              </a:rPr>
              <a:t>DC, AC</a:t>
            </a:r>
            <a:r>
              <a:rPr lang="zh-CN" altLang="zh-CN" dirty="0">
                <a:latin typeface="Arial" panose="020B0604020202020204" pitchFamily="34" charset="0"/>
              </a:rPr>
              <a:t>，</a:t>
            </a:r>
            <a:r>
              <a:rPr lang="en-US" altLang="zh-CN" dirty="0">
                <a:latin typeface="Arial" panose="020B0604020202020204" pitchFamily="34" charset="0"/>
              </a:rPr>
              <a:t>DC+AC</a:t>
            </a:r>
            <a:endParaRPr lang="en-US" altLang="zh-CN" dirty="0">
              <a:latin typeface="Arial" panose="020B0604020202020204" pitchFamily="34" charset="0"/>
            </a:endParaRPr>
          </a:p>
          <a:p>
            <a:r>
              <a:rPr lang="zh-CN" altLang="en-US" dirty="0">
                <a:latin typeface="Arial" panose="020B0604020202020204" pitchFamily="34" charset="0"/>
              </a:rPr>
              <a:t>数字显示，</a:t>
            </a:r>
            <a:endParaRPr lang="en-US" altLang="zh-CN" dirty="0">
              <a:latin typeface="Arial" panose="020B0604020202020204" pitchFamily="34" charset="0"/>
            </a:endParaRPr>
          </a:p>
          <a:p>
            <a:r>
              <a:rPr lang="zh-CN" altLang="en-US" dirty="0">
                <a:latin typeface="Arial" panose="020B0604020202020204" pitchFamily="34" charset="0"/>
              </a:rPr>
              <a:t>峰值记亿，</a:t>
            </a:r>
            <a:endParaRPr lang="en-US" altLang="zh-CN" dirty="0">
              <a:latin typeface="Arial" panose="020B0604020202020204" pitchFamily="34" charset="0"/>
            </a:endParaRPr>
          </a:p>
          <a:p>
            <a:r>
              <a:rPr lang="zh-CN" altLang="en-US" dirty="0" smtClean="0">
                <a:latin typeface="Arial" panose="020B0604020202020204" pitchFamily="34" charset="0"/>
              </a:rPr>
              <a:t>精</a:t>
            </a:r>
            <a:r>
              <a:rPr lang="zh-CN" altLang="en-US" dirty="0">
                <a:latin typeface="Arial" panose="020B0604020202020204" pitchFamily="34" charset="0"/>
              </a:rPr>
              <a:t>确度</a:t>
            </a:r>
            <a:r>
              <a:rPr lang="en-US" altLang="zh-CN" dirty="0">
                <a:latin typeface="Arial" panose="020B0604020202020204" pitchFamily="34" charset="0"/>
              </a:rPr>
              <a:t>+/-30%</a:t>
            </a:r>
            <a:r>
              <a:rPr lang="zh-CN" altLang="en-US" dirty="0">
                <a:latin typeface="Arial" panose="020B0604020202020204" pitchFamily="34" charset="0"/>
              </a:rPr>
              <a:t>， </a:t>
            </a:r>
            <a:endParaRPr lang="en-US" altLang="zh-CN" dirty="0">
              <a:latin typeface="Arial" panose="020B0604020202020204" pitchFamily="34" charset="0"/>
            </a:endParaRPr>
          </a:p>
          <a:p>
            <a:r>
              <a:rPr lang="en-US" altLang="zh-CN" dirty="0">
                <a:latin typeface="Arial" panose="020B0604020202020204" pitchFamily="34" charset="0"/>
              </a:rPr>
              <a:t>CO, CO+Smoke</a:t>
            </a:r>
            <a:r>
              <a:rPr lang="zh-CN" altLang="en-US" dirty="0">
                <a:latin typeface="Arial" panose="020B0604020202020204" pitchFamily="34" charset="0"/>
              </a:rPr>
              <a:t>。</a:t>
            </a:r>
            <a:br>
              <a:rPr lang="zh-CN" altLang="en-US" dirty="0">
                <a:latin typeface="Arial" panose="020B0604020202020204" pitchFamily="34" charset="0"/>
              </a:rPr>
            </a:br>
            <a:r>
              <a:rPr lang="en-US" altLang="zh-CN" dirty="0">
                <a:latin typeface="Arial" panose="020B0604020202020204" pitchFamily="34" charset="0"/>
              </a:rPr>
              <a:t>RF, wifi, BT etc.</a:t>
            </a:r>
            <a:endParaRPr lang="en-US" altLang="zh-CN" dirty="0">
              <a:latin typeface="Arial" panose="020B0604020202020204" pitchFamily="34" charset="0"/>
            </a:endParaRP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971600" y="2353444"/>
            <a:ext cx="7039545" cy="745232"/>
          </a:xfrm>
          <a:noFill/>
          <a:ln>
            <a:noFill/>
          </a:ln>
        </p:spPr>
        <p:txBody>
          <a:bodyPr>
            <a:noAutofit/>
          </a:bodyPr>
          <a:lstStyle/>
          <a:p>
            <a:r>
              <a:rPr lang="zh-CN" altLang="en-US" sz="2800" dirty="0">
                <a:latin typeface="PMingLiU" panose="02020500000000000000" pitchFamily="18" charset="-120"/>
                <a:ea typeface="PMingLiU" panose="02020500000000000000" pitchFamily="18" charset="-120"/>
              </a:rPr>
              <a:t>              二</a:t>
            </a:r>
            <a:r>
              <a:rPr lang="en-US" altLang="zh-CN" sz="2800" dirty="0">
                <a:latin typeface="PMingLiU" panose="02020500000000000000" pitchFamily="18" charset="-120"/>
                <a:ea typeface="PMingLiU" panose="02020500000000000000" pitchFamily="18" charset="-120"/>
              </a:rPr>
              <a:t>. UL2034 Standard Introduction</a:t>
            </a:r>
            <a:r>
              <a:rPr lang="zh-TW" altLang="en-US" sz="2800" dirty="0">
                <a:solidFill>
                  <a:srgbClr val="FFFFFF"/>
                </a:solidFill>
                <a:latin typeface="PMingLiU" panose="02020500000000000000" pitchFamily="18" charset="-120"/>
                <a:ea typeface="PMingLiU" panose="02020500000000000000" pitchFamily="18" charset="-120"/>
              </a:rPr>
              <a:t>  </a:t>
            </a:r>
            <a:r>
              <a:rPr lang="en-US" altLang="zh-TW" sz="2800" dirty="0">
                <a:solidFill>
                  <a:srgbClr val="FFFFFF"/>
                </a:solidFill>
                <a:latin typeface="PMingLiU" panose="02020500000000000000" pitchFamily="18" charset="-120"/>
                <a:ea typeface="PMingLiU" panose="02020500000000000000" pitchFamily="18" charset="-120"/>
              </a:rPr>
              <a:t>ULDF</a:t>
            </a:r>
            <a:endParaRPr lang="zh-CN" altLang="en-US" sz="2800" u="sng" dirty="0">
              <a:latin typeface="PMingLiU" panose="02020500000000000000" pitchFamily="18" charset="-120"/>
              <a:ea typeface="PMingLiU" panose="02020500000000000000" pitchFamily="18" charset="-120"/>
            </a:endParaRP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43940" y="337820"/>
            <a:ext cx="7921625" cy="544830"/>
          </a:xfrm>
          <a:noFill/>
          <a:ln>
            <a:noFill/>
          </a:ln>
        </p:spPr>
        <p:txBody>
          <a:bodyPr>
            <a:noAutofit/>
          </a:bodyPr>
          <a:lstStyle/>
          <a:p>
            <a:r>
              <a:rPr lang="en-US" altLang="zh-CN" sz="2800" u="sng" dirty="0">
                <a:latin typeface="Arial" panose="020B0604020202020204" pitchFamily="34" charset="0"/>
                <a:ea typeface="宋体" panose="02010600030101010101" pitchFamily="2" charset="-122"/>
                <a:cs typeface="Arial" panose="020B0604020202020204" pitchFamily="34" charset="0"/>
              </a:rPr>
              <a:t>Content</a:t>
            </a:r>
            <a:endParaRPr lang="en-US" altLang="zh-CN" sz="2800" u="sng" dirty="0">
              <a:latin typeface="Arial" panose="020B0604020202020204" pitchFamily="34" charset="0"/>
              <a:ea typeface="宋体" panose="02010600030101010101" pitchFamily="2" charset="-122"/>
              <a:cs typeface="Arial" panose="020B0604020202020204" pitchFamily="34" charset="0"/>
            </a:endParaRPr>
          </a:p>
        </p:txBody>
      </p:sp>
      <p:sp>
        <p:nvSpPr>
          <p:cNvPr id="2" name="Rectangle 4"/>
          <p:cNvSpPr>
            <a:spLocks noGrp="1" noChangeArrowheads="1"/>
          </p:cNvSpPr>
          <p:nvPr/>
        </p:nvSpPr>
        <p:spPr>
          <a:xfrm>
            <a:off x="1187753" y="4081656"/>
            <a:ext cx="6967537" cy="457200"/>
          </a:xfrm>
          <a:prstGeom prst="rect">
            <a:avLst/>
          </a:prstGeom>
          <a:noFill/>
          <a:ln w="12700">
            <a:noFill/>
          </a:ln>
        </p:spPr>
        <p:txBody>
          <a:bodyPr vert="horz" lIns="91440" tIns="45720" rIns="91440" bIns="45720" rtlCol="0" anchor="ctr">
            <a:no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800" dirty="0">
                <a:latin typeface="PMingLiU" panose="02020500000000000000" pitchFamily="18" charset="-120"/>
                <a:ea typeface="PMingLiU" panose="02020500000000000000" pitchFamily="18" charset="-120"/>
              </a:rPr>
              <a:t>                 </a:t>
            </a:r>
            <a:endParaRPr lang="zh-CN" altLang="en-US" sz="2800" u="sng" dirty="0">
              <a:latin typeface="PMingLiU" panose="02020500000000000000" pitchFamily="18" charset="-120"/>
              <a:ea typeface="PMingLiU" panose="02020500000000000000" pitchFamily="18" charset="-120"/>
            </a:endParaRPr>
          </a:p>
        </p:txBody>
      </p:sp>
      <p:sp>
        <p:nvSpPr>
          <p:cNvPr id="8" name="Rectangle 4"/>
          <p:cNvSpPr>
            <a:spLocks noGrp="1" noChangeArrowheads="1"/>
          </p:cNvSpPr>
          <p:nvPr/>
        </p:nvSpPr>
        <p:spPr>
          <a:xfrm>
            <a:off x="1115695" y="3217545"/>
            <a:ext cx="7921625" cy="2012950"/>
          </a:xfrm>
          <a:prstGeom prst="rect">
            <a:avLst/>
          </a:prstGeom>
          <a:noFill/>
          <a:ln w="12700">
            <a:noFill/>
          </a:ln>
        </p:spPr>
        <p:txBody>
          <a:bodyPr vert="horz" lIns="91440" tIns="45720" rIns="91440" bIns="45720" rtlCol="0" anchor="ctr">
            <a:noAutofit/>
          </a:bodyPr>
          <a:lstStyle>
            <a:lvl1pPr algn="l" defTabSz="914400" rtl="0" eaLnBrk="1" latinLnBrk="0" hangingPunct="1">
              <a:spcBef>
                <a:spcPct val="0"/>
              </a:spcBef>
              <a:buNone/>
              <a:defRPr sz="2200" kern="1200">
                <a:solidFill>
                  <a:schemeClr val="tx1"/>
                </a:solidFill>
                <a:latin typeface="微软雅黑" panose="020B0503020204020204" pitchFamily="34" charset="-122"/>
                <a:ea typeface="微软雅黑" panose="020B0503020204020204" pitchFamily="34" charset="-122"/>
                <a:cs typeface="+mj-cs"/>
              </a:defRPr>
            </a:lvl1pPr>
          </a:lstStyle>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什么是一氧化碳？</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什</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么</a:t>
            </a: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是碳氧血紅蛋白</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lvl="0" indent="-457200">
              <a:buFont typeface="+mj-lt"/>
              <a:buAutoNum type="arabicPeriod"/>
            </a:pPr>
            <a:r>
              <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血液中</a:t>
            </a:r>
            <a:r>
              <a:rPr lang="zh-CN" altLang="zh-CN" sz="1600" u="sng"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COHb浓度</a:t>
            </a:r>
            <a:r>
              <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a:t>
            </a:r>
            <a:r>
              <a:rPr lang="zh-CN" altLang="zh-CN" sz="1600" u="sng"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中毒症状</a:t>
            </a:r>
            <a:r>
              <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的关联</a:t>
            </a:r>
            <a:endParaRPr lang="zh-CN"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lvl="0" indent="-457200">
              <a:buFont typeface="+mj-lt"/>
              <a:buAutoNum type="arabicPeriod"/>
            </a:pPr>
            <a:r>
              <a:rPr lang="zh-TW"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碳氧血紅蛋白</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浓度与</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的浓度与时间的关系</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报警器所采用标准</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传感器的介绍</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传感器的等效电路</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zh-TW" altLang="en-US" sz="1600" dirty="0">
                <a:latin typeface="宋体" panose="02010600030101010101" pitchFamily="2" charset="-122"/>
                <a:ea typeface="宋体" panose="02010600030101010101" pitchFamily="2" charset="-122"/>
                <a:cs typeface="宋体" panose="02010600030101010101" pitchFamily="2" charset="-122"/>
                <a:sym typeface="+mn-ea"/>
              </a:rPr>
              <a:t>技术参数比较</a:t>
            </a:r>
            <a:endParaRPr lang="zh-TW"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CO</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报警器的技术要求</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zh-TW" altLang="zh-CN" sz="1600" dirty="0">
                <a:latin typeface="宋体" panose="02010600030101010101" pitchFamily="2" charset="-122"/>
                <a:ea typeface="宋体" panose="02010600030101010101" pitchFamily="2" charset="-122"/>
                <a:cs typeface="宋体" panose="02010600030101010101" pitchFamily="2" charset="-122"/>
                <a:sym typeface="+mn-ea"/>
              </a:rPr>
              <a:t>家用燃</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气的种类</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457200" indent="-457200">
              <a:buFont typeface="+mj-lt"/>
              <a:buAutoNum type="arabicPeriod"/>
            </a:pPr>
            <a:r>
              <a:rPr lang="zh-TW" altLang="zh-CN" sz="1600" dirty="0">
                <a:latin typeface="宋体" panose="02010600030101010101" pitchFamily="2" charset="-122"/>
                <a:ea typeface="宋体" panose="02010600030101010101" pitchFamily="2" charset="-122"/>
                <a:cs typeface="宋体" panose="02010600030101010101" pitchFamily="2" charset="-122"/>
                <a:sym typeface="+mn-ea"/>
              </a:rPr>
              <a:t>家用燃</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气</a:t>
            </a:r>
            <a:r>
              <a:rPr lang="zh-TW" altLang="en-US" sz="1600" dirty="0">
                <a:latin typeface="宋体" panose="02010600030101010101" pitchFamily="2" charset="-122"/>
                <a:ea typeface="宋体" panose="02010600030101010101" pitchFamily="2" charset="-122"/>
                <a:cs typeface="宋体" panose="02010600030101010101" pitchFamily="2" charset="-122"/>
                <a:sym typeface="+mn-ea"/>
              </a:rPr>
              <a:t>的可爆性</a:t>
            </a:r>
            <a:endParaRPr lang="zh-TW" altLang="en-US" sz="1600" dirty="0">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X-Sense</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一氧化碳</a:t>
            </a:r>
            <a:r>
              <a:rPr lang="zh-CN" altLang="zh-CN" sz="1600" dirty="0">
                <a:latin typeface="宋体" panose="02010600030101010101" pitchFamily="2" charset="-122"/>
                <a:ea typeface="宋体" panose="02010600030101010101" pitchFamily="2" charset="-122"/>
                <a:cs typeface="宋体" panose="02010600030101010101" pitchFamily="2" charset="-122"/>
                <a:sym typeface="+mn-ea"/>
              </a:rPr>
              <a:t>报警器的</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产品特色</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457200" indent="-457200">
              <a:buFont typeface="+mj-lt"/>
              <a:buAutoNum type="arabicPeriod"/>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UL2034</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标准的介绍</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457200" indent="-457200">
              <a:buFont typeface="+mj-lt"/>
              <a:buAutoNum type="arabicPeriod"/>
            </a:pPr>
            <a:endParaRPr lang="zh-CN" altLang="en-US" sz="2000" dirty="0">
              <a:latin typeface="Arial" panose="020B0604020202020204" pitchFamily="34" charset="0"/>
              <a:ea typeface="宋体" panose="02010600030101010101" pitchFamily="2" charset="-122"/>
              <a:sym typeface="+mn-ea"/>
            </a:endParaRPr>
          </a:p>
          <a:p>
            <a:pPr marL="457200" indent="-457200">
              <a:buFont typeface="+mj-lt"/>
              <a:buAutoNum type="arabicPeriod"/>
            </a:pPr>
            <a:endParaRPr lang="zh-CN" altLang="en-US" sz="2000" dirty="0">
              <a:latin typeface="Arial" panose="020B0604020202020204" pitchFamily="34" charset="0"/>
              <a:ea typeface="宋体" panose="02010600030101010101" pitchFamily="2" charset="-122"/>
              <a:sym typeface="+mn-ea"/>
            </a:endParaRPr>
          </a:p>
          <a:p>
            <a:pPr marL="457200" indent="-457200">
              <a:buFont typeface="+mj-lt"/>
              <a:buAutoNum type="arabicPeriod"/>
            </a:pPr>
            <a:endParaRPr lang="zh-CN" altLang="zh-CN" sz="2000" dirty="0">
              <a:latin typeface="PMingLiU" panose="02020500000000000000" pitchFamily="18" charset="-120"/>
              <a:ea typeface="PMingLiU" panose="02020500000000000000" pitchFamily="18" charset="-120"/>
              <a:sym typeface="+mn-ea"/>
            </a:endParaRPr>
          </a:p>
          <a:p>
            <a:pPr marL="457200" indent="-457200">
              <a:buFont typeface="+mj-lt"/>
              <a:buAutoNum type="arabicPeriod"/>
            </a:pPr>
            <a:endParaRPr lang="zh-CN" altLang="en-US" sz="2000" b="1" dirty="0">
              <a:latin typeface="PMingLiU" panose="02020500000000000000" pitchFamily="18" charset="-120"/>
              <a:ea typeface="宋体" panose="02010600030101010101" pitchFamily="2" charset="-122"/>
              <a:sym typeface="+mn-ea"/>
            </a:endParaRPr>
          </a:p>
          <a:p>
            <a:pPr marL="457200" indent="-457200">
              <a:buFont typeface="+mj-lt"/>
              <a:buAutoNum type="arabicPeriod"/>
            </a:pPr>
            <a:endParaRPr lang="zh-CN" altLang="en-US" sz="2000" b="1" dirty="0">
              <a:latin typeface="PMingLiU" panose="02020500000000000000" pitchFamily="18" charset="-120"/>
              <a:ea typeface="宋体" panose="02010600030101010101" pitchFamily="2" charset="-122"/>
              <a:sym typeface="+mn-ea"/>
            </a:endParaRPr>
          </a:p>
          <a:p>
            <a:pPr marL="457200" indent="-457200">
              <a:buFont typeface="+mj-lt"/>
              <a:buAutoNum type="arabicPeriod"/>
            </a:pPr>
            <a:endParaRPr lang="en-US" altLang="zh-CN" sz="2000" b="1" dirty="0">
              <a:latin typeface="PMingLiU" panose="02020500000000000000" pitchFamily="18" charset="-120"/>
              <a:ea typeface="PMingLiU" panose="02020500000000000000" pitchFamily="18" charset="-120"/>
              <a:sym typeface="+mn-ea"/>
            </a:endParaRPr>
          </a:p>
          <a:p>
            <a:pPr marL="457200" indent="-457200">
              <a:buFont typeface="+mj-lt"/>
              <a:buAutoNum type="arabicPeriod"/>
            </a:pPr>
            <a:endParaRPr lang="en-US" altLang="zh-CN" sz="2000" b="1" dirty="0">
              <a:latin typeface="PMingLiU" panose="02020500000000000000" pitchFamily="18" charset="-120"/>
              <a:ea typeface="PMingLiU" panose="02020500000000000000" pitchFamily="18" charset="-120"/>
              <a:sym typeface="+mn-ea"/>
            </a:endParaRPr>
          </a:p>
          <a:p>
            <a:pPr marL="457200" indent="-457200">
              <a:buFont typeface="+mj-lt"/>
              <a:buAutoNum type="arabicPeriod"/>
            </a:pPr>
            <a:endParaRPr lang="en-US" altLang="zh-CN" sz="2000" b="1" dirty="0">
              <a:latin typeface="PMingLiU" panose="02020500000000000000" pitchFamily="18" charset="-120"/>
              <a:ea typeface="PMingLiU" panose="02020500000000000000" pitchFamily="18" charset="-120"/>
              <a:sym typeface="+mn-ea"/>
            </a:endParaRPr>
          </a:p>
          <a:p>
            <a:endParaRPr lang="en-US" altLang="zh-CN" sz="2000" b="1" dirty="0">
              <a:latin typeface="PMingLiU" panose="02020500000000000000" pitchFamily="18" charset="-120"/>
              <a:ea typeface="PMingLiU" panose="02020500000000000000" pitchFamily="18" charset="-120"/>
              <a:sym typeface="+mn-ea"/>
            </a:endParaRPr>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b="1" dirty="0">
                <a:latin typeface="PMingLiU" panose="02020500000000000000" pitchFamily="18" charset="-120"/>
                <a:ea typeface="PMingLiU" panose="02020500000000000000" pitchFamily="18" charset="-120"/>
                <a:sym typeface="+mn-ea"/>
              </a:rPr>
              <a:t>1. </a:t>
            </a:r>
            <a:r>
              <a:rPr lang="zh-CN" altLang="zh-CN" sz="2000" b="1" dirty="0">
                <a:latin typeface="PMingLiU" panose="02020500000000000000" pitchFamily="18" charset="-120"/>
                <a:ea typeface="宋体" panose="02010600030101010101" pitchFamily="2" charset="-122"/>
                <a:sym typeface="+mn-ea"/>
              </a:rPr>
              <a:t>使用的</a:t>
            </a:r>
            <a:r>
              <a:rPr lang="en-US" altLang="zh-CN" sz="2000" b="1" dirty="0">
                <a:latin typeface="PMingLiU" panose="02020500000000000000" pitchFamily="18" charset="-120"/>
                <a:ea typeface="PMingLiU" panose="02020500000000000000" pitchFamily="18" charset="-120"/>
                <a:sym typeface="+mn-ea"/>
              </a:rPr>
              <a:t>范围&amp;</a:t>
            </a:r>
            <a:r>
              <a:rPr lang="zh-CN" altLang="en-US" sz="2000" b="1" dirty="0">
                <a:latin typeface="PMingLiU" panose="02020500000000000000" pitchFamily="18" charset="-120"/>
                <a:ea typeface="宋体" panose="02010600030101010101" pitchFamily="2" charset="-122"/>
                <a:sym typeface="+mn-ea"/>
              </a:rPr>
              <a:t>目的</a:t>
            </a:r>
            <a:endParaRPr lang="zh-CN" altLang="en-US" sz="2000" b="1" dirty="0">
              <a:latin typeface="PMingLiU" panose="02020500000000000000" pitchFamily="18" charset="-120"/>
              <a:ea typeface="宋体" panose="02010600030101010101" pitchFamily="2" charset="-122"/>
              <a:sym typeface="+mn-ea"/>
            </a:endParaRPr>
          </a:p>
        </p:txBody>
      </p:sp>
      <p:sp>
        <p:nvSpPr>
          <p:cNvPr id="3" name="文本框 2"/>
          <p:cNvSpPr txBox="1"/>
          <p:nvPr/>
        </p:nvSpPr>
        <p:spPr>
          <a:xfrm>
            <a:off x="457200" y="913765"/>
            <a:ext cx="5185410" cy="860425"/>
          </a:xfrm>
          <a:prstGeom prst="rect">
            <a:avLst/>
          </a:prstGeom>
          <a:noFill/>
        </p:spPr>
        <p:txBody>
          <a:bodyPr wrap="square" rtlCol="0" anchor="t">
            <a:spAutoFit/>
          </a:bodyPr>
          <a:p>
            <a:pPr>
              <a:buFontTx/>
              <a:buNone/>
            </a:pPr>
            <a:r>
              <a:rPr lang="en-US" altLang="zh-CN" sz="1000" dirty="0">
                <a:sym typeface="+mn-ea"/>
              </a:rPr>
              <a:t>UL 2034，第 4 版，2017 年 3 月 31 日</a:t>
            </a:r>
            <a:endParaRPr lang="en-US" altLang="zh-CN" sz="1000" dirty="0"/>
          </a:p>
          <a:p>
            <a:pPr>
              <a:buFontTx/>
              <a:buNone/>
            </a:pPr>
            <a:endParaRPr lang="en-US" altLang="zh-CN" sz="1000" dirty="0"/>
          </a:p>
          <a:p>
            <a:pPr>
              <a:buFontTx/>
              <a:buNone/>
            </a:pPr>
            <a:r>
              <a:rPr lang="en-US" altLang="zh-CN" sz="1000" dirty="0">
                <a:sym typeface="+mn-ea"/>
              </a:rPr>
              <a:t>1. </a:t>
            </a:r>
            <a:r>
              <a:rPr lang="zh-CN" altLang="zh-CN" sz="1000" dirty="0">
                <a:sym typeface="+mn-ea"/>
              </a:rPr>
              <a:t>使用范围：</a:t>
            </a:r>
            <a:r>
              <a:rPr lang="en-US" altLang="zh-CN" sz="1000" dirty="0">
                <a:sym typeface="+mn-ea"/>
              </a:rPr>
              <a:t>住宅单元的普通室内位置</a:t>
            </a:r>
            <a:r>
              <a:rPr lang="zh-CN" altLang="en-US" sz="1000" dirty="0">
                <a:sym typeface="+mn-ea"/>
              </a:rPr>
              <a:t>，</a:t>
            </a:r>
            <a:endParaRPr lang="en-US" altLang="zh-CN" sz="1000" dirty="0"/>
          </a:p>
          <a:p>
            <a:pPr>
              <a:buFontTx/>
              <a:buNone/>
            </a:pPr>
            <a:r>
              <a:rPr lang="en-US" altLang="zh-CN" sz="1000" dirty="0">
                <a:sym typeface="+mn-ea"/>
              </a:rPr>
              <a:t>2. </a:t>
            </a:r>
            <a:r>
              <a:rPr lang="zh-CN" altLang="en-US" sz="1000" dirty="0">
                <a:sym typeface="+mn-ea"/>
              </a:rPr>
              <a:t>目的：在当一氧化碳低于那些导致对人体造成损害或</a:t>
            </a:r>
            <a:r>
              <a:rPr lang="zh-CN" altLang="en-US" sz="1000" dirty="0">
                <a:sym typeface="+mn-ea"/>
              </a:rPr>
              <a:t>丧失</a:t>
            </a:r>
            <a:r>
              <a:rPr lang="zh-CN" altLang="en-US" sz="1000" dirty="0">
                <a:sym typeface="+mn-ea"/>
              </a:rPr>
              <a:t>反应能力前做出警示</a:t>
            </a:r>
            <a:endParaRPr lang="zh-CN" altLang="en-US" sz="1000" dirty="0"/>
          </a:p>
          <a:p>
            <a:pPr>
              <a:buFontTx/>
              <a:buNone/>
            </a:pPr>
            <a:r>
              <a:rPr lang="en-US" altLang="zh-CN" sz="1000" dirty="0">
                <a:sym typeface="+mn-ea"/>
              </a:rPr>
              <a:t>     </a:t>
            </a:r>
            <a:r>
              <a:rPr lang="zh-CN" altLang="en-US" sz="1000" dirty="0">
                <a:sym typeface="+mn-ea"/>
              </a:rPr>
              <a:t>（备注：</a:t>
            </a:r>
            <a:r>
              <a:rPr lang="en-US" altLang="zh-CN" sz="1000" dirty="0">
                <a:sym typeface="+mn-ea"/>
              </a:rPr>
              <a:t> </a:t>
            </a:r>
            <a:r>
              <a:rPr lang="zh-CN" altLang="en-US" sz="1000" dirty="0">
                <a:sym typeface="+mn-ea"/>
              </a:rPr>
              <a:t>一氧化碳报警器</a:t>
            </a:r>
            <a:r>
              <a:rPr lang="en-US" altLang="zh-CN" sz="1000" dirty="0">
                <a:sym typeface="+mn-ea"/>
              </a:rPr>
              <a:t>不用在长期、低水平的一氧化碳发出警报</a:t>
            </a:r>
            <a:r>
              <a:rPr lang="zh-CN" altLang="en-US" sz="1000" dirty="0">
                <a:sym typeface="+mn-ea"/>
              </a:rPr>
              <a:t>）</a:t>
            </a:r>
            <a:endParaRPr lang="zh-CN" altLang="en-US" sz="1000" dirty="0">
              <a:sym typeface="+mn-ea"/>
            </a:endParaRP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2. UL2034</a:t>
            </a:r>
            <a:r>
              <a:rPr lang="zh-CN" altLang="en-US" dirty="0">
                <a:latin typeface="PMingLiU" panose="02020500000000000000" pitchFamily="18" charset="-120"/>
                <a:ea typeface="PMingLiU" panose="02020500000000000000" pitchFamily="18" charset="-120"/>
              </a:rPr>
              <a:t>主要测试项目的介绍</a:t>
            </a:r>
            <a:endParaRPr lang="zh-CN" altLang="en-US" sz="2000" dirty="0">
              <a:latin typeface="PMingLiU" panose="02020500000000000000" pitchFamily="18" charset="-120"/>
              <a:ea typeface="PMingLiU" panose="02020500000000000000" pitchFamily="18" charset="-120"/>
            </a:endParaRPr>
          </a:p>
        </p:txBody>
      </p:sp>
      <p:graphicFrame>
        <p:nvGraphicFramePr>
          <p:cNvPr id="5" name="对象 4"/>
          <p:cNvGraphicFramePr/>
          <p:nvPr/>
        </p:nvGraphicFramePr>
        <p:xfrm>
          <a:off x="539750" y="841375"/>
          <a:ext cx="5741670" cy="4323080"/>
        </p:xfrm>
        <a:graphic>
          <a:graphicData uri="http://schemas.openxmlformats.org/presentationml/2006/ole">
            <mc:AlternateContent xmlns:mc="http://schemas.openxmlformats.org/markup-compatibility/2006">
              <mc:Choice xmlns:v="urn:schemas-microsoft-com:vml" Requires="v">
                <p:oleObj spid="_x0000_s6" name="" r:id="rId1" imgW="9705975" imgH="4848225" progId="Paint.Picture">
                  <p:embed/>
                </p:oleObj>
              </mc:Choice>
              <mc:Fallback>
                <p:oleObj name="" r:id="rId1" imgW="9705975" imgH="4848225" progId="Paint.Picture">
                  <p:embed/>
                  <p:pic>
                    <p:nvPicPr>
                      <p:cNvPr id="0" name="图片 5"/>
                      <p:cNvPicPr/>
                      <p:nvPr/>
                    </p:nvPicPr>
                    <p:blipFill>
                      <a:blip r:embed="rId2"/>
                      <a:stretch>
                        <a:fillRect/>
                      </a:stretch>
                    </p:blipFill>
                    <p:spPr>
                      <a:xfrm>
                        <a:off x="539750" y="841375"/>
                        <a:ext cx="5741670" cy="4323080"/>
                      </a:xfrm>
                      <a:prstGeom prst="rect">
                        <a:avLst/>
                      </a:prstGeom>
                    </p:spPr>
                  </p:pic>
                </p:oleObj>
              </mc:Fallback>
            </mc:AlternateContent>
          </a:graphicData>
        </a:graphic>
      </p:graphicFrame>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2.1  Visual indicators</a:t>
            </a:r>
            <a:endParaRPr lang="en-US" altLang="zh-CN" sz="1400" u="sng">
              <a:sym typeface="+mn-ea"/>
            </a:endParaRPr>
          </a:p>
          <a:p>
            <a:r>
              <a:rPr lang="en-US" altLang="zh-CN" sz="1400">
                <a:sym typeface="+mn-ea"/>
              </a:rPr>
              <a:t>a) The power supply visual indicator shall be fitted Green</a:t>
            </a:r>
            <a:endParaRPr lang="en-US" altLang="zh-CN" sz="1400">
              <a:sym typeface="+mn-ea"/>
            </a:endParaRPr>
          </a:p>
          <a:p>
            <a:r>
              <a:rPr lang="en-US" altLang="zh-CN" sz="1400">
                <a:sym typeface="+mn-ea"/>
              </a:rPr>
              <a:t>• mains-powered: continuously illuminated</a:t>
            </a:r>
            <a:endParaRPr lang="en-US" altLang="zh-CN" sz="1400">
              <a:sym typeface="+mn-ea"/>
            </a:endParaRPr>
          </a:p>
          <a:p>
            <a:r>
              <a:rPr lang="en-US" altLang="zh-CN" sz="1400">
                <a:sym typeface="+mn-ea"/>
              </a:rPr>
              <a:t>• battery powered: flash at least once per minute</a:t>
            </a:r>
            <a:endParaRPr lang="en-US" altLang="zh-CN" sz="1400">
              <a:sym typeface="+mn-ea"/>
            </a:endParaRPr>
          </a:p>
          <a:p>
            <a:r>
              <a:rPr lang="en-US" altLang="zh-CN" sz="1400">
                <a:sym typeface="+mn-ea"/>
              </a:rPr>
              <a:t>b) The visual alarm indicator shall be fitted and shall be coloured red.</a:t>
            </a:r>
            <a:endParaRPr lang="en-US" altLang="zh-CN" sz="1400">
              <a:sym typeface="+mn-ea"/>
            </a:endParaRPr>
          </a:p>
          <a:p>
            <a:r>
              <a:rPr lang="en-US" altLang="zh-CN" sz="1400">
                <a:sym typeface="+mn-ea"/>
              </a:rPr>
              <a:t>c) The visual fault indicator shall be fitted and shall be yellow.</a:t>
            </a:r>
            <a:endParaRPr lang="en-US" altLang="zh-CN" sz="1400">
              <a:sym typeface="+mn-ea"/>
            </a:endParaRPr>
          </a:p>
          <a:p>
            <a:endParaRPr lang="en-US" altLang="zh-CN" sz="1400">
              <a:sym typeface="+mn-ea"/>
            </a:endParaRPr>
          </a:p>
          <a:p>
            <a:endParaRPr lang="en-US" altLang="zh-CN" sz="1400">
              <a:sym typeface="+mn-ea"/>
            </a:endParaRPr>
          </a:p>
          <a:p>
            <a:endParaRPr lang="en-US" altLang="zh-CN" sz="1400">
              <a:sym typeface="+mn-ea"/>
            </a:endParaRPr>
          </a:p>
          <a:p>
            <a:r>
              <a:rPr lang="en-US" altLang="zh-CN" sz="1400" u="sng">
                <a:sym typeface="+mn-ea"/>
              </a:rPr>
              <a:t>2. 2 Alarm</a:t>
            </a:r>
            <a:endParaRPr lang="en-US" altLang="zh-CN" sz="1400">
              <a:sym typeface="+mn-ea"/>
            </a:endParaRPr>
          </a:p>
          <a:p>
            <a:r>
              <a:rPr lang="en-US" altLang="zh-CN" sz="1400">
                <a:sym typeface="+mn-ea"/>
              </a:rPr>
              <a:t>Alarm indicators and audible alarms </a:t>
            </a:r>
            <a:r>
              <a:rPr lang="en-US" altLang="zh-CN" sz="1400">
                <a:sym typeface="+mn-ea"/>
              </a:rPr>
              <a:t>as below:</a:t>
            </a:r>
            <a:endParaRPr lang="en-US" altLang="zh-CN" sz="1400">
              <a:sym typeface="+mn-ea"/>
            </a:endParaRPr>
          </a:p>
          <a:p>
            <a:br>
              <a:rPr lang="en-US" altLang="zh-CN" sz="1400">
                <a:sym typeface="+mn-ea"/>
              </a:rPr>
            </a:br>
            <a:endParaRPr lang="en-US" altLang="zh-CN" sz="1400">
              <a:sym typeface="+mn-ea"/>
            </a:endParaRPr>
          </a:p>
          <a:p>
            <a:endParaRPr lang="en-US" altLang="zh-CN" sz="1400" dirty="0">
              <a:latin typeface="PMingLiU" panose="02020500000000000000" pitchFamily="18" charset="-120"/>
              <a:ea typeface="PMingLiU" panose="02020500000000000000" pitchFamily="18" charset="-120"/>
            </a:endParaRPr>
          </a:p>
        </p:txBody>
      </p:sp>
      <p:graphicFrame>
        <p:nvGraphicFramePr>
          <p:cNvPr id="2" name="对象 1"/>
          <p:cNvGraphicFramePr/>
          <p:nvPr/>
        </p:nvGraphicFramePr>
        <p:xfrm>
          <a:off x="539750" y="2929890"/>
          <a:ext cx="4406900" cy="1169670"/>
        </p:xfrm>
        <a:graphic>
          <a:graphicData uri="http://schemas.openxmlformats.org/presentationml/2006/ole">
            <mc:AlternateContent xmlns:mc="http://schemas.openxmlformats.org/markup-compatibility/2006">
              <mc:Choice xmlns:v="urn:schemas-microsoft-com:vml" Requires="v">
                <p:oleObj spid="_x0000_s4" name="" r:id="rId1" imgW="11401425" imgH="1619250" progId="Paint.Picture">
                  <p:embed/>
                </p:oleObj>
              </mc:Choice>
              <mc:Fallback>
                <p:oleObj name="" r:id="rId1" imgW="11401425" imgH="1619250" progId="Paint.Picture">
                  <p:embed/>
                  <p:pic>
                    <p:nvPicPr>
                      <p:cNvPr id="0" name="图片 3"/>
                      <p:cNvPicPr/>
                      <p:nvPr/>
                    </p:nvPicPr>
                    <p:blipFill>
                      <a:blip r:embed="rId2"/>
                      <a:stretch>
                        <a:fillRect/>
                      </a:stretch>
                    </p:blipFill>
                    <p:spPr>
                      <a:xfrm>
                        <a:off x="539750" y="2929890"/>
                        <a:ext cx="4406900" cy="1169670"/>
                      </a:xfrm>
                      <a:prstGeom prst="rect">
                        <a:avLst/>
                      </a:prstGeom>
                    </p:spPr>
                  </p:pic>
                </p:oleObj>
              </mc:Fallback>
            </mc:AlternateContent>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2.3 End-of-life</a:t>
            </a:r>
            <a:endParaRPr lang="en-US" altLang="zh-CN" sz="1400" u="sng">
              <a:sym typeface="+mn-ea"/>
            </a:endParaRPr>
          </a:p>
          <a:p>
            <a:r>
              <a:rPr lang="en-US" altLang="zh-CN" sz="1400">
                <a:sym typeface="+mn-ea"/>
              </a:rPr>
              <a:t>The manufacturer shall determine the minimum length of time, either by prediction or extended stability testing</a:t>
            </a:r>
            <a:endParaRPr lang="en-US" altLang="zh-CN" sz="1400">
              <a:sym typeface="+mn-ea"/>
            </a:endParaRPr>
          </a:p>
          <a:p>
            <a:r>
              <a:rPr lang="en-US" altLang="zh-CN" sz="1400">
                <a:sym typeface="+mn-ea"/>
              </a:rPr>
              <a:t>a) </a:t>
            </a:r>
            <a:r>
              <a:rPr lang="en-US" altLang="zh-CN" sz="1400">
                <a:sym typeface="+mn-ea"/>
              </a:rPr>
              <a:t>prediction</a:t>
            </a:r>
            <a:endParaRPr lang="en-US" altLang="zh-CN" sz="1400">
              <a:sym typeface="+mn-ea"/>
            </a:endParaRPr>
          </a:p>
          <a:p>
            <a:r>
              <a:rPr lang="en-US" altLang="zh-CN" sz="1400">
                <a:sym typeface="+mn-ea"/>
              </a:rPr>
              <a:t>b) extended stability testing</a:t>
            </a:r>
            <a:endParaRPr lang="en-US" altLang="zh-CN" sz="1400">
              <a:sym typeface="+mn-ea"/>
            </a:endParaRPr>
          </a:p>
          <a:p>
            <a:endParaRPr lang="en-US" altLang="zh-CN" sz="1400">
              <a:sym typeface="+mn-ea"/>
            </a:endParaRPr>
          </a:p>
          <a:p>
            <a:br>
              <a:rPr lang="en-US" altLang="zh-CN" sz="1400">
                <a:sym typeface="+mn-ea"/>
              </a:rPr>
            </a:br>
            <a:br>
              <a:rPr lang="en-US" altLang="zh-CN" sz="1400">
                <a:sym typeface="+mn-ea"/>
              </a:rPr>
            </a:br>
            <a:r>
              <a:rPr lang="en-US" altLang="zh-CN" sz="1400">
                <a:sym typeface="+mn-ea"/>
              </a:rPr>
              <a:t>2.</a:t>
            </a:r>
            <a:r>
              <a:rPr lang="en-US" altLang="zh-CN" sz="1400" u="sng">
                <a:sym typeface="+mn-ea"/>
              </a:rPr>
              <a:t>4 Fault warnings</a:t>
            </a:r>
            <a:endParaRPr lang="en-US" altLang="zh-CN" sz="1400">
              <a:sym typeface="+mn-ea"/>
            </a:endParaRPr>
          </a:p>
          <a:p>
            <a:r>
              <a:rPr lang="en-US" altLang="zh-CN" sz="1400" dirty="0">
                <a:latin typeface="PMingLiU" panose="02020500000000000000" pitchFamily="18" charset="-120"/>
                <a:ea typeface="PMingLiU" panose="02020500000000000000" pitchFamily="18" charset="-120"/>
              </a:rPr>
              <a:t>a) within 200 seconds of the occurrence of the fault</a:t>
            </a:r>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r>
              <a:rPr lang="en-US" altLang="zh-CN" sz="1400" u="sng" dirty="0">
                <a:latin typeface="PMingLiU" panose="02020500000000000000" pitchFamily="18" charset="-120"/>
                <a:ea typeface="PMingLiU" panose="02020500000000000000" pitchFamily="18" charset="-120"/>
              </a:rPr>
              <a:t>2.5 </a:t>
            </a:r>
            <a:r>
              <a:rPr lang="en-US" altLang="zh-CN" sz="1400" u="sng" dirty="0">
                <a:latin typeface="PMingLiU" panose="02020500000000000000" pitchFamily="18" charset="-120"/>
                <a:ea typeface="PMingLiU" panose="02020500000000000000" pitchFamily="18" charset="-120"/>
              </a:rPr>
              <a:t>Alarm silence facility (optional)</a:t>
            </a:r>
            <a:endParaRPr lang="en-US" altLang="zh-CN" sz="1400" u="sng"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a)The audible alarm signal shall reactivate within 6 min if  the co still over than 70ppm;</a:t>
            </a:r>
            <a:endParaRPr lang="en-US" altLang="zh-CN"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2.6 Fault warning silence facility</a:t>
            </a:r>
            <a:endParaRPr lang="en-US" altLang="zh-CN" sz="1400" u="sng">
              <a:sym typeface="+mn-ea"/>
            </a:endParaRPr>
          </a:p>
          <a:p>
            <a:r>
              <a:rPr lang="en-US" altLang="zh-CN" sz="1400" dirty="0">
                <a:latin typeface="PMingLiU" panose="02020500000000000000" pitchFamily="18" charset="-120"/>
                <a:ea typeface="PMingLiU" panose="02020500000000000000" pitchFamily="18" charset="-120"/>
              </a:rPr>
              <a:t>a) .silence time less than 24h.</a:t>
            </a: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r>
              <a:rPr lang="en-US" altLang="zh-CN" sz="1400" dirty="0">
                <a:latin typeface="PMingLiU" panose="02020500000000000000" pitchFamily="18" charset="-120"/>
                <a:ea typeface="PMingLiU" panose="02020500000000000000" pitchFamily="18" charset="-120"/>
              </a:rPr>
              <a:t>2.</a:t>
            </a:r>
            <a:r>
              <a:rPr lang="en-US" altLang="zh-CN" sz="1400" u="sng" dirty="0">
                <a:latin typeface="PMingLiU" panose="02020500000000000000" pitchFamily="18" charset="-120"/>
                <a:ea typeface="PMingLiU" panose="02020500000000000000" pitchFamily="18" charset="-120"/>
              </a:rPr>
              <a:t>7 Software evaluation</a:t>
            </a:r>
            <a:endParaRPr lang="en-US" altLang="zh-CN" sz="1400" u="sng"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Requirements for software documentation：</a:t>
            </a:r>
            <a:br>
              <a:rPr lang="en-US" altLang="zh-CN" sz="1400" dirty="0">
                <a:latin typeface="PMingLiU" panose="02020500000000000000" pitchFamily="18" charset="-120"/>
                <a:ea typeface="PMingLiU" panose="02020500000000000000" pitchFamily="18" charset="-120"/>
              </a:rPr>
            </a:br>
            <a:r>
              <a:rPr lang="en-US" altLang="zh-CN" sz="1400" dirty="0">
                <a:latin typeface="PMingLiU" panose="02020500000000000000" pitchFamily="18" charset="-120"/>
                <a:ea typeface="PMingLiU" panose="02020500000000000000" pitchFamily="18" charset="-120"/>
              </a:rPr>
              <a:t>a)source code; 源代码</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b)functional description; 功能描述</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c)software structure (e.g. flow chart, Nassi-Shneiderman diagram). 软件架构</a:t>
            </a:r>
            <a:endParaRPr lang="en-US" altLang="zh-CN"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d)...</a:t>
            </a: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br>
              <a:rPr lang="en-US" altLang="zh-CN" sz="1400" dirty="0">
                <a:latin typeface="PMingLiU" panose="02020500000000000000" pitchFamily="18" charset="-120"/>
                <a:ea typeface="PMingLiU" panose="02020500000000000000" pitchFamily="18" charset="-120"/>
              </a:rPr>
            </a:br>
            <a:r>
              <a:rPr lang="en-US" altLang="zh-CN" sz="1400" dirty="0">
                <a:latin typeface="PMingLiU" panose="02020500000000000000" pitchFamily="18" charset="-120"/>
                <a:ea typeface="PMingLiU" panose="02020500000000000000" pitchFamily="18" charset="-120"/>
              </a:rPr>
              <a:t>2.</a:t>
            </a:r>
            <a:r>
              <a:rPr lang="en-US" altLang="zh-CN" sz="1400" u="sng" dirty="0">
                <a:latin typeface="PMingLiU" panose="02020500000000000000" pitchFamily="18" charset="-120"/>
                <a:ea typeface="PMingLiU" panose="02020500000000000000" pitchFamily="18" charset="-120"/>
              </a:rPr>
              <a:t>8 Battery low voltage warning</a:t>
            </a:r>
            <a:br>
              <a:rPr lang="en-US" altLang="zh-CN" sz="1400" u="sng" dirty="0">
                <a:latin typeface="PMingLiU" panose="02020500000000000000" pitchFamily="18" charset="-120"/>
                <a:ea typeface="PMingLiU" panose="02020500000000000000" pitchFamily="18" charset="-120"/>
              </a:rPr>
            </a:br>
            <a:br>
              <a:rPr lang="en-US" altLang="zh-CN" sz="1400" u="sng" dirty="0">
                <a:latin typeface="PMingLiU" panose="02020500000000000000" pitchFamily="18" charset="-120"/>
                <a:ea typeface="PMingLiU" panose="02020500000000000000" pitchFamily="18" charset="-120"/>
              </a:rPr>
            </a:br>
            <a:r>
              <a:rPr lang="en-US" altLang="zh-CN" sz="1400" dirty="0">
                <a:latin typeface="PMingLiU" panose="02020500000000000000" pitchFamily="18" charset="-120"/>
                <a:ea typeface="PMingLiU" panose="02020500000000000000" pitchFamily="18" charset="-120"/>
              </a:rPr>
              <a:t>a)only DC: at least 30 days.</a:t>
            </a:r>
            <a:endParaRPr lang="en-US" altLang="zh-CN" sz="1400" dirty="0">
              <a:latin typeface="PMingLiU" panose="02020500000000000000" pitchFamily="18" charset="-120"/>
              <a:ea typeface="PMingLiU" panose="02020500000000000000" pitchFamily="18" charset="-12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2.9  Battery capacity</a:t>
            </a:r>
            <a:br>
              <a:rPr lang="en-US" altLang="zh-CN" sz="1400" u="sng">
                <a:sym typeface="+mn-ea"/>
              </a:rPr>
            </a:br>
            <a:r>
              <a:rPr lang="en-US" altLang="zh-CN" sz="1400">
                <a:sym typeface="+mn-ea"/>
              </a:rPr>
              <a:t>a)</a:t>
            </a:r>
            <a:r>
              <a:rPr lang="en-US" altLang="zh-CN" sz="1200" dirty="0">
                <a:latin typeface="PMingLiU" panose="02020500000000000000" pitchFamily="18" charset="-120"/>
                <a:ea typeface="PMingLiU" panose="02020500000000000000" pitchFamily="18" charset="-120"/>
                <a:sym typeface="+mn-ea"/>
              </a:rPr>
              <a:t>S</a:t>
            </a:r>
            <a:r>
              <a:rPr lang="en-US" altLang="zh-CN" sz="1200" dirty="0">
                <a:latin typeface="PMingLiU" panose="02020500000000000000" pitchFamily="18" charset="-120"/>
                <a:ea typeface="PMingLiU" panose="02020500000000000000" pitchFamily="18" charset="-120"/>
                <a:sym typeface="+mn-ea"/>
              </a:rPr>
              <a:t>tandby 12 months, 1PTT a week, alarm 12H, 7days chirp.</a:t>
            </a:r>
            <a:endParaRPr lang="en-US" altLang="zh-CN" sz="1400">
              <a:sym typeface="+mn-ea"/>
            </a:endParaRPr>
          </a:p>
          <a:p>
            <a:endParaRPr lang="en-US" altLang="zh-CN" sz="1400">
              <a:sym typeface="+mn-ea"/>
            </a:endParaRPr>
          </a:p>
          <a:p>
            <a:r>
              <a:rPr lang="en-US" altLang="zh-CN" sz="1400" u="sng">
                <a:sym typeface="+mn-ea"/>
              </a:rPr>
              <a:t>2.10 Sound level</a:t>
            </a:r>
            <a:endParaRPr lang="en-US" altLang="zh-CN" sz="1400" u="sng">
              <a:sym typeface="+mn-ea"/>
            </a:endParaRPr>
          </a:p>
          <a:p>
            <a:r>
              <a:rPr lang="en-US" altLang="zh-CN" sz="1400" dirty="0">
                <a:latin typeface="PMingLiU" panose="02020500000000000000" pitchFamily="18" charset="-120"/>
                <a:ea typeface="PMingLiU" panose="02020500000000000000" pitchFamily="18" charset="-120"/>
                <a:sym typeface="+mn-ea"/>
              </a:rPr>
              <a:t>a).  &gt;85 dB(A) at 3.05m</a:t>
            </a:r>
            <a:endParaRPr lang="en-US" altLang="zh-CN" sz="1400" dirty="0">
              <a:latin typeface="PMingLiU" panose="02020500000000000000" pitchFamily="18" charset="-120"/>
              <a:ea typeface="PMingLiU" panose="02020500000000000000" pitchFamily="18" charset="-120"/>
              <a:sym typeface="+mn-ea"/>
            </a:endParaRPr>
          </a:p>
          <a:p>
            <a:r>
              <a:rPr lang="en-US" altLang="zh-CN" sz="1400" dirty="0">
                <a:latin typeface="PMingLiU" panose="02020500000000000000" pitchFamily="18" charset="-120"/>
                <a:ea typeface="PMingLiU" panose="02020500000000000000" pitchFamily="18" charset="-120"/>
                <a:sym typeface="+mn-ea"/>
              </a:rPr>
              <a:t>b). Only DC unit: </a:t>
            </a:r>
            <a:r>
              <a:rPr lang="en-US" altLang="zh-CN" sz="1400" dirty="0">
                <a:latin typeface="PMingLiU" panose="02020500000000000000" pitchFamily="18" charset="-120"/>
                <a:ea typeface="PMingLiU" panose="02020500000000000000" pitchFamily="18" charset="-120"/>
                <a:sym typeface="+mn-ea"/>
              </a:rPr>
              <a:t>&gt;82 dB(A) after 4 min of alarm@LB</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r>
              <a:rPr lang="en-US" altLang="zh-CN" sz="1400" u="sng" dirty="0">
                <a:latin typeface="PMingLiU" panose="02020500000000000000" pitchFamily="18" charset="-120"/>
                <a:ea typeface="PMingLiU" panose="02020500000000000000" pitchFamily="18" charset="-120"/>
                <a:sym typeface="+mn-ea"/>
              </a:rPr>
              <a:t>2.11 Corrosion Protection</a:t>
            </a:r>
            <a:br>
              <a:rPr lang="en-US" altLang="zh-CN" sz="1400" u="sng" dirty="0">
                <a:latin typeface="PMingLiU" panose="02020500000000000000" pitchFamily="18" charset="-120"/>
                <a:ea typeface="PMingLiU" panose="02020500000000000000" pitchFamily="18" charset="-120"/>
                <a:sym typeface="+mn-ea"/>
              </a:rPr>
            </a:br>
            <a:r>
              <a:rPr lang="en-US" altLang="zh-CN" sz="1400" dirty="0">
                <a:latin typeface="PMingLiU" panose="02020500000000000000" pitchFamily="18" charset="-120"/>
                <a:ea typeface="PMingLiU" panose="02020500000000000000" pitchFamily="18" charset="-120"/>
                <a:sym typeface="+mn-ea"/>
              </a:rPr>
              <a:t>a). enclosure , </a:t>
            </a:r>
            <a:r>
              <a:rPr lang="en-US" altLang="zh-CN" sz="1400" dirty="0">
                <a:latin typeface="PMingLiU" panose="02020500000000000000" pitchFamily="18" charset="-120"/>
                <a:ea typeface="PMingLiU" panose="02020500000000000000" pitchFamily="18" charset="-120"/>
                <a:sym typeface="+mn-ea"/>
              </a:rPr>
              <a:t>springs and other parts upon which mechanical operation depends, </a:t>
            </a:r>
            <a:r>
              <a:rPr lang="en-US" altLang="zh-CN" sz="1400" dirty="0">
                <a:latin typeface="PMingLiU" panose="02020500000000000000" pitchFamily="18" charset="-120"/>
                <a:ea typeface="PMingLiU" panose="02020500000000000000" pitchFamily="18" charset="-120"/>
                <a:sym typeface="+mn-ea"/>
              </a:rPr>
              <a:t>made of iron/steel must be galvanized, plated or other protective means. </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r>
              <a:rPr lang="en-US" altLang="zh-CN" sz="1400" dirty="0">
                <a:latin typeface="PMingLiU" panose="02020500000000000000" pitchFamily="18" charset="-120"/>
                <a:ea typeface="PMingLiU" panose="02020500000000000000" pitchFamily="18" charset="-120"/>
                <a:sym typeface="+mn-ea"/>
              </a:rPr>
              <a:t>.</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2.12  Battery Connection</a:t>
            </a:r>
            <a:br>
              <a:rPr lang="en-US" altLang="zh-CN" sz="1400" u="sng">
                <a:sym typeface="+mn-ea"/>
              </a:rPr>
            </a:br>
            <a:r>
              <a:rPr lang="en-US" altLang="zh-CN" sz="1400">
                <a:sym typeface="+mn-ea"/>
              </a:rPr>
              <a:t>a). </a:t>
            </a:r>
            <a:r>
              <a:rPr lang="en-US" altLang="zh-CN" sz="1400">
                <a:sym typeface="+mn-ea"/>
              </a:rPr>
              <a:t>resistant corossion</a:t>
            </a:r>
            <a:endParaRPr lang="en-US" altLang="zh-CN" sz="1400">
              <a:sym typeface="+mn-ea"/>
            </a:endParaRPr>
          </a:p>
          <a:p>
            <a:r>
              <a:rPr lang="en-US" altLang="zh-CN" sz="1400">
                <a:sym typeface="+mn-ea"/>
              </a:rPr>
              <a:t>b). </a:t>
            </a:r>
            <a:r>
              <a:rPr lang="en-US" altLang="zh-CN" sz="1400">
                <a:sym typeface="+mn-ea"/>
              </a:rPr>
              <a:t>&gt;1.5 lbs of force</a:t>
            </a:r>
            <a:br>
              <a:rPr lang="en-US" altLang="zh-CN" sz="1400" u="sng">
                <a:sym typeface="+mn-ea"/>
              </a:rPr>
            </a:br>
            <a:endParaRPr lang="en-US" altLang="zh-CN" sz="1400">
              <a:sym typeface="+mn-ea"/>
            </a:endParaRPr>
          </a:p>
          <a:p>
            <a:endParaRPr lang="en-US" altLang="zh-CN" sz="1400">
              <a:sym typeface="+mn-ea"/>
            </a:endParaRPr>
          </a:p>
          <a:p>
            <a:endParaRPr lang="en-US" altLang="zh-CN" sz="1400">
              <a:sym typeface="+mn-ea"/>
            </a:endParaRPr>
          </a:p>
          <a:p>
            <a:r>
              <a:rPr lang="en-US" altLang="zh-CN" sz="1400" u="sng">
                <a:sym typeface="+mn-ea"/>
              </a:rPr>
              <a:t>2.13. Internal Wiring</a:t>
            </a:r>
            <a:endParaRPr lang="en-US" altLang="zh-CN" sz="1400" u="sng">
              <a:sym typeface="+mn-ea"/>
            </a:endParaRPr>
          </a:p>
          <a:p>
            <a:r>
              <a:rPr lang="en-US" altLang="zh-CN" sz="1400" dirty="0">
                <a:latin typeface="PMingLiU" panose="02020500000000000000" pitchFamily="18" charset="-120"/>
                <a:ea typeface="PMingLiU" panose="02020500000000000000" pitchFamily="18" charset="-120"/>
                <a:sym typeface="+mn-ea"/>
              </a:rPr>
              <a:t>a).   long enough to allow for full range of motion of that hinge.</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r>
              <a:rPr lang="en-US" altLang="zh-CN" sz="1400" u="sng" dirty="0">
                <a:latin typeface="PMingLiU" panose="02020500000000000000" pitchFamily="18" charset="-120"/>
                <a:ea typeface="PMingLiU" panose="02020500000000000000" pitchFamily="18" charset="-120"/>
                <a:sym typeface="+mn-ea"/>
              </a:rPr>
              <a:t>2.14. Abnormal Operation</a:t>
            </a:r>
            <a:br>
              <a:rPr lang="en-US" altLang="zh-CN" sz="1400" u="sng" dirty="0">
                <a:latin typeface="PMingLiU" panose="02020500000000000000" pitchFamily="18" charset="-120"/>
                <a:ea typeface="PMingLiU" panose="02020500000000000000" pitchFamily="18" charset="-120"/>
                <a:sym typeface="+mn-ea"/>
              </a:rPr>
            </a:br>
            <a:r>
              <a:rPr lang="en-US" altLang="zh-CN" sz="1400" dirty="0">
                <a:latin typeface="PMingLiU" panose="02020500000000000000" pitchFamily="18" charset="-120"/>
                <a:ea typeface="PMingLiU" panose="02020500000000000000" pitchFamily="18" charset="-120"/>
                <a:sym typeface="+mn-ea"/>
              </a:rPr>
              <a:t>An alarm will not present a risk of fire or shock when any component in the alarm is opened or shorted for as long as it takes to achieve thermal equilibrium. </a:t>
            </a:r>
            <a:br>
              <a:rPr lang="en-US" altLang="zh-CN" sz="1400" dirty="0">
                <a:latin typeface="PMingLiU" panose="02020500000000000000" pitchFamily="18" charset="-120"/>
                <a:ea typeface="PMingLiU" panose="02020500000000000000" pitchFamily="18" charset="-120"/>
                <a:sym typeface="+mn-ea"/>
              </a:rPr>
            </a:br>
            <a:r>
              <a:rPr lang="en-US" altLang="zh-CN" sz="1400" dirty="0">
                <a:latin typeface="PMingLiU" panose="02020500000000000000" pitchFamily="18" charset="-120"/>
                <a:ea typeface="PMingLiU" panose="02020500000000000000" pitchFamily="18" charset="-120"/>
                <a:sym typeface="+mn-ea"/>
              </a:rPr>
              <a:t>a) DC</a:t>
            </a:r>
            <a:br>
              <a:rPr lang="en-US" altLang="zh-CN" sz="1400" dirty="0">
                <a:latin typeface="PMingLiU" panose="02020500000000000000" pitchFamily="18" charset="-120"/>
                <a:ea typeface="PMingLiU" panose="02020500000000000000" pitchFamily="18" charset="-120"/>
                <a:sym typeface="+mn-ea"/>
              </a:rPr>
            </a:br>
            <a:r>
              <a:rPr lang="en-US" altLang="zh-CN" sz="1400" dirty="0">
                <a:latin typeface="PMingLiU" panose="02020500000000000000" pitchFamily="18" charset="-120"/>
                <a:ea typeface="PMingLiU" panose="02020500000000000000" pitchFamily="18" charset="-120"/>
                <a:sym typeface="+mn-ea"/>
              </a:rPr>
              <a:t>b) AC</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360" y="408940"/>
            <a:ext cx="8223885" cy="4766310"/>
          </a:xfrm>
          <a:prstGeom prst="rect">
            <a:avLst/>
          </a:prstGeom>
        </p:spPr>
        <p:txBody>
          <a:bodyPr wrap="square">
            <a:noAutofit/>
          </a:bodyPr>
          <a:p>
            <a:r>
              <a:rPr lang="en-US" altLang="zh-CN" sz="1400" u="sng">
                <a:sym typeface="+mn-ea"/>
              </a:rPr>
              <a:t>2.15  Replacement</a:t>
            </a:r>
            <a:br>
              <a:rPr lang="en-US" altLang="zh-CN" sz="1400" u="sng">
                <a:sym typeface="+mn-ea"/>
              </a:rPr>
            </a:br>
            <a:r>
              <a:rPr lang="en-US" altLang="zh-CN" sz="1400">
                <a:sym typeface="+mn-ea"/>
              </a:rPr>
              <a:t> Any covers on alarm must withstand 50 removal/replacements and/or open/closes</a:t>
            </a:r>
            <a:br>
              <a:rPr lang="en-US" altLang="zh-CN" sz="1400" u="sng">
                <a:sym typeface="+mn-ea"/>
              </a:rPr>
            </a:br>
            <a:endParaRPr lang="en-US" altLang="zh-CN" sz="1400">
              <a:sym typeface="+mn-ea"/>
            </a:endParaRPr>
          </a:p>
          <a:p>
            <a:endParaRPr lang="en-US" altLang="zh-CN" sz="1400">
              <a:sym typeface="+mn-ea"/>
            </a:endParaRPr>
          </a:p>
          <a:p>
            <a:endParaRPr lang="en-US" altLang="zh-CN" sz="1400">
              <a:sym typeface="+mn-ea"/>
            </a:endParaRPr>
          </a:p>
          <a:p>
            <a:endParaRPr lang="en-US" altLang="zh-CN" sz="1400">
              <a:sym typeface="+mn-ea"/>
            </a:endParaRPr>
          </a:p>
          <a:p>
            <a:r>
              <a:rPr lang="en-US" altLang="zh-CN" sz="1400" u="sng">
                <a:sym typeface="+mn-ea"/>
              </a:rPr>
              <a:t>2.16. Corrosion test </a:t>
            </a:r>
            <a:endParaRPr lang="en-US" altLang="zh-CN" sz="1400" u="sng">
              <a:sym typeface="+mn-ea"/>
            </a:endParaRPr>
          </a:p>
          <a:p>
            <a:r>
              <a:rPr lang="en-US" altLang="zh-CN" sz="1400" dirty="0">
                <a:latin typeface="PMingLiU" panose="02020500000000000000" pitchFamily="18" charset="-120"/>
                <a:ea typeface="PMingLiU" panose="02020500000000000000" pitchFamily="18" charset="-120"/>
                <a:sym typeface="+mn-ea"/>
              </a:rPr>
              <a:t>a) 100±10ppb hydrogen sulfide (H2S) plus 20 ±5 ppb chlorine (Cl2) plus 200 ±50 ppb nitrogen dioxide (NO2)</a:t>
            </a:r>
            <a:endParaRPr lang="en-US" altLang="zh-CN" sz="1400" dirty="0">
              <a:latin typeface="PMingLiU" panose="02020500000000000000" pitchFamily="18" charset="-120"/>
              <a:ea typeface="PMingLiU" panose="02020500000000000000" pitchFamily="18" charset="-120"/>
              <a:sym typeface="+mn-ea"/>
            </a:endParaRPr>
          </a:p>
          <a:p>
            <a:r>
              <a:rPr lang="en-US" altLang="zh-CN" sz="1400" dirty="0">
                <a:latin typeface="PMingLiU" panose="02020500000000000000" pitchFamily="18" charset="-120"/>
                <a:ea typeface="PMingLiU" panose="02020500000000000000" pitchFamily="18" charset="-120"/>
                <a:sym typeface="+mn-ea"/>
              </a:rPr>
              <a:t>       硫化</a:t>
            </a:r>
            <a:r>
              <a:rPr lang="zh-CN" altLang="en-US" sz="1400" dirty="0">
                <a:latin typeface="PMingLiU" panose="02020500000000000000" pitchFamily="18" charset="-120"/>
                <a:ea typeface="宋体" panose="02010600030101010101" pitchFamily="2" charset="-122"/>
                <a:sym typeface="+mn-ea"/>
              </a:rPr>
              <a:t>氢</a:t>
            </a:r>
            <a:r>
              <a:rPr lang="en-US" altLang="zh-CN" sz="1400" dirty="0">
                <a:latin typeface="PMingLiU" panose="02020500000000000000" pitchFamily="18" charset="-120"/>
                <a:ea typeface="PMingLiU" panose="02020500000000000000" pitchFamily="18" charset="-120"/>
                <a:sym typeface="+mn-ea"/>
              </a:rPr>
              <a:t>+氯+ 二氧化氮.</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a:p>
            <a:r>
              <a:rPr lang="en-US" altLang="zh-CN" sz="1400" u="sng" dirty="0">
                <a:latin typeface="PMingLiU" panose="02020500000000000000" pitchFamily="18" charset="-120"/>
                <a:ea typeface="PMingLiU" panose="02020500000000000000" pitchFamily="18" charset="-120"/>
                <a:sym typeface="+mn-ea"/>
              </a:rPr>
              <a:t>2.17. Accelerated air-oven aging test </a:t>
            </a:r>
            <a:br>
              <a:rPr lang="en-US" altLang="zh-CN" sz="1400" u="sng" dirty="0">
                <a:latin typeface="PMingLiU" panose="02020500000000000000" pitchFamily="18" charset="-120"/>
                <a:ea typeface="PMingLiU" panose="02020500000000000000" pitchFamily="18" charset="-120"/>
                <a:sym typeface="+mn-ea"/>
              </a:rPr>
            </a:br>
            <a:r>
              <a:rPr lang="en-US" altLang="zh-CN" sz="1400" dirty="0">
                <a:latin typeface="PMingLiU" panose="02020500000000000000" pitchFamily="18" charset="-120"/>
                <a:ea typeface="PMingLiU" panose="02020500000000000000" pitchFamily="18" charset="-120"/>
                <a:sym typeface="+mn-ea"/>
              </a:rPr>
              <a:t>a). 90C for 7 days, 80 C for 14 days or 28 days at 70C</a:t>
            </a:r>
            <a:endParaRPr lang="en-US" altLang="zh-CN" sz="1400" dirty="0">
              <a:latin typeface="PMingLiU" panose="02020500000000000000" pitchFamily="18" charset="-120"/>
              <a:ea typeface="PMingLiU" panose="02020500000000000000" pitchFamily="18" charset="-120"/>
              <a:sym typeface="+mn-ea"/>
            </a:endParaRPr>
          </a:p>
          <a:p>
            <a:endParaRPr lang="en-US" altLang="zh-CN" sz="1400" dirty="0">
              <a:latin typeface="PMingLiU" panose="02020500000000000000" pitchFamily="18" charset="-120"/>
              <a:ea typeface="PMingLiU" panose="02020500000000000000" pitchFamily="18" charset="-120"/>
              <a:sym typeface="+mn-ea"/>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内容占位符 2"/>
          <p:cNvGraphicFramePr>
            <a:graphicFrameLocks noChangeAspect="1"/>
          </p:cNvGraphicFramePr>
          <p:nvPr>
            <p:ph idx="1"/>
          </p:nvPr>
        </p:nvGraphicFramePr>
        <p:xfrm>
          <a:off x="3420110" y="697230"/>
          <a:ext cx="2604135" cy="4166870"/>
        </p:xfrm>
        <a:graphic>
          <a:graphicData uri="http://schemas.openxmlformats.org/presentationml/2006/ole">
            <mc:AlternateContent xmlns:mc="http://schemas.openxmlformats.org/markup-compatibility/2006">
              <mc:Choice xmlns:v="urn:schemas-microsoft-com:vml" Requires="v">
                <p:oleObj spid="_x0000_s4" name="" r:id="rId1" imgW="4619625" imgH="7391400" progId="Paint.Picture">
                  <p:embed/>
                </p:oleObj>
              </mc:Choice>
              <mc:Fallback>
                <p:oleObj name="" r:id="rId1" imgW="4619625" imgH="7391400" progId="Paint.Picture">
                  <p:embed/>
                  <p:pic>
                    <p:nvPicPr>
                      <p:cNvPr id="0" name="图片 3"/>
                      <p:cNvPicPr/>
                      <p:nvPr/>
                    </p:nvPicPr>
                    <p:blipFill>
                      <a:blip r:embed="rId2"/>
                      <a:stretch>
                        <a:fillRect/>
                      </a:stretch>
                    </p:blipFill>
                    <p:spPr>
                      <a:xfrm>
                        <a:off x="3420110" y="697230"/>
                        <a:ext cx="2604135" cy="4166870"/>
                      </a:xfrm>
                      <a:prstGeom prst="rect">
                        <a:avLst/>
                      </a:prstGeom>
                    </p:spPr>
                  </p:pic>
                </p:oleObj>
              </mc:Fallback>
            </mc:AlternateContent>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descr="timg.gif"/>
          <p:cNvPicPr>
            <a:picLocks noChangeAspect="1"/>
          </p:cNvPicPr>
          <p:nvPr>
            <p:ph idx="1"/>
            <p:custDataLst>
              <p:tags r:id="rId1"/>
            </p:custDataLst>
          </p:nvPr>
        </p:nvPicPr>
        <p:blipFill>
          <a:blip r:embed="rId2"/>
          <a:stretch>
            <a:fillRect/>
          </a:stretch>
        </p:blipFill>
        <p:spPr>
          <a:xfrm>
            <a:off x="2680970" y="2104390"/>
            <a:ext cx="3781425" cy="1981200"/>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1043608" y="2641476"/>
            <a:ext cx="6967537" cy="457200"/>
          </a:xfrm>
          <a:noFill/>
          <a:ln>
            <a:noFill/>
          </a:ln>
        </p:spPr>
        <p:txBody>
          <a:bodyPr>
            <a:noAutofit/>
          </a:bodyPr>
          <a:lstStyle/>
          <a:p>
            <a:r>
              <a:rPr lang="zh-CN" altLang="en-US" sz="2800" dirty="0">
                <a:latin typeface="PMingLiU" panose="02020500000000000000" pitchFamily="18" charset="-120"/>
                <a:ea typeface="PMingLiU" panose="02020500000000000000" pitchFamily="18" charset="-120"/>
              </a:rPr>
              <a:t>  </a:t>
            </a:r>
            <a:r>
              <a:rPr lang="zh-CN" altLang="en-US" sz="2000" dirty="0">
                <a:latin typeface="PMingLiU" panose="02020500000000000000" pitchFamily="18" charset="-120"/>
                <a:ea typeface="PMingLiU" panose="02020500000000000000" pitchFamily="18" charset="-120"/>
              </a:rPr>
              <a:t>                  一</a:t>
            </a:r>
            <a:r>
              <a:rPr lang="en-US" altLang="zh-CN" sz="2000" dirty="0">
                <a:latin typeface="PMingLiU" panose="02020500000000000000" pitchFamily="18" charset="-120"/>
                <a:ea typeface="PMingLiU" panose="02020500000000000000" pitchFamily="18" charset="-120"/>
              </a:rPr>
              <a:t>.</a:t>
            </a:r>
            <a:r>
              <a:rPr lang="zh-TW" altLang="en-US" sz="2000" dirty="0">
                <a:solidFill>
                  <a:srgbClr val="FFFFFF"/>
                </a:solidFill>
                <a:latin typeface="PMingLiU" panose="02020500000000000000" pitchFamily="18" charset="-120"/>
                <a:ea typeface="PMingLiU" panose="02020500000000000000" pitchFamily="18" charset="-120"/>
              </a:rPr>
              <a:t>  </a:t>
            </a:r>
            <a:r>
              <a:rPr lang="en-US" altLang="zh-CN" sz="2000" u="sng" dirty="0">
                <a:sym typeface="+mn-ea"/>
              </a:rPr>
              <a:t>Product Knowledge Introduction</a:t>
            </a:r>
            <a:endParaRPr lang="zh-CN" altLang="en-US" sz="2000" u="sng" dirty="0">
              <a:latin typeface="PMingLiU" panose="02020500000000000000" pitchFamily="18" charset="-120"/>
              <a:ea typeface="PMingLiU" panose="02020500000000000000" pitchFamily="18" charset="-120"/>
            </a:endParaRPr>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28866"/>
            <a:ext cx="8229600" cy="545027"/>
          </a:xfrm>
          <a:noFill/>
        </p:spPr>
        <p:txBody>
          <a:bodyPr>
            <a:normAutofit/>
          </a:bodyPr>
          <a:lstStyle/>
          <a:p>
            <a:r>
              <a:rPr lang="en-US" altLang="zh-TW" sz="2400" dirty="0">
                <a:latin typeface="仿宋_GB2312" pitchFamily="49" charset="-122"/>
                <a:ea typeface="仿宋_GB2312" pitchFamily="49" charset="-122"/>
              </a:rPr>
              <a:t>1.  </a:t>
            </a:r>
            <a:r>
              <a:rPr lang="zh-TW" altLang="en-US" sz="2400" dirty="0">
                <a:latin typeface="仿宋_GB2312" pitchFamily="49" charset="-122"/>
                <a:ea typeface="仿宋_GB2312" pitchFamily="49" charset="-122"/>
              </a:rPr>
              <a:t>什</a:t>
            </a:r>
            <a:r>
              <a:rPr lang="zh-CN" altLang="en-US" sz="2400" dirty="0">
                <a:latin typeface="仿宋_GB2312" pitchFamily="49" charset="-122"/>
                <a:ea typeface="仿宋_GB2312" pitchFamily="49" charset="-122"/>
              </a:rPr>
              <a:t>么</a:t>
            </a:r>
            <a:r>
              <a:rPr lang="zh-TW" altLang="en-US" sz="2400" dirty="0">
                <a:latin typeface="仿宋_GB2312" pitchFamily="49" charset="-122"/>
                <a:ea typeface="仿宋_GB2312" pitchFamily="49" charset="-122"/>
              </a:rPr>
              <a:t>是一氧化碳（</a:t>
            </a:r>
            <a:r>
              <a:rPr lang="en-US" altLang="zh-CN" sz="2400" dirty="0">
                <a:latin typeface="仿宋_GB2312" pitchFamily="49" charset="-122"/>
                <a:ea typeface="仿宋_GB2312" pitchFamily="49" charset="-122"/>
              </a:rPr>
              <a:t>CO</a:t>
            </a:r>
            <a:r>
              <a:rPr lang="en-US" altLang="zh-TW" sz="2400" dirty="0">
                <a:latin typeface="仿宋_GB2312" pitchFamily="49" charset="-122"/>
                <a:ea typeface="仿宋_GB2312" pitchFamily="49" charset="-122"/>
              </a:rPr>
              <a:t>）</a:t>
            </a:r>
            <a:r>
              <a:rPr lang="zh-TW" altLang="en-US" sz="2400" dirty="0">
                <a:latin typeface="仿宋_GB2312" pitchFamily="49" charset="-122"/>
                <a:ea typeface="仿宋_GB2312" pitchFamily="49" charset="-122"/>
              </a:rPr>
              <a:t>？</a:t>
            </a:r>
            <a:endParaRPr lang="zh-CN" altLang="en-US" dirty="0"/>
          </a:p>
        </p:txBody>
      </p:sp>
      <p:sp>
        <p:nvSpPr>
          <p:cNvPr id="6" name="Rectangle 4"/>
          <p:cNvSpPr>
            <a:spLocks noChangeArrowheads="1"/>
          </p:cNvSpPr>
          <p:nvPr/>
        </p:nvSpPr>
        <p:spPr bwMode="auto">
          <a:xfrm>
            <a:off x="1403648" y="1273324"/>
            <a:ext cx="69675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5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5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5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zh-CN" sz="3000" dirty="0">
              <a:latin typeface="仿宋_GB2312" pitchFamily="49" charset="-122"/>
              <a:ea typeface="仿宋_GB2312" pitchFamily="49" charset="-122"/>
            </a:endParaRPr>
          </a:p>
        </p:txBody>
      </p:sp>
      <p:sp>
        <p:nvSpPr>
          <p:cNvPr id="7" name="Rectangle 5"/>
          <p:cNvSpPr>
            <a:spLocks noChangeArrowheads="1"/>
          </p:cNvSpPr>
          <p:nvPr/>
        </p:nvSpPr>
        <p:spPr bwMode="auto">
          <a:xfrm>
            <a:off x="539552" y="1417340"/>
            <a:ext cx="72453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r>
              <a:rPr lang="en-US" altLang="zh-CN" sz="1400" dirty="0">
                <a:latin typeface="PMingLiU" panose="02020500000000000000" pitchFamily="18" charset="-120"/>
                <a:ea typeface="PMingLiU" panose="02020500000000000000" pitchFamily="18" charset="-120"/>
              </a:rPr>
              <a:t>• </a:t>
            </a:r>
            <a:r>
              <a:rPr lang="zh-TW" altLang="en-US" sz="1400" dirty="0">
                <a:solidFill>
                  <a:srgbClr val="0000FF"/>
                </a:solidFill>
                <a:latin typeface="PMingLiU" panose="02020500000000000000" pitchFamily="18" charset="-120"/>
                <a:ea typeface="PMingLiU" panose="02020500000000000000" pitchFamily="18" charset="-120"/>
              </a:rPr>
              <a:t>含</a:t>
            </a:r>
            <a:r>
              <a:rPr lang="zh-CN" altLang="en-US" sz="1400" dirty="0">
                <a:solidFill>
                  <a:srgbClr val="0000FF"/>
                </a:solidFill>
                <a:latin typeface="PMingLiU" panose="02020500000000000000" pitchFamily="18" charset="-120"/>
                <a:ea typeface="PMingLiU" panose="02020500000000000000" pitchFamily="18" charset="-120"/>
              </a:rPr>
              <a:t>碳</a:t>
            </a:r>
            <a:r>
              <a:rPr lang="zh-TW" altLang="en-US" sz="1400" dirty="0">
                <a:solidFill>
                  <a:srgbClr val="0000FF"/>
                </a:solidFill>
                <a:latin typeface="PMingLiU" panose="02020500000000000000" pitchFamily="18" charset="-120"/>
                <a:ea typeface="PMingLiU" panose="02020500000000000000" pitchFamily="18" charset="-120"/>
              </a:rPr>
              <a:t>物不完全燃</a:t>
            </a:r>
            <a:r>
              <a:rPr lang="zh-CN" altLang="en-US" sz="1400" dirty="0">
                <a:solidFill>
                  <a:srgbClr val="0000FF"/>
                </a:solidFill>
                <a:latin typeface="PMingLiU" panose="02020500000000000000" pitchFamily="18" charset="-120"/>
                <a:ea typeface="PMingLiU" panose="02020500000000000000" pitchFamily="18" charset="-120"/>
              </a:rPr>
              <a:t>烧产</a:t>
            </a:r>
            <a:r>
              <a:rPr lang="zh-TW" altLang="en-US" sz="1400" dirty="0">
                <a:solidFill>
                  <a:srgbClr val="0000FF"/>
                </a:solidFill>
                <a:latin typeface="PMingLiU" panose="02020500000000000000" pitchFamily="18" charset="-120"/>
                <a:ea typeface="PMingLiU" panose="02020500000000000000" pitchFamily="18" charset="-120"/>
              </a:rPr>
              <a:t>生的</a:t>
            </a:r>
            <a:r>
              <a:rPr lang="zh-CN" altLang="en-US" sz="1400" dirty="0">
                <a:solidFill>
                  <a:srgbClr val="0000FF"/>
                </a:solidFill>
                <a:latin typeface="PMingLiU" panose="02020500000000000000" pitchFamily="18" charset="-120"/>
                <a:ea typeface="PMingLiU" panose="02020500000000000000" pitchFamily="18" charset="-120"/>
              </a:rPr>
              <a:t>副产品</a:t>
            </a:r>
            <a:r>
              <a:rPr lang="zh-TW" altLang="en-US" sz="1400" dirty="0">
                <a:latin typeface="PMingLiU" panose="02020500000000000000" pitchFamily="18" charset="-120"/>
                <a:ea typeface="PMingLiU" panose="02020500000000000000" pitchFamily="18" charset="-120"/>
              </a:rPr>
              <a:t>。</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solidFill>
                  <a:srgbClr val="0000FF"/>
                </a:solidFill>
                <a:latin typeface="PMingLiU" panose="02020500000000000000" pitchFamily="18" charset="-120"/>
                <a:ea typeface="PMingLiU" panose="02020500000000000000" pitchFamily="18" charset="-120"/>
              </a:rPr>
              <a:t>它能</a:t>
            </a:r>
            <a:r>
              <a:rPr lang="zh-CN" altLang="en-US" sz="1400" dirty="0">
                <a:solidFill>
                  <a:srgbClr val="0000FF"/>
                </a:solidFill>
                <a:latin typeface="PMingLiU" panose="02020500000000000000" pitchFamily="18" charset="-120"/>
                <a:ea typeface="PMingLiU" panose="02020500000000000000" pitchFamily="18" charset="-120"/>
              </a:rPr>
              <a:t>阻碍</a:t>
            </a:r>
            <a:r>
              <a:rPr lang="zh-TW" altLang="en-US" sz="1400" dirty="0">
                <a:solidFill>
                  <a:srgbClr val="0000FF"/>
                </a:solidFill>
                <a:latin typeface="PMingLiU" panose="02020500000000000000" pitchFamily="18" charset="-120"/>
                <a:ea typeface="PMingLiU" panose="02020500000000000000" pitchFamily="18" charset="-120"/>
              </a:rPr>
              <a:t>氧</a:t>
            </a:r>
            <a:r>
              <a:rPr lang="zh-CN" altLang="en-US" sz="1400" dirty="0">
                <a:solidFill>
                  <a:srgbClr val="0000FF"/>
                </a:solidFill>
                <a:latin typeface="PMingLiU" panose="02020500000000000000" pitchFamily="18" charset="-120"/>
                <a:ea typeface="PMingLiU" panose="02020500000000000000" pitchFamily="18" charset="-120"/>
              </a:rPr>
              <a:t>气</a:t>
            </a:r>
            <a:r>
              <a:rPr lang="zh-TW" altLang="en-US" sz="1400" dirty="0">
                <a:solidFill>
                  <a:srgbClr val="0000FF"/>
                </a:solidFill>
                <a:latin typeface="PMingLiU" panose="02020500000000000000" pitchFamily="18" charset="-120"/>
                <a:ea typeface="PMingLiU" panose="02020500000000000000" pitchFamily="18" charset="-120"/>
              </a:rPr>
              <a:t>和血液的</a:t>
            </a:r>
            <a:r>
              <a:rPr lang="zh-CN" altLang="en-US" sz="1400" dirty="0">
                <a:solidFill>
                  <a:srgbClr val="0000FF"/>
                </a:solidFill>
                <a:latin typeface="PMingLiU" panose="02020500000000000000" pitchFamily="18" charset="-120"/>
                <a:ea typeface="PMingLiU" panose="02020500000000000000" pitchFamily="18" charset="-120"/>
              </a:rPr>
              <a:t>结</a:t>
            </a:r>
            <a:r>
              <a:rPr lang="zh-TW" altLang="en-US" sz="1400" dirty="0">
                <a:solidFill>
                  <a:srgbClr val="0000FF"/>
                </a:solidFill>
                <a:latin typeface="PMingLiU" panose="02020500000000000000" pitchFamily="18" charset="-120"/>
                <a:ea typeface="PMingLiU" panose="02020500000000000000" pitchFamily="18" charset="-120"/>
              </a:rPr>
              <a:t>合，使氧</a:t>
            </a:r>
            <a:r>
              <a:rPr lang="zh-CN" altLang="en-US" sz="1400" dirty="0">
                <a:solidFill>
                  <a:srgbClr val="0000FF"/>
                </a:solidFill>
                <a:latin typeface="PMingLiU" panose="02020500000000000000" pitchFamily="18" charset="-120"/>
                <a:ea typeface="PMingLiU" panose="02020500000000000000" pitchFamily="18" charset="-120"/>
              </a:rPr>
              <a:t>气无</a:t>
            </a:r>
            <a:r>
              <a:rPr lang="zh-TW" altLang="en-US" sz="1400" dirty="0">
                <a:solidFill>
                  <a:srgbClr val="0000FF"/>
                </a:solidFill>
                <a:latin typeface="PMingLiU" panose="02020500000000000000" pitchFamily="18" charset="-120"/>
                <a:ea typeface="PMingLiU" panose="02020500000000000000" pitchFamily="18" charset="-120"/>
              </a:rPr>
              <a:t>法</a:t>
            </a:r>
            <a:r>
              <a:rPr lang="zh-CN" altLang="en-US" sz="1400" dirty="0">
                <a:solidFill>
                  <a:srgbClr val="0000FF"/>
                </a:solidFill>
                <a:latin typeface="PMingLiU" panose="02020500000000000000" pitchFamily="18" charset="-120"/>
                <a:ea typeface="PMingLiU" panose="02020500000000000000" pitchFamily="18" charset="-120"/>
              </a:rPr>
              <a:t>传递</a:t>
            </a:r>
            <a:r>
              <a:rPr lang="zh-TW" altLang="en-US" sz="1400" dirty="0">
                <a:solidFill>
                  <a:srgbClr val="0000FF"/>
                </a:solidFill>
                <a:latin typeface="PMingLiU" panose="02020500000000000000" pitchFamily="18" charset="-120"/>
                <a:ea typeface="PMingLiU" panose="02020500000000000000" pitchFamily="18" charset="-120"/>
              </a:rPr>
              <a:t>到</a:t>
            </a:r>
            <a:r>
              <a:rPr lang="en-US" altLang="zh-TW" sz="1400" dirty="0">
                <a:solidFill>
                  <a:srgbClr val="0000FF"/>
                </a:solidFill>
                <a:latin typeface="PMingLiU" panose="02020500000000000000" pitchFamily="18" charset="-120"/>
                <a:ea typeface="PMingLiU" panose="02020500000000000000" pitchFamily="18" charset="-120"/>
              </a:rPr>
              <a:t>身</a:t>
            </a:r>
            <a:r>
              <a:rPr lang="zh-CN" altLang="en-US" sz="1400" dirty="0">
                <a:solidFill>
                  <a:srgbClr val="0000FF"/>
                </a:solidFill>
                <a:latin typeface="PMingLiU" panose="02020500000000000000" pitchFamily="18" charset="-120"/>
                <a:ea typeface="PMingLiU" panose="02020500000000000000" pitchFamily="18" charset="-120"/>
              </a:rPr>
              <a:t>体组织</a:t>
            </a:r>
            <a:r>
              <a:rPr lang="zh-TW" altLang="en-US" sz="1400" dirty="0">
                <a:latin typeface="PMingLiU" panose="02020500000000000000" pitchFamily="18" charset="-120"/>
                <a:ea typeface="PMingLiU" panose="02020500000000000000" pitchFamily="18" charset="-120"/>
              </a:rPr>
              <a:t>。</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一氧化碳</a:t>
            </a:r>
            <a:r>
              <a:rPr lang="zh-CN" altLang="en-US" sz="1400" dirty="0">
                <a:latin typeface="PMingLiU" panose="02020500000000000000" pitchFamily="18" charset="-120"/>
                <a:ea typeface="PMingLiU" panose="02020500000000000000" pitchFamily="18" charset="-120"/>
              </a:rPr>
              <a:t>与</a:t>
            </a:r>
            <a:r>
              <a:rPr lang="zh-TW" altLang="en-US" sz="1400" dirty="0">
                <a:latin typeface="PMingLiU" panose="02020500000000000000" pitchFamily="18" charset="-120"/>
                <a:ea typeface="PMingLiU" panose="02020500000000000000" pitchFamily="18" charset="-120"/>
              </a:rPr>
              <a:t>血液的</a:t>
            </a:r>
            <a:r>
              <a:rPr lang="zh-CN" altLang="en-US" sz="1400" dirty="0">
                <a:latin typeface="PMingLiU" panose="02020500000000000000" pitchFamily="18" charset="-120"/>
                <a:ea typeface="PMingLiU" panose="02020500000000000000" pitchFamily="18" charset="-120"/>
              </a:rPr>
              <a:t>亲</a:t>
            </a:r>
            <a:r>
              <a:rPr lang="zh-TW" altLang="en-US" sz="1400" dirty="0">
                <a:latin typeface="PMingLiU" panose="02020500000000000000" pitchFamily="18" charset="-120"/>
                <a:ea typeface="PMingLiU" panose="02020500000000000000" pitchFamily="18" charset="-120"/>
              </a:rPr>
              <a:t>合力是氧</a:t>
            </a:r>
            <a:r>
              <a:rPr lang="zh-CN" altLang="en-US" sz="1400" dirty="0">
                <a:latin typeface="PMingLiU" panose="02020500000000000000" pitchFamily="18" charset="-120"/>
                <a:ea typeface="PMingLiU" panose="02020500000000000000" pitchFamily="18" charset="-120"/>
              </a:rPr>
              <a:t>气</a:t>
            </a:r>
            <a:r>
              <a:rPr lang="zh-TW" altLang="en-US" sz="1400" dirty="0">
                <a:latin typeface="PMingLiU" panose="02020500000000000000" pitchFamily="18" charset="-120"/>
                <a:ea typeface="PMingLiU" panose="02020500000000000000" pitchFamily="18" charset="-120"/>
              </a:rPr>
              <a:t>的</a:t>
            </a:r>
            <a:r>
              <a:rPr lang="zh-CN" altLang="en-US" sz="1400" dirty="0">
                <a:latin typeface="PMingLiU" panose="02020500000000000000" pitchFamily="18" charset="-120"/>
                <a:ea typeface="PMingLiU" panose="02020500000000000000" pitchFamily="18" charset="-120"/>
              </a:rPr>
              <a:t>200</a:t>
            </a:r>
            <a:r>
              <a:rPr lang="zh-TW" altLang="en-US" sz="1400" dirty="0">
                <a:latin typeface="PMingLiU" panose="02020500000000000000" pitchFamily="18" charset="-120"/>
                <a:ea typeface="PMingLiU" panose="02020500000000000000" pitchFamily="18" charset="-120"/>
              </a:rPr>
              <a:t>多倍。</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一般用</a:t>
            </a:r>
            <a:r>
              <a:rPr lang="en-US" altLang="zh-CN" sz="1400" dirty="0">
                <a:latin typeface="PMingLiU" panose="02020500000000000000" pitchFamily="18" charset="-120"/>
                <a:ea typeface="PMingLiU" panose="02020500000000000000" pitchFamily="18" charset="-120"/>
              </a:rPr>
              <a:t>PPM</a:t>
            </a:r>
            <a:r>
              <a:rPr lang="zh-CN" altLang="en-US" sz="1400" dirty="0">
                <a:latin typeface="PMingLiU" panose="02020500000000000000" pitchFamily="18" charset="-120"/>
                <a:ea typeface="PMingLiU" panose="02020500000000000000" pitchFamily="18" charset="-120"/>
              </a:rPr>
              <a:t>来计</a:t>
            </a:r>
            <a:r>
              <a:rPr lang="zh-TW" altLang="en-US" sz="1400" dirty="0">
                <a:latin typeface="PMingLiU" panose="02020500000000000000" pitchFamily="18" charset="-120"/>
                <a:ea typeface="PMingLiU" panose="02020500000000000000" pitchFamily="18" charset="-120"/>
              </a:rPr>
              <a:t>量。</a:t>
            </a:r>
            <a:endParaRPr lang="zh-TW" altLang="en-US" sz="1400" dirty="0">
              <a:latin typeface="PMingLiU" panose="02020500000000000000" pitchFamily="18" charset="-120"/>
              <a:ea typeface="PMingLiU" panose="02020500000000000000" pitchFamily="18" charset="-120"/>
            </a:endParaRPr>
          </a:p>
          <a:p>
            <a:r>
              <a:rPr lang="en-US" altLang="zh-CN" sz="1400" dirty="0">
                <a:latin typeface="PMingLiU" panose="02020500000000000000" pitchFamily="18" charset="-120"/>
                <a:ea typeface="PMingLiU" panose="02020500000000000000" pitchFamily="18" charset="-120"/>
              </a:rPr>
              <a:t>• </a:t>
            </a:r>
            <a:r>
              <a:rPr lang="zh-TW" altLang="en-US" sz="1400" dirty="0">
                <a:latin typeface="PMingLiU" panose="02020500000000000000" pitchFamily="18" charset="-120"/>
                <a:ea typeface="PMingLiU" panose="02020500000000000000" pitchFamily="18" charset="-120"/>
              </a:rPr>
              <a:t>一氧化碳的</a:t>
            </a:r>
            <a:r>
              <a:rPr lang="zh-CN" altLang="en-US" sz="1400" dirty="0">
                <a:latin typeface="PMingLiU" panose="02020500000000000000" pitchFamily="18" charset="-120"/>
                <a:ea typeface="PMingLiU" panose="02020500000000000000" pitchFamily="18" charset="-120"/>
              </a:rPr>
              <a:t>来</a:t>
            </a:r>
            <a:r>
              <a:rPr lang="zh-TW" altLang="en-US" sz="1400" dirty="0">
                <a:latin typeface="PMingLiU" panose="02020500000000000000" pitchFamily="18" charset="-120"/>
                <a:ea typeface="PMingLiU" panose="02020500000000000000" pitchFamily="18" charset="-120"/>
              </a:rPr>
              <a:t>源</a:t>
            </a:r>
            <a:r>
              <a:rPr lang="en-US" altLang="zh-TW" sz="1400" dirty="0">
                <a:latin typeface="PMingLiU" panose="02020500000000000000" pitchFamily="18" charset="-120"/>
                <a:ea typeface="PMingLiU" panose="02020500000000000000" pitchFamily="18" charset="-120"/>
              </a:rPr>
              <a:t>:</a:t>
            </a:r>
            <a:endParaRPr lang="en-US" altLang="zh-TW" sz="1400" dirty="0">
              <a:latin typeface="PMingLiU" panose="02020500000000000000" pitchFamily="18" charset="-120"/>
              <a:ea typeface="PMingLiU" panose="02020500000000000000" pitchFamily="18" charset="-120"/>
            </a:endParaRPr>
          </a:p>
          <a:p>
            <a:r>
              <a:rPr lang="en-US" altLang="zh-TW" sz="1400" dirty="0">
                <a:latin typeface="PMingLiU" panose="02020500000000000000" pitchFamily="18" charset="-120"/>
                <a:ea typeface="PMingLiU" panose="02020500000000000000" pitchFamily="18" charset="-120"/>
              </a:rPr>
              <a:t>    </a:t>
            </a:r>
            <a:r>
              <a:rPr lang="zh-TW" altLang="zh-CN" sz="1400" dirty="0">
                <a:latin typeface="PMingLiU" panose="02020500000000000000" pitchFamily="18" charset="-120"/>
                <a:ea typeface="PMingLiU" panose="02020500000000000000" pitchFamily="18" charset="-120"/>
              </a:rPr>
              <a:t>熔</a:t>
            </a:r>
            <a:r>
              <a:rPr lang="zh-CN" altLang="en-US" sz="1400" dirty="0">
                <a:latin typeface="PMingLiU" panose="02020500000000000000" pitchFamily="18" charset="-120"/>
                <a:ea typeface="PMingLiU" panose="02020500000000000000" pitchFamily="18" charset="-120"/>
              </a:rPr>
              <a:t>炉</a:t>
            </a:r>
            <a:r>
              <a:rPr lang="zh-TW" altLang="en-US" sz="1400" dirty="0">
                <a:latin typeface="PMingLiU" panose="02020500000000000000" pitchFamily="18" charset="-120"/>
                <a:ea typeface="PMingLiU" panose="02020500000000000000" pitchFamily="18" charset="-120"/>
              </a:rPr>
              <a:t>，</a:t>
            </a:r>
            <a:r>
              <a:rPr lang="zh-CN" altLang="en-US" sz="1400" dirty="0">
                <a:latin typeface="PMingLiU" panose="02020500000000000000" pitchFamily="18" charset="-120"/>
                <a:ea typeface="PMingLiU" panose="02020500000000000000" pitchFamily="18" charset="-120"/>
              </a:rPr>
              <a:t>干衣机</a:t>
            </a:r>
            <a:r>
              <a:rPr lang="zh-TW" altLang="en-US" sz="1400" dirty="0">
                <a:latin typeface="PMingLiU" panose="02020500000000000000" pitchFamily="18" charset="-120"/>
                <a:ea typeface="PMingLiU" panose="02020500000000000000" pitchFamily="18" charset="-120"/>
              </a:rPr>
              <a:t>，</a:t>
            </a:r>
            <a:r>
              <a:rPr lang="zh-CN" altLang="en-US" sz="1400" dirty="0">
                <a:latin typeface="PMingLiU" panose="02020500000000000000" pitchFamily="18" charset="-120"/>
                <a:ea typeface="PMingLiU" panose="02020500000000000000" pitchFamily="18" charset="-120"/>
              </a:rPr>
              <a:t>热</a:t>
            </a:r>
            <a:r>
              <a:rPr lang="zh-TW" altLang="zh-CN" sz="1400" dirty="0">
                <a:latin typeface="PMingLiU" panose="02020500000000000000" pitchFamily="18" charset="-120"/>
                <a:ea typeface="PMingLiU" panose="02020500000000000000" pitchFamily="18" charset="-120"/>
              </a:rPr>
              <a:t>水器</a:t>
            </a:r>
            <a:r>
              <a:rPr lang="zh-TW" altLang="en-US" sz="1400" dirty="0">
                <a:latin typeface="PMingLiU" panose="02020500000000000000" pitchFamily="18" charset="-120"/>
                <a:ea typeface="PMingLiU" panose="02020500000000000000" pitchFamily="18" charset="-120"/>
              </a:rPr>
              <a:t>，</a:t>
            </a:r>
            <a:r>
              <a:rPr lang="zh-CN" altLang="en-US" sz="1400" dirty="0">
                <a:latin typeface="PMingLiU" panose="02020500000000000000" pitchFamily="18" charset="-120"/>
                <a:ea typeface="PMingLiU" panose="02020500000000000000" pitchFamily="18" charset="-120"/>
              </a:rPr>
              <a:t>车库</a:t>
            </a:r>
            <a:r>
              <a:rPr lang="zh-TW" altLang="zh-CN" sz="1400" dirty="0">
                <a:latin typeface="PMingLiU" panose="02020500000000000000" pitchFamily="18" charset="-120"/>
                <a:ea typeface="PMingLiU" panose="02020500000000000000" pitchFamily="18" charset="-120"/>
              </a:rPr>
              <a:t>內的汽</a:t>
            </a:r>
            <a:r>
              <a:rPr lang="zh-CN" altLang="en-US" sz="1400" dirty="0" smtClean="0">
                <a:latin typeface="PMingLiU" panose="02020500000000000000" pitchFamily="18" charset="-120"/>
                <a:ea typeface="PMingLiU" panose="02020500000000000000" pitchFamily="18" charset="-120"/>
              </a:rPr>
              <a:t>车等</a:t>
            </a:r>
            <a:r>
              <a:rPr lang="zh-CN" altLang="en-US" sz="1400" dirty="0">
                <a:latin typeface="PMingLiU" panose="02020500000000000000" pitchFamily="18" charset="-120"/>
                <a:ea typeface="PMingLiU" panose="02020500000000000000" pitchFamily="18" charset="-120"/>
              </a:rPr>
              <a:t>等。</a:t>
            </a:r>
            <a:endParaRPr lang="en-US" altLang="zh-CN" sz="1400" dirty="0">
              <a:latin typeface="PMingLiU" panose="02020500000000000000" pitchFamily="18" charset="-120"/>
              <a:ea typeface="PMingLiU" panose="02020500000000000000" pitchFamily="18" charset="-120"/>
            </a:endParaRPr>
          </a:p>
        </p:txBody>
      </p:sp>
      <p:sp>
        <p:nvSpPr>
          <p:cNvPr id="8" name="Rectangle 5"/>
          <p:cNvSpPr>
            <a:spLocks noChangeArrowheads="1"/>
          </p:cNvSpPr>
          <p:nvPr/>
        </p:nvSpPr>
        <p:spPr bwMode="auto">
          <a:xfrm>
            <a:off x="832694" y="2503005"/>
            <a:ext cx="72453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84480" indent="-284480">
              <a:defRPr sz="2400">
                <a:solidFill>
                  <a:schemeClr val="tx1"/>
                </a:solidFill>
                <a:latin typeface="Arial" panose="020B0604020202020204" pitchFamily="34" charset="0"/>
              </a:defRPr>
            </a:lvl1pPr>
            <a:lvl2pPr marL="760730" indent="-285750">
              <a:spcBef>
                <a:spcPct val="0"/>
              </a:spcBef>
              <a:buChar char="–"/>
              <a:defRPr sz="2000">
                <a:solidFill>
                  <a:schemeClr val="tx1"/>
                </a:solidFill>
                <a:latin typeface="Arial" panose="020B0604020202020204" pitchFamily="34" charset="0"/>
              </a:defRPr>
            </a:lvl2pPr>
            <a:lvl3pPr marL="1179830" indent="-228600">
              <a:spcBef>
                <a:spcPct val="0"/>
              </a:spcBef>
              <a:defRPr sz="2000">
                <a:solidFill>
                  <a:schemeClr val="tx1"/>
                </a:solidFill>
                <a:latin typeface="Arial" panose="020B0604020202020204" pitchFamily="34" charset="0"/>
              </a:defRPr>
            </a:lvl3pPr>
            <a:lvl4pPr marL="1598930" indent="-228600">
              <a:spcBef>
                <a:spcPct val="0"/>
              </a:spcBef>
              <a:buChar char="–"/>
              <a:defRPr sz="2000">
                <a:solidFill>
                  <a:schemeClr val="tx1"/>
                </a:solidFill>
                <a:latin typeface="Arial" panose="020B0604020202020204" pitchFamily="34" charset="0"/>
              </a:defRPr>
            </a:lvl4pPr>
            <a:lvl5pPr marL="2018030" indent="-228600">
              <a:spcBef>
                <a:spcPct val="0"/>
              </a:spcBef>
              <a:buChar char="–"/>
              <a:defRPr sz="2000">
                <a:solidFill>
                  <a:schemeClr val="tx1"/>
                </a:solidFill>
                <a:latin typeface="Arial" panose="020B0604020202020204" pitchFamily="34" charset="0"/>
              </a:defRPr>
            </a:lvl5pPr>
            <a:lvl6pPr marL="2475230" indent="-228600" eaLnBrk="0" fontAlgn="base" hangingPunct="0">
              <a:spcBef>
                <a:spcPct val="0"/>
              </a:spcBef>
              <a:spcAft>
                <a:spcPct val="0"/>
              </a:spcAft>
              <a:buChar char="–"/>
              <a:defRPr sz="2000">
                <a:solidFill>
                  <a:schemeClr val="tx1"/>
                </a:solidFill>
                <a:latin typeface="Arial" panose="020B0604020202020204" pitchFamily="34" charset="0"/>
              </a:defRPr>
            </a:lvl6pPr>
            <a:lvl7pPr marL="2932430" indent="-228600" eaLnBrk="0" fontAlgn="base" hangingPunct="0">
              <a:spcBef>
                <a:spcPct val="0"/>
              </a:spcBef>
              <a:spcAft>
                <a:spcPct val="0"/>
              </a:spcAft>
              <a:buChar char="–"/>
              <a:defRPr sz="2000">
                <a:solidFill>
                  <a:schemeClr val="tx1"/>
                </a:solidFill>
                <a:latin typeface="Arial" panose="020B0604020202020204" pitchFamily="34" charset="0"/>
              </a:defRPr>
            </a:lvl7pPr>
            <a:lvl8pPr marL="3389630" indent="-228600" eaLnBrk="0" fontAlgn="base" hangingPunct="0">
              <a:spcBef>
                <a:spcPct val="0"/>
              </a:spcBef>
              <a:spcAft>
                <a:spcPct val="0"/>
              </a:spcAft>
              <a:buChar char="–"/>
              <a:defRPr sz="2000">
                <a:solidFill>
                  <a:schemeClr val="tx1"/>
                </a:solidFill>
                <a:latin typeface="Arial" panose="020B0604020202020204" pitchFamily="34" charset="0"/>
              </a:defRPr>
            </a:lvl8pPr>
            <a:lvl9pPr marL="3846830" indent="-228600" eaLnBrk="0" fontAlgn="base" hangingPunct="0">
              <a:spcBef>
                <a:spcPct val="0"/>
              </a:spcBef>
              <a:spcAft>
                <a:spcPct val="0"/>
              </a:spcAft>
              <a:buChar char="–"/>
              <a:defRPr sz="2000">
                <a:solidFill>
                  <a:schemeClr val="tx1"/>
                </a:solidFill>
                <a:latin typeface="Arial" panose="020B0604020202020204" pitchFamily="34" charset="0"/>
              </a:defRPr>
            </a:lvl9pPr>
          </a:lstStyle>
          <a:p>
            <a:endParaRPr lang="en-US" altLang="zh-CN" sz="2000" dirty="0">
              <a:latin typeface="PMingLiU" panose="02020500000000000000" pitchFamily="18" charset="-120"/>
              <a:ea typeface="PMingLiU" panose="02020500000000000000" pitchFamily="18" charset="-120"/>
            </a:endParaRPr>
          </a:p>
        </p:txBody>
      </p:sp>
      <p:sp>
        <p:nvSpPr>
          <p:cNvPr id="2" name="矩形 1"/>
          <p:cNvSpPr/>
          <p:nvPr/>
        </p:nvSpPr>
        <p:spPr>
          <a:xfrm>
            <a:off x="468955" y="3972990"/>
            <a:ext cx="8064896" cy="1015663"/>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用溶质质量占全部溶液质量的百万分比来表示的浓度</a:t>
            </a:r>
            <a:r>
              <a:rPr lang="en-US" altLang="zh-CN" sz="1200" dirty="0">
                <a:latin typeface="Arial" panose="020B0604020202020204" pitchFamily="34" charset="0"/>
              </a:rPr>
              <a:t>,</a:t>
            </a:r>
            <a:r>
              <a:rPr lang="zh-CN" altLang="en-US" sz="1200" dirty="0">
                <a:latin typeface="Arial" panose="020B0604020202020204" pitchFamily="34" charset="0"/>
              </a:rPr>
              <a:t>也称百万分比浓度。 </a:t>
            </a:r>
            <a:endParaRPr lang="zh-CN" altLang="en-US" sz="1200" dirty="0">
              <a:latin typeface="Arial" panose="020B0604020202020204" pitchFamily="34" charset="0"/>
            </a:endParaRPr>
          </a:p>
          <a:p>
            <a:r>
              <a:rPr lang="en-US" altLang="zh-CN" sz="1200" dirty="0">
                <a:latin typeface="Arial" panose="020B0604020202020204" pitchFamily="34" charset="0"/>
              </a:rPr>
              <a:t>PPM</a:t>
            </a:r>
            <a:r>
              <a:rPr lang="zh-CN" altLang="en-US" sz="1200" dirty="0">
                <a:latin typeface="Arial" panose="020B0604020202020204" pitchFamily="34" charset="0"/>
              </a:rPr>
              <a:t>表示一百万份重量的溶液中所含溶质的重量，百万分之几就叫做几个</a:t>
            </a:r>
            <a:r>
              <a:rPr lang="en-US" altLang="zh-CN" sz="1200" dirty="0">
                <a:latin typeface="Arial" panose="020B0604020202020204" pitchFamily="34" charset="0"/>
              </a:rPr>
              <a:t>PPM</a:t>
            </a:r>
            <a:r>
              <a:rPr lang="zh-CN" altLang="en-US" sz="1200" dirty="0">
                <a:latin typeface="Arial" panose="020B0604020202020204" pitchFamily="34" charset="0"/>
              </a:rPr>
              <a:t>，</a:t>
            </a:r>
            <a:r>
              <a:rPr lang="en-US" altLang="zh-CN" sz="1200" dirty="0">
                <a:latin typeface="Arial" panose="020B0604020202020204" pitchFamily="34" charset="0"/>
              </a:rPr>
              <a:t>PPM=</a:t>
            </a:r>
            <a:r>
              <a:rPr lang="zh-CN" altLang="en-US" sz="1200" dirty="0">
                <a:latin typeface="Arial" panose="020B0604020202020204" pitchFamily="34" charset="0"/>
              </a:rPr>
              <a:t>溶质的重量</a:t>
            </a:r>
            <a:r>
              <a:rPr lang="en-US" altLang="zh-CN" sz="1200" dirty="0">
                <a:latin typeface="Arial" panose="020B0604020202020204" pitchFamily="34" charset="0"/>
              </a:rPr>
              <a:t>/</a:t>
            </a:r>
            <a:r>
              <a:rPr lang="zh-CN" altLang="en-US" sz="1200" dirty="0">
                <a:latin typeface="Arial" panose="020B0604020202020204" pitchFamily="34" charset="0"/>
              </a:rPr>
              <a:t>溶液的重量</a:t>
            </a:r>
            <a:r>
              <a:rPr lang="en-US" altLang="zh-CN" sz="1200" dirty="0">
                <a:latin typeface="Arial" panose="020B0604020202020204" pitchFamily="34" charset="0"/>
              </a:rPr>
              <a:t>×1000000</a:t>
            </a:r>
            <a:r>
              <a:rPr lang="zh-CN" altLang="en-US" sz="1200" dirty="0">
                <a:latin typeface="Arial" panose="020B0604020202020204" pitchFamily="34" charset="0"/>
              </a:rPr>
              <a:t>。 </a:t>
            </a:r>
            <a:endParaRPr lang="zh-CN" altLang="en-US" sz="1200" dirty="0">
              <a:latin typeface="Arial" panose="020B0604020202020204" pitchFamily="34" charset="0"/>
            </a:endParaRPr>
          </a:p>
          <a:p>
            <a:r>
              <a:rPr lang="zh-CN" altLang="en-US" sz="1200" dirty="0">
                <a:latin typeface="Arial" panose="020B0604020202020204" pitchFamily="34" charset="0"/>
              </a:rPr>
              <a:t>简单的说：</a:t>
            </a:r>
            <a:r>
              <a:rPr lang="en-US" altLang="zh-CN" sz="1200" dirty="0">
                <a:latin typeface="Arial" panose="020B0604020202020204" pitchFamily="34" charset="0"/>
              </a:rPr>
              <a:t>1ppm=1mg/kg=1mg/L=1×10-6 </a:t>
            </a:r>
            <a:endParaRPr lang="en-US" altLang="zh-CN" sz="1200" dirty="0">
              <a:latin typeface="Arial" panose="020B0604020202020204" pitchFamily="34" charset="0"/>
            </a:endParaRPr>
          </a:p>
          <a:p>
            <a:endParaRPr lang="zh-CN" altLang="en-US" sz="1200" dirty="0">
              <a:latin typeface="Arial" panose="020B0604020202020204"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p:spPr>
        <p:txBody>
          <a:bodyPr>
            <a:normAutofit/>
          </a:bodyPr>
          <a:lstStyle/>
          <a:p>
            <a:r>
              <a:rPr lang="en-US" altLang="zh-TW" dirty="0">
                <a:latin typeface="+mj-ea"/>
                <a:ea typeface="+mj-ea"/>
              </a:rPr>
              <a:t>2. </a:t>
            </a:r>
            <a:r>
              <a:rPr lang="zh-TW" altLang="en-US" dirty="0">
                <a:latin typeface="+mj-ea"/>
                <a:ea typeface="+mj-ea"/>
              </a:rPr>
              <a:t>什</a:t>
            </a:r>
            <a:r>
              <a:rPr lang="zh-CN" altLang="en-US" dirty="0">
                <a:latin typeface="+mj-ea"/>
                <a:ea typeface="+mj-ea"/>
              </a:rPr>
              <a:t>么</a:t>
            </a:r>
            <a:r>
              <a:rPr lang="zh-TW" altLang="en-US" dirty="0">
                <a:latin typeface="+mj-ea"/>
                <a:ea typeface="+mj-ea"/>
              </a:rPr>
              <a:t>是</a:t>
            </a:r>
            <a:r>
              <a:rPr lang="zh-TW" altLang="en-US" dirty="0">
                <a:solidFill>
                  <a:srgbClr val="0070C0"/>
                </a:solidFill>
                <a:latin typeface="+mj-ea"/>
                <a:ea typeface="+mj-ea"/>
              </a:rPr>
              <a:t>碳氧血紅蛋白</a:t>
            </a:r>
            <a:r>
              <a:rPr lang="zh-TW" altLang="en-US" dirty="0">
                <a:latin typeface="+mj-ea"/>
                <a:ea typeface="+mj-ea"/>
              </a:rPr>
              <a:t>（</a:t>
            </a:r>
            <a:r>
              <a:rPr lang="en-US" altLang="zh-CN" dirty="0" err="1">
                <a:latin typeface="+mj-ea"/>
                <a:ea typeface="+mj-ea"/>
              </a:rPr>
              <a:t>COHb</a:t>
            </a:r>
            <a:r>
              <a:rPr lang="en-US" altLang="zh-TW" dirty="0">
                <a:latin typeface="+mj-ea"/>
                <a:ea typeface="+mj-ea"/>
              </a:rPr>
              <a:t>）</a:t>
            </a:r>
            <a:r>
              <a:rPr lang="zh-CN" altLang="en-US" dirty="0">
                <a:latin typeface="+mj-ea"/>
                <a:ea typeface="+mj-ea"/>
              </a:rPr>
              <a:t>？</a:t>
            </a:r>
            <a:r>
              <a:rPr lang="en-US" altLang="zh-TW" dirty="0">
                <a:latin typeface="+mj-ea"/>
                <a:ea typeface="+mj-ea"/>
              </a:rPr>
              <a:t> </a:t>
            </a:r>
            <a:endParaRPr lang="zh-CN" altLang="en-US" dirty="0">
              <a:latin typeface="+mj-ea"/>
              <a:ea typeface="+mj-ea"/>
            </a:endParaRPr>
          </a:p>
        </p:txBody>
      </p:sp>
      <p:sp>
        <p:nvSpPr>
          <p:cNvPr id="4" name="Rectangle 3"/>
          <p:cNvSpPr txBox="1">
            <a:spLocks noChangeArrowheads="1"/>
          </p:cNvSpPr>
          <p:nvPr/>
        </p:nvSpPr>
        <p:spPr bwMode="auto">
          <a:xfrm>
            <a:off x="457200" y="1129308"/>
            <a:ext cx="827881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marL="284480" indent="-284480" algn="l" rtl="0" eaLnBrk="0" fontAlgn="base" hangingPunct="0">
              <a:spcBef>
                <a:spcPct val="50000"/>
              </a:spcBef>
              <a:spcAft>
                <a:spcPct val="0"/>
              </a:spcAft>
              <a:buChar char="•"/>
              <a:defRPr sz="2400">
                <a:solidFill>
                  <a:schemeClr val="tx1"/>
                </a:solidFill>
                <a:latin typeface="+mn-lt"/>
                <a:ea typeface="+mn-ea"/>
                <a:cs typeface="+mn-cs"/>
              </a:defRPr>
            </a:lvl1pPr>
            <a:lvl2pPr marL="760730" indent="-285750" algn="l" rtl="0" eaLnBrk="0" fontAlgn="base" hangingPunct="0">
              <a:spcBef>
                <a:spcPct val="0"/>
              </a:spcBef>
              <a:spcAft>
                <a:spcPct val="0"/>
              </a:spcAft>
              <a:buChar char="–"/>
              <a:defRPr sz="2000">
                <a:solidFill>
                  <a:schemeClr val="tx1"/>
                </a:solidFill>
                <a:latin typeface="+mn-lt"/>
              </a:defRPr>
            </a:lvl2pPr>
            <a:lvl3pPr marL="1179830" indent="-228600" algn="l" rtl="0" eaLnBrk="0" fontAlgn="base" hangingPunct="0">
              <a:spcBef>
                <a:spcPct val="0"/>
              </a:spcBef>
              <a:spcAft>
                <a:spcPct val="0"/>
              </a:spcAft>
              <a:buChar char="•"/>
              <a:defRPr sz="2000">
                <a:solidFill>
                  <a:schemeClr val="tx1"/>
                </a:solidFill>
                <a:latin typeface="+mn-lt"/>
              </a:defRPr>
            </a:lvl3pPr>
            <a:lvl4pPr marL="1598930" indent="-228600" algn="l" rtl="0" eaLnBrk="0" fontAlgn="base" hangingPunct="0">
              <a:spcBef>
                <a:spcPct val="0"/>
              </a:spcBef>
              <a:spcAft>
                <a:spcPct val="0"/>
              </a:spcAft>
              <a:buChar char="–"/>
              <a:defRPr sz="2000">
                <a:solidFill>
                  <a:schemeClr val="tx1"/>
                </a:solidFill>
                <a:latin typeface="+mn-lt"/>
              </a:defRPr>
            </a:lvl4pPr>
            <a:lvl5pPr marL="2018030" indent="-228600" algn="l" rtl="0" eaLnBrk="0" fontAlgn="base" hangingPunct="0">
              <a:spcBef>
                <a:spcPct val="0"/>
              </a:spcBef>
              <a:spcAft>
                <a:spcPct val="0"/>
              </a:spcAft>
              <a:buChar char="–"/>
              <a:defRPr sz="2000">
                <a:solidFill>
                  <a:schemeClr val="tx1"/>
                </a:solidFill>
                <a:latin typeface="+mn-lt"/>
              </a:defRPr>
            </a:lvl5pPr>
            <a:lvl6pPr marL="2475230" indent="-228600" algn="l" rtl="0" eaLnBrk="0" fontAlgn="base" hangingPunct="0">
              <a:spcBef>
                <a:spcPct val="0"/>
              </a:spcBef>
              <a:spcAft>
                <a:spcPct val="0"/>
              </a:spcAft>
              <a:buChar char="–"/>
              <a:defRPr sz="2000">
                <a:solidFill>
                  <a:schemeClr val="tx1"/>
                </a:solidFill>
                <a:latin typeface="+mn-lt"/>
              </a:defRPr>
            </a:lvl6pPr>
            <a:lvl7pPr marL="2932430" indent="-228600" algn="l" rtl="0" eaLnBrk="0" fontAlgn="base" hangingPunct="0">
              <a:spcBef>
                <a:spcPct val="0"/>
              </a:spcBef>
              <a:spcAft>
                <a:spcPct val="0"/>
              </a:spcAft>
              <a:buChar char="–"/>
              <a:defRPr sz="2000">
                <a:solidFill>
                  <a:schemeClr val="tx1"/>
                </a:solidFill>
                <a:latin typeface="+mn-lt"/>
              </a:defRPr>
            </a:lvl7pPr>
            <a:lvl8pPr marL="3389630" indent="-228600" algn="l" rtl="0" eaLnBrk="0" fontAlgn="base" hangingPunct="0">
              <a:spcBef>
                <a:spcPct val="0"/>
              </a:spcBef>
              <a:spcAft>
                <a:spcPct val="0"/>
              </a:spcAft>
              <a:buChar char="–"/>
              <a:defRPr sz="2000">
                <a:solidFill>
                  <a:schemeClr val="tx1"/>
                </a:solidFill>
                <a:latin typeface="+mn-lt"/>
              </a:defRPr>
            </a:lvl8pPr>
            <a:lvl9pPr marL="3846830" indent="-228600" algn="l" rtl="0" eaLnBrk="0" fontAlgn="base" hangingPunct="0">
              <a:spcBef>
                <a:spcPct val="0"/>
              </a:spcBef>
              <a:spcAft>
                <a:spcPct val="0"/>
              </a:spcAft>
              <a:buChar char="–"/>
              <a:defRPr sz="2000">
                <a:solidFill>
                  <a:schemeClr val="tx1"/>
                </a:solidFill>
                <a:latin typeface="+mn-lt"/>
              </a:defRPr>
            </a:lvl9pPr>
          </a:lstStyle>
          <a:p>
            <a:r>
              <a:rPr lang="zh-CN" altLang="en-US" sz="1400" kern="0" dirty="0">
                <a:solidFill>
                  <a:srgbClr val="0000FF"/>
                </a:solidFill>
                <a:latin typeface="PMingLiU" panose="02020500000000000000" pitchFamily="18" charset="-120"/>
                <a:ea typeface="PMingLiU" panose="02020500000000000000" pitchFamily="18" charset="-120"/>
              </a:rPr>
              <a:t>计</a:t>
            </a:r>
            <a:r>
              <a:rPr lang="zh-TW" altLang="en-US" sz="1400" kern="0" dirty="0">
                <a:solidFill>
                  <a:srgbClr val="0000FF"/>
                </a:solidFill>
                <a:latin typeface="PMingLiU" panose="02020500000000000000" pitchFamily="18" charset="-120"/>
                <a:ea typeface="PMingLiU" panose="02020500000000000000" pitchFamily="18" charset="-120"/>
              </a:rPr>
              <a:t>量一氧化碳在血液中的</a:t>
            </a:r>
            <a:r>
              <a:rPr lang="zh-CN" altLang="en-US" sz="1400" kern="0" dirty="0">
                <a:solidFill>
                  <a:srgbClr val="0000FF"/>
                </a:solidFill>
                <a:latin typeface="PMingLiU" panose="02020500000000000000" pitchFamily="18" charset="-120"/>
                <a:ea typeface="PMingLiU" panose="02020500000000000000" pitchFamily="18" charset="-120"/>
              </a:rPr>
              <a:t>浓</a:t>
            </a:r>
            <a:r>
              <a:rPr lang="zh-TW" altLang="en-US" sz="1400" kern="0" dirty="0">
                <a:solidFill>
                  <a:srgbClr val="0000FF"/>
                </a:solidFill>
                <a:latin typeface="PMingLiU" panose="02020500000000000000" pitchFamily="18" charset="-120"/>
                <a:ea typeface="PMingLiU" panose="02020500000000000000" pitchFamily="18" charset="-120"/>
              </a:rPr>
              <a:t>度</a:t>
            </a:r>
            <a:endParaRPr lang="zh-TW" altLang="en-US"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就算低</a:t>
            </a:r>
            <a:r>
              <a:rPr lang="zh-CN" altLang="en-US" sz="1400" kern="0" dirty="0">
                <a:latin typeface="PMingLiU" panose="02020500000000000000" pitchFamily="18" charset="-120"/>
                <a:ea typeface="PMingLiU" panose="02020500000000000000" pitchFamily="18" charset="-120"/>
              </a:rPr>
              <a:t>浓</a:t>
            </a:r>
            <a:r>
              <a:rPr lang="zh-TW" altLang="en-US" sz="1400" kern="0" dirty="0">
                <a:latin typeface="PMingLiU" panose="02020500000000000000" pitchFamily="18" charset="-120"/>
                <a:ea typeface="PMingLiU" panose="02020500000000000000" pitchFamily="18" charset="-120"/>
              </a:rPr>
              <a:t>度的一氧化碳在血液中的存在也是危</a:t>
            </a:r>
            <a:r>
              <a:rPr lang="zh-CN" altLang="en-US" sz="1400" kern="0" dirty="0">
                <a:latin typeface="PMingLiU" panose="02020500000000000000" pitchFamily="18" charset="-120"/>
                <a:ea typeface="PMingLiU" panose="02020500000000000000" pitchFamily="18" charset="-120"/>
              </a:rPr>
              <a:t>险</a:t>
            </a:r>
            <a:r>
              <a:rPr lang="zh-TW" altLang="en-US" sz="1400" kern="0" dirty="0">
                <a:latin typeface="PMingLiU" panose="02020500000000000000" pitchFamily="18" charset="-120"/>
                <a:ea typeface="PMingLiU" panose="02020500000000000000" pitchFamily="18" charset="-120"/>
              </a:rPr>
              <a:t>的</a:t>
            </a:r>
            <a:endParaRPr lang="en-US" altLang="zh-TW"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暴露在含量0.1%（1000</a:t>
            </a:r>
            <a:r>
              <a:rPr lang="en-US" altLang="zh-TW" sz="1400" kern="0" dirty="0">
                <a:latin typeface="PMingLiU" panose="02020500000000000000" pitchFamily="18" charset="-120"/>
                <a:ea typeface="PMingLiU" panose="02020500000000000000" pitchFamily="18" charset="-120"/>
              </a:rPr>
              <a:t>PPM）</a:t>
            </a:r>
            <a:r>
              <a:rPr lang="zh-TW" altLang="en-US" sz="1400" kern="0" dirty="0">
                <a:latin typeface="PMingLiU" panose="02020500000000000000" pitchFamily="18" charset="-120"/>
                <a:ea typeface="PMingLiU" panose="02020500000000000000" pitchFamily="18" charset="-120"/>
              </a:rPr>
              <a:t>空气中35分钟, </a:t>
            </a:r>
            <a:r>
              <a:rPr lang="en-US" altLang="zh-TW" sz="1400" kern="0" dirty="0" err="1">
                <a:latin typeface="PMingLiU" panose="02020500000000000000" pitchFamily="18" charset="-120"/>
                <a:ea typeface="PMingLiU" panose="02020500000000000000" pitchFamily="18" charset="-120"/>
              </a:rPr>
              <a:t>COHb</a:t>
            </a:r>
            <a:r>
              <a:rPr lang="zh-TW" altLang="en-US" sz="1400" kern="0" dirty="0">
                <a:latin typeface="PMingLiU" panose="02020500000000000000" pitchFamily="18" charset="-120"/>
                <a:ea typeface="PMingLiU" panose="02020500000000000000" pitchFamily="18" charset="-120"/>
              </a:rPr>
              <a:t>浓度可以达到50%	</a:t>
            </a:r>
            <a:endParaRPr lang="zh-CN" altLang="en-US" sz="1400" kern="0" dirty="0">
              <a:latin typeface="PMingLiU" panose="02020500000000000000" pitchFamily="18" charset="-120"/>
              <a:ea typeface="PMingLiU" panose="02020500000000000000" pitchFamily="18" charset="-120"/>
            </a:endParaRPr>
          </a:p>
          <a:p>
            <a:r>
              <a:rPr lang="zh-TW" altLang="en-US" sz="1400" kern="0" dirty="0">
                <a:latin typeface="PMingLiU" panose="02020500000000000000" pitchFamily="18" charset="-120"/>
                <a:ea typeface="PMingLiU" panose="02020500000000000000" pitchFamily="18" charset="-120"/>
              </a:rPr>
              <a:t>碳氧血红蛋白</a:t>
            </a:r>
            <a:endParaRPr lang="zh-TW" altLang="en-US" sz="1400" kern="0" dirty="0">
              <a:latin typeface="PMingLiU" panose="02020500000000000000" pitchFamily="18" charset="-120"/>
              <a:ea typeface="PMingLiU" panose="02020500000000000000" pitchFamily="18" charset="-120"/>
            </a:endParaRPr>
          </a:p>
          <a:p>
            <a:pPr lvl="1">
              <a:buFontTx/>
              <a:buNone/>
            </a:pPr>
            <a:r>
              <a:rPr lang="en-US" altLang="zh-TW" sz="1400" kern="0" dirty="0">
                <a:latin typeface="PMingLiU" panose="02020500000000000000" pitchFamily="18" charset="-120"/>
                <a:ea typeface="PMingLiU" panose="02020500000000000000" pitchFamily="18" charset="-120"/>
              </a:rPr>
              <a:t>CO + </a:t>
            </a:r>
            <a:r>
              <a:rPr lang="en-US" altLang="zh-TW" sz="1400" kern="0" dirty="0" err="1">
                <a:latin typeface="PMingLiU" panose="02020500000000000000" pitchFamily="18" charset="-120"/>
                <a:ea typeface="PMingLiU" panose="02020500000000000000" pitchFamily="18" charset="-120"/>
              </a:rPr>
              <a:t>Hb</a:t>
            </a:r>
            <a:r>
              <a:rPr lang="en-US" altLang="zh-TW" sz="1400" kern="0" dirty="0">
                <a:latin typeface="PMingLiU" panose="02020500000000000000" pitchFamily="18" charset="-120"/>
                <a:ea typeface="PMingLiU" panose="02020500000000000000" pitchFamily="18" charset="-120"/>
              </a:rPr>
              <a:t> = </a:t>
            </a:r>
            <a:r>
              <a:rPr lang="en-US" altLang="zh-TW" sz="1400" kern="0" dirty="0" err="1">
                <a:latin typeface="PMingLiU" panose="02020500000000000000" pitchFamily="18" charset="-120"/>
                <a:ea typeface="PMingLiU" panose="02020500000000000000" pitchFamily="18" charset="-120"/>
              </a:rPr>
              <a:t>COHb</a:t>
            </a:r>
            <a:endParaRPr lang="en-US" altLang="zh-TW" sz="1400" kern="0" dirty="0">
              <a:latin typeface="PMingLiU" panose="02020500000000000000" pitchFamily="18" charset="-120"/>
              <a:ea typeface="PMingLiU" panose="02020500000000000000" pitchFamily="18" charset="-120"/>
            </a:endParaRPr>
          </a:p>
          <a:p>
            <a:r>
              <a:rPr lang="zh-TW" altLang="en-US" sz="1400" kern="0" dirty="0">
                <a:latin typeface="PMingLiU" panose="02020500000000000000" pitchFamily="18" charset="-120"/>
                <a:ea typeface="PMingLiU" panose="02020500000000000000" pitchFamily="18" charset="-120"/>
              </a:rPr>
              <a:t>一氧化碳与吸烟</a:t>
            </a:r>
            <a:endParaRPr lang="zh-TW" altLang="en-US"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每天抽一至</a:t>
            </a:r>
            <a:r>
              <a:rPr lang="zh-CN" altLang="en-US" sz="1400" kern="0" dirty="0">
                <a:latin typeface="PMingLiU" panose="02020500000000000000" pitchFamily="18" charset="-120"/>
                <a:ea typeface="PMingLiU" panose="02020500000000000000" pitchFamily="18" charset="-120"/>
              </a:rPr>
              <a:t>两</a:t>
            </a:r>
            <a:r>
              <a:rPr lang="zh-TW" altLang="en-US" sz="1400" kern="0" dirty="0">
                <a:latin typeface="PMingLiU" panose="02020500000000000000" pitchFamily="18" charset="-120"/>
                <a:ea typeface="PMingLiU" panose="02020500000000000000" pitchFamily="18" charset="-120"/>
              </a:rPr>
              <a:t>包烟：4</a:t>
            </a:r>
            <a:r>
              <a:rPr lang="en-US" altLang="zh-CN" sz="1400" kern="0" dirty="0">
                <a:latin typeface="PMingLiU" panose="02020500000000000000" pitchFamily="18" charset="-120"/>
                <a:ea typeface="PMingLiU" panose="02020500000000000000" pitchFamily="18" charset="-120"/>
              </a:rPr>
              <a:t>-</a:t>
            </a:r>
            <a:r>
              <a:rPr lang="en-US" altLang="zh-TW" sz="1400" kern="0" dirty="0">
                <a:latin typeface="PMingLiU" panose="02020500000000000000" pitchFamily="18" charset="-120"/>
                <a:ea typeface="PMingLiU" panose="02020500000000000000" pitchFamily="18" charset="-120"/>
              </a:rPr>
              <a:t>5% </a:t>
            </a:r>
            <a:r>
              <a:rPr lang="en-US" altLang="zh-TW" sz="1400" kern="0" dirty="0" err="1">
                <a:latin typeface="PMingLiU" panose="02020500000000000000" pitchFamily="18" charset="-120"/>
                <a:ea typeface="PMingLiU" panose="02020500000000000000" pitchFamily="18" charset="-120"/>
              </a:rPr>
              <a:t>COHb</a:t>
            </a:r>
            <a:endParaRPr lang="en-US" altLang="zh-CN"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每天抽超过</a:t>
            </a:r>
            <a:r>
              <a:rPr lang="zh-CN" altLang="en-US" sz="1400" kern="0" dirty="0">
                <a:latin typeface="PMingLiU" panose="02020500000000000000" pitchFamily="18" charset="-120"/>
                <a:ea typeface="PMingLiU" panose="02020500000000000000" pitchFamily="18" charset="-120"/>
              </a:rPr>
              <a:t>两</a:t>
            </a:r>
            <a:r>
              <a:rPr lang="zh-TW" altLang="en-US" sz="1400" kern="0" dirty="0">
                <a:latin typeface="PMingLiU" panose="02020500000000000000" pitchFamily="18" charset="-120"/>
                <a:ea typeface="PMingLiU" panose="02020500000000000000" pitchFamily="18" charset="-120"/>
              </a:rPr>
              <a:t>包烟：</a:t>
            </a:r>
            <a:r>
              <a:rPr lang="zh-TW" altLang="en-US" sz="1400" kern="0" dirty="0">
                <a:solidFill>
                  <a:srgbClr val="0000FF"/>
                </a:solidFill>
                <a:latin typeface="PMingLiU" panose="02020500000000000000" pitchFamily="18" charset="-120"/>
                <a:ea typeface="PMingLiU" panose="02020500000000000000" pitchFamily="18" charset="-120"/>
              </a:rPr>
              <a:t>8</a:t>
            </a:r>
            <a:r>
              <a:rPr lang="en-US" altLang="zh-CN" sz="1400" kern="0" dirty="0">
                <a:solidFill>
                  <a:srgbClr val="0000FF"/>
                </a:solidFill>
                <a:latin typeface="PMingLiU" panose="02020500000000000000" pitchFamily="18" charset="-120"/>
                <a:ea typeface="PMingLiU" panose="02020500000000000000" pitchFamily="18" charset="-120"/>
              </a:rPr>
              <a:t>-</a:t>
            </a:r>
            <a:r>
              <a:rPr lang="en-US" altLang="zh-TW" sz="1400" kern="0" dirty="0">
                <a:solidFill>
                  <a:srgbClr val="0000FF"/>
                </a:solidFill>
                <a:latin typeface="PMingLiU" panose="02020500000000000000" pitchFamily="18" charset="-120"/>
                <a:ea typeface="PMingLiU" panose="02020500000000000000" pitchFamily="18" charset="-120"/>
              </a:rPr>
              <a:t>9% </a:t>
            </a:r>
            <a:r>
              <a:rPr lang="en-US" altLang="zh-TW" sz="1400" kern="0" dirty="0" err="1">
                <a:solidFill>
                  <a:srgbClr val="0000FF"/>
                </a:solidFill>
                <a:latin typeface="PMingLiU" panose="02020500000000000000" pitchFamily="18" charset="-120"/>
                <a:ea typeface="PMingLiU" panose="02020500000000000000" pitchFamily="18" charset="-120"/>
              </a:rPr>
              <a:t>COHb</a:t>
            </a:r>
            <a:endParaRPr lang="en-US" altLang="zh-CN" sz="1400" kern="0" dirty="0">
              <a:latin typeface="PMingLiU" panose="02020500000000000000" pitchFamily="18" charset="-120"/>
              <a:ea typeface="PMingLiU" panose="02020500000000000000" pitchFamily="18" charset="-120"/>
            </a:endParaRPr>
          </a:p>
          <a:p>
            <a:pPr lvl="1"/>
            <a:r>
              <a:rPr lang="zh-TW" altLang="en-US" sz="1400" kern="0" dirty="0">
                <a:latin typeface="PMingLiU" panose="02020500000000000000" pitchFamily="18" charset="-120"/>
                <a:ea typeface="PMingLiU" panose="02020500000000000000" pitchFamily="18" charset="-120"/>
              </a:rPr>
              <a:t>相同的场合下，不吸烟者也会有：0.5-1.5% </a:t>
            </a:r>
            <a:r>
              <a:rPr lang="en-US" altLang="zh-TW" sz="1400" kern="0" dirty="0" err="1">
                <a:latin typeface="PMingLiU" panose="02020500000000000000" pitchFamily="18" charset="-120"/>
                <a:ea typeface="PMingLiU" panose="02020500000000000000" pitchFamily="18" charset="-120"/>
              </a:rPr>
              <a:t>COHb</a:t>
            </a:r>
            <a:endParaRPr lang="en-US" altLang="zh-CN" sz="1400" kern="0" dirty="0">
              <a:latin typeface="PMingLiU" panose="02020500000000000000" pitchFamily="18" charset="-120"/>
              <a:ea typeface="PMingLiU" panose="02020500000000000000" pitchFamily="18" charset="-120"/>
            </a:endParaRPr>
          </a:p>
          <a:p>
            <a:pPr lvl="1">
              <a:buFontTx/>
              <a:buNone/>
            </a:pPr>
            <a:r>
              <a:rPr lang="en-US" altLang="zh-TW" i="1" kern="0" dirty="0">
                <a:latin typeface="PMingLiU" panose="02020500000000000000" pitchFamily="18" charset="-120"/>
                <a:ea typeface="PMingLiU" panose="02020500000000000000" pitchFamily="18" charset="-120"/>
              </a:rPr>
              <a:t>(</a:t>
            </a:r>
            <a:r>
              <a:rPr lang="zh-TW" altLang="en-US" i="1" kern="0" dirty="0">
                <a:latin typeface="PMingLiU" panose="02020500000000000000" pitchFamily="18" charset="-120"/>
                <a:ea typeface="PMingLiU" panose="02020500000000000000" pitchFamily="18" charset="-120"/>
              </a:rPr>
              <a:t>资讯來源</a:t>
            </a:r>
            <a:r>
              <a:rPr lang="en-US" altLang="zh-TW" i="1" kern="0" dirty="0">
                <a:latin typeface="PMingLiU" panose="02020500000000000000" pitchFamily="18" charset="-120"/>
                <a:ea typeface="PMingLiU" panose="02020500000000000000" pitchFamily="18" charset="-120"/>
              </a:rPr>
              <a:t>Royal Perth Hospital)</a:t>
            </a:r>
            <a:endParaRPr lang="zh-TW" altLang="en-US" kern="0" dirty="0">
              <a:latin typeface="PMingLiU" panose="02020500000000000000" pitchFamily="18" charset="-120"/>
              <a:ea typeface="PMingLiU" panose="02020500000000000000" pitchFamily="18" charset="-120"/>
            </a:endParaRPr>
          </a:p>
        </p:txBody>
      </p:sp>
      <p:sp>
        <p:nvSpPr>
          <p:cNvPr id="7" name="矩形 6"/>
          <p:cNvSpPr/>
          <p:nvPr/>
        </p:nvSpPr>
        <p:spPr>
          <a:xfrm>
            <a:off x="468955" y="3972990"/>
            <a:ext cx="8064896" cy="1015663"/>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a:latin typeface="Arial" panose="020B0604020202020204" pitchFamily="34" charset="0"/>
              </a:rPr>
              <a:t>　　</a:t>
            </a:r>
            <a:r>
              <a:rPr lang="zh-CN" altLang="en-US" sz="1200" b="1">
                <a:latin typeface="Arial" panose="020B0604020202020204" pitchFamily="34" charset="0"/>
              </a:rPr>
              <a:t>碳氧血红蛋白</a:t>
            </a:r>
            <a:r>
              <a:rPr lang="zh-CN" altLang="en-US" sz="1200">
                <a:latin typeface="Arial" panose="020B0604020202020204" pitchFamily="34" charset="0"/>
              </a:rPr>
              <a:t>是由</a:t>
            </a:r>
            <a:r>
              <a:rPr lang="en-US" altLang="zh-CN" sz="1200">
                <a:latin typeface="Arial" panose="020B0604020202020204" pitchFamily="34" charset="0"/>
              </a:rPr>
              <a:t>CO</a:t>
            </a:r>
            <a:r>
              <a:rPr lang="zh-CN" altLang="en-US" sz="1200">
                <a:latin typeface="Arial" panose="020B0604020202020204" pitchFamily="34" charset="0"/>
              </a:rPr>
              <a:t>与血红蛋白结合而形成。</a:t>
            </a:r>
            <a:r>
              <a:rPr lang="en-US" altLang="zh-CN" sz="1200">
                <a:latin typeface="Arial" panose="020B0604020202020204" pitchFamily="34" charset="0"/>
              </a:rPr>
              <a:t>CO</a:t>
            </a:r>
            <a:r>
              <a:rPr lang="zh-CN" altLang="en-US" sz="1200">
                <a:latin typeface="Arial" panose="020B0604020202020204" pitchFamily="34" charset="0"/>
              </a:rPr>
              <a:t>与血红蛋白的结合力比氧与血红蛋白的结合力大</a:t>
            </a:r>
            <a:r>
              <a:rPr lang="en-US" altLang="zh-CN" sz="1200">
                <a:latin typeface="Arial" panose="020B0604020202020204" pitchFamily="34" charset="0"/>
              </a:rPr>
              <a:t>200-300</a:t>
            </a:r>
            <a:r>
              <a:rPr lang="zh-CN" altLang="en-US" sz="1200">
                <a:latin typeface="Arial" panose="020B0604020202020204" pitchFamily="34" charset="0"/>
              </a:rPr>
              <a:t>倍，碳氧血红蛋白的解离速度只有氧血红蛋白的</a:t>
            </a:r>
            <a:r>
              <a:rPr lang="en-US" altLang="zh-CN" sz="1200">
                <a:latin typeface="Arial" panose="020B0604020202020204" pitchFamily="34" charset="0"/>
              </a:rPr>
              <a:t>1/3600</a:t>
            </a:r>
            <a:r>
              <a:rPr lang="zh-CN" altLang="en-US" sz="1200">
                <a:latin typeface="Arial" panose="020B0604020202020204" pitchFamily="34" charset="0"/>
              </a:rPr>
              <a:t>。因此</a:t>
            </a:r>
            <a:r>
              <a:rPr lang="en-US" altLang="zh-CN" sz="1200">
                <a:latin typeface="Arial" panose="020B0604020202020204" pitchFamily="34" charset="0"/>
              </a:rPr>
              <a:t>CO</a:t>
            </a:r>
            <a:r>
              <a:rPr lang="zh-CN" altLang="en-US" sz="1200">
                <a:latin typeface="Arial" panose="020B0604020202020204" pitchFamily="34" charset="0"/>
              </a:rPr>
              <a:t>与血红蛋白结合生成碳氧血红蛋白，不仅减少了红细胞的携氧能力，而且抑制、减慢氧血红蛋白的解离和氧的释放。血中碳氧血红蛋白的浓度与空气中一氧化碳的浓度成正比</a:t>
            </a:r>
            <a:r>
              <a:rPr lang="en-US" altLang="zh-CN" sz="1200">
                <a:latin typeface="Arial" panose="020B0604020202020204" pitchFamily="34" charset="0"/>
              </a:rPr>
              <a:t>,</a:t>
            </a:r>
            <a:r>
              <a:rPr lang="zh-CN" altLang="en-US" sz="1200">
                <a:latin typeface="Arial" panose="020B0604020202020204" pitchFamily="34" charset="0"/>
              </a:rPr>
              <a:t>也与处在</a:t>
            </a:r>
            <a:r>
              <a:rPr lang="en-US" altLang="zh-CN" sz="1200">
                <a:latin typeface="Arial" panose="020B0604020202020204" pitchFamily="34" charset="0"/>
              </a:rPr>
              <a:t>CO</a:t>
            </a:r>
            <a:r>
              <a:rPr lang="zh-CN" altLang="en-US" sz="1200">
                <a:latin typeface="Arial" panose="020B0604020202020204" pitchFamily="34" charset="0"/>
              </a:rPr>
              <a:t>环境的时间成正比。中毒症状取决于血中碳氧血红蛋白的浓度，血液中碳氧血红蛋白浓度大于</a:t>
            </a:r>
            <a:r>
              <a:rPr lang="en-US" altLang="zh-CN" sz="1200">
                <a:latin typeface="Arial" panose="020B0604020202020204" pitchFamily="34" charset="0"/>
              </a:rPr>
              <a:t>2%</a:t>
            </a:r>
            <a:r>
              <a:rPr lang="zh-CN" altLang="en-US" sz="1200">
                <a:latin typeface="Arial" panose="020B0604020202020204" pitchFamily="34" charset="0"/>
              </a:rPr>
              <a:t>时即可引起神经系统反应。血中碳氧血红蛋白浓度是大气污染或室内空气污染生物材料监测的重要指标。 </a:t>
            </a:r>
            <a:endParaRPr lang="zh-CN" altLang="en-US" sz="1200" dirty="0">
              <a:latin typeface="Arial" panose="020B0604020202020204" pitchFamily="34" charset="0"/>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3. </a:t>
            </a:r>
            <a:r>
              <a:rPr lang="zh-CN" altLang="zh-CN" dirty="0">
                <a:latin typeface="PMingLiU" panose="02020500000000000000" pitchFamily="18" charset="-120"/>
                <a:ea typeface="PMingLiU" panose="02020500000000000000" pitchFamily="18" charset="-120"/>
              </a:rPr>
              <a:t>血液中</a:t>
            </a:r>
            <a:r>
              <a:rPr lang="zh-CN" altLang="zh-CN" u="sng" dirty="0">
                <a:solidFill>
                  <a:srgbClr val="0070C0"/>
                </a:solidFill>
                <a:latin typeface="PMingLiU" panose="02020500000000000000" pitchFamily="18" charset="-120"/>
                <a:ea typeface="PMingLiU" panose="02020500000000000000" pitchFamily="18" charset="-120"/>
              </a:rPr>
              <a:t>COHb浓度</a:t>
            </a:r>
            <a:r>
              <a:rPr lang="zh-CN" altLang="zh-CN" dirty="0">
                <a:latin typeface="PMingLiU" panose="02020500000000000000" pitchFamily="18" charset="-120"/>
                <a:ea typeface="PMingLiU" panose="02020500000000000000" pitchFamily="18" charset="-120"/>
              </a:rPr>
              <a:t>与</a:t>
            </a:r>
            <a:r>
              <a:rPr lang="zh-CN" altLang="zh-CN" u="sng" dirty="0">
                <a:solidFill>
                  <a:srgbClr val="0070C0"/>
                </a:solidFill>
                <a:latin typeface="PMingLiU" panose="02020500000000000000" pitchFamily="18" charset="-120"/>
                <a:ea typeface="PMingLiU" panose="02020500000000000000" pitchFamily="18" charset="-120"/>
              </a:rPr>
              <a:t>中毒症状</a:t>
            </a:r>
            <a:r>
              <a:rPr lang="zh-CN" altLang="zh-CN" dirty="0">
                <a:latin typeface="PMingLiU" panose="02020500000000000000" pitchFamily="18" charset="-120"/>
                <a:ea typeface="PMingLiU" panose="02020500000000000000" pitchFamily="18" charset="-120"/>
              </a:rPr>
              <a:t>的</a:t>
            </a:r>
            <a:r>
              <a:rPr lang="zh-CN" altLang="zh-CN" dirty="0">
                <a:latin typeface="+mj-ea"/>
                <a:ea typeface="+mj-ea"/>
              </a:rPr>
              <a:t>关</a:t>
            </a:r>
            <a:r>
              <a:rPr lang="zh-CN" altLang="zh-CN" dirty="0">
                <a:latin typeface="PMingLiU" panose="02020500000000000000" pitchFamily="18" charset="-120"/>
                <a:ea typeface="PMingLiU" panose="02020500000000000000" pitchFamily="18" charset="-120"/>
              </a:rPr>
              <a:t>联</a:t>
            </a:r>
            <a:endParaRPr lang="zh-CN" altLang="en-US" dirty="0">
              <a:latin typeface="PMingLiU" panose="02020500000000000000" pitchFamily="18" charset="-120"/>
              <a:ea typeface="PMingLiU" panose="02020500000000000000" pitchFamily="18" charset="-120"/>
            </a:endParaRPr>
          </a:p>
        </p:txBody>
      </p:sp>
      <p:graphicFrame>
        <p:nvGraphicFramePr>
          <p:cNvPr id="3" name="Group 145"/>
          <p:cNvGraphicFramePr>
            <a:graphicFrameLocks noGrp="1"/>
          </p:cNvGraphicFramePr>
          <p:nvPr>
            <p:custDataLst>
              <p:tags r:id="rId1"/>
            </p:custDataLst>
          </p:nvPr>
        </p:nvGraphicFramePr>
        <p:xfrm>
          <a:off x="457200" y="843171"/>
          <a:ext cx="8229600" cy="3048060"/>
        </p:xfrm>
        <a:graphic>
          <a:graphicData uri="http://schemas.openxmlformats.org/drawingml/2006/table">
            <a:tbl>
              <a:tblPr/>
              <a:tblGrid>
                <a:gridCol w="1467805"/>
                <a:gridCol w="6761795"/>
              </a:tblGrid>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1" i="0" u="none" strike="noStrike" cap="none" normalizeH="0" baseline="0">
                          <a:ln>
                            <a:noFill/>
                          </a:ln>
                          <a:solidFill>
                            <a:schemeClr val="tx1"/>
                          </a:solidFill>
                          <a:effectLst/>
                          <a:latin typeface="PMingLiU" panose="02020500000000000000" pitchFamily="18" charset="-120"/>
                          <a:ea typeface="PMingLiU" panose="02020500000000000000" pitchFamily="18" charset="-120"/>
                        </a:rPr>
                        <a:t>COHb % </a:t>
                      </a:r>
                      <a:endParaRPr kumimoji="0" lang="en-US" altLang="zh-CN" sz="1400" b="1"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CN" altLang="zh-CN" sz="1400" b="1"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中毒症状 </a:t>
                      </a:r>
                      <a:endParaRPr kumimoji="0" lang="zh-CN" altLang="zh-CN" sz="1400" b="1"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0 – 10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沒有</a:t>
                      </a:r>
                      <a:r>
                        <a:rPr kumimoji="0" lang="zh-CN"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明显症状</a:t>
                      </a:r>
                      <a:endParaRPr kumimoji="0" lang="zh-CN"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10 – 20</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TW" altLang="zh-CN" sz="1400" b="0" i="0" u="none" strike="noStrike" cap="none" normalizeH="0" baseline="0" dirty="0">
                          <a:ln>
                            <a:noFill/>
                          </a:ln>
                          <a:solidFill>
                            <a:srgbClr val="0000FF"/>
                          </a:solidFill>
                          <a:effectLst/>
                          <a:latin typeface="PMingLiU" panose="02020500000000000000" pitchFamily="18" charset="-120"/>
                          <a:ea typeface="PMingLiU" panose="02020500000000000000" pitchFamily="18" charset="-120"/>
                        </a:rPr>
                        <a:t>可能有轻度头痛，皮肤血管扩张</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a:t>
                      </a:r>
                      <a:r>
                        <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Remark</a:t>
                      </a:r>
                      <a:r>
                        <a:rPr kumimoji="0" lang="en-US" altLang="zh-CN" sz="1400" b="0" i="0" u="sng"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lang="zh-TW" altLang="en-US" sz="1400" u="sng" kern="0" dirty="0">
                          <a:solidFill>
                            <a:schemeClr val="tx1"/>
                          </a:solidFill>
                          <a:latin typeface="PMingLiU" panose="02020500000000000000" pitchFamily="18" charset="-120"/>
                          <a:ea typeface="PMingLiU" panose="02020500000000000000" pitchFamily="18" charset="-120"/>
                        </a:rPr>
                        <a:t>每天抽超过</a:t>
                      </a:r>
                      <a:r>
                        <a:rPr lang="zh-CN" altLang="en-US" sz="1400" u="sng" kern="0" dirty="0">
                          <a:solidFill>
                            <a:srgbClr val="0000FF"/>
                          </a:solidFill>
                          <a:latin typeface="PMingLiU" panose="02020500000000000000" pitchFamily="18" charset="-120"/>
                          <a:ea typeface="PMingLiU" panose="02020500000000000000" pitchFamily="18" charset="-120"/>
                        </a:rPr>
                        <a:t>两</a:t>
                      </a:r>
                      <a:r>
                        <a:rPr lang="zh-TW" altLang="en-US" sz="1400" u="sng" kern="0" dirty="0">
                          <a:solidFill>
                            <a:srgbClr val="0000FF"/>
                          </a:solidFill>
                          <a:latin typeface="PMingLiU" panose="02020500000000000000" pitchFamily="18" charset="-120"/>
                          <a:ea typeface="PMingLiU" panose="02020500000000000000" pitchFamily="18" charset="-120"/>
                        </a:rPr>
                        <a:t>包烟</a:t>
                      </a:r>
                      <a:r>
                        <a:rPr lang="zh-TW" altLang="en-US" sz="1400" u="sng" kern="0" dirty="0">
                          <a:solidFill>
                            <a:schemeClr val="tx1"/>
                          </a:solidFill>
                          <a:latin typeface="PMingLiU" panose="02020500000000000000" pitchFamily="18" charset="-120"/>
                          <a:ea typeface="PMingLiU" panose="02020500000000000000" pitchFamily="18" charset="-120"/>
                        </a:rPr>
                        <a:t>：8</a:t>
                      </a:r>
                      <a:r>
                        <a:rPr lang="en-US" altLang="zh-CN" sz="1400" u="sng" kern="0" dirty="0">
                          <a:solidFill>
                            <a:schemeClr val="tx1"/>
                          </a:solidFill>
                          <a:latin typeface="PMingLiU" panose="02020500000000000000" pitchFamily="18" charset="-120"/>
                          <a:ea typeface="PMingLiU" panose="02020500000000000000" pitchFamily="18" charset="-120"/>
                        </a:rPr>
                        <a:t>-</a:t>
                      </a:r>
                      <a:r>
                        <a:rPr lang="en-US" altLang="zh-TW" sz="1400" u="sng" kern="0" dirty="0">
                          <a:solidFill>
                            <a:schemeClr val="tx1"/>
                          </a:solidFill>
                          <a:latin typeface="PMingLiU" panose="02020500000000000000" pitchFamily="18" charset="-120"/>
                          <a:ea typeface="PMingLiU" panose="02020500000000000000" pitchFamily="18" charset="-120"/>
                        </a:rPr>
                        <a:t>9% </a:t>
                      </a:r>
                      <a:r>
                        <a:rPr lang="en-US" altLang="zh-TW" sz="1400" u="sng" kern="0" dirty="0" err="1">
                          <a:solidFill>
                            <a:schemeClr val="tx1"/>
                          </a:solidFill>
                          <a:latin typeface="PMingLiU" panose="02020500000000000000" pitchFamily="18" charset="-120"/>
                          <a:ea typeface="PMingLiU" panose="02020500000000000000" pitchFamily="18" charset="-120"/>
                        </a:rPr>
                        <a:t>COHb</a:t>
                      </a:r>
                      <a:r>
                        <a:rPr lang="zh-CN" altLang="en-US" sz="1400" kern="0" dirty="0">
                          <a:latin typeface="PMingLiU" panose="02020500000000000000" pitchFamily="18" charset="-120"/>
                          <a:ea typeface="PMingLiU" panose="02020500000000000000" pitchFamily="18" charset="-120"/>
                        </a:rPr>
                        <a:t>）</a:t>
                      </a:r>
                      <a:endParaRPr lang="en-US" altLang="zh-CN" sz="1400" kern="0" dirty="0">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20 – 30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头痛、</a:t>
                      </a:r>
                      <a:r>
                        <a:rPr kumimoji="0" lang="en-US" altLang="zh-CN" sz="1400" b="0" i="0" u="none" strike="noStrike" cap="none" normalizeH="0" baseline="0" dirty="0" err="1">
                          <a:ln>
                            <a:noFill/>
                          </a:ln>
                          <a:solidFill>
                            <a:schemeClr val="tx1"/>
                          </a:solidFill>
                          <a:effectLst/>
                          <a:latin typeface="PMingLiU" panose="02020500000000000000" pitchFamily="18" charset="-120"/>
                          <a:ea typeface="PMingLiU" panose="02020500000000000000" pitchFamily="18" charset="-120"/>
                        </a:rPr>
                        <a:t>太阳穴悸</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动</a:t>
                      </a:r>
                      <a:endParaRPr kumimoji="0" lang="zh-CN"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30 – 40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剧烈头痛，软弱无力，视物模糊，眩晕、恶心、呕吐、</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虚脱</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头痛、颈额部有搏动感 </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40 – 50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上述症状加重</a:t>
                      </a:r>
                      <a:r>
                        <a:rPr kumimoji="0" lang="en-US" altLang="zh-TW"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更易发生晕厥及虚脫</a:t>
                      </a:r>
                      <a:r>
                        <a:rPr kumimoji="0" lang="en-US" altLang="zh-TW"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呼吸</a:t>
                      </a:r>
                      <a:r>
                        <a:rPr kumimoji="0" lang="en-US" altLang="zh-TW"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 </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脉搏加速</a:t>
                      </a: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a:t>
                      </a:r>
                      <a:r>
                        <a:rPr kumimoji="0" lang="en-US" altLang="zh-CN" sz="1400" b="0" i="0" u="none" strike="noStrike" cap="none" normalizeH="0" baseline="0" dirty="0">
                          <a:ln>
                            <a:noFill/>
                          </a:ln>
                          <a:solidFill>
                            <a:srgbClr val="0070C0"/>
                          </a:solidFill>
                          <a:effectLst/>
                          <a:latin typeface="PMingLiU" panose="02020500000000000000" pitchFamily="18" charset="-120"/>
                          <a:ea typeface="PMingLiU" panose="02020500000000000000" pitchFamily="18" charset="-120"/>
                        </a:rPr>
                        <a:t>1000PPM/35Min</a:t>
                      </a:r>
                      <a:r>
                        <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a:t>
                      </a:r>
                      <a:endParaRPr lang="en-US" altLang="zh-CN" sz="1400" kern="0" dirty="0">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50 – 60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呼吸、脉搏明显加速，前述各症状加剧，昏迷</a:t>
                      </a:r>
                      <a:r>
                        <a:rPr kumimoji="0" lang="zh-TW"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而带间歇性抽</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搐</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4800">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60 - 70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昏迷，</a:t>
                      </a:r>
                      <a:r>
                        <a:rPr kumimoji="0" lang="zh-TW"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间歇性抽</a:t>
                      </a: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搐，呼吸及脉搏減弱，可能死亡</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rPr>
                        <a:t>70 – 80</a:t>
                      </a:r>
                      <a:endParaRPr kumimoji="0" lang="en-US" altLang="zh-CN" sz="1400" b="0" i="0" u="none" strike="noStrike" cap="none" normalizeH="0" baseline="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pPr>
                      <a:r>
                        <a:rPr kumimoji="0" lang="zh-CN" altLang="en-US"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脉搏微弱，呼吸弱慢，进而因呼吸衰竭死亡 </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80642">
                <a:tc gridSpan="2">
                  <a:txBody>
                    <a:bodyPr/>
                    <a:lstStyle>
                      <a:lvl1pPr marL="0" algn="l" defTabSz="914400" rtl="0" eaLnBrk="1" latinLnBrk="0" hangingPunct="1">
                        <a:defRPr sz="2000" kern="1200">
                          <a:solidFill>
                            <a:schemeClr val="tx1"/>
                          </a:solidFill>
                          <a:latin typeface="Arial" panose="020B0604020202020204" pitchFamily="34" charset="0"/>
                        </a:defRPr>
                      </a:lvl1pPr>
                      <a:lvl2pPr marL="474980" algn="l" defTabSz="914400" rtl="0" eaLnBrk="1" latinLnBrk="0" hangingPunct="1">
                        <a:spcBef>
                          <a:spcPct val="0"/>
                        </a:spcBef>
                        <a:defRPr sz="1800" kern="1200">
                          <a:solidFill>
                            <a:schemeClr val="tx1"/>
                          </a:solidFill>
                          <a:latin typeface="Arial" panose="020B0604020202020204" pitchFamily="34" charset="0"/>
                        </a:defRPr>
                      </a:lvl2pPr>
                      <a:lvl3pPr marL="951230" algn="l" defTabSz="914400" rtl="0" eaLnBrk="1" latinLnBrk="0" hangingPunct="1">
                        <a:spcBef>
                          <a:spcPct val="0"/>
                        </a:spcBef>
                        <a:defRPr sz="1800" kern="1200">
                          <a:solidFill>
                            <a:schemeClr val="tx1"/>
                          </a:solidFill>
                          <a:latin typeface="Arial" panose="020B0604020202020204" pitchFamily="34" charset="0"/>
                        </a:defRPr>
                      </a:lvl3pPr>
                      <a:lvl4pPr marL="1370330" algn="l" defTabSz="914400" rtl="0" eaLnBrk="1" latinLnBrk="0" hangingPunct="1">
                        <a:spcBef>
                          <a:spcPct val="0"/>
                        </a:spcBef>
                        <a:defRPr sz="1800" kern="1200">
                          <a:solidFill>
                            <a:schemeClr val="tx1"/>
                          </a:solidFill>
                          <a:latin typeface="Arial" panose="020B0604020202020204" pitchFamily="34" charset="0"/>
                        </a:defRPr>
                      </a:lvl4pPr>
                      <a:lvl5pPr marL="1789430" algn="l" defTabSz="914400" rtl="0" eaLnBrk="1" latinLnBrk="0" hangingPunct="1">
                        <a:spcBef>
                          <a:spcPct val="0"/>
                        </a:spcBef>
                        <a:defRPr sz="1800" kern="1200">
                          <a:solidFill>
                            <a:schemeClr val="tx1"/>
                          </a:solidFill>
                          <a:latin typeface="Arial" panose="020B0604020202020204" pitchFamily="34" charset="0"/>
                        </a:defRPr>
                      </a:lvl5pPr>
                      <a:lvl6pPr marL="22466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6pPr>
                      <a:lvl7pPr marL="27038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7pPr>
                      <a:lvl8pPr marL="31610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8pPr>
                      <a:lvl9pPr marL="3618230" algn="l" defTabSz="914400" rtl="0" eaLnBrk="0" fontAlgn="base" latinLnBrk="0" hangingPunct="0">
                        <a:spcBef>
                          <a:spcPct val="0"/>
                        </a:spcBef>
                        <a:spcAft>
                          <a:spcPct val="0"/>
                        </a:spcAft>
                        <a:defRPr sz="18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pPr>
                      <a:r>
                        <a:rPr kumimoji="0" lang="zh-TW"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rPr>
                        <a:t>注：上述列表针对健康人而言，脆弱人群、其值不同。 </a:t>
                      </a:r>
                      <a:endParaRPr kumimoji="0" lang="en-US" altLang="zh-CN" sz="1400" b="0" i="0" u="none" strike="noStrike" cap="none" normalizeH="0" baseline="0" dirty="0">
                        <a:ln>
                          <a:noFill/>
                        </a:ln>
                        <a:solidFill>
                          <a:schemeClr val="tx1"/>
                        </a:solidFill>
                        <a:effectLst/>
                        <a:latin typeface="PMingLiU" panose="02020500000000000000" pitchFamily="18" charset="-120"/>
                        <a:ea typeface="PMingLiU" panose="02020500000000000000" pitchFamily="18" charset="-120"/>
                      </a:endParaRPr>
                    </a:p>
                  </a:txBody>
                  <a:tcPr marT="45723" marB="45723"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hMerge="1">
                  <a:tcPr/>
                </a:tc>
              </a:tr>
            </a:tbl>
          </a:graphicData>
        </a:graphic>
      </p:graphicFrame>
      <p:sp>
        <p:nvSpPr>
          <p:cNvPr id="5" name="矩形 4"/>
          <p:cNvSpPr/>
          <p:nvPr/>
        </p:nvSpPr>
        <p:spPr>
          <a:xfrm>
            <a:off x="468955" y="3972990"/>
            <a:ext cx="8064896" cy="1200329"/>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一氧化碳中毒症状表现在以下几个方面： </a:t>
            </a:r>
            <a:endParaRPr lang="en-US" altLang="zh-CN" sz="1200" dirty="0">
              <a:latin typeface="Arial" panose="020B0604020202020204" pitchFamily="34" charset="0"/>
            </a:endParaRPr>
          </a:p>
          <a:p>
            <a:endParaRPr lang="zh-CN" altLang="en-US" sz="1200" dirty="0">
              <a:latin typeface="Arial" panose="020B0604020202020204" pitchFamily="34" charset="0"/>
            </a:endParaRPr>
          </a:p>
          <a:p>
            <a:r>
              <a:rPr lang="zh-CN" altLang="en-US" sz="1200" dirty="0">
                <a:latin typeface="Arial" panose="020B0604020202020204" pitchFamily="34" charset="0"/>
              </a:rPr>
              <a:t>　　</a:t>
            </a:r>
            <a:r>
              <a:rPr lang="zh-CN" altLang="en-US" sz="1200" b="1" dirty="0">
                <a:latin typeface="Arial" panose="020B0604020202020204" pitchFamily="34" charset="0"/>
              </a:rPr>
              <a:t>一是轻度中毒 </a:t>
            </a:r>
            <a:r>
              <a:rPr lang="zh-CN" altLang="en-US" sz="1200" dirty="0">
                <a:latin typeface="Arial" panose="020B0604020202020204" pitchFamily="34" charset="0"/>
              </a:rPr>
              <a:t>。 患者可出现</a:t>
            </a:r>
            <a:r>
              <a:rPr lang="zh-CN" altLang="en-US" sz="1200" dirty="0">
                <a:solidFill>
                  <a:srgbClr val="0000FF"/>
                </a:solidFill>
                <a:latin typeface="Arial" panose="020B0604020202020204" pitchFamily="34" charset="0"/>
              </a:rPr>
              <a:t>头痛、头晕</a:t>
            </a:r>
            <a:r>
              <a:rPr lang="zh-CN" altLang="en-US" sz="1200" dirty="0">
                <a:latin typeface="Arial" panose="020B0604020202020204" pitchFamily="34" charset="0"/>
              </a:rPr>
              <a:t>、失眠、</a:t>
            </a:r>
            <a:r>
              <a:rPr lang="zh-CN" altLang="en-US" sz="1200" dirty="0">
                <a:solidFill>
                  <a:srgbClr val="0000FF"/>
                </a:solidFill>
                <a:latin typeface="Arial" panose="020B0604020202020204" pitchFamily="34" charset="0"/>
              </a:rPr>
              <a:t>视物模糊</a:t>
            </a:r>
            <a:r>
              <a:rPr lang="zh-CN" altLang="en-US" sz="1200" dirty="0">
                <a:latin typeface="Arial" panose="020B0604020202020204" pitchFamily="34" charset="0"/>
              </a:rPr>
              <a:t>、耳鸣、恶心、呕吐、</a:t>
            </a:r>
            <a:r>
              <a:rPr lang="zh-CN" altLang="en-US" sz="1200" dirty="0">
                <a:solidFill>
                  <a:srgbClr val="0000FF"/>
                </a:solidFill>
                <a:latin typeface="Arial" panose="020B0604020202020204" pitchFamily="34" charset="0"/>
              </a:rPr>
              <a:t>全身乏力</a:t>
            </a:r>
            <a:r>
              <a:rPr lang="zh-CN" altLang="en-US" sz="1200" dirty="0">
                <a:latin typeface="Arial" panose="020B0604020202020204" pitchFamily="34" charset="0"/>
              </a:rPr>
              <a:t>、心动过速、短暂昏厥。血中</a:t>
            </a:r>
            <a:r>
              <a:rPr lang="zh-CN" altLang="en-US" sz="1200" dirty="0">
                <a:latin typeface="Arial" panose="020B0604020202020204" pitchFamily="34" charset="0"/>
                <a:hlinkClick r:id="rId2"/>
              </a:rPr>
              <a:t>碳氧血红蛋白</a:t>
            </a:r>
            <a:r>
              <a:rPr lang="zh-CN" altLang="en-US" sz="1200" dirty="0">
                <a:latin typeface="Arial" panose="020B0604020202020204" pitchFamily="34" charset="0"/>
              </a:rPr>
              <a:t>含量达</a:t>
            </a:r>
            <a:r>
              <a:rPr lang="en-US" altLang="zh-CN" sz="1200" dirty="0">
                <a:latin typeface="Arial" panose="020B0604020202020204" pitchFamily="34" charset="0"/>
              </a:rPr>
              <a:t>10%-20%</a:t>
            </a:r>
            <a:r>
              <a:rPr lang="zh-CN" altLang="en-US" sz="1200" dirty="0">
                <a:latin typeface="Arial" panose="020B0604020202020204" pitchFamily="34" charset="0"/>
              </a:rPr>
              <a:t>。 </a:t>
            </a:r>
            <a:endParaRPr lang="en-US" altLang="zh-CN" sz="1200" dirty="0">
              <a:latin typeface="Arial" panose="020B0604020202020204" pitchFamily="34" charset="0"/>
            </a:endParaRPr>
          </a:p>
          <a:p>
            <a:r>
              <a:rPr lang="zh-CN" altLang="en-US" sz="1200" dirty="0">
                <a:latin typeface="Arial" panose="020B0604020202020204" pitchFamily="34" charset="0"/>
              </a:rPr>
              <a:t>一氧化碳中毒症状表现在以下几个方面： </a:t>
            </a:r>
            <a:endParaRPr lang="zh-CN" altLang="en-US" sz="1200" dirty="0">
              <a:latin typeface="Arial" panose="020B0604020202020204" pitchFamily="34" charset="0"/>
            </a:endParaRPr>
          </a:p>
          <a:p>
            <a:r>
              <a:rPr lang="zh-CN" altLang="en-US" sz="1200" dirty="0">
                <a:latin typeface="Arial" panose="020B0604020202020204" pitchFamily="34" charset="0"/>
              </a:rPr>
              <a:t>　　</a:t>
            </a:r>
            <a:endParaRPr lang="zh-CN" altLang="en-US" sz="1200" dirty="0">
              <a:latin typeface="Arial" panose="020B0604020202020204" pitchFamily="34"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3. </a:t>
            </a:r>
            <a:r>
              <a:rPr lang="zh-CN" altLang="zh-CN" dirty="0">
                <a:latin typeface="PMingLiU" panose="02020500000000000000" pitchFamily="18" charset="-120"/>
                <a:ea typeface="PMingLiU" panose="02020500000000000000" pitchFamily="18" charset="-120"/>
              </a:rPr>
              <a:t>血液中</a:t>
            </a:r>
            <a:r>
              <a:rPr lang="zh-CN" altLang="zh-CN" u="sng" dirty="0">
                <a:solidFill>
                  <a:srgbClr val="0070C0"/>
                </a:solidFill>
                <a:latin typeface="PMingLiU" panose="02020500000000000000" pitchFamily="18" charset="-120"/>
                <a:ea typeface="PMingLiU" panose="02020500000000000000" pitchFamily="18" charset="-120"/>
              </a:rPr>
              <a:t>COHb浓度</a:t>
            </a:r>
            <a:r>
              <a:rPr lang="zh-CN" altLang="zh-CN" dirty="0">
                <a:latin typeface="PMingLiU" panose="02020500000000000000" pitchFamily="18" charset="-120"/>
                <a:ea typeface="PMingLiU" panose="02020500000000000000" pitchFamily="18" charset="-120"/>
              </a:rPr>
              <a:t>与</a:t>
            </a:r>
            <a:r>
              <a:rPr lang="zh-CN" altLang="zh-CN" u="sng" dirty="0">
                <a:solidFill>
                  <a:srgbClr val="0070C0"/>
                </a:solidFill>
                <a:latin typeface="PMingLiU" panose="02020500000000000000" pitchFamily="18" charset="-120"/>
                <a:ea typeface="PMingLiU" panose="02020500000000000000" pitchFamily="18" charset="-120"/>
              </a:rPr>
              <a:t>中毒症状</a:t>
            </a:r>
            <a:r>
              <a:rPr lang="zh-CN" altLang="zh-CN" dirty="0">
                <a:latin typeface="PMingLiU" panose="02020500000000000000" pitchFamily="18" charset="-120"/>
                <a:ea typeface="PMingLiU" panose="02020500000000000000" pitchFamily="18" charset="-120"/>
              </a:rPr>
              <a:t>的</a:t>
            </a:r>
            <a:r>
              <a:rPr lang="zh-CN" altLang="en-US" dirty="0">
                <a:latin typeface="PMingLiU" panose="02020500000000000000" pitchFamily="18" charset="-120"/>
                <a:ea typeface="PMingLiU" panose="02020500000000000000" pitchFamily="18" charset="-120"/>
              </a:rPr>
              <a:t>关</a:t>
            </a:r>
            <a:r>
              <a:rPr lang="zh-CN" altLang="zh-CN" dirty="0">
                <a:latin typeface="PMingLiU" panose="02020500000000000000" pitchFamily="18" charset="-120"/>
                <a:ea typeface="PMingLiU" panose="02020500000000000000" pitchFamily="18" charset="-120"/>
              </a:rPr>
              <a:t>联</a:t>
            </a:r>
            <a:endParaRPr lang="zh-CN" altLang="en-US" dirty="0">
              <a:latin typeface="PMingLiU" panose="02020500000000000000" pitchFamily="18" charset="-120"/>
              <a:ea typeface="PMingLiU" panose="02020500000000000000" pitchFamily="18" charset="-120"/>
            </a:endParaRPr>
          </a:p>
        </p:txBody>
      </p:sp>
      <p:sp>
        <p:nvSpPr>
          <p:cNvPr id="5" name="矩形 4"/>
          <p:cNvSpPr/>
          <p:nvPr/>
        </p:nvSpPr>
        <p:spPr>
          <a:xfrm>
            <a:off x="426361" y="1129308"/>
            <a:ext cx="8064896" cy="1569660"/>
          </a:xfrm>
          <a:prstGeom prst="rect">
            <a:avLst/>
          </a:prstGeom>
          <a:pattFill prst="pct5">
            <a:fgClr>
              <a:schemeClr val="accent1"/>
            </a:fgClr>
            <a:bgClr>
              <a:schemeClr val="bg1"/>
            </a:bgClr>
          </a:pattFill>
          <a:ln>
            <a:solidFill>
              <a:srgbClr val="00B0F0"/>
            </a:solidFill>
          </a:ln>
        </p:spPr>
        <p:txBody>
          <a:bodyPr wrap="square">
            <a:spAutoFit/>
          </a:bodyPr>
          <a:lstStyle/>
          <a:p>
            <a:r>
              <a:rPr lang="zh-CN" altLang="en-US" sz="1200" dirty="0">
                <a:latin typeface="Arial" panose="020B0604020202020204" pitchFamily="34" charset="0"/>
              </a:rPr>
              <a:t>　　</a:t>
            </a:r>
            <a:r>
              <a:rPr lang="zh-CN" altLang="en-US" sz="1200" b="1" dirty="0">
                <a:latin typeface="Arial" panose="020B0604020202020204" pitchFamily="34" charset="0"/>
              </a:rPr>
              <a:t>二是中度中毒</a:t>
            </a:r>
            <a:r>
              <a:rPr lang="zh-CN" altLang="en-US" sz="1200" dirty="0">
                <a:latin typeface="Arial" panose="020B0604020202020204" pitchFamily="34" charset="0"/>
              </a:rPr>
              <a:t>。除上述症状加重外，口唇、</a:t>
            </a:r>
            <a:r>
              <a:rPr lang="zh-CN" altLang="en-US" sz="1200" dirty="0">
                <a:noFill/>
                <a:latin typeface="Arial" panose="020B0604020202020204" pitchFamily="34" charset="0"/>
                <a:hlinkClick r:id="rId1"/>
              </a:rPr>
              <a:t>指甲</a:t>
            </a:r>
            <a:r>
              <a:rPr lang="zh-CN" altLang="en-US" sz="1200" dirty="0">
                <a:latin typeface="Arial" panose="020B0604020202020204" pitchFamily="34" charset="0"/>
              </a:rPr>
              <a:t>、皮肤粘膜出现樱桃红色，多汗，血压先升高后降低，心率加速，心律失常，烦躁，感觉和运动分离（即尚有思维，但不能行动）。症状继续加重，可出现嗜睡、昏迷。血中碳氧血红蛋白约在</a:t>
            </a:r>
            <a:r>
              <a:rPr lang="en-US" altLang="zh-CN" sz="1200" dirty="0">
                <a:latin typeface="Arial" panose="020B0604020202020204" pitchFamily="34" charset="0"/>
              </a:rPr>
              <a:t>30%-40%</a:t>
            </a:r>
            <a:r>
              <a:rPr lang="zh-CN" altLang="en-US" sz="1200" dirty="0">
                <a:latin typeface="Arial" panose="020B0604020202020204" pitchFamily="34" charset="0"/>
              </a:rPr>
              <a:t>。经及时抢救，可较快清醒，一般无并发症和后遗症。 </a:t>
            </a:r>
            <a:endParaRPr lang="zh-CN" altLang="en-US" sz="1200" dirty="0">
              <a:latin typeface="Arial" panose="020B0604020202020204" pitchFamily="34" charset="0"/>
            </a:endParaRPr>
          </a:p>
          <a:p>
            <a:r>
              <a:rPr lang="zh-CN" altLang="en-US" sz="1200" dirty="0">
                <a:latin typeface="Arial" panose="020B0604020202020204" pitchFamily="34" charset="0"/>
              </a:rPr>
              <a:t>　</a:t>
            </a:r>
            <a:r>
              <a:rPr lang="zh-CN" altLang="en-US" sz="1200" b="1" dirty="0">
                <a:latin typeface="Arial" panose="020B0604020202020204" pitchFamily="34" charset="0"/>
              </a:rPr>
              <a:t>　三是重度中毒</a:t>
            </a:r>
            <a:r>
              <a:rPr lang="zh-CN" altLang="en-US" sz="1200" dirty="0">
                <a:latin typeface="Arial" panose="020B0604020202020204" pitchFamily="34" charset="0"/>
              </a:rPr>
              <a:t>。患者迅速进入昏迷状态。初期四肢肌张力增加，或有阵发性强直性痉挛；晚期肌张力显著降低，患者面色苍白或青紫，血压下降，瞳孔散大，最后因呼吸麻痹而死亡。经抢救存活者可有严重合并症及后遗症。 </a:t>
            </a:r>
            <a:endParaRPr lang="zh-CN" altLang="en-US" sz="1200" dirty="0">
              <a:latin typeface="Arial" panose="020B0604020202020204" pitchFamily="34" charset="0"/>
            </a:endParaRPr>
          </a:p>
          <a:p>
            <a:r>
              <a:rPr lang="zh-CN" altLang="en-US" sz="1200" dirty="0">
                <a:latin typeface="Arial" panose="020B0604020202020204" pitchFamily="34" charset="0"/>
              </a:rPr>
              <a:t>　</a:t>
            </a:r>
            <a:r>
              <a:rPr lang="zh-CN" altLang="en-US" sz="1200" b="1" dirty="0">
                <a:latin typeface="Arial" panose="020B0604020202020204" pitchFamily="34" charset="0"/>
              </a:rPr>
              <a:t>　一氧化碳的后遗症</a:t>
            </a:r>
            <a:r>
              <a:rPr lang="zh-CN" altLang="en-US" sz="1200" dirty="0">
                <a:latin typeface="Arial" panose="020B0604020202020204" pitchFamily="34" charset="0"/>
              </a:rPr>
              <a:t>。 </a:t>
            </a:r>
            <a:endParaRPr lang="zh-CN" altLang="en-US" sz="1200" dirty="0">
              <a:latin typeface="Arial" panose="020B0604020202020204" pitchFamily="34" charset="0"/>
            </a:endParaRPr>
          </a:p>
          <a:p>
            <a:r>
              <a:rPr lang="zh-CN" altLang="en-US" sz="1200" dirty="0">
                <a:latin typeface="Arial" panose="020B0604020202020204" pitchFamily="34" charset="0"/>
              </a:rPr>
              <a:t>　　中、重度中毒病人有神经衰弱、</a:t>
            </a:r>
            <a:r>
              <a:rPr lang="zh-CN" altLang="en-US" sz="1200" dirty="0">
                <a:latin typeface="Arial" panose="020B0604020202020204" pitchFamily="34" charset="0"/>
                <a:hlinkClick r:id="rId2"/>
              </a:rPr>
              <a:t>震颤麻痹</a:t>
            </a:r>
            <a:r>
              <a:rPr lang="zh-CN" altLang="en-US" sz="1200" dirty="0">
                <a:latin typeface="Arial" panose="020B0604020202020204" pitchFamily="34" charset="0"/>
              </a:rPr>
              <a:t>、偏瘫、偏盲、失语、吞咽困难、智力障碍、中毒性精神病或去</a:t>
            </a:r>
            <a:r>
              <a:rPr lang="zh-CN" altLang="en-US" sz="1200" dirty="0">
                <a:latin typeface="Arial" panose="020B0604020202020204" pitchFamily="34" charset="0"/>
                <a:hlinkClick r:id="rId3"/>
              </a:rPr>
              <a:t>大脑</a:t>
            </a:r>
            <a:r>
              <a:rPr lang="zh-CN" altLang="en-US" sz="1200" dirty="0">
                <a:latin typeface="Arial" panose="020B0604020202020204" pitchFamily="34" charset="0"/>
              </a:rPr>
              <a:t>强直。部分患者可发生继发性脑病。 </a:t>
            </a:r>
            <a:endParaRPr lang="zh-CN" altLang="en-US" sz="1200" dirty="0">
              <a:latin typeface="Arial" panose="020B0604020202020204" pitchFamily="34"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dirty="0">
                <a:latin typeface="PMingLiU" panose="02020500000000000000" pitchFamily="18" charset="-120"/>
                <a:ea typeface="PMingLiU" panose="02020500000000000000" pitchFamily="18" charset="-120"/>
              </a:rPr>
              <a:t>4. </a:t>
            </a:r>
            <a:r>
              <a:rPr lang="zh-TW" altLang="en-US" sz="2000" dirty="0">
                <a:solidFill>
                  <a:srgbClr val="0070C0"/>
                </a:solidFill>
                <a:latin typeface="+mj-ea"/>
              </a:rPr>
              <a:t>碳氧血紅蛋白</a:t>
            </a:r>
            <a:r>
              <a:rPr lang="zh-CN" altLang="en-US" sz="2000" dirty="0">
                <a:solidFill>
                  <a:srgbClr val="0070C0"/>
                </a:solidFill>
                <a:latin typeface="Arial" panose="020B0604020202020204" pitchFamily="34" charset="0"/>
              </a:rPr>
              <a:t>浓度</a:t>
            </a:r>
            <a:r>
              <a:rPr lang="zh-CN" altLang="en-US" sz="2000" dirty="0">
                <a:latin typeface="Arial" panose="020B0604020202020204" pitchFamily="34" charset="0"/>
              </a:rPr>
              <a:t>与</a:t>
            </a:r>
            <a:r>
              <a:rPr lang="en-US" altLang="zh-CN" sz="2000" dirty="0">
                <a:solidFill>
                  <a:srgbClr val="0070C0"/>
                </a:solidFill>
                <a:latin typeface="Arial" panose="020B0604020202020204" pitchFamily="34" charset="0"/>
              </a:rPr>
              <a:t>CO</a:t>
            </a:r>
            <a:r>
              <a:rPr lang="zh-CN" altLang="en-US" sz="2000" dirty="0">
                <a:solidFill>
                  <a:srgbClr val="0070C0"/>
                </a:solidFill>
                <a:latin typeface="Arial" panose="020B0604020202020204" pitchFamily="34" charset="0"/>
              </a:rPr>
              <a:t>的浓度</a:t>
            </a:r>
            <a:r>
              <a:rPr lang="zh-CN" altLang="en-US" sz="2000" dirty="0">
                <a:latin typeface="Arial" panose="020B0604020202020204" pitchFamily="34" charset="0"/>
              </a:rPr>
              <a:t>与</a:t>
            </a:r>
            <a:r>
              <a:rPr lang="zh-CN" altLang="en-US" sz="2000" dirty="0">
                <a:solidFill>
                  <a:srgbClr val="0070C0"/>
                </a:solidFill>
                <a:latin typeface="Arial" panose="020B0604020202020204" pitchFamily="34" charset="0"/>
              </a:rPr>
              <a:t>时间</a:t>
            </a:r>
            <a:r>
              <a:rPr lang="zh-CN" altLang="en-US" sz="2000" dirty="0">
                <a:latin typeface="Arial" panose="020B0604020202020204" pitchFamily="34" charset="0"/>
              </a:rPr>
              <a:t>的关系</a:t>
            </a:r>
            <a:endParaRPr lang="zh-CN" altLang="en-US" sz="2000" dirty="0">
              <a:latin typeface="PMingLiU" panose="02020500000000000000" pitchFamily="18" charset="-120"/>
              <a:ea typeface="PMingLiU" panose="02020500000000000000" pitchFamily="18" charset="-120"/>
            </a:endParaRPr>
          </a:p>
        </p:txBody>
      </p:sp>
      <p:sp>
        <p:nvSpPr>
          <p:cNvPr id="5" name="矩形 4"/>
          <p:cNvSpPr/>
          <p:nvPr/>
        </p:nvSpPr>
        <p:spPr>
          <a:xfrm>
            <a:off x="469265" y="3654425"/>
            <a:ext cx="8065135" cy="1517650"/>
          </a:xfrm>
          <a:prstGeom prst="rect">
            <a:avLst/>
          </a:prstGeom>
          <a:pattFill prst="pct5">
            <a:fgClr>
              <a:schemeClr val="accent1"/>
            </a:fgClr>
            <a:bgClr>
              <a:schemeClr val="bg1"/>
            </a:bgClr>
          </a:pattFill>
          <a:ln>
            <a:solidFill>
              <a:srgbClr val="00B0F0"/>
            </a:solidFill>
          </a:ln>
        </p:spPr>
        <p:txBody>
          <a:bodyPr wrap="square">
            <a:noAutofit/>
          </a:bodyPr>
          <a:lstStyle/>
          <a:p>
            <a:r>
              <a:rPr lang="zh-CN" altLang="en-US" sz="1200" dirty="0">
                <a:latin typeface="Arial" panose="020B0604020202020204" pitchFamily="34" charset="0"/>
              </a:rPr>
              <a:t>备注：</a:t>
            </a:r>
            <a:endParaRPr lang="zh-CN" altLang="en-US" sz="1200" dirty="0">
              <a:latin typeface="Arial" panose="020B0604020202020204" pitchFamily="34" charset="0"/>
            </a:endParaRPr>
          </a:p>
          <a:p>
            <a:r>
              <a:rPr lang="zh-CN" altLang="en-US" sz="1200" dirty="0">
                <a:latin typeface="Arial" panose="020B0604020202020204" pitchFamily="34" charset="0"/>
              </a:rPr>
              <a:t>横坐标是时间，单位是分钟；纵坐标是</a:t>
            </a:r>
            <a:r>
              <a:rPr lang="en-US" altLang="zh-CN" sz="1200" dirty="0">
                <a:latin typeface="Arial" panose="020B0604020202020204" pitchFamily="34" charset="0"/>
              </a:rPr>
              <a:t>CO</a:t>
            </a:r>
            <a:r>
              <a:rPr lang="zh-CN" altLang="en-US" sz="1200" dirty="0">
                <a:latin typeface="Arial" panose="020B0604020202020204" pitchFamily="34" charset="0"/>
              </a:rPr>
              <a:t>的浓度，单位是</a:t>
            </a:r>
            <a:r>
              <a:rPr lang="en-US" altLang="zh-CN" sz="1200" dirty="0">
                <a:latin typeface="Arial" panose="020B0604020202020204" pitchFamily="34" charset="0"/>
              </a:rPr>
              <a:t>PPM</a:t>
            </a:r>
            <a:r>
              <a:rPr lang="zh-CN" altLang="en-US" sz="1200" dirty="0">
                <a:latin typeface="Arial" panose="020B0604020202020204" pitchFamily="34" charset="0"/>
              </a:rPr>
              <a:t>。图中</a:t>
            </a:r>
            <a:r>
              <a:rPr lang="en-US" altLang="zh-CN" sz="1200" dirty="0">
                <a:latin typeface="Arial" panose="020B0604020202020204" pitchFamily="34" charset="0"/>
              </a:rPr>
              <a:t>A~J</a:t>
            </a:r>
            <a:r>
              <a:rPr lang="zh-CN" altLang="en-US" sz="1200" dirty="0">
                <a:latin typeface="Arial" panose="020B0604020202020204" pitchFamily="34" charset="0"/>
              </a:rPr>
              <a:t>曲线为</a:t>
            </a:r>
            <a:r>
              <a:rPr lang="en-US" altLang="zh-CN" sz="1200" dirty="0" err="1">
                <a:latin typeface="Arial" panose="020B0604020202020204" pitchFamily="34" charset="0"/>
              </a:rPr>
              <a:t>COHb</a:t>
            </a:r>
            <a:r>
              <a:rPr lang="zh-CN" altLang="en-US" sz="1200" dirty="0">
                <a:latin typeface="Arial" panose="020B0604020202020204" pitchFamily="34" charset="0"/>
              </a:rPr>
              <a:t>的浓度。</a:t>
            </a:r>
            <a:endParaRPr lang="zh-CN" altLang="en-US" sz="1200" dirty="0">
              <a:latin typeface="Arial" panose="020B0604020202020204" pitchFamily="34" charset="0"/>
            </a:endParaRPr>
          </a:p>
          <a:p>
            <a:r>
              <a:rPr lang="en-US" altLang="zh-CN" sz="1200" dirty="0">
                <a:latin typeface="Arial" panose="020B0604020202020204" pitchFamily="34" charset="0"/>
              </a:rPr>
              <a:t>1</a:t>
            </a:r>
            <a:r>
              <a:rPr lang="zh-CN" altLang="en-US" sz="1200" dirty="0">
                <a:latin typeface="Arial" panose="020B0604020202020204" pitchFamily="34" charset="0"/>
              </a:rPr>
              <a:t>，在相同浓度， </a:t>
            </a:r>
            <a:r>
              <a:rPr lang="en-US" altLang="zh-CN" sz="1200" dirty="0" err="1">
                <a:latin typeface="Arial" panose="020B0604020202020204" pitchFamily="34" charset="0"/>
              </a:rPr>
              <a:t>COHb</a:t>
            </a:r>
            <a:r>
              <a:rPr lang="zh-CN" altLang="en-US" sz="1200" dirty="0">
                <a:latin typeface="Arial" panose="020B0604020202020204" pitchFamily="34" charset="0"/>
              </a:rPr>
              <a:t>浓度与时间成正比。比如，在</a:t>
            </a:r>
            <a:r>
              <a:rPr lang="en-US" altLang="zh-CN" sz="1200" dirty="0">
                <a:solidFill>
                  <a:srgbClr val="0070C0"/>
                </a:solidFill>
                <a:latin typeface="Arial" panose="020B0604020202020204" pitchFamily="34" charset="0"/>
              </a:rPr>
              <a:t>600PPM</a:t>
            </a:r>
            <a:r>
              <a:rPr lang="zh-CN" altLang="en-US" sz="1200" dirty="0">
                <a:latin typeface="Arial" panose="020B0604020202020204" pitchFamily="34" charset="0"/>
              </a:rPr>
              <a:t>下，随着时间的由约</a:t>
            </a:r>
            <a:r>
              <a:rPr lang="en-US" altLang="zh-CN" sz="1200" dirty="0">
                <a:latin typeface="Arial" panose="020B0604020202020204" pitchFamily="34" charset="0"/>
              </a:rPr>
              <a:t>5</a:t>
            </a:r>
            <a:r>
              <a:rPr lang="zh-CN" altLang="en-US" sz="1200" dirty="0">
                <a:latin typeface="Arial" panose="020B0604020202020204" pitchFamily="34" charset="0"/>
              </a:rPr>
              <a:t>分钟增加约</a:t>
            </a:r>
            <a:r>
              <a:rPr lang="en-US" altLang="zh-CN" sz="1200" dirty="0">
                <a:latin typeface="Arial" panose="020B0604020202020204" pitchFamily="34" charset="0"/>
              </a:rPr>
              <a:t>70</a:t>
            </a:r>
            <a:r>
              <a:rPr lang="zh-CN" altLang="en-US" sz="1200" dirty="0">
                <a:latin typeface="Arial" panose="020B0604020202020204" pitchFamily="34" charset="0"/>
              </a:rPr>
              <a:t>分钟，</a:t>
            </a:r>
            <a:r>
              <a:rPr lang="en-US" altLang="zh-CN" sz="1200" dirty="0" err="1">
                <a:latin typeface="Arial" panose="020B0604020202020204" pitchFamily="34" charset="0"/>
              </a:rPr>
              <a:t>COHb</a:t>
            </a:r>
            <a:r>
              <a:rPr lang="zh-CN" altLang="en-US" sz="1200" dirty="0">
                <a:latin typeface="Arial" panose="020B0604020202020204" pitchFamily="34" charset="0"/>
              </a:rPr>
              <a:t>可由</a:t>
            </a:r>
            <a:r>
              <a:rPr lang="en-US" altLang="zh-CN" sz="1200" dirty="0">
                <a:solidFill>
                  <a:srgbClr val="0070C0"/>
                </a:solidFill>
                <a:latin typeface="Arial" panose="020B0604020202020204" pitchFamily="34" charset="0"/>
              </a:rPr>
              <a:t>5%</a:t>
            </a:r>
            <a:r>
              <a:rPr lang="zh-CN" altLang="en-US" sz="1200" dirty="0">
                <a:solidFill>
                  <a:srgbClr val="0070C0"/>
                </a:solidFill>
                <a:latin typeface="Arial" panose="020B0604020202020204" pitchFamily="34" charset="0"/>
              </a:rPr>
              <a:t>（</a:t>
            </a:r>
            <a:r>
              <a:rPr lang="en-US" altLang="zh-CN" sz="1200" dirty="0">
                <a:solidFill>
                  <a:srgbClr val="0070C0"/>
                </a:solidFill>
                <a:latin typeface="Arial" panose="020B0604020202020204" pitchFamily="34" charset="0"/>
              </a:rPr>
              <a:t>J</a:t>
            </a:r>
            <a:r>
              <a:rPr lang="zh-CN" altLang="en-US" sz="1200" dirty="0">
                <a:solidFill>
                  <a:srgbClr val="0070C0"/>
                </a:solidFill>
                <a:latin typeface="Arial" panose="020B0604020202020204" pitchFamily="34" charset="0"/>
              </a:rPr>
              <a:t>）增加到</a:t>
            </a:r>
            <a:r>
              <a:rPr lang="en-US" altLang="zh-CN" sz="1200" dirty="0">
                <a:solidFill>
                  <a:srgbClr val="0070C0"/>
                </a:solidFill>
                <a:latin typeface="Arial" panose="020B0604020202020204" pitchFamily="34" charset="0"/>
              </a:rPr>
              <a:t>50%</a:t>
            </a:r>
            <a:r>
              <a:rPr lang="zh-CN" altLang="en-US" sz="1200" dirty="0">
                <a:solidFill>
                  <a:srgbClr val="0070C0"/>
                </a:solidFill>
                <a:latin typeface="Arial" panose="020B0604020202020204" pitchFamily="34" charset="0"/>
              </a:rPr>
              <a:t>（</a:t>
            </a:r>
            <a:r>
              <a:rPr lang="en-US" altLang="zh-CN" sz="1200" dirty="0">
                <a:solidFill>
                  <a:srgbClr val="0070C0"/>
                </a:solidFill>
                <a:latin typeface="Arial" panose="020B0604020202020204" pitchFamily="34" charset="0"/>
              </a:rPr>
              <a:t>A</a:t>
            </a:r>
            <a:r>
              <a:rPr lang="zh-CN" altLang="en-US" sz="1200" dirty="0">
                <a:solidFill>
                  <a:srgbClr val="0070C0"/>
                </a:solidFill>
                <a:latin typeface="Arial" panose="020B0604020202020204" pitchFamily="34" charset="0"/>
              </a:rPr>
              <a:t>）</a:t>
            </a:r>
            <a:r>
              <a:rPr lang="zh-CN" altLang="en-US" sz="1200" dirty="0">
                <a:latin typeface="Arial" panose="020B0604020202020204" pitchFamily="34" charset="0"/>
              </a:rPr>
              <a:t>。</a:t>
            </a:r>
            <a:br>
              <a:rPr lang="zh-CN" altLang="en-US" sz="1200" dirty="0">
                <a:latin typeface="Arial" panose="020B0604020202020204" pitchFamily="34" charset="0"/>
              </a:rPr>
            </a:br>
            <a:r>
              <a:rPr lang="en-US" altLang="zh-CN" sz="1200" dirty="0">
                <a:latin typeface="Arial" panose="020B0604020202020204" pitchFamily="34" charset="0"/>
              </a:rPr>
              <a:t>600PPM, 5</a:t>
            </a:r>
            <a:r>
              <a:rPr lang="zh-CN" altLang="en-US" sz="1200" dirty="0">
                <a:latin typeface="Arial" panose="020B0604020202020204" pitchFamily="34" charset="0"/>
              </a:rPr>
              <a:t>分钟，</a:t>
            </a:r>
            <a:r>
              <a:rPr lang="en-US" altLang="zh-CN" sz="1200" dirty="0">
                <a:latin typeface="Arial" panose="020B0604020202020204" pitchFamily="34" charset="0"/>
              </a:rPr>
              <a:t>COHb: 5%:   </a:t>
            </a:r>
            <a:r>
              <a:rPr lang="zh-TW" altLang="zh-CN" sz="1200" dirty="0">
                <a:ln>
                  <a:noFill/>
                </a:ln>
                <a:effectLst/>
                <a:latin typeface="PMingLiU" panose="02020500000000000000" pitchFamily="18" charset="-120"/>
                <a:ea typeface="PMingLiU" panose="02020500000000000000" pitchFamily="18" charset="-120"/>
                <a:sym typeface="+mn-ea"/>
              </a:rPr>
              <a:t>沒有</a:t>
            </a:r>
            <a:r>
              <a:rPr lang="zh-CN" altLang="zh-CN" sz="1200" dirty="0">
                <a:ln>
                  <a:noFill/>
                </a:ln>
                <a:effectLst/>
                <a:latin typeface="PMingLiU" panose="02020500000000000000" pitchFamily="18" charset="-120"/>
                <a:ea typeface="PMingLiU" panose="02020500000000000000" pitchFamily="18" charset="-120"/>
                <a:sym typeface="+mn-ea"/>
              </a:rPr>
              <a:t>明显症状</a:t>
            </a:r>
            <a:endParaRPr lang="zh-CN" altLang="zh-CN" sz="1200" dirty="0">
              <a:ln>
                <a:noFill/>
              </a:ln>
              <a:effectLst/>
              <a:latin typeface="PMingLiU" panose="02020500000000000000" pitchFamily="18" charset="-120"/>
              <a:ea typeface="PMingLiU" panose="02020500000000000000" pitchFamily="18" charset="-120"/>
              <a:sym typeface="+mn-ea"/>
            </a:endParaRPr>
          </a:p>
          <a:p>
            <a:r>
              <a:rPr lang="en-US" altLang="zh-CN" sz="1200" dirty="0">
                <a:solidFill>
                  <a:srgbClr val="0000FF"/>
                </a:solidFill>
                <a:latin typeface="Arial" panose="020B0604020202020204" pitchFamily="34" charset="0"/>
                <a:sym typeface="+mn-ea"/>
              </a:rPr>
              <a:t>600PPM, 70</a:t>
            </a:r>
            <a:r>
              <a:rPr lang="zh-CN" altLang="en-US" sz="1200" dirty="0">
                <a:solidFill>
                  <a:srgbClr val="0000FF"/>
                </a:solidFill>
                <a:latin typeface="Arial" panose="020B0604020202020204" pitchFamily="34" charset="0"/>
                <a:sym typeface="+mn-ea"/>
              </a:rPr>
              <a:t>分钟，</a:t>
            </a:r>
            <a:r>
              <a:rPr lang="en-US" altLang="zh-CN" sz="1200" dirty="0">
                <a:solidFill>
                  <a:srgbClr val="0000FF"/>
                </a:solidFill>
                <a:latin typeface="Arial" panose="020B0604020202020204" pitchFamily="34" charset="0"/>
                <a:sym typeface="+mn-ea"/>
              </a:rPr>
              <a:t>COHb: 50%:   </a:t>
            </a:r>
            <a:r>
              <a:rPr lang="zh-TW" altLang="zh-CN" sz="1200" dirty="0">
                <a:ln>
                  <a:noFill/>
                </a:ln>
                <a:solidFill>
                  <a:srgbClr val="0000FF"/>
                </a:solidFill>
                <a:effectLst/>
                <a:latin typeface="PMingLiU" panose="02020500000000000000" pitchFamily="18" charset="-120"/>
                <a:ea typeface="PMingLiU" panose="02020500000000000000" pitchFamily="18" charset="-120"/>
                <a:sym typeface="+mn-ea"/>
              </a:rPr>
              <a:t>呼吸</a:t>
            </a:r>
            <a:r>
              <a:rPr lang="en-US" altLang="zh-TW" sz="1200" dirty="0">
                <a:ln>
                  <a:noFill/>
                </a:ln>
                <a:solidFill>
                  <a:srgbClr val="0000FF"/>
                </a:solidFill>
                <a:effectLst/>
                <a:latin typeface="PMingLiU" panose="02020500000000000000" pitchFamily="18" charset="-120"/>
                <a:ea typeface="PMingLiU" panose="02020500000000000000" pitchFamily="18" charset="-120"/>
                <a:sym typeface="+mn-ea"/>
              </a:rPr>
              <a:t>, </a:t>
            </a:r>
            <a:r>
              <a:rPr lang="zh-TW" altLang="zh-CN" sz="1200" dirty="0">
                <a:ln>
                  <a:noFill/>
                </a:ln>
                <a:solidFill>
                  <a:srgbClr val="0000FF"/>
                </a:solidFill>
                <a:effectLst/>
                <a:latin typeface="PMingLiU" panose="02020500000000000000" pitchFamily="18" charset="-120"/>
                <a:ea typeface="PMingLiU" panose="02020500000000000000" pitchFamily="18" charset="-120"/>
                <a:sym typeface="+mn-ea"/>
              </a:rPr>
              <a:t>脉搏加速</a:t>
            </a:r>
            <a:r>
              <a:rPr lang="en-US" altLang="zh-TW" sz="1200" dirty="0">
                <a:ln>
                  <a:noFill/>
                </a:ln>
                <a:solidFill>
                  <a:srgbClr val="0000FF"/>
                </a:solidFill>
                <a:effectLst/>
                <a:latin typeface="PMingLiU" panose="02020500000000000000" pitchFamily="18" charset="-120"/>
                <a:ea typeface="PMingLiU" panose="02020500000000000000" pitchFamily="18" charset="-120"/>
                <a:sym typeface="+mn-ea"/>
              </a:rPr>
              <a:t>, </a:t>
            </a:r>
            <a:r>
              <a:rPr lang="zh-TW" altLang="zh-CN" sz="1200" dirty="0">
                <a:ln>
                  <a:noFill/>
                </a:ln>
                <a:solidFill>
                  <a:srgbClr val="0000FF"/>
                </a:solidFill>
                <a:effectLst/>
                <a:latin typeface="PMingLiU" panose="02020500000000000000" pitchFamily="18" charset="-120"/>
                <a:ea typeface="PMingLiU" panose="02020500000000000000" pitchFamily="18" charset="-120"/>
                <a:sym typeface="+mn-ea"/>
              </a:rPr>
              <a:t>晕厥及虚脫</a:t>
            </a:r>
            <a:endParaRPr lang="zh-CN" altLang="zh-CN" sz="1200" dirty="0">
              <a:ln>
                <a:noFill/>
              </a:ln>
              <a:effectLst/>
              <a:latin typeface="PMingLiU" panose="02020500000000000000" pitchFamily="18" charset="-120"/>
              <a:ea typeface="PMingLiU" panose="02020500000000000000" pitchFamily="18" charset="-120"/>
              <a:sym typeface="+mn-ea"/>
            </a:endParaRPr>
          </a:p>
          <a:p>
            <a:r>
              <a:rPr lang="en-US" altLang="zh-CN" sz="1200" dirty="0">
                <a:latin typeface="Arial" panose="020B0604020202020204" pitchFamily="34" charset="0"/>
              </a:rPr>
              <a:t>2</a:t>
            </a:r>
            <a:r>
              <a:rPr lang="zh-CN" altLang="en-US" sz="1200" dirty="0">
                <a:latin typeface="Arial" panose="020B0604020202020204" pitchFamily="34" charset="0"/>
              </a:rPr>
              <a:t>，在相同时间内，</a:t>
            </a:r>
            <a:r>
              <a:rPr lang="en-US" altLang="zh-CN" sz="1200" dirty="0" err="1">
                <a:latin typeface="Arial" panose="020B0604020202020204" pitchFamily="34" charset="0"/>
              </a:rPr>
              <a:t>COHb</a:t>
            </a:r>
            <a:r>
              <a:rPr lang="zh-CN" altLang="en-US" sz="1200" dirty="0">
                <a:latin typeface="Arial" panose="020B0604020202020204" pitchFamily="34" charset="0"/>
              </a:rPr>
              <a:t>浓度与</a:t>
            </a:r>
            <a:r>
              <a:rPr lang="en-US" altLang="zh-CN" sz="1200" dirty="0">
                <a:latin typeface="Arial" panose="020B0604020202020204" pitchFamily="34" charset="0"/>
              </a:rPr>
              <a:t>CO</a:t>
            </a:r>
            <a:r>
              <a:rPr lang="zh-CN" altLang="en-US" sz="1200" dirty="0">
                <a:latin typeface="Arial" panose="020B0604020202020204" pitchFamily="34" charset="0"/>
              </a:rPr>
              <a:t>的浓度成正比。</a:t>
            </a:r>
            <a:endParaRPr lang="zh-CN" altLang="en-US" sz="1200" dirty="0">
              <a:latin typeface="Arial" panose="020B0604020202020204" pitchFamily="34" charset="0"/>
            </a:endParaRPr>
          </a:p>
        </p:txBody>
      </p:sp>
      <p:graphicFrame>
        <p:nvGraphicFramePr>
          <p:cNvPr id="3" name="对象 2"/>
          <p:cNvGraphicFramePr/>
          <p:nvPr/>
        </p:nvGraphicFramePr>
        <p:xfrm>
          <a:off x="972185" y="841375"/>
          <a:ext cx="6767830" cy="2730500"/>
        </p:xfrm>
        <a:graphic>
          <a:graphicData uri="http://schemas.openxmlformats.org/presentationml/2006/ole">
            <mc:AlternateContent xmlns:mc="http://schemas.openxmlformats.org/markup-compatibility/2006">
              <mc:Choice xmlns:v="urn:schemas-microsoft-com:vml" Requires="v">
                <p:oleObj spid="_x0000_s4" name="" r:id="rId1" imgW="6762750" imgH="3705225" progId="Paint.Picture">
                  <p:embed/>
                </p:oleObj>
              </mc:Choice>
              <mc:Fallback>
                <p:oleObj name="" r:id="rId1" imgW="6762750" imgH="3705225" progId="Paint.Picture">
                  <p:embed/>
                  <p:pic>
                    <p:nvPicPr>
                      <p:cNvPr id="0" name="图片 3"/>
                      <p:cNvPicPr/>
                      <p:nvPr/>
                    </p:nvPicPr>
                    <p:blipFill>
                      <a:blip r:embed="rId2"/>
                      <a:stretch>
                        <a:fillRect/>
                      </a:stretch>
                    </p:blipFill>
                    <p:spPr>
                      <a:xfrm>
                        <a:off x="972185" y="841375"/>
                        <a:ext cx="6767830" cy="2730500"/>
                      </a:xfrm>
                      <a:prstGeom prst="rect">
                        <a:avLst/>
                      </a:prstGeom>
                    </p:spPr>
                  </p:pic>
                </p:oleObj>
              </mc:Fallback>
            </mc:AlternateContent>
          </a:graphicData>
        </a:graphic>
      </p:graphicFrame>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PMingLiU" panose="02020500000000000000" pitchFamily="18" charset="-120"/>
                <a:ea typeface="PMingLiU" panose="02020500000000000000" pitchFamily="18" charset="-120"/>
              </a:rPr>
              <a:t>4.</a:t>
            </a:r>
            <a:r>
              <a:rPr lang="zh-TW" altLang="en-US" dirty="0">
                <a:solidFill>
                  <a:srgbClr val="0070C0"/>
                </a:solidFill>
                <a:latin typeface="+mj-ea"/>
              </a:rPr>
              <a:t>碳氧血紅蛋白</a:t>
            </a:r>
            <a:r>
              <a:rPr lang="zh-CN" altLang="en-US" sz="2000" dirty="0">
                <a:solidFill>
                  <a:srgbClr val="0070C0"/>
                </a:solidFill>
                <a:latin typeface="Arial" panose="020B0604020202020204" pitchFamily="34" charset="0"/>
              </a:rPr>
              <a:t>浓度</a:t>
            </a:r>
            <a:r>
              <a:rPr lang="zh-CN" altLang="en-US" sz="2000" dirty="0">
                <a:latin typeface="Arial" panose="020B0604020202020204" pitchFamily="34" charset="0"/>
              </a:rPr>
              <a:t>与</a:t>
            </a:r>
            <a:r>
              <a:rPr lang="en-US" altLang="zh-CN" sz="2000" dirty="0">
                <a:solidFill>
                  <a:srgbClr val="0070C0"/>
                </a:solidFill>
                <a:latin typeface="Arial" panose="020B0604020202020204" pitchFamily="34" charset="0"/>
              </a:rPr>
              <a:t>CO</a:t>
            </a:r>
            <a:r>
              <a:rPr lang="zh-CN" altLang="en-US" sz="2000" dirty="0">
                <a:solidFill>
                  <a:srgbClr val="0070C0"/>
                </a:solidFill>
                <a:latin typeface="Arial" panose="020B0604020202020204" pitchFamily="34" charset="0"/>
              </a:rPr>
              <a:t>的浓度</a:t>
            </a:r>
            <a:r>
              <a:rPr lang="zh-CN" altLang="en-US" sz="2000" dirty="0">
                <a:latin typeface="Arial" panose="020B0604020202020204" pitchFamily="34" charset="0"/>
              </a:rPr>
              <a:t>与</a:t>
            </a:r>
            <a:r>
              <a:rPr lang="zh-CN" altLang="en-US" sz="2000" dirty="0">
                <a:solidFill>
                  <a:srgbClr val="0070C0"/>
                </a:solidFill>
                <a:latin typeface="Arial" panose="020B0604020202020204" pitchFamily="34" charset="0"/>
              </a:rPr>
              <a:t>时间</a:t>
            </a:r>
            <a:r>
              <a:rPr lang="zh-CN" altLang="en-US" sz="2000" dirty="0">
                <a:latin typeface="Arial" panose="020B0604020202020204" pitchFamily="34" charset="0"/>
              </a:rPr>
              <a:t>的关系</a:t>
            </a:r>
            <a:endParaRPr lang="zh-CN" altLang="en-US" dirty="0">
              <a:latin typeface="PMingLiU" panose="02020500000000000000" pitchFamily="18" charset="-120"/>
              <a:ea typeface="PMingLiU" panose="02020500000000000000" pitchFamily="18" charset="-120"/>
            </a:endParaRPr>
          </a:p>
        </p:txBody>
      </p:sp>
      <p:sp>
        <p:nvSpPr>
          <p:cNvPr id="3" name="矩形 2"/>
          <p:cNvSpPr/>
          <p:nvPr/>
        </p:nvSpPr>
        <p:spPr>
          <a:xfrm>
            <a:off x="465278" y="913284"/>
            <a:ext cx="8213444" cy="3385542"/>
          </a:xfrm>
          <a:prstGeom prst="rect">
            <a:avLst/>
          </a:prstGeom>
        </p:spPr>
        <p:txBody>
          <a:bodyPr wrap="square">
            <a:spAutoFit/>
          </a:bodyPr>
          <a:lstStyle/>
          <a:p>
            <a:r>
              <a:rPr lang="zh-CN" altLang="en-GB" sz="1400" b="1" dirty="0">
                <a:latin typeface="PMingLiU" panose="02020500000000000000" pitchFamily="18" charset="-120"/>
                <a:ea typeface="PMingLiU" panose="02020500000000000000" pitchFamily="18" charset="-120"/>
              </a:rPr>
              <a:t>应</a:t>
            </a:r>
            <a:r>
              <a:rPr lang="zh-TW" altLang="en-US" sz="1400" b="1" dirty="0">
                <a:latin typeface="PMingLiU" panose="02020500000000000000" pitchFamily="18" charset="-120"/>
                <a:ea typeface="PMingLiU" panose="02020500000000000000" pitchFamily="18" charset="-120"/>
              </a:rPr>
              <a:t>急</a:t>
            </a:r>
            <a:r>
              <a:rPr lang="zh-CN" altLang="en-GB" sz="1400" b="1" dirty="0">
                <a:latin typeface="PMingLiU" panose="02020500000000000000" pitchFamily="18" charset="-120"/>
                <a:ea typeface="PMingLiU" panose="02020500000000000000" pitchFamily="18" charset="-120"/>
              </a:rPr>
              <a:t>措施</a:t>
            </a:r>
            <a:r>
              <a:rPr lang="en-GB" altLang="zh-CN" sz="1400" b="1" dirty="0">
                <a:latin typeface="PMingLiU" panose="02020500000000000000" pitchFamily="18" charset="-120"/>
                <a:ea typeface="PMingLiU" panose="02020500000000000000" pitchFamily="18" charset="-120"/>
              </a:rPr>
              <a:t>:</a:t>
            </a:r>
            <a:br>
              <a:rPr lang="zh-CN" altLang="en-US" sz="1400" b="1" dirty="0">
                <a:latin typeface="PMingLiU" panose="02020500000000000000" pitchFamily="18" charset="-120"/>
                <a:ea typeface="PMingLiU" panose="02020500000000000000" pitchFamily="18" charset="-120"/>
              </a:rPr>
            </a:br>
            <a:r>
              <a:rPr lang="en-US" altLang="zh-TW" sz="1400" dirty="0">
                <a:latin typeface="PMingLiU" panose="02020500000000000000" pitchFamily="18" charset="-120"/>
                <a:ea typeface="PMingLiU" panose="02020500000000000000" pitchFamily="18" charset="-120"/>
              </a:rPr>
              <a:t>I</a:t>
            </a:r>
            <a:r>
              <a:rPr lang="zh-TW" altLang="en-US" sz="1400" dirty="0">
                <a:latin typeface="PMingLiU" panose="02020500000000000000" pitchFamily="18" charset="-120"/>
                <a:ea typeface="PMingLiU" panose="02020500000000000000" pitchFamily="18" charset="-120"/>
              </a:rPr>
              <a:t>、  轻度中毒；发出求救信号，要求他人离开现场，一般可以自救</a:t>
            </a:r>
            <a:br>
              <a:rPr lang="zh-TW" altLang="en-US" sz="1400" dirty="0">
                <a:latin typeface="PMingLiU" panose="02020500000000000000" pitchFamily="18" charset="-120"/>
                <a:ea typeface="PMingLiU" panose="02020500000000000000" pitchFamily="18" charset="-120"/>
              </a:rPr>
            </a:br>
            <a:r>
              <a:rPr lang="en-US" altLang="zh-TW" sz="1400" dirty="0">
                <a:latin typeface="PMingLiU" panose="02020500000000000000" pitchFamily="18" charset="-120"/>
                <a:ea typeface="PMingLiU" panose="02020500000000000000" pitchFamily="18" charset="-120"/>
              </a:rPr>
              <a:t>II</a:t>
            </a:r>
            <a:r>
              <a:rPr lang="zh-TW" altLang="en-US" sz="1400" dirty="0">
                <a:latin typeface="PMingLiU" panose="02020500000000000000" pitchFamily="18" charset="-120"/>
                <a:ea typeface="PMingLiU" panose="02020500000000000000" pitchFamily="18" charset="-120"/>
              </a:rPr>
              <a:t>、 中度中毒；发出求救信号，要求他人救助，一般不能自救，需就医</a:t>
            </a:r>
            <a:br>
              <a:rPr lang="zh-TW" altLang="en-US" sz="1400" dirty="0">
                <a:latin typeface="PMingLiU" panose="02020500000000000000" pitchFamily="18" charset="-120"/>
                <a:ea typeface="PMingLiU" panose="02020500000000000000" pitchFamily="18" charset="-120"/>
              </a:rPr>
            </a:br>
            <a:r>
              <a:rPr lang="en-US" altLang="zh-TW" sz="1400" dirty="0">
                <a:latin typeface="PMingLiU" panose="02020500000000000000" pitchFamily="18" charset="-120"/>
                <a:ea typeface="PMingLiU" panose="02020500000000000000" pitchFamily="18" charset="-120"/>
              </a:rPr>
              <a:t>III</a:t>
            </a:r>
            <a:r>
              <a:rPr lang="zh-TW" altLang="en-US" sz="1400" dirty="0">
                <a:latin typeface="PMingLiU" panose="02020500000000000000" pitchFamily="18" charset="-120"/>
                <a:ea typeface="PMingLiU" panose="02020500000000000000" pitchFamily="18" charset="-120"/>
              </a:rPr>
              <a:t>、重度中毒；需要他人紧急援助，紧急就医。</a:t>
            </a:r>
            <a:endParaRPr lang="en-US" altLang="zh-TW" sz="1400" dirty="0">
              <a:latin typeface="PMingLiU" panose="02020500000000000000" pitchFamily="18" charset="-120"/>
              <a:ea typeface="PMingLiU" panose="02020500000000000000" pitchFamily="18" charset="-120"/>
            </a:endParaRPr>
          </a:p>
          <a:p>
            <a:endParaRPr lang="en-US" altLang="zh-CN" sz="1400" dirty="0">
              <a:latin typeface="PMingLiU" panose="02020500000000000000" pitchFamily="18" charset="-120"/>
              <a:ea typeface="PMingLiU" panose="02020500000000000000" pitchFamily="18" charset="-120"/>
            </a:endParaRPr>
          </a:p>
          <a:p>
            <a:pPr>
              <a:buFontTx/>
              <a:buNone/>
            </a:pPr>
            <a:r>
              <a:rPr lang="zh-TW" altLang="en-US" sz="1400" b="1" dirty="0">
                <a:latin typeface="PMingLiU" panose="02020500000000000000" pitchFamily="18" charset="-120"/>
                <a:ea typeface="PMingLiU" panose="02020500000000000000" pitchFamily="18" charset="-120"/>
              </a:rPr>
              <a:t>一氧化碳中毒的急救</a:t>
            </a:r>
            <a:r>
              <a:rPr lang="zh-TW" altLang="en-US" sz="1400" dirty="0">
                <a:latin typeface="PMingLiU" panose="02020500000000000000" pitchFamily="18" charset="-120"/>
                <a:ea typeface="PMingLiU" panose="02020500000000000000" pitchFamily="18" charset="-120"/>
              </a:rPr>
              <a:t>：</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抢救措施应结合现场的实际条件，当然最好的方法是送医院进行医疗，如果条件不允许，则应用以下的一些方法：</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脫离中毒的环境，打开门窗，呼吸新鲜空气，同时注意患者保暖。</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清除口腔內的分泌物，保持呼吸道的通畅，采用口对口人工呼吸， 即使在随后送医院的途中也不应停止。如发生心跳停止，应同时进行胸外心脏按压</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赶紧与最近的医疗单位取得联系，尽早给予高浓度氧气吸入等治疗</a:t>
            </a:r>
            <a:endParaRPr lang="zh-TW" altLang="en-US" sz="1400" dirty="0">
              <a:latin typeface="PMingLiU" panose="02020500000000000000" pitchFamily="18" charset="-120"/>
              <a:ea typeface="PMingLiU" panose="02020500000000000000" pitchFamily="18" charset="-120"/>
            </a:endParaRPr>
          </a:p>
          <a:p>
            <a:r>
              <a:rPr lang="zh-TW" altLang="en-US" sz="1400" dirty="0">
                <a:latin typeface="PMingLiU" panose="02020500000000000000" pitchFamily="18" charset="-120"/>
                <a:ea typeface="PMingLiU" panose="02020500000000000000" pitchFamily="18" charset="-120"/>
              </a:rPr>
              <a:t>尽快联系交通工具，送患者到有条件的医院作进一步的治疗</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包括高压氧舱治疗</a:t>
            </a:r>
            <a:r>
              <a:rPr lang="en-US" altLang="zh-TW" sz="1400" dirty="0">
                <a:latin typeface="PMingLiU" panose="02020500000000000000" pitchFamily="18" charset="-120"/>
                <a:ea typeface="PMingLiU" panose="02020500000000000000" pitchFamily="18" charset="-120"/>
              </a:rPr>
              <a:t>)</a:t>
            </a:r>
            <a:r>
              <a:rPr lang="zh-TW" altLang="en-US" sz="1400" dirty="0">
                <a:latin typeface="PMingLiU" panose="02020500000000000000" pitchFamily="18" charset="-120"/>
                <a:ea typeface="PMingLiU" panose="02020500000000000000" pitchFamily="18" charset="-120"/>
              </a:rPr>
              <a:t>以挽救生命，防止并发症和后遗症</a:t>
            </a:r>
            <a:endParaRPr lang="en-US" altLang="zh-CN" sz="1400" dirty="0">
              <a:latin typeface="PMingLiU" panose="02020500000000000000" pitchFamily="18" charset="-120"/>
              <a:ea typeface="PMingLiU" panose="02020500000000000000" pitchFamily="18" charset="-120"/>
            </a:endParaRPr>
          </a:p>
          <a:p>
            <a:endParaRPr lang="zh-CN" altLang="en-US" dirty="0"/>
          </a:p>
        </p:txBody>
      </p:sp>
    </p:spTree>
  </p:cSld>
  <p:clrMapOvr>
    <a:masterClrMapping/>
  </p:clrMapOvr>
  <p:transition>
    <p:dissolve/>
  </p:transition>
</p:sld>
</file>

<file path=ppt/tags/tag1.xml><?xml version="1.0" encoding="utf-8"?>
<p:tagLst xmlns:p="http://schemas.openxmlformats.org/presentationml/2006/main">
  <p:tag name="TIMING" val="|1"/>
</p:tagLst>
</file>

<file path=ppt/tags/tag2.xml><?xml version="1.0" encoding="utf-8"?>
<p:tagLst xmlns:p="http://schemas.openxmlformats.org/presentationml/2006/main">
  <p:tag name="KSO_WM_UNIT_TABLE_BEAUTIFY" val="smartTable{4f34aef2-c8ce-411c-bc8c-9e8eafa68d2b}"/>
</p:tagLst>
</file>

<file path=ppt/tags/tag3.xml><?xml version="1.0" encoding="utf-8"?>
<p:tagLst xmlns:p="http://schemas.openxmlformats.org/presentationml/2006/main">
  <p:tag name="KSO_WM_UNIT_PLACING_PICTURE_USER_VIEWPORT" val="{&quot;height&quot;:3120,&quot;width&quot;:5955}"/>
</p:tagLst>
</file>

<file path=ppt/tags/tag4.xml><?xml version="1.0" encoding="utf-8"?>
<p:tagLst xmlns:p="http://schemas.openxmlformats.org/presentationml/2006/main">
  <p:tag name="KSO_WPP_MARK_KEY" val="beaf31b6-c60e-4df8-892d-f451305debb3"/>
  <p:tag name="COMMONDATA" val="eyJoZGlkIjoiNDlhYzNlNGFkYjk3MTUzNjdmZGIxMDRiZjc2ODM5Y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6525</Words>
  <Application>WPS 演示</Application>
  <PresentationFormat>全屏显示(16:10)</PresentationFormat>
  <Paragraphs>368</Paragraphs>
  <Slides>29</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18</vt:i4>
      </vt:variant>
      <vt:variant>
        <vt:lpstr>幻灯片标题</vt:lpstr>
      </vt:variant>
      <vt:variant>
        <vt:i4>29</vt:i4>
      </vt:variant>
    </vt:vector>
  </HeadingPairs>
  <TitlesOfParts>
    <vt:vector size="67" baseType="lpstr">
      <vt:lpstr>Arial</vt:lpstr>
      <vt:lpstr>宋体</vt:lpstr>
      <vt:lpstr>Wingdings</vt:lpstr>
      <vt:lpstr>华文细黑</vt:lpstr>
      <vt:lpstr>微软雅黑</vt:lpstr>
      <vt:lpstr>PMingLiU</vt:lpstr>
      <vt:lpstr>PMingLiU-ExtB</vt:lpstr>
      <vt:lpstr>仿宋_GB2312</vt:lpstr>
      <vt:lpstr>仿宋</vt:lpstr>
      <vt:lpstr>Calibri</vt:lpstr>
      <vt:lpstr>Arial Unicode MS</vt:lpstr>
      <vt:lpstr>等线</vt:lpstr>
      <vt:lpstr>Times New Roman</vt:lpstr>
      <vt:lpstr>PMingLiU</vt:lpstr>
      <vt:lpstr>ksdb</vt:lpstr>
      <vt:lpstr>华文琥珀</vt:lpstr>
      <vt:lpstr>华文中宋</vt:lpstr>
      <vt:lpstr>Playbill</vt:lpstr>
      <vt:lpstr>PMingLiU</vt:lpstr>
      <vt:lpstr>Office 主题</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UL2034:2017 Standard Introduction</vt:lpstr>
      <vt:lpstr>Content</vt:lpstr>
      <vt:lpstr>                    一.  产品知识的介绍</vt:lpstr>
      <vt:lpstr>2.  什么是一氧化碳（CO）？</vt:lpstr>
      <vt:lpstr>3. 什么是碳氧血紅蛋白（COHb）？ </vt:lpstr>
      <vt:lpstr>4. 血液中COHb浓度与中毒症状的关联</vt:lpstr>
      <vt:lpstr>4. 血液中COHb浓度与中毒症状的关联</vt:lpstr>
      <vt:lpstr>5. 碳氧血紅蛋白浓度与CO的浓度与时间的关系</vt:lpstr>
      <vt:lpstr>5.碳氧血紅蛋白浓度与CO的浓度与时间的关系</vt:lpstr>
      <vt:lpstr>PowerPoint 演示文稿</vt:lpstr>
      <vt:lpstr>6. CO报警器所采用标准 </vt:lpstr>
      <vt:lpstr>7.一氧化碳传感器</vt:lpstr>
      <vt:lpstr>10. CO传感器的等效电路</vt:lpstr>
      <vt:lpstr>11.技术参数比较</vt:lpstr>
      <vt:lpstr>12.CO报警器的技术要求</vt:lpstr>
      <vt:lpstr>13.家用燃气的种类</vt:lpstr>
      <vt:lpstr>14. 家用燃气的可爆性</vt:lpstr>
      <vt:lpstr>15. X-Sense一氧化碳报警器的产品特色</vt:lpstr>
      <vt:lpstr>                    二. UL2034标准的介绍  ULDF</vt:lpstr>
      <vt:lpstr>1. 使用的范围&amp;目的</vt:lpstr>
      <vt:lpstr>2. UL2034主要测试项目的介绍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Jason</dc:creator>
  <cp:lastModifiedBy>Administrator</cp:lastModifiedBy>
  <cp:revision>383</cp:revision>
  <dcterms:created xsi:type="dcterms:W3CDTF">2016-08-22T03:49:00Z</dcterms:created>
  <dcterms:modified xsi:type="dcterms:W3CDTF">2022-12-14T03:29:53Z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B9C44131270D4B3C99D2401A6CEE437C</vt:lpwstr>
  </property>
</Properties>
</file>