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notesSlides/notesSlide1.xml" ContentType="application/vnd.openxmlformats-officedocument.presentationml.notesSlide+xml"/>
  <Override PartName="/ppt/tags/tag63.xml" ContentType="application/vnd.openxmlformats-officedocument.presentationml.tags+xml"/>
  <Override PartName="/ppt/notesSlides/notesSlide2.xml" ContentType="application/vnd.openxmlformats-officedocument.presentationml.notesSlide+xml"/>
  <Override PartName="/ppt/tags/tag64.xml" ContentType="application/vnd.openxmlformats-officedocument.presentationml.tags+xml"/>
  <Override PartName="/ppt/notesSlides/notesSlide3.xml" ContentType="application/vnd.openxmlformats-officedocument.presentationml.notesSlide+xml"/>
  <Override PartName="/ppt/tags/tag65.xml" ContentType="application/vnd.openxmlformats-officedocument.presentationml.tags+xml"/>
  <Override PartName="/ppt/notesSlides/notesSlide4.xml" ContentType="application/vnd.openxmlformats-officedocument.presentationml.notesSlide+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notesSlides/notesSlide6.xml" ContentType="application/vnd.openxmlformats-officedocument.presentationml.notesSlide+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notesSlides/notesSlide8.xml" ContentType="application/vnd.openxmlformats-officedocument.presentationml.notesSlide+xml"/>
  <Override PartName="/ppt/tags/tag70.xml" ContentType="application/vnd.openxmlformats-officedocument.presentationml.tags+xml"/>
  <Override PartName="/ppt/notesSlides/notesSlide9.xml" ContentType="application/vnd.openxmlformats-officedocument.presentationml.notesSlide+xml"/>
  <Override PartName="/ppt/tags/tag71.xml" ContentType="application/vnd.openxmlformats-officedocument.presentationml.tags+xml"/>
  <Override PartName="/ppt/notesSlides/notesSlide10.xml" ContentType="application/vnd.openxmlformats-officedocument.presentationml.notesSlide+xml"/>
  <Override PartName="/ppt/tags/tag72.xml" ContentType="application/vnd.openxmlformats-officedocument.presentationml.tags+xml"/>
  <Override PartName="/ppt/notesSlides/notesSlide11.xml" ContentType="application/vnd.openxmlformats-officedocument.presentationml.notesSlide+xml"/>
  <Override PartName="/ppt/tags/tag7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62" r:id="rId3"/>
    <p:sldId id="273" r:id="rId4"/>
    <p:sldId id="274" r:id="rId5"/>
    <p:sldId id="276" r:id="rId6"/>
    <p:sldId id="275" r:id="rId7"/>
    <p:sldId id="277" r:id="rId8"/>
    <p:sldId id="278" r:id="rId9"/>
    <p:sldId id="281" r:id="rId10"/>
    <p:sldId id="279" r:id="rId11"/>
    <p:sldId id="280" r:id="rId12"/>
    <p:sldId id="26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61314"/>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20" d="100"/>
          <a:sy n="120" d="100"/>
        </p:scale>
        <p:origin x="300" y="96"/>
      </p:cViewPr>
      <p:guideLst>
        <p:guide orient="horz" pos="2160"/>
        <p:guide pos="386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2021/6/24/Thu</a:t>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smtClean="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445131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2021/6/24/Thu</a:t>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985846265"/>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31866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869858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256120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293443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77726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24155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38652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248526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316780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263833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24436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17114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957" y="2588281"/>
            <a:ext cx="10853459"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957" y="3566160"/>
            <a:ext cx="10853459"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2021/6/24/Thu</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2021/6/24/Thu</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70005" y="952508"/>
            <a:ext cx="10853459"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2021/6/24/Thu</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957" y="2588281"/>
            <a:ext cx="10853459"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57" y="432000"/>
            <a:ext cx="10853459"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957" y="1296000"/>
            <a:ext cx="10853459"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2021/6/24/Thu</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70005" y="3808730"/>
            <a:ext cx="10853459"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70000" y="4511675"/>
            <a:ext cx="10853459"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2021/6/24/Thu</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57" y="432000"/>
            <a:ext cx="10853459"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0005" y="1296000"/>
            <a:ext cx="5283837"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9580" y="1296000"/>
            <a:ext cx="5283837"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2021/6/24/Thu</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57" y="432000"/>
            <a:ext cx="10853459"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70005" y="1296000"/>
            <a:ext cx="5283837"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70000" y="1789043"/>
            <a:ext cx="5283795"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6452" y="1296000"/>
            <a:ext cx="5283837"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6452" y="1789043"/>
            <a:ext cx="5283837"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2021/6/24/Thu</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2021/6/24/Thu</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2021/6/24/Thu</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70005" y="1296000"/>
            <a:ext cx="5283837"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9628" y="1296000"/>
            <a:ext cx="5283837"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2021/6/24/Thu</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2326" y="952508"/>
            <a:ext cx="951091"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70000" y="952500"/>
            <a:ext cx="9829208"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2021/6/24/Thu</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957" y="432000"/>
            <a:ext cx="10853459"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957" y="1296000"/>
            <a:ext cx="10853459"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841" y="6349833"/>
            <a:ext cx="2700304"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2021/6/24/Thu</a:t>
            </a:fld>
            <a:endParaRPr lang="zh-CN" altLang="en-US"/>
          </a:p>
        </p:txBody>
      </p:sp>
      <p:sp>
        <p:nvSpPr>
          <p:cNvPr id="5" name="页脚占位符 4"/>
          <p:cNvSpPr>
            <a:spLocks noGrp="1"/>
          </p:cNvSpPr>
          <p:nvPr>
            <p:ph type="ftr" sz="quarter" idx="3"/>
            <p:custDataLst>
              <p:tags r:id="rId16"/>
            </p:custDataLst>
          </p:nvPr>
        </p:nvSpPr>
        <p:spPr>
          <a:xfrm>
            <a:off x="4116464" y="6349833"/>
            <a:ext cx="3960446"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1570" y="6349833"/>
            <a:ext cx="2700304"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grpSp>
        <p:nvGrpSpPr>
          <p:cNvPr id="15" name="组合 14"/>
          <p:cNvGrpSpPr/>
          <p:nvPr/>
        </p:nvGrpSpPr>
        <p:grpSpPr>
          <a:xfrm>
            <a:off x="3453765" y="2182697"/>
            <a:ext cx="5177155" cy="2731135"/>
            <a:chOff x="5439" y="2872"/>
            <a:chExt cx="8153" cy="4301"/>
          </a:xfrm>
        </p:grpSpPr>
        <p:pic>
          <p:nvPicPr>
            <p:cNvPr id="8" name="图片 7" descr="LOGO-1"/>
            <p:cNvPicPr>
              <a:picLocks noChangeAspect="1"/>
            </p:cNvPicPr>
            <p:nvPr/>
          </p:nvPicPr>
          <p:blipFill>
            <a:blip r:embed="rId5"/>
            <a:stretch>
              <a:fillRect/>
            </a:stretch>
          </p:blipFill>
          <p:spPr>
            <a:xfrm>
              <a:off x="8662" y="2872"/>
              <a:ext cx="1708" cy="1024"/>
            </a:xfrm>
            <a:prstGeom prst="rect">
              <a:avLst/>
            </a:prstGeom>
          </p:spPr>
        </p:pic>
        <p:sp>
          <p:nvSpPr>
            <p:cNvPr id="11" name="文本框 10"/>
            <p:cNvSpPr txBox="1"/>
            <p:nvPr/>
          </p:nvSpPr>
          <p:spPr>
            <a:xfrm>
              <a:off x="6954" y="4390"/>
              <a:ext cx="5132" cy="628"/>
            </a:xfrm>
            <a:prstGeom prst="rect">
              <a:avLst/>
            </a:prstGeom>
            <a:noFill/>
          </p:spPr>
          <p:txBody>
            <a:bodyPr wrap="square" rtlCol="0">
              <a:spAutoFit/>
            </a:bodyPr>
            <a:lstStyle/>
            <a:p>
              <a:pPr algn="dist"/>
              <a:r>
                <a:rPr lang="zh-CN" altLang="en-US" sz="2000">
                  <a:solidFill>
                    <a:schemeClr val="bg1"/>
                  </a:solidFill>
                </a:rPr>
                <a:t>深圳市安室智能有限公司</a:t>
              </a:r>
            </a:p>
          </p:txBody>
        </p:sp>
        <p:sp>
          <p:nvSpPr>
            <p:cNvPr id="12" name="文本框 11"/>
            <p:cNvSpPr txBox="1"/>
            <p:nvPr/>
          </p:nvSpPr>
          <p:spPr>
            <a:xfrm>
              <a:off x="7180" y="4910"/>
              <a:ext cx="4672" cy="531"/>
            </a:xfrm>
            <a:prstGeom prst="rect">
              <a:avLst/>
            </a:prstGeom>
            <a:noFill/>
          </p:spPr>
          <p:txBody>
            <a:bodyPr wrap="square" rtlCol="0">
              <a:spAutoFit/>
            </a:bodyPr>
            <a:lstStyle/>
            <a:p>
              <a:pPr algn="dist"/>
              <a:r>
                <a:rPr lang="zh-CN" altLang="en-US" sz="1600">
                  <a:solidFill>
                    <a:schemeClr val="bg1">
                      <a:lumMod val="65000"/>
                    </a:schemeClr>
                  </a:solidFill>
                </a:rPr>
                <a:t>X-Sense Innovations Co., Ltd.</a:t>
              </a:r>
            </a:p>
          </p:txBody>
        </p:sp>
        <p:sp>
          <p:nvSpPr>
            <p:cNvPr id="13" name="文本框 12"/>
            <p:cNvSpPr txBox="1"/>
            <p:nvPr/>
          </p:nvSpPr>
          <p:spPr>
            <a:xfrm>
              <a:off x="5439" y="5961"/>
              <a:ext cx="8153" cy="1212"/>
            </a:xfrm>
            <a:prstGeom prst="rect">
              <a:avLst/>
            </a:prstGeom>
            <a:noFill/>
          </p:spPr>
          <p:txBody>
            <a:bodyPr wrap="square" rtlCol="0">
              <a:spAutoFit/>
            </a:bodyPr>
            <a:lstStyle/>
            <a:p>
              <a:pPr algn="ctr"/>
              <a:r>
                <a:rPr lang="en-US" altLang="zh-CN" sz="4400" smtClean="0">
                  <a:solidFill>
                    <a:schemeClr val="bg1"/>
                  </a:solidFill>
                </a:rPr>
                <a:t>EN50131</a:t>
              </a:r>
              <a:r>
                <a:rPr lang="zh-CN" altLang="en-US" sz="4400" smtClean="0">
                  <a:solidFill>
                    <a:schemeClr val="bg1"/>
                  </a:solidFill>
                </a:rPr>
                <a:t>标准学习</a:t>
              </a:r>
              <a:endParaRPr lang="zh-CN" altLang="en-US" sz="4400">
                <a:solidFill>
                  <a:schemeClr val="bg1"/>
                </a:solidFill>
              </a:endParaRP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16835" y="589704"/>
            <a:ext cx="11084118" cy="584775"/>
          </a:xfrm>
          <a:prstGeom prst="rect">
            <a:avLst/>
          </a:prstGeom>
          <a:noFill/>
        </p:spPr>
        <p:txBody>
          <a:bodyPr wrap="square" rtlCol="0">
            <a:spAutoFit/>
          </a:bodyPr>
          <a:lstStyle/>
          <a:p>
            <a:pPr algn="ctr">
              <a:spcBef>
                <a:spcPct val="0"/>
              </a:spcBef>
            </a:pPr>
            <a:r>
              <a:rPr lang="en-US" altLang="zh-CN" sz="3200" b="1" smtClean="0"/>
              <a:t>EN50131-1</a:t>
            </a:r>
            <a:r>
              <a:rPr lang="zh-CN" altLang="en-US" sz="3200" b="1" smtClean="0"/>
              <a:t>标准 </a:t>
            </a:r>
            <a:r>
              <a:rPr lang="en-US" altLang="zh-CN" sz="3200" b="1"/>
              <a:t>– Access levels  </a:t>
            </a:r>
            <a:r>
              <a:rPr lang="zh-CN" altLang="en-US" sz="3200" b="1"/>
              <a:t>访问级别</a:t>
            </a:r>
          </a:p>
        </p:txBody>
      </p:sp>
      <p:sp>
        <p:nvSpPr>
          <p:cNvPr id="4" name="文本框 3"/>
          <p:cNvSpPr txBox="1"/>
          <p:nvPr/>
        </p:nvSpPr>
        <p:spPr>
          <a:xfrm>
            <a:off x="697726" y="1777902"/>
            <a:ext cx="11078155"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kern="100" smtClean="0">
                <a:latin typeface="+mn-ea"/>
                <a:cs typeface="Times New Roman" panose="02020603050405020304" pitchFamily="18" charset="0"/>
              </a:rPr>
              <a:t>Level 1  Access </a:t>
            </a:r>
            <a:r>
              <a:rPr lang="en-US" altLang="zh-CN" kern="100">
                <a:latin typeface="+mn-ea"/>
                <a:cs typeface="Times New Roman" panose="02020603050405020304" pitchFamily="18" charset="0"/>
              </a:rPr>
              <a:t>by any person  </a:t>
            </a:r>
            <a:r>
              <a:rPr lang="en-US" altLang="zh-CN" kern="100" smtClean="0">
                <a:latin typeface="+mn-ea"/>
                <a:cs typeface="Times New Roman" panose="02020603050405020304" pitchFamily="18" charset="0"/>
              </a:rPr>
              <a:t>                1</a:t>
            </a:r>
            <a:r>
              <a:rPr lang="zh-CN" altLang="en-US" kern="100">
                <a:latin typeface="+mn-ea"/>
                <a:cs typeface="Times New Roman" panose="02020603050405020304" pitchFamily="18" charset="0"/>
              </a:rPr>
              <a:t>级 任何人的访问权</a:t>
            </a:r>
            <a:r>
              <a:rPr lang="zh-CN" altLang="en-US" kern="100" smtClean="0">
                <a:latin typeface="+mn-ea"/>
                <a:cs typeface="Times New Roman" panose="02020603050405020304" pitchFamily="18" charset="0"/>
              </a:rPr>
              <a:t>限</a:t>
            </a:r>
            <a:endParaRPr lang="zh-CN" altLang="en-US" kern="100">
              <a:latin typeface="+mn-ea"/>
              <a:cs typeface="Times New Roman" panose="02020603050405020304" pitchFamily="18" charset="0"/>
            </a:endParaRPr>
          </a:p>
          <a:p>
            <a:r>
              <a:rPr lang="zh-CN" altLang="en-US" kern="100">
                <a:latin typeface="+mn-ea"/>
                <a:cs typeface="Times New Roman" panose="02020603050405020304" pitchFamily="18" charset="0"/>
              </a:rPr>
              <a:t>需要在级别 </a:t>
            </a:r>
            <a:r>
              <a:rPr lang="en-US" altLang="zh-CN" kern="100">
                <a:latin typeface="+mn-ea"/>
                <a:cs typeface="Times New Roman" panose="02020603050405020304" pitchFamily="18" charset="0"/>
              </a:rPr>
              <a:t>1 </a:t>
            </a:r>
            <a:r>
              <a:rPr lang="zh-CN" altLang="en-US" kern="100">
                <a:latin typeface="+mn-ea"/>
                <a:cs typeface="Times New Roman" panose="02020603050405020304" pitchFamily="18" charset="0"/>
              </a:rPr>
              <a:t>访问的功能不应有访问限制。</a:t>
            </a:r>
          </a:p>
          <a:p>
            <a:pPr marL="285750" indent="-285750">
              <a:buFont typeface="Arial" panose="020B0604020202020204" pitchFamily="34" charset="0"/>
              <a:buChar char="•"/>
            </a:pP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Level 2  User access </a:t>
            </a:r>
            <a:r>
              <a:rPr lang="en-US" altLang="zh-CN" kern="100">
                <a:latin typeface="+mn-ea"/>
                <a:cs typeface="Times New Roman" panose="02020603050405020304" pitchFamily="18" charset="0"/>
              </a:rPr>
              <a:t>e.g. </a:t>
            </a:r>
            <a:r>
              <a:rPr lang="en-US" altLang="zh-CN" kern="100" smtClean="0">
                <a:latin typeface="+mn-ea"/>
                <a:cs typeface="Times New Roman" panose="02020603050405020304" pitchFamily="18" charset="0"/>
              </a:rPr>
              <a:t>by an </a:t>
            </a:r>
            <a:r>
              <a:rPr lang="en-US" altLang="zh-CN" kern="100">
                <a:latin typeface="+mn-ea"/>
                <a:cs typeface="Times New Roman" panose="02020603050405020304" pitchFamily="18" charset="0"/>
              </a:rPr>
              <a:t>operator  </a:t>
            </a:r>
            <a:r>
              <a:rPr lang="en-US" altLang="zh-CN" kern="100" smtClean="0">
                <a:latin typeface="+mn-ea"/>
                <a:cs typeface="Times New Roman" panose="02020603050405020304" pitchFamily="18" charset="0"/>
              </a:rPr>
              <a:t> 2</a:t>
            </a:r>
            <a:r>
              <a:rPr lang="zh-CN" altLang="en-US" kern="100">
                <a:latin typeface="+mn-ea"/>
                <a:cs typeface="Times New Roman" panose="02020603050405020304" pitchFamily="18" charset="0"/>
              </a:rPr>
              <a:t>级 用户访问权限，如操作</a:t>
            </a:r>
            <a:r>
              <a:rPr lang="zh-CN" altLang="en-US" kern="100" smtClean="0">
                <a:latin typeface="+mn-ea"/>
                <a:cs typeface="Times New Roman" panose="02020603050405020304" pitchFamily="18" charset="0"/>
              </a:rPr>
              <a:t>员</a:t>
            </a:r>
            <a:endParaRPr lang="zh-CN" altLang="en-US" kern="100">
              <a:latin typeface="+mn-ea"/>
              <a:cs typeface="Times New Roman" panose="02020603050405020304" pitchFamily="18" charset="0"/>
            </a:endParaRPr>
          </a:p>
          <a:p>
            <a:r>
              <a:rPr lang="zh-CN" altLang="en-US" kern="100">
                <a:latin typeface="+mn-ea"/>
                <a:cs typeface="Times New Roman" panose="02020603050405020304" pitchFamily="18" charset="0"/>
              </a:rPr>
              <a:t>影响操作状态的功能（不更改 </a:t>
            </a:r>
            <a:r>
              <a:rPr lang="en-US" altLang="zh-CN" kern="100">
                <a:latin typeface="+mn-ea"/>
                <a:cs typeface="Times New Roman" panose="02020603050405020304" pitchFamily="18" charset="0"/>
              </a:rPr>
              <a:t>l&amp;HAS </a:t>
            </a:r>
            <a:r>
              <a:rPr lang="zh-CN" altLang="en-US" kern="100">
                <a:latin typeface="+mn-ea"/>
                <a:cs typeface="Times New Roman" panose="02020603050405020304" pitchFamily="18" charset="0"/>
              </a:rPr>
              <a:t>配置，例如站点特定数据）</a:t>
            </a:r>
            <a:r>
              <a:rPr lang="zh-CN" altLang="en-US" kern="100" smtClean="0">
                <a:latin typeface="+mn-ea"/>
                <a:cs typeface="Times New Roman" panose="02020603050405020304" pitchFamily="18" charset="0"/>
              </a:rPr>
              <a:t>。对</a:t>
            </a:r>
            <a:r>
              <a:rPr lang="zh-CN" altLang="en-US" kern="100">
                <a:latin typeface="+mn-ea"/>
                <a:cs typeface="Times New Roman" panose="02020603050405020304" pitchFamily="18" charset="0"/>
              </a:rPr>
              <a:t>需要在 </a:t>
            </a:r>
            <a:r>
              <a:rPr lang="en-US" altLang="zh-CN" kern="100">
                <a:latin typeface="+mn-ea"/>
                <a:cs typeface="Times New Roman" panose="02020603050405020304" pitchFamily="18" charset="0"/>
              </a:rPr>
              <a:t>2 </a:t>
            </a:r>
            <a:r>
              <a:rPr lang="zh-CN" altLang="en-US" kern="100">
                <a:latin typeface="+mn-ea"/>
                <a:cs typeface="Times New Roman" panose="02020603050405020304" pitchFamily="18" charset="0"/>
              </a:rPr>
              <a:t>级权限的访问应通过钥匙或密码操作的开关或锁或其他等效手段加以限制。 </a:t>
            </a:r>
            <a:r>
              <a:rPr lang="en-US" altLang="zh-CN" kern="100">
                <a:latin typeface="+mn-ea"/>
                <a:cs typeface="Times New Roman" panose="02020603050405020304" pitchFamily="18" charset="0"/>
              </a:rPr>
              <a:t>2 </a:t>
            </a:r>
            <a:r>
              <a:rPr lang="zh-CN" altLang="en-US" kern="100">
                <a:latin typeface="+mn-ea"/>
                <a:cs typeface="Times New Roman" panose="02020603050405020304" pitchFamily="18" charset="0"/>
              </a:rPr>
              <a:t>级钥匙或密码不应提供 </a:t>
            </a:r>
            <a:r>
              <a:rPr lang="en-US" altLang="zh-CN" kern="100">
                <a:latin typeface="+mn-ea"/>
                <a:cs typeface="Times New Roman" panose="02020603050405020304" pitchFamily="18" charset="0"/>
              </a:rPr>
              <a:t>3 </a:t>
            </a:r>
            <a:r>
              <a:rPr lang="zh-CN" altLang="en-US" kern="100">
                <a:latin typeface="+mn-ea"/>
                <a:cs typeface="Times New Roman" panose="02020603050405020304" pitchFamily="18" charset="0"/>
              </a:rPr>
              <a:t>级或</a:t>
            </a:r>
            <a:r>
              <a:rPr lang="en-US" altLang="zh-CN" kern="100">
                <a:latin typeface="+mn-ea"/>
                <a:cs typeface="Times New Roman" panose="02020603050405020304" pitchFamily="18" charset="0"/>
              </a:rPr>
              <a:t>4 </a:t>
            </a:r>
            <a:r>
              <a:rPr lang="zh-CN" altLang="en-US" kern="100">
                <a:latin typeface="+mn-ea"/>
                <a:cs typeface="Times New Roman" panose="02020603050405020304" pitchFamily="18" charset="0"/>
              </a:rPr>
              <a:t>级访问。</a:t>
            </a:r>
          </a:p>
          <a:p>
            <a:pPr marL="285750" indent="-285750">
              <a:buFont typeface="Arial" panose="020B0604020202020204" pitchFamily="34" charset="0"/>
              <a:buChar char="•"/>
            </a:pP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Level 3  User access </a:t>
            </a:r>
            <a:r>
              <a:rPr lang="en-US" altLang="zh-CN" kern="100">
                <a:latin typeface="+mn-ea"/>
                <a:cs typeface="Times New Roman" panose="02020603050405020304" pitchFamily="18" charset="0"/>
              </a:rPr>
              <a:t>e.g. </a:t>
            </a:r>
            <a:r>
              <a:rPr lang="en-US" altLang="zh-CN" kern="100" smtClean="0">
                <a:latin typeface="+mn-ea"/>
                <a:cs typeface="Times New Roman" panose="02020603050405020304" pitchFamily="18" charset="0"/>
              </a:rPr>
              <a:t>by alarm </a:t>
            </a:r>
            <a:r>
              <a:rPr lang="en-US" altLang="zh-CN" kern="100">
                <a:latin typeface="+mn-ea"/>
                <a:cs typeface="Times New Roman" panose="02020603050405020304" pitchFamily="18" charset="0"/>
              </a:rPr>
              <a:t>company personnel  </a:t>
            </a:r>
            <a:r>
              <a:rPr lang="en-US" altLang="zh-CN" kern="100" smtClean="0">
                <a:latin typeface="+mn-ea"/>
                <a:cs typeface="Times New Roman" panose="02020603050405020304" pitchFamily="18" charset="0"/>
              </a:rPr>
              <a:t>3</a:t>
            </a:r>
            <a:r>
              <a:rPr lang="zh-CN" altLang="en-US" kern="100" smtClean="0">
                <a:latin typeface="+mn-ea"/>
                <a:cs typeface="Times New Roman" panose="02020603050405020304" pitchFamily="18" charset="0"/>
              </a:rPr>
              <a:t>级用</a:t>
            </a:r>
            <a:r>
              <a:rPr lang="zh-CN" altLang="en-US" kern="100">
                <a:latin typeface="+mn-ea"/>
                <a:cs typeface="Times New Roman" panose="02020603050405020304" pitchFamily="18" charset="0"/>
              </a:rPr>
              <a:t>户访问权限，如警报公司员工</a:t>
            </a:r>
          </a:p>
          <a:p>
            <a:r>
              <a:rPr lang="zh-CN" altLang="en-US" kern="100" smtClean="0">
                <a:latin typeface="+mn-ea"/>
                <a:cs typeface="Times New Roman" panose="02020603050405020304" pitchFamily="18" charset="0"/>
              </a:rPr>
              <a:t>所</a:t>
            </a:r>
            <a:r>
              <a:rPr lang="zh-CN" altLang="en-US" kern="100">
                <a:latin typeface="+mn-ea"/>
                <a:cs typeface="Times New Roman" panose="02020603050405020304" pitchFamily="18" charset="0"/>
              </a:rPr>
              <a:t>有影响 </a:t>
            </a:r>
            <a:r>
              <a:rPr lang="en-US" altLang="zh-CN" kern="100">
                <a:latin typeface="+mn-ea"/>
                <a:cs typeface="Times New Roman" panose="02020603050405020304" pitchFamily="18" charset="0"/>
              </a:rPr>
              <a:t>l&amp;HAS </a:t>
            </a:r>
            <a:r>
              <a:rPr lang="zh-CN" altLang="en-US" kern="100">
                <a:latin typeface="+mn-ea"/>
                <a:cs typeface="Times New Roman" panose="02020603050405020304" pitchFamily="18" charset="0"/>
              </a:rPr>
              <a:t>配置的功能（不改变设备设计）</a:t>
            </a:r>
            <a:r>
              <a:rPr lang="zh-CN" altLang="en-US" kern="100" smtClean="0">
                <a:latin typeface="+mn-ea"/>
                <a:cs typeface="Times New Roman" panose="02020603050405020304" pitchFamily="18" charset="0"/>
              </a:rPr>
              <a:t>。对</a:t>
            </a:r>
            <a:r>
              <a:rPr lang="zh-CN" altLang="en-US" kern="100">
                <a:latin typeface="+mn-ea"/>
                <a:cs typeface="Times New Roman" panose="02020603050405020304" pitchFamily="18" charset="0"/>
              </a:rPr>
              <a:t>需要在 </a:t>
            </a:r>
            <a:r>
              <a:rPr lang="en-US" altLang="zh-CN" kern="100">
                <a:latin typeface="+mn-ea"/>
                <a:cs typeface="Times New Roman" panose="02020603050405020304" pitchFamily="18" charset="0"/>
              </a:rPr>
              <a:t>3 </a:t>
            </a:r>
            <a:r>
              <a:rPr lang="zh-CN" altLang="en-US" kern="100">
                <a:latin typeface="+mn-ea"/>
                <a:cs typeface="Times New Roman" panose="02020603050405020304" pitchFamily="18" charset="0"/>
              </a:rPr>
              <a:t>级权限的访问应通过钥匙或密码操作的开关或锁或其他等效手段加以限制。 </a:t>
            </a:r>
            <a:r>
              <a:rPr lang="en-US" altLang="zh-CN" kern="100">
                <a:latin typeface="+mn-ea"/>
                <a:cs typeface="Times New Roman" panose="02020603050405020304" pitchFamily="18" charset="0"/>
              </a:rPr>
              <a:t>3 </a:t>
            </a:r>
            <a:r>
              <a:rPr lang="zh-CN" altLang="en-US" kern="100">
                <a:latin typeface="+mn-ea"/>
                <a:cs typeface="Times New Roman" panose="02020603050405020304" pitchFamily="18" charset="0"/>
              </a:rPr>
              <a:t>级钥匙或密码不应提供 </a:t>
            </a:r>
            <a:r>
              <a:rPr lang="en-US" altLang="zh-CN" kern="100">
                <a:latin typeface="+mn-ea"/>
                <a:cs typeface="Times New Roman" panose="02020603050405020304" pitchFamily="18" charset="0"/>
              </a:rPr>
              <a:t>4 </a:t>
            </a:r>
            <a:r>
              <a:rPr lang="zh-CN" altLang="en-US" kern="100">
                <a:latin typeface="+mn-ea"/>
                <a:cs typeface="Times New Roman" panose="02020603050405020304" pitchFamily="18" charset="0"/>
              </a:rPr>
              <a:t>级访问。</a:t>
            </a:r>
          </a:p>
          <a:p>
            <a:pPr marL="285750" indent="-285750">
              <a:buFont typeface="Arial" panose="020B0604020202020204" pitchFamily="34" charset="0"/>
              <a:buChar char="•"/>
            </a:pP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Level 4  User access </a:t>
            </a:r>
            <a:r>
              <a:rPr lang="en-US" altLang="zh-CN" kern="100">
                <a:latin typeface="+mn-ea"/>
                <a:cs typeface="Times New Roman" panose="02020603050405020304" pitchFamily="18" charset="0"/>
              </a:rPr>
              <a:t>e.g. </a:t>
            </a:r>
            <a:r>
              <a:rPr lang="en-US" altLang="zh-CN" kern="100" smtClean="0">
                <a:latin typeface="+mn-ea"/>
                <a:cs typeface="Times New Roman" panose="02020603050405020304" pitchFamily="18" charset="0"/>
              </a:rPr>
              <a:t>by the </a:t>
            </a:r>
            <a:r>
              <a:rPr lang="en-US" altLang="zh-CN" kern="100">
                <a:latin typeface="+mn-ea"/>
                <a:cs typeface="Times New Roman" panose="02020603050405020304" pitchFamily="18" charset="0"/>
              </a:rPr>
              <a:t>manufacturer of </a:t>
            </a:r>
            <a:r>
              <a:rPr lang="en-US" altLang="zh-CN" kern="100" smtClean="0">
                <a:latin typeface="+mn-ea"/>
                <a:cs typeface="Times New Roman" panose="02020603050405020304" pitchFamily="18" charset="0"/>
              </a:rPr>
              <a:t>the equipment  </a:t>
            </a:r>
            <a:r>
              <a:rPr lang="en-US" altLang="zh-CN" kern="100">
                <a:latin typeface="+mn-ea"/>
                <a:cs typeface="Times New Roman" panose="02020603050405020304" pitchFamily="18" charset="0"/>
              </a:rPr>
              <a:t>4</a:t>
            </a:r>
            <a:r>
              <a:rPr lang="zh-CN" altLang="en-US" kern="100" smtClean="0">
                <a:latin typeface="+mn-ea"/>
                <a:cs typeface="Times New Roman" panose="02020603050405020304" pitchFamily="18" charset="0"/>
              </a:rPr>
              <a:t>级用</a:t>
            </a:r>
            <a:r>
              <a:rPr lang="zh-CN" altLang="en-US" kern="100">
                <a:latin typeface="+mn-ea"/>
                <a:cs typeface="Times New Roman" panose="02020603050405020304" pitchFamily="18" charset="0"/>
              </a:rPr>
              <a:t>户访问权限，如设备制造商</a:t>
            </a:r>
          </a:p>
          <a:p>
            <a:r>
              <a:rPr lang="zh-CN" altLang="en-US" kern="100" smtClean="0">
                <a:latin typeface="+mn-ea"/>
                <a:cs typeface="Times New Roman" panose="02020603050405020304" pitchFamily="18" charset="0"/>
              </a:rPr>
              <a:t>访</a:t>
            </a:r>
            <a:r>
              <a:rPr lang="zh-CN" altLang="en-US" kern="100">
                <a:latin typeface="+mn-ea"/>
                <a:cs typeface="Times New Roman" panose="02020603050405020304" pitchFamily="18" charset="0"/>
              </a:rPr>
              <a:t>问组件更改设备设计</a:t>
            </a:r>
            <a:r>
              <a:rPr lang="zh-CN" altLang="en-US" kern="100" smtClean="0">
                <a:latin typeface="+mn-ea"/>
                <a:cs typeface="Times New Roman" panose="02020603050405020304" pitchFamily="18" charset="0"/>
              </a:rPr>
              <a:t>。对需要在 </a:t>
            </a:r>
            <a:r>
              <a:rPr lang="en-US" altLang="zh-CN" kern="100" smtClean="0">
                <a:latin typeface="+mn-ea"/>
                <a:cs typeface="Times New Roman" panose="02020603050405020304" pitchFamily="18" charset="0"/>
              </a:rPr>
              <a:t>4 </a:t>
            </a:r>
            <a:r>
              <a:rPr lang="zh-CN" altLang="en-US" kern="100" smtClean="0">
                <a:latin typeface="+mn-ea"/>
                <a:cs typeface="Times New Roman" panose="02020603050405020304" pitchFamily="18" charset="0"/>
              </a:rPr>
              <a:t>级权限的访问应通过钥匙或密码操作的开关或锁或其他等效手段加以限制。</a:t>
            </a:r>
            <a:endParaRPr lang="zh-CN" altLang="en-US" dirty="0">
              <a:latin typeface="+mn-ea"/>
            </a:endParaRPr>
          </a:p>
        </p:txBody>
      </p:sp>
    </p:spTree>
    <p:custDataLst>
      <p:tags r:id="rId1"/>
    </p:custDataLst>
    <p:extLst>
      <p:ext uri="{BB962C8B-B14F-4D97-AF65-F5344CB8AC3E}">
        <p14:creationId xmlns:p14="http://schemas.microsoft.com/office/powerpoint/2010/main" val="1987279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16835" y="589704"/>
            <a:ext cx="11084118" cy="892552"/>
          </a:xfrm>
          <a:prstGeom prst="rect">
            <a:avLst/>
          </a:prstGeom>
          <a:noFill/>
        </p:spPr>
        <p:txBody>
          <a:bodyPr wrap="square" rtlCol="0">
            <a:spAutoFit/>
          </a:bodyPr>
          <a:lstStyle/>
          <a:p>
            <a:pPr algn="ctr">
              <a:spcBef>
                <a:spcPct val="0"/>
              </a:spcBef>
            </a:pPr>
            <a:r>
              <a:rPr lang="en-US" altLang="zh-CN" sz="3200" b="1" smtClean="0"/>
              <a:t>EN50131-1</a:t>
            </a:r>
            <a:r>
              <a:rPr lang="zh-CN" altLang="en-US" sz="3200" b="1" smtClean="0"/>
              <a:t>标准 </a:t>
            </a:r>
            <a:r>
              <a:rPr lang="en-US" altLang="zh-CN" sz="3200" b="1"/>
              <a:t>– Environmental classification </a:t>
            </a:r>
            <a:r>
              <a:rPr lang="zh-CN" altLang="en-US" sz="3200" b="1"/>
              <a:t>环境等</a:t>
            </a:r>
            <a:r>
              <a:rPr lang="zh-CN" altLang="en-US" sz="3200" b="1" smtClean="0"/>
              <a:t>级</a:t>
            </a:r>
            <a:endParaRPr lang="zh-CN" altLang="en-US" sz="3200" b="1"/>
          </a:p>
          <a:p>
            <a:pPr algn="ctr">
              <a:spcBef>
                <a:spcPct val="0"/>
              </a:spcBef>
            </a:pP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22798" y="1404190"/>
            <a:ext cx="11078155" cy="5693866"/>
          </a:xfrm>
          <a:prstGeom prst="rect">
            <a:avLst/>
          </a:prstGeom>
          <a:noFill/>
        </p:spPr>
        <p:txBody>
          <a:bodyPr wrap="square" rtlCol="0">
            <a:spAutoFit/>
          </a:bodyPr>
          <a:lstStyle/>
          <a:p>
            <a:pPr marL="285750" indent="-285750">
              <a:buFont typeface="Arial" panose="020B0604020202020204" pitchFamily="34" charset="0"/>
              <a:buChar char="•"/>
            </a:pPr>
            <a:r>
              <a:rPr lang="en-US" altLang="zh-CN" kern="100" smtClean="0">
                <a:latin typeface="+mn-ea"/>
                <a:cs typeface="Times New Roman" panose="02020603050405020304" pitchFamily="18" charset="0"/>
              </a:rPr>
              <a:t>Environmental </a:t>
            </a:r>
            <a:r>
              <a:rPr lang="en-US" altLang="zh-CN" kern="100">
                <a:latin typeface="+mn-ea"/>
                <a:cs typeface="Times New Roman" panose="02020603050405020304" pitchFamily="18" charset="0"/>
              </a:rPr>
              <a:t>Class I – Indoor </a:t>
            </a:r>
            <a:endParaRPr lang="en-US" altLang="zh-CN" kern="100" smtClean="0">
              <a:latin typeface="+mn-ea"/>
              <a:cs typeface="Times New Roman" panose="02020603050405020304" pitchFamily="18" charset="0"/>
            </a:endParaRPr>
          </a:p>
          <a:p>
            <a:r>
              <a:rPr lang="zh-CN" altLang="en-US" kern="100" smtClean="0">
                <a:latin typeface="+mn-ea"/>
                <a:cs typeface="Times New Roman" panose="02020603050405020304" pitchFamily="18" charset="0"/>
              </a:rPr>
              <a:t>所</a:t>
            </a:r>
            <a:r>
              <a:rPr lang="zh-CN" altLang="en-US" kern="100">
                <a:latin typeface="+mn-ea"/>
                <a:cs typeface="Times New Roman" panose="02020603050405020304" pitchFamily="18" charset="0"/>
              </a:rPr>
              <a:t>受到的影响通常处于温度得到较好保持的室内环境（例如在住宅或商业地产中）。温度可能会在</a:t>
            </a:r>
            <a:r>
              <a:rPr lang="en-US" altLang="zh-CN" kern="100">
                <a:latin typeface="+mn-ea"/>
                <a:cs typeface="Times New Roman" panose="02020603050405020304" pitchFamily="18" charset="0"/>
              </a:rPr>
              <a:t>+5 °C </a:t>
            </a:r>
            <a:r>
              <a:rPr lang="zh-CN" altLang="en-US" kern="100">
                <a:latin typeface="+mn-ea"/>
                <a:cs typeface="Times New Roman" panose="02020603050405020304" pitchFamily="18" charset="0"/>
              </a:rPr>
              <a:t>到</a:t>
            </a:r>
            <a:r>
              <a:rPr lang="en-US" altLang="zh-CN" kern="100">
                <a:latin typeface="+mn-ea"/>
                <a:cs typeface="Times New Roman" panose="02020603050405020304" pitchFamily="18" charset="0"/>
              </a:rPr>
              <a:t>+40 °C </a:t>
            </a:r>
            <a:r>
              <a:rPr lang="zh-CN" altLang="en-US" kern="100">
                <a:latin typeface="+mn-ea"/>
                <a:cs typeface="Times New Roman" panose="02020603050405020304" pitchFamily="18" charset="0"/>
              </a:rPr>
              <a:t>之间变化，平均相对湿度约为 </a:t>
            </a:r>
            <a:r>
              <a:rPr lang="en-US" altLang="zh-CN" kern="100">
                <a:latin typeface="+mn-ea"/>
                <a:cs typeface="Times New Roman" panose="02020603050405020304" pitchFamily="18" charset="0"/>
              </a:rPr>
              <a:t>75% </a:t>
            </a:r>
            <a:r>
              <a:rPr lang="zh-CN" altLang="en-US" kern="100">
                <a:latin typeface="+mn-ea"/>
                <a:cs typeface="Times New Roman" panose="02020603050405020304" pitchFamily="18" charset="0"/>
              </a:rPr>
              <a:t>非冷凝</a:t>
            </a:r>
            <a:r>
              <a:rPr lang="zh-CN" altLang="en-US" kern="100" smtClean="0">
                <a:latin typeface="+mn-ea"/>
                <a:cs typeface="Times New Roman" panose="02020603050405020304" pitchFamily="18" charset="0"/>
              </a:rPr>
              <a:t>。</a:t>
            </a:r>
            <a:endParaRPr lang="en-US" altLang="zh-CN"/>
          </a:p>
          <a:p>
            <a:pPr marL="285750" indent="-285750">
              <a:buFont typeface="Arial" panose="020B0604020202020204" pitchFamily="34" charset="0"/>
              <a:buChar char="•"/>
            </a:pPr>
            <a:endParaRPr lang="zh-CN" altLang="zh-CN"/>
          </a:p>
          <a:p>
            <a:pPr marL="342900" lvl="0" indent="-342900" algn="just">
              <a:spcAft>
                <a:spcPts val="600"/>
              </a:spcAft>
              <a:buFont typeface="Bookshelf Symbol 7" panose="05010101010101010101" pitchFamily="2" charset="2"/>
              <a:buChar char=""/>
            </a:pPr>
            <a:r>
              <a:rPr lang="en-US" altLang="zh-CN" kern="100">
                <a:solidFill>
                  <a:srgbClr val="FF0000"/>
                </a:solidFill>
                <a:latin typeface="+mn-ea"/>
                <a:cs typeface="Times New Roman" panose="02020603050405020304" pitchFamily="18" charset="0"/>
              </a:rPr>
              <a:t>Environmental Class II - Indoor </a:t>
            </a:r>
            <a:r>
              <a:rPr lang="en-US" altLang="zh-CN" kern="100" smtClean="0">
                <a:solidFill>
                  <a:srgbClr val="FF0000"/>
                </a:solidFill>
                <a:latin typeface="+mn-ea"/>
                <a:cs typeface="Times New Roman" panose="02020603050405020304" pitchFamily="18" charset="0"/>
              </a:rPr>
              <a:t>– General</a:t>
            </a:r>
          </a:p>
          <a:p>
            <a:pPr lvl="0" algn="just">
              <a:spcAft>
                <a:spcPts val="600"/>
              </a:spcAft>
            </a:pPr>
            <a:r>
              <a:rPr lang="zh-CN" altLang="en-US" kern="100" smtClean="0">
                <a:solidFill>
                  <a:srgbClr val="FF0000"/>
                </a:solidFill>
                <a:latin typeface="+mn-ea"/>
                <a:cs typeface="Times New Roman" panose="02020603050405020304" pitchFamily="18" charset="0"/>
              </a:rPr>
              <a:t>所</a:t>
            </a:r>
            <a:r>
              <a:rPr lang="zh-CN" altLang="en-US" kern="100">
                <a:solidFill>
                  <a:srgbClr val="FF0000"/>
                </a:solidFill>
                <a:latin typeface="+mn-ea"/>
                <a:cs typeface="Times New Roman" panose="02020603050405020304" pitchFamily="18" charset="0"/>
              </a:rPr>
              <a:t>受到的影响通常处于温度无法得到保持的室内环境（例如在走廊、大厅或楼梯处，窗户和未加热的存储区域等可能发生冷凝的地方，以及间歇供暖的仓库）。温度可能会在</a:t>
            </a:r>
            <a:r>
              <a:rPr lang="en-US" altLang="zh-CN" kern="100">
                <a:solidFill>
                  <a:srgbClr val="FF0000"/>
                </a:solidFill>
                <a:latin typeface="+mn-ea"/>
                <a:cs typeface="Times New Roman" panose="02020603050405020304" pitchFamily="18" charset="0"/>
              </a:rPr>
              <a:t>-10 °C </a:t>
            </a:r>
            <a:r>
              <a:rPr lang="zh-CN" altLang="en-US" kern="100">
                <a:solidFill>
                  <a:srgbClr val="FF0000"/>
                </a:solidFill>
                <a:latin typeface="+mn-ea"/>
                <a:cs typeface="Times New Roman" panose="02020603050405020304" pitchFamily="18" charset="0"/>
              </a:rPr>
              <a:t>到</a:t>
            </a:r>
            <a:r>
              <a:rPr lang="en-US" altLang="zh-CN" kern="100">
                <a:solidFill>
                  <a:srgbClr val="FF0000"/>
                </a:solidFill>
                <a:latin typeface="+mn-ea"/>
                <a:cs typeface="Times New Roman" panose="02020603050405020304" pitchFamily="18" charset="0"/>
              </a:rPr>
              <a:t>+40 °C </a:t>
            </a:r>
            <a:r>
              <a:rPr lang="zh-CN" altLang="en-US" kern="100">
                <a:solidFill>
                  <a:srgbClr val="FF0000"/>
                </a:solidFill>
                <a:latin typeface="+mn-ea"/>
                <a:cs typeface="Times New Roman" panose="02020603050405020304" pitchFamily="18" charset="0"/>
              </a:rPr>
              <a:t>之间变化，平均相对湿度约为 </a:t>
            </a:r>
            <a:r>
              <a:rPr lang="en-US" altLang="zh-CN" kern="100">
                <a:solidFill>
                  <a:srgbClr val="FF0000"/>
                </a:solidFill>
                <a:latin typeface="+mn-ea"/>
                <a:cs typeface="Times New Roman" panose="02020603050405020304" pitchFamily="18" charset="0"/>
              </a:rPr>
              <a:t>75% </a:t>
            </a:r>
            <a:r>
              <a:rPr lang="zh-CN" altLang="en-US" kern="100">
                <a:solidFill>
                  <a:srgbClr val="FF0000"/>
                </a:solidFill>
                <a:latin typeface="+mn-ea"/>
                <a:cs typeface="Times New Roman" panose="02020603050405020304" pitchFamily="18" charset="0"/>
              </a:rPr>
              <a:t>非冷凝</a:t>
            </a:r>
            <a:r>
              <a:rPr lang="zh-CN" altLang="en-US" kern="100" smtClean="0">
                <a:solidFill>
                  <a:srgbClr val="FF0000"/>
                </a:solidFill>
                <a:latin typeface="+mn-ea"/>
                <a:cs typeface="Times New Roman" panose="02020603050405020304" pitchFamily="18" charset="0"/>
              </a:rPr>
              <a:t>。</a:t>
            </a:r>
            <a:endParaRPr lang="en-US" altLang="zh-CN" kern="100" smtClean="0">
              <a:solidFill>
                <a:srgbClr val="FF0000"/>
              </a:solidFill>
              <a:latin typeface="+mn-ea"/>
              <a:cs typeface="Times New Roman" panose="02020603050405020304" pitchFamily="18" charset="0"/>
            </a:endParaRPr>
          </a:p>
          <a:p>
            <a:pPr lvl="0" algn="just">
              <a:spcAft>
                <a:spcPts val="600"/>
              </a:spcAft>
            </a:pPr>
            <a:endParaRPr lang="en-US" altLang="zh-CN" kern="100" smtClean="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Environmental Class III - Outdoor - Sheltered or indoor </a:t>
            </a:r>
            <a:r>
              <a:rPr lang="en-US" altLang="zh-CN" kern="100" smtClean="0">
                <a:latin typeface="+mn-ea"/>
                <a:cs typeface="Times New Roman" panose="02020603050405020304" pitchFamily="18" charset="0"/>
              </a:rPr>
              <a:t>extreme</a:t>
            </a:r>
            <a:endParaRPr lang="zh-CN" altLang="en-US" kern="100">
              <a:latin typeface="+mn-ea"/>
              <a:cs typeface="Times New Roman" panose="02020603050405020304" pitchFamily="18" charset="0"/>
            </a:endParaRPr>
          </a:p>
          <a:p>
            <a:pPr lvl="0" algn="just">
              <a:spcAft>
                <a:spcPts val="600"/>
              </a:spcAft>
            </a:pPr>
            <a:r>
              <a:rPr lang="zh-CN" altLang="en-US" kern="100">
                <a:latin typeface="+mn-ea"/>
                <a:cs typeface="Times New Roman" panose="02020603050405020304" pitchFamily="18" charset="0"/>
              </a:rPr>
              <a:t>所受到的影响通常处于</a:t>
            </a:r>
            <a:r>
              <a:rPr lang="en-US" altLang="zh-CN" kern="100">
                <a:latin typeface="+mn-ea"/>
                <a:cs typeface="Times New Roman" panose="02020603050405020304" pitchFamily="18" charset="0"/>
              </a:rPr>
              <a:t>l&amp;HAS </a:t>
            </a:r>
            <a:r>
              <a:rPr lang="zh-CN" altLang="en-US" kern="100">
                <a:latin typeface="+mn-ea"/>
                <a:cs typeface="Times New Roman" panose="02020603050405020304" pitchFamily="18" charset="0"/>
              </a:rPr>
              <a:t>组件没有完全暴露在自然天气的室外环境或环境条件极端的室内环境。温度可能会在 </a:t>
            </a:r>
            <a:r>
              <a:rPr lang="en-US" altLang="zh-CN" kern="100">
                <a:latin typeface="+mn-ea"/>
                <a:cs typeface="Times New Roman" panose="02020603050405020304" pitchFamily="18" charset="0"/>
              </a:rPr>
              <a:t>-25 °C </a:t>
            </a:r>
            <a:r>
              <a:rPr lang="zh-CN" altLang="en-US" kern="100">
                <a:latin typeface="+mn-ea"/>
                <a:cs typeface="Times New Roman" panose="02020603050405020304" pitchFamily="18" charset="0"/>
              </a:rPr>
              <a:t>和 </a:t>
            </a:r>
            <a:r>
              <a:rPr lang="en-US" altLang="zh-CN" kern="100">
                <a:latin typeface="+mn-ea"/>
                <a:cs typeface="Times New Roman" panose="02020603050405020304" pitchFamily="18" charset="0"/>
              </a:rPr>
              <a:t>+50 °C </a:t>
            </a:r>
            <a:r>
              <a:rPr lang="zh-CN" altLang="en-US" kern="100">
                <a:latin typeface="+mn-ea"/>
                <a:cs typeface="Times New Roman" panose="02020603050405020304" pitchFamily="18" charset="0"/>
              </a:rPr>
              <a:t>之间变化，平均相对湿度约为 </a:t>
            </a:r>
            <a:r>
              <a:rPr lang="en-US" altLang="zh-CN" kern="100">
                <a:latin typeface="+mn-ea"/>
                <a:cs typeface="Times New Roman" panose="02020603050405020304" pitchFamily="18" charset="0"/>
              </a:rPr>
              <a:t>75% </a:t>
            </a:r>
            <a:r>
              <a:rPr lang="zh-CN" altLang="en-US" kern="100">
                <a:latin typeface="+mn-ea"/>
                <a:cs typeface="Times New Roman" panose="02020603050405020304" pitchFamily="18" charset="0"/>
              </a:rPr>
              <a:t>非冷凝。预计每年有</a:t>
            </a:r>
            <a:r>
              <a:rPr lang="en-US" altLang="zh-CN" kern="100">
                <a:latin typeface="+mn-ea"/>
                <a:cs typeface="Times New Roman" panose="02020603050405020304" pitchFamily="18" charset="0"/>
              </a:rPr>
              <a:t>30</a:t>
            </a:r>
            <a:r>
              <a:rPr lang="zh-CN" altLang="en-US" kern="100">
                <a:latin typeface="+mn-ea"/>
                <a:cs typeface="Times New Roman" panose="02020603050405020304" pitchFamily="18" charset="0"/>
              </a:rPr>
              <a:t>天的相对湿度在 </a:t>
            </a:r>
            <a:r>
              <a:rPr lang="en-US" altLang="zh-CN" kern="100">
                <a:latin typeface="+mn-ea"/>
                <a:cs typeface="Times New Roman" panose="02020603050405020304" pitchFamily="18" charset="0"/>
              </a:rPr>
              <a:t>85 % </a:t>
            </a:r>
            <a:r>
              <a:rPr lang="zh-CN" altLang="en-US" kern="100">
                <a:latin typeface="+mn-ea"/>
                <a:cs typeface="Times New Roman" panose="02020603050405020304" pitchFamily="18" charset="0"/>
              </a:rPr>
              <a:t>到 </a:t>
            </a:r>
            <a:r>
              <a:rPr lang="en-US" altLang="zh-CN" kern="100">
                <a:latin typeface="+mn-ea"/>
                <a:cs typeface="Times New Roman" panose="02020603050405020304" pitchFamily="18" charset="0"/>
              </a:rPr>
              <a:t>95 % </a:t>
            </a:r>
            <a:r>
              <a:rPr lang="zh-CN" altLang="en-US" kern="100">
                <a:latin typeface="+mn-ea"/>
                <a:cs typeface="Times New Roman" panose="02020603050405020304" pitchFamily="18" charset="0"/>
              </a:rPr>
              <a:t>之间变化，非冷凝</a:t>
            </a:r>
            <a:r>
              <a:rPr lang="zh-CN" altLang="en-US" kern="100" smtClean="0">
                <a:latin typeface="+mn-ea"/>
                <a:cs typeface="Times New Roman" panose="02020603050405020304" pitchFamily="18" charset="0"/>
              </a:rPr>
              <a:t>。</a:t>
            </a:r>
            <a:endParaRPr lang="en-US" altLang="zh-CN" kern="100" smtClean="0">
              <a:latin typeface="+mn-ea"/>
              <a:cs typeface="Times New Roman" panose="02020603050405020304" pitchFamily="18" charset="0"/>
            </a:endParaRPr>
          </a:p>
          <a:p>
            <a:pPr lvl="0" algn="just">
              <a:spcAft>
                <a:spcPts val="600"/>
              </a:spcAft>
            </a:pPr>
            <a:endParaRPr lang="zh-CN" altLang="en-US"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Environmental </a:t>
            </a:r>
            <a:r>
              <a:rPr lang="en-US" altLang="zh-CN" kern="100">
                <a:latin typeface="+mn-ea"/>
                <a:cs typeface="Times New Roman" panose="02020603050405020304" pitchFamily="18" charset="0"/>
              </a:rPr>
              <a:t>Class IV - Outdoor - General </a:t>
            </a:r>
            <a:endParaRPr lang="en-US" altLang="zh-CN" kern="100" smtClean="0">
              <a:latin typeface="+mn-ea"/>
              <a:cs typeface="Times New Roman" panose="02020603050405020304" pitchFamily="18" charset="0"/>
            </a:endParaRPr>
          </a:p>
          <a:p>
            <a:pPr lvl="0" algn="just">
              <a:spcAft>
                <a:spcPts val="600"/>
              </a:spcAft>
            </a:pPr>
            <a:r>
              <a:rPr lang="zh-CN" altLang="en-US" kern="100" smtClean="0">
                <a:latin typeface="+mn-ea"/>
                <a:cs typeface="Times New Roman" panose="02020603050405020304" pitchFamily="18" charset="0"/>
              </a:rPr>
              <a:t>所</a:t>
            </a:r>
            <a:r>
              <a:rPr lang="zh-CN" altLang="en-US" kern="100">
                <a:latin typeface="+mn-ea"/>
                <a:cs typeface="Times New Roman" panose="02020603050405020304" pitchFamily="18" charset="0"/>
              </a:rPr>
              <a:t>受到的影响通常处于</a:t>
            </a:r>
            <a:r>
              <a:rPr lang="en-US" altLang="zh-CN" kern="100">
                <a:latin typeface="+mn-ea"/>
                <a:cs typeface="Times New Roman" panose="02020603050405020304" pitchFamily="18" charset="0"/>
              </a:rPr>
              <a:t>l&amp;HAS </a:t>
            </a:r>
            <a:r>
              <a:rPr lang="zh-CN" altLang="en-US" kern="100">
                <a:latin typeface="+mn-ea"/>
                <a:cs typeface="Times New Roman" panose="02020603050405020304" pitchFamily="18" charset="0"/>
              </a:rPr>
              <a:t>组件完全暴露在自然天气的室外环境。温度可能会在 </a:t>
            </a:r>
            <a:r>
              <a:rPr lang="en-US" altLang="zh-CN" kern="100">
                <a:latin typeface="+mn-ea"/>
                <a:cs typeface="Times New Roman" panose="02020603050405020304" pitchFamily="18" charset="0"/>
              </a:rPr>
              <a:t>-25 °C </a:t>
            </a:r>
            <a:r>
              <a:rPr lang="zh-CN" altLang="en-US" kern="100">
                <a:latin typeface="+mn-ea"/>
                <a:cs typeface="Times New Roman" panose="02020603050405020304" pitchFamily="18" charset="0"/>
              </a:rPr>
              <a:t>和 </a:t>
            </a:r>
            <a:r>
              <a:rPr lang="en-US" altLang="zh-CN" kern="100">
                <a:latin typeface="+mn-ea"/>
                <a:cs typeface="Times New Roman" panose="02020603050405020304" pitchFamily="18" charset="0"/>
              </a:rPr>
              <a:t>+60 °C </a:t>
            </a:r>
            <a:r>
              <a:rPr lang="zh-CN" altLang="en-US" kern="100">
                <a:latin typeface="+mn-ea"/>
                <a:cs typeface="Times New Roman" panose="02020603050405020304" pitchFamily="18" charset="0"/>
              </a:rPr>
              <a:t>之间变化，平均相对湿度约为 </a:t>
            </a:r>
            <a:r>
              <a:rPr lang="en-US" altLang="zh-CN" kern="100">
                <a:latin typeface="+mn-ea"/>
                <a:cs typeface="Times New Roman" panose="02020603050405020304" pitchFamily="18" charset="0"/>
              </a:rPr>
              <a:t>75% </a:t>
            </a:r>
            <a:r>
              <a:rPr lang="zh-CN" altLang="en-US" kern="100">
                <a:latin typeface="+mn-ea"/>
                <a:cs typeface="Times New Roman" panose="02020603050405020304" pitchFamily="18" charset="0"/>
              </a:rPr>
              <a:t>非冷凝。预计每年有</a:t>
            </a:r>
            <a:r>
              <a:rPr lang="en-US" altLang="zh-CN" kern="100">
                <a:latin typeface="+mn-ea"/>
                <a:cs typeface="Times New Roman" panose="02020603050405020304" pitchFamily="18" charset="0"/>
              </a:rPr>
              <a:t>30 </a:t>
            </a:r>
            <a:r>
              <a:rPr lang="zh-CN" altLang="en-US" kern="100">
                <a:latin typeface="+mn-ea"/>
                <a:cs typeface="Times New Roman" panose="02020603050405020304" pitchFamily="18" charset="0"/>
              </a:rPr>
              <a:t>天的相对湿度在 </a:t>
            </a:r>
            <a:r>
              <a:rPr lang="en-US" altLang="zh-CN" kern="100">
                <a:latin typeface="+mn-ea"/>
                <a:cs typeface="Times New Roman" panose="02020603050405020304" pitchFamily="18" charset="0"/>
              </a:rPr>
              <a:t>85 % </a:t>
            </a:r>
            <a:r>
              <a:rPr lang="zh-CN" altLang="en-US" kern="100">
                <a:latin typeface="+mn-ea"/>
                <a:cs typeface="Times New Roman" panose="02020603050405020304" pitchFamily="18" charset="0"/>
              </a:rPr>
              <a:t>到 </a:t>
            </a:r>
            <a:r>
              <a:rPr lang="en-US" altLang="zh-CN" kern="100">
                <a:latin typeface="+mn-ea"/>
                <a:cs typeface="Times New Roman" panose="02020603050405020304" pitchFamily="18" charset="0"/>
              </a:rPr>
              <a:t>95 % </a:t>
            </a:r>
            <a:r>
              <a:rPr lang="zh-CN" altLang="en-US" kern="100">
                <a:latin typeface="+mn-ea"/>
                <a:cs typeface="Times New Roman" panose="02020603050405020304" pitchFamily="18" charset="0"/>
              </a:rPr>
              <a:t>之间变化，非冷凝。</a:t>
            </a:r>
            <a:endParaRPr lang="en-US" altLang="zh-CN" kern="100">
              <a:latin typeface="+mn-ea"/>
              <a:cs typeface="Times New Roman" panose="02020603050405020304" pitchFamily="18" charset="0"/>
            </a:endParaRPr>
          </a:p>
          <a:p>
            <a:pPr marL="285750" indent="-285750">
              <a:buFont typeface="Arial" panose="020B0604020202020204" pitchFamily="34" charset="0"/>
              <a:buChar char="•"/>
            </a:pPr>
            <a:endParaRPr lang="zh-CN" altLang="en-US" dirty="0">
              <a:latin typeface="+mn-ea"/>
            </a:endParaRPr>
          </a:p>
        </p:txBody>
      </p:sp>
    </p:spTree>
    <p:custDataLst>
      <p:tags r:id="rId1"/>
    </p:custDataLst>
    <p:extLst>
      <p:ext uri="{BB962C8B-B14F-4D97-AF65-F5344CB8AC3E}">
        <p14:creationId xmlns:p14="http://schemas.microsoft.com/office/powerpoint/2010/main" val="2418552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4677410" y="3044825"/>
            <a:ext cx="2735580" cy="583565"/>
          </a:xfrm>
          <a:prstGeom prst="rect">
            <a:avLst/>
          </a:prstGeom>
          <a:noFill/>
        </p:spPr>
        <p:txBody>
          <a:bodyPr wrap="square" rtlCol="0">
            <a:spAutoFit/>
          </a:bodyPr>
          <a:lstStyle/>
          <a:p>
            <a:pPr algn="ctr"/>
            <a:r>
              <a:rPr lang="en-US" altLang="zh-CN" sz="3200">
                <a:solidFill>
                  <a:schemeClr val="bg1"/>
                </a:solidFill>
              </a:rPr>
              <a:t>THANK YOU</a:t>
            </a:r>
          </a:p>
        </p:txBody>
      </p:sp>
      <p:sp>
        <p:nvSpPr>
          <p:cNvPr id="13" name="文本框 12"/>
          <p:cNvSpPr txBox="1"/>
          <p:nvPr/>
        </p:nvSpPr>
        <p:spPr>
          <a:xfrm>
            <a:off x="3929380" y="5347970"/>
            <a:ext cx="2213610" cy="275590"/>
          </a:xfrm>
          <a:prstGeom prst="rect">
            <a:avLst/>
          </a:prstGeom>
          <a:noFill/>
        </p:spPr>
        <p:txBody>
          <a:bodyPr wrap="square" rtlCol="0">
            <a:spAutoFit/>
          </a:bodyPr>
          <a:lstStyle/>
          <a:p>
            <a:pPr algn="dist"/>
            <a:r>
              <a:rPr lang="zh-CN" altLang="en-US" sz="1200">
                <a:solidFill>
                  <a:schemeClr val="bg1"/>
                </a:solidFill>
              </a:rPr>
              <a:t>深圳市安室智能有限公司</a:t>
            </a:r>
          </a:p>
        </p:txBody>
      </p:sp>
      <p:sp>
        <p:nvSpPr>
          <p:cNvPr id="14" name="文本框 13"/>
          <p:cNvSpPr txBox="1"/>
          <p:nvPr/>
        </p:nvSpPr>
        <p:spPr>
          <a:xfrm>
            <a:off x="3931285" y="5575935"/>
            <a:ext cx="2265680" cy="245110"/>
          </a:xfrm>
          <a:prstGeom prst="rect">
            <a:avLst/>
          </a:prstGeom>
          <a:noFill/>
        </p:spPr>
        <p:txBody>
          <a:bodyPr wrap="square" rtlCol="0">
            <a:spAutoFit/>
          </a:bodyPr>
          <a:lstStyle/>
          <a:p>
            <a:pPr algn="dist"/>
            <a:r>
              <a:rPr lang="zh-CN" altLang="en-US" sz="1000">
                <a:solidFill>
                  <a:schemeClr val="bg1">
                    <a:lumMod val="65000"/>
                  </a:schemeClr>
                </a:solidFill>
              </a:rPr>
              <a:t>X-Sense Innovations Co., Ltd.</a:t>
            </a:r>
          </a:p>
        </p:txBody>
      </p:sp>
      <p:pic>
        <p:nvPicPr>
          <p:cNvPr id="2" name="图片 1" descr="LOGO-2"/>
          <p:cNvPicPr>
            <a:picLocks noChangeAspect="1"/>
          </p:cNvPicPr>
          <p:nvPr/>
        </p:nvPicPr>
        <p:blipFill>
          <a:blip r:embed="rId5"/>
          <a:stretch>
            <a:fillRect/>
          </a:stretch>
        </p:blipFill>
        <p:spPr>
          <a:xfrm>
            <a:off x="5488305" y="2667000"/>
            <a:ext cx="1108710" cy="203200"/>
          </a:xfrm>
          <a:prstGeom prst="rect">
            <a:avLst/>
          </a:prstGeom>
        </p:spPr>
      </p:pic>
      <p:sp>
        <p:nvSpPr>
          <p:cNvPr id="3" name="文本框 2"/>
          <p:cNvSpPr txBox="1"/>
          <p:nvPr/>
        </p:nvSpPr>
        <p:spPr>
          <a:xfrm>
            <a:off x="6285865" y="5347970"/>
            <a:ext cx="2064385" cy="460375"/>
          </a:xfrm>
          <a:prstGeom prst="rect">
            <a:avLst/>
          </a:prstGeom>
          <a:noFill/>
        </p:spPr>
        <p:txBody>
          <a:bodyPr wrap="square" rtlCol="0">
            <a:spAutoFit/>
          </a:bodyPr>
          <a:lstStyle/>
          <a:p>
            <a:pPr algn="dist"/>
            <a:r>
              <a:rPr lang="zh-CN" altLang="en-US" sz="1200">
                <a:solidFill>
                  <a:schemeClr val="bg1"/>
                </a:solidFill>
              </a:rPr>
              <a:t>深圳市南山区粤海街道科苑</a:t>
            </a:r>
          </a:p>
          <a:p>
            <a:pPr algn="dist"/>
            <a:r>
              <a:rPr lang="zh-CN" altLang="en-US" sz="1200">
                <a:solidFill>
                  <a:schemeClr val="bg1"/>
                </a:solidFill>
              </a:rPr>
              <a:t>路15号科兴科学园B4-502</a:t>
            </a:r>
          </a:p>
        </p:txBody>
      </p:sp>
      <p:pic>
        <p:nvPicPr>
          <p:cNvPr id="9" name="图片 8" descr="icon-5"/>
          <p:cNvPicPr>
            <a:picLocks noChangeAspect="1"/>
          </p:cNvPicPr>
          <p:nvPr/>
        </p:nvPicPr>
        <p:blipFill>
          <a:blip r:embed="rId6"/>
          <a:stretch>
            <a:fillRect/>
          </a:stretch>
        </p:blipFill>
        <p:spPr>
          <a:xfrm>
            <a:off x="7036435" y="5934075"/>
            <a:ext cx="90170" cy="166370"/>
          </a:xfrm>
          <a:prstGeom prst="rect">
            <a:avLst/>
          </a:prstGeom>
        </p:spPr>
      </p:pic>
      <p:pic>
        <p:nvPicPr>
          <p:cNvPr id="10" name="图片 9" descr="icon-3"/>
          <p:cNvPicPr>
            <a:picLocks noChangeAspect="1"/>
          </p:cNvPicPr>
          <p:nvPr/>
        </p:nvPicPr>
        <p:blipFill>
          <a:blip r:embed="rId7"/>
          <a:stretch>
            <a:fillRect/>
          </a:stretch>
        </p:blipFill>
        <p:spPr>
          <a:xfrm>
            <a:off x="4012565" y="5958840"/>
            <a:ext cx="135255" cy="116840"/>
          </a:xfrm>
          <a:prstGeom prst="rect">
            <a:avLst/>
          </a:prstGeom>
        </p:spPr>
      </p:pic>
      <p:pic>
        <p:nvPicPr>
          <p:cNvPr id="16" name="图片 15" descr="icon-4"/>
          <p:cNvPicPr>
            <a:picLocks noChangeAspect="1"/>
          </p:cNvPicPr>
          <p:nvPr/>
        </p:nvPicPr>
        <p:blipFill>
          <a:blip r:embed="rId8"/>
          <a:stretch>
            <a:fillRect/>
          </a:stretch>
        </p:blipFill>
        <p:spPr>
          <a:xfrm>
            <a:off x="5633085" y="5941695"/>
            <a:ext cx="144780" cy="151130"/>
          </a:xfrm>
          <a:prstGeom prst="rect">
            <a:avLst/>
          </a:prstGeom>
        </p:spPr>
      </p:pic>
      <p:sp>
        <p:nvSpPr>
          <p:cNvPr id="17" name="文本框 16"/>
          <p:cNvSpPr txBox="1"/>
          <p:nvPr/>
        </p:nvSpPr>
        <p:spPr>
          <a:xfrm>
            <a:off x="4119880" y="5897245"/>
            <a:ext cx="1446530" cy="245110"/>
          </a:xfrm>
          <a:prstGeom prst="rect">
            <a:avLst/>
          </a:prstGeom>
          <a:noFill/>
        </p:spPr>
        <p:txBody>
          <a:bodyPr wrap="square" rtlCol="0">
            <a:spAutoFit/>
          </a:bodyPr>
          <a:lstStyle/>
          <a:p>
            <a:pPr algn="l"/>
            <a:r>
              <a:rPr lang="en-US" altLang="zh-CN" sz="1000">
                <a:solidFill>
                  <a:schemeClr val="bg1">
                    <a:lumMod val="65000"/>
                  </a:schemeClr>
                </a:solidFill>
              </a:rPr>
              <a:t>XXXX@</a:t>
            </a:r>
            <a:r>
              <a:rPr lang="zh-CN" altLang="en-US" sz="1000">
                <a:solidFill>
                  <a:schemeClr val="bg1">
                    <a:lumMod val="65000"/>
                  </a:schemeClr>
                </a:solidFill>
              </a:rPr>
              <a:t>X-Sense</a:t>
            </a:r>
            <a:r>
              <a:rPr lang="en-US" sz="1000">
                <a:solidFill>
                  <a:schemeClr val="bg1">
                    <a:lumMod val="65000"/>
                  </a:schemeClr>
                </a:solidFill>
              </a:rPr>
              <a:t>.com</a:t>
            </a:r>
          </a:p>
        </p:txBody>
      </p:sp>
      <p:sp>
        <p:nvSpPr>
          <p:cNvPr id="18" name="文本框 17"/>
          <p:cNvSpPr txBox="1"/>
          <p:nvPr/>
        </p:nvSpPr>
        <p:spPr>
          <a:xfrm>
            <a:off x="5744210" y="5890895"/>
            <a:ext cx="1446530" cy="245110"/>
          </a:xfrm>
          <a:prstGeom prst="rect">
            <a:avLst/>
          </a:prstGeom>
          <a:noFill/>
        </p:spPr>
        <p:txBody>
          <a:bodyPr wrap="square" rtlCol="0">
            <a:spAutoFit/>
          </a:bodyPr>
          <a:lstStyle/>
          <a:p>
            <a:pPr algn="l"/>
            <a:r>
              <a:rPr lang="en-US" sz="1000">
                <a:solidFill>
                  <a:schemeClr val="bg1">
                    <a:lumMod val="65000"/>
                  </a:schemeClr>
                </a:solidFill>
              </a:rPr>
              <a:t>www.x-sense.com</a:t>
            </a:r>
          </a:p>
        </p:txBody>
      </p:sp>
      <p:sp>
        <p:nvSpPr>
          <p:cNvPr id="19" name="文本框 18"/>
          <p:cNvSpPr txBox="1"/>
          <p:nvPr/>
        </p:nvSpPr>
        <p:spPr>
          <a:xfrm>
            <a:off x="7094855" y="5897245"/>
            <a:ext cx="1301750" cy="245110"/>
          </a:xfrm>
          <a:prstGeom prst="rect">
            <a:avLst/>
          </a:prstGeom>
          <a:noFill/>
        </p:spPr>
        <p:txBody>
          <a:bodyPr wrap="square" rtlCol="0">
            <a:spAutoFit/>
          </a:bodyPr>
          <a:lstStyle/>
          <a:p>
            <a:pPr algn="l"/>
            <a:r>
              <a:rPr lang="en-US" sz="1000">
                <a:solidFill>
                  <a:schemeClr val="bg1">
                    <a:lumMod val="65000"/>
                  </a:schemeClr>
                </a:solidFill>
              </a:rPr>
              <a:t>+86 755 2267 0560</a:t>
            </a:r>
          </a:p>
        </p:txBody>
      </p:sp>
      <p:cxnSp>
        <p:nvCxnSpPr>
          <p:cNvPr id="21" name="直接连接符 20"/>
          <p:cNvCxnSpPr/>
          <p:nvPr/>
        </p:nvCxnSpPr>
        <p:spPr>
          <a:xfrm>
            <a:off x="4015105" y="5862320"/>
            <a:ext cx="42443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224270" y="5408930"/>
            <a:ext cx="0" cy="342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4288556" y="651952"/>
            <a:ext cx="2979420" cy="892552"/>
          </a:xfrm>
          <a:prstGeom prst="rect">
            <a:avLst/>
          </a:prstGeom>
          <a:noFill/>
        </p:spPr>
        <p:txBody>
          <a:bodyPr wrap="square" rtlCol="0">
            <a:spAutoFit/>
          </a:bodyPr>
          <a:lstStyle/>
          <a:p>
            <a:pPr algn="ctr">
              <a:spcBef>
                <a:spcPct val="0"/>
              </a:spcBef>
            </a:pPr>
            <a:r>
              <a:rPr lang="en-US" altLang="zh-CN" sz="3200" b="1" smtClean="0"/>
              <a:t>EN50131</a:t>
            </a:r>
            <a:r>
              <a:rPr lang="zh-CN" altLang="en-US" sz="3200" b="1" smtClean="0"/>
              <a:t>标准</a:t>
            </a:r>
            <a:endParaRPr lang="zh-CN" altLang="en-US" sz="3200" b="1"/>
          </a:p>
          <a:p>
            <a:pPr algn="ctr">
              <a:spcBef>
                <a:spcPct val="0"/>
              </a:spcBef>
            </a:pP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71277" y="2150165"/>
            <a:ext cx="10887323" cy="3801041"/>
          </a:xfrm>
          <a:prstGeom prst="rect">
            <a:avLst/>
          </a:prstGeom>
          <a:noFill/>
        </p:spPr>
        <p:txBody>
          <a:bodyPr wrap="square" rtlCol="0">
            <a:spAutoFit/>
          </a:bodyPr>
          <a:lstStyle/>
          <a:p>
            <a:pPr marL="342900" lvl="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EN50131</a:t>
            </a:r>
            <a:r>
              <a:rPr lang="zh-CN" altLang="en-US" kern="100">
                <a:latin typeface="+mn-ea"/>
                <a:cs typeface="Times New Roman" panose="02020603050405020304" pitchFamily="18" charset="0"/>
              </a:rPr>
              <a:t>的标题是“</a:t>
            </a:r>
            <a:r>
              <a:rPr lang="en-US" altLang="zh-CN"/>
              <a:t>Alarm Systems -  Intrusion and Hold-up Systems</a:t>
            </a:r>
            <a:r>
              <a:rPr lang="en-US" altLang="zh-CN" kern="100">
                <a:latin typeface="+mn-ea"/>
                <a:cs typeface="Times New Roman" panose="02020603050405020304" pitchFamily="18" charset="0"/>
              </a:rPr>
              <a:t>”</a:t>
            </a:r>
            <a:r>
              <a:rPr lang="zh-CN" altLang="en-US" kern="100">
                <a:latin typeface="+mn-ea"/>
                <a:cs typeface="Times New Roman" panose="02020603050405020304" pitchFamily="18" charset="0"/>
              </a:rPr>
              <a:t>，翻译为</a:t>
            </a:r>
            <a:r>
              <a:rPr lang="en-US" altLang="zh-CN" kern="100">
                <a:latin typeface="+mn-ea"/>
                <a:cs typeface="Times New Roman" panose="02020603050405020304" pitchFamily="18" charset="0"/>
              </a:rPr>
              <a:t>”</a:t>
            </a:r>
            <a:r>
              <a:rPr lang="zh-CN" altLang="en-US" kern="100">
                <a:latin typeface="+mn-ea"/>
                <a:cs typeface="Times New Roman" panose="02020603050405020304" pitchFamily="18" charset="0"/>
              </a:rPr>
              <a:t>报警系统 </a:t>
            </a:r>
            <a:r>
              <a:rPr lang="en-US" altLang="zh-CN" kern="100">
                <a:latin typeface="+mn-ea"/>
                <a:cs typeface="Times New Roman" panose="02020603050405020304" pitchFamily="18" charset="0"/>
              </a:rPr>
              <a:t>– </a:t>
            </a:r>
            <a:r>
              <a:rPr lang="zh-CN" altLang="en-US" kern="100">
                <a:latin typeface="+mn-ea"/>
                <a:cs typeface="Times New Roman" panose="02020603050405020304" pitchFamily="18" charset="0"/>
              </a:rPr>
              <a:t>入侵和紧急报警系统</a:t>
            </a:r>
            <a:r>
              <a:rPr lang="en-US" altLang="zh-CN" kern="100">
                <a:latin typeface="+mn-ea"/>
                <a:cs typeface="Times New Roman" panose="02020603050405020304" pitchFamily="18" charset="0"/>
              </a:rPr>
              <a:t>”</a:t>
            </a:r>
            <a:r>
              <a:rPr lang="zh-CN" altLang="en-US" kern="100">
                <a:latin typeface="+mn-ea"/>
                <a:cs typeface="Times New Roman" panose="02020603050405020304" pitchFamily="18" charset="0"/>
              </a:rPr>
              <a:t>，该系统缩写为</a:t>
            </a:r>
            <a:r>
              <a:rPr lang="en-US" altLang="zh-CN" kern="100">
                <a:latin typeface="+mn-ea"/>
                <a:cs typeface="Times New Roman" panose="02020603050405020304" pitchFamily="18" charset="0"/>
              </a:rPr>
              <a:t>I&amp;HAS</a:t>
            </a:r>
            <a:r>
              <a:rPr lang="zh-CN" altLang="en-US" kern="100">
                <a:latin typeface="+mn-ea"/>
                <a:cs typeface="Times New Roman" panose="02020603050405020304" pitchFamily="18" charset="0"/>
              </a:rPr>
              <a:t>，包括</a:t>
            </a:r>
            <a:r>
              <a:rPr lang="en-US" altLang="zh-CN" kern="100">
                <a:latin typeface="+mn-ea"/>
                <a:cs typeface="Times New Roman" panose="02020603050405020304" pitchFamily="18" charset="0"/>
              </a:rPr>
              <a:t>IAS</a:t>
            </a:r>
            <a:r>
              <a:rPr lang="zh-CN" altLang="en-US" kern="100">
                <a:latin typeface="+mn-ea"/>
                <a:cs typeface="Times New Roman" panose="02020603050405020304" pitchFamily="18" charset="0"/>
              </a:rPr>
              <a:t>和</a:t>
            </a:r>
            <a:r>
              <a:rPr lang="en-US" altLang="zh-CN" kern="100">
                <a:latin typeface="+mn-ea"/>
                <a:cs typeface="Times New Roman" panose="02020603050405020304" pitchFamily="18" charset="0"/>
              </a:rPr>
              <a:t>HAS</a:t>
            </a:r>
            <a:r>
              <a:rPr lang="zh-CN" altLang="en-US" kern="100">
                <a:latin typeface="+mn-ea"/>
                <a:cs typeface="Times New Roman" panose="02020603050405020304" pitchFamily="18" charset="0"/>
              </a:rPr>
              <a:t>两个子系统。</a:t>
            </a:r>
            <a:endParaRPr lang="en-US" altLang="zh-CN"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endParaRPr lang="zh-CN" altLang="zh-CN"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1997</a:t>
            </a:r>
            <a:r>
              <a:rPr lang="zh-CN" altLang="en-US" kern="100">
                <a:latin typeface="+mn-ea"/>
                <a:cs typeface="Times New Roman" panose="02020603050405020304" pitchFamily="18" charset="0"/>
              </a:rPr>
              <a:t>年，欧洲标准组织</a:t>
            </a:r>
            <a:r>
              <a:rPr lang="en-US" altLang="zh-CN" kern="100">
                <a:latin typeface="+mn-ea"/>
                <a:cs typeface="Times New Roman" panose="02020603050405020304" pitchFamily="18" charset="0"/>
              </a:rPr>
              <a:t>(CEN,CENELEC or ETSI)</a:t>
            </a:r>
            <a:r>
              <a:rPr lang="zh-CN" altLang="en-US" kern="100">
                <a:latin typeface="+mn-ea"/>
                <a:cs typeface="Times New Roman" panose="02020603050405020304" pitchFamily="18" charset="0"/>
              </a:rPr>
              <a:t>发布了</a:t>
            </a:r>
            <a:r>
              <a:rPr lang="en-US" altLang="zh-CN" kern="100">
                <a:latin typeface="+mn-ea"/>
                <a:cs typeface="Times New Roman" panose="02020603050405020304" pitchFamily="18" charset="0"/>
              </a:rPr>
              <a:t>EN50131-1</a:t>
            </a:r>
            <a:r>
              <a:rPr lang="zh-CN" altLang="en-US" kern="100">
                <a:latin typeface="+mn-ea"/>
                <a:cs typeface="Times New Roman" panose="02020603050405020304" pitchFamily="18" charset="0"/>
              </a:rPr>
              <a:t>标准，引入了安全体系分级。近十年后，该组织将该标准更新为 </a:t>
            </a:r>
            <a:r>
              <a:rPr lang="en-US" altLang="zh-CN" kern="100">
                <a:latin typeface="+mn-ea"/>
                <a:cs typeface="Times New Roman" panose="02020603050405020304" pitchFamily="18" charset="0"/>
              </a:rPr>
              <a:t>EN 50131-1:2006</a:t>
            </a:r>
            <a:r>
              <a:rPr lang="zh-CN" altLang="en-US" kern="100">
                <a:latin typeface="+mn-ea"/>
                <a:cs typeface="Times New Roman" panose="02020603050405020304" pitchFamily="18" charset="0"/>
              </a:rPr>
              <a:t>，进一步描述了报警系统的要求，后续在</a:t>
            </a:r>
            <a:r>
              <a:rPr lang="en-US" altLang="zh-CN" kern="100">
                <a:latin typeface="+mn-ea"/>
                <a:cs typeface="Times New Roman" panose="02020603050405020304" pitchFamily="18" charset="0"/>
              </a:rPr>
              <a:t>2009</a:t>
            </a:r>
            <a:r>
              <a:rPr lang="zh-CN" altLang="en-US" kern="100">
                <a:latin typeface="+mn-ea"/>
                <a:cs typeface="Times New Roman" panose="02020603050405020304" pitchFamily="18" charset="0"/>
              </a:rPr>
              <a:t>年发布了</a:t>
            </a:r>
            <a:r>
              <a:rPr lang="en-US" altLang="zh-CN" kern="100">
                <a:latin typeface="+mn-ea"/>
                <a:cs typeface="Times New Roman" panose="02020603050405020304" pitchFamily="18" charset="0"/>
              </a:rPr>
              <a:t>A1</a:t>
            </a:r>
            <a:r>
              <a:rPr lang="zh-CN" altLang="en-US" kern="100">
                <a:latin typeface="+mn-ea"/>
                <a:cs typeface="Times New Roman" panose="02020603050405020304" pitchFamily="18" charset="0"/>
              </a:rPr>
              <a:t>修正版，</a:t>
            </a:r>
            <a:r>
              <a:rPr lang="en-US" altLang="zh-CN" kern="100">
                <a:latin typeface="+mn-ea"/>
                <a:cs typeface="Times New Roman" panose="02020603050405020304" pitchFamily="18" charset="0"/>
              </a:rPr>
              <a:t>2017</a:t>
            </a:r>
            <a:r>
              <a:rPr lang="zh-CN" altLang="en-US" kern="100">
                <a:latin typeface="+mn-ea"/>
                <a:cs typeface="Times New Roman" panose="02020603050405020304" pitchFamily="18" charset="0"/>
              </a:rPr>
              <a:t>年发布了</a:t>
            </a:r>
            <a:r>
              <a:rPr lang="en-US" altLang="zh-CN" kern="100">
                <a:latin typeface="+mn-ea"/>
                <a:cs typeface="Times New Roman" panose="02020603050405020304" pitchFamily="18" charset="0"/>
              </a:rPr>
              <a:t>A2</a:t>
            </a:r>
            <a:r>
              <a:rPr lang="zh-CN" altLang="en-US" kern="100">
                <a:latin typeface="+mn-ea"/>
                <a:cs typeface="Times New Roman" panose="02020603050405020304" pitchFamily="18" charset="0"/>
              </a:rPr>
              <a:t>修正版。 </a:t>
            </a:r>
            <a:endParaRPr lang="en-US" altLang="zh-CN" kern="100">
              <a:latin typeface="+mn-ea"/>
              <a:cs typeface="Times New Roman" panose="02020603050405020304" pitchFamily="18" charset="0"/>
            </a:endParaRPr>
          </a:p>
          <a:p>
            <a:pPr lvl="0" algn="just">
              <a:spcAft>
                <a:spcPts val="600"/>
              </a:spcAft>
            </a:pPr>
            <a:endParaRPr lang="zh-CN" altLang="en-US"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EN 50131</a:t>
            </a:r>
            <a:r>
              <a:rPr lang="zh-CN" altLang="en-US" kern="100">
                <a:latin typeface="+mn-ea"/>
                <a:cs typeface="Times New Roman" panose="02020603050405020304" pitchFamily="18" charset="0"/>
              </a:rPr>
              <a:t>标准统一了对电子报警系统的理解。该标准旨在帮助保险公司、防盗警报公司、客户和警察实现对个人处所所需安全监管的完整而准确的规范。它涵盖了警报系统的所有方面，从授权、冗余、用户角色、篡改等等。</a:t>
            </a:r>
            <a:endParaRPr lang="zh-CN" altLang="zh-CN" kern="100">
              <a:latin typeface="+mn-ea"/>
              <a:cs typeface="Times New Roman" panose="02020603050405020304" pitchFamily="18" charset="0"/>
            </a:endParaRPr>
          </a:p>
          <a:p>
            <a:endParaRPr lang="en-US" altLang="zh-CN" dirty="0" smtClean="0">
              <a:latin typeface="+mn-ea"/>
            </a:endParaRPr>
          </a:p>
          <a:p>
            <a:pPr marL="285750" indent="-285750">
              <a:buFont typeface="Arial" panose="020B0604020202020204" pitchFamily="34" charset="0"/>
              <a:buChar char="•"/>
            </a:pPr>
            <a:endParaRPr lang="zh-CN" altLang="en-US" dirty="0">
              <a:latin typeface="+mn-ea"/>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759103" y="651952"/>
            <a:ext cx="6305383" cy="892552"/>
          </a:xfrm>
          <a:prstGeom prst="rect">
            <a:avLst/>
          </a:prstGeom>
          <a:noFill/>
        </p:spPr>
        <p:txBody>
          <a:bodyPr wrap="square" rtlCol="0">
            <a:spAutoFit/>
          </a:bodyPr>
          <a:lstStyle/>
          <a:p>
            <a:pPr algn="ctr">
              <a:spcBef>
                <a:spcPct val="0"/>
              </a:spcBef>
            </a:pPr>
            <a:r>
              <a:rPr lang="en-US" altLang="zh-CN" sz="3200" b="1" smtClean="0"/>
              <a:t>EN50131</a:t>
            </a:r>
            <a:r>
              <a:rPr lang="zh-CN" altLang="en-US" sz="3200" b="1" smtClean="0"/>
              <a:t>标准 </a:t>
            </a:r>
            <a:r>
              <a:rPr lang="en-US" altLang="zh-CN" sz="3200" b="1" smtClean="0"/>
              <a:t>- </a:t>
            </a:r>
            <a:r>
              <a:rPr lang="zh-CN" altLang="en-US" sz="3200" b="1" smtClean="0"/>
              <a:t>系列介绍</a:t>
            </a:r>
            <a:endParaRPr lang="zh-CN" altLang="en-US" sz="3200" b="1"/>
          </a:p>
          <a:p>
            <a:pPr algn="ctr">
              <a:spcBef>
                <a:spcPct val="0"/>
              </a:spcBef>
            </a:pP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36104" y="1482256"/>
            <a:ext cx="11078155" cy="5678478"/>
          </a:xfrm>
          <a:prstGeom prst="rect">
            <a:avLst/>
          </a:prstGeom>
          <a:noFill/>
        </p:spPr>
        <p:txBody>
          <a:bodyPr wrap="square" rtlCol="0">
            <a:spAutoFit/>
          </a:bodyPr>
          <a:lstStyle/>
          <a:p>
            <a:pPr marL="342900" lvl="0" indent="-342900" algn="just">
              <a:spcAft>
                <a:spcPts val="600"/>
              </a:spcAft>
              <a:buFont typeface="Bookshelf Symbol 7" panose="05010101010101010101" pitchFamily="2" charset="2"/>
              <a:buChar char=""/>
            </a:pPr>
            <a:r>
              <a:rPr lang="en-US" altLang="zh-CN" kern="100" smtClean="0">
                <a:solidFill>
                  <a:srgbClr val="FF0000"/>
                </a:solidFill>
                <a:latin typeface="+mn-ea"/>
                <a:cs typeface="Times New Roman" panose="02020603050405020304" pitchFamily="18" charset="0"/>
              </a:rPr>
              <a:t>EN50131-1</a:t>
            </a:r>
            <a:r>
              <a:rPr lang="en-US" altLang="zh-CN" kern="100">
                <a:solidFill>
                  <a:srgbClr val="FF0000"/>
                </a:solidFill>
                <a:latin typeface="+mn-ea"/>
                <a:cs typeface="Times New Roman" panose="02020603050405020304" pitchFamily="18" charset="0"/>
              </a:rPr>
              <a:t>	</a:t>
            </a:r>
            <a:r>
              <a:rPr lang="en-US" altLang="zh-CN" kern="100" smtClean="0">
                <a:solidFill>
                  <a:srgbClr val="FF0000"/>
                </a:solidFill>
                <a:latin typeface="+mn-ea"/>
                <a:cs typeface="Times New Roman" panose="02020603050405020304" pitchFamily="18" charset="0"/>
              </a:rPr>
              <a:t>  System requirements                                          </a:t>
            </a:r>
            <a:r>
              <a:rPr lang="zh-CN" altLang="en-US" kern="100" smtClean="0">
                <a:solidFill>
                  <a:srgbClr val="FF0000"/>
                </a:solidFill>
                <a:latin typeface="+mn-ea"/>
                <a:cs typeface="Times New Roman" panose="02020603050405020304" pitchFamily="18" charset="0"/>
              </a:rPr>
              <a:t>系</a:t>
            </a:r>
            <a:r>
              <a:rPr lang="zh-CN" altLang="en-US" kern="100">
                <a:solidFill>
                  <a:srgbClr val="FF0000"/>
                </a:solidFill>
                <a:latin typeface="+mn-ea"/>
                <a:cs typeface="Times New Roman" panose="02020603050405020304" pitchFamily="18" charset="0"/>
              </a:rPr>
              <a:t>统要</a:t>
            </a:r>
            <a:r>
              <a:rPr lang="zh-CN" altLang="en-US" kern="100" smtClean="0">
                <a:solidFill>
                  <a:srgbClr val="FF0000"/>
                </a:solidFill>
                <a:latin typeface="+mn-ea"/>
                <a:cs typeface="Times New Roman" panose="02020603050405020304" pitchFamily="18" charset="0"/>
              </a:rPr>
              <a:t>求</a:t>
            </a:r>
            <a:endParaRPr lang="en-US" altLang="zh-CN" kern="100" smtClean="0">
              <a:solidFill>
                <a:srgbClr val="FF0000"/>
              </a:solidFill>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EN50131-2</a:t>
            </a:r>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  Requirements </a:t>
            </a:r>
            <a:r>
              <a:rPr lang="en-US" altLang="zh-CN" kern="100">
                <a:latin typeface="+mn-ea"/>
                <a:cs typeface="Times New Roman" panose="02020603050405020304" pitchFamily="18" charset="0"/>
              </a:rPr>
              <a:t>for </a:t>
            </a:r>
            <a:r>
              <a:rPr lang="en-US" altLang="zh-CN" kern="100" smtClean="0">
                <a:latin typeface="+mn-ea"/>
                <a:cs typeface="Times New Roman" panose="02020603050405020304" pitchFamily="18" charset="0"/>
              </a:rPr>
              <a:t>XXX                                         </a:t>
            </a:r>
            <a:r>
              <a:rPr lang="zh-CN" altLang="en-US" kern="100" smtClean="0">
                <a:latin typeface="+mn-ea"/>
                <a:cs typeface="Times New Roman" panose="02020603050405020304" pitchFamily="18" charset="0"/>
              </a:rPr>
              <a:t>对</a:t>
            </a:r>
            <a:r>
              <a:rPr lang="en-US" altLang="zh-CN" kern="100" smtClean="0">
                <a:latin typeface="+mn-ea"/>
                <a:cs typeface="Times New Roman" panose="02020603050405020304" pitchFamily="18" charset="0"/>
              </a:rPr>
              <a:t>XX</a:t>
            </a:r>
            <a:r>
              <a:rPr lang="zh-CN" altLang="en-US" kern="100">
                <a:latin typeface="+mn-ea"/>
                <a:cs typeface="Times New Roman" panose="02020603050405020304" pitchFamily="18" charset="0"/>
              </a:rPr>
              <a:t>探测</a:t>
            </a:r>
            <a:r>
              <a:rPr lang="zh-CN" altLang="en-US" kern="100" smtClean="0">
                <a:latin typeface="+mn-ea"/>
                <a:cs typeface="Times New Roman" panose="02020603050405020304" pitchFamily="18" charset="0"/>
              </a:rPr>
              <a:t>器的要求</a:t>
            </a:r>
            <a:endParaRPr lang="en-US" altLang="zh-CN" kern="100" smtClean="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solidFill>
                  <a:srgbClr val="FF0000"/>
                </a:solidFill>
                <a:latin typeface="+mn-ea"/>
                <a:cs typeface="Times New Roman" panose="02020603050405020304" pitchFamily="18" charset="0"/>
              </a:rPr>
              <a:t>EN50131-3</a:t>
            </a:r>
            <a:r>
              <a:rPr lang="en-US" altLang="zh-CN" kern="100">
                <a:solidFill>
                  <a:srgbClr val="FF0000"/>
                </a:solidFill>
                <a:latin typeface="+mn-ea"/>
                <a:cs typeface="Times New Roman" panose="02020603050405020304" pitchFamily="18" charset="0"/>
              </a:rPr>
              <a:t>	</a:t>
            </a:r>
            <a:r>
              <a:rPr lang="en-US" altLang="zh-CN" kern="100" smtClean="0">
                <a:solidFill>
                  <a:srgbClr val="FF0000"/>
                </a:solidFill>
                <a:latin typeface="+mn-ea"/>
                <a:cs typeface="Times New Roman" panose="02020603050405020304" pitchFamily="18" charset="0"/>
              </a:rPr>
              <a:t>  Control </a:t>
            </a:r>
            <a:r>
              <a:rPr lang="en-US" altLang="zh-CN" kern="100">
                <a:solidFill>
                  <a:srgbClr val="FF0000"/>
                </a:solidFill>
                <a:latin typeface="+mn-ea"/>
                <a:cs typeface="Times New Roman" panose="02020603050405020304" pitchFamily="18" charset="0"/>
              </a:rPr>
              <a:t>and indicating </a:t>
            </a:r>
            <a:r>
              <a:rPr lang="en-US" altLang="zh-CN" kern="100" smtClean="0">
                <a:solidFill>
                  <a:srgbClr val="FF0000"/>
                </a:solidFill>
                <a:latin typeface="+mn-ea"/>
                <a:cs typeface="Times New Roman" panose="02020603050405020304" pitchFamily="18" charset="0"/>
              </a:rPr>
              <a:t>equipment                      </a:t>
            </a:r>
            <a:r>
              <a:rPr lang="zh-CN" altLang="en-US" kern="100" smtClean="0">
                <a:solidFill>
                  <a:srgbClr val="FF0000"/>
                </a:solidFill>
                <a:latin typeface="+mn-ea"/>
                <a:cs typeface="Times New Roman" panose="02020603050405020304" pitchFamily="18" charset="0"/>
              </a:rPr>
              <a:t>控制和指示设备</a:t>
            </a:r>
            <a:endParaRPr lang="en-US" altLang="zh-CN" kern="100" smtClean="0">
              <a:solidFill>
                <a:srgbClr val="FF0000"/>
              </a:solidFill>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EN50131-4</a:t>
            </a:r>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  Warning devices                                                  </a:t>
            </a:r>
            <a:r>
              <a:rPr lang="zh-CN" altLang="en-US" kern="100" smtClean="0">
                <a:latin typeface="+mn-ea"/>
                <a:cs typeface="Times New Roman" panose="02020603050405020304" pitchFamily="18" charset="0"/>
              </a:rPr>
              <a:t>告警设备</a:t>
            </a:r>
            <a:endParaRPr lang="en-US" altLang="zh-CN" kern="100" smtClean="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solidFill>
                  <a:srgbClr val="FF0000"/>
                </a:solidFill>
                <a:latin typeface="+mn-ea"/>
                <a:cs typeface="Times New Roman" panose="02020603050405020304" pitchFamily="18" charset="0"/>
              </a:rPr>
              <a:t>EN50131-5-3</a:t>
            </a:r>
            <a:r>
              <a:rPr lang="en-US" altLang="zh-CN" kern="100">
                <a:solidFill>
                  <a:srgbClr val="FF0000"/>
                </a:solidFill>
                <a:latin typeface="+mn-ea"/>
                <a:cs typeface="Times New Roman" panose="02020603050405020304" pitchFamily="18" charset="0"/>
              </a:rPr>
              <a:t>	</a:t>
            </a:r>
            <a:r>
              <a:rPr lang="en-US" altLang="zh-CN" kern="100" smtClean="0">
                <a:solidFill>
                  <a:srgbClr val="FF0000"/>
                </a:solidFill>
                <a:latin typeface="+mn-ea"/>
                <a:cs typeface="Times New Roman" panose="02020603050405020304" pitchFamily="18" charset="0"/>
              </a:rPr>
              <a:t>  Requirements </a:t>
            </a:r>
            <a:r>
              <a:rPr lang="en-US" altLang="zh-CN" kern="100">
                <a:solidFill>
                  <a:srgbClr val="FF0000"/>
                </a:solidFill>
                <a:latin typeface="+mn-ea"/>
                <a:cs typeface="Times New Roman" panose="02020603050405020304" pitchFamily="18" charset="0"/>
              </a:rPr>
              <a:t>for interconnections equipment </a:t>
            </a:r>
            <a:r>
              <a:rPr lang="en-US" altLang="zh-CN" kern="100" smtClean="0">
                <a:solidFill>
                  <a:srgbClr val="FF0000"/>
                </a:solidFill>
                <a:latin typeface="+mn-ea"/>
                <a:cs typeface="Times New Roman" panose="02020603050405020304" pitchFamily="18" charset="0"/>
              </a:rPr>
              <a:t>     </a:t>
            </a:r>
          </a:p>
          <a:p>
            <a:pPr lvl="0" algn="just">
              <a:spcAft>
                <a:spcPts val="600"/>
              </a:spcAft>
            </a:pPr>
            <a:r>
              <a:rPr lang="en-US" altLang="zh-CN" kern="100">
                <a:solidFill>
                  <a:srgbClr val="FF0000"/>
                </a:solidFill>
                <a:latin typeface="+mn-ea"/>
                <a:cs typeface="Times New Roman" panose="02020603050405020304" pitchFamily="18" charset="0"/>
              </a:rPr>
              <a:t> </a:t>
            </a:r>
            <a:r>
              <a:rPr lang="en-US" altLang="zh-CN" kern="100" smtClean="0">
                <a:solidFill>
                  <a:srgbClr val="FF0000"/>
                </a:solidFill>
                <a:latin typeface="+mn-ea"/>
                <a:cs typeface="Times New Roman" panose="02020603050405020304" pitchFamily="18" charset="0"/>
              </a:rPr>
              <a:t>                            using </a:t>
            </a:r>
            <a:r>
              <a:rPr lang="en-US" altLang="zh-CN" kern="100">
                <a:solidFill>
                  <a:srgbClr val="FF0000"/>
                </a:solidFill>
                <a:latin typeface="+mn-ea"/>
                <a:cs typeface="Times New Roman" panose="02020603050405020304" pitchFamily="18" charset="0"/>
              </a:rPr>
              <a:t>radio frequency </a:t>
            </a:r>
            <a:r>
              <a:rPr lang="en-US" altLang="zh-CN" kern="100" smtClean="0">
                <a:solidFill>
                  <a:srgbClr val="FF0000"/>
                </a:solidFill>
                <a:latin typeface="+mn-ea"/>
                <a:cs typeface="Times New Roman" panose="02020603050405020304" pitchFamily="18" charset="0"/>
              </a:rPr>
              <a:t>techniques                       </a:t>
            </a:r>
            <a:r>
              <a:rPr lang="zh-CN" altLang="en-US" kern="100" smtClean="0">
                <a:solidFill>
                  <a:srgbClr val="FF0000"/>
                </a:solidFill>
                <a:latin typeface="+mn-ea"/>
                <a:cs typeface="Times New Roman" panose="02020603050405020304" pitchFamily="18" charset="0"/>
              </a:rPr>
              <a:t>对使用射频技术的互连设备的要求</a:t>
            </a:r>
            <a:endParaRPr lang="en-US" altLang="zh-CN" kern="100" smtClean="0">
              <a:solidFill>
                <a:srgbClr val="FF0000"/>
              </a:solidFill>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solidFill>
                  <a:srgbClr val="FF0000"/>
                </a:solidFill>
                <a:latin typeface="+mn-ea"/>
                <a:cs typeface="Times New Roman" panose="02020603050405020304" pitchFamily="18" charset="0"/>
              </a:rPr>
              <a:t>EN50131-6</a:t>
            </a:r>
            <a:r>
              <a:rPr lang="en-US" altLang="zh-CN" kern="100">
                <a:solidFill>
                  <a:srgbClr val="FF0000"/>
                </a:solidFill>
                <a:latin typeface="+mn-ea"/>
                <a:cs typeface="Times New Roman" panose="02020603050405020304" pitchFamily="18" charset="0"/>
              </a:rPr>
              <a:t>	</a:t>
            </a:r>
            <a:r>
              <a:rPr lang="en-US" altLang="zh-CN" kern="100" smtClean="0">
                <a:solidFill>
                  <a:srgbClr val="FF0000"/>
                </a:solidFill>
                <a:latin typeface="+mn-ea"/>
                <a:cs typeface="Times New Roman" panose="02020603050405020304" pitchFamily="18" charset="0"/>
              </a:rPr>
              <a:t>  Power supplies                                                     </a:t>
            </a:r>
            <a:r>
              <a:rPr lang="zh-CN" altLang="en-US" kern="100" smtClean="0">
                <a:solidFill>
                  <a:srgbClr val="FF0000"/>
                </a:solidFill>
                <a:latin typeface="+mn-ea"/>
                <a:cs typeface="Times New Roman" panose="02020603050405020304" pitchFamily="18" charset="0"/>
              </a:rPr>
              <a:t>电源供应</a:t>
            </a:r>
            <a:endParaRPr lang="en-US" altLang="zh-CN" kern="100">
              <a:solidFill>
                <a:srgbClr val="FF0000"/>
              </a:solidFill>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EN50131-7	</a:t>
            </a:r>
            <a:r>
              <a:rPr lang="en-US" altLang="zh-CN" kern="100" smtClean="0">
                <a:latin typeface="+mn-ea"/>
                <a:cs typeface="Times New Roman" panose="02020603050405020304" pitchFamily="18" charset="0"/>
              </a:rPr>
              <a:t>  Application guidelines                                         </a:t>
            </a:r>
            <a:r>
              <a:rPr lang="zh-CN" altLang="en-US" kern="100" smtClean="0">
                <a:latin typeface="+mn-ea"/>
                <a:cs typeface="Times New Roman" panose="02020603050405020304" pitchFamily="18" charset="0"/>
              </a:rPr>
              <a:t>应用指导</a:t>
            </a:r>
            <a:endParaRPr lang="en-US" altLang="zh-CN"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EN50131-8	</a:t>
            </a:r>
            <a:r>
              <a:rPr lang="en-US" altLang="zh-CN" kern="100" smtClean="0">
                <a:latin typeface="+mn-ea"/>
                <a:cs typeface="Times New Roman" panose="02020603050405020304" pitchFamily="18" charset="0"/>
              </a:rPr>
              <a:t>  Security </a:t>
            </a:r>
            <a:r>
              <a:rPr lang="en-US" altLang="zh-CN" kern="100">
                <a:latin typeface="+mn-ea"/>
                <a:cs typeface="Times New Roman" panose="02020603050405020304" pitchFamily="18" charset="0"/>
              </a:rPr>
              <a:t>fog </a:t>
            </a:r>
            <a:r>
              <a:rPr lang="en-US" altLang="zh-CN" kern="100" smtClean="0">
                <a:latin typeface="+mn-ea"/>
                <a:cs typeface="Times New Roman" panose="02020603050405020304" pitchFamily="18" charset="0"/>
              </a:rPr>
              <a:t>devices                                             </a:t>
            </a:r>
            <a:r>
              <a:rPr lang="zh-CN" altLang="en-US" kern="100" smtClean="0">
                <a:latin typeface="+mn-ea"/>
                <a:cs typeface="Times New Roman" panose="02020603050405020304" pitchFamily="18" charset="0"/>
              </a:rPr>
              <a:t>安全雾设备</a:t>
            </a:r>
            <a:endParaRPr lang="en-US" altLang="zh-CN" kern="100" smtClean="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EN50131-9</a:t>
            </a:r>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 </a:t>
            </a:r>
            <a:r>
              <a:rPr lang="en-US" altLang="zh-CN" kern="100">
                <a:latin typeface="+mn-ea"/>
                <a:cs typeface="Times New Roman" panose="02020603050405020304" pitchFamily="18" charset="0"/>
              </a:rPr>
              <a:t>Alarm verification. Methods and </a:t>
            </a:r>
            <a:r>
              <a:rPr lang="en-US" altLang="zh-CN" kern="100" smtClean="0">
                <a:latin typeface="+mn-ea"/>
                <a:cs typeface="Times New Roman" panose="02020603050405020304" pitchFamily="18" charset="0"/>
              </a:rPr>
              <a:t>principles         </a:t>
            </a:r>
            <a:r>
              <a:rPr lang="zh-CN" altLang="en-US" kern="100" smtClean="0">
                <a:latin typeface="+mn-ea"/>
                <a:cs typeface="Times New Roman" panose="02020603050405020304" pitchFamily="18" charset="0"/>
              </a:rPr>
              <a:t>报警校验</a:t>
            </a:r>
            <a:r>
              <a:rPr lang="en-US" altLang="zh-CN" kern="100" smtClean="0">
                <a:latin typeface="+mn-ea"/>
                <a:cs typeface="Times New Roman" panose="02020603050405020304" pitchFamily="18" charset="0"/>
              </a:rPr>
              <a:t>-</a:t>
            </a:r>
            <a:r>
              <a:rPr lang="zh-CN" altLang="en-US" kern="100" smtClean="0">
                <a:latin typeface="+mn-ea"/>
                <a:cs typeface="Times New Roman" panose="02020603050405020304" pitchFamily="18" charset="0"/>
              </a:rPr>
              <a:t>原则和方法</a:t>
            </a:r>
            <a:endParaRPr lang="en-US" altLang="zh-CN"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a:solidFill>
                  <a:srgbClr val="FF0000"/>
                </a:solidFill>
                <a:latin typeface="+mn-ea"/>
                <a:cs typeface="Times New Roman" panose="02020603050405020304" pitchFamily="18" charset="0"/>
              </a:rPr>
              <a:t>EN50131-10	  Application Specific Requirements for </a:t>
            </a:r>
          </a:p>
          <a:p>
            <a:pPr lvl="0" algn="just">
              <a:spcAft>
                <a:spcPts val="600"/>
              </a:spcAft>
            </a:pPr>
            <a:r>
              <a:rPr lang="en-US" altLang="zh-CN" kern="100">
                <a:solidFill>
                  <a:srgbClr val="FF0000"/>
                </a:solidFill>
                <a:latin typeface="+mn-ea"/>
                <a:cs typeface="Times New Roman" panose="02020603050405020304" pitchFamily="18" charset="0"/>
              </a:rPr>
              <a:t>                       </a:t>
            </a:r>
            <a:r>
              <a:rPr lang="en-US" altLang="zh-CN" kern="100" smtClean="0">
                <a:solidFill>
                  <a:srgbClr val="FF0000"/>
                </a:solidFill>
                <a:latin typeface="+mn-ea"/>
                <a:cs typeface="Times New Roman" panose="02020603050405020304" pitchFamily="18" charset="0"/>
              </a:rPr>
              <a:t>      </a:t>
            </a:r>
            <a:r>
              <a:rPr lang="en-US" altLang="zh-CN" kern="100">
                <a:solidFill>
                  <a:srgbClr val="FF0000"/>
                </a:solidFill>
                <a:latin typeface="+mn-ea"/>
                <a:cs typeface="Times New Roman" panose="02020603050405020304" pitchFamily="18" charset="0"/>
              </a:rPr>
              <a:t>Supervised Premises Transceiver (SPT)               </a:t>
            </a:r>
            <a:r>
              <a:rPr lang="zh-CN" altLang="en-US" kern="100" smtClean="0">
                <a:solidFill>
                  <a:srgbClr val="FF0000"/>
                </a:solidFill>
                <a:latin typeface="+mn-ea"/>
                <a:cs typeface="Times New Roman" panose="02020603050405020304" pitchFamily="18" charset="0"/>
              </a:rPr>
              <a:t>对</a:t>
            </a:r>
            <a:r>
              <a:rPr lang="en-US" altLang="zh-CN" kern="100" smtClean="0">
                <a:solidFill>
                  <a:srgbClr val="FF0000"/>
                </a:solidFill>
                <a:latin typeface="+mn-ea"/>
                <a:cs typeface="Times New Roman" panose="02020603050405020304" pitchFamily="18" charset="0"/>
              </a:rPr>
              <a:t>SPT</a:t>
            </a:r>
            <a:r>
              <a:rPr lang="zh-CN" altLang="en-US" kern="100" smtClean="0">
                <a:solidFill>
                  <a:srgbClr val="FF0000"/>
                </a:solidFill>
                <a:latin typeface="+mn-ea"/>
                <a:cs typeface="Times New Roman" panose="02020603050405020304" pitchFamily="18" charset="0"/>
              </a:rPr>
              <a:t>的应用特定要求</a:t>
            </a:r>
            <a:endParaRPr lang="en-US" altLang="zh-CN" kern="100">
              <a:solidFill>
                <a:srgbClr val="FF0000"/>
              </a:solidFill>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EN50131-12</a:t>
            </a:r>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 </a:t>
            </a:r>
            <a:r>
              <a:rPr lang="en-US" altLang="zh-CN" kern="100">
                <a:latin typeface="+mn-ea"/>
                <a:cs typeface="Times New Roman" panose="02020603050405020304" pitchFamily="18" charset="0"/>
              </a:rPr>
              <a:t>Methods and requirements for setting and </a:t>
            </a:r>
            <a:endParaRPr lang="en-US" altLang="zh-CN" kern="100" smtClean="0">
              <a:latin typeface="+mn-ea"/>
              <a:cs typeface="Times New Roman" panose="02020603050405020304" pitchFamily="18" charset="0"/>
            </a:endParaRPr>
          </a:p>
          <a:p>
            <a:pPr lvl="0" algn="just">
              <a:spcAft>
                <a:spcPts val="600"/>
              </a:spcAft>
            </a:pPr>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                            unsetting </a:t>
            </a:r>
            <a:r>
              <a:rPr lang="en-US" altLang="zh-CN" kern="100">
                <a:latin typeface="+mn-ea"/>
                <a:cs typeface="Times New Roman" panose="02020603050405020304" pitchFamily="18" charset="0"/>
              </a:rPr>
              <a:t>of Intruder Alarm Systems (IAS</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对</a:t>
            </a:r>
            <a:r>
              <a:rPr lang="en-US" altLang="zh-CN" kern="100" smtClean="0">
                <a:latin typeface="+mn-ea"/>
                <a:cs typeface="Times New Roman" panose="02020603050405020304" pitchFamily="18" charset="0"/>
              </a:rPr>
              <a:t>IAS</a:t>
            </a:r>
            <a:r>
              <a:rPr lang="zh-CN" altLang="en-US" kern="100" smtClean="0">
                <a:latin typeface="+mn-ea"/>
                <a:cs typeface="Times New Roman" panose="02020603050405020304" pitchFamily="18" charset="0"/>
              </a:rPr>
              <a:t>的布防</a:t>
            </a:r>
            <a:r>
              <a:rPr lang="en-US" altLang="zh-CN" kern="100" smtClean="0">
                <a:latin typeface="+mn-ea"/>
                <a:cs typeface="Times New Roman" panose="02020603050405020304" pitchFamily="18" charset="0"/>
              </a:rPr>
              <a:t>/</a:t>
            </a:r>
            <a:r>
              <a:rPr lang="zh-CN" altLang="en-US" kern="100" smtClean="0">
                <a:latin typeface="+mn-ea"/>
                <a:cs typeface="Times New Roman" panose="02020603050405020304" pitchFamily="18" charset="0"/>
              </a:rPr>
              <a:t>撤防要求和方法</a:t>
            </a:r>
            <a:endParaRPr lang="en-US" altLang="zh-CN"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endParaRPr lang="en-US" altLang="zh-CN" kern="100">
              <a:latin typeface="+mn-ea"/>
              <a:cs typeface="Times New Roman" panose="02020603050405020304" pitchFamily="18" charset="0"/>
            </a:endParaRPr>
          </a:p>
          <a:p>
            <a:pPr marL="285750" indent="-285750">
              <a:buFont typeface="Arial" panose="020B0604020202020204" pitchFamily="34" charset="0"/>
              <a:buChar char="•"/>
            </a:pPr>
            <a:endParaRPr lang="zh-CN" altLang="en-US" dirty="0">
              <a:latin typeface="+mn-ea"/>
            </a:endParaRPr>
          </a:p>
        </p:txBody>
      </p:sp>
    </p:spTree>
    <p:custDataLst>
      <p:tags r:id="rId1"/>
    </p:custDataLst>
    <p:extLst>
      <p:ext uri="{BB962C8B-B14F-4D97-AF65-F5344CB8AC3E}">
        <p14:creationId xmlns:p14="http://schemas.microsoft.com/office/powerpoint/2010/main" val="1027049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759103" y="651952"/>
            <a:ext cx="6305383" cy="892552"/>
          </a:xfrm>
          <a:prstGeom prst="rect">
            <a:avLst/>
          </a:prstGeom>
          <a:noFill/>
        </p:spPr>
        <p:txBody>
          <a:bodyPr wrap="square" rtlCol="0">
            <a:spAutoFit/>
          </a:bodyPr>
          <a:lstStyle/>
          <a:p>
            <a:pPr algn="ctr">
              <a:spcBef>
                <a:spcPct val="0"/>
              </a:spcBef>
            </a:pPr>
            <a:r>
              <a:rPr lang="en-US" altLang="zh-CN" sz="3200" b="1" smtClean="0"/>
              <a:t>EN50131</a:t>
            </a:r>
            <a:r>
              <a:rPr lang="zh-CN" altLang="en-US" sz="3200" b="1" smtClean="0"/>
              <a:t>标准 </a:t>
            </a:r>
            <a:r>
              <a:rPr lang="en-US" altLang="zh-CN" sz="3200" b="1" smtClean="0"/>
              <a:t>- </a:t>
            </a:r>
            <a:r>
              <a:rPr lang="zh-CN" altLang="en-US" sz="3200" b="1" smtClean="0"/>
              <a:t>探测器相关标准</a:t>
            </a:r>
            <a:endParaRPr lang="zh-CN" altLang="en-US" sz="3200" b="1"/>
          </a:p>
          <a:p>
            <a:pPr algn="ctr">
              <a:spcBef>
                <a:spcPct val="0"/>
              </a:spcBef>
            </a:pP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970060" y="1720794"/>
            <a:ext cx="10887323" cy="5247590"/>
          </a:xfrm>
          <a:prstGeom prst="rect">
            <a:avLst/>
          </a:prstGeom>
          <a:noFill/>
        </p:spPr>
        <p:txBody>
          <a:bodyPr wrap="square" rtlCol="0">
            <a:spAutoFit/>
          </a:bodyPr>
          <a:lstStyle/>
          <a:p>
            <a:pPr marL="342900" lvl="0" indent="-342900" algn="just">
              <a:spcAft>
                <a:spcPts val="600"/>
              </a:spcAft>
              <a:buFont typeface="Bookshelf Symbol 7" panose="05010101010101010101" pitchFamily="2" charset="2"/>
              <a:buChar char=""/>
            </a:pPr>
            <a:r>
              <a:rPr lang="en-US" altLang="zh-CN" sz="1600" smtClean="0">
                <a:solidFill>
                  <a:srgbClr val="FF0000"/>
                </a:solidFill>
                <a:latin typeface="+mn-ea"/>
              </a:rPr>
              <a:t>EN50131-2-2</a:t>
            </a:r>
            <a:r>
              <a:rPr lang="en-US" altLang="zh-CN" sz="1600">
                <a:solidFill>
                  <a:srgbClr val="FF0000"/>
                </a:solidFill>
                <a:latin typeface="+mn-ea"/>
              </a:rPr>
              <a:t>	</a:t>
            </a:r>
            <a:r>
              <a:rPr lang="en-US" altLang="zh-CN" sz="1600" smtClean="0">
                <a:solidFill>
                  <a:srgbClr val="FF0000"/>
                </a:solidFill>
                <a:latin typeface="+mn-ea"/>
              </a:rPr>
              <a:t> Intrusion </a:t>
            </a:r>
            <a:r>
              <a:rPr lang="en-US" altLang="zh-CN" sz="1600">
                <a:solidFill>
                  <a:srgbClr val="FF0000"/>
                </a:solidFill>
                <a:latin typeface="+mn-ea"/>
              </a:rPr>
              <a:t>detectors - Passive infrared </a:t>
            </a:r>
            <a:r>
              <a:rPr lang="en-US" altLang="zh-CN" sz="1600" smtClean="0">
                <a:solidFill>
                  <a:srgbClr val="FF0000"/>
                </a:solidFill>
                <a:latin typeface="+mn-ea"/>
              </a:rPr>
              <a:t>detectors            </a:t>
            </a:r>
            <a:r>
              <a:rPr lang="zh-CN" altLang="en-US" sz="1600" smtClean="0">
                <a:solidFill>
                  <a:srgbClr val="FF0000"/>
                </a:solidFill>
                <a:latin typeface="+mn-ea"/>
              </a:rPr>
              <a:t>入</a:t>
            </a:r>
            <a:r>
              <a:rPr lang="zh-CN" altLang="en-US" sz="1600">
                <a:solidFill>
                  <a:srgbClr val="FF0000"/>
                </a:solidFill>
                <a:latin typeface="+mn-ea"/>
              </a:rPr>
              <a:t>侵探测器</a:t>
            </a:r>
            <a:r>
              <a:rPr lang="en-US" altLang="zh-CN" sz="1600">
                <a:solidFill>
                  <a:srgbClr val="FF0000"/>
                </a:solidFill>
                <a:latin typeface="+mn-ea"/>
              </a:rPr>
              <a:t>-</a:t>
            </a:r>
            <a:r>
              <a:rPr lang="zh-CN" altLang="en-US" sz="1600">
                <a:solidFill>
                  <a:srgbClr val="FF0000"/>
                </a:solidFill>
                <a:latin typeface="+mn-ea"/>
              </a:rPr>
              <a:t>被动红外传感器</a:t>
            </a:r>
          </a:p>
          <a:p>
            <a:pPr marL="342900" lvl="0" indent="-342900" algn="just">
              <a:spcAft>
                <a:spcPts val="600"/>
              </a:spcAft>
              <a:buFont typeface="Bookshelf Symbol 7" panose="05010101010101010101" pitchFamily="2" charset="2"/>
              <a:buChar char=""/>
            </a:pPr>
            <a:r>
              <a:rPr lang="en-US" altLang="zh-CN" sz="1600" smtClean="0">
                <a:latin typeface="+mn-ea"/>
              </a:rPr>
              <a:t>EN50131-2-3</a:t>
            </a:r>
            <a:r>
              <a:rPr lang="en-US" altLang="zh-CN" sz="1600">
                <a:latin typeface="+mn-ea"/>
              </a:rPr>
              <a:t>	</a:t>
            </a:r>
            <a:r>
              <a:rPr lang="en-US" altLang="zh-CN" sz="1600" smtClean="0">
                <a:latin typeface="+mn-ea"/>
              </a:rPr>
              <a:t> Requirements </a:t>
            </a:r>
            <a:r>
              <a:rPr lang="en-US" altLang="zh-CN" sz="1600">
                <a:latin typeface="+mn-ea"/>
              </a:rPr>
              <a:t>for microwave detectors	</a:t>
            </a:r>
            <a:r>
              <a:rPr lang="en-US" altLang="zh-CN" sz="1600" smtClean="0">
                <a:latin typeface="+mn-ea"/>
              </a:rPr>
              <a:t>             </a:t>
            </a:r>
            <a:r>
              <a:rPr lang="zh-CN" altLang="en-US" sz="1600" smtClean="0">
                <a:latin typeface="+mn-ea"/>
              </a:rPr>
              <a:t>对</a:t>
            </a:r>
            <a:r>
              <a:rPr lang="zh-CN" altLang="en-US" sz="1600">
                <a:latin typeface="+mn-ea"/>
              </a:rPr>
              <a:t>微波传感器的要求</a:t>
            </a:r>
          </a:p>
          <a:p>
            <a:pPr marL="342900" lvl="0" indent="-342900" algn="just">
              <a:spcAft>
                <a:spcPts val="600"/>
              </a:spcAft>
              <a:buFont typeface="Bookshelf Symbol 7" panose="05010101010101010101" pitchFamily="2" charset="2"/>
              <a:buChar char=""/>
            </a:pPr>
            <a:r>
              <a:rPr lang="en-US" altLang="zh-CN" sz="1600" smtClean="0">
                <a:latin typeface="+mn-ea"/>
              </a:rPr>
              <a:t>EN50131-2-4</a:t>
            </a:r>
            <a:r>
              <a:rPr lang="en-US" altLang="zh-CN" sz="1600">
                <a:latin typeface="+mn-ea"/>
              </a:rPr>
              <a:t>	</a:t>
            </a:r>
            <a:r>
              <a:rPr lang="en-US" altLang="zh-CN" sz="1600" smtClean="0">
                <a:latin typeface="+mn-ea"/>
              </a:rPr>
              <a:t> Requirements </a:t>
            </a:r>
            <a:r>
              <a:rPr lang="en-US" altLang="zh-CN" sz="1600">
                <a:latin typeface="+mn-ea"/>
              </a:rPr>
              <a:t>for combined passive </a:t>
            </a:r>
            <a:endParaRPr lang="en-US" altLang="zh-CN" sz="1600" smtClean="0">
              <a:latin typeface="+mn-ea"/>
            </a:endParaRPr>
          </a:p>
          <a:p>
            <a:pPr lvl="0" algn="just">
              <a:spcAft>
                <a:spcPts val="600"/>
              </a:spcAft>
            </a:pPr>
            <a:r>
              <a:rPr lang="en-US" altLang="zh-CN" sz="1600">
                <a:latin typeface="+mn-ea"/>
              </a:rPr>
              <a:t> </a:t>
            </a:r>
            <a:r>
              <a:rPr lang="en-US" altLang="zh-CN" sz="1600" smtClean="0">
                <a:latin typeface="+mn-ea"/>
              </a:rPr>
              <a:t>                              infrared </a:t>
            </a:r>
            <a:r>
              <a:rPr lang="en-US" altLang="zh-CN" sz="1600">
                <a:latin typeface="+mn-ea"/>
              </a:rPr>
              <a:t>and microwave detectors	</a:t>
            </a:r>
            <a:r>
              <a:rPr lang="en-US" altLang="zh-CN" sz="1600" smtClean="0">
                <a:latin typeface="+mn-ea"/>
              </a:rPr>
              <a:t>                            </a:t>
            </a:r>
            <a:r>
              <a:rPr lang="zh-CN" altLang="en-US" sz="1600" smtClean="0">
                <a:latin typeface="+mn-ea"/>
              </a:rPr>
              <a:t>对</a:t>
            </a:r>
            <a:r>
              <a:rPr lang="zh-CN" altLang="en-US" sz="1600">
                <a:latin typeface="+mn-ea"/>
              </a:rPr>
              <a:t>组合被动红外和微波传感器的要求</a:t>
            </a:r>
          </a:p>
          <a:p>
            <a:pPr marL="342900" lvl="0" indent="-342900" algn="just">
              <a:spcAft>
                <a:spcPts val="600"/>
              </a:spcAft>
              <a:buFont typeface="Bookshelf Symbol 7" panose="05010101010101010101" pitchFamily="2" charset="2"/>
              <a:buChar char=""/>
            </a:pPr>
            <a:r>
              <a:rPr lang="en-US" altLang="zh-CN" sz="1600" smtClean="0">
                <a:latin typeface="+mn-ea"/>
              </a:rPr>
              <a:t>EN50131-2-5</a:t>
            </a:r>
            <a:r>
              <a:rPr lang="en-US" altLang="zh-CN" sz="1600">
                <a:latin typeface="+mn-ea"/>
              </a:rPr>
              <a:t>	</a:t>
            </a:r>
            <a:r>
              <a:rPr lang="en-US" altLang="zh-CN" sz="1600" smtClean="0">
                <a:latin typeface="+mn-ea"/>
              </a:rPr>
              <a:t> Requirements </a:t>
            </a:r>
            <a:r>
              <a:rPr lang="en-US" altLang="zh-CN" sz="1600">
                <a:latin typeface="+mn-ea"/>
              </a:rPr>
              <a:t>for combined passive </a:t>
            </a:r>
            <a:endParaRPr lang="en-US" altLang="zh-CN" sz="1600" smtClean="0">
              <a:latin typeface="+mn-ea"/>
            </a:endParaRPr>
          </a:p>
          <a:p>
            <a:pPr lvl="0" algn="just">
              <a:spcAft>
                <a:spcPts val="600"/>
              </a:spcAft>
            </a:pPr>
            <a:r>
              <a:rPr lang="en-US" altLang="zh-CN" sz="1600">
                <a:latin typeface="+mn-ea"/>
              </a:rPr>
              <a:t> </a:t>
            </a:r>
            <a:r>
              <a:rPr lang="en-US" altLang="zh-CN" sz="1600" smtClean="0">
                <a:latin typeface="+mn-ea"/>
              </a:rPr>
              <a:t>                              infrared </a:t>
            </a:r>
            <a:r>
              <a:rPr lang="en-US" altLang="zh-CN" sz="1600">
                <a:latin typeface="+mn-ea"/>
              </a:rPr>
              <a:t>and ultrasonic detectors	</a:t>
            </a:r>
            <a:r>
              <a:rPr lang="en-US" altLang="zh-CN" sz="1600" smtClean="0">
                <a:latin typeface="+mn-ea"/>
              </a:rPr>
              <a:t>                            </a:t>
            </a:r>
            <a:r>
              <a:rPr lang="zh-CN" altLang="en-US" sz="1600" smtClean="0">
                <a:latin typeface="+mn-ea"/>
              </a:rPr>
              <a:t>对</a:t>
            </a:r>
            <a:r>
              <a:rPr lang="zh-CN" altLang="en-US" sz="1600">
                <a:latin typeface="+mn-ea"/>
              </a:rPr>
              <a:t>组合被动红外和超声波传感器的要求</a:t>
            </a:r>
          </a:p>
          <a:p>
            <a:pPr marL="342900" lvl="0" indent="-342900" algn="just">
              <a:spcAft>
                <a:spcPts val="600"/>
              </a:spcAft>
              <a:buFont typeface="Bookshelf Symbol 7" panose="05010101010101010101" pitchFamily="2" charset="2"/>
              <a:buChar char=""/>
            </a:pPr>
            <a:r>
              <a:rPr lang="en-US" altLang="zh-CN" sz="1600" smtClean="0">
                <a:solidFill>
                  <a:srgbClr val="FF0000"/>
                </a:solidFill>
                <a:latin typeface="+mn-ea"/>
              </a:rPr>
              <a:t>EN50131-2-6</a:t>
            </a:r>
            <a:r>
              <a:rPr lang="en-US" altLang="zh-CN" sz="1600">
                <a:solidFill>
                  <a:srgbClr val="FF0000"/>
                </a:solidFill>
                <a:latin typeface="+mn-ea"/>
              </a:rPr>
              <a:t>	</a:t>
            </a:r>
            <a:r>
              <a:rPr lang="en-US" altLang="zh-CN" sz="1600" smtClean="0">
                <a:solidFill>
                  <a:srgbClr val="FF0000"/>
                </a:solidFill>
                <a:latin typeface="+mn-ea"/>
              </a:rPr>
              <a:t> Opening </a:t>
            </a:r>
            <a:r>
              <a:rPr lang="en-US" altLang="zh-CN" sz="1600">
                <a:solidFill>
                  <a:srgbClr val="FF0000"/>
                </a:solidFill>
                <a:latin typeface="+mn-ea"/>
              </a:rPr>
              <a:t>contacts (magnetic)	</a:t>
            </a:r>
            <a:r>
              <a:rPr lang="en-US" altLang="zh-CN" sz="1600" smtClean="0">
                <a:solidFill>
                  <a:srgbClr val="FF0000"/>
                </a:solidFill>
                <a:latin typeface="+mn-ea"/>
              </a:rPr>
              <a:t>                            </a:t>
            </a:r>
            <a:r>
              <a:rPr lang="zh-CN" altLang="en-US" sz="1600" smtClean="0">
                <a:solidFill>
                  <a:srgbClr val="FF0000"/>
                </a:solidFill>
                <a:latin typeface="+mn-ea"/>
              </a:rPr>
              <a:t>磁</a:t>
            </a:r>
            <a:r>
              <a:rPr lang="zh-CN" altLang="en-US" sz="1600">
                <a:solidFill>
                  <a:srgbClr val="FF0000"/>
                </a:solidFill>
                <a:latin typeface="+mn-ea"/>
              </a:rPr>
              <a:t>性</a:t>
            </a:r>
            <a:r>
              <a:rPr lang="zh-CN" altLang="en-US" sz="1600" smtClean="0">
                <a:solidFill>
                  <a:srgbClr val="FF0000"/>
                </a:solidFill>
                <a:latin typeface="+mn-ea"/>
              </a:rPr>
              <a:t>开路探</a:t>
            </a:r>
            <a:r>
              <a:rPr lang="zh-CN" altLang="en-US" sz="1600">
                <a:solidFill>
                  <a:srgbClr val="FF0000"/>
                </a:solidFill>
                <a:latin typeface="+mn-ea"/>
              </a:rPr>
              <a:t>测器</a:t>
            </a:r>
          </a:p>
          <a:p>
            <a:pPr marL="342900" lvl="0" indent="-342900" algn="just">
              <a:spcAft>
                <a:spcPts val="600"/>
              </a:spcAft>
              <a:buFont typeface="Bookshelf Symbol 7" panose="05010101010101010101" pitchFamily="2" charset="2"/>
              <a:buChar char=""/>
            </a:pPr>
            <a:r>
              <a:rPr lang="en-US" altLang="zh-CN" sz="1600" smtClean="0">
                <a:latin typeface="+mn-ea"/>
              </a:rPr>
              <a:t>EN50131-2-7-1 Intrusion </a:t>
            </a:r>
            <a:r>
              <a:rPr lang="en-US" altLang="zh-CN" sz="1600">
                <a:latin typeface="+mn-ea"/>
              </a:rPr>
              <a:t>detectors - Glass break detectors </a:t>
            </a:r>
            <a:r>
              <a:rPr lang="en-US" altLang="zh-CN" sz="1600" smtClean="0">
                <a:latin typeface="+mn-ea"/>
              </a:rPr>
              <a:t>– Acoustic  </a:t>
            </a:r>
            <a:r>
              <a:rPr lang="zh-CN" altLang="en-US" sz="1600" smtClean="0">
                <a:latin typeface="+mn-ea"/>
              </a:rPr>
              <a:t>入</a:t>
            </a:r>
            <a:r>
              <a:rPr lang="zh-CN" altLang="en-US" sz="1600">
                <a:latin typeface="+mn-ea"/>
              </a:rPr>
              <a:t>侵探测器</a:t>
            </a:r>
            <a:r>
              <a:rPr lang="en-US" altLang="zh-CN" sz="1600">
                <a:latin typeface="+mn-ea"/>
              </a:rPr>
              <a:t>-</a:t>
            </a:r>
            <a:r>
              <a:rPr lang="zh-CN" altLang="en-US" sz="1600">
                <a:latin typeface="+mn-ea"/>
              </a:rPr>
              <a:t>玻璃破碎探测器</a:t>
            </a:r>
            <a:r>
              <a:rPr lang="en-US" altLang="zh-CN" sz="1600">
                <a:latin typeface="+mn-ea"/>
              </a:rPr>
              <a:t>-</a:t>
            </a:r>
            <a:r>
              <a:rPr lang="zh-CN" altLang="en-US" sz="1600">
                <a:latin typeface="+mn-ea"/>
              </a:rPr>
              <a:t>声学</a:t>
            </a:r>
          </a:p>
          <a:p>
            <a:pPr marL="342900" lvl="0" indent="-342900" algn="just">
              <a:spcAft>
                <a:spcPts val="600"/>
              </a:spcAft>
              <a:buFont typeface="Bookshelf Symbol 7" panose="05010101010101010101" pitchFamily="2" charset="2"/>
              <a:buChar char=""/>
            </a:pPr>
            <a:r>
              <a:rPr lang="en-US" altLang="zh-CN" sz="1600" smtClean="0">
                <a:latin typeface="+mn-ea"/>
              </a:rPr>
              <a:t>EN50131-2-7-2 Intrusion </a:t>
            </a:r>
            <a:r>
              <a:rPr lang="en-US" altLang="zh-CN" sz="1600">
                <a:latin typeface="+mn-ea"/>
              </a:rPr>
              <a:t>detectors - Glass break detectors </a:t>
            </a:r>
            <a:r>
              <a:rPr lang="en-US" altLang="zh-CN" sz="1600" smtClean="0">
                <a:latin typeface="+mn-ea"/>
              </a:rPr>
              <a:t>– Passive    </a:t>
            </a:r>
            <a:r>
              <a:rPr lang="zh-CN" altLang="en-US" sz="1600" smtClean="0">
                <a:latin typeface="+mn-ea"/>
              </a:rPr>
              <a:t>入</a:t>
            </a:r>
            <a:r>
              <a:rPr lang="zh-CN" altLang="en-US" sz="1600">
                <a:latin typeface="+mn-ea"/>
              </a:rPr>
              <a:t>侵探测器</a:t>
            </a:r>
            <a:r>
              <a:rPr lang="en-US" altLang="zh-CN" sz="1600">
                <a:latin typeface="+mn-ea"/>
              </a:rPr>
              <a:t>-</a:t>
            </a:r>
            <a:r>
              <a:rPr lang="zh-CN" altLang="en-US" sz="1600">
                <a:latin typeface="+mn-ea"/>
              </a:rPr>
              <a:t>玻璃破碎探测器</a:t>
            </a:r>
            <a:r>
              <a:rPr lang="en-US" altLang="zh-CN" sz="1600">
                <a:latin typeface="+mn-ea"/>
              </a:rPr>
              <a:t>-</a:t>
            </a:r>
            <a:r>
              <a:rPr lang="zh-CN" altLang="en-US" sz="1600">
                <a:latin typeface="+mn-ea"/>
              </a:rPr>
              <a:t>主动</a:t>
            </a:r>
          </a:p>
          <a:p>
            <a:pPr marL="342900" lvl="0" indent="-342900" algn="just">
              <a:spcAft>
                <a:spcPts val="600"/>
              </a:spcAft>
              <a:buFont typeface="Bookshelf Symbol 7" panose="05010101010101010101" pitchFamily="2" charset="2"/>
              <a:buChar char=""/>
            </a:pPr>
            <a:r>
              <a:rPr lang="en-US" altLang="zh-CN" sz="1600" smtClean="0">
                <a:latin typeface="+mn-ea"/>
              </a:rPr>
              <a:t>EN50131-2-7-3 Intrusion </a:t>
            </a:r>
            <a:r>
              <a:rPr lang="en-US" altLang="zh-CN" sz="1600">
                <a:latin typeface="+mn-ea"/>
              </a:rPr>
              <a:t>detectors - Glass break detectors </a:t>
            </a:r>
            <a:r>
              <a:rPr lang="en-US" altLang="zh-CN" sz="1600" smtClean="0">
                <a:latin typeface="+mn-ea"/>
              </a:rPr>
              <a:t>– Active      </a:t>
            </a:r>
            <a:r>
              <a:rPr lang="zh-CN" altLang="en-US" sz="1600" smtClean="0">
                <a:latin typeface="+mn-ea"/>
              </a:rPr>
              <a:t>入</a:t>
            </a:r>
            <a:r>
              <a:rPr lang="zh-CN" altLang="en-US" sz="1600">
                <a:latin typeface="+mn-ea"/>
              </a:rPr>
              <a:t>侵探测器</a:t>
            </a:r>
            <a:r>
              <a:rPr lang="en-US" altLang="zh-CN" sz="1600">
                <a:latin typeface="+mn-ea"/>
              </a:rPr>
              <a:t>-</a:t>
            </a:r>
            <a:r>
              <a:rPr lang="zh-CN" altLang="en-US" sz="1600">
                <a:latin typeface="+mn-ea"/>
              </a:rPr>
              <a:t>玻璃破碎探测器</a:t>
            </a:r>
            <a:r>
              <a:rPr lang="en-US" altLang="zh-CN" sz="1600">
                <a:latin typeface="+mn-ea"/>
              </a:rPr>
              <a:t>-</a:t>
            </a:r>
            <a:r>
              <a:rPr lang="zh-CN" altLang="en-US" sz="1600">
                <a:latin typeface="+mn-ea"/>
              </a:rPr>
              <a:t>被动</a:t>
            </a:r>
          </a:p>
          <a:p>
            <a:pPr marL="342900" lvl="0" indent="-342900" algn="just">
              <a:spcAft>
                <a:spcPts val="600"/>
              </a:spcAft>
              <a:buFont typeface="Bookshelf Symbol 7" panose="05010101010101010101" pitchFamily="2" charset="2"/>
              <a:buChar char=""/>
            </a:pPr>
            <a:r>
              <a:rPr lang="en-US" altLang="zh-CN" sz="1600">
                <a:latin typeface="+mn-ea"/>
              </a:rPr>
              <a:t>EN50131-2-8	</a:t>
            </a:r>
            <a:r>
              <a:rPr lang="en-US" altLang="zh-CN" sz="1600" smtClean="0">
                <a:latin typeface="+mn-ea"/>
              </a:rPr>
              <a:t> Intrusion </a:t>
            </a:r>
            <a:r>
              <a:rPr lang="en-US" altLang="zh-CN" sz="1600">
                <a:latin typeface="+mn-ea"/>
              </a:rPr>
              <a:t>detectors - Shock detectors	</a:t>
            </a:r>
            <a:r>
              <a:rPr lang="en-US" altLang="zh-CN" sz="1600" smtClean="0">
                <a:latin typeface="+mn-ea"/>
              </a:rPr>
              <a:t>              </a:t>
            </a:r>
            <a:r>
              <a:rPr lang="zh-CN" altLang="en-US" sz="1600" smtClean="0">
                <a:latin typeface="+mn-ea"/>
              </a:rPr>
              <a:t>入</a:t>
            </a:r>
            <a:r>
              <a:rPr lang="zh-CN" altLang="en-US" sz="1600">
                <a:latin typeface="+mn-ea"/>
              </a:rPr>
              <a:t>侵探测器</a:t>
            </a:r>
            <a:r>
              <a:rPr lang="en-US" altLang="zh-CN" sz="1600">
                <a:latin typeface="+mn-ea"/>
              </a:rPr>
              <a:t>-</a:t>
            </a:r>
            <a:r>
              <a:rPr lang="zh-CN" altLang="en-US" sz="1600">
                <a:latin typeface="+mn-ea"/>
              </a:rPr>
              <a:t>振动探测器</a:t>
            </a:r>
          </a:p>
          <a:p>
            <a:pPr marL="342900" lvl="0" indent="-342900" algn="just">
              <a:spcAft>
                <a:spcPts val="600"/>
              </a:spcAft>
              <a:buFont typeface="Bookshelf Symbol 7" panose="05010101010101010101" pitchFamily="2" charset="2"/>
              <a:buChar char=""/>
            </a:pPr>
            <a:r>
              <a:rPr lang="en-US" altLang="zh-CN" sz="1600">
                <a:latin typeface="+mn-ea"/>
              </a:rPr>
              <a:t>EN50131-2-9	</a:t>
            </a:r>
            <a:r>
              <a:rPr lang="en-US" altLang="zh-CN" sz="1600" smtClean="0">
                <a:latin typeface="+mn-ea"/>
              </a:rPr>
              <a:t> Intrusion </a:t>
            </a:r>
            <a:r>
              <a:rPr lang="en-US" altLang="zh-CN" sz="1600">
                <a:latin typeface="+mn-ea"/>
              </a:rPr>
              <a:t>detectors - Active infrared beam </a:t>
            </a:r>
            <a:r>
              <a:rPr lang="en-US" altLang="zh-CN" sz="1600" smtClean="0">
                <a:latin typeface="+mn-ea"/>
              </a:rPr>
              <a:t>detectors     </a:t>
            </a:r>
            <a:r>
              <a:rPr lang="zh-CN" altLang="en-US" sz="1600" smtClean="0">
                <a:latin typeface="+mn-ea"/>
              </a:rPr>
              <a:t>入</a:t>
            </a:r>
            <a:r>
              <a:rPr lang="zh-CN" altLang="en-US" sz="1600">
                <a:latin typeface="+mn-ea"/>
              </a:rPr>
              <a:t>侵探测器</a:t>
            </a:r>
            <a:r>
              <a:rPr lang="en-US" altLang="zh-CN" sz="1600">
                <a:latin typeface="+mn-ea"/>
              </a:rPr>
              <a:t>-</a:t>
            </a:r>
            <a:r>
              <a:rPr lang="zh-CN" altLang="en-US" sz="1600">
                <a:latin typeface="+mn-ea"/>
              </a:rPr>
              <a:t>主动红外光束探测器</a:t>
            </a:r>
          </a:p>
          <a:p>
            <a:pPr marL="342900" lvl="0" indent="-342900" algn="just">
              <a:spcAft>
                <a:spcPts val="600"/>
              </a:spcAft>
              <a:buFont typeface="Bookshelf Symbol 7" panose="05010101010101010101" pitchFamily="2" charset="2"/>
              <a:buChar char=""/>
            </a:pPr>
            <a:r>
              <a:rPr lang="en-US" altLang="zh-CN" sz="1600">
                <a:latin typeface="+mn-ea"/>
              </a:rPr>
              <a:t>EN50131-2-10	</a:t>
            </a:r>
            <a:r>
              <a:rPr lang="en-US" altLang="zh-CN" sz="1600" smtClean="0">
                <a:latin typeface="+mn-ea"/>
              </a:rPr>
              <a:t> Intrusion </a:t>
            </a:r>
            <a:r>
              <a:rPr lang="en-US" altLang="zh-CN" sz="1600">
                <a:latin typeface="+mn-ea"/>
              </a:rPr>
              <a:t>detectors - Lock state contacts (magnetic</a:t>
            </a:r>
            <a:r>
              <a:rPr lang="en-US" altLang="zh-CN" sz="1600" smtClean="0">
                <a:latin typeface="+mn-ea"/>
              </a:rPr>
              <a:t>)      </a:t>
            </a:r>
            <a:r>
              <a:rPr lang="zh-CN" altLang="en-US" sz="1600" smtClean="0">
                <a:latin typeface="+mn-ea"/>
              </a:rPr>
              <a:t>入</a:t>
            </a:r>
            <a:r>
              <a:rPr lang="zh-CN" altLang="en-US" sz="1600">
                <a:latin typeface="+mn-ea"/>
              </a:rPr>
              <a:t>侵探测器</a:t>
            </a:r>
            <a:r>
              <a:rPr lang="en-US" altLang="zh-CN" sz="1600" smtClean="0">
                <a:latin typeface="+mn-ea"/>
              </a:rPr>
              <a:t>-</a:t>
            </a:r>
            <a:r>
              <a:rPr lang="zh-CN" altLang="en-US" sz="1600">
                <a:latin typeface="+mn-ea"/>
              </a:rPr>
              <a:t>磁</a:t>
            </a:r>
            <a:r>
              <a:rPr lang="zh-CN" altLang="en-US" sz="1600" smtClean="0">
                <a:latin typeface="+mn-ea"/>
              </a:rPr>
              <a:t>性闭路探测器</a:t>
            </a:r>
            <a:endParaRPr lang="zh-CN" altLang="en-US" sz="1600">
              <a:latin typeface="+mn-ea"/>
            </a:endParaRPr>
          </a:p>
          <a:p>
            <a:pPr marL="342900" lvl="0" indent="-342900" algn="just">
              <a:spcAft>
                <a:spcPts val="600"/>
              </a:spcAft>
              <a:buFont typeface="Bookshelf Symbol 7" panose="05010101010101010101" pitchFamily="2" charset="2"/>
              <a:buChar char=""/>
            </a:pPr>
            <a:r>
              <a:rPr lang="en-US" altLang="zh-CN" sz="1600">
                <a:latin typeface="+mn-ea"/>
              </a:rPr>
              <a:t>EN50131-2-11	</a:t>
            </a:r>
            <a:r>
              <a:rPr lang="en-US" altLang="zh-CN" sz="1600" smtClean="0">
                <a:latin typeface="+mn-ea"/>
              </a:rPr>
              <a:t> Intrusion </a:t>
            </a:r>
            <a:r>
              <a:rPr lang="en-US" altLang="zh-CN" sz="1600">
                <a:latin typeface="+mn-ea"/>
              </a:rPr>
              <a:t>detectors - ALDDR	</a:t>
            </a:r>
            <a:r>
              <a:rPr lang="en-US" altLang="zh-CN" sz="1600" smtClean="0">
                <a:latin typeface="+mn-ea"/>
              </a:rPr>
              <a:t>                             </a:t>
            </a:r>
            <a:r>
              <a:rPr lang="zh-CN" altLang="en-US" sz="1600" smtClean="0">
                <a:latin typeface="+mn-ea"/>
              </a:rPr>
              <a:t>入</a:t>
            </a:r>
            <a:r>
              <a:rPr lang="zh-CN" altLang="en-US" sz="1600">
                <a:latin typeface="+mn-ea"/>
              </a:rPr>
              <a:t>侵探测器</a:t>
            </a:r>
            <a:r>
              <a:rPr lang="en-US" altLang="zh-CN" sz="1600">
                <a:latin typeface="+mn-ea"/>
              </a:rPr>
              <a:t>-ALDDR</a:t>
            </a:r>
          </a:p>
          <a:p>
            <a:pPr marL="342900" lvl="0" indent="-342900" algn="just">
              <a:spcAft>
                <a:spcPts val="600"/>
              </a:spcAft>
              <a:buFont typeface="Bookshelf Symbol 7" panose="05010101010101010101" pitchFamily="2" charset="2"/>
              <a:buChar char=""/>
            </a:pPr>
            <a:endParaRPr lang="en-US" altLang="zh-CN" dirty="0" smtClean="0">
              <a:latin typeface="+mn-ea"/>
            </a:endParaRPr>
          </a:p>
          <a:p>
            <a:pPr marL="285750" indent="-285750">
              <a:buFont typeface="Arial" panose="020B0604020202020204" pitchFamily="34" charset="0"/>
              <a:buChar char="•"/>
            </a:pPr>
            <a:endParaRPr lang="zh-CN" altLang="en-US" dirty="0">
              <a:latin typeface="+mn-ea"/>
            </a:endParaRPr>
          </a:p>
        </p:txBody>
      </p:sp>
    </p:spTree>
    <p:custDataLst>
      <p:tags r:id="rId1"/>
    </p:custDataLst>
    <p:extLst>
      <p:ext uri="{BB962C8B-B14F-4D97-AF65-F5344CB8AC3E}">
        <p14:creationId xmlns:p14="http://schemas.microsoft.com/office/powerpoint/2010/main" val="2897642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759103" y="651952"/>
            <a:ext cx="6305383" cy="892552"/>
          </a:xfrm>
          <a:prstGeom prst="rect">
            <a:avLst/>
          </a:prstGeom>
          <a:noFill/>
        </p:spPr>
        <p:txBody>
          <a:bodyPr wrap="square" rtlCol="0">
            <a:spAutoFit/>
          </a:bodyPr>
          <a:lstStyle/>
          <a:p>
            <a:pPr algn="ctr">
              <a:spcBef>
                <a:spcPct val="0"/>
              </a:spcBef>
            </a:pPr>
            <a:r>
              <a:rPr lang="en-US" altLang="zh-CN" sz="3200" b="1" smtClean="0"/>
              <a:t>EN50131-1</a:t>
            </a:r>
            <a:r>
              <a:rPr lang="zh-CN" altLang="en-US" sz="3200" b="1" smtClean="0"/>
              <a:t>标准 </a:t>
            </a:r>
            <a:r>
              <a:rPr lang="en-US" altLang="zh-CN" sz="3200" b="1" smtClean="0"/>
              <a:t>– </a:t>
            </a:r>
            <a:r>
              <a:rPr lang="zh-CN" altLang="en-US" sz="3200" b="1" smtClean="0"/>
              <a:t>缩写定义说明</a:t>
            </a:r>
            <a:endParaRPr lang="zh-CN" altLang="en-US" sz="3200" b="1"/>
          </a:p>
          <a:p>
            <a:pPr algn="ctr">
              <a:spcBef>
                <a:spcPct val="0"/>
              </a:spcBef>
            </a:pP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176794" y="1768503"/>
            <a:ext cx="8778240" cy="3908762"/>
          </a:xfrm>
          <a:prstGeom prst="rect">
            <a:avLst/>
          </a:prstGeom>
          <a:noFill/>
        </p:spPr>
        <p:txBody>
          <a:bodyPr wrap="square" rtlCol="0">
            <a:spAutoFit/>
          </a:bodyPr>
          <a:lstStyle/>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I&amp;HAS    </a:t>
            </a:r>
            <a:r>
              <a:rPr lang="en-US" altLang="zh-CN" kern="100" smtClean="0">
                <a:latin typeface="+mn-ea"/>
                <a:cs typeface="Times New Roman" panose="02020603050405020304" pitchFamily="18" charset="0"/>
              </a:rPr>
              <a:t>  </a:t>
            </a:r>
            <a:r>
              <a:rPr lang="en-US" altLang="zh-CN" kern="100">
                <a:latin typeface="+mn-ea"/>
                <a:cs typeface="Times New Roman" panose="02020603050405020304" pitchFamily="18" charset="0"/>
              </a:rPr>
              <a:t>intruder hold-up alarm system(s)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入</a:t>
            </a:r>
            <a:r>
              <a:rPr lang="zh-CN" altLang="zh-CN" kern="100">
                <a:latin typeface="+mn-ea"/>
                <a:cs typeface="Times New Roman" panose="02020603050405020304" pitchFamily="18" charset="0"/>
              </a:rPr>
              <a:t>侵和紧急报警系统</a:t>
            </a:r>
          </a:p>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IAS           intruder alarm system(s)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入</a:t>
            </a:r>
            <a:r>
              <a:rPr lang="zh-CN" altLang="zh-CN" kern="100">
                <a:latin typeface="+mn-ea"/>
                <a:cs typeface="Times New Roman" panose="02020603050405020304" pitchFamily="18" charset="0"/>
              </a:rPr>
              <a:t>侵报警系统</a:t>
            </a:r>
          </a:p>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HAS        </a:t>
            </a:r>
            <a:r>
              <a:rPr lang="en-US" altLang="zh-CN" kern="100" smtClean="0">
                <a:latin typeface="+mn-ea"/>
                <a:cs typeface="Times New Roman" panose="02020603050405020304" pitchFamily="18" charset="0"/>
              </a:rPr>
              <a:t> </a:t>
            </a:r>
            <a:r>
              <a:rPr lang="en-US" altLang="zh-CN" kern="100">
                <a:latin typeface="+mn-ea"/>
                <a:cs typeface="Times New Roman" panose="02020603050405020304" pitchFamily="18" charset="0"/>
              </a:rPr>
              <a:t>hold-up alarm system(s)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紧</a:t>
            </a:r>
            <a:r>
              <a:rPr lang="zh-CN" altLang="zh-CN" kern="100">
                <a:latin typeface="+mn-ea"/>
                <a:cs typeface="Times New Roman" panose="02020603050405020304" pitchFamily="18" charset="0"/>
              </a:rPr>
              <a:t>急报警系统</a:t>
            </a:r>
          </a:p>
          <a:p>
            <a:pPr marL="34290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ARC         </a:t>
            </a:r>
            <a:r>
              <a:rPr lang="en-US" altLang="zh-CN" kern="100">
                <a:latin typeface="+mn-ea"/>
                <a:cs typeface="Times New Roman" panose="02020603050405020304" pitchFamily="18" charset="0"/>
              </a:rPr>
              <a:t>alarm receiving centre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警</a:t>
            </a:r>
            <a:r>
              <a:rPr lang="zh-CN" altLang="zh-CN" kern="100">
                <a:latin typeface="+mn-ea"/>
                <a:cs typeface="Times New Roman" panose="02020603050405020304" pitchFamily="18" charset="0"/>
              </a:rPr>
              <a:t>报接收中</a:t>
            </a:r>
            <a:r>
              <a:rPr lang="zh-CN" altLang="zh-CN" kern="100" smtClean="0">
                <a:latin typeface="+mn-ea"/>
                <a:cs typeface="Times New Roman" panose="02020603050405020304" pitchFamily="18" charset="0"/>
              </a:rPr>
              <a:t>心</a:t>
            </a:r>
            <a:endParaRPr lang="en-US" altLang="zh-CN" kern="100" smtClean="0">
              <a:latin typeface="+mn-ea"/>
              <a:cs typeface="Times New Roman" panose="02020603050405020304" pitchFamily="18" charset="0"/>
            </a:endParaRPr>
          </a:p>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ACE          ancillary control equipment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辅</a:t>
            </a:r>
            <a:r>
              <a:rPr lang="zh-CN" altLang="zh-CN" kern="100">
                <a:latin typeface="+mn-ea"/>
                <a:cs typeface="Times New Roman" panose="02020603050405020304" pitchFamily="18" charset="0"/>
              </a:rPr>
              <a:t>助控制设备</a:t>
            </a:r>
          </a:p>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ATS           alarm transmission system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警</a:t>
            </a:r>
            <a:r>
              <a:rPr lang="zh-CN" altLang="zh-CN" kern="100">
                <a:latin typeface="+mn-ea"/>
                <a:cs typeface="Times New Roman" panose="02020603050405020304" pitchFamily="18" charset="0"/>
              </a:rPr>
              <a:t>报传输系统</a:t>
            </a:r>
          </a:p>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CIE           control and indicating equipment   </a:t>
            </a:r>
            <a:r>
              <a:rPr lang="zh-CN" altLang="zh-CN" kern="100">
                <a:latin typeface="+mn-ea"/>
                <a:cs typeface="Times New Roman" panose="02020603050405020304" pitchFamily="18" charset="0"/>
              </a:rPr>
              <a:t>控制和指示设备</a:t>
            </a:r>
          </a:p>
          <a:p>
            <a:pPr marL="34290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WD           </a:t>
            </a:r>
            <a:r>
              <a:rPr lang="en-US" altLang="zh-CN" kern="100">
                <a:latin typeface="+mn-ea"/>
                <a:cs typeface="Times New Roman" panose="02020603050405020304" pitchFamily="18" charset="0"/>
              </a:rPr>
              <a:t>warning device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告</a:t>
            </a:r>
            <a:r>
              <a:rPr lang="zh-CN" altLang="zh-CN" kern="100">
                <a:latin typeface="+mn-ea"/>
                <a:cs typeface="Times New Roman" panose="02020603050405020304" pitchFamily="18" charset="0"/>
              </a:rPr>
              <a:t>警</a:t>
            </a:r>
            <a:r>
              <a:rPr lang="zh-CN" altLang="zh-CN" kern="100" smtClean="0">
                <a:latin typeface="+mn-ea"/>
                <a:cs typeface="Times New Roman" panose="02020603050405020304" pitchFamily="18" charset="0"/>
              </a:rPr>
              <a:t>设</a:t>
            </a:r>
            <a:r>
              <a:rPr lang="zh-CN" altLang="zh-CN" kern="100">
                <a:latin typeface="+mn-ea"/>
                <a:cs typeface="Times New Roman" panose="02020603050405020304" pitchFamily="18" charset="0"/>
              </a:rPr>
              <a:t>备</a:t>
            </a:r>
          </a:p>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PS            power supply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电</a:t>
            </a:r>
            <a:r>
              <a:rPr lang="zh-CN" altLang="zh-CN" kern="100">
                <a:latin typeface="+mn-ea"/>
                <a:cs typeface="Times New Roman" panose="02020603050405020304" pitchFamily="18" charset="0"/>
              </a:rPr>
              <a:t>源供电</a:t>
            </a:r>
          </a:p>
          <a:p>
            <a:pPr marL="34290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SPT           supervised premises transceiver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监</a:t>
            </a:r>
            <a:r>
              <a:rPr lang="zh-CN" altLang="zh-CN" kern="100">
                <a:latin typeface="+mn-ea"/>
                <a:cs typeface="Times New Roman" panose="02020603050405020304" pitchFamily="18" charset="0"/>
              </a:rPr>
              <a:t>督场所收发</a:t>
            </a:r>
            <a:r>
              <a:rPr lang="zh-CN" altLang="zh-CN" kern="100" smtClean="0">
                <a:latin typeface="+mn-ea"/>
                <a:cs typeface="Times New Roman" panose="02020603050405020304" pitchFamily="18" charset="0"/>
              </a:rPr>
              <a:t>器</a:t>
            </a:r>
            <a:endParaRPr lang="en-US" altLang="zh-CN" kern="100">
              <a:latin typeface="+mn-ea"/>
              <a:cs typeface="Times New Roman" panose="02020603050405020304" pitchFamily="18" charset="0"/>
            </a:endParaRPr>
          </a:p>
          <a:p>
            <a:pPr marL="342900" indent="-342900" algn="just">
              <a:spcAft>
                <a:spcPts val="600"/>
              </a:spcAft>
              <a:buFont typeface="Bookshelf Symbol 7" panose="05010101010101010101" pitchFamily="2" charset="2"/>
              <a:buChar char=""/>
            </a:pPr>
            <a:endParaRPr lang="zh-CN" altLang="en-US" kern="100" dirty="0">
              <a:latin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3534301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963973" y="589704"/>
            <a:ext cx="7951304" cy="892552"/>
          </a:xfrm>
          <a:prstGeom prst="rect">
            <a:avLst/>
          </a:prstGeom>
          <a:noFill/>
        </p:spPr>
        <p:txBody>
          <a:bodyPr wrap="square" rtlCol="0">
            <a:spAutoFit/>
          </a:bodyPr>
          <a:lstStyle/>
          <a:p>
            <a:pPr algn="ctr">
              <a:spcBef>
                <a:spcPct val="0"/>
              </a:spcBef>
            </a:pPr>
            <a:r>
              <a:rPr lang="en-US" altLang="zh-CN" sz="3200" b="1" smtClean="0"/>
              <a:t>EN50131-1</a:t>
            </a:r>
            <a:r>
              <a:rPr lang="zh-CN" altLang="en-US" sz="3200" b="1" smtClean="0"/>
              <a:t>标准 </a:t>
            </a:r>
            <a:r>
              <a:rPr lang="en-US" altLang="zh-CN" sz="3200" b="1" smtClean="0"/>
              <a:t>– Security Level </a:t>
            </a:r>
            <a:r>
              <a:rPr lang="zh-CN" altLang="en-US" sz="3200" b="1" smtClean="0"/>
              <a:t>安防等级</a:t>
            </a:r>
            <a:endParaRPr lang="zh-CN" altLang="en-US" sz="3200" b="1"/>
          </a:p>
          <a:p>
            <a:pPr algn="ctr">
              <a:spcBef>
                <a:spcPct val="0"/>
              </a:spcBef>
            </a:pP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96348" y="1482256"/>
            <a:ext cx="11078155" cy="5709255"/>
          </a:xfrm>
          <a:prstGeom prst="rect">
            <a:avLst/>
          </a:prstGeom>
          <a:noFill/>
        </p:spPr>
        <p:txBody>
          <a:bodyPr wrap="square" rtlCol="0">
            <a:spAutoFit/>
          </a:bodyPr>
          <a:lstStyle/>
          <a:p>
            <a:pPr marL="285750" indent="-285750">
              <a:buFont typeface="Arial" panose="020B0604020202020204" pitchFamily="34" charset="0"/>
              <a:buChar char="•"/>
            </a:pPr>
            <a:r>
              <a:rPr lang="en-US" altLang="zh-CN" kern="100">
                <a:latin typeface="+mn-ea"/>
                <a:cs typeface="Times New Roman" panose="02020603050405020304" pitchFamily="18" charset="0"/>
              </a:rPr>
              <a:t>Grade 1: Low risk   </a:t>
            </a:r>
            <a:r>
              <a:rPr lang="en-US" altLang="zh-CN" kern="100" smtClean="0">
                <a:latin typeface="+mn-ea"/>
                <a:cs typeface="Times New Roman" panose="02020603050405020304" pitchFamily="18" charset="0"/>
              </a:rPr>
              <a:t>               </a:t>
            </a:r>
            <a:r>
              <a:rPr lang="zh-CN" altLang="zh-CN" kern="100" smtClean="0">
                <a:latin typeface="+mn-ea"/>
                <a:cs typeface="Times New Roman" panose="02020603050405020304" pitchFamily="18" charset="0"/>
              </a:rPr>
              <a:t>低</a:t>
            </a:r>
            <a:r>
              <a:rPr lang="zh-CN" altLang="zh-CN" kern="100">
                <a:latin typeface="+mn-ea"/>
                <a:cs typeface="Times New Roman" panose="02020603050405020304" pitchFamily="18" charset="0"/>
              </a:rPr>
              <a:t>风险</a:t>
            </a:r>
          </a:p>
          <a:p>
            <a:r>
              <a:rPr lang="en-US" altLang="zh-CN" smtClean="0"/>
              <a:t>         </a:t>
            </a:r>
            <a:r>
              <a:rPr lang="zh-CN" altLang="zh-CN" smtClean="0"/>
              <a:t>入</a:t>
            </a:r>
            <a:r>
              <a:rPr lang="zh-CN" altLang="zh-CN"/>
              <a:t>侵者或强盗应对</a:t>
            </a:r>
            <a:r>
              <a:rPr lang="en-US" altLang="zh-CN"/>
              <a:t> l&amp;HAS </a:t>
            </a:r>
            <a:r>
              <a:rPr lang="zh-CN" altLang="zh-CN"/>
              <a:t>知之甚少，并且只能使用有限范围内易于获得的工具</a:t>
            </a:r>
            <a:r>
              <a:rPr lang="zh-CN" altLang="zh-CN" smtClean="0"/>
              <a:t>。</a:t>
            </a:r>
            <a:endParaRPr lang="en-US" altLang="zh-CN" smtClean="0"/>
          </a:p>
          <a:p>
            <a:endParaRPr lang="zh-CN" altLang="zh-CN"/>
          </a:p>
          <a:p>
            <a:pPr marL="285750" indent="-285750">
              <a:buFont typeface="Arial" panose="020B0604020202020204" pitchFamily="34" charset="0"/>
              <a:buChar char="•"/>
            </a:pPr>
            <a:r>
              <a:rPr lang="en-US" altLang="zh-CN">
                <a:solidFill>
                  <a:srgbClr val="FF0000"/>
                </a:solidFill>
              </a:rPr>
              <a:t>Grade 2: Low to medium risk   </a:t>
            </a:r>
            <a:r>
              <a:rPr lang="zh-CN" altLang="zh-CN" smtClean="0">
                <a:solidFill>
                  <a:srgbClr val="FF0000"/>
                </a:solidFill>
              </a:rPr>
              <a:t>低</a:t>
            </a:r>
            <a:r>
              <a:rPr lang="zh-CN" altLang="zh-CN">
                <a:solidFill>
                  <a:srgbClr val="FF0000"/>
                </a:solidFill>
              </a:rPr>
              <a:t>至中等风险</a:t>
            </a:r>
          </a:p>
          <a:p>
            <a:r>
              <a:rPr lang="en-US" altLang="zh-CN" smtClean="0">
                <a:solidFill>
                  <a:srgbClr val="FF0000"/>
                </a:solidFill>
              </a:rPr>
              <a:t>        </a:t>
            </a:r>
            <a:r>
              <a:rPr lang="zh-CN" altLang="zh-CN" smtClean="0">
                <a:solidFill>
                  <a:srgbClr val="FF0000"/>
                </a:solidFill>
              </a:rPr>
              <a:t>入</a:t>
            </a:r>
            <a:r>
              <a:rPr lang="zh-CN" altLang="zh-CN">
                <a:solidFill>
                  <a:srgbClr val="FF0000"/>
                </a:solidFill>
              </a:rPr>
              <a:t>侵者或强盗应对 </a:t>
            </a:r>
            <a:r>
              <a:rPr lang="en-US" altLang="zh-CN">
                <a:solidFill>
                  <a:srgbClr val="FF0000"/>
                </a:solidFill>
              </a:rPr>
              <a:t>I&amp;HAS </a:t>
            </a:r>
            <a:r>
              <a:rPr lang="zh-CN" altLang="zh-CN">
                <a:solidFill>
                  <a:srgbClr val="FF0000"/>
                </a:solidFill>
              </a:rPr>
              <a:t>的了解有限，并且不会使用一般范围的工具和便携式仪器（例如万用表）</a:t>
            </a:r>
            <a:r>
              <a:rPr lang="zh-CN" altLang="zh-CN" smtClean="0">
                <a:solidFill>
                  <a:srgbClr val="FF0000"/>
                </a:solidFill>
              </a:rPr>
              <a:t>。</a:t>
            </a:r>
            <a:endParaRPr lang="en-US" altLang="zh-CN" smtClean="0">
              <a:solidFill>
                <a:srgbClr val="FF0000"/>
              </a:solidFill>
            </a:endParaRPr>
          </a:p>
          <a:p>
            <a:endParaRPr lang="zh-CN" altLang="zh-CN">
              <a:solidFill>
                <a:srgbClr val="FF0000"/>
              </a:solidFill>
            </a:endParaRPr>
          </a:p>
          <a:p>
            <a:pPr marL="285750" indent="-285750">
              <a:buFont typeface="Arial" panose="020B0604020202020204" pitchFamily="34" charset="0"/>
              <a:buChar char="•"/>
            </a:pPr>
            <a:r>
              <a:rPr lang="en-US" altLang="zh-CN"/>
              <a:t>Grade 3: Medium to high risk   </a:t>
            </a:r>
            <a:r>
              <a:rPr lang="en-US" altLang="zh-CN" smtClean="0"/>
              <a:t>     </a:t>
            </a:r>
            <a:r>
              <a:rPr lang="zh-CN" altLang="zh-CN" smtClean="0"/>
              <a:t>中</a:t>
            </a:r>
            <a:r>
              <a:rPr lang="zh-CN" altLang="zh-CN"/>
              <a:t>等至高风险</a:t>
            </a:r>
          </a:p>
          <a:p>
            <a:r>
              <a:rPr lang="en-US" altLang="zh-CN" smtClean="0"/>
              <a:t>        </a:t>
            </a:r>
            <a:r>
              <a:rPr lang="zh-CN" altLang="zh-CN" smtClean="0"/>
              <a:t>入</a:t>
            </a:r>
            <a:r>
              <a:rPr lang="zh-CN" altLang="zh-CN"/>
              <a:t>侵者或强盗应熟悉</a:t>
            </a:r>
            <a:r>
              <a:rPr lang="en-US" altLang="zh-CN"/>
              <a:t> l&amp;HAS</a:t>
            </a:r>
            <a:r>
              <a:rPr lang="zh-CN" altLang="zh-CN"/>
              <a:t>，并拥有各种工具和便携式电子设备</a:t>
            </a:r>
            <a:r>
              <a:rPr lang="zh-CN" altLang="zh-CN" smtClean="0"/>
              <a:t>。</a:t>
            </a:r>
            <a:endParaRPr lang="en-US" altLang="zh-CN" smtClean="0"/>
          </a:p>
          <a:p>
            <a:endParaRPr lang="zh-CN" altLang="zh-CN"/>
          </a:p>
          <a:p>
            <a:pPr marL="285750" indent="-285750">
              <a:buFont typeface="Arial" panose="020B0604020202020204" pitchFamily="34" charset="0"/>
              <a:buChar char="•"/>
            </a:pPr>
            <a:r>
              <a:rPr lang="en-US" altLang="zh-CN"/>
              <a:t>Grade 4: High </a:t>
            </a:r>
            <a:r>
              <a:rPr lang="en-US" altLang="zh-CN" smtClean="0"/>
              <a:t>risk                         </a:t>
            </a:r>
            <a:r>
              <a:rPr lang="zh-CN" altLang="zh-CN" smtClean="0"/>
              <a:t>高</a:t>
            </a:r>
            <a:r>
              <a:rPr lang="zh-CN" altLang="zh-CN"/>
              <a:t>风险</a:t>
            </a:r>
          </a:p>
          <a:p>
            <a:r>
              <a:rPr lang="en-US" altLang="zh-CN" smtClean="0"/>
              <a:t>        </a:t>
            </a:r>
            <a:r>
              <a:rPr lang="zh-CN" altLang="zh-CN" smtClean="0"/>
              <a:t>当</a:t>
            </a:r>
            <a:r>
              <a:rPr lang="zh-CN" altLang="zh-CN"/>
              <a:t>安全优先于所有其他因素时使用。入侵者或强盗应有能力或资源详细规划入侵或抢劫，并拥有全套设备，包括对 </a:t>
            </a:r>
            <a:r>
              <a:rPr lang="en-US" altLang="zh-CN"/>
              <a:t>I&amp;HAS </a:t>
            </a:r>
            <a:r>
              <a:rPr lang="zh-CN" altLang="zh-CN"/>
              <a:t>中组件进行替代的设备</a:t>
            </a:r>
            <a:r>
              <a:rPr lang="zh-CN" altLang="zh-CN" smtClean="0"/>
              <a:t>。</a:t>
            </a:r>
            <a:endParaRPr lang="en-US" altLang="zh-CN" smtClean="0"/>
          </a:p>
          <a:p>
            <a:endParaRPr lang="en-US" altLang="zh-CN" smtClean="0"/>
          </a:p>
          <a:p>
            <a:endParaRPr lang="en-US" altLang="zh-CN"/>
          </a:p>
          <a:p>
            <a:pPr marL="285750" indent="-285750">
              <a:buFont typeface="Arial" panose="020B0604020202020204" pitchFamily="34" charset="0"/>
              <a:buChar char="•"/>
            </a:pPr>
            <a:r>
              <a:rPr lang="zh-CN" altLang="en-US"/>
              <a:t>系统的等级与组件的最低等级一样高！ </a:t>
            </a:r>
            <a:r>
              <a:rPr lang="zh-CN" altLang="en-US" smtClean="0"/>
              <a:t>例</a:t>
            </a:r>
            <a:r>
              <a:rPr lang="zh-CN" altLang="en-US"/>
              <a:t>如，如</a:t>
            </a:r>
            <a:r>
              <a:rPr lang="zh-CN" altLang="en-US" smtClean="0"/>
              <a:t>果使用</a:t>
            </a:r>
            <a:r>
              <a:rPr lang="en-US" altLang="zh-CN" smtClean="0"/>
              <a:t>3</a:t>
            </a:r>
            <a:r>
              <a:rPr lang="zh-CN" altLang="en-US" smtClean="0"/>
              <a:t>级认证控制中心和</a:t>
            </a:r>
            <a:r>
              <a:rPr lang="zh-CN" altLang="en-US"/>
              <a:t>任何制造商的</a:t>
            </a:r>
            <a:r>
              <a:rPr lang="en-US" altLang="zh-CN"/>
              <a:t>3</a:t>
            </a:r>
            <a:r>
              <a:rPr lang="zh-CN" altLang="en-US"/>
              <a:t>级认证有线传感器，则系统已通过</a:t>
            </a:r>
            <a:r>
              <a:rPr lang="en-US" altLang="zh-CN"/>
              <a:t>3</a:t>
            </a:r>
            <a:r>
              <a:rPr lang="zh-CN" altLang="en-US"/>
              <a:t>级认证。但添加任何</a:t>
            </a:r>
            <a:r>
              <a:rPr lang="en-US" altLang="zh-CN"/>
              <a:t>2</a:t>
            </a:r>
            <a:r>
              <a:rPr lang="zh-CN" altLang="en-US"/>
              <a:t>级传感器可将整个系统降至</a:t>
            </a:r>
            <a:r>
              <a:rPr lang="en-US" altLang="zh-CN"/>
              <a:t>2</a:t>
            </a:r>
            <a:r>
              <a:rPr lang="zh-CN" altLang="en-US"/>
              <a:t>级</a:t>
            </a:r>
            <a:r>
              <a:rPr lang="zh-CN" altLang="en-US" smtClean="0"/>
              <a:t>。</a:t>
            </a:r>
            <a:endParaRPr lang="en-US" altLang="zh-CN" smtClean="0"/>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EN 50131</a:t>
            </a:r>
            <a:r>
              <a:rPr lang="zh-CN" altLang="en-US"/>
              <a:t>中</a:t>
            </a:r>
            <a:r>
              <a:rPr lang="en-US" altLang="zh-CN"/>
              <a:t>2</a:t>
            </a:r>
            <a:r>
              <a:rPr lang="zh-CN" altLang="en-US"/>
              <a:t>级是任何无线入</a:t>
            </a:r>
            <a:r>
              <a:rPr lang="zh-CN" altLang="en-US" smtClean="0"/>
              <a:t>侵警报系统可</a:t>
            </a:r>
            <a:r>
              <a:rPr lang="zh-CN" altLang="en-US"/>
              <a:t>以达到的最大等级。</a:t>
            </a:r>
            <a:endParaRPr lang="zh-CN" altLang="zh-CN"/>
          </a:p>
          <a:p>
            <a:pPr marL="342900" lvl="0" indent="-342900" algn="just">
              <a:spcAft>
                <a:spcPts val="600"/>
              </a:spcAft>
              <a:buFont typeface="Bookshelf Symbol 7" panose="05010101010101010101" pitchFamily="2" charset="2"/>
              <a:buChar char=""/>
            </a:pPr>
            <a:endParaRPr lang="en-US" altLang="zh-CN" kern="100">
              <a:latin typeface="+mn-ea"/>
              <a:cs typeface="Times New Roman" panose="02020603050405020304" pitchFamily="18" charset="0"/>
            </a:endParaRPr>
          </a:p>
          <a:p>
            <a:pPr marL="285750" indent="-285750">
              <a:buFont typeface="Arial" panose="020B0604020202020204" pitchFamily="34" charset="0"/>
              <a:buChar char="•"/>
            </a:pPr>
            <a:endParaRPr lang="zh-CN" altLang="en-US" dirty="0">
              <a:latin typeface="+mn-ea"/>
            </a:endParaRPr>
          </a:p>
        </p:txBody>
      </p:sp>
    </p:spTree>
    <p:custDataLst>
      <p:tags r:id="rId1"/>
    </p:custDataLst>
    <p:extLst>
      <p:ext uri="{BB962C8B-B14F-4D97-AF65-F5344CB8AC3E}">
        <p14:creationId xmlns:p14="http://schemas.microsoft.com/office/powerpoint/2010/main" val="987113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16835" y="589704"/>
            <a:ext cx="11084118" cy="892552"/>
          </a:xfrm>
          <a:prstGeom prst="rect">
            <a:avLst/>
          </a:prstGeom>
          <a:noFill/>
        </p:spPr>
        <p:txBody>
          <a:bodyPr wrap="square" rtlCol="0">
            <a:spAutoFit/>
          </a:bodyPr>
          <a:lstStyle/>
          <a:p>
            <a:pPr algn="ctr">
              <a:spcBef>
                <a:spcPct val="0"/>
              </a:spcBef>
            </a:pPr>
            <a:r>
              <a:rPr lang="en-US" altLang="zh-CN" sz="3200" b="1" smtClean="0"/>
              <a:t>EN50131-1</a:t>
            </a:r>
            <a:r>
              <a:rPr lang="zh-CN" altLang="en-US" sz="3200" b="1" smtClean="0"/>
              <a:t>标准 </a:t>
            </a:r>
            <a:r>
              <a:rPr lang="en-US" altLang="zh-CN" sz="3200" b="1"/>
              <a:t>– Environmental classification </a:t>
            </a:r>
            <a:r>
              <a:rPr lang="zh-CN" altLang="en-US" sz="3200" b="1"/>
              <a:t>环境等</a:t>
            </a:r>
            <a:r>
              <a:rPr lang="zh-CN" altLang="en-US" sz="3200" b="1" smtClean="0"/>
              <a:t>级</a:t>
            </a:r>
            <a:endParaRPr lang="zh-CN" altLang="en-US" sz="3200" b="1"/>
          </a:p>
          <a:p>
            <a:pPr algn="ctr">
              <a:spcBef>
                <a:spcPct val="0"/>
              </a:spcBef>
            </a:pPr>
            <a:endParaRPr lang="en-US" altLang="zh-CN" sz="20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22798" y="1404190"/>
            <a:ext cx="11078155" cy="5693866"/>
          </a:xfrm>
          <a:prstGeom prst="rect">
            <a:avLst/>
          </a:prstGeom>
          <a:noFill/>
        </p:spPr>
        <p:txBody>
          <a:bodyPr wrap="square" rtlCol="0">
            <a:spAutoFit/>
          </a:bodyPr>
          <a:lstStyle/>
          <a:p>
            <a:pPr marL="285750" indent="-285750">
              <a:buFont typeface="Arial" panose="020B0604020202020204" pitchFamily="34" charset="0"/>
              <a:buChar char="•"/>
            </a:pPr>
            <a:r>
              <a:rPr lang="en-US" altLang="zh-CN" kern="100" smtClean="0">
                <a:latin typeface="+mn-ea"/>
                <a:cs typeface="Times New Roman" panose="02020603050405020304" pitchFamily="18" charset="0"/>
              </a:rPr>
              <a:t>Environmental </a:t>
            </a:r>
            <a:r>
              <a:rPr lang="en-US" altLang="zh-CN" kern="100">
                <a:latin typeface="+mn-ea"/>
                <a:cs typeface="Times New Roman" panose="02020603050405020304" pitchFamily="18" charset="0"/>
              </a:rPr>
              <a:t>Class I – Indoor </a:t>
            </a:r>
            <a:endParaRPr lang="en-US" altLang="zh-CN" kern="100" smtClean="0">
              <a:latin typeface="+mn-ea"/>
              <a:cs typeface="Times New Roman" panose="02020603050405020304" pitchFamily="18" charset="0"/>
            </a:endParaRPr>
          </a:p>
          <a:p>
            <a:r>
              <a:rPr lang="zh-CN" altLang="en-US" kern="100" smtClean="0">
                <a:latin typeface="+mn-ea"/>
                <a:cs typeface="Times New Roman" panose="02020603050405020304" pitchFamily="18" charset="0"/>
              </a:rPr>
              <a:t>所</a:t>
            </a:r>
            <a:r>
              <a:rPr lang="zh-CN" altLang="en-US" kern="100">
                <a:latin typeface="+mn-ea"/>
                <a:cs typeface="Times New Roman" panose="02020603050405020304" pitchFamily="18" charset="0"/>
              </a:rPr>
              <a:t>受到的影响通常处于温度得到较好保持的室内环境（例如在住宅或商业地产中）。温度可能会在</a:t>
            </a:r>
            <a:r>
              <a:rPr lang="en-US" altLang="zh-CN" kern="100">
                <a:latin typeface="+mn-ea"/>
                <a:cs typeface="Times New Roman" panose="02020603050405020304" pitchFamily="18" charset="0"/>
              </a:rPr>
              <a:t>+5 °C </a:t>
            </a:r>
            <a:r>
              <a:rPr lang="zh-CN" altLang="en-US" kern="100">
                <a:latin typeface="+mn-ea"/>
                <a:cs typeface="Times New Roman" panose="02020603050405020304" pitchFamily="18" charset="0"/>
              </a:rPr>
              <a:t>到</a:t>
            </a:r>
            <a:r>
              <a:rPr lang="en-US" altLang="zh-CN" kern="100">
                <a:latin typeface="+mn-ea"/>
                <a:cs typeface="Times New Roman" panose="02020603050405020304" pitchFamily="18" charset="0"/>
              </a:rPr>
              <a:t>+40 °C </a:t>
            </a:r>
            <a:r>
              <a:rPr lang="zh-CN" altLang="en-US" kern="100">
                <a:latin typeface="+mn-ea"/>
                <a:cs typeface="Times New Roman" panose="02020603050405020304" pitchFamily="18" charset="0"/>
              </a:rPr>
              <a:t>之间变化，平均相对湿度约为 </a:t>
            </a:r>
            <a:r>
              <a:rPr lang="en-US" altLang="zh-CN" kern="100">
                <a:latin typeface="+mn-ea"/>
                <a:cs typeface="Times New Roman" panose="02020603050405020304" pitchFamily="18" charset="0"/>
              </a:rPr>
              <a:t>75% </a:t>
            </a:r>
            <a:r>
              <a:rPr lang="zh-CN" altLang="en-US" kern="100">
                <a:latin typeface="+mn-ea"/>
                <a:cs typeface="Times New Roman" panose="02020603050405020304" pitchFamily="18" charset="0"/>
              </a:rPr>
              <a:t>非冷凝</a:t>
            </a:r>
            <a:r>
              <a:rPr lang="zh-CN" altLang="en-US" kern="100" smtClean="0">
                <a:latin typeface="+mn-ea"/>
                <a:cs typeface="Times New Roman" panose="02020603050405020304" pitchFamily="18" charset="0"/>
              </a:rPr>
              <a:t>。</a:t>
            </a:r>
            <a:endParaRPr lang="en-US" altLang="zh-CN"/>
          </a:p>
          <a:p>
            <a:pPr marL="285750" indent="-285750">
              <a:buFont typeface="Arial" panose="020B0604020202020204" pitchFamily="34" charset="0"/>
              <a:buChar char="•"/>
            </a:pPr>
            <a:endParaRPr lang="zh-CN" altLang="zh-CN"/>
          </a:p>
          <a:p>
            <a:pPr marL="342900" lvl="0" indent="-342900" algn="just">
              <a:spcAft>
                <a:spcPts val="600"/>
              </a:spcAft>
              <a:buFont typeface="Bookshelf Symbol 7" panose="05010101010101010101" pitchFamily="2" charset="2"/>
              <a:buChar char=""/>
            </a:pPr>
            <a:r>
              <a:rPr lang="en-US" altLang="zh-CN" kern="100">
                <a:solidFill>
                  <a:srgbClr val="FF0000"/>
                </a:solidFill>
                <a:latin typeface="+mn-ea"/>
                <a:cs typeface="Times New Roman" panose="02020603050405020304" pitchFamily="18" charset="0"/>
              </a:rPr>
              <a:t>Environmental Class II - Indoor </a:t>
            </a:r>
            <a:r>
              <a:rPr lang="en-US" altLang="zh-CN" kern="100" smtClean="0">
                <a:solidFill>
                  <a:srgbClr val="FF0000"/>
                </a:solidFill>
                <a:latin typeface="+mn-ea"/>
                <a:cs typeface="Times New Roman" panose="02020603050405020304" pitchFamily="18" charset="0"/>
              </a:rPr>
              <a:t>– General</a:t>
            </a:r>
          </a:p>
          <a:p>
            <a:pPr lvl="0" algn="just">
              <a:spcAft>
                <a:spcPts val="600"/>
              </a:spcAft>
            </a:pPr>
            <a:r>
              <a:rPr lang="zh-CN" altLang="en-US" kern="100" smtClean="0">
                <a:solidFill>
                  <a:srgbClr val="FF0000"/>
                </a:solidFill>
                <a:latin typeface="+mn-ea"/>
                <a:cs typeface="Times New Roman" panose="02020603050405020304" pitchFamily="18" charset="0"/>
              </a:rPr>
              <a:t>所</a:t>
            </a:r>
            <a:r>
              <a:rPr lang="zh-CN" altLang="en-US" kern="100">
                <a:solidFill>
                  <a:srgbClr val="FF0000"/>
                </a:solidFill>
                <a:latin typeface="+mn-ea"/>
                <a:cs typeface="Times New Roman" panose="02020603050405020304" pitchFamily="18" charset="0"/>
              </a:rPr>
              <a:t>受到的影响通常处于温度无法得到保持的室内环境（例如在走廊、大厅或楼梯处，窗户和未加热的存储区域等可能发生冷凝的地方，以及间歇供暖的仓库）。温度可能会在</a:t>
            </a:r>
            <a:r>
              <a:rPr lang="en-US" altLang="zh-CN" kern="100">
                <a:solidFill>
                  <a:srgbClr val="FF0000"/>
                </a:solidFill>
                <a:latin typeface="+mn-ea"/>
                <a:cs typeface="Times New Roman" panose="02020603050405020304" pitchFamily="18" charset="0"/>
              </a:rPr>
              <a:t>-10 °C </a:t>
            </a:r>
            <a:r>
              <a:rPr lang="zh-CN" altLang="en-US" kern="100">
                <a:solidFill>
                  <a:srgbClr val="FF0000"/>
                </a:solidFill>
                <a:latin typeface="+mn-ea"/>
                <a:cs typeface="Times New Roman" panose="02020603050405020304" pitchFamily="18" charset="0"/>
              </a:rPr>
              <a:t>到</a:t>
            </a:r>
            <a:r>
              <a:rPr lang="en-US" altLang="zh-CN" kern="100">
                <a:solidFill>
                  <a:srgbClr val="FF0000"/>
                </a:solidFill>
                <a:latin typeface="+mn-ea"/>
                <a:cs typeface="Times New Roman" panose="02020603050405020304" pitchFamily="18" charset="0"/>
              </a:rPr>
              <a:t>+40 °C </a:t>
            </a:r>
            <a:r>
              <a:rPr lang="zh-CN" altLang="en-US" kern="100">
                <a:solidFill>
                  <a:srgbClr val="FF0000"/>
                </a:solidFill>
                <a:latin typeface="+mn-ea"/>
                <a:cs typeface="Times New Roman" panose="02020603050405020304" pitchFamily="18" charset="0"/>
              </a:rPr>
              <a:t>之间变化，平均相对湿度约为 </a:t>
            </a:r>
            <a:r>
              <a:rPr lang="en-US" altLang="zh-CN" kern="100">
                <a:solidFill>
                  <a:srgbClr val="FF0000"/>
                </a:solidFill>
                <a:latin typeface="+mn-ea"/>
                <a:cs typeface="Times New Roman" panose="02020603050405020304" pitchFamily="18" charset="0"/>
              </a:rPr>
              <a:t>75% </a:t>
            </a:r>
            <a:r>
              <a:rPr lang="zh-CN" altLang="en-US" kern="100">
                <a:solidFill>
                  <a:srgbClr val="FF0000"/>
                </a:solidFill>
                <a:latin typeface="+mn-ea"/>
                <a:cs typeface="Times New Roman" panose="02020603050405020304" pitchFamily="18" charset="0"/>
              </a:rPr>
              <a:t>非冷凝</a:t>
            </a:r>
            <a:r>
              <a:rPr lang="zh-CN" altLang="en-US" kern="100" smtClean="0">
                <a:solidFill>
                  <a:srgbClr val="FF0000"/>
                </a:solidFill>
                <a:latin typeface="+mn-ea"/>
                <a:cs typeface="Times New Roman" panose="02020603050405020304" pitchFamily="18" charset="0"/>
              </a:rPr>
              <a:t>。</a:t>
            </a:r>
            <a:endParaRPr lang="en-US" altLang="zh-CN" kern="100" smtClean="0">
              <a:solidFill>
                <a:srgbClr val="FF0000"/>
              </a:solidFill>
              <a:latin typeface="+mn-ea"/>
              <a:cs typeface="Times New Roman" panose="02020603050405020304" pitchFamily="18" charset="0"/>
            </a:endParaRPr>
          </a:p>
          <a:p>
            <a:pPr lvl="0" algn="just">
              <a:spcAft>
                <a:spcPts val="600"/>
              </a:spcAft>
            </a:pPr>
            <a:endParaRPr lang="en-US" altLang="zh-CN" kern="100" smtClean="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a:latin typeface="+mn-ea"/>
                <a:cs typeface="Times New Roman" panose="02020603050405020304" pitchFamily="18" charset="0"/>
              </a:rPr>
              <a:t>Environmental Class III - Outdoor - Sheltered or indoor </a:t>
            </a:r>
            <a:r>
              <a:rPr lang="en-US" altLang="zh-CN" kern="100" smtClean="0">
                <a:latin typeface="+mn-ea"/>
                <a:cs typeface="Times New Roman" panose="02020603050405020304" pitchFamily="18" charset="0"/>
              </a:rPr>
              <a:t>extreme</a:t>
            </a:r>
            <a:endParaRPr lang="zh-CN" altLang="en-US" kern="100">
              <a:latin typeface="+mn-ea"/>
              <a:cs typeface="Times New Roman" panose="02020603050405020304" pitchFamily="18" charset="0"/>
            </a:endParaRPr>
          </a:p>
          <a:p>
            <a:pPr lvl="0" algn="just">
              <a:spcAft>
                <a:spcPts val="600"/>
              </a:spcAft>
            </a:pPr>
            <a:r>
              <a:rPr lang="zh-CN" altLang="en-US" kern="100">
                <a:latin typeface="+mn-ea"/>
                <a:cs typeface="Times New Roman" panose="02020603050405020304" pitchFamily="18" charset="0"/>
              </a:rPr>
              <a:t>所受到的影响通常处于</a:t>
            </a:r>
            <a:r>
              <a:rPr lang="en-US" altLang="zh-CN" kern="100">
                <a:latin typeface="+mn-ea"/>
                <a:cs typeface="Times New Roman" panose="02020603050405020304" pitchFamily="18" charset="0"/>
              </a:rPr>
              <a:t>l&amp;HAS </a:t>
            </a:r>
            <a:r>
              <a:rPr lang="zh-CN" altLang="en-US" kern="100">
                <a:latin typeface="+mn-ea"/>
                <a:cs typeface="Times New Roman" panose="02020603050405020304" pitchFamily="18" charset="0"/>
              </a:rPr>
              <a:t>组件没有完全暴露在自然天气的室外环境或环境条件极端的室内环境。温度可能会在 </a:t>
            </a:r>
            <a:r>
              <a:rPr lang="en-US" altLang="zh-CN" kern="100">
                <a:latin typeface="+mn-ea"/>
                <a:cs typeface="Times New Roman" panose="02020603050405020304" pitchFamily="18" charset="0"/>
              </a:rPr>
              <a:t>-25 °C </a:t>
            </a:r>
            <a:r>
              <a:rPr lang="zh-CN" altLang="en-US" kern="100">
                <a:latin typeface="+mn-ea"/>
                <a:cs typeface="Times New Roman" panose="02020603050405020304" pitchFamily="18" charset="0"/>
              </a:rPr>
              <a:t>和 </a:t>
            </a:r>
            <a:r>
              <a:rPr lang="en-US" altLang="zh-CN" kern="100">
                <a:latin typeface="+mn-ea"/>
                <a:cs typeface="Times New Roman" panose="02020603050405020304" pitchFamily="18" charset="0"/>
              </a:rPr>
              <a:t>+50 °C </a:t>
            </a:r>
            <a:r>
              <a:rPr lang="zh-CN" altLang="en-US" kern="100">
                <a:latin typeface="+mn-ea"/>
                <a:cs typeface="Times New Roman" panose="02020603050405020304" pitchFamily="18" charset="0"/>
              </a:rPr>
              <a:t>之间变化，平均相对湿度约为 </a:t>
            </a:r>
            <a:r>
              <a:rPr lang="en-US" altLang="zh-CN" kern="100">
                <a:latin typeface="+mn-ea"/>
                <a:cs typeface="Times New Roman" panose="02020603050405020304" pitchFamily="18" charset="0"/>
              </a:rPr>
              <a:t>75% </a:t>
            </a:r>
            <a:r>
              <a:rPr lang="zh-CN" altLang="en-US" kern="100">
                <a:latin typeface="+mn-ea"/>
                <a:cs typeface="Times New Roman" panose="02020603050405020304" pitchFamily="18" charset="0"/>
              </a:rPr>
              <a:t>非冷凝。预计每年有</a:t>
            </a:r>
            <a:r>
              <a:rPr lang="en-US" altLang="zh-CN" kern="100">
                <a:latin typeface="+mn-ea"/>
                <a:cs typeface="Times New Roman" panose="02020603050405020304" pitchFamily="18" charset="0"/>
              </a:rPr>
              <a:t>30</a:t>
            </a:r>
            <a:r>
              <a:rPr lang="zh-CN" altLang="en-US" kern="100">
                <a:latin typeface="+mn-ea"/>
                <a:cs typeface="Times New Roman" panose="02020603050405020304" pitchFamily="18" charset="0"/>
              </a:rPr>
              <a:t>天的相对湿度在 </a:t>
            </a:r>
            <a:r>
              <a:rPr lang="en-US" altLang="zh-CN" kern="100">
                <a:latin typeface="+mn-ea"/>
                <a:cs typeface="Times New Roman" panose="02020603050405020304" pitchFamily="18" charset="0"/>
              </a:rPr>
              <a:t>85 % </a:t>
            </a:r>
            <a:r>
              <a:rPr lang="zh-CN" altLang="en-US" kern="100">
                <a:latin typeface="+mn-ea"/>
                <a:cs typeface="Times New Roman" panose="02020603050405020304" pitchFamily="18" charset="0"/>
              </a:rPr>
              <a:t>到 </a:t>
            </a:r>
            <a:r>
              <a:rPr lang="en-US" altLang="zh-CN" kern="100">
                <a:latin typeface="+mn-ea"/>
                <a:cs typeface="Times New Roman" panose="02020603050405020304" pitchFamily="18" charset="0"/>
              </a:rPr>
              <a:t>95 % </a:t>
            </a:r>
            <a:r>
              <a:rPr lang="zh-CN" altLang="en-US" kern="100">
                <a:latin typeface="+mn-ea"/>
                <a:cs typeface="Times New Roman" panose="02020603050405020304" pitchFamily="18" charset="0"/>
              </a:rPr>
              <a:t>之间变化，非冷凝</a:t>
            </a:r>
            <a:r>
              <a:rPr lang="zh-CN" altLang="en-US" kern="100" smtClean="0">
                <a:latin typeface="+mn-ea"/>
                <a:cs typeface="Times New Roman" panose="02020603050405020304" pitchFamily="18" charset="0"/>
              </a:rPr>
              <a:t>。</a:t>
            </a:r>
            <a:endParaRPr lang="en-US" altLang="zh-CN" kern="100" smtClean="0">
              <a:latin typeface="+mn-ea"/>
              <a:cs typeface="Times New Roman" panose="02020603050405020304" pitchFamily="18" charset="0"/>
            </a:endParaRPr>
          </a:p>
          <a:p>
            <a:pPr lvl="0" algn="just">
              <a:spcAft>
                <a:spcPts val="600"/>
              </a:spcAft>
            </a:pPr>
            <a:endParaRPr lang="zh-CN" altLang="en-US" kern="100">
              <a:latin typeface="+mn-ea"/>
              <a:cs typeface="Times New Roman" panose="02020603050405020304" pitchFamily="18" charset="0"/>
            </a:endParaRPr>
          </a:p>
          <a:p>
            <a:pPr marL="342900" lvl="0" indent="-342900" algn="just">
              <a:spcAft>
                <a:spcPts val="600"/>
              </a:spcAft>
              <a:buFont typeface="Bookshelf Symbol 7" panose="05010101010101010101" pitchFamily="2" charset="2"/>
              <a:buChar char=""/>
            </a:pPr>
            <a:r>
              <a:rPr lang="en-US" altLang="zh-CN" kern="100" smtClean="0">
                <a:latin typeface="+mn-ea"/>
                <a:cs typeface="Times New Roman" panose="02020603050405020304" pitchFamily="18" charset="0"/>
              </a:rPr>
              <a:t>Environmental </a:t>
            </a:r>
            <a:r>
              <a:rPr lang="en-US" altLang="zh-CN" kern="100">
                <a:latin typeface="+mn-ea"/>
                <a:cs typeface="Times New Roman" panose="02020603050405020304" pitchFamily="18" charset="0"/>
              </a:rPr>
              <a:t>Class IV - Outdoor - General </a:t>
            </a:r>
            <a:endParaRPr lang="en-US" altLang="zh-CN" kern="100" smtClean="0">
              <a:latin typeface="+mn-ea"/>
              <a:cs typeface="Times New Roman" panose="02020603050405020304" pitchFamily="18" charset="0"/>
            </a:endParaRPr>
          </a:p>
          <a:p>
            <a:pPr lvl="0" algn="just">
              <a:spcAft>
                <a:spcPts val="600"/>
              </a:spcAft>
            </a:pPr>
            <a:r>
              <a:rPr lang="zh-CN" altLang="en-US" kern="100" smtClean="0">
                <a:latin typeface="+mn-ea"/>
                <a:cs typeface="Times New Roman" panose="02020603050405020304" pitchFamily="18" charset="0"/>
              </a:rPr>
              <a:t>所</a:t>
            </a:r>
            <a:r>
              <a:rPr lang="zh-CN" altLang="en-US" kern="100">
                <a:latin typeface="+mn-ea"/>
                <a:cs typeface="Times New Roman" panose="02020603050405020304" pitchFamily="18" charset="0"/>
              </a:rPr>
              <a:t>受到的影响通常处于</a:t>
            </a:r>
            <a:r>
              <a:rPr lang="en-US" altLang="zh-CN" kern="100">
                <a:latin typeface="+mn-ea"/>
                <a:cs typeface="Times New Roman" panose="02020603050405020304" pitchFamily="18" charset="0"/>
              </a:rPr>
              <a:t>l&amp;HAS </a:t>
            </a:r>
            <a:r>
              <a:rPr lang="zh-CN" altLang="en-US" kern="100">
                <a:latin typeface="+mn-ea"/>
                <a:cs typeface="Times New Roman" panose="02020603050405020304" pitchFamily="18" charset="0"/>
              </a:rPr>
              <a:t>组件完全暴露在自然天气的室外环境。温度可能会在 </a:t>
            </a:r>
            <a:r>
              <a:rPr lang="en-US" altLang="zh-CN" kern="100">
                <a:latin typeface="+mn-ea"/>
                <a:cs typeface="Times New Roman" panose="02020603050405020304" pitchFamily="18" charset="0"/>
              </a:rPr>
              <a:t>-25 °C </a:t>
            </a:r>
            <a:r>
              <a:rPr lang="zh-CN" altLang="en-US" kern="100">
                <a:latin typeface="+mn-ea"/>
                <a:cs typeface="Times New Roman" panose="02020603050405020304" pitchFamily="18" charset="0"/>
              </a:rPr>
              <a:t>和 </a:t>
            </a:r>
            <a:r>
              <a:rPr lang="en-US" altLang="zh-CN" kern="100">
                <a:latin typeface="+mn-ea"/>
                <a:cs typeface="Times New Roman" panose="02020603050405020304" pitchFamily="18" charset="0"/>
              </a:rPr>
              <a:t>+60 °C </a:t>
            </a:r>
            <a:r>
              <a:rPr lang="zh-CN" altLang="en-US" kern="100">
                <a:latin typeface="+mn-ea"/>
                <a:cs typeface="Times New Roman" panose="02020603050405020304" pitchFamily="18" charset="0"/>
              </a:rPr>
              <a:t>之间变化，平均相对湿度约为 </a:t>
            </a:r>
            <a:r>
              <a:rPr lang="en-US" altLang="zh-CN" kern="100">
                <a:latin typeface="+mn-ea"/>
                <a:cs typeface="Times New Roman" panose="02020603050405020304" pitchFamily="18" charset="0"/>
              </a:rPr>
              <a:t>75% </a:t>
            </a:r>
            <a:r>
              <a:rPr lang="zh-CN" altLang="en-US" kern="100">
                <a:latin typeface="+mn-ea"/>
                <a:cs typeface="Times New Roman" panose="02020603050405020304" pitchFamily="18" charset="0"/>
              </a:rPr>
              <a:t>非冷凝。预计每年有</a:t>
            </a:r>
            <a:r>
              <a:rPr lang="en-US" altLang="zh-CN" kern="100">
                <a:latin typeface="+mn-ea"/>
                <a:cs typeface="Times New Roman" panose="02020603050405020304" pitchFamily="18" charset="0"/>
              </a:rPr>
              <a:t>30 </a:t>
            </a:r>
            <a:r>
              <a:rPr lang="zh-CN" altLang="en-US" kern="100">
                <a:latin typeface="+mn-ea"/>
                <a:cs typeface="Times New Roman" panose="02020603050405020304" pitchFamily="18" charset="0"/>
              </a:rPr>
              <a:t>天的相对湿度在 </a:t>
            </a:r>
            <a:r>
              <a:rPr lang="en-US" altLang="zh-CN" kern="100">
                <a:latin typeface="+mn-ea"/>
                <a:cs typeface="Times New Roman" panose="02020603050405020304" pitchFamily="18" charset="0"/>
              </a:rPr>
              <a:t>85 % </a:t>
            </a:r>
            <a:r>
              <a:rPr lang="zh-CN" altLang="en-US" kern="100">
                <a:latin typeface="+mn-ea"/>
                <a:cs typeface="Times New Roman" panose="02020603050405020304" pitchFamily="18" charset="0"/>
              </a:rPr>
              <a:t>到 </a:t>
            </a:r>
            <a:r>
              <a:rPr lang="en-US" altLang="zh-CN" kern="100">
                <a:latin typeface="+mn-ea"/>
                <a:cs typeface="Times New Roman" panose="02020603050405020304" pitchFamily="18" charset="0"/>
              </a:rPr>
              <a:t>95 % </a:t>
            </a:r>
            <a:r>
              <a:rPr lang="zh-CN" altLang="en-US" kern="100">
                <a:latin typeface="+mn-ea"/>
                <a:cs typeface="Times New Roman" panose="02020603050405020304" pitchFamily="18" charset="0"/>
              </a:rPr>
              <a:t>之间变化，非冷凝。</a:t>
            </a:r>
            <a:endParaRPr lang="en-US" altLang="zh-CN" kern="100">
              <a:latin typeface="+mn-ea"/>
              <a:cs typeface="Times New Roman" panose="02020603050405020304" pitchFamily="18" charset="0"/>
            </a:endParaRPr>
          </a:p>
          <a:p>
            <a:pPr marL="285750" indent="-285750">
              <a:buFont typeface="Arial" panose="020B0604020202020204" pitchFamily="34" charset="0"/>
              <a:buChar char="•"/>
            </a:pPr>
            <a:endParaRPr lang="zh-CN" altLang="en-US" dirty="0">
              <a:latin typeface="+mn-ea"/>
            </a:endParaRPr>
          </a:p>
        </p:txBody>
      </p:sp>
    </p:spTree>
    <p:custDataLst>
      <p:tags r:id="rId1"/>
    </p:custDataLst>
    <p:extLst>
      <p:ext uri="{BB962C8B-B14F-4D97-AF65-F5344CB8AC3E}">
        <p14:creationId xmlns:p14="http://schemas.microsoft.com/office/powerpoint/2010/main" val="1748679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16835" y="589704"/>
            <a:ext cx="11084118" cy="584775"/>
          </a:xfrm>
          <a:prstGeom prst="rect">
            <a:avLst/>
          </a:prstGeom>
          <a:noFill/>
        </p:spPr>
        <p:txBody>
          <a:bodyPr wrap="square" rtlCol="0">
            <a:spAutoFit/>
          </a:bodyPr>
          <a:lstStyle/>
          <a:p>
            <a:pPr algn="ctr">
              <a:spcBef>
                <a:spcPct val="0"/>
              </a:spcBef>
            </a:pPr>
            <a:r>
              <a:rPr lang="en-US" altLang="zh-CN" sz="3200" b="1" smtClean="0"/>
              <a:t>EN50131-1</a:t>
            </a:r>
            <a:r>
              <a:rPr lang="zh-CN" altLang="en-US" sz="3200" b="1" smtClean="0"/>
              <a:t>标准 </a:t>
            </a:r>
            <a:r>
              <a:rPr lang="en-US" altLang="zh-CN" sz="3200" b="1"/>
              <a:t>– Functional requirements  </a:t>
            </a:r>
            <a:r>
              <a:rPr lang="zh-CN" altLang="en-US" sz="3200" b="1"/>
              <a:t>功能性要</a:t>
            </a:r>
            <a:r>
              <a:rPr lang="zh-CN" altLang="en-US" sz="3200" b="1" smtClean="0"/>
              <a:t>求</a:t>
            </a:r>
            <a:r>
              <a:rPr lang="en-US" altLang="zh-CN" sz="3200" b="1" smtClean="0"/>
              <a:t>01</a:t>
            </a:r>
            <a:endParaRPr lang="zh-CN" altLang="en-US" sz="3200" b="1"/>
          </a:p>
        </p:txBody>
      </p:sp>
      <p:sp>
        <p:nvSpPr>
          <p:cNvPr id="4" name="文本框 3"/>
          <p:cNvSpPr txBox="1"/>
          <p:nvPr/>
        </p:nvSpPr>
        <p:spPr>
          <a:xfrm>
            <a:off x="1047584" y="1396239"/>
            <a:ext cx="11078155" cy="5078313"/>
          </a:xfrm>
          <a:prstGeom prst="rect">
            <a:avLst/>
          </a:prstGeom>
          <a:noFill/>
        </p:spPr>
        <p:txBody>
          <a:bodyPr wrap="square" rtlCol="0">
            <a:spAutoFit/>
          </a:bodyPr>
          <a:lstStyle/>
          <a:p>
            <a:pPr marL="285750" indent="-285750">
              <a:buFont typeface="Arial" panose="020B0604020202020204" pitchFamily="34" charset="0"/>
              <a:buChar char="•"/>
            </a:pPr>
            <a:r>
              <a:rPr lang="en-US" altLang="zh-CN" kern="100">
                <a:latin typeface="+mn-ea"/>
                <a:cs typeface="Times New Roman" panose="02020603050405020304" pitchFamily="18" charset="0"/>
              </a:rPr>
              <a:t>8.1 </a:t>
            </a:r>
            <a:r>
              <a:rPr lang="en-US" altLang="zh-CN" kern="100" smtClean="0">
                <a:latin typeface="+mn-ea"/>
                <a:cs typeface="Times New Roman" panose="02020603050405020304" pitchFamily="18" charset="0"/>
              </a:rPr>
              <a:t>  Detection </a:t>
            </a:r>
            <a:r>
              <a:rPr lang="en-US" altLang="zh-CN" kern="100">
                <a:latin typeface="+mn-ea"/>
                <a:cs typeface="Times New Roman" panose="02020603050405020304" pitchFamily="18" charset="0"/>
              </a:rPr>
              <a:t>of intruders, triggering, tampering </a:t>
            </a:r>
            <a:endParaRPr lang="en-US" altLang="zh-CN" kern="100" smtClean="0">
              <a:latin typeface="+mn-ea"/>
              <a:cs typeface="Times New Roman" panose="02020603050405020304" pitchFamily="18" charset="0"/>
            </a:endParaRPr>
          </a:p>
          <a:p>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            and </a:t>
            </a:r>
            <a:r>
              <a:rPr lang="en-US" altLang="zh-CN" kern="100">
                <a:latin typeface="+mn-ea"/>
                <a:cs typeface="Times New Roman" panose="02020603050405020304" pitchFamily="18" charset="0"/>
              </a:rPr>
              <a:t>the recognition of faults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入</a:t>
            </a:r>
            <a:r>
              <a:rPr lang="zh-CN" altLang="en-US" kern="100">
                <a:latin typeface="+mn-ea"/>
                <a:cs typeface="Times New Roman" panose="02020603050405020304" pitchFamily="18" charset="0"/>
              </a:rPr>
              <a:t>侵检测、触发</a:t>
            </a:r>
            <a:r>
              <a:rPr lang="zh-CN" altLang="en-US" kern="100" smtClean="0">
                <a:latin typeface="+mn-ea"/>
                <a:cs typeface="Times New Roman" panose="02020603050405020304" pitchFamily="18" charset="0"/>
              </a:rPr>
              <a:t>、</a:t>
            </a:r>
            <a:r>
              <a:rPr lang="zh-CN" altLang="en-US" kern="100">
                <a:latin typeface="+mn-ea"/>
                <a:cs typeface="Times New Roman" panose="02020603050405020304" pitchFamily="18" charset="0"/>
              </a:rPr>
              <a:t>破坏</a:t>
            </a:r>
            <a:r>
              <a:rPr lang="zh-CN" altLang="en-US" kern="100" smtClean="0">
                <a:latin typeface="+mn-ea"/>
                <a:cs typeface="Times New Roman" panose="02020603050405020304" pitchFamily="18" charset="0"/>
              </a:rPr>
              <a:t>和</a:t>
            </a:r>
            <a:r>
              <a:rPr lang="zh-CN" altLang="en-US" kern="100">
                <a:latin typeface="+mn-ea"/>
                <a:cs typeface="Times New Roman" panose="02020603050405020304" pitchFamily="18" charset="0"/>
              </a:rPr>
              <a:t>故障识别</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8.1.1</a:t>
            </a:r>
            <a:r>
              <a:rPr lang="en-US" altLang="zh-CN" kern="100">
                <a:latin typeface="+mn-ea"/>
                <a:cs typeface="Times New Roman" panose="02020603050405020304" pitchFamily="18" charset="0"/>
              </a:rPr>
              <a:t>	Intruder detection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入</a:t>
            </a:r>
            <a:r>
              <a:rPr lang="zh-CN" altLang="en-US" kern="100">
                <a:latin typeface="+mn-ea"/>
                <a:cs typeface="Times New Roman" panose="02020603050405020304" pitchFamily="18" charset="0"/>
              </a:rPr>
              <a:t>侵检测</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8.1.2</a:t>
            </a:r>
            <a:r>
              <a:rPr lang="en-US" altLang="zh-CN" kern="100">
                <a:latin typeface="+mn-ea"/>
                <a:cs typeface="Times New Roman" panose="02020603050405020304" pitchFamily="18" charset="0"/>
              </a:rPr>
              <a:t>	Hold-up device – triggering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紧</a:t>
            </a:r>
            <a:r>
              <a:rPr lang="zh-CN" altLang="en-US" kern="100">
                <a:latin typeface="+mn-ea"/>
                <a:cs typeface="Times New Roman" panose="02020603050405020304" pitchFamily="18" charset="0"/>
              </a:rPr>
              <a:t>急报警设备 </a:t>
            </a:r>
            <a:r>
              <a:rPr lang="en-US" altLang="zh-CN" kern="100">
                <a:latin typeface="+mn-ea"/>
                <a:cs typeface="Times New Roman" panose="02020603050405020304" pitchFamily="18" charset="0"/>
              </a:rPr>
              <a:t>- </a:t>
            </a:r>
            <a:r>
              <a:rPr lang="zh-CN" altLang="en-US" kern="100">
                <a:latin typeface="+mn-ea"/>
                <a:cs typeface="Times New Roman" panose="02020603050405020304" pitchFamily="18" charset="0"/>
              </a:rPr>
              <a:t>触发</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8.1.3</a:t>
            </a:r>
            <a:r>
              <a:rPr lang="en-US" altLang="zh-CN" kern="100">
                <a:latin typeface="+mn-ea"/>
                <a:cs typeface="Times New Roman" panose="02020603050405020304" pitchFamily="18" charset="0"/>
              </a:rPr>
              <a:t>	Tamper detection  </a:t>
            </a:r>
            <a:r>
              <a:rPr lang="en-US" altLang="zh-CN" kern="100" smtClean="0">
                <a:latin typeface="+mn-ea"/>
                <a:cs typeface="Times New Roman" panose="02020603050405020304" pitchFamily="18" charset="0"/>
              </a:rPr>
              <a:t>                                 </a:t>
            </a:r>
            <a:r>
              <a:rPr lang="zh-CN" altLang="en-US" kern="100">
                <a:latin typeface="+mn-ea"/>
                <a:cs typeface="Times New Roman" panose="02020603050405020304" pitchFamily="18" charset="0"/>
              </a:rPr>
              <a:t>破坏</a:t>
            </a:r>
            <a:r>
              <a:rPr lang="zh-CN" altLang="en-US" kern="100" smtClean="0">
                <a:latin typeface="+mn-ea"/>
                <a:cs typeface="Times New Roman" panose="02020603050405020304" pitchFamily="18" charset="0"/>
              </a:rPr>
              <a:t>检</a:t>
            </a:r>
            <a:r>
              <a:rPr lang="zh-CN" altLang="en-US" kern="100">
                <a:latin typeface="+mn-ea"/>
                <a:cs typeface="Times New Roman" panose="02020603050405020304" pitchFamily="18" charset="0"/>
              </a:rPr>
              <a:t>测</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8.1.4</a:t>
            </a:r>
            <a:r>
              <a:rPr lang="en-US" altLang="zh-CN" kern="100">
                <a:latin typeface="+mn-ea"/>
                <a:cs typeface="Times New Roman" panose="02020603050405020304" pitchFamily="18" charset="0"/>
              </a:rPr>
              <a:t>	Recognition of faults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故</a:t>
            </a:r>
            <a:r>
              <a:rPr lang="zh-CN" altLang="en-US" kern="100">
                <a:latin typeface="+mn-ea"/>
                <a:cs typeface="Times New Roman" panose="02020603050405020304" pitchFamily="18" charset="0"/>
              </a:rPr>
              <a:t>障识别</a:t>
            </a:r>
          </a:p>
          <a:p>
            <a:pPr marL="285750" indent="-285750">
              <a:buFont typeface="Arial" panose="020B0604020202020204" pitchFamily="34" charset="0"/>
              <a:buChar char="•"/>
            </a:pPr>
            <a:r>
              <a:rPr lang="en-US" altLang="zh-CN" strike="sngStrike" kern="100">
                <a:latin typeface="+mn-ea"/>
                <a:cs typeface="Times New Roman" panose="02020603050405020304" pitchFamily="18" charset="0"/>
              </a:rPr>
              <a:t>8.2 </a:t>
            </a:r>
            <a:r>
              <a:rPr lang="en-US" altLang="zh-CN" strike="sngStrike" kern="100" smtClean="0">
                <a:latin typeface="+mn-ea"/>
                <a:cs typeface="Times New Roman" panose="02020603050405020304" pitchFamily="18" charset="0"/>
              </a:rPr>
              <a:t>  Other </a:t>
            </a:r>
            <a:r>
              <a:rPr lang="en-US" altLang="zh-CN" strike="sngStrike" kern="100">
                <a:latin typeface="+mn-ea"/>
                <a:cs typeface="Times New Roman" panose="02020603050405020304" pitchFamily="18" charset="0"/>
              </a:rPr>
              <a:t>functions </a:t>
            </a:r>
            <a:r>
              <a:rPr lang="zh-CN" altLang="en-US" strike="sngStrike" kern="100">
                <a:latin typeface="+mn-ea"/>
                <a:cs typeface="Times New Roman" panose="02020603050405020304" pitchFamily="18" charset="0"/>
              </a:rPr>
              <a:t>其它功能</a:t>
            </a:r>
          </a:p>
          <a:p>
            <a:pPr marL="285750" indent="-285750">
              <a:buFont typeface="Arial" panose="020B0604020202020204" pitchFamily="34" charset="0"/>
              <a:buChar char="•"/>
            </a:pPr>
            <a:r>
              <a:rPr lang="en-US" altLang="zh-CN" strike="sngStrike" kern="100">
                <a:latin typeface="+mn-ea"/>
                <a:cs typeface="Times New Roman" panose="02020603050405020304" pitchFamily="18" charset="0"/>
              </a:rPr>
              <a:t> </a:t>
            </a:r>
            <a:r>
              <a:rPr lang="en-US" altLang="zh-CN" strike="sngStrike" kern="100" smtClean="0">
                <a:latin typeface="+mn-ea"/>
                <a:cs typeface="Times New Roman" panose="02020603050405020304" pitchFamily="18" charset="0"/>
              </a:rPr>
              <a:t>  8.2.1</a:t>
            </a:r>
            <a:r>
              <a:rPr lang="en-US" altLang="zh-CN" strike="sngStrike" kern="100">
                <a:latin typeface="+mn-ea"/>
                <a:cs typeface="Times New Roman" panose="02020603050405020304" pitchFamily="18" charset="0"/>
              </a:rPr>
              <a:t>	Masking </a:t>
            </a:r>
            <a:r>
              <a:rPr lang="en-US" altLang="zh-CN" strike="sngStrike" kern="100" smtClean="0">
                <a:latin typeface="+mn-ea"/>
                <a:cs typeface="Times New Roman" panose="02020603050405020304" pitchFamily="18" charset="0"/>
              </a:rPr>
              <a:t>                                                 </a:t>
            </a:r>
            <a:r>
              <a:rPr lang="zh-CN" altLang="en-US" strike="sngStrike" kern="100" smtClean="0">
                <a:latin typeface="+mn-ea"/>
                <a:cs typeface="Times New Roman" panose="02020603050405020304" pitchFamily="18" charset="0"/>
              </a:rPr>
              <a:t>遮</a:t>
            </a:r>
            <a:r>
              <a:rPr lang="zh-CN" altLang="en-US" strike="sngStrike" kern="100">
                <a:latin typeface="+mn-ea"/>
                <a:cs typeface="Times New Roman" panose="02020603050405020304" pitchFamily="18" charset="0"/>
              </a:rPr>
              <a:t>罩</a:t>
            </a:r>
          </a:p>
          <a:p>
            <a:pPr marL="285750" indent="-285750">
              <a:buFont typeface="Arial" panose="020B0604020202020204" pitchFamily="34" charset="0"/>
              <a:buChar char="•"/>
            </a:pPr>
            <a:r>
              <a:rPr lang="en-US" altLang="zh-CN" strike="sngStrike" kern="100" smtClean="0">
                <a:latin typeface="+mn-ea"/>
                <a:cs typeface="Times New Roman" panose="02020603050405020304" pitchFamily="18" charset="0"/>
              </a:rPr>
              <a:t>   8.2.2</a:t>
            </a:r>
            <a:r>
              <a:rPr lang="en-US" altLang="zh-CN" strike="sngStrike" kern="100">
                <a:latin typeface="+mn-ea"/>
                <a:cs typeface="Times New Roman" panose="02020603050405020304" pitchFamily="18" charset="0"/>
              </a:rPr>
              <a:t>	Movement detector range reduction </a:t>
            </a:r>
            <a:r>
              <a:rPr lang="en-US" altLang="zh-CN" strike="sngStrike" kern="100" smtClean="0">
                <a:latin typeface="+mn-ea"/>
                <a:cs typeface="Times New Roman" panose="02020603050405020304" pitchFamily="18" charset="0"/>
              </a:rPr>
              <a:t>    </a:t>
            </a:r>
            <a:r>
              <a:rPr lang="zh-CN" altLang="en-US" strike="sngStrike" kern="100" smtClean="0">
                <a:latin typeface="+mn-ea"/>
                <a:cs typeface="Times New Roman" panose="02020603050405020304" pitchFamily="18" charset="0"/>
              </a:rPr>
              <a:t>移</a:t>
            </a:r>
            <a:r>
              <a:rPr lang="zh-CN" altLang="en-US" strike="sngStrike" kern="100">
                <a:latin typeface="+mn-ea"/>
                <a:cs typeface="Times New Roman" panose="02020603050405020304" pitchFamily="18" charset="0"/>
              </a:rPr>
              <a:t>动探测器范围减</a:t>
            </a:r>
            <a:r>
              <a:rPr lang="zh-CN" altLang="en-US" strike="sngStrike" kern="100" smtClean="0">
                <a:latin typeface="+mn-ea"/>
                <a:cs typeface="Times New Roman" panose="02020603050405020304" pitchFamily="18" charset="0"/>
              </a:rPr>
              <a:t>小</a:t>
            </a:r>
            <a:endParaRPr lang="en-US" altLang="zh-CN" strike="sngStrike"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8.3   Operation                                                              </a:t>
            </a:r>
            <a:r>
              <a:rPr lang="zh-CN" altLang="en-US" kern="100" smtClean="0">
                <a:latin typeface="+mn-ea"/>
                <a:cs typeface="Times New Roman" panose="02020603050405020304" pitchFamily="18" charset="0"/>
              </a:rPr>
              <a:t>操作</a:t>
            </a: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8.4   Processing                                                             </a:t>
            </a:r>
            <a:r>
              <a:rPr lang="zh-CN" altLang="en-US" kern="100" smtClean="0">
                <a:latin typeface="+mn-ea"/>
                <a:cs typeface="Times New Roman" panose="02020603050405020304" pitchFamily="18" charset="0"/>
              </a:rPr>
              <a:t>处理</a:t>
            </a: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8.5   Indications                                                             </a:t>
            </a:r>
            <a:r>
              <a:rPr lang="zh-CN" altLang="en-US" kern="100" smtClean="0">
                <a:latin typeface="+mn-ea"/>
                <a:cs typeface="Times New Roman" panose="02020603050405020304" pitchFamily="18" charset="0"/>
              </a:rPr>
              <a:t>指示</a:t>
            </a: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8.6   Notification                                                           </a:t>
            </a:r>
            <a:r>
              <a:rPr lang="zh-CN" altLang="en-US" kern="100" smtClean="0">
                <a:latin typeface="+mn-ea"/>
                <a:cs typeface="Times New Roman" panose="02020603050405020304" pitchFamily="18" charset="0"/>
              </a:rPr>
              <a:t>通知</a:t>
            </a: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8.7   Tamper security                                                     </a:t>
            </a:r>
            <a:r>
              <a:rPr lang="zh-CN" altLang="en-US" kern="100" smtClean="0">
                <a:latin typeface="+mn-ea"/>
                <a:cs typeface="Times New Roman" panose="02020603050405020304" pitchFamily="18" charset="0"/>
              </a:rPr>
              <a:t>防破坏安全</a:t>
            </a: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8.8   Interconnections                                                   </a:t>
            </a:r>
            <a:r>
              <a:rPr lang="zh-CN" altLang="en-US" kern="100" smtClean="0">
                <a:latin typeface="+mn-ea"/>
                <a:cs typeface="Times New Roman" panose="02020603050405020304" pitchFamily="18" charset="0"/>
              </a:rPr>
              <a:t>互连</a:t>
            </a: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8.9   Timing performance                                             </a:t>
            </a:r>
            <a:r>
              <a:rPr lang="zh-CN" altLang="en-US" kern="100" smtClean="0">
                <a:latin typeface="+mn-ea"/>
                <a:cs typeface="Times New Roman" panose="02020603050405020304" pitchFamily="18" charset="0"/>
              </a:rPr>
              <a:t>时</a:t>
            </a:r>
            <a:r>
              <a:rPr lang="zh-CN" altLang="en-US" kern="100">
                <a:latin typeface="+mn-ea"/>
                <a:cs typeface="Times New Roman" panose="02020603050405020304" pitchFamily="18" charset="0"/>
              </a:rPr>
              <a:t>间</a:t>
            </a:r>
            <a:r>
              <a:rPr lang="zh-CN" altLang="en-US" kern="100" smtClean="0">
                <a:latin typeface="+mn-ea"/>
                <a:cs typeface="Times New Roman" panose="02020603050405020304" pitchFamily="18" charset="0"/>
              </a:rPr>
              <a:t>性能</a:t>
            </a:r>
            <a:endParaRPr lang="en-US" altLang="zh-CN" kern="100" smtClean="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8.10 Event recording                                                     </a:t>
            </a:r>
            <a:r>
              <a:rPr lang="zh-CN" altLang="en-US" kern="100" smtClean="0">
                <a:latin typeface="+mn-ea"/>
                <a:cs typeface="Times New Roman" panose="02020603050405020304" pitchFamily="18" charset="0"/>
              </a:rPr>
              <a:t>事件记录</a:t>
            </a:r>
            <a:endParaRPr lang="en-US" altLang="zh-CN" kern="100">
              <a:latin typeface="+mn-ea"/>
              <a:cs typeface="Times New Roman" panose="02020603050405020304" pitchFamily="18" charset="0"/>
            </a:endParaRPr>
          </a:p>
          <a:p>
            <a:pPr marL="285750" indent="-285750">
              <a:buFont typeface="Arial" panose="020B0604020202020204" pitchFamily="34" charset="0"/>
              <a:buChar char="•"/>
            </a:pPr>
            <a:endParaRPr lang="zh-CN" altLang="en-US" dirty="0">
              <a:latin typeface="+mn-ea"/>
            </a:endParaRPr>
          </a:p>
        </p:txBody>
      </p:sp>
    </p:spTree>
    <p:custDataLst>
      <p:tags r:id="rId1"/>
    </p:custDataLst>
    <p:extLst>
      <p:ext uri="{BB962C8B-B14F-4D97-AF65-F5344CB8AC3E}">
        <p14:creationId xmlns:p14="http://schemas.microsoft.com/office/powerpoint/2010/main" val="2327141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16835" y="589704"/>
            <a:ext cx="11084118" cy="584775"/>
          </a:xfrm>
          <a:prstGeom prst="rect">
            <a:avLst/>
          </a:prstGeom>
          <a:noFill/>
        </p:spPr>
        <p:txBody>
          <a:bodyPr wrap="square" rtlCol="0">
            <a:spAutoFit/>
          </a:bodyPr>
          <a:lstStyle/>
          <a:p>
            <a:pPr algn="ctr">
              <a:spcBef>
                <a:spcPct val="0"/>
              </a:spcBef>
            </a:pPr>
            <a:r>
              <a:rPr lang="en-US" altLang="zh-CN" sz="3200" b="1" smtClean="0"/>
              <a:t>EN50131-1</a:t>
            </a:r>
            <a:r>
              <a:rPr lang="zh-CN" altLang="en-US" sz="3200" b="1" smtClean="0"/>
              <a:t>标准 </a:t>
            </a:r>
            <a:r>
              <a:rPr lang="en-US" altLang="zh-CN" sz="3200" b="1"/>
              <a:t>– Functional requirements  </a:t>
            </a:r>
            <a:r>
              <a:rPr lang="zh-CN" altLang="en-US" sz="3200" b="1"/>
              <a:t>功能性要</a:t>
            </a:r>
            <a:r>
              <a:rPr lang="zh-CN" altLang="en-US" sz="3200" b="1" smtClean="0"/>
              <a:t>求</a:t>
            </a:r>
            <a:r>
              <a:rPr lang="en-US" altLang="zh-CN" sz="3200" b="1" smtClean="0"/>
              <a:t>02</a:t>
            </a:r>
            <a:endParaRPr lang="zh-CN" altLang="en-US" sz="3200" b="1"/>
          </a:p>
        </p:txBody>
      </p:sp>
      <p:sp>
        <p:nvSpPr>
          <p:cNvPr id="4" name="文本框 3"/>
          <p:cNvSpPr txBox="1"/>
          <p:nvPr/>
        </p:nvSpPr>
        <p:spPr>
          <a:xfrm>
            <a:off x="1047584" y="1396239"/>
            <a:ext cx="11078155" cy="3970318"/>
          </a:xfrm>
          <a:prstGeom prst="rect">
            <a:avLst/>
          </a:prstGeom>
          <a:noFill/>
        </p:spPr>
        <p:txBody>
          <a:bodyPr wrap="square" rtlCol="0">
            <a:spAutoFit/>
          </a:bodyPr>
          <a:lstStyle/>
          <a:p>
            <a:pPr marL="285750" indent="-285750">
              <a:buFont typeface="Arial" panose="020B0604020202020204" pitchFamily="34" charset="0"/>
              <a:buChar char="•"/>
            </a:pPr>
            <a:r>
              <a:rPr lang="en-US" altLang="zh-CN" kern="100">
                <a:latin typeface="+mn-ea"/>
                <a:cs typeface="Times New Roman" panose="02020603050405020304" pitchFamily="18" charset="0"/>
              </a:rPr>
              <a:t>8.3   Operation                                                              </a:t>
            </a:r>
            <a:r>
              <a:rPr lang="zh-CN" altLang="en-US" kern="100">
                <a:latin typeface="+mn-ea"/>
                <a:cs typeface="Times New Roman" panose="02020603050405020304" pitchFamily="18" charset="0"/>
              </a:rPr>
              <a:t>操作</a:t>
            </a:r>
            <a:endParaRPr lang="en-US" altLang="zh-CN" kern="100">
              <a:latin typeface="+mn-ea"/>
              <a:cs typeface="Times New Roman" panose="02020603050405020304" pitchFamily="18" charset="0"/>
            </a:endParaRPr>
          </a:p>
          <a:p>
            <a:pPr marL="285750" indent="-285750">
              <a:buFont typeface="Arial" panose="020B0604020202020204" pitchFamily="34" charset="0"/>
              <a:buChar char="•"/>
            </a:pPr>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  8.3.1</a:t>
            </a:r>
            <a:r>
              <a:rPr lang="en-US" altLang="zh-CN" kern="100">
                <a:latin typeface="+mn-ea"/>
                <a:cs typeface="Times New Roman" panose="02020603050405020304" pitchFamily="18" charset="0"/>
              </a:rPr>
              <a:t>	</a:t>
            </a:r>
            <a:r>
              <a:rPr lang="en-US" altLang="zh-CN" kern="100" smtClean="0">
                <a:latin typeface="+mn-ea"/>
                <a:cs typeface="Times New Roman" panose="02020603050405020304" pitchFamily="18" charset="0"/>
              </a:rPr>
              <a:t>Access </a:t>
            </a:r>
            <a:r>
              <a:rPr lang="en-US" altLang="zh-CN" kern="100">
                <a:latin typeface="+mn-ea"/>
                <a:cs typeface="Times New Roman" panose="02020603050405020304" pitchFamily="18" charset="0"/>
              </a:rPr>
              <a:t>levels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访</a:t>
            </a:r>
            <a:r>
              <a:rPr lang="zh-CN" altLang="en-US" kern="100">
                <a:latin typeface="+mn-ea"/>
                <a:cs typeface="Times New Roman" panose="02020603050405020304" pitchFamily="18" charset="0"/>
              </a:rPr>
              <a:t>问</a:t>
            </a:r>
            <a:r>
              <a:rPr lang="zh-CN" altLang="en-US" kern="100" smtClean="0">
                <a:latin typeface="+mn-ea"/>
                <a:cs typeface="Times New Roman" panose="02020603050405020304" pitchFamily="18" charset="0"/>
              </a:rPr>
              <a:t>级</a:t>
            </a:r>
            <a:r>
              <a:rPr lang="zh-CN" altLang="en-US" kern="100">
                <a:latin typeface="+mn-ea"/>
                <a:cs typeface="Times New Roman" panose="02020603050405020304" pitchFamily="18" charset="0"/>
              </a:rPr>
              <a:t>别</a:t>
            </a:r>
            <a:endParaRPr lang="en-US" altLang="zh-CN" kern="10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8.3.2</a:t>
            </a:r>
            <a:r>
              <a:rPr lang="en-US" altLang="zh-CN" kern="100">
                <a:latin typeface="+mn-ea"/>
                <a:cs typeface="Times New Roman" panose="02020603050405020304" pitchFamily="18" charset="0"/>
              </a:rPr>
              <a:t>	Authorisation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授</a:t>
            </a:r>
            <a:r>
              <a:rPr lang="zh-CN" altLang="en-US" kern="100">
                <a:latin typeface="+mn-ea"/>
                <a:cs typeface="Times New Roman" panose="02020603050405020304" pitchFamily="18" charset="0"/>
              </a:rPr>
              <a:t>权</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8.3.3</a:t>
            </a:r>
            <a:r>
              <a:rPr lang="en-US" altLang="zh-CN" kern="100">
                <a:latin typeface="+mn-ea"/>
                <a:cs typeface="Times New Roman" panose="02020603050405020304" pitchFamily="18" charset="0"/>
              </a:rPr>
              <a:t>	Setting and Unsetting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布</a:t>
            </a:r>
            <a:r>
              <a:rPr lang="zh-CN" altLang="en-US" kern="100">
                <a:latin typeface="+mn-ea"/>
                <a:cs typeface="Times New Roman" panose="02020603050405020304" pitchFamily="18" charset="0"/>
              </a:rPr>
              <a:t>防和撤防</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8.3.4</a:t>
            </a:r>
            <a:r>
              <a:rPr lang="en-US" altLang="zh-CN" kern="100">
                <a:latin typeface="+mn-ea"/>
                <a:cs typeface="Times New Roman" panose="02020603050405020304" pitchFamily="18" charset="0"/>
              </a:rPr>
              <a:t>	Setting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布</a:t>
            </a:r>
            <a:r>
              <a:rPr lang="zh-CN" altLang="en-US" kern="100">
                <a:latin typeface="+mn-ea"/>
                <a:cs typeface="Times New Roman" panose="02020603050405020304" pitchFamily="18" charset="0"/>
              </a:rPr>
              <a:t>防</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8.3.5</a:t>
            </a:r>
            <a:r>
              <a:rPr lang="en-US" altLang="zh-CN" kern="100">
                <a:latin typeface="+mn-ea"/>
                <a:cs typeface="Times New Roman" panose="02020603050405020304" pitchFamily="18" charset="0"/>
              </a:rPr>
              <a:t>	Prevention of setting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阻</a:t>
            </a:r>
            <a:r>
              <a:rPr lang="zh-CN" altLang="en-US" kern="100">
                <a:latin typeface="+mn-ea"/>
                <a:cs typeface="Times New Roman" panose="02020603050405020304" pitchFamily="18" charset="0"/>
              </a:rPr>
              <a:t>止布防</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8.3.6</a:t>
            </a:r>
            <a:r>
              <a:rPr lang="en-US" altLang="zh-CN" kern="100">
                <a:latin typeface="+mn-ea"/>
                <a:cs typeface="Times New Roman" panose="02020603050405020304" pitchFamily="18" charset="0"/>
              </a:rPr>
              <a:t>	Overriding prevention of setting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取消阻止布</a:t>
            </a:r>
            <a:r>
              <a:rPr lang="zh-CN" altLang="en-US" kern="100">
                <a:latin typeface="+mn-ea"/>
                <a:cs typeface="Times New Roman" panose="02020603050405020304" pitchFamily="18" charset="0"/>
              </a:rPr>
              <a:t>防</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8.3.7</a:t>
            </a:r>
            <a:r>
              <a:rPr lang="en-US" altLang="zh-CN" kern="100">
                <a:latin typeface="+mn-ea"/>
                <a:cs typeface="Times New Roman" panose="02020603050405020304" pitchFamily="18" charset="0"/>
              </a:rPr>
              <a:t>	Set state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防御状</a:t>
            </a:r>
            <a:r>
              <a:rPr lang="zh-CN" altLang="en-US" kern="100">
                <a:latin typeface="+mn-ea"/>
                <a:cs typeface="Times New Roman" panose="02020603050405020304" pitchFamily="18" charset="0"/>
              </a:rPr>
              <a:t>态</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8.3.8</a:t>
            </a:r>
            <a:r>
              <a:rPr lang="en-US" altLang="zh-CN" kern="100">
                <a:latin typeface="+mn-ea"/>
                <a:cs typeface="Times New Roman" panose="02020603050405020304" pitchFamily="18" charset="0"/>
              </a:rPr>
              <a:t>	Unsetting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撤</a:t>
            </a:r>
            <a:r>
              <a:rPr lang="zh-CN" altLang="en-US" kern="100">
                <a:latin typeface="+mn-ea"/>
                <a:cs typeface="Times New Roman" panose="02020603050405020304" pitchFamily="18" charset="0"/>
              </a:rPr>
              <a:t>防</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8.3.9</a:t>
            </a:r>
            <a:r>
              <a:rPr lang="en-US" altLang="zh-CN" kern="100">
                <a:latin typeface="+mn-ea"/>
                <a:cs typeface="Times New Roman" panose="02020603050405020304" pitchFamily="18" charset="0"/>
              </a:rPr>
              <a:t>	Restoring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复位</a:t>
            </a:r>
            <a:endParaRPr lang="zh-CN" altLang="en-US" kern="10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8.3.10</a:t>
            </a:r>
            <a:r>
              <a:rPr lang="en-US" altLang="zh-CN" kern="100">
                <a:latin typeface="+mn-ea"/>
                <a:cs typeface="Times New Roman" panose="02020603050405020304" pitchFamily="18" charset="0"/>
              </a:rPr>
              <a:t>	Inhibit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暂时隔离</a:t>
            </a:r>
            <a:endParaRPr lang="zh-CN" altLang="en-US" kern="100">
              <a:latin typeface="+mn-ea"/>
              <a:cs typeface="Times New Roman" panose="02020603050405020304" pitchFamily="18" charset="0"/>
            </a:endParaRP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8.3.11</a:t>
            </a:r>
            <a:r>
              <a:rPr lang="en-US" altLang="zh-CN" kern="100">
                <a:latin typeface="+mn-ea"/>
                <a:cs typeface="Times New Roman" panose="02020603050405020304" pitchFamily="18" charset="0"/>
              </a:rPr>
              <a:t>	Isolate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隔</a:t>
            </a:r>
            <a:r>
              <a:rPr lang="zh-CN" altLang="en-US" kern="100">
                <a:latin typeface="+mn-ea"/>
                <a:cs typeface="Times New Roman" panose="02020603050405020304" pitchFamily="18" charset="0"/>
              </a:rPr>
              <a:t>离</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8.3.12</a:t>
            </a:r>
            <a:r>
              <a:rPr lang="en-US" altLang="zh-CN" kern="100">
                <a:latin typeface="+mn-ea"/>
                <a:cs typeface="Times New Roman" panose="02020603050405020304" pitchFamily="18" charset="0"/>
              </a:rPr>
              <a:t>	Test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测</a:t>
            </a:r>
            <a:r>
              <a:rPr lang="zh-CN" altLang="en-US" kern="100">
                <a:latin typeface="+mn-ea"/>
                <a:cs typeface="Times New Roman" panose="02020603050405020304" pitchFamily="18" charset="0"/>
              </a:rPr>
              <a:t>试</a:t>
            </a:r>
          </a:p>
          <a:p>
            <a:pPr marL="285750" indent="-285750">
              <a:buFont typeface="Arial" panose="020B0604020202020204" pitchFamily="34" charset="0"/>
              <a:buChar char="•"/>
            </a:pPr>
            <a:r>
              <a:rPr lang="en-US" altLang="zh-CN" kern="100" smtClean="0">
                <a:latin typeface="+mn-ea"/>
                <a:cs typeface="Times New Roman" panose="02020603050405020304" pitchFamily="18" charset="0"/>
              </a:rPr>
              <a:t>   8.3.13</a:t>
            </a:r>
            <a:r>
              <a:rPr lang="en-US" altLang="zh-CN" kern="100">
                <a:latin typeface="+mn-ea"/>
                <a:cs typeface="Times New Roman" panose="02020603050405020304" pitchFamily="18" charset="0"/>
              </a:rPr>
              <a:t>	Other functions </a:t>
            </a:r>
            <a:r>
              <a:rPr lang="en-US" altLang="zh-CN" kern="100" smtClean="0">
                <a:latin typeface="+mn-ea"/>
                <a:cs typeface="Times New Roman" panose="02020603050405020304" pitchFamily="18" charset="0"/>
              </a:rPr>
              <a:t>                                          </a:t>
            </a:r>
            <a:r>
              <a:rPr lang="zh-CN" altLang="en-US" kern="100" smtClean="0">
                <a:latin typeface="+mn-ea"/>
                <a:cs typeface="Times New Roman" panose="02020603050405020304" pitchFamily="18" charset="0"/>
              </a:rPr>
              <a:t>其</a:t>
            </a:r>
            <a:r>
              <a:rPr lang="zh-CN" altLang="en-US" kern="100">
                <a:latin typeface="+mn-ea"/>
                <a:cs typeface="Times New Roman" panose="02020603050405020304" pitchFamily="18" charset="0"/>
              </a:rPr>
              <a:t>它功能</a:t>
            </a:r>
            <a:endParaRPr lang="zh-CN" altLang="en-US" dirty="0">
              <a:latin typeface="+mn-ea"/>
            </a:endParaRPr>
          </a:p>
        </p:txBody>
      </p:sp>
    </p:spTree>
    <p:custDataLst>
      <p:tags r:id="rId1"/>
    </p:custDataLst>
    <p:extLst>
      <p:ext uri="{BB962C8B-B14F-4D97-AF65-F5344CB8AC3E}">
        <p14:creationId xmlns:p14="http://schemas.microsoft.com/office/powerpoint/2010/main" val="26789181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2298</TotalTime>
  <Words>1998</Words>
  <Application>Microsoft Office PowerPoint</Application>
  <PresentationFormat>宽屏</PresentationFormat>
  <Paragraphs>156</Paragraphs>
  <Slides>12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Bookshelf Symbol 7</vt:lpstr>
      <vt:lpstr>Times New Roman</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Paul</cp:lastModifiedBy>
  <cp:revision>106</cp:revision>
  <dcterms:created xsi:type="dcterms:W3CDTF">2019-06-19T02:08:00Z</dcterms:created>
  <dcterms:modified xsi:type="dcterms:W3CDTF">2021-06-24T08:44:58Z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