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5" r:id="rId4"/>
    <p:sldMasterId id="2147483698" r:id="rId5"/>
    <p:sldMasterId id="2147483711" r:id="rId6"/>
    <p:sldMasterId id="2147483724" r:id="rId7"/>
  </p:sldMasterIdLst>
  <p:notesMasterIdLst>
    <p:notesMasterId r:id="rId26"/>
  </p:notesMasterIdLst>
  <p:sldIdLst>
    <p:sldId id="256" r:id="rId8"/>
    <p:sldId id="304" r:id="rId9"/>
    <p:sldId id="257" r:id="rId10"/>
    <p:sldId id="282" r:id="rId11"/>
    <p:sldId id="334" r:id="rId12"/>
    <p:sldId id="335" r:id="rId13"/>
    <p:sldId id="336" r:id="rId14"/>
    <p:sldId id="265" r:id="rId15"/>
    <p:sldId id="333" r:id="rId16"/>
    <p:sldId id="266" r:id="rId17"/>
    <p:sldId id="267" r:id="rId18"/>
    <p:sldId id="258" r:id="rId19"/>
    <p:sldId id="259" r:id="rId20"/>
    <p:sldId id="260" r:id="rId21"/>
    <p:sldId id="283" r:id="rId22"/>
    <p:sldId id="261" r:id="rId23"/>
    <p:sldId id="284" r:id="rId24"/>
    <p:sldId id="286" r:id="rId25"/>
  </p:sldIdLst>
  <p:sldSz cx="9144000" cy="6858000" type="screen4x3"/>
  <p:notesSz cx="6858000" cy="9144000"/>
  <p:custDataLst>
    <p:tags r:id="rId2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2">
          <p15:clr>
            <a:srgbClr val="A4A3A4"/>
          </p15:clr>
        </p15:guide>
        <p15:guide id="2" pos="296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作"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000F"/>
    <a:srgbClr val="9A6067"/>
    <a:srgbClr val="72000E"/>
    <a:srgbClr val="72000C"/>
    <a:srgbClr val="74000F"/>
    <a:srgbClr val="7500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5"/>
    <p:restoredTop sz="61924"/>
  </p:normalViewPr>
  <p:slideViewPr>
    <p:cSldViewPr showGuides="1">
      <p:cViewPr>
        <p:scale>
          <a:sx n="110" d="100"/>
          <a:sy n="110" d="100"/>
        </p:scale>
        <p:origin x="2048" y="104"/>
      </p:cViewPr>
      <p:guideLst>
        <p:guide orient="horz" pos="2082"/>
        <p:guide pos="2969"/>
      </p:guideLst>
    </p:cSldViewPr>
  </p:slideViewPr>
  <p:outlineViewPr>
    <p:cViewPr>
      <p:scale>
        <a:sx n="33" d="100"/>
        <a:sy n="33" d="100"/>
      </p:scale>
      <p:origin x="0" y="0"/>
    </p:cViewPr>
  </p:outlineViewPr>
  <p:notesTextViewPr>
    <p:cViewPr>
      <p:scale>
        <a:sx n="100" d="100"/>
        <a:sy n="100" d="100"/>
      </p:scale>
      <p:origin x="0" y="-1176"/>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t>2024/6/8</a:t>
            </a:fld>
            <a:endParaRPr lang="zh-CN" altLang="en-US" strike="noStrike" noProof="1"/>
          </a:p>
        </p:txBody>
      </p:sp>
      <p:sp>
        <p:nvSpPr>
          <p:cNvPr id="717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24292F"/>
                </a:solidFill>
                <a:effectLst/>
                <a:latin typeface="Noto Sans" panose="020B0502040504020204" pitchFamily="34" charset="0"/>
              </a:rPr>
              <a:t>深入分析和优化伴鱼公司的软件项目风险管理对提升公司整体项目管理水平和确保公司战略目标实现具有重要的实践价值</a:t>
            </a:r>
            <a:endParaRPr lang="en-CN" dirty="0"/>
          </a:p>
        </p:txBody>
      </p:sp>
    </p:spTree>
    <p:extLst>
      <p:ext uri="{BB962C8B-B14F-4D97-AF65-F5344CB8AC3E}">
        <p14:creationId xmlns:p14="http://schemas.microsoft.com/office/powerpoint/2010/main" val="134425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zh-CN" sz="1800" kern="100" dirty="0">
                <a:effectLst/>
                <a:latin typeface="Times New Roman" panose="02020603050405020304" pitchFamily="18" charset="0"/>
                <a:ea typeface="楷体_GB2312"/>
                <a:cs typeface="Times New Roman" panose="02020603050405020304" pitchFamily="18" charset="0"/>
              </a:rPr>
              <a:t>文献研究法：通过查阅国内外相关文献，梳理软件项目风险管理的理论框架、实践经验和最新研究成果，为本研究提供理论基础和参考依据。</a:t>
            </a:r>
            <a:endParaRPr lang="zh-CN" sz="1800" kern="100" dirty="0">
              <a:effectLst/>
              <a:latin typeface="Times New Roman" panose="02020603050405020304" pitchFamily="18" charset="0"/>
              <a:ea typeface="宋体" panose="02010600030101010101" pitchFamily="2" charset="-122"/>
            </a:endParaRPr>
          </a:p>
          <a:p>
            <a:pPr indent="200025" algn="just"/>
            <a:r>
              <a:rPr lang="zh-CN" sz="1800" kern="100" dirty="0">
                <a:effectLst/>
                <a:latin typeface="Times New Roman" panose="02020603050405020304" pitchFamily="18" charset="0"/>
                <a:ea typeface="楷体_GB2312"/>
                <a:cs typeface="Times New Roman" panose="02020603050405020304" pitchFamily="18" charset="0"/>
              </a:rPr>
              <a:t>案例分析法：选取</a:t>
            </a:r>
            <a:r>
              <a:rPr lang="en-US" sz="1800" kern="100" dirty="0">
                <a:effectLst/>
                <a:latin typeface="Times New Roman" panose="02020603050405020304" pitchFamily="18" charset="0"/>
                <a:ea typeface="楷体_GB2312"/>
              </a:rPr>
              <a:t>B</a:t>
            </a:r>
            <a:r>
              <a:rPr lang="zh-CN" sz="1800" kern="100" dirty="0">
                <a:effectLst/>
                <a:latin typeface="Times New Roman" panose="02020603050405020304" pitchFamily="18" charset="0"/>
                <a:ea typeface="楷体_GB2312"/>
                <a:cs typeface="Times New Roman" panose="02020603050405020304" pitchFamily="18" charset="0"/>
              </a:rPr>
              <a:t>公司典型的软件项目作为研究案例，深入剖析其风险管理的实际运作情况，识别风险点，评估风险影响，提出针对性的风险管理措施。</a:t>
            </a:r>
            <a:endParaRPr lang="zh-CN" sz="1800" kern="100" dirty="0">
              <a:effectLst/>
              <a:latin typeface="Times New Roman" panose="02020603050405020304" pitchFamily="18" charset="0"/>
              <a:ea typeface="宋体" panose="02010600030101010101" pitchFamily="2" charset="-122"/>
            </a:endParaRPr>
          </a:p>
          <a:p>
            <a:pPr indent="200025" algn="just"/>
            <a:r>
              <a:rPr lang="zh-CN" sz="1800" kern="100" dirty="0">
                <a:effectLst/>
                <a:latin typeface="Times New Roman" panose="02020603050405020304" pitchFamily="18" charset="0"/>
                <a:ea typeface="楷体_GB2312"/>
                <a:cs typeface="Times New Roman" panose="02020603050405020304" pitchFamily="18" charset="0"/>
              </a:rPr>
              <a:t>问卷调查法：设计问卷，针对</a:t>
            </a:r>
            <a:r>
              <a:rPr lang="en-US" sz="1800" kern="100" dirty="0">
                <a:effectLst/>
                <a:latin typeface="Times New Roman" panose="02020603050405020304" pitchFamily="18" charset="0"/>
                <a:ea typeface="楷体_GB2312"/>
              </a:rPr>
              <a:t>B</a:t>
            </a:r>
            <a:r>
              <a:rPr lang="zh-CN" sz="1800" kern="100" dirty="0">
                <a:effectLst/>
                <a:latin typeface="Times New Roman" panose="02020603050405020304" pitchFamily="18" charset="0"/>
                <a:ea typeface="楷体_GB2312"/>
                <a:cs typeface="Times New Roman" panose="02020603050405020304" pitchFamily="18" charset="0"/>
              </a:rPr>
              <a:t>公司软件项目的相关人员以及行业内的相关人员进行调查，收集他们对项目风险的看法、经验和建议，以获取第一手资料，增强研究的实证性。</a:t>
            </a:r>
            <a:endParaRPr lang="zh-CN" sz="1800" kern="100" dirty="0">
              <a:effectLst/>
              <a:latin typeface="Times New Roman" panose="02020603050405020304" pitchFamily="18" charset="0"/>
              <a:ea typeface="宋体" panose="02010600030101010101" pitchFamily="2" charset="-122"/>
            </a:endParaRPr>
          </a:p>
          <a:p>
            <a:pPr indent="200025" algn="just"/>
            <a:r>
              <a:rPr lang="zh-CN" sz="1800" kern="100" dirty="0">
                <a:effectLst/>
                <a:latin typeface="Times New Roman" panose="02020603050405020304" pitchFamily="18" charset="0"/>
                <a:ea typeface="楷体_GB2312"/>
                <a:cs typeface="Times New Roman" panose="02020603050405020304" pitchFamily="18" charset="0"/>
              </a:rPr>
              <a:t>定量与定性分析相结合：利用统计软件对收集到的数据进行定量分析，评估风险的概率和影响程度；同时，结合定性分析方法，对风险类型、成因和应对策略进行深入剖析。</a:t>
            </a:r>
            <a:endParaRPr lang="zh-CN" sz="1800" kern="100" dirty="0">
              <a:effectLst/>
              <a:latin typeface="Times New Roman" panose="02020603050405020304" pitchFamily="18" charset="0"/>
              <a:ea typeface="宋体" panose="02010600030101010101" pitchFamily="2" charset="-122"/>
            </a:endParaRPr>
          </a:p>
          <a:p>
            <a:endParaRPr lang="en-CN" dirty="0"/>
          </a:p>
        </p:txBody>
      </p:sp>
    </p:spTree>
    <p:extLst>
      <p:ext uri="{BB962C8B-B14F-4D97-AF65-F5344CB8AC3E}">
        <p14:creationId xmlns:p14="http://schemas.microsoft.com/office/powerpoint/2010/main" val="62374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1" i="0" dirty="0">
                <a:solidFill>
                  <a:srgbClr val="05073B"/>
                </a:solidFill>
                <a:effectLst/>
                <a:latin typeface="-apple-system"/>
                <a:ea typeface="PingFang-SC-Regular" panose="020B0400000000000000" pitchFamily="34" charset="-122"/>
              </a:rPr>
              <a:t>数据收集的局限性</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由于时间和资源的限制，本研究在收集</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公司软件项目风险管理相关数据时可能存在局限性，例如数据不完整或数据样本量不足。</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此外，由于数据可能涉及商业秘密，部分敏感数据可能无法获取，从而影响研究的深度和准确性。</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研究方法的局限性</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本研究主要采用案例分析和实地调研的方法，可能受到研究者主观经验和偏见的影响。</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此外，由于软件项目风险管理是一个复杂的系统工程，单一的研究方法可能无法全面揭示问题的本质和规律。</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理论框架的局限性</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现有的软件项目风险管理理论框架可能无法完全适用于</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公司的实际情况，导致研究结论的普适性受限。</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同时，随着技术的快速发展和市场的不断变化，现有的理论框架可能需要不断更新和完善。</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实践应用的挑战</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尽管本研究为</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公司提供了风险管理方案，但在实际应用过程中可能面临各种挑战，如员工接受度、资源投入等。</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此外，由于项目的复杂性和不确定性，风险管理方案可能需要不断调整和优化。</a:t>
            </a:r>
          </a:p>
          <a:p>
            <a:endParaRPr lang="en-CN" dirty="0"/>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扩大数据收集范围</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通过多种渠道收集数据，如公开报告、行业数据等，以弥补</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公司内部数据的不足。</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在遵守相关法律法规和保密协议的前提下，与</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公司协商获取更多敏感数据。</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采用多种研究方法</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结合定量和定性研究方法，如问卷调查、访谈等，以提高研究的客观性和准确性。</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引入跨学科的研究视角和方法，如系统动力学、模糊数学等，以更全面地揭示问题的本质和规律。</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更新和完善理论框架</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关注国内外最新的软件项目风险管理理论动态，及时将新的理论和方法引入研究中。</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结合</a:t>
            </a:r>
            <a:r>
              <a:rPr lang="en-US" b="0" i="0" dirty="0">
                <a:solidFill>
                  <a:srgbClr val="05073B"/>
                </a:solidFill>
                <a:effectLst/>
                <a:latin typeface="PingFang-SC-Regular" panose="020B0400000000000000" pitchFamily="34" charset="-122"/>
                <a:ea typeface="PingFang-SC-Regular" panose="020B0400000000000000" pitchFamily="34" charset="-122"/>
              </a:rPr>
              <a:t>B</a:t>
            </a:r>
            <a:r>
              <a:rPr lang="zh-CN" altLang="en-US" b="0" i="0" dirty="0">
                <a:solidFill>
                  <a:srgbClr val="05073B"/>
                </a:solidFill>
                <a:effectLst/>
                <a:latin typeface="PingFang-SC-Regular" panose="020B0400000000000000" pitchFamily="34" charset="-122"/>
                <a:ea typeface="PingFang-SC-Regular" panose="020B0400000000000000" pitchFamily="34" charset="-122"/>
              </a:rPr>
              <a:t>公司的实际情况，对现有理论框架进行修订和完善，以提高其适用性和有效性。</a:t>
            </a:r>
          </a:p>
          <a:p>
            <a:pPr algn="l">
              <a:buFont typeface="+mj-lt"/>
              <a:buAutoNum type="arabicPeriod"/>
            </a:pPr>
            <a:r>
              <a:rPr lang="zh-CN" altLang="en-US" b="1" i="0" dirty="0">
                <a:solidFill>
                  <a:srgbClr val="05073B"/>
                </a:solidFill>
                <a:effectLst/>
                <a:latin typeface="-apple-system"/>
                <a:ea typeface="PingFang-SC-Regular" panose="020B0400000000000000" pitchFamily="34" charset="-122"/>
              </a:rPr>
              <a:t>加强实践应用的推广和落地</a:t>
            </a:r>
            <a:r>
              <a:rPr lang="zh-CN" altLang="en-US" b="0" i="0" dirty="0">
                <a:solidFill>
                  <a:srgbClr val="05073B"/>
                </a:solidFill>
                <a:effectLst/>
                <a:latin typeface="PingFang-SC-Regular" panose="020B0400000000000000" pitchFamily="34" charset="-122"/>
                <a:ea typeface="PingFang-SC-Regular" panose="020B0400000000000000" pitchFamily="34" charset="-122"/>
              </a:rPr>
              <a:t>：</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通过培训和宣传等方式提高员工对风险管理的认识和接受度。</a:t>
            </a:r>
          </a:p>
          <a:p>
            <a:pPr marL="742950" lvl="1" indent="-285750" algn="l">
              <a:buFont typeface="+mj-lt"/>
              <a:buAutoNum type="arabicPeriod"/>
            </a:pPr>
            <a:r>
              <a:rPr lang="zh-CN" altLang="en-US" b="0" i="0" dirty="0">
                <a:solidFill>
                  <a:srgbClr val="05073B"/>
                </a:solidFill>
                <a:effectLst/>
                <a:latin typeface="PingFang-SC-Regular" panose="020B0400000000000000" pitchFamily="34" charset="-122"/>
                <a:ea typeface="PingFang-SC-Regular" panose="020B0400000000000000" pitchFamily="34" charset="-122"/>
              </a:rPr>
              <a:t>制定详细的实施计划和时间表，确保风险管理方案能够得到有效执行。</a:t>
            </a:r>
          </a:p>
          <a:p>
            <a:pPr marL="742950" lvl="1" indent="-285750" algn="l">
              <a:buFont typeface="+mj-lt"/>
              <a:buAutoNum type="arabicPeriod"/>
            </a:pPr>
            <a:r>
              <a:rPr lang="zh-CN" altLang="en-US" b="0" i="0">
                <a:solidFill>
                  <a:srgbClr val="05073B"/>
                </a:solidFill>
                <a:effectLst/>
                <a:latin typeface="PingFang-SC-Regular" panose="020B0400000000000000" pitchFamily="34" charset="-122"/>
                <a:ea typeface="PingFang-SC-Regular" panose="020B0400000000000000" pitchFamily="34" charset="-122"/>
              </a:rPr>
              <a:t>建立风险管理监控和评估机制，对风险管理方案进行定期检查和调整，以适应项目的变化和发展。</a:t>
            </a:r>
          </a:p>
          <a:p>
            <a:endParaRPr lang="en-CN" dirty="0"/>
          </a:p>
        </p:txBody>
      </p:sp>
    </p:spTree>
    <p:extLst>
      <p:ext uri="{BB962C8B-B14F-4D97-AF65-F5344CB8AC3E}">
        <p14:creationId xmlns:p14="http://schemas.microsoft.com/office/powerpoint/2010/main" val="189205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auto"/>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表格占位符 2"/>
          <p:cNvSpPr>
            <a:spLocks noGrp="1"/>
          </p:cNvSpPr>
          <p:nvPr>
            <p:ph type="tbl" idx="1"/>
          </p:nvPr>
        </p:nvSpPr>
        <p:spPr/>
        <p:txBody>
          <a:bodyPr/>
          <a:lstStyle/>
          <a:p>
            <a:pPr fontAlgn="auto"/>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86A08D0-42EB-4CA4-9AA8-8B9574A702ED}"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B284B15-B9BA-41D4-A8AF-F3E57C60884F}"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4103"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5123"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5127"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615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2024/6/8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fontAlgn="base"/>
            <a:fld id="{9A0DB2DC-4C9A-4742-B13C-FB6460FD3503}" type="slidenum">
              <a:rPr lang="zh-CN" altLang="en-US" strike="noStrike" noProof="1" dirty="0">
                <a:latin typeface="Calibri" panose="020F0502020204030204" pitchFamily="34" charset="0"/>
                <a:ea typeface="宋体" panose="02010600030101010101" pitchFamily="2" charset="-122"/>
                <a:cs typeface="+mn-cs"/>
              </a:rPr>
              <a:t>‹#›</a:t>
            </a:fld>
            <a:endParaRPr lang="zh-CN" altLang="en-US" strike="noStrike" noProof="1">
              <a:latin typeface="Calibri" panose="020F0502020204030204" pitchFamily="34" charset="0"/>
            </a:endParaRPr>
          </a:p>
        </p:txBody>
      </p:sp>
      <p:pic>
        <p:nvPicPr>
          <p:cNvPr id="1031" name="图片 6" descr="屏1副本.jpg"/>
          <p:cNvPicPr>
            <a:picLocks noChangeAspect="1"/>
          </p:cNvPicPr>
          <p:nvPr userDrawn="1"/>
        </p:nvPicPr>
        <p:blipFill>
          <a:blip r:embed="rId14"/>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70.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hyperlink" Target="https://www.gov.cn/lianbo/bumen/202306/content_6887257.htm" TargetMode="Externa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1.xml"/><Relationship Id="rId5" Type="http://schemas.openxmlformats.org/officeDocument/2006/relationships/slideLayout" Target="../slideLayouts/slideLayout41.xml"/><Relationship Id="rId4" Type="http://schemas.openxmlformats.org/officeDocument/2006/relationships/tags" Target="../tags/tag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图片 1" descr="图片1.jpg"/>
          <p:cNvPicPr>
            <a:picLocks noChangeAspect="1"/>
          </p:cNvPicPr>
          <p:nvPr/>
        </p:nvPicPr>
        <p:blipFill>
          <a:blip r:embed="rId2"/>
          <a:stretch>
            <a:fillRect/>
          </a:stretch>
        </p:blipFill>
        <p:spPr>
          <a:xfrm>
            <a:off x="0" y="0"/>
            <a:ext cx="9144000" cy="6858000"/>
          </a:xfrm>
          <a:prstGeom prst="rect">
            <a:avLst/>
          </a:prstGeom>
          <a:noFill/>
          <a:ln w="9525">
            <a:noFill/>
          </a:ln>
        </p:spPr>
      </p:pic>
      <p:sp>
        <p:nvSpPr>
          <p:cNvPr id="8194" name="标题 4102"/>
          <p:cNvSpPr>
            <a:spLocks noGrp="1"/>
          </p:cNvSpPr>
          <p:nvPr>
            <p:ph type="title" idx="4294967295"/>
          </p:nvPr>
        </p:nvSpPr>
        <p:spPr>
          <a:xfrm>
            <a:off x="457200" y="981710"/>
            <a:ext cx="8229600" cy="1143000"/>
          </a:xfrm>
        </p:spPr>
        <p:txBody>
          <a:bodyPr anchor="ctr" anchorCtr="0"/>
          <a:lstStyle/>
          <a:p>
            <a:pPr fontAlgn="base">
              <a:lnSpc>
                <a:spcPct val="150000"/>
              </a:lnSpc>
            </a:pPr>
            <a:r>
              <a:rPr lang="zh-CN" altLang="en-US" sz="4000" b="1" dirty="0">
                <a:latin typeface="黑体" panose="02010609060101010101" pitchFamily="2" charset="-122"/>
                <a:ea typeface="黑体" panose="02010609060101010101" pitchFamily="2" charset="-122"/>
              </a:rPr>
              <a:t>工商管理硕士学位论文</a:t>
            </a:r>
            <a:br>
              <a:rPr lang="zh-CN" altLang="en-US" sz="4000" b="1" dirty="0">
                <a:latin typeface="黑体" panose="02010609060101010101" pitchFamily="2" charset="-122"/>
                <a:ea typeface="黑体" panose="02010609060101010101" pitchFamily="2" charset="-122"/>
              </a:rPr>
            </a:br>
            <a:r>
              <a:rPr lang="zh-CN" altLang="en-US" sz="4000" b="1" dirty="0">
                <a:latin typeface="黑体" panose="02010609060101010101" pitchFamily="2" charset="-122"/>
                <a:ea typeface="黑体" panose="02010609060101010101" pitchFamily="2" charset="-122"/>
              </a:rPr>
              <a:t>开题报告</a:t>
            </a:r>
          </a:p>
        </p:txBody>
      </p:sp>
      <p:sp>
        <p:nvSpPr>
          <p:cNvPr id="8195" name="文本框 1"/>
          <p:cNvSpPr txBox="1"/>
          <p:nvPr/>
        </p:nvSpPr>
        <p:spPr>
          <a:xfrm>
            <a:off x="2051050" y="4290695"/>
            <a:ext cx="4894263" cy="546753"/>
          </a:xfrm>
          <a:prstGeom prst="rect">
            <a:avLst/>
          </a:prstGeom>
          <a:noFill/>
          <a:ln w="9525">
            <a:noFill/>
          </a:ln>
        </p:spPr>
        <p:txBody>
          <a:bodyPr wrap="square" anchor="t" anchorCtr="0">
            <a:spAutoFit/>
          </a:bodyPr>
          <a:lstStyle/>
          <a:p>
            <a:pPr algn="ctr">
              <a:lnSpc>
                <a:spcPct val="200000"/>
              </a:lnSpc>
            </a:pPr>
            <a:r>
              <a:rPr lang="en-US" altLang="zh-CN" b="1" dirty="0">
                <a:solidFill>
                  <a:schemeClr val="bg1"/>
                </a:solidFill>
                <a:latin typeface="宋体" panose="02010600030101010101" pitchFamily="2" charset="-122"/>
                <a:ea typeface="宋体" panose="02010600030101010101" pitchFamily="2" charset="-122"/>
              </a:rPr>
              <a:t>2024</a:t>
            </a:r>
            <a:r>
              <a:rPr lang="zh-CN" altLang="en-US" b="1" dirty="0">
                <a:solidFill>
                  <a:schemeClr val="bg1"/>
                </a:solidFill>
                <a:latin typeface="宋体" panose="02010600030101010101" pitchFamily="2" charset="-122"/>
                <a:ea typeface="宋体" panose="02010600030101010101" pitchFamily="2" charset="-122"/>
              </a:rPr>
              <a:t>年</a:t>
            </a:r>
            <a:r>
              <a:rPr lang="en-US" altLang="zh-CN" b="1" dirty="0">
                <a:solidFill>
                  <a:schemeClr val="bg1"/>
                </a:solidFill>
                <a:latin typeface="宋体" panose="02010600030101010101" pitchFamily="2" charset="-122"/>
                <a:ea typeface="宋体" panose="02010600030101010101" pitchFamily="2" charset="-122"/>
              </a:rPr>
              <a:t>06</a:t>
            </a:r>
            <a:r>
              <a:rPr lang="zh-CN" altLang="en-US" b="1" dirty="0">
                <a:solidFill>
                  <a:schemeClr val="bg1"/>
                </a:solidFill>
                <a:latin typeface="宋体" panose="02010600030101010101" pitchFamily="2" charset="-122"/>
                <a:ea typeface="宋体" panose="02010600030101010101" pitchFamily="2" charset="-122"/>
              </a:rPr>
              <a:t>月</a:t>
            </a:r>
            <a:r>
              <a:rPr lang="en-US" altLang="zh-CN" b="1" dirty="0">
                <a:solidFill>
                  <a:schemeClr val="bg1"/>
                </a:solidFill>
                <a:latin typeface="宋体" panose="02010600030101010101" pitchFamily="2" charset="-122"/>
                <a:ea typeface="宋体" panose="02010600030101010101" pitchFamily="2" charset="-122"/>
              </a:rPr>
              <a:t>15</a:t>
            </a:r>
            <a:r>
              <a:rPr lang="zh-CN" altLang="en-US" b="1" dirty="0">
                <a:solidFill>
                  <a:schemeClr val="bg1"/>
                </a:solidFill>
                <a:latin typeface="宋体" panose="02010600030101010101" pitchFamily="2" charset="-122"/>
                <a:ea typeface="宋体" panose="02010600030101010101" pitchFamily="2" charset="-122"/>
              </a:rPr>
              <a:t>日</a:t>
            </a:r>
          </a:p>
        </p:txBody>
      </p:sp>
      <p:sp>
        <p:nvSpPr>
          <p:cNvPr id="2" name="文本框 1"/>
          <p:cNvSpPr txBox="1"/>
          <p:nvPr/>
        </p:nvSpPr>
        <p:spPr>
          <a:xfrm>
            <a:off x="1764030" y="2731135"/>
            <a:ext cx="5891356" cy="799258"/>
          </a:xfrm>
          <a:prstGeom prst="rect">
            <a:avLst/>
          </a:prstGeom>
          <a:noFill/>
        </p:spPr>
        <p:txBody>
          <a:bodyPr wrap="none" rtlCol="0" anchor="t">
            <a:spAutoFit/>
          </a:bodyPr>
          <a:lstStyle/>
          <a:p>
            <a:pPr>
              <a:lnSpc>
                <a:spcPct val="200000"/>
              </a:lnSpc>
            </a:pPr>
            <a:r>
              <a:rPr lang="zh-CN" altLang="en-US" sz="2800" b="1" spc="200" dirty="0">
                <a:solidFill>
                  <a:schemeClr val="tx1">
                    <a:lumMod val="85000"/>
                    <a:lumOff val="15000"/>
                  </a:schemeClr>
                </a:solidFill>
                <a:latin typeface="黑体" panose="02010609060101010101" pitchFamily="2" charset="-122"/>
                <a:ea typeface="黑体" panose="02010609060101010101" pitchFamily="2" charset="-122"/>
                <a:cs typeface="黑体" panose="02010609060101010101" pitchFamily="2" charset="-122"/>
                <a:sym typeface="+mn-ea"/>
              </a:rPr>
              <a:t>题目</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a:t>
            </a:r>
            <a:r>
              <a:rPr lang="en-US" altLang="zh-CN" sz="2800" dirty="0">
                <a:latin typeface="黑体" panose="02010609060101010101" pitchFamily="2" charset="-122"/>
                <a:ea typeface="黑体" panose="02010609060101010101" pitchFamily="2" charset="-122"/>
                <a:cs typeface="黑体" panose="02010609060101010101" pitchFamily="2" charset="-122"/>
                <a:sym typeface="+mn-ea"/>
              </a:rPr>
              <a:t>B</a:t>
            </a:r>
            <a:r>
              <a:rPr lang="zh-CN" altLang="en-US" sz="2800" dirty="0">
                <a:latin typeface="黑体" panose="02010609060101010101" pitchFamily="2" charset="-122"/>
                <a:ea typeface="黑体" panose="02010609060101010101" pitchFamily="2" charset="-122"/>
                <a:cs typeface="黑体" panose="02010609060101010101" pitchFamily="2" charset="-122"/>
                <a:sym typeface="+mn-ea"/>
              </a:rPr>
              <a:t>公司软件项目风险管理研究</a:t>
            </a:r>
            <a:r>
              <a:rPr lang="zh-CN" altLang="en-US" dirty="0">
                <a:sym typeface="+mn-ea"/>
              </a:rPr>
              <a:t>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p:nvPr/>
        </p:nvSpPr>
        <p:spPr>
          <a:xfrm>
            <a:off x="179705" y="457200"/>
            <a:ext cx="8055610" cy="869533"/>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2.1 </a:t>
            </a:r>
            <a:r>
              <a:rPr lang="en-US" altLang="zh-CN" sz="1800" b="1" dirty="0" err="1">
                <a:latin typeface="黑体" panose="02010609060101010101" pitchFamily="2" charset="-122"/>
                <a:ea typeface="黑体" panose="02010609060101010101" pitchFamily="2" charset="-122"/>
              </a:rPr>
              <a:t>研究目标、研究内容</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研究目标</a:t>
            </a:r>
            <a:endParaRPr lang="zh-CN" altLang="en-US" dirty="0">
              <a:latin typeface="Arial" panose="020B0604020202020204" pitchFamily="34" charset="0"/>
              <a:ea typeface="宋体" panose="02010600030101010101" pitchFamily="2" charset="-122"/>
            </a:endParaRPr>
          </a:p>
        </p:txBody>
      </p:sp>
      <p:sp>
        <p:nvSpPr>
          <p:cNvPr id="16387"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7" name="文本框 36"/>
          <p:cNvSpPr txBox="1"/>
          <p:nvPr/>
        </p:nvSpPr>
        <p:spPr>
          <a:xfrm>
            <a:off x="1239520" y="1644015"/>
            <a:ext cx="4591050" cy="368300"/>
          </a:xfrm>
          <a:prstGeom prst="rect">
            <a:avLst/>
          </a:prstGeom>
          <a:noFill/>
          <a:ln w="9525">
            <a:noFill/>
          </a:ln>
        </p:spPr>
        <p:txBody>
          <a:bodyPr wrap="square" anchor="t" anchorCtr="0">
            <a:spAutoFit/>
          </a:bodyPr>
          <a:lstStyle/>
          <a:p>
            <a:r>
              <a:rPr lang="zh-CN" altLang="en-US" b="1" dirty="0">
                <a:ea typeface="思源黑体" pitchFamily="34" charset="-122"/>
                <a:sym typeface="+mn-ea"/>
              </a:rPr>
              <a:t>识别</a:t>
            </a:r>
            <a:r>
              <a:rPr lang="en-US" altLang="zh-CN" b="1" dirty="0">
                <a:ea typeface="思源黑体" pitchFamily="34" charset="-122"/>
                <a:sym typeface="+mn-ea"/>
              </a:rPr>
              <a:t>B</a:t>
            </a:r>
            <a:r>
              <a:rPr lang="zh-CN" altLang="en-US" b="1" dirty="0">
                <a:ea typeface="思源黑体" pitchFamily="34" charset="-122"/>
                <a:sym typeface="+mn-ea"/>
              </a:rPr>
              <a:t>公司软件项目风险与成因</a:t>
            </a:r>
            <a:endParaRPr lang="zh-CN" altLang="en-US" b="1" dirty="0">
              <a:ea typeface="思源黑体" pitchFamily="34" charset="-122"/>
              <a:sym typeface="思源黑体" pitchFamily="34" charset="-122"/>
            </a:endParaRPr>
          </a:p>
        </p:txBody>
      </p:sp>
      <p:sp>
        <p:nvSpPr>
          <p:cNvPr id="38" name="Content Placeholder 2"/>
          <p:cNvSpPr txBox="1"/>
          <p:nvPr/>
        </p:nvSpPr>
        <p:spPr>
          <a:xfrm>
            <a:off x="839470" y="2199134"/>
            <a:ext cx="7147560" cy="108585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技术风险、市场风险、组织风险、资源风险</a:t>
            </a:r>
            <a:endParaRPr lang="zh-CN" altLang="en-US" sz="1600" dirty="0">
              <a:latin typeface="宋体" panose="02010600030101010101" pitchFamily="2" charset="-122"/>
              <a:ea typeface="宋体" panose="02010600030101010101" pitchFamily="2" charset="-122"/>
              <a:sym typeface="思源黑体" pitchFamily="34" charset="-122"/>
            </a:endParaRPr>
          </a:p>
        </p:txBody>
      </p:sp>
      <p:sp>
        <p:nvSpPr>
          <p:cNvPr id="39" name="文本框 38"/>
          <p:cNvSpPr txBox="1"/>
          <p:nvPr/>
        </p:nvSpPr>
        <p:spPr>
          <a:xfrm>
            <a:off x="1205270" y="2930572"/>
            <a:ext cx="4806890" cy="369332"/>
          </a:xfrm>
          <a:prstGeom prst="rect">
            <a:avLst/>
          </a:prstGeom>
          <a:noFill/>
          <a:ln w="9525">
            <a:noFill/>
          </a:ln>
        </p:spPr>
        <p:txBody>
          <a:bodyPr wrap="square" anchor="t" anchorCtr="0">
            <a:spAutoFit/>
          </a:bodyPr>
          <a:lstStyle/>
          <a:p>
            <a:r>
              <a:rPr lang="zh-CN" altLang="en-US" b="1" dirty="0">
                <a:latin typeface="思源黑体" pitchFamily="34" charset="-122"/>
                <a:ea typeface="思源黑体" pitchFamily="34" charset="-122"/>
                <a:sym typeface="+mn-ea"/>
              </a:rPr>
              <a:t>评估风险带来的影响和发生概率，确定优先级</a:t>
            </a:r>
            <a:endParaRPr lang="zh-CN" altLang="en-US" sz="1800" b="1" dirty="0">
              <a:latin typeface="思源黑体" pitchFamily="34" charset="-122"/>
              <a:ea typeface="思源黑体" pitchFamily="34" charset="-122"/>
              <a:sym typeface="思源黑体" pitchFamily="34" charset="-122"/>
            </a:endParaRPr>
          </a:p>
        </p:txBody>
      </p:sp>
      <p:sp>
        <p:nvSpPr>
          <p:cNvPr id="24" name="Shape 22"/>
          <p:cNvSpPr/>
          <p:nvPr>
            <p:custDataLst>
              <p:tags r:id="rId1"/>
            </p:custDataLst>
          </p:nvPr>
        </p:nvSpPr>
        <p:spPr>
          <a:xfrm>
            <a:off x="804903" y="2932845"/>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 name="Shape 22"/>
          <p:cNvSpPr/>
          <p:nvPr>
            <p:custDataLst>
              <p:tags r:id="rId2"/>
            </p:custDataLst>
          </p:nvPr>
        </p:nvSpPr>
        <p:spPr>
          <a:xfrm>
            <a:off x="839153" y="162850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3" name="文本框 38">
            <a:extLst>
              <a:ext uri="{FF2B5EF4-FFF2-40B4-BE49-F238E27FC236}">
                <a16:creationId xmlns:a16="http://schemas.microsoft.com/office/drawing/2014/main" id="{EE54CA3F-F8C7-9179-B360-25933211CB09}"/>
              </a:ext>
            </a:extLst>
          </p:cNvPr>
          <p:cNvSpPr txBox="1"/>
          <p:nvPr/>
        </p:nvSpPr>
        <p:spPr>
          <a:xfrm>
            <a:off x="1205270" y="4031342"/>
            <a:ext cx="4806890" cy="369332"/>
          </a:xfrm>
          <a:prstGeom prst="rect">
            <a:avLst/>
          </a:prstGeom>
          <a:noFill/>
          <a:ln w="9525">
            <a:noFill/>
          </a:ln>
        </p:spPr>
        <p:txBody>
          <a:bodyPr wrap="square" anchor="t" anchorCtr="0">
            <a:spAutoFit/>
          </a:bodyPr>
          <a:lstStyle/>
          <a:p>
            <a:r>
              <a:rPr lang="zh-CN" altLang="en-US" sz="1800" b="1" dirty="0">
                <a:latin typeface="思源黑体" pitchFamily="34" charset="-122"/>
                <a:ea typeface="思源黑体" pitchFamily="34" charset="-122"/>
                <a:sym typeface="思源黑体" pitchFamily="34" charset="-122"/>
              </a:rPr>
              <a:t>提出适应性的风险管理策略</a:t>
            </a:r>
          </a:p>
        </p:txBody>
      </p:sp>
      <p:sp>
        <p:nvSpPr>
          <p:cNvPr id="4" name="Shape 22">
            <a:extLst>
              <a:ext uri="{FF2B5EF4-FFF2-40B4-BE49-F238E27FC236}">
                <a16:creationId xmlns:a16="http://schemas.microsoft.com/office/drawing/2014/main" id="{FA5A7875-481D-408C-6DE6-9E82AB7E7990}"/>
              </a:ext>
            </a:extLst>
          </p:cNvPr>
          <p:cNvSpPr/>
          <p:nvPr>
            <p:custDataLst>
              <p:tags r:id="rId3"/>
            </p:custDataLst>
          </p:nvPr>
        </p:nvSpPr>
        <p:spPr>
          <a:xfrm>
            <a:off x="804903" y="4033615"/>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2"/>
          <p:cNvSpPr txBox="1"/>
          <p:nvPr/>
        </p:nvSpPr>
        <p:spPr>
          <a:xfrm>
            <a:off x="98108" y="456248"/>
            <a:ext cx="4760912"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2.1 </a:t>
            </a:r>
            <a:r>
              <a:rPr lang="en-US" altLang="zh-CN" sz="1800" b="1" dirty="0" err="1">
                <a:latin typeface="黑体" panose="02010609060101010101" pitchFamily="2" charset="-122"/>
                <a:ea typeface="黑体" panose="02010609060101010101" pitchFamily="2" charset="-122"/>
              </a:rPr>
              <a:t>研究目标、研究内容</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研究内容</a:t>
            </a:r>
            <a:endParaRPr lang="en-US" altLang="zh-CN" sz="1800" b="1" dirty="0">
              <a:latin typeface="黑体" panose="02010609060101010101" pitchFamily="2" charset="-122"/>
              <a:ea typeface="黑体" panose="02010609060101010101" pitchFamily="2" charset="-122"/>
            </a:endParaRPr>
          </a:p>
        </p:txBody>
      </p:sp>
      <p:sp>
        <p:nvSpPr>
          <p:cNvPr id="1741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pic>
        <p:nvPicPr>
          <p:cNvPr id="5" name="Picture 4">
            <a:extLst>
              <a:ext uri="{FF2B5EF4-FFF2-40B4-BE49-F238E27FC236}">
                <a16:creationId xmlns:a16="http://schemas.microsoft.com/office/drawing/2014/main" id="{F81D88C8-6918-839F-C20E-808E021EC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76059"/>
            <a:ext cx="7056784" cy="58778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2"/>
          <p:cNvSpPr txBox="1"/>
          <p:nvPr/>
        </p:nvSpPr>
        <p:spPr>
          <a:xfrm>
            <a:off x="179388" y="476568"/>
            <a:ext cx="4760912" cy="869533"/>
          </a:xfrm>
          <a:prstGeom prst="rect">
            <a:avLst/>
          </a:prstGeom>
          <a:noFill/>
          <a:ln w="9525">
            <a:noFill/>
          </a:ln>
        </p:spPr>
        <p:txBody>
          <a:bodyPr wrap="square" anchor="t" anchorCtr="0">
            <a:spAutoFit/>
          </a:bodyPr>
          <a:lstStyle/>
          <a:p>
            <a:pPr>
              <a:lnSpc>
                <a:spcPct val="150000"/>
              </a:lnSpc>
              <a:buClrTx/>
              <a:buSzTx/>
              <a:buNone/>
            </a:pPr>
            <a:r>
              <a:rPr lang="en-US" altLang="zh-CN" sz="1800" b="1" dirty="0">
                <a:latin typeface="黑体" panose="02010609060101010101" pitchFamily="2" charset="-122"/>
                <a:ea typeface="黑体" panose="02010609060101010101" pitchFamily="2" charset="-122"/>
              </a:rPr>
              <a:t>2.2 </a:t>
            </a:r>
            <a:r>
              <a:rPr lang="en-US" altLang="zh-CN" sz="1800" b="1" dirty="0" err="1">
                <a:latin typeface="黑体" panose="02010609060101010101" pitchFamily="2" charset="-122"/>
                <a:ea typeface="黑体" panose="02010609060101010101" pitchFamily="2" charset="-122"/>
              </a:rPr>
              <a:t>研究方法、技术路线、可行性分析</a:t>
            </a:r>
            <a:endParaRPr lang="en-US" altLang="zh-CN" sz="1800" b="1" dirty="0">
              <a:latin typeface="黑体" panose="02010609060101010101" pitchFamily="2" charset="-122"/>
              <a:ea typeface="黑体" panose="02010609060101010101" pitchFamily="2" charset="-122"/>
            </a:endParaRPr>
          </a:p>
          <a:p>
            <a:pPr marL="285750" indent="-285750">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研究方法</a:t>
            </a:r>
            <a:endParaRPr lang="zh-CN" altLang="en-US" dirty="0">
              <a:latin typeface="Arial" panose="020B0604020202020204" pitchFamily="34" charset="0"/>
              <a:ea typeface="宋体" panose="02010600030101010101" pitchFamily="2" charset="-122"/>
            </a:endParaRPr>
          </a:p>
        </p:txBody>
      </p:sp>
      <p:sp>
        <p:nvSpPr>
          <p:cNvPr id="1843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7" name="文本框 36"/>
          <p:cNvSpPr txBox="1"/>
          <p:nvPr/>
        </p:nvSpPr>
        <p:spPr>
          <a:xfrm>
            <a:off x="1301750" y="1398905"/>
            <a:ext cx="3585210"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mn-ea"/>
              </a:rPr>
              <a:t>文献研究法</a:t>
            </a:r>
            <a:endParaRPr lang="zh-CN" altLang="en-US" sz="1800" b="1" dirty="0">
              <a:latin typeface="黑体" panose="02010609060101010101" pitchFamily="2" charset="-122"/>
              <a:ea typeface="黑体" panose="02010609060101010101" pitchFamily="2" charset="-122"/>
              <a:sym typeface="思源黑体" pitchFamily="34" charset="-122"/>
            </a:endParaRPr>
          </a:p>
        </p:txBody>
      </p:sp>
      <p:sp>
        <p:nvSpPr>
          <p:cNvPr id="39" name="文本框 38"/>
          <p:cNvSpPr txBox="1"/>
          <p:nvPr/>
        </p:nvSpPr>
        <p:spPr>
          <a:xfrm>
            <a:off x="1287920" y="2241859"/>
            <a:ext cx="563816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mn-ea"/>
              </a:rPr>
              <a:t>案例</a:t>
            </a:r>
            <a:r>
              <a:rPr lang="zh-CN" altLang="en-US" sz="1800" b="1" dirty="0">
                <a:latin typeface="黑体" panose="02010609060101010101" pitchFamily="2" charset="-122"/>
                <a:ea typeface="黑体" panose="02010609060101010101" pitchFamily="2" charset="-122"/>
                <a:sym typeface="+mn-ea"/>
              </a:rPr>
              <a:t>分析法</a:t>
            </a:r>
            <a:endParaRPr lang="zh-CN" altLang="en-US" sz="1800" b="1" dirty="0">
              <a:latin typeface="思源黑体" pitchFamily="34" charset="-122"/>
              <a:ea typeface="思源黑体" pitchFamily="34" charset="-122"/>
              <a:sym typeface="思源黑体" pitchFamily="34" charset="-122"/>
            </a:endParaRPr>
          </a:p>
        </p:txBody>
      </p:sp>
      <p:sp>
        <p:nvSpPr>
          <p:cNvPr id="41" name="文本框 40"/>
          <p:cNvSpPr txBox="1"/>
          <p:nvPr/>
        </p:nvSpPr>
        <p:spPr>
          <a:xfrm>
            <a:off x="1333500" y="3078480"/>
            <a:ext cx="3794760" cy="368300"/>
          </a:xfrm>
          <a:prstGeom prst="rect">
            <a:avLst/>
          </a:prstGeom>
          <a:noFill/>
        </p:spPr>
        <p:txBody>
          <a:bodyPr wrap="square" rtlCol="0">
            <a:spAutoFit/>
          </a:bodyPr>
          <a:lstStyle/>
          <a:p>
            <a:r>
              <a:rPr lang="zh-CN" altLang="en-US" b="1" noProof="1">
                <a:latin typeface="黑体" panose="02010609060101010101" pitchFamily="2" charset="-122"/>
                <a:ea typeface="黑体" panose="02010609060101010101" pitchFamily="2" charset="-122"/>
                <a:sym typeface="思源黑体" pitchFamily="34" charset="-122"/>
              </a:rPr>
              <a:t>问卷调查法</a:t>
            </a:r>
            <a:endParaRPr lang="zh-CN" altLang="en-US" sz="1800" b="1" noProof="1">
              <a:latin typeface="黑体" panose="02010609060101010101" pitchFamily="2" charset="-122"/>
              <a:ea typeface="黑体" panose="02010609060101010101" pitchFamily="2" charset="-122"/>
              <a:sym typeface="思源黑体" pitchFamily="34" charset="-122"/>
            </a:endParaRPr>
          </a:p>
        </p:txBody>
      </p:sp>
      <p:sp>
        <p:nvSpPr>
          <p:cNvPr id="24" name="Shape 22"/>
          <p:cNvSpPr/>
          <p:nvPr>
            <p:custDataLst>
              <p:tags r:id="rId1"/>
            </p:custDataLst>
          </p:nvPr>
        </p:nvSpPr>
        <p:spPr>
          <a:xfrm>
            <a:off x="786297" y="392276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3" name="Shape 22"/>
          <p:cNvSpPr/>
          <p:nvPr>
            <p:custDataLst>
              <p:tags r:id="rId2"/>
            </p:custDataLst>
          </p:nvPr>
        </p:nvSpPr>
        <p:spPr>
          <a:xfrm>
            <a:off x="789623" y="307884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
        <p:nvSpPr>
          <p:cNvPr id="14" name="Shape 22"/>
          <p:cNvSpPr/>
          <p:nvPr>
            <p:custDataLst>
              <p:tags r:id="rId3"/>
            </p:custDataLst>
          </p:nvPr>
        </p:nvSpPr>
        <p:spPr>
          <a:xfrm>
            <a:off x="787718" y="224255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5" name="Shape 22"/>
          <p:cNvSpPr/>
          <p:nvPr>
            <p:custDataLst>
              <p:tags r:id="rId4"/>
            </p:custDataLst>
          </p:nvPr>
        </p:nvSpPr>
        <p:spPr>
          <a:xfrm>
            <a:off x="789623" y="139863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TextBox 1">
            <a:extLst>
              <a:ext uri="{FF2B5EF4-FFF2-40B4-BE49-F238E27FC236}">
                <a16:creationId xmlns:a16="http://schemas.microsoft.com/office/drawing/2014/main" id="{9CF5960C-CD99-346F-255A-54F3D1AC9061}"/>
              </a:ext>
            </a:extLst>
          </p:cNvPr>
          <p:cNvSpPr txBox="1"/>
          <p:nvPr/>
        </p:nvSpPr>
        <p:spPr>
          <a:xfrm>
            <a:off x="1303889" y="3886391"/>
            <a:ext cx="2656496" cy="369332"/>
          </a:xfrm>
          <a:prstGeom prst="rect">
            <a:avLst/>
          </a:prstGeom>
          <a:noFill/>
        </p:spPr>
        <p:txBody>
          <a:bodyPr wrap="none" rtlCol="0">
            <a:spAutoFit/>
          </a:bodyPr>
          <a:lstStyle/>
          <a:p>
            <a:r>
              <a:rPr lang="zh-CN" altLang="en-US" b="1" dirty="0">
                <a:latin typeface="黑体" panose="02010609060101010101" pitchFamily="2" charset="-122"/>
                <a:ea typeface="黑体" panose="02010609060101010101" pitchFamily="2" charset="-122"/>
              </a:rPr>
              <a:t>定量与定性分析相结合 </a:t>
            </a:r>
            <a:endParaRPr lang="en-CN" b="1" dirty="0">
              <a:latin typeface="黑体" panose="02010609060101010101" pitchFamily="2" charset="-122"/>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2"/>
          <p:cNvSpPr txBox="1"/>
          <p:nvPr/>
        </p:nvSpPr>
        <p:spPr>
          <a:xfrm>
            <a:off x="169863" y="456248"/>
            <a:ext cx="4760912"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2.2 </a:t>
            </a:r>
            <a:r>
              <a:rPr lang="en-US" altLang="zh-CN" sz="1800" b="1" dirty="0" err="1">
                <a:latin typeface="黑体" panose="02010609060101010101" pitchFamily="2" charset="-122"/>
                <a:ea typeface="黑体" panose="02010609060101010101" pitchFamily="2" charset="-122"/>
              </a:rPr>
              <a:t>研究方法、技术路线、可行性分析</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技术路线</a:t>
            </a:r>
            <a:endParaRPr lang="en-US" altLang="zh-CN" sz="1800" b="1" dirty="0">
              <a:latin typeface="黑体" panose="02010609060101010101" pitchFamily="2" charset="-122"/>
              <a:ea typeface="黑体" panose="02010609060101010101" pitchFamily="2" charset="-122"/>
            </a:endParaRPr>
          </a:p>
        </p:txBody>
      </p:sp>
      <p:sp>
        <p:nvSpPr>
          <p:cNvPr id="19458"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3" name="TextBox 2">
            <a:extLst>
              <a:ext uri="{FF2B5EF4-FFF2-40B4-BE49-F238E27FC236}">
                <a16:creationId xmlns:a16="http://schemas.microsoft.com/office/drawing/2014/main" id="{00D32E49-A955-F0DA-FBB1-9A71E453D9B5}"/>
              </a:ext>
            </a:extLst>
          </p:cNvPr>
          <p:cNvSpPr txBox="1"/>
          <p:nvPr/>
        </p:nvSpPr>
        <p:spPr>
          <a:xfrm>
            <a:off x="-458208" y="8397552"/>
            <a:ext cx="8974136" cy="6357302"/>
          </a:xfrm>
          <a:prstGeom prst="rect">
            <a:avLst/>
          </a:prstGeom>
          <a:noFill/>
        </p:spPr>
        <p:txBody>
          <a:bodyPr wrap="square" rtlCol="0">
            <a:spAutoFit/>
          </a:bodyPr>
          <a:lstStyle/>
          <a:p>
            <a:endParaRPr lang="en-CN" dirty="0"/>
          </a:p>
        </p:txBody>
      </p:sp>
      <p:sp>
        <p:nvSpPr>
          <p:cNvPr id="47" name="矩形 1">
            <a:extLst>
              <a:ext uri="{FF2B5EF4-FFF2-40B4-BE49-F238E27FC236}">
                <a16:creationId xmlns:a16="http://schemas.microsoft.com/office/drawing/2014/main" id="{52D23D76-6964-5E55-4ED2-81AE5697DCE2}"/>
              </a:ext>
            </a:extLst>
          </p:cNvPr>
          <p:cNvSpPr>
            <a:spLocks noChangeArrowheads="1"/>
          </p:cNvSpPr>
          <p:nvPr/>
        </p:nvSpPr>
        <p:spPr bwMode="auto">
          <a:xfrm>
            <a:off x="4295085" y="558687"/>
            <a:ext cx="9223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绪论</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48" name="Rectangle 97">
            <a:extLst>
              <a:ext uri="{FF2B5EF4-FFF2-40B4-BE49-F238E27FC236}">
                <a16:creationId xmlns:a16="http://schemas.microsoft.com/office/drawing/2014/main" id="{E7C22C41-236B-AEE5-7338-D5904ECE8004}"/>
              </a:ext>
            </a:extLst>
          </p:cNvPr>
          <p:cNvSpPr>
            <a:spLocks noChangeArrowheads="1"/>
          </p:cNvSpPr>
          <p:nvPr/>
        </p:nvSpPr>
        <p:spPr bwMode="auto">
          <a:xfrm>
            <a:off x="2051402" y="1291447"/>
            <a:ext cx="1189038"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选题背景与意义</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49" name="Rectangle 96">
            <a:extLst>
              <a:ext uri="{FF2B5EF4-FFF2-40B4-BE49-F238E27FC236}">
                <a16:creationId xmlns:a16="http://schemas.microsoft.com/office/drawing/2014/main" id="{D2E463F1-B414-F23A-BCAA-7B8773A90EE6}"/>
              </a:ext>
            </a:extLst>
          </p:cNvPr>
          <p:cNvSpPr>
            <a:spLocks noChangeArrowheads="1"/>
          </p:cNvSpPr>
          <p:nvPr/>
        </p:nvSpPr>
        <p:spPr bwMode="auto">
          <a:xfrm>
            <a:off x="3567692" y="1287428"/>
            <a:ext cx="9223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文献综述</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50" name="Rectangle 95">
            <a:extLst>
              <a:ext uri="{FF2B5EF4-FFF2-40B4-BE49-F238E27FC236}">
                <a16:creationId xmlns:a16="http://schemas.microsoft.com/office/drawing/2014/main" id="{5CD47D38-8874-786D-CB1C-3F5E7E16EA53}"/>
              </a:ext>
            </a:extLst>
          </p:cNvPr>
          <p:cNvSpPr>
            <a:spLocks noChangeArrowheads="1"/>
          </p:cNvSpPr>
          <p:nvPr/>
        </p:nvSpPr>
        <p:spPr bwMode="auto">
          <a:xfrm>
            <a:off x="6351615" y="1302613"/>
            <a:ext cx="1196975"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研究内容与方法</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51" name="Rectangle 94">
            <a:extLst>
              <a:ext uri="{FF2B5EF4-FFF2-40B4-BE49-F238E27FC236}">
                <a16:creationId xmlns:a16="http://schemas.microsoft.com/office/drawing/2014/main" id="{327DF548-4C7B-1758-0B6B-64C4A660FC1D}"/>
              </a:ext>
            </a:extLst>
          </p:cNvPr>
          <p:cNvSpPr>
            <a:spLocks noChangeArrowheads="1"/>
          </p:cNvSpPr>
          <p:nvPr/>
        </p:nvSpPr>
        <p:spPr bwMode="auto">
          <a:xfrm>
            <a:off x="4885317" y="1293778"/>
            <a:ext cx="9223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研究目标</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52" name="Rectangle 88">
            <a:extLst>
              <a:ext uri="{FF2B5EF4-FFF2-40B4-BE49-F238E27FC236}">
                <a16:creationId xmlns:a16="http://schemas.microsoft.com/office/drawing/2014/main" id="{419D035B-5662-E2B9-0757-984C1365E9D4}"/>
              </a:ext>
            </a:extLst>
          </p:cNvPr>
          <p:cNvSpPr>
            <a:spLocks noChangeArrowheads="1"/>
          </p:cNvSpPr>
          <p:nvPr/>
        </p:nvSpPr>
        <p:spPr bwMode="auto">
          <a:xfrm>
            <a:off x="4257863" y="1982020"/>
            <a:ext cx="9223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理论基础</a:t>
            </a:r>
            <a:endParaRPr kumimoji="0" lang="en-CN" altLang="en-CN" sz="1800" b="0" i="0" u="none" strike="noStrike" cap="none" normalizeH="0" baseline="0">
              <a:ln>
                <a:noFill/>
              </a:ln>
              <a:solidFill>
                <a:schemeClr val="tx1"/>
              </a:solidFill>
              <a:effectLst/>
              <a:latin typeface="Arial" panose="020B0604020202020204" pitchFamily="34" charset="0"/>
            </a:endParaRPr>
          </a:p>
        </p:txBody>
      </p:sp>
      <p:cxnSp>
        <p:nvCxnSpPr>
          <p:cNvPr id="53" name="直线连接符 2">
            <a:extLst>
              <a:ext uri="{FF2B5EF4-FFF2-40B4-BE49-F238E27FC236}">
                <a16:creationId xmlns:a16="http://schemas.microsoft.com/office/drawing/2014/main" id="{5DE94CD0-DBD7-169F-8643-E93064552EE1}"/>
              </a:ext>
            </a:extLst>
          </p:cNvPr>
          <p:cNvCxnSpPr/>
          <p:nvPr/>
        </p:nvCxnSpPr>
        <p:spPr>
          <a:xfrm flipV="1">
            <a:off x="2715282" y="1059463"/>
            <a:ext cx="4305300" cy="0"/>
          </a:xfrm>
          <a:prstGeom prst="line">
            <a:avLst/>
          </a:prstGeom>
          <a:ln/>
        </p:spPr>
        <p:style>
          <a:lnRef idx="1">
            <a:schemeClr val="dk1"/>
          </a:lnRef>
          <a:fillRef idx="0">
            <a:schemeClr val="dk1"/>
          </a:fillRef>
          <a:effectRef idx="0">
            <a:schemeClr val="dk1"/>
          </a:effectRef>
          <a:fontRef idx="minor">
            <a:schemeClr val="tx1"/>
          </a:fontRef>
        </p:style>
      </p:cxnSp>
      <p:cxnSp>
        <p:nvCxnSpPr>
          <p:cNvPr id="56" name="直线箭头连接符 4">
            <a:extLst>
              <a:ext uri="{FF2B5EF4-FFF2-40B4-BE49-F238E27FC236}">
                <a16:creationId xmlns:a16="http://schemas.microsoft.com/office/drawing/2014/main" id="{0852F842-2ADC-0ACC-6B16-51F46AC49A64}"/>
              </a:ext>
            </a:extLst>
          </p:cNvPr>
          <p:cNvCxnSpPr/>
          <p:nvPr/>
        </p:nvCxnSpPr>
        <p:spPr>
          <a:xfrm>
            <a:off x="4719667" y="939687"/>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87">
            <a:extLst>
              <a:ext uri="{FF2B5EF4-FFF2-40B4-BE49-F238E27FC236}">
                <a16:creationId xmlns:a16="http://schemas.microsoft.com/office/drawing/2014/main" id="{6155EBA4-088C-917C-5062-15189D7AD334}"/>
              </a:ext>
            </a:extLst>
          </p:cNvPr>
          <p:cNvSpPr>
            <a:spLocks noChangeArrowheads="1"/>
          </p:cNvSpPr>
          <p:nvPr/>
        </p:nvSpPr>
        <p:spPr bwMode="auto">
          <a:xfrm>
            <a:off x="3733036" y="2480420"/>
            <a:ext cx="2003425"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软件项目风险管理理论概述</a:t>
            </a:r>
            <a:endParaRPr kumimoji="0" lang="en-CN" altLang="en-CN" sz="1800" b="0" i="0" u="none" strike="noStrike" cap="none" normalizeH="0" baseline="0">
              <a:ln>
                <a:noFill/>
              </a:ln>
              <a:solidFill>
                <a:schemeClr val="tx1"/>
              </a:solidFill>
              <a:effectLst/>
              <a:latin typeface="Arial" panose="020B0604020202020204" pitchFamily="34" charset="0"/>
            </a:endParaRPr>
          </a:p>
        </p:txBody>
      </p:sp>
      <p:cxnSp>
        <p:nvCxnSpPr>
          <p:cNvPr id="58" name="直线连接符 2">
            <a:extLst>
              <a:ext uri="{FF2B5EF4-FFF2-40B4-BE49-F238E27FC236}">
                <a16:creationId xmlns:a16="http://schemas.microsoft.com/office/drawing/2014/main" id="{EAD9B8A1-0763-536B-31F1-CF1E14CF39A8}"/>
              </a:ext>
            </a:extLst>
          </p:cNvPr>
          <p:cNvCxnSpPr/>
          <p:nvPr/>
        </p:nvCxnSpPr>
        <p:spPr>
          <a:xfrm flipV="1">
            <a:off x="2715282" y="1887772"/>
            <a:ext cx="43046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线连接符 3">
            <a:extLst>
              <a:ext uri="{FF2B5EF4-FFF2-40B4-BE49-F238E27FC236}">
                <a16:creationId xmlns:a16="http://schemas.microsoft.com/office/drawing/2014/main" id="{2A5A6089-2EE1-2834-B315-F6E4CFBB7238}"/>
              </a:ext>
            </a:extLst>
          </p:cNvPr>
          <p:cNvCxnSpPr/>
          <p:nvPr/>
        </p:nvCxnSpPr>
        <p:spPr>
          <a:xfrm>
            <a:off x="2713060" y="1689652"/>
            <a:ext cx="0" cy="2051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线连接符 3">
            <a:extLst>
              <a:ext uri="{FF2B5EF4-FFF2-40B4-BE49-F238E27FC236}">
                <a16:creationId xmlns:a16="http://schemas.microsoft.com/office/drawing/2014/main" id="{500FEBCC-A0C2-529F-D315-B653F0928540}"/>
              </a:ext>
            </a:extLst>
          </p:cNvPr>
          <p:cNvCxnSpPr/>
          <p:nvPr/>
        </p:nvCxnSpPr>
        <p:spPr>
          <a:xfrm>
            <a:off x="7022170" y="1691557"/>
            <a:ext cx="0" cy="198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线箭头连接符 4">
            <a:extLst>
              <a:ext uri="{FF2B5EF4-FFF2-40B4-BE49-F238E27FC236}">
                <a16:creationId xmlns:a16="http://schemas.microsoft.com/office/drawing/2014/main" id="{BB2637DB-AD1A-D27B-122B-A22FE7677688}"/>
              </a:ext>
            </a:extLst>
          </p:cNvPr>
          <p:cNvCxnSpPr/>
          <p:nvPr/>
        </p:nvCxnSpPr>
        <p:spPr>
          <a:xfrm>
            <a:off x="4734749" y="2363020"/>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7">
            <a:extLst>
              <a:ext uri="{FF2B5EF4-FFF2-40B4-BE49-F238E27FC236}">
                <a16:creationId xmlns:a16="http://schemas.microsoft.com/office/drawing/2014/main" id="{3267C3A6-61C9-F5E0-CDBE-914313696A14}"/>
              </a:ext>
            </a:extLst>
          </p:cNvPr>
          <p:cNvSpPr>
            <a:spLocks noChangeArrowheads="1"/>
          </p:cNvSpPr>
          <p:nvPr/>
        </p:nvSpPr>
        <p:spPr bwMode="auto">
          <a:xfrm>
            <a:off x="2194560" y="3089911"/>
            <a:ext cx="1189038"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软件项目特点</a:t>
            </a:r>
            <a:endParaRPr kumimoji="0" lang="en-CN" altLang="en-CN" sz="1800" b="0" i="0" u="none" strike="noStrike" cap="none" normalizeH="0" baseline="0" dirty="0">
              <a:ln>
                <a:noFill/>
              </a:ln>
              <a:solidFill>
                <a:schemeClr val="tx1"/>
              </a:solidFill>
              <a:effectLst/>
              <a:latin typeface="Arial" panose="020B0604020202020204" pitchFamily="34" charset="0"/>
            </a:endParaRPr>
          </a:p>
        </p:txBody>
      </p:sp>
      <p:sp>
        <p:nvSpPr>
          <p:cNvPr id="63" name="Rectangle 66">
            <a:extLst>
              <a:ext uri="{FF2B5EF4-FFF2-40B4-BE49-F238E27FC236}">
                <a16:creationId xmlns:a16="http://schemas.microsoft.com/office/drawing/2014/main" id="{AD99D1BB-089C-8056-56A3-46A8A5A4DB85}"/>
              </a:ext>
            </a:extLst>
          </p:cNvPr>
          <p:cNvSpPr>
            <a:spLocks noChangeArrowheads="1"/>
          </p:cNvSpPr>
          <p:nvPr/>
        </p:nvSpPr>
        <p:spPr bwMode="auto">
          <a:xfrm>
            <a:off x="3951813" y="3105366"/>
            <a:ext cx="1547813"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软件项目风险管理概述</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9456" name="Rectangle 65">
            <a:extLst>
              <a:ext uri="{FF2B5EF4-FFF2-40B4-BE49-F238E27FC236}">
                <a16:creationId xmlns:a16="http://schemas.microsoft.com/office/drawing/2014/main" id="{DD21A4AA-6F59-20C4-6C71-5157A3828A69}"/>
              </a:ext>
            </a:extLst>
          </p:cNvPr>
          <p:cNvSpPr>
            <a:spLocks noChangeArrowheads="1"/>
          </p:cNvSpPr>
          <p:nvPr/>
        </p:nvSpPr>
        <p:spPr bwMode="auto">
          <a:xfrm>
            <a:off x="6299159" y="3054629"/>
            <a:ext cx="1582738"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软件项目风险管理过程</a:t>
            </a:r>
            <a:endParaRPr kumimoji="0" lang="en-CN" altLang="en-CN" sz="1800" b="0" i="0" u="none" strike="noStrike" cap="none" normalizeH="0" baseline="0" dirty="0">
              <a:ln>
                <a:noFill/>
              </a:ln>
              <a:solidFill>
                <a:schemeClr val="tx1"/>
              </a:solidFill>
              <a:effectLst/>
              <a:latin typeface="Arial" panose="020B0604020202020204" pitchFamily="34" charset="0"/>
            </a:endParaRPr>
          </a:p>
        </p:txBody>
      </p:sp>
      <p:cxnSp>
        <p:nvCxnSpPr>
          <p:cNvPr id="19459" name="直线连接符 2">
            <a:extLst>
              <a:ext uri="{FF2B5EF4-FFF2-40B4-BE49-F238E27FC236}">
                <a16:creationId xmlns:a16="http://schemas.microsoft.com/office/drawing/2014/main" id="{F5C0D195-2D3D-8958-C913-094E5E3E708C}"/>
              </a:ext>
            </a:extLst>
          </p:cNvPr>
          <p:cNvCxnSpPr/>
          <p:nvPr/>
        </p:nvCxnSpPr>
        <p:spPr>
          <a:xfrm flipV="1">
            <a:off x="2818501" y="2992612"/>
            <a:ext cx="4305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60" name="直线箭头连接符 4">
            <a:extLst>
              <a:ext uri="{FF2B5EF4-FFF2-40B4-BE49-F238E27FC236}">
                <a16:creationId xmlns:a16="http://schemas.microsoft.com/office/drawing/2014/main" id="{29AA86B4-0C59-5C0B-60DA-365D3CD184BC}"/>
              </a:ext>
            </a:extLst>
          </p:cNvPr>
          <p:cNvCxnSpPr/>
          <p:nvPr/>
        </p:nvCxnSpPr>
        <p:spPr>
          <a:xfrm>
            <a:off x="4713880" y="2861420"/>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61" name="直线连接符 3">
            <a:extLst>
              <a:ext uri="{FF2B5EF4-FFF2-40B4-BE49-F238E27FC236}">
                <a16:creationId xmlns:a16="http://schemas.microsoft.com/office/drawing/2014/main" id="{B5C0A530-BDA2-57F9-26ED-82A4FCBB753F}"/>
              </a:ext>
            </a:extLst>
          </p:cNvPr>
          <p:cNvCxnSpPr/>
          <p:nvPr/>
        </p:nvCxnSpPr>
        <p:spPr>
          <a:xfrm>
            <a:off x="2818501" y="2992612"/>
            <a:ext cx="0" cy="7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62" name="直线连接符 3">
            <a:extLst>
              <a:ext uri="{FF2B5EF4-FFF2-40B4-BE49-F238E27FC236}">
                <a16:creationId xmlns:a16="http://schemas.microsoft.com/office/drawing/2014/main" id="{C1335029-D74B-B79C-A3FD-56A1507651AA}"/>
              </a:ext>
            </a:extLst>
          </p:cNvPr>
          <p:cNvCxnSpPr/>
          <p:nvPr/>
        </p:nvCxnSpPr>
        <p:spPr>
          <a:xfrm>
            <a:off x="7123801" y="2992612"/>
            <a:ext cx="0" cy="7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63" name="直线连接符 2">
            <a:extLst>
              <a:ext uri="{FF2B5EF4-FFF2-40B4-BE49-F238E27FC236}">
                <a16:creationId xmlns:a16="http://schemas.microsoft.com/office/drawing/2014/main" id="{B6590838-1BBA-9AE9-C3BD-BAD8BF734A8B}"/>
              </a:ext>
            </a:extLst>
          </p:cNvPr>
          <p:cNvCxnSpPr>
            <a:cxnSpLocks/>
          </p:cNvCxnSpPr>
          <p:nvPr/>
        </p:nvCxnSpPr>
        <p:spPr>
          <a:xfrm>
            <a:off x="2789589" y="3544218"/>
            <a:ext cx="43577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66" name="Rectangle 83">
            <a:extLst>
              <a:ext uri="{FF2B5EF4-FFF2-40B4-BE49-F238E27FC236}">
                <a16:creationId xmlns:a16="http://schemas.microsoft.com/office/drawing/2014/main" id="{B4F2CFED-F115-1324-EA46-28BD89CACA31}"/>
              </a:ext>
            </a:extLst>
          </p:cNvPr>
          <p:cNvSpPr>
            <a:spLocks noChangeArrowheads="1"/>
          </p:cNvSpPr>
          <p:nvPr/>
        </p:nvSpPr>
        <p:spPr bwMode="auto">
          <a:xfrm>
            <a:off x="3396580" y="3681673"/>
            <a:ext cx="2709863"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ea typeface="Times New Roman" panose="02020603050405020304" pitchFamily="18" charset="0"/>
              </a:rPr>
              <a:t>B</a:t>
            </a: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公司软件项目风险管理现状及问题分析</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9469" name="Rectangle 72">
            <a:extLst>
              <a:ext uri="{FF2B5EF4-FFF2-40B4-BE49-F238E27FC236}">
                <a16:creationId xmlns:a16="http://schemas.microsoft.com/office/drawing/2014/main" id="{0D35F2D7-22DA-CF72-1647-700C93899CC9}"/>
              </a:ext>
            </a:extLst>
          </p:cNvPr>
          <p:cNvSpPr>
            <a:spLocks noChangeArrowheads="1"/>
          </p:cNvSpPr>
          <p:nvPr/>
        </p:nvSpPr>
        <p:spPr bwMode="auto">
          <a:xfrm>
            <a:off x="2194560" y="4254680"/>
            <a:ext cx="1189037"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项目背景</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9470" name="Rectangle 80">
            <a:extLst>
              <a:ext uri="{FF2B5EF4-FFF2-40B4-BE49-F238E27FC236}">
                <a16:creationId xmlns:a16="http://schemas.microsoft.com/office/drawing/2014/main" id="{5529E21B-9AC6-84F3-4E09-47B3460B73A3}"/>
              </a:ext>
            </a:extLst>
          </p:cNvPr>
          <p:cNvSpPr>
            <a:spLocks noChangeArrowheads="1"/>
          </p:cNvSpPr>
          <p:nvPr/>
        </p:nvSpPr>
        <p:spPr bwMode="auto">
          <a:xfrm>
            <a:off x="6058218" y="4266015"/>
            <a:ext cx="1781175"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软件项目风险问题及原因</a:t>
            </a:r>
            <a:endParaRPr kumimoji="0" lang="en-CN" altLang="en-CN" sz="1800" b="0" i="0" u="none" strike="noStrike" cap="none" normalizeH="0" baseline="0">
              <a:ln>
                <a:noFill/>
              </a:ln>
              <a:solidFill>
                <a:schemeClr val="tx1"/>
              </a:solidFill>
              <a:effectLst/>
              <a:latin typeface="Arial" panose="020B0604020202020204" pitchFamily="34" charset="0"/>
            </a:endParaRPr>
          </a:p>
        </p:txBody>
      </p:sp>
      <p:cxnSp>
        <p:nvCxnSpPr>
          <p:cNvPr id="19471" name="直线箭头连接符 4">
            <a:extLst>
              <a:ext uri="{FF2B5EF4-FFF2-40B4-BE49-F238E27FC236}">
                <a16:creationId xmlns:a16="http://schemas.microsoft.com/office/drawing/2014/main" id="{D8683B73-0E7C-233C-9092-72DB9A7C8470}"/>
              </a:ext>
            </a:extLst>
          </p:cNvPr>
          <p:cNvCxnSpPr/>
          <p:nvPr/>
        </p:nvCxnSpPr>
        <p:spPr>
          <a:xfrm>
            <a:off x="4769328" y="4068412"/>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72" name="直线连接符 3">
            <a:extLst>
              <a:ext uri="{FF2B5EF4-FFF2-40B4-BE49-F238E27FC236}">
                <a16:creationId xmlns:a16="http://schemas.microsoft.com/office/drawing/2014/main" id="{E64A6730-5FBA-4450-DE60-C0F4F0BA4B1D}"/>
              </a:ext>
            </a:extLst>
          </p:cNvPr>
          <p:cNvCxnSpPr>
            <a:cxnSpLocks/>
          </p:cNvCxnSpPr>
          <p:nvPr/>
        </p:nvCxnSpPr>
        <p:spPr>
          <a:xfrm>
            <a:off x="2795156" y="4186233"/>
            <a:ext cx="41814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79" name="Rectangle 73">
            <a:extLst>
              <a:ext uri="{FF2B5EF4-FFF2-40B4-BE49-F238E27FC236}">
                <a16:creationId xmlns:a16="http://schemas.microsoft.com/office/drawing/2014/main" id="{F1E71C4A-39B2-AD60-336A-2DF6A287B4F9}"/>
              </a:ext>
            </a:extLst>
          </p:cNvPr>
          <p:cNvSpPr>
            <a:spLocks noChangeArrowheads="1"/>
          </p:cNvSpPr>
          <p:nvPr/>
        </p:nvSpPr>
        <p:spPr bwMode="auto">
          <a:xfrm>
            <a:off x="3748390" y="4911818"/>
            <a:ext cx="1903413"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软件项目风险管理优化策略</a:t>
            </a:r>
            <a:endParaRPr kumimoji="0" lang="en-CN" altLang="en-CN" sz="1800" b="0" i="0" u="none" strike="noStrike" cap="none" normalizeH="0" baseline="0">
              <a:ln>
                <a:noFill/>
              </a:ln>
              <a:solidFill>
                <a:schemeClr val="tx1"/>
              </a:solidFill>
              <a:effectLst/>
              <a:latin typeface="Arial" panose="020B0604020202020204" pitchFamily="34" charset="0"/>
            </a:endParaRPr>
          </a:p>
        </p:txBody>
      </p:sp>
      <p:cxnSp>
        <p:nvCxnSpPr>
          <p:cNvPr id="19480" name="直线箭头连接符 4">
            <a:extLst>
              <a:ext uri="{FF2B5EF4-FFF2-40B4-BE49-F238E27FC236}">
                <a16:creationId xmlns:a16="http://schemas.microsoft.com/office/drawing/2014/main" id="{75857D16-FCC6-1E19-12AD-0A14E5221E8D}"/>
              </a:ext>
            </a:extLst>
          </p:cNvPr>
          <p:cNvCxnSpPr>
            <a:cxnSpLocks/>
          </p:cNvCxnSpPr>
          <p:nvPr/>
        </p:nvCxnSpPr>
        <p:spPr>
          <a:xfrm>
            <a:off x="4715699" y="5299899"/>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81" name="Rectangle 76">
            <a:extLst>
              <a:ext uri="{FF2B5EF4-FFF2-40B4-BE49-F238E27FC236}">
                <a16:creationId xmlns:a16="http://schemas.microsoft.com/office/drawing/2014/main" id="{7322C2D1-BE7D-ED8D-0315-78D5EB66CD75}"/>
              </a:ext>
            </a:extLst>
          </p:cNvPr>
          <p:cNvSpPr>
            <a:spLocks noChangeArrowheads="1"/>
          </p:cNvSpPr>
          <p:nvPr/>
        </p:nvSpPr>
        <p:spPr bwMode="auto">
          <a:xfrm>
            <a:off x="4119678" y="5424264"/>
            <a:ext cx="1189038" cy="3810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N" altLang="en-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结论与展望</a:t>
            </a:r>
            <a:endParaRPr kumimoji="0" lang="en-CN" altLang="en-CN" sz="1800" b="0" i="0" u="none" strike="noStrike" cap="none" normalizeH="0" baseline="0">
              <a:ln>
                <a:noFill/>
              </a:ln>
              <a:solidFill>
                <a:schemeClr val="tx1"/>
              </a:solidFill>
              <a:effectLst/>
              <a:latin typeface="Arial" panose="020B0604020202020204" pitchFamily="34" charset="0"/>
            </a:endParaRPr>
          </a:p>
        </p:txBody>
      </p:sp>
      <p:sp>
        <p:nvSpPr>
          <p:cNvPr id="19482" name="Rectangle 100">
            <a:extLst>
              <a:ext uri="{FF2B5EF4-FFF2-40B4-BE49-F238E27FC236}">
                <a16:creationId xmlns:a16="http://schemas.microsoft.com/office/drawing/2014/main" id="{C173E4A1-8E0C-6A38-2E91-22CF8F72D453}"/>
              </a:ext>
            </a:extLst>
          </p:cNvPr>
          <p:cNvSpPr>
            <a:spLocks noChangeArrowheads="1"/>
          </p:cNvSpPr>
          <p:nvPr/>
        </p:nvSpPr>
        <p:spPr bwMode="auto">
          <a:xfrm>
            <a:off x="971599" y="4482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sp>
        <p:nvSpPr>
          <p:cNvPr id="19483" name="Rectangle 116">
            <a:extLst>
              <a:ext uri="{FF2B5EF4-FFF2-40B4-BE49-F238E27FC236}">
                <a16:creationId xmlns:a16="http://schemas.microsoft.com/office/drawing/2014/main" id="{C3E887B7-CFA7-2547-36DA-541547BBC2EF}"/>
              </a:ext>
            </a:extLst>
          </p:cNvPr>
          <p:cNvSpPr>
            <a:spLocks noChangeArrowheads="1"/>
          </p:cNvSpPr>
          <p:nvPr/>
        </p:nvSpPr>
        <p:spPr bwMode="auto">
          <a:xfrm>
            <a:off x="971599" y="9054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cxnSp>
        <p:nvCxnSpPr>
          <p:cNvPr id="19485" name="Straight Connector 19484">
            <a:extLst>
              <a:ext uri="{FF2B5EF4-FFF2-40B4-BE49-F238E27FC236}">
                <a16:creationId xmlns:a16="http://schemas.microsoft.com/office/drawing/2014/main" id="{3B511C34-22DE-DB30-C1D4-BEC54089AB9D}"/>
              </a:ext>
            </a:extLst>
          </p:cNvPr>
          <p:cNvCxnSpPr/>
          <p:nvPr/>
        </p:nvCxnSpPr>
        <p:spPr>
          <a:xfrm>
            <a:off x="2715282" y="1059463"/>
            <a:ext cx="0" cy="234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87" name="Straight Connector 19486">
            <a:extLst>
              <a:ext uri="{FF2B5EF4-FFF2-40B4-BE49-F238E27FC236}">
                <a16:creationId xmlns:a16="http://schemas.microsoft.com/office/drawing/2014/main" id="{B5BBC4D6-9247-B472-04BF-E1E28D2DC240}"/>
              </a:ext>
            </a:extLst>
          </p:cNvPr>
          <p:cNvCxnSpPr/>
          <p:nvPr/>
        </p:nvCxnSpPr>
        <p:spPr>
          <a:xfrm>
            <a:off x="7023679" y="1059463"/>
            <a:ext cx="0" cy="234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92" name="Straight Arrow Connector 19491">
            <a:extLst>
              <a:ext uri="{FF2B5EF4-FFF2-40B4-BE49-F238E27FC236}">
                <a16:creationId xmlns:a16="http://schemas.microsoft.com/office/drawing/2014/main" id="{85387E61-45AC-D605-A013-A4A1835E022A}"/>
              </a:ext>
            </a:extLst>
          </p:cNvPr>
          <p:cNvCxnSpPr/>
          <p:nvPr/>
        </p:nvCxnSpPr>
        <p:spPr>
          <a:xfrm>
            <a:off x="4719032" y="1887772"/>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94" name="Straight Connector 19493">
            <a:extLst>
              <a:ext uri="{FF2B5EF4-FFF2-40B4-BE49-F238E27FC236}">
                <a16:creationId xmlns:a16="http://schemas.microsoft.com/office/drawing/2014/main" id="{184E7A27-433C-3CCB-E11A-BDDFBE41497C}"/>
              </a:ext>
            </a:extLst>
          </p:cNvPr>
          <p:cNvCxnSpPr>
            <a:cxnSpLocks/>
          </p:cNvCxnSpPr>
          <p:nvPr/>
        </p:nvCxnSpPr>
        <p:spPr>
          <a:xfrm>
            <a:off x="2789589" y="3454218"/>
            <a:ext cx="0" cy="9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00" name="Straight Connector 19499">
            <a:extLst>
              <a:ext uri="{FF2B5EF4-FFF2-40B4-BE49-F238E27FC236}">
                <a16:creationId xmlns:a16="http://schemas.microsoft.com/office/drawing/2014/main" id="{97B0D90B-4DF9-50A2-2984-B960B27D10A3}"/>
              </a:ext>
            </a:extLst>
          </p:cNvPr>
          <p:cNvCxnSpPr>
            <a:cxnSpLocks/>
          </p:cNvCxnSpPr>
          <p:nvPr/>
        </p:nvCxnSpPr>
        <p:spPr>
          <a:xfrm>
            <a:off x="7147324" y="3454218"/>
            <a:ext cx="0" cy="9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04" name="Straight Arrow Connector 19503">
            <a:extLst>
              <a:ext uri="{FF2B5EF4-FFF2-40B4-BE49-F238E27FC236}">
                <a16:creationId xmlns:a16="http://schemas.microsoft.com/office/drawing/2014/main" id="{B1A4B653-805E-BF98-747B-A9C2F0332BCE}"/>
              </a:ext>
            </a:extLst>
          </p:cNvPr>
          <p:cNvCxnSpPr>
            <a:cxnSpLocks/>
          </p:cNvCxnSpPr>
          <p:nvPr/>
        </p:nvCxnSpPr>
        <p:spPr>
          <a:xfrm>
            <a:off x="4751512" y="3539499"/>
            <a:ext cx="0" cy="122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12" name="Straight Connector 19511">
            <a:extLst>
              <a:ext uri="{FF2B5EF4-FFF2-40B4-BE49-F238E27FC236}">
                <a16:creationId xmlns:a16="http://schemas.microsoft.com/office/drawing/2014/main" id="{C6BCCE86-7F64-9DEA-60F3-4C89AA867273}"/>
              </a:ext>
            </a:extLst>
          </p:cNvPr>
          <p:cNvCxnSpPr/>
          <p:nvPr/>
        </p:nvCxnSpPr>
        <p:spPr>
          <a:xfrm>
            <a:off x="2795156" y="4186233"/>
            <a:ext cx="0" cy="77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13" name="Straight Connector 19512">
            <a:extLst>
              <a:ext uri="{FF2B5EF4-FFF2-40B4-BE49-F238E27FC236}">
                <a16:creationId xmlns:a16="http://schemas.microsoft.com/office/drawing/2014/main" id="{8D36619A-C1A6-8EC0-C972-4201FFF7AF57}"/>
              </a:ext>
            </a:extLst>
          </p:cNvPr>
          <p:cNvCxnSpPr/>
          <p:nvPr/>
        </p:nvCxnSpPr>
        <p:spPr>
          <a:xfrm>
            <a:off x="6979963" y="4183489"/>
            <a:ext cx="0" cy="77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15" name="Straight Connector 19514">
            <a:extLst>
              <a:ext uri="{FF2B5EF4-FFF2-40B4-BE49-F238E27FC236}">
                <a16:creationId xmlns:a16="http://schemas.microsoft.com/office/drawing/2014/main" id="{D083A270-08CE-08EE-133B-760847D1979C}"/>
              </a:ext>
            </a:extLst>
          </p:cNvPr>
          <p:cNvCxnSpPr>
            <a:cxnSpLocks/>
          </p:cNvCxnSpPr>
          <p:nvPr/>
        </p:nvCxnSpPr>
        <p:spPr>
          <a:xfrm>
            <a:off x="2789078" y="4823043"/>
            <a:ext cx="41588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20" name="直线箭头连接符 4">
            <a:extLst>
              <a:ext uri="{FF2B5EF4-FFF2-40B4-BE49-F238E27FC236}">
                <a16:creationId xmlns:a16="http://schemas.microsoft.com/office/drawing/2014/main" id="{7E79888C-6942-8B68-A3F5-9C71FCCABCB4}"/>
              </a:ext>
            </a:extLst>
          </p:cNvPr>
          <p:cNvCxnSpPr/>
          <p:nvPr/>
        </p:nvCxnSpPr>
        <p:spPr>
          <a:xfrm>
            <a:off x="4715699" y="4823043"/>
            <a:ext cx="0" cy="1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25" name="Straight Connector 19524">
            <a:extLst>
              <a:ext uri="{FF2B5EF4-FFF2-40B4-BE49-F238E27FC236}">
                <a16:creationId xmlns:a16="http://schemas.microsoft.com/office/drawing/2014/main" id="{43ABE540-BD4A-B279-7170-FAC9FAC94AF0}"/>
              </a:ext>
            </a:extLst>
          </p:cNvPr>
          <p:cNvCxnSpPr>
            <a:stCxn id="19469" idx="2"/>
          </p:cNvCxnSpPr>
          <p:nvPr/>
        </p:nvCxnSpPr>
        <p:spPr>
          <a:xfrm flipH="1">
            <a:off x="2789078" y="4635680"/>
            <a:ext cx="1" cy="187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26" name="Straight Connector 19525">
            <a:extLst>
              <a:ext uri="{FF2B5EF4-FFF2-40B4-BE49-F238E27FC236}">
                <a16:creationId xmlns:a16="http://schemas.microsoft.com/office/drawing/2014/main" id="{08A9C8BE-A5D9-E4A1-86CE-93532FA76136}"/>
              </a:ext>
            </a:extLst>
          </p:cNvPr>
          <p:cNvCxnSpPr>
            <a:cxnSpLocks/>
          </p:cNvCxnSpPr>
          <p:nvPr/>
        </p:nvCxnSpPr>
        <p:spPr>
          <a:xfrm flipH="1">
            <a:off x="6947946" y="4635680"/>
            <a:ext cx="1" cy="187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2"/>
          <p:cNvSpPr txBox="1"/>
          <p:nvPr/>
        </p:nvSpPr>
        <p:spPr>
          <a:xfrm>
            <a:off x="169863" y="456248"/>
            <a:ext cx="4760912" cy="869533"/>
          </a:xfrm>
          <a:prstGeom prst="rect">
            <a:avLst/>
          </a:prstGeom>
          <a:noFill/>
          <a:ln w="9525">
            <a:noFill/>
          </a:ln>
        </p:spPr>
        <p:txBody>
          <a:bodyPr wrap="square" anchor="t" anchorCtr="0">
            <a:spAutoFit/>
          </a:bodyPr>
          <a:lstStyle/>
          <a:p>
            <a:pPr>
              <a:lnSpc>
                <a:spcPct val="150000"/>
              </a:lnSpc>
              <a:buClrTx/>
              <a:buSzTx/>
              <a:buNone/>
            </a:pPr>
            <a:r>
              <a:rPr lang="en-US" altLang="zh-CN" sz="1800" b="1" dirty="0">
                <a:latin typeface="黑体" panose="02010609060101010101" pitchFamily="2" charset="-122"/>
                <a:ea typeface="黑体" panose="02010609060101010101" pitchFamily="2" charset="-122"/>
              </a:rPr>
              <a:t>2.2 </a:t>
            </a:r>
            <a:r>
              <a:rPr lang="en-US" altLang="zh-CN" sz="1800" b="1" dirty="0" err="1">
                <a:latin typeface="黑体" panose="02010609060101010101" pitchFamily="2" charset="-122"/>
                <a:ea typeface="黑体" panose="02010609060101010101" pitchFamily="2" charset="-122"/>
              </a:rPr>
              <a:t>研究方法、技术路线、可行性分析</a:t>
            </a:r>
            <a:endParaRPr lang="en-US" altLang="zh-CN" sz="1800" b="1" dirty="0">
              <a:latin typeface="黑体" panose="02010609060101010101" pitchFamily="2" charset="-122"/>
              <a:ea typeface="黑体" panose="02010609060101010101" pitchFamily="2" charset="-122"/>
            </a:endParaRPr>
          </a:p>
          <a:p>
            <a:pPr marL="285750" indent="-285750">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可行性分析</a:t>
            </a:r>
            <a:endParaRPr lang="zh-CN" altLang="en-US" dirty="0">
              <a:latin typeface="Arial" panose="020B0604020202020204" pitchFamily="34" charset="0"/>
              <a:ea typeface="宋体" panose="02010600030101010101" pitchFamily="2" charset="-122"/>
            </a:endParaRPr>
          </a:p>
        </p:txBody>
      </p:sp>
      <p:sp>
        <p:nvSpPr>
          <p:cNvPr id="20482"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100" name="文本框 99"/>
          <p:cNvSpPr txBox="1"/>
          <p:nvPr/>
        </p:nvSpPr>
        <p:spPr>
          <a:xfrm>
            <a:off x="898207" y="5008693"/>
            <a:ext cx="8065135" cy="337185"/>
          </a:xfrm>
          <a:prstGeom prst="rect">
            <a:avLst/>
          </a:prstGeom>
          <a:noFill/>
          <a:ln w="9525">
            <a:noFill/>
          </a:ln>
        </p:spPr>
        <p:txBody>
          <a:bodyPr wrap="square">
            <a:spAutoFit/>
          </a:bodyPr>
          <a:lstStyle/>
          <a:p>
            <a:pPr indent="304800"/>
            <a:r>
              <a:rPr lang="en-US" altLang="zh-CN" sz="1600" dirty="0">
                <a:solidFill>
                  <a:srgbClr val="000000"/>
                </a:solidFill>
                <a:latin typeface="宋体" panose="02010600030101010101" pitchFamily="2" charset="-122"/>
                <a:ea typeface="宋体" panose="02010600030101010101" pitchFamily="2" charset="-122"/>
                <a:cs typeface="宋体" panose="02010600030101010101" pitchFamily="2" charset="-122"/>
              </a:rPr>
              <a:t>B</a:t>
            </a:r>
            <a:r>
              <a:rPr lang="zh-CN" altLang="en-US" sz="1600" dirty="0">
                <a:solidFill>
                  <a:srgbClr val="000000"/>
                </a:solidFill>
                <a:latin typeface="宋体" panose="02010600030101010101" pitchFamily="2" charset="-122"/>
                <a:ea typeface="宋体" panose="02010600030101010101" pitchFamily="2" charset="-122"/>
                <a:cs typeface="宋体" panose="02010600030101010101" pitchFamily="2" charset="-122"/>
              </a:rPr>
              <a:t>公司为研究对象，能提供丰富的项目数据和人员信息，真实可靠</a:t>
            </a:r>
            <a:endParaRPr lang="zh-CN" altLang="en-US" dirty="0"/>
          </a:p>
        </p:txBody>
      </p:sp>
      <p:sp>
        <p:nvSpPr>
          <p:cNvPr id="37" name="文本框 36"/>
          <p:cNvSpPr txBox="1"/>
          <p:nvPr/>
        </p:nvSpPr>
        <p:spPr>
          <a:xfrm>
            <a:off x="1239520" y="1501140"/>
            <a:ext cx="3606800" cy="368300"/>
          </a:xfrm>
          <a:prstGeom prst="rect">
            <a:avLst/>
          </a:prstGeom>
          <a:noFill/>
          <a:ln w="9525">
            <a:noFill/>
          </a:ln>
        </p:spPr>
        <p:txBody>
          <a:bodyPr wrap="square" anchor="t" anchorCtr="0">
            <a:spAutoFit/>
          </a:bodyPr>
          <a:lstStyle/>
          <a:p>
            <a:r>
              <a:rPr lang="zh-CN" altLang="en-US" sz="1800" b="1">
                <a:latin typeface="黑体" panose="02010609060101010101" pitchFamily="2" charset="-122"/>
                <a:ea typeface="黑体" panose="02010609060101010101" pitchFamily="2" charset="-122"/>
                <a:sym typeface="思源黑体" pitchFamily="34" charset="-122"/>
              </a:rPr>
              <a:t>研究</a:t>
            </a:r>
            <a:r>
              <a:rPr lang="zh-CN" altLang="en-US" sz="1800" b="1">
                <a:latin typeface="黑体" panose="02010609060101010101" pitchFamily="2" charset="-122"/>
                <a:ea typeface="黑体" panose="02010609060101010101" pitchFamily="2" charset="-122"/>
                <a:sym typeface="+mn-ea"/>
              </a:rPr>
              <a:t>对象的可行性分析</a:t>
            </a:r>
            <a:endParaRPr lang="zh-CN" altLang="en-US" sz="1800" b="1">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1034415" y="1819910"/>
            <a:ext cx="7878445" cy="96012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dirty="0">
                <a:solidFill>
                  <a:srgbClr val="000000"/>
                </a:solidFill>
                <a:latin typeface="宋体" panose="02010600030101010101" pitchFamily="2" charset="-122"/>
                <a:cs typeface="宋体" panose="02010600030101010101" pitchFamily="2" charset="-122"/>
                <a:sym typeface="思源黑体" pitchFamily="34" charset="-122"/>
              </a:rPr>
              <a:t>  </a:t>
            </a:r>
            <a:r>
              <a:rPr lang="zh-CN" altLang="en-CN" sz="1600" dirty="0">
                <a:sym typeface="+mn-ea"/>
              </a:rPr>
              <a:t>软件</a:t>
            </a:r>
            <a:r>
              <a:rPr lang="zh-CN" altLang="en-US" sz="1600" dirty="0">
                <a:sym typeface="+mn-ea"/>
              </a:rPr>
              <a:t>行业飞速发展，研究其风险管理，有助于行业健康发展</a:t>
            </a:r>
            <a:endParaRPr lang="zh-CN" altLang="en-US" sz="1600" dirty="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39" name="文本框 38"/>
          <p:cNvSpPr txBox="1"/>
          <p:nvPr/>
        </p:nvSpPr>
        <p:spPr>
          <a:xfrm>
            <a:off x="1260475" y="2432213"/>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思源黑体" pitchFamily="34" charset="-122"/>
              </a:rPr>
              <a:t>方法适用性分析</a:t>
            </a:r>
          </a:p>
        </p:txBody>
      </p:sp>
      <p:sp>
        <p:nvSpPr>
          <p:cNvPr id="40" name="Content Placeholder 2"/>
          <p:cNvSpPr txBox="1"/>
          <p:nvPr/>
        </p:nvSpPr>
        <p:spPr>
          <a:xfrm>
            <a:off x="993560" y="2781935"/>
            <a:ext cx="7933055" cy="633730"/>
          </a:xfrm>
          <a:prstGeom prst="rect">
            <a:avLst/>
          </a:prstGeom>
          <a:noFill/>
          <a:ln w="9525">
            <a:noFill/>
          </a:ln>
        </p:spPr>
        <p:txBody>
          <a:bodyPr lIns="121682" tIns="60841" rIns="121682" bIns="60841" anchor="t" anchorCtr="0"/>
          <a:lstStyle/>
          <a:p>
            <a:pPr algn="l">
              <a:lnSpc>
                <a:spcPct val="150000"/>
              </a:lnSpc>
              <a:spcBef>
                <a:spcPct val="20000"/>
              </a:spcBef>
              <a:buClrTx/>
              <a:buSzTx/>
              <a:buFont typeface="Arial" panose="020B0604020202020204" pitchFamily="34" charset="0"/>
              <a:buNone/>
            </a:pPr>
            <a:r>
              <a:rPr lang="en-US" altLang="zh-CN" sz="1600" dirty="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dirty="0">
                <a:solidFill>
                  <a:srgbClr val="000000"/>
                </a:solidFill>
                <a:latin typeface="宋体" panose="02010600030101010101" pitchFamily="2" charset="-122"/>
                <a:cs typeface="宋体" panose="02010600030101010101" pitchFamily="2" charset="-122"/>
                <a:sym typeface="+mn-ea"/>
              </a:rPr>
              <a:t>文献、案例、问卷调查法在</a:t>
            </a:r>
            <a:r>
              <a:rPr lang="zh-CN" altLang="en-US" sz="1600" dirty="0"/>
              <a:t>软件项目风险管理领域具有广泛的适用性和实用性 </a:t>
            </a:r>
            <a:endParaRPr lang="zh-CN" altLang="en-US" sz="1600" dirty="0">
              <a:sym typeface="思源黑体" pitchFamily="34" charset="-122"/>
            </a:endParaRPr>
          </a:p>
        </p:txBody>
      </p:sp>
      <p:sp>
        <p:nvSpPr>
          <p:cNvPr id="41" name="文本框 40"/>
          <p:cNvSpPr txBox="1"/>
          <p:nvPr/>
        </p:nvSpPr>
        <p:spPr>
          <a:xfrm>
            <a:off x="1228276" y="3376767"/>
            <a:ext cx="5073650" cy="368300"/>
          </a:xfrm>
          <a:prstGeom prst="rect">
            <a:avLst/>
          </a:prstGeom>
          <a:noFill/>
        </p:spPr>
        <p:txBody>
          <a:bodyPr wrap="square" rtlCol="0">
            <a:spAutoFit/>
          </a:bodyPr>
          <a:lstStyle/>
          <a:p>
            <a:r>
              <a:rPr lang="zh-CN" altLang="en-US" b="1" noProof="1">
                <a:latin typeface="黑体" panose="02010609060101010101" pitchFamily="2" charset="-122"/>
                <a:ea typeface="黑体" panose="02010609060101010101" pitchFamily="2" charset="-122"/>
                <a:sym typeface="+mn-ea"/>
              </a:rPr>
              <a:t>技术可行性分析</a:t>
            </a:r>
            <a:endParaRPr lang="zh-CN" altLang="en-US" sz="1800" b="1" noProof="1">
              <a:latin typeface="黑体" panose="02010609060101010101" pitchFamily="2" charset="-122"/>
              <a:ea typeface="黑体" panose="02010609060101010101" pitchFamily="2" charset="-122"/>
              <a:sym typeface="思源黑体" pitchFamily="34" charset="-122"/>
            </a:endParaRPr>
          </a:p>
        </p:txBody>
      </p:sp>
      <p:sp>
        <p:nvSpPr>
          <p:cNvPr id="42" name="Content Placeholder 2"/>
          <p:cNvSpPr txBox="1"/>
          <p:nvPr/>
        </p:nvSpPr>
        <p:spPr>
          <a:xfrm>
            <a:off x="1197216" y="3805083"/>
            <a:ext cx="7869555" cy="516238"/>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altLang="en-US" sz="1600" dirty="0">
                <a:solidFill>
                  <a:srgbClr val="000000"/>
                </a:solidFill>
                <a:latin typeface="宋体" panose="02010600030101010101" pitchFamily="2" charset="-122"/>
                <a:cs typeface="宋体" panose="02010600030101010101" pitchFamily="2" charset="-122"/>
                <a:sym typeface="思源黑体" pitchFamily="34" charset="-122"/>
              </a:rPr>
              <a:t>技术手段和工具相对成熟、满足研究需要</a:t>
            </a:r>
          </a:p>
        </p:txBody>
      </p:sp>
      <p:sp>
        <p:nvSpPr>
          <p:cNvPr id="5" name="文本框 4"/>
          <p:cNvSpPr txBox="1"/>
          <p:nvPr/>
        </p:nvSpPr>
        <p:spPr>
          <a:xfrm>
            <a:off x="1241214" y="4453255"/>
            <a:ext cx="563816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mn-ea"/>
              </a:rPr>
              <a:t>数据可行性</a:t>
            </a:r>
            <a:endParaRPr lang="zh-CN" altLang="en-US" sz="1800" b="1" dirty="0">
              <a:latin typeface="黑体" panose="02010609060101010101" pitchFamily="2" charset="-122"/>
              <a:ea typeface="黑体" panose="02010609060101010101" pitchFamily="2" charset="-122"/>
              <a:sym typeface="思源黑体" pitchFamily="34" charset="-122"/>
            </a:endParaRPr>
          </a:p>
        </p:txBody>
      </p:sp>
      <p:sp>
        <p:nvSpPr>
          <p:cNvPr id="24" name="Shape 22"/>
          <p:cNvSpPr/>
          <p:nvPr>
            <p:custDataLst>
              <p:tags r:id="rId1"/>
            </p:custDataLst>
          </p:nvPr>
        </p:nvSpPr>
        <p:spPr>
          <a:xfrm>
            <a:off x="793433" y="24208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6" name="Shape 22"/>
          <p:cNvSpPr/>
          <p:nvPr>
            <p:custDataLst>
              <p:tags r:id="rId2"/>
            </p:custDataLst>
          </p:nvPr>
        </p:nvSpPr>
        <p:spPr>
          <a:xfrm>
            <a:off x="787083" y="3377461"/>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
        <p:nvSpPr>
          <p:cNvPr id="7" name="Shape 22"/>
          <p:cNvSpPr/>
          <p:nvPr>
            <p:custDataLst>
              <p:tags r:id="rId3"/>
            </p:custDataLst>
          </p:nvPr>
        </p:nvSpPr>
        <p:spPr>
          <a:xfrm>
            <a:off x="787083" y="4473845"/>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8" name="Shape 22"/>
          <p:cNvSpPr/>
          <p:nvPr>
            <p:custDataLst>
              <p:tags r:id="rId4"/>
            </p:custDataLst>
          </p:nvPr>
        </p:nvSpPr>
        <p:spPr>
          <a:xfrm>
            <a:off x="787083" y="149388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
          <p:cNvSpPr txBox="1"/>
          <p:nvPr/>
        </p:nvSpPr>
        <p:spPr>
          <a:xfrm>
            <a:off x="179388" y="475933"/>
            <a:ext cx="4760912" cy="869533"/>
          </a:xfrm>
          <a:prstGeom prst="rect">
            <a:avLst/>
          </a:prstGeom>
          <a:noFill/>
          <a:ln w="9525">
            <a:noFill/>
          </a:ln>
        </p:spPr>
        <p:txBody>
          <a:bodyPr wrap="square" anchor="t" anchorCtr="0">
            <a:spAutoFit/>
          </a:bodyPr>
          <a:lstStyle/>
          <a:p>
            <a:pPr>
              <a:lnSpc>
                <a:spcPct val="150000"/>
              </a:lnSpc>
              <a:buClrTx/>
              <a:buSzTx/>
              <a:buNone/>
            </a:pPr>
            <a:r>
              <a:rPr lang="en-US" altLang="zh-CN" sz="1800" b="1" dirty="0">
                <a:latin typeface="黑体" panose="02010609060101010101" pitchFamily="2" charset="-122"/>
                <a:ea typeface="黑体" panose="02010609060101010101" pitchFamily="2" charset="-122"/>
              </a:rPr>
              <a:t>2.2 </a:t>
            </a:r>
            <a:r>
              <a:rPr lang="en-US" altLang="zh-CN" sz="1800" b="1" dirty="0" err="1">
                <a:latin typeface="黑体" panose="02010609060101010101" pitchFamily="2" charset="-122"/>
                <a:ea typeface="黑体" panose="02010609060101010101" pitchFamily="2" charset="-122"/>
              </a:rPr>
              <a:t>研究方法、技术路线、可行性分析</a:t>
            </a:r>
            <a:endParaRPr lang="en-US" altLang="zh-CN" sz="1800" b="1" dirty="0">
              <a:latin typeface="黑体" panose="02010609060101010101" pitchFamily="2" charset="-122"/>
              <a:ea typeface="黑体" panose="02010609060101010101" pitchFamily="2" charset="-122"/>
            </a:endParaRPr>
          </a:p>
          <a:p>
            <a:pPr marL="285750" indent="-285750">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预期研究进展</a:t>
            </a:r>
            <a:endParaRPr lang="zh-CN" altLang="en-US" dirty="0">
              <a:latin typeface="Arial" panose="020B0604020202020204" pitchFamily="34" charset="0"/>
              <a:ea typeface="宋体" panose="02010600030101010101" pitchFamily="2" charset="-122"/>
            </a:endParaRPr>
          </a:p>
        </p:txBody>
      </p:sp>
      <p:sp>
        <p:nvSpPr>
          <p:cNvPr id="21506"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二、研究方案</a:t>
            </a:r>
          </a:p>
        </p:txBody>
      </p:sp>
      <p:sp>
        <p:nvSpPr>
          <p:cNvPr id="2" name="文本框 1"/>
          <p:cNvSpPr txBox="1"/>
          <p:nvPr/>
        </p:nvSpPr>
        <p:spPr>
          <a:xfrm>
            <a:off x="539750" y="1701165"/>
            <a:ext cx="8422640" cy="3692525"/>
          </a:xfrm>
          <a:prstGeom prst="rect">
            <a:avLst/>
          </a:prstGeom>
          <a:noFill/>
        </p:spPr>
        <p:txBody>
          <a:bodyPr wrap="square" rtlCol="0">
            <a:spAutoFit/>
          </a:bodyPr>
          <a:lstStyle/>
          <a:p>
            <a:pPr>
              <a:lnSpc>
                <a:spcPct val="200000"/>
              </a:lnSpc>
            </a:pPr>
            <a:r>
              <a:rPr lang="zh-CN"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年3月-5月:</a:t>
            </a:r>
            <a:r>
              <a:rPr lang="zh-CN" altLang="en-US" dirty="0">
                <a:latin typeface="宋体" panose="02010600030101010101" pitchFamily="2" charset="-122"/>
                <a:cs typeface="宋体" panose="02010600030101010101" pitchFamily="2" charset="-122"/>
                <a:sym typeface="+mn-ea"/>
              </a:rPr>
              <a:t>查文献、整理资料，与导师确认题目</a:t>
            </a:r>
            <a:r>
              <a:rPr lang="zh-CN" dirty="0">
                <a:latin typeface="宋体" panose="02010600030101010101" pitchFamily="2" charset="-122"/>
                <a:cs typeface="宋体" panose="02010600030101010101" pitchFamily="2" charset="-122"/>
                <a:sym typeface="+mn-ea"/>
              </a:rPr>
              <a:t>。</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年5月</a:t>
            </a:r>
            <a:r>
              <a:rPr lang="en-US" dirty="0">
                <a:latin typeface="宋体" panose="02010600030101010101" pitchFamily="2" charset="-122"/>
                <a:cs typeface="宋体" panose="02010600030101010101" pitchFamily="2" charset="-122"/>
                <a:sym typeface="+mn-ea"/>
              </a:rPr>
              <a:t>-6</a:t>
            </a:r>
            <a:r>
              <a:rPr lang="zh-CN" dirty="0">
                <a:latin typeface="宋体" panose="02010600030101010101" pitchFamily="2" charset="-122"/>
                <a:cs typeface="宋体" panose="02010600030101010101" pitchFamily="2" charset="-122"/>
                <a:sym typeface="+mn-ea"/>
              </a:rPr>
              <a:t>月:收集资料和文献,完成开题报告</a:t>
            </a:r>
            <a:r>
              <a:rPr lang="zh-CN" altLang="en-US" dirty="0">
                <a:latin typeface="宋体" panose="02010600030101010101" pitchFamily="2" charset="-122"/>
                <a:cs typeface="宋体" panose="02010600030101010101" pitchFamily="2" charset="-122"/>
                <a:sym typeface="+mn-ea"/>
              </a:rPr>
              <a:t>撰写</a:t>
            </a:r>
            <a:r>
              <a:rPr lang="zh-CN" dirty="0">
                <a:latin typeface="宋体" panose="02010600030101010101" pitchFamily="2" charset="-122"/>
                <a:cs typeface="宋体" panose="02010600030101010101" pitchFamily="2" charset="-122"/>
                <a:sym typeface="+mn-ea"/>
              </a:rPr>
              <a:t>。</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年</a:t>
            </a:r>
            <a:r>
              <a:rPr lang="en-US" dirty="0">
                <a:latin typeface="宋体" panose="02010600030101010101" pitchFamily="2" charset="-122"/>
                <a:cs typeface="宋体" panose="02010600030101010101" pitchFamily="2" charset="-122"/>
                <a:sym typeface="+mn-ea"/>
              </a:rPr>
              <a:t>7</a:t>
            </a:r>
            <a:r>
              <a:rPr lang="zh-CN" dirty="0">
                <a:latin typeface="宋体" panose="02010600030101010101" pitchFamily="2" charset="-122"/>
                <a:cs typeface="宋体" panose="02010600030101010101" pitchFamily="2" charset="-122"/>
                <a:sym typeface="+mn-ea"/>
              </a:rPr>
              <a:t>月</a:t>
            </a:r>
            <a:r>
              <a:rPr lang="en-US" dirty="0">
                <a:latin typeface="宋体" panose="02010600030101010101" pitchFamily="2" charset="-122"/>
                <a:cs typeface="宋体" panose="02010600030101010101" pitchFamily="2" charset="-122"/>
                <a:sym typeface="+mn-ea"/>
              </a:rPr>
              <a:t>-9</a:t>
            </a:r>
            <a:r>
              <a:rPr lang="zh-CN" dirty="0">
                <a:latin typeface="宋体" panose="02010600030101010101" pitchFamily="2" charset="-122"/>
                <a:cs typeface="宋体" panose="02010600030101010101" pitchFamily="2" charset="-122"/>
                <a:sym typeface="+mn-ea"/>
              </a:rPr>
              <a:t>月:</a:t>
            </a:r>
            <a:r>
              <a:rPr lang="zh-CN" altLang="en-US" dirty="0">
                <a:latin typeface="宋体" panose="02010600030101010101" pitchFamily="2" charset="-122"/>
                <a:cs typeface="宋体" panose="02010600030101010101" pitchFamily="2" charset="-122"/>
                <a:sym typeface="+mn-ea"/>
              </a:rPr>
              <a:t>细化</a:t>
            </a:r>
            <a:r>
              <a:rPr lang="zh-CN" dirty="0">
                <a:latin typeface="宋体" panose="02010600030101010101" pitchFamily="2" charset="-122"/>
                <a:cs typeface="宋体" panose="02010600030101010101" pitchFamily="2" charset="-122"/>
                <a:sym typeface="+mn-ea"/>
              </a:rPr>
              <a:t>资料</a:t>
            </a:r>
            <a:r>
              <a:rPr lang="zh-CN" altLang="en-US" dirty="0">
                <a:latin typeface="宋体" panose="02010600030101010101" pitchFamily="2" charset="-122"/>
                <a:cs typeface="宋体" panose="02010600030101010101" pitchFamily="2" charset="-122"/>
                <a:sym typeface="+mn-ea"/>
              </a:rPr>
              <a:t>，调研，完成</a:t>
            </a:r>
            <a:r>
              <a:rPr lang="zh-CN" dirty="0">
                <a:latin typeface="宋体" panose="02010600030101010101" pitchFamily="2" charset="-122"/>
                <a:cs typeface="宋体" panose="02010600030101010101" pitchFamily="2" charset="-122"/>
                <a:sym typeface="+mn-ea"/>
              </a:rPr>
              <a:t>数据</a:t>
            </a:r>
            <a:r>
              <a:rPr lang="zh-CN" altLang="en-US" dirty="0">
                <a:latin typeface="宋体" panose="02010600030101010101" pitchFamily="2" charset="-122"/>
                <a:cs typeface="宋体" panose="02010600030101010101" pitchFamily="2" charset="-122"/>
                <a:sym typeface="+mn-ea"/>
              </a:rPr>
              <a:t>收集与整理</a:t>
            </a:r>
            <a:r>
              <a:rPr lang="zh-CN" dirty="0">
                <a:latin typeface="宋体" panose="02010600030101010101" pitchFamily="2" charset="-122"/>
                <a:cs typeface="宋体" panose="02010600030101010101" pitchFamily="2" charset="-122"/>
                <a:sym typeface="+mn-ea"/>
              </a:rPr>
              <a:t>。</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年</a:t>
            </a:r>
            <a:r>
              <a:rPr lang="en-US" dirty="0">
                <a:latin typeface="宋体" panose="02010600030101010101" pitchFamily="2" charset="-122"/>
                <a:cs typeface="宋体" panose="02010600030101010101" pitchFamily="2" charset="-122"/>
                <a:sym typeface="+mn-ea"/>
              </a:rPr>
              <a:t>10</a:t>
            </a:r>
            <a:r>
              <a:rPr lang="zh-CN" dirty="0">
                <a:latin typeface="宋体" panose="02010600030101010101" pitchFamily="2" charset="-122"/>
                <a:cs typeface="宋体" panose="02010600030101010101" pitchFamily="2" charset="-122"/>
                <a:sym typeface="+mn-ea"/>
              </a:rPr>
              <a:t>月</a:t>
            </a:r>
            <a:r>
              <a:rPr lang="en-US" altLang="zh-CN" dirty="0">
                <a:latin typeface="宋体" panose="02010600030101010101" pitchFamily="2" charset="-122"/>
                <a:cs typeface="宋体" panose="02010600030101010101" pitchFamily="2" charset="-122"/>
                <a:sym typeface="+mn-ea"/>
              </a:rPr>
              <a:t>-</a:t>
            </a:r>
            <a:r>
              <a:rPr lang="zh-CN" dirty="0">
                <a:latin typeface="宋体" panose="02010600030101010101" pitchFamily="2" charset="-122"/>
                <a:cs typeface="宋体" panose="02010600030101010101" pitchFamily="2" charset="-122"/>
                <a:sym typeface="+mn-ea"/>
              </a:rPr>
              <a:t>12月:完成论文初稿。</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5</a:t>
            </a:r>
            <a:r>
              <a:rPr lang="zh-CN" dirty="0">
                <a:latin typeface="宋体" panose="02010600030101010101" pitchFamily="2" charset="-122"/>
                <a:cs typeface="宋体" panose="02010600030101010101" pitchFamily="2" charset="-122"/>
                <a:sym typeface="+mn-ea"/>
              </a:rPr>
              <a:t>年1月</a:t>
            </a:r>
            <a:r>
              <a:rPr lang="en-US" dirty="0">
                <a:latin typeface="宋体" panose="02010600030101010101" pitchFamily="2" charset="-122"/>
                <a:cs typeface="宋体" panose="02010600030101010101" pitchFamily="2" charset="-122"/>
                <a:sym typeface="+mn-ea"/>
              </a:rPr>
              <a:t>-3</a:t>
            </a:r>
            <a:r>
              <a:rPr lang="zh-CN" dirty="0">
                <a:latin typeface="宋体" panose="02010600030101010101" pitchFamily="2" charset="-122"/>
                <a:cs typeface="宋体" panose="02010600030101010101" pitchFamily="2" charset="-122"/>
                <a:sym typeface="+mn-ea"/>
              </a:rPr>
              <a:t>月:对初稿进行核对,检查和修改。</a:t>
            </a:r>
            <a:endParaRPr lang="en-US" dirty="0">
              <a:latin typeface="宋体" panose="02010600030101010101" pitchFamily="2" charset="-122"/>
              <a:cs typeface="宋体" panose="02010600030101010101" pitchFamily="2" charset="-122"/>
              <a:sym typeface="+mn-ea"/>
            </a:endParaRPr>
          </a:p>
          <a:p>
            <a:pPr>
              <a:lnSpc>
                <a:spcPct val="200000"/>
              </a:lnSpc>
            </a:pPr>
            <a:r>
              <a:rPr lang="en-US" dirty="0">
                <a:latin typeface="宋体" panose="02010600030101010101" pitchFamily="2" charset="-122"/>
                <a:cs typeface="宋体" panose="02010600030101010101" pitchFamily="2" charset="-122"/>
                <a:sym typeface="+mn-ea"/>
              </a:rPr>
              <a:t>202</a:t>
            </a:r>
            <a:r>
              <a:rPr lang="en-US" altLang="zh-CN" dirty="0">
                <a:latin typeface="宋体" panose="02010600030101010101" pitchFamily="2" charset="-122"/>
                <a:cs typeface="宋体" panose="02010600030101010101" pitchFamily="2" charset="-122"/>
                <a:sym typeface="+mn-ea"/>
              </a:rPr>
              <a:t>5</a:t>
            </a:r>
            <a:r>
              <a:rPr lang="zh-CN" dirty="0">
                <a:latin typeface="宋体" panose="02010600030101010101" pitchFamily="2" charset="-122"/>
                <a:cs typeface="宋体" panose="02010600030101010101" pitchFamily="2" charset="-122"/>
                <a:sym typeface="+mn-ea"/>
              </a:rPr>
              <a:t>年</a:t>
            </a:r>
            <a:r>
              <a:rPr lang="en-US" dirty="0">
                <a:latin typeface="宋体" panose="02010600030101010101" pitchFamily="2" charset="-122"/>
                <a:cs typeface="宋体" panose="02010600030101010101" pitchFamily="2" charset="-122"/>
                <a:sym typeface="+mn-ea"/>
              </a:rPr>
              <a:t>4</a:t>
            </a:r>
            <a:r>
              <a:rPr lang="zh-CN" dirty="0">
                <a:latin typeface="宋体" panose="02010600030101010101" pitchFamily="2" charset="-122"/>
                <a:cs typeface="宋体" panose="02010600030101010101" pitchFamily="2" charset="-122"/>
                <a:sym typeface="+mn-ea"/>
              </a:rPr>
              <a:t>月:完成定稿。</a:t>
            </a:r>
            <a:endParaRPr lang="zh-CN" altLang="en-US" dirty="0">
              <a:latin typeface="宋体" panose="02010600030101010101" pitchFamily="2" charset="-122"/>
              <a:cs typeface="宋体" panose="02010600030101010101" pitchFamily="2" charset="-122"/>
            </a:endParaRPr>
          </a:p>
          <a:p>
            <a:endParaRPr lang="zh-CN" altLang="en-US" dirty="0">
              <a:latin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
          <p:cNvSpPr txBox="1"/>
          <p:nvPr/>
        </p:nvSpPr>
        <p:spPr>
          <a:xfrm>
            <a:off x="179388" y="477203"/>
            <a:ext cx="4760912" cy="506730"/>
          </a:xfrm>
          <a:prstGeom prst="rect">
            <a:avLst/>
          </a:prstGeom>
          <a:noFill/>
          <a:ln w="9525">
            <a:noFill/>
          </a:ln>
        </p:spPr>
        <p:txBody>
          <a:bodyPr wrap="square" anchor="t" anchorCtr="0">
            <a:spAutoFit/>
          </a:bodyPr>
          <a:lstStyle/>
          <a:p>
            <a:pPr>
              <a:lnSpc>
                <a:spcPct val="150000"/>
              </a:lnSpc>
              <a:buClrTx/>
              <a:buSzTx/>
              <a:buNone/>
            </a:pPr>
            <a:r>
              <a:rPr lang="en-US" altLang="zh-CN" sz="1800" b="1">
                <a:latin typeface="黑体" panose="02010609060101010101" pitchFamily="2" charset="-122"/>
                <a:ea typeface="黑体" panose="02010609060101010101" pitchFamily="2" charset="-122"/>
              </a:rPr>
              <a:t>3.1 研究积累与取得成绩</a:t>
            </a:r>
            <a:endParaRPr lang="zh-CN" altLang="en-US">
              <a:latin typeface="Arial" panose="020B0604020202020204" pitchFamily="34" charset="0"/>
              <a:ea typeface="宋体" panose="02010600030101010101" pitchFamily="2" charset="-122"/>
            </a:endParaRPr>
          </a:p>
        </p:txBody>
      </p:sp>
      <p:sp>
        <p:nvSpPr>
          <p:cNvPr id="2253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三、研究基础</a:t>
            </a:r>
          </a:p>
        </p:txBody>
      </p:sp>
      <p:sp>
        <p:nvSpPr>
          <p:cNvPr id="2" name="文本框 1"/>
          <p:cNvSpPr txBox="1"/>
          <p:nvPr/>
        </p:nvSpPr>
        <p:spPr>
          <a:xfrm>
            <a:off x="323529" y="1048386"/>
            <a:ext cx="8820472" cy="6137258"/>
          </a:xfrm>
          <a:prstGeom prst="rect">
            <a:avLst/>
          </a:prstGeom>
          <a:noFill/>
        </p:spPr>
        <p:txBody>
          <a:bodyPr wrap="square" rtlCol="0">
            <a:spAutoFit/>
          </a:bodyPr>
          <a:lstStyle/>
          <a:p>
            <a:pPr marL="342900" indent="-342900">
              <a:lnSpc>
                <a:spcPct val="200000"/>
              </a:lnSpc>
              <a:buFont typeface="Wingdings" pitchFamily="2" charset="2"/>
              <a:buChar char="Ø"/>
            </a:pPr>
            <a:r>
              <a:rPr lang="zh-CN" altLang="en-US" sz="2000" b="1" dirty="0">
                <a:latin typeface="黑体" panose="02010609060101010101" pitchFamily="2" charset="-122"/>
                <a:ea typeface="黑体" panose="02010609060101010101" pitchFamily="2" charset="-122"/>
              </a:rPr>
              <a:t>研究积累</a:t>
            </a:r>
            <a:endParaRPr lang="en-US" altLang="zh-CN" sz="2000" b="1" dirty="0">
              <a:latin typeface="黑体" panose="02010609060101010101" pitchFamily="2" charset="-122"/>
              <a:ea typeface="黑体" panose="02010609060101010101" pitchFamily="2" charset="-122"/>
            </a:endParaRPr>
          </a:p>
          <a:p>
            <a:pPr>
              <a:lnSpc>
                <a:spcPct val="200000"/>
              </a:lnSpc>
            </a:pPr>
            <a:r>
              <a:rPr lang="en-US" sz="2000" dirty="0">
                <a:latin typeface="宋体" panose="02010600030101010101" pitchFamily="2" charset="-122"/>
                <a:cs typeface="宋体" panose="02010600030101010101" pitchFamily="2" charset="-122"/>
                <a:sym typeface="+mn-ea"/>
              </a:rPr>
              <a:t>	1.</a:t>
            </a:r>
            <a:r>
              <a:rPr lang="zh-CN" altLang="en-US" sz="2000" dirty="0">
                <a:latin typeface="宋体" panose="02010600030101010101" pitchFamily="2" charset="-122"/>
                <a:cs typeface="宋体" panose="02010600030101010101" pitchFamily="2" charset="-122"/>
                <a:sym typeface="+mn-ea"/>
              </a:rPr>
              <a:t>工作经验与项目实践</a:t>
            </a:r>
            <a:endParaRPr lang="en-US" sz="2000" dirty="0">
              <a:latin typeface="宋体" panose="02010600030101010101" pitchFamily="2" charset="-122"/>
              <a:cs typeface="宋体" panose="02010600030101010101" pitchFamily="2" charset="-122"/>
              <a:sym typeface="+mn-ea"/>
            </a:endParaRPr>
          </a:p>
          <a:p>
            <a:pPr>
              <a:lnSpc>
                <a:spcPct val="200000"/>
              </a:lnSpc>
            </a:pPr>
            <a:r>
              <a:rPr lang="en-US" sz="2000" dirty="0">
                <a:latin typeface="宋体" panose="02010600030101010101" pitchFamily="2" charset="-122"/>
                <a:cs typeface="宋体" panose="02010600030101010101" pitchFamily="2" charset="-122"/>
                <a:sym typeface="+mn-ea"/>
              </a:rPr>
              <a:t>	2.</a:t>
            </a:r>
            <a:r>
              <a:rPr lang="zh-CN" altLang="en-US" sz="2000" dirty="0">
                <a:latin typeface="宋体" panose="02010600030101010101" pitchFamily="2" charset="-122"/>
                <a:cs typeface="宋体" panose="02010600030101010101" pitchFamily="2" charset="-122"/>
                <a:sym typeface="+mn-ea"/>
              </a:rPr>
              <a:t>风险管理流程学习</a:t>
            </a:r>
            <a:endParaRPr lang="zh-CN" sz="2000" dirty="0">
              <a:latin typeface="宋体" panose="02010600030101010101" pitchFamily="2" charset="-122"/>
              <a:cs typeface="宋体" panose="02010600030101010101" pitchFamily="2" charset="-122"/>
              <a:sym typeface="+mn-ea"/>
            </a:endParaRPr>
          </a:p>
          <a:p>
            <a:pPr>
              <a:lnSpc>
                <a:spcPct val="200000"/>
              </a:lnSpc>
            </a:pPr>
            <a:r>
              <a:rPr lang="en-US" sz="2000" dirty="0">
                <a:latin typeface="宋体" panose="02010600030101010101" pitchFamily="2" charset="-122"/>
                <a:cs typeface="宋体" panose="02010600030101010101" pitchFamily="2" charset="-122"/>
                <a:sym typeface="+mn-ea"/>
              </a:rPr>
              <a:t>	3.</a:t>
            </a:r>
            <a:r>
              <a:rPr lang="zh-CN" altLang="en-US" sz="2000" dirty="0">
                <a:latin typeface="宋体" panose="02010600030101010101" pitchFamily="2" charset="-122"/>
                <a:cs typeface="宋体" panose="02010600030101010101" pitchFamily="2" charset="-122"/>
                <a:sym typeface="+mn-ea"/>
              </a:rPr>
              <a:t>行业咨询与案例收集</a:t>
            </a:r>
            <a:endParaRPr lang="zh-CN" sz="2000" dirty="0">
              <a:latin typeface="宋体" panose="02010600030101010101" pitchFamily="2" charset="-122"/>
              <a:cs typeface="宋体" panose="02010600030101010101" pitchFamily="2" charset="-122"/>
              <a:sym typeface="+mn-ea"/>
            </a:endParaRPr>
          </a:p>
          <a:p>
            <a:pPr>
              <a:lnSpc>
                <a:spcPct val="200000"/>
              </a:lnSpc>
            </a:pPr>
            <a:r>
              <a:rPr lang="en-US" altLang="zh-CN" sz="2000" dirty="0">
                <a:latin typeface="宋体" panose="02010600030101010101" pitchFamily="2" charset="-122"/>
                <a:cs typeface="宋体" panose="02010600030101010101" pitchFamily="2" charset="-122"/>
                <a:sym typeface="+mn-ea"/>
              </a:rPr>
              <a:t>	</a:t>
            </a:r>
            <a:r>
              <a:rPr lang="zh-CN" sz="2000" dirty="0">
                <a:latin typeface="宋体" panose="02010600030101010101" pitchFamily="2" charset="-122"/>
                <a:cs typeface="宋体" panose="02010600030101010101" pitchFamily="2" charset="-122"/>
                <a:sym typeface="+mn-ea"/>
              </a:rPr>
              <a:t>4.文献搜集</a:t>
            </a:r>
            <a:r>
              <a:rPr lang="zh-CN" altLang="en-US" sz="2000" dirty="0">
                <a:latin typeface="宋体" panose="02010600030101010101" pitchFamily="2" charset="-122"/>
                <a:cs typeface="宋体" panose="02010600030101010101" pitchFamily="2" charset="-122"/>
                <a:sym typeface="+mn-ea"/>
              </a:rPr>
              <a:t>阅读</a:t>
            </a:r>
          </a:p>
          <a:p>
            <a:pPr marL="342900" indent="-342900">
              <a:lnSpc>
                <a:spcPct val="200000"/>
              </a:lnSpc>
              <a:buFont typeface="Wingdings" pitchFamily="2" charset="2"/>
              <a:buChar char="Ø"/>
            </a:pPr>
            <a:r>
              <a:rPr lang="zh-CN" altLang="en-US" sz="2000" b="1" dirty="0">
                <a:latin typeface="黑体" panose="02010609060101010101" pitchFamily="2" charset="-122"/>
                <a:ea typeface="黑体" panose="02010609060101010101" pitchFamily="2" charset="-122"/>
              </a:rPr>
              <a:t>取得成绩</a:t>
            </a:r>
            <a:endParaRPr lang="en-US" altLang="zh-CN" sz="2000" b="1" dirty="0">
              <a:latin typeface="黑体" panose="02010609060101010101" pitchFamily="2" charset="-122"/>
              <a:ea typeface="黑体" panose="02010609060101010101" pitchFamily="2" charset="-122"/>
            </a:endParaRPr>
          </a:p>
          <a:p>
            <a:pPr>
              <a:lnSpc>
                <a:spcPct val="200000"/>
              </a:lnSpc>
            </a:pPr>
            <a:r>
              <a:rPr lang="en-US" sz="2000" dirty="0">
                <a:latin typeface="宋体" panose="02010600030101010101" pitchFamily="2" charset="-122"/>
                <a:cs typeface="宋体" panose="02010600030101010101" pitchFamily="2" charset="-122"/>
                <a:sym typeface="+mn-ea"/>
              </a:rPr>
              <a:t>	1.整理搜集了与课题相关核心期刊文献与论文百余篇</a:t>
            </a:r>
            <a:endParaRPr lang="en-US" altLang="zh-CN" sz="2000" dirty="0">
              <a:latin typeface="宋体" panose="02010600030101010101" pitchFamily="2" charset="-122"/>
              <a:cs typeface="宋体" panose="02010600030101010101" pitchFamily="2" charset="-122"/>
              <a:sym typeface="+mn-ea"/>
            </a:endParaRPr>
          </a:p>
          <a:p>
            <a:pPr>
              <a:lnSpc>
                <a:spcPct val="200000"/>
              </a:lnSpc>
            </a:pPr>
            <a:r>
              <a:rPr lang="en-US" sz="2000" dirty="0">
                <a:latin typeface="宋体" panose="02010600030101010101" pitchFamily="2" charset="-122"/>
                <a:cs typeface="宋体" panose="02010600030101010101" pitchFamily="2" charset="-122"/>
                <a:sym typeface="+mn-ea"/>
              </a:rPr>
              <a:t>	</a:t>
            </a:r>
            <a:r>
              <a:rPr lang="en-US" altLang="zh-CN" sz="2000" dirty="0">
                <a:latin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cs typeface="宋体" panose="02010600030101010101" pitchFamily="2" charset="-122"/>
                <a:sym typeface="+mn-ea"/>
              </a:rPr>
              <a:t>调研了</a:t>
            </a:r>
            <a:r>
              <a:rPr lang="en-US" altLang="zh-CN" sz="2000" dirty="0">
                <a:latin typeface="宋体" panose="02010600030101010101" pitchFamily="2" charset="-122"/>
                <a:cs typeface="宋体" panose="02010600030101010101" pitchFamily="2" charset="-122"/>
                <a:sym typeface="+mn-ea"/>
              </a:rPr>
              <a:t>B</a:t>
            </a:r>
            <a:r>
              <a:rPr lang="zh-CN" altLang="en-US" sz="2000" dirty="0">
                <a:latin typeface="宋体" panose="02010600030101010101" pitchFamily="2" charset="-122"/>
                <a:cs typeface="宋体" panose="02010600030101010101" pitchFamily="2" charset="-122"/>
                <a:sym typeface="+mn-ea"/>
              </a:rPr>
              <a:t>公司历史软件项目数据与人员信息</a:t>
            </a:r>
            <a:endParaRPr lang="en-US" altLang="zh-CN" sz="2000" b="1" dirty="0">
              <a:latin typeface="黑体" panose="02010609060101010101" pitchFamily="2" charset="-122"/>
              <a:ea typeface="黑体" panose="02010609060101010101" pitchFamily="2" charset="-122"/>
            </a:endParaRPr>
          </a:p>
          <a:p>
            <a:pPr marL="342900" indent="-342900">
              <a:lnSpc>
                <a:spcPct val="200000"/>
              </a:lnSpc>
              <a:buFont typeface="Wingdings" pitchFamily="2" charset="2"/>
              <a:buChar char="Ø"/>
            </a:pPr>
            <a:endParaRPr lang="en-US" altLang="zh-CN" sz="2000" b="1" dirty="0">
              <a:latin typeface="黑体" panose="02010609060101010101" pitchFamily="2" charset="-122"/>
              <a:ea typeface="黑体" panose="02010609060101010101" pitchFamily="2" charset="-122"/>
            </a:endParaRPr>
          </a:p>
          <a:p>
            <a:pPr>
              <a:lnSpc>
                <a:spcPct val="200000"/>
              </a:lnSpc>
            </a:pPr>
            <a:endParaRPr lang="en-US" sz="2000" dirty="0">
              <a:latin typeface="宋体" panose="02010600030101010101" pitchFamily="2" charset="-122"/>
              <a:cs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2"/>
          <p:cNvSpPr txBox="1"/>
          <p:nvPr/>
        </p:nvSpPr>
        <p:spPr>
          <a:xfrm>
            <a:off x="169863" y="456248"/>
            <a:ext cx="4760912" cy="506730"/>
          </a:xfrm>
          <a:prstGeom prst="rect">
            <a:avLst/>
          </a:prstGeom>
          <a:noFill/>
          <a:ln w="9525">
            <a:noFill/>
          </a:ln>
        </p:spPr>
        <p:txBody>
          <a:bodyPr wrap="square" anchor="t" anchorCtr="0">
            <a:spAutoFit/>
          </a:bodyPr>
          <a:lstStyle/>
          <a:p>
            <a:pPr>
              <a:lnSpc>
                <a:spcPct val="150000"/>
              </a:lnSpc>
            </a:pPr>
            <a:r>
              <a:rPr lang="en-US" altLang="zh-CN" sz="1800" b="1">
                <a:latin typeface="黑体" panose="02010609060101010101" pitchFamily="2" charset="-122"/>
                <a:ea typeface="黑体" panose="02010609060101010101" pitchFamily="2" charset="-122"/>
              </a:rPr>
              <a:t>3.2 预计存在的不足</a:t>
            </a:r>
            <a:endParaRPr lang="zh-CN" altLang="en-US">
              <a:latin typeface="Arial" panose="020B0604020202020204" pitchFamily="34" charset="0"/>
              <a:ea typeface="宋体" panose="02010600030101010101" pitchFamily="2" charset="-122"/>
            </a:endParaRPr>
          </a:p>
        </p:txBody>
      </p:sp>
      <p:sp>
        <p:nvSpPr>
          <p:cNvPr id="2355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三、研究基础</a:t>
            </a:r>
          </a:p>
        </p:txBody>
      </p:sp>
      <p:sp>
        <p:nvSpPr>
          <p:cNvPr id="100" name="文本框 99"/>
          <p:cNvSpPr txBox="1"/>
          <p:nvPr/>
        </p:nvSpPr>
        <p:spPr>
          <a:xfrm>
            <a:off x="2124075" y="2132965"/>
            <a:ext cx="7307580" cy="2222340"/>
          </a:xfrm>
          <a:prstGeom prst="rect">
            <a:avLst/>
          </a:prstGeom>
          <a:noFill/>
          <a:ln w="9525">
            <a:noFill/>
          </a:ln>
        </p:spPr>
        <p:txBody>
          <a:bodyPr wrap="square">
            <a:spAutoFit/>
          </a:bodyPr>
          <a:lstStyle/>
          <a:p>
            <a:pPr indent="304800">
              <a:lnSpc>
                <a:spcPct val="200000"/>
              </a:lnSpc>
            </a:pPr>
            <a:r>
              <a:rPr lang="en-US" altLang="zh-CN" sz="1800" dirty="0">
                <a:ea typeface="宋体" panose="02010600030101010101" pitchFamily="2" charset="-122"/>
              </a:rPr>
              <a:t>1. </a:t>
            </a:r>
            <a:r>
              <a:rPr lang="zh-CN" altLang="en-US" dirty="0"/>
              <a:t>数据收集局限性</a:t>
            </a:r>
            <a:endParaRPr lang="zh-CN" sz="1800" dirty="0">
              <a:ea typeface="宋体" panose="02010600030101010101" pitchFamily="2" charset="-122"/>
            </a:endParaRPr>
          </a:p>
          <a:p>
            <a:pPr indent="304800">
              <a:lnSpc>
                <a:spcPct val="200000"/>
              </a:lnSpc>
            </a:pPr>
            <a:r>
              <a:rPr lang="en-US" altLang="zh-CN" sz="1800" dirty="0">
                <a:ea typeface="宋体" panose="02010600030101010101" pitchFamily="2" charset="-122"/>
              </a:rPr>
              <a:t>2. </a:t>
            </a:r>
            <a:r>
              <a:rPr lang="zh-CN" altLang="en-US" sz="1800" dirty="0">
                <a:ea typeface="宋体" panose="02010600030101010101" pitchFamily="2" charset="-122"/>
              </a:rPr>
              <a:t>研究方法局限性</a:t>
            </a:r>
            <a:endParaRPr lang="zh-CN" sz="1800" dirty="0">
              <a:ea typeface="宋体" panose="02010600030101010101" pitchFamily="2" charset="-122"/>
            </a:endParaRPr>
          </a:p>
          <a:p>
            <a:pPr indent="304800">
              <a:lnSpc>
                <a:spcPct val="200000"/>
              </a:lnSpc>
            </a:pPr>
            <a:r>
              <a:rPr lang="en-US" altLang="zh-CN" sz="1800" dirty="0">
                <a:ea typeface="宋体" panose="02010600030101010101" pitchFamily="2" charset="-122"/>
              </a:rPr>
              <a:t>3. </a:t>
            </a:r>
            <a:r>
              <a:rPr lang="zh-CN" altLang="en-US" sz="1800" dirty="0">
                <a:ea typeface="宋体" panose="02010600030101010101" pitchFamily="2" charset="-122"/>
              </a:rPr>
              <a:t>理论框架局限性</a:t>
            </a:r>
            <a:endParaRPr lang="en-US" altLang="zh-CN" sz="1800" dirty="0">
              <a:ea typeface="宋体" panose="02010600030101010101" pitchFamily="2" charset="-122"/>
            </a:endParaRPr>
          </a:p>
          <a:p>
            <a:pPr indent="304800">
              <a:lnSpc>
                <a:spcPct val="200000"/>
              </a:lnSpc>
            </a:pPr>
            <a:r>
              <a:rPr lang="en-US" altLang="zh-CN" dirty="0"/>
              <a:t>4.</a:t>
            </a:r>
            <a:r>
              <a:rPr lang="zh-CN" altLang="en-US" dirty="0"/>
              <a:t> 实践应用的挑战</a:t>
            </a:r>
            <a:endParaRPr lang="zh-CN" altLang="en-US" sz="180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57"/>
          <p:cNvSpPr txBox="1"/>
          <p:nvPr/>
        </p:nvSpPr>
        <p:spPr>
          <a:xfrm>
            <a:off x="1187450" y="2060575"/>
            <a:ext cx="7258050" cy="1938338"/>
          </a:xfrm>
          <a:prstGeom prst="rect">
            <a:avLst/>
          </a:prstGeom>
          <a:noFill/>
          <a:ln w="9525">
            <a:noFill/>
          </a:ln>
        </p:spPr>
        <p:txBody>
          <a:bodyPr wrap="square" anchor="t" anchorCtr="0">
            <a:spAutoFit/>
          </a:bodyPr>
          <a:lstStyle/>
          <a:p>
            <a:pPr algn="ctr">
              <a:lnSpc>
                <a:spcPct val="200000"/>
              </a:lnSpc>
            </a:pPr>
            <a:r>
              <a:rPr lang="zh-CN" altLang="en-US" sz="3000" b="1">
                <a:latin typeface="宋体" panose="02010600030101010101" pitchFamily="2" charset="-122"/>
                <a:ea typeface="宋体" panose="02010600030101010101" pitchFamily="2" charset="-122"/>
              </a:rPr>
              <a:t>以上论文开题报告，不当之处，</a:t>
            </a:r>
          </a:p>
          <a:p>
            <a:pPr algn="ctr">
              <a:lnSpc>
                <a:spcPct val="200000"/>
              </a:lnSpc>
            </a:pPr>
            <a:r>
              <a:rPr lang="zh-CN" altLang="en-US" sz="3000" b="1">
                <a:latin typeface="宋体" panose="02010600030101010101" pitchFamily="2" charset="-122"/>
                <a:ea typeface="宋体" panose="02010600030101010101" pitchFamily="2" charset="-122"/>
              </a:rPr>
              <a:t>请各位老师给予批评指正，谢谢！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8389"/>
          <p:cNvSpPr>
            <a:spLocks noGrp="1"/>
          </p:cNvSpPr>
          <p:nvPr>
            <p:ph type="title"/>
          </p:nvPr>
        </p:nvSpPr>
        <p:spPr/>
        <p:txBody>
          <a:bodyPr anchor="ctr" anchorCtr="0"/>
          <a:lstStyle/>
          <a:p>
            <a:r>
              <a:rPr lang="zh-CN" altLang="en-US" b="1" dirty="0">
                <a:latin typeface="黑体" panose="02010609060101010101" pitchFamily="2" charset="-122"/>
                <a:ea typeface="黑体" panose="02010609060101010101" pitchFamily="2" charset="-122"/>
              </a:rPr>
              <a:t>目</a:t>
            </a:r>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录</a:t>
            </a:r>
          </a:p>
        </p:txBody>
      </p:sp>
      <p:grpSp>
        <p:nvGrpSpPr>
          <p:cNvPr id="10242" name="组合 1"/>
          <p:cNvGrpSpPr/>
          <p:nvPr/>
        </p:nvGrpSpPr>
        <p:grpSpPr>
          <a:xfrm>
            <a:off x="1198563" y="1268413"/>
            <a:ext cx="6745933" cy="4184650"/>
            <a:chOff x="4845" y="3808"/>
            <a:chExt cx="7163" cy="4838"/>
          </a:xfrm>
        </p:grpSpPr>
        <p:cxnSp>
          <p:nvCxnSpPr>
            <p:cNvPr id="9" name="Straight Connector 7"/>
            <p:cNvCxnSpPr/>
            <p:nvPr>
              <p:custDataLst>
                <p:tags r:id="rId1"/>
              </p:custDataLst>
            </p:nvPr>
          </p:nvCxnSpPr>
          <p:spPr>
            <a:xfrm>
              <a:off x="5056" y="4446"/>
              <a:ext cx="0" cy="750"/>
            </a:xfrm>
            <a:prstGeom prst="line">
              <a:avLst/>
            </a:prstGeom>
            <a:ln w="25400">
              <a:solidFill>
                <a:srgbClr val="72000C"/>
              </a:solidFill>
            </a:ln>
          </p:spPr>
          <p:style>
            <a:lnRef idx="1">
              <a:schemeClr val="accent1"/>
            </a:lnRef>
            <a:fillRef idx="0">
              <a:schemeClr val="accent1"/>
            </a:fillRef>
            <a:effectRef idx="0">
              <a:schemeClr val="accent1"/>
            </a:effectRef>
            <a:fontRef idx="minor">
              <a:schemeClr val="tx1"/>
            </a:fontRef>
          </p:style>
        </p:cxnSp>
        <p:sp>
          <p:nvSpPr>
            <p:cNvPr id="10" name="Shape 22"/>
            <p:cNvSpPr/>
            <p:nvPr>
              <p:custDataLst>
                <p:tags r:id="rId2"/>
              </p:custDataLst>
            </p:nvPr>
          </p:nvSpPr>
          <p:spPr>
            <a:xfrm>
              <a:off x="4845" y="3845"/>
              <a:ext cx="425" cy="425"/>
            </a:xfrm>
            <a:prstGeom prst="rect">
              <a:avLst/>
            </a:prstGeom>
            <a:solidFill>
              <a:srgbClr val="7A000F"/>
            </a:solidFill>
            <a:ln w="9525">
              <a:solidFill>
                <a:srgbClr val="7A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1</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11" name="Rectangle 7"/>
            <p:cNvSpPr/>
            <p:nvPr>
              <p:custDataLst>
                <p:tags r:id="rId3"/>
              </p:custDataLst>
            </p:nvPr>
          </p:nvSpPr>
          <p:spPr>
            <a:xfrm>
              <a:off x="5347" y="3808"/>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立论依据</a:t>
              </a:r>
            </a:p>
          </p:txBody>
        </p:sp>
        <p:sp>
          <p:nvSpPr>
            <p:cNvPr id="12" name="文本框 11"/>
            <p:cNvSpPr txBox="1"/>
            <p:nvPr>
              <p:custDataLst>
                <p:tags r:id="rId4"/>
              </p:custDataLst>
            </p:nvPr>
          </p:nvSpPr>
          <p:spPr>
            <a:xfrm>
              <a:off x="5347" y="4331"/>
              <a:ext cx="6661" cy="864"/>
            </a:xfrm>
            <a:prstGeom prst="rect">
              <a:avLst/>
            </a:prstGeom>
            <a:noFill/>
          </p:spPr>
          <p:txBody>
            <a:bodyPr wrap="square" rtlCol="0" anchor="t" anchorCtr="0">
              <a:noAutofit/>
            </a:bodyPr>
            <a:lstStyle/>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研究背景与意义</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国内外研究现状</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2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1.3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参考文献</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cxnSp>
          <p:nvCxnSpPr>
            <p:cNvPr id="18" name="Straight Connector 7"/>
            <p:cNvCxnSpPr/>
            <p:nvPr>
              <p:custDataLst>
                <p:tags r:id="rId5"/>
              </p:custDataLst>
            </p:nvPr>
          </p:nvCxnSpPr>
          <p:spPr>
            <a:xfrm>
              <a:off x="5056" y="7896"/>
              <a:ext cx="0" cy="750"/>
            </a:xfrm>
            <a:prstGeom prst="line">
              <a:avLst/>
            </a:prstGeom>
            <a:ln w="25400">
              <a:solidFill>
                <a:srgbClr val="7A000F"/>
              </a:solidFill>
            </a:ln>
          </p:spPr>
          <p:style>
            <a:lnRef idx="1">
              <a:schemeClr val="accent1"/>
            </a:lnRef>
            <a:fillRef idx="0">
              <a:schemeClr val="accent1"/>
            </a:fillRef>
            <a:effectRef idx="0">
              <a:schemeClr val="accent1"/>
            </a:effectRef>
            <a:fontRef idx="minor">
              <a:schemeClr val="tx1"/>
            </a:fontRef>
          </p:style>
        </p:cxnSp>
        <p:sp>
          <p:nvSpPr>
            <p:cNvPr id="19" name="Shape 22"/>
            <p:cNvSpPr/>
            <p:nvPr>
              <p:custDataLst>
                <p:tags r:id="rId6"/>
              </p:custDataLst>
            </p:nvPr>
          </p:nvSpPr>
          <p:spPr>
            <a:xfrm>
              <a:off x="4845" y="7295"/>
              <a:ext cx="425" cy="425"/>
            </a:xfrm>
            <a:prstGeom prst="rect">
              <a:avLst/>
            </a:prstGeom>
            <a:solidFill>
              <a:srgbClr val="7A000F"/>
            </a:solidFill>
            <a:ln w="9525">
              <a:solidFill>
                <a:srgbClr val="7A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ea typeface="宋体" panose="02010600030101010101" pitchFamily="2" charset="-122"/>
                  <a:cs typeface="+mn-cs"/>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0" name="Rectangle 7"/>
            <p:cNvSpPr/>
            <p:nvPr>
              <p:custDataLst>
                <p:tags r:id="rId7"/>
              </p:custDataLst>
            </p:nvPr>
          </p:nvSpPr>
          <p:spPr>
            <a:xfrm>
              <a:off x="5347" y="7258"/>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研究基础</a:t>
              </a:r>
            </a:p>
          </p:txBody>
        </p:sp>
        <p:sp>
          <p:nvSpPr>
            <p:cNvPr id="21" name="文本框 20"/>
            <p:cNvSpPr txBox="1"/>
            <p:nvPr>
              <p:custDataLst>
                <p:tags r:id="rId8"/>
              </p:custDataLst>
            </p:nvPr>
          </p:nvSpPr>
          <p:spPr>
            <a:xfrm>
              <a:off x="5347" y="7781"/>
              <a:ext cx="6661" cy="864"/>
            </a:xfrm>
            <a:prstGeom prst="rect">
              <a:avLst/>
            </a:prstGeom>
            <a:noFill/>
          </p:spPr>
          <p:txBody>
            <a:bodyPr wrap="square" rtlCol="0" anchor="t" anchorCtr="0">
              <a:normAutofit/>
            </a:bodyPr>
            <a:lstStyle/>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研究积累与取得成绩</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3.2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预计存在的不足</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cxnSp>
          <p:nvCxnSpPr>
            <p:cNvPr id="23" name="Straight Connector 7"/>
            <p:cNvCxnSpPr/>
            <p:nvPr>
              <p:custDataLst>
                <p:tags r:id="rId9"/>
              </p:custDataLst>
            </p:nvPr>
          </p:nvCxnSpPr>
          <p:spPr>
            <a:xfrm>
              <a:off x="5056" y="6171"/>
              <a:ext cx="0" cy="750"/>
            </a:xfrm>
            <a:prstGeom prst="line">
              <a:avLst/>
            </a:prstGeom>
            <a:ln w="25400">
              <a:solidFill>
                <a:srgbClr val="72000E"/>
              </a:solidFill>
            </a:ln>
          </p:spPr>
          <p:style>
            <a:lnRef idx="1">
              <a:schemeClr val="accent1"/>
            </a:lnRef>
            <a:fillRef idx="0">
              <a:schemeClr val="accent1"/>
            </a:fillRef>
            <a:effectRef idx="0">
              <a:schemeClr val="accent1"/>
            </a:effectRef>
            <a:fontRef idx="minor">
              <a:schemeClr val="tx1"/>
            </a:fontRef>
          </p:style>
        </p:cxnSp>
        <p:sp>
          <p:nvSpPr>
            <p:cNvPr id="24" name="Shape 22"/>
            <p:cNvSpPr/>
            <p:nvPr>
              <p:custDataLst>
                <p:tags r:id="rId10"/>
              </p:custDataLst>
            </p:nvPr>
          </p:nvSpPr>
          <p:spPr>
            <a:xfrm>
              <a:off x="4845" y="5570"/>
              <a:ext cx="425" cy="425"/>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5" name="Rectangle 7"/>
            <p:cNvSpPr/>
            <p:nvPr>
              <p:custDataLst>
                <p:tags r:id="rId11"/>
              </p:custDataLst>
            </p:nvPr>
          </p:nvSpPr>
          <p:spPr>
            <a:xfrm>
              <a:off x="5347" y="5533"/>
              <a:ext cx="6660" cy="47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rmAutofit/>
            </a:bodyPr>
            <a:lstStyle/>
            <a:p>
              <a:pPr lvl="0" algn="l" fontAlgn="base">
                <a:lnSpc>
                  <a:spcPct val="100000"/>
                </a:lnSpc>
                <a:buClrTx/>
                <a:buSzTx/>
                <a:buFontTx/>
              </a:pPr>
              <a:r>
                <a:rPr lang="zh-CN" altLang="en-US" sz="2000" b="1" strike="noStrike" spc="200" noProof="1">
                  <a:solidFill>
                    <a:schemeClr val="tx1">
                      <a:lumMod val="85000"/>
                      <a:lumOff val="15000"/>
                    </a:schemeClr>
                  </a:solidFill>
                  <a:uFillTx/>
                  <a:latin typeface="黑体" panose="02010609060101010101" pitchFamily="2" charset="-122"/>
                  <a:ea typeface="黑体" panose="02010609060101010101" pitchFamily="2" charset="-122"/>
                  <a:cs typeface="Arial" panose="020B0604020202020204" pitchFamily="34" charset="0"/>
                  <a:sym typeface="Arial" panose="020B0604020202020204" pitchFamily="34" charset="0"/>
                </a:rPr>
                <a:t>研究方案</a:t>
              </a:r>
            </a:p>
          </p:txBody>
        </p:sp>
        <p:sp>
          <p:nvSpPr>
            <p:cNvPr id="26" name="文本框 25"/>
            <p:cNvSpPr txBox="1"/>
            <p:nvPr>
              <p:custDataLst>
                <p:tags r:id="rId12"/>
              </p:custDataLst>
            </p:nvPr>
          </p:nvSpPr>
          <p:spPr>
            <a:xfrm>
              <a:off x="5347" y="6057"/>
              <a:ext cx="6661" cy="864"/>
            </a:xfrm>
            <a:prstGeom prst="rect">
              <a:avLst/>
            </a:prstGeom>
            <a:noFill/>
          </p:spPr>
          <p:txBody>
            <a:bodyPr wrap="square" rtlCol="0" anchor="t" anchorCtr="0">
              <a:normAutofit/>
            </a:bodyPr>
            <a:lstStyle/>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2.1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研究目标、研究内容</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a:p>
              <a:pPr marL="171450" indent="-171450">
                <a:lnSpc>
                  <a:spcPct val="150000"/>
                </a:lnSpc>
                <a:buFont typeface="Arial" panose="020B0604020202020204" pitchFamily="34" charset="0"/>
                <a:buChar char="•"/>
              </a:pPr>
              <a:r>
                <a:rPr kumimoji="1" lang="en-US" altLang="zh-CN"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2.2  </a:t>
              </a:r>
              <a:r>
                <a:rPr kumimoji="1" lang="zh-CN" altLang="en-US" sz="1450" b="1" spc="150" noProof="1">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研究方法、技术路线、可行性分析</a:t>
              </a:r>
              <a:endParaRPr kumimoji="1" lang="zh-CN" altLang="en-US" sz="1450" b="1" spc="150" noProof="1">
                <a:solidFill>
                  <a:schemeClr val="tx1">
                    <a:lumMod val="85000"/>
                    <a:lumOff val="15000"/>
                  </a:schemeClr>
                </a:solidFill>
                <a:latin typeface="宋体" panose="02010600030101010101" pitchFamily="2" charset="-122"/>
                <a:cs typeface="宋体" panose="02010600030101010101" pitchFamily="2" charset="-122"/>
                <a:sym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3"/>
          <p:cNvSpPr txBox="1"/>
          <p:nvPr/>
        </p:nvSpPr>
        <p:spPr>
          <a:xfrm>
            <a:off x="133668" y="456248"/>
            <a:ext cx="5675312" cy="858377"/>
          </a:xfrm>
          <a:prstGeom prst="rect">
            <a:avLst/>
          </a:prstGeom>
          <a:noFill/>
          <a:ln w="9525">
            <a:noFill/>
          </a:ln>
        </p:spPr>
        <p:txBody>
          <a:bodyPr wrap="square" anchor="t" anchorCtr="0">
            <a:spAutoFit/>
          </a:bodyPr>
          <a:lstStyle/>
          <a:p>
            <a:pPr>
              <a:lnSpc>
                <a:spcPct val="150000"/>
              </a:lnSpc>
            </a:pPr>
            <a:r>
              <a:rPr lang="en-US" altLang="zh-CN" b="1" dirty="0">
                <a:latin typeface="黑体" panose="02010609060101010101" pitchFamily="2" charset="-122"/>
                <a:ea typeface="黑体" panose="02010609060101010101" pitchFamily="2" charset="-122"/>
              </a:rPr>
              <a:t>1.1 </a:t>
            </a:r>
            <a:r>
              <a:rPr lang="zh-CN" altLang="en-US" b="1" dirty="0">
                <a:latin typeface="黑体" panose="02010609060101010101" pitchFamily="2" charset="-122"/>
                <a:ea typeface="黑体" panose="02010609060101010101" pitchFamily="2" charset="-122"/>
              </a:rPr>
              <a:t>研究背景与意义</a:t>
            </a:r>
          </a:p>
          <a:p>
            <a:pPr marL="285750" indent="-285750">
              <a:lnSpc>
                <a:spcPct val="150000"/>
              </a:lnSpc>
              <a:buFont typeface="Wingdings" pitchFamily="2" charset="2"/>
              <a:buChar char="Ø"/>
            </a:pPr>
            <a:r>
              <a:rPr lang="zh-CN" altLang="en-US" b="1" dirty="0">
                <a:latin typeface="黑体" panose="02010609060101010101" pitchFamily="2" charset="-122"/>
                <a:ea typeface="黑体" panose="02010609060101010101" pitchFamily="2" charset="-122"/>
              </a:rPr>
              <a:t>背景</a:t>
            </a:r>
          </a:p>
        </p:txBody>
      </p:sp>
      <p:sp>
        <p:nvSpPr>
          <p:cNvPr id="11266"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37" name="文本框 36"/>
          <p:cNvSpPr txBox="1"/>
          <p:nvPr/>
        </p:nvSpPr>
        <p:spPr>
          <a:xfrm>
            <a:off x="1239520" y="1429385"/>
            <a:ext cx="3692520" cy="369332"/>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软件在生活中的广泛应用</a:t>
            </a:r>
          </a:p>
        </p:txBody>
      </p:sp>
      <p:sp>
        <p:nvSpPr>
          <p:cNvPr id="39" name="文本框 38"/>
          <p:cNvSpPr txBox="1"/>
          <p:nvPr/>
        </p:nvSpPr>
        <p:spPr>
          <a:xfrm>
            <a:off x="1330957" y="2768822"/>
            <a:ext cx="563816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快速迭代下项目管理的挑战</a:t>
            </a:r>
          </a:p>
        </p:txBody>
      </p:sp>
      <p:sp>
        <p:nvSpPr>
          <p:cNvPr id="42" name="Content Placeholder 2"/>
          <p:cNvSpPr txBox="1"/>
          <p:nvPr/>
        </p:nvSpPr>
        <p:spPr>
          <a:xfrm>
            <a:off x="1330956" y="4512620"/>
            <a:ext cx="7869555" cy="633730"/>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altLang="en-US" sz="1600" dirty="0">
                <a:solidFill>
                  <a:srgbClr val="000000"/>
                </a:solidFill>
                <a:latin typeface="宋体" panose="02010600030101010101" pitchFamily="2" charset="-122"/>
                <a:cs typeface="宋体" panose="02010600030101010101" pitchFamily="2" charset="-122"/>
                <a:sym typeface="思源黑体" pitchFamily="34" charset="-122"/>
              </a:rPr>
              <a:t>增速放缓、需求多样化、个性化</a:t>
            </a:r>
          </a:p>
        </p:txBody>
      </p:sp>
      <p:sp>
        <p:nvSpPr>
          <p:cNvPr id="24" name="Shape 22"/>
          <p:cNvSpPr/>
          <p:nvPr>
            <p:custDataLst>
              <p:tags r:id="rId1"/>
            </p:custDataLst>
          </p:nvPr>
        </p:nvSpPr>
        <p:spPr>
          <a:xfrm>
            <a:off x="755333" y="142213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4" name="Shape 22"/>
          <p:cNvSpPr/>
          <p:nvPr>
            <p:custDataLst>
              <p:tags r:id="rId2"/>
            </p:custDataLst>
          </p:nvPr>
        </p:nvSpPr>
        <p:spPr>
          <a:xfrm>
            <a:off x="764858" y="2773362"/>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2" name="TextBox 1">
            <a:extLst>
              <a:ext uri="{FF2B5EF4-FFF2-40B4-BE49-F238E27FC236}">
                <a16:creationId xmlns:a16="http://schemas.microsoft.com/office/drawing/2014/main" id="{80FF2759-3AAB-658E-5090-FD0ADFD28A98}"/>
              </a:ext>
            </a:extLst>
          </p:cNvPr>
          <p:cNvSpPr txBox="1"/>
          <p:nvPr/>
        </p:nvSpPr>
        <p:spPr>
          <a:xfrm>
            <a:off x="1344194" y="3239772"/>
            <a:ext cx="2023311" cy="369332"/>
          </a:xfrm>
          <a:prstGeom prst="rect">
            <a:avLst/>
          </a:prstGeom>
          <a:noFill/>
        </p:spPr>
        <p:txBody>
          <a:bodyPr wrap="none" rtlCol="0">
            <a:spAutoFit/>
          </a:bodyPr>
          <a:lstStyle/>
          <a:p>
            <a:r>
              <a:rPr lang="en-CN" dirty="0"/>
              <a:t>人员</a:t>
            </a:r>
            <a:r>
              <a:rPr lang="zh-CN" altLang="en-US" dirty="0"/>
              <a:t>、</a:t>
            </a:r>
            <a:r>
              <a:rPr lang="zh-CN" altLang="en-CN" dirty="0"/>
              <a:t>技术</a:t>
            </a:r>
            <a:r>
              <a:rPr lang="zh-CN" altLang="en-US" dirty="0"/>
              <a:t>、业务</a:t>
            </a:r>
            <a:endParaRPr lang="en-CN" dirty="0"/>
          </a:p>
        </p:txBody>
      </p:sp>
      <p:sp>
        <p:nvSpPr>
          <p:cNvPr id="5" name="TextBox 4">
            <a:extLst>
              <a:ext uri="{FF2B5EF4-FFF2-40B4-BE49-F238E27FC236}">
                <a16:creationId xmlns:a16="http://schemas.microsoft.com/office/drawing/2014/main" id="{E7CB7383-33A2-1E51-92E9-1A85FE532993}"/>
              </a:ext>
            </a:extLst>
          </p:cNvPr>
          <p:cNvSpPr txBox="1"/>
          <p:nvPr/>
        </p:nvSpPr>
        <p:spPr>
          <a:xfrm>
            <a:off x="1331640" y="1991161"/>
            <a:ext cx="2818400" cy="369332"/>
          </a:xfrm>
          <a:prstGeom prst="rect">
            <a:avLst/>
          </a:prstGeom>
          <a:noFill/>
        </p:spPr>
        <p:txBody>
          <a:bodyPr wrap="none" rtlCol="0">
            <a:spAutoFit/>
          </a:bodyPr>
          <a:lstStyle/>
          <a:p>
            <a:r>
              <a:rPr lang="en-CN" dirty="0"/>
              <a:t>衣食住行</a:t>
            </a:r>
            <a:r>
              <a:rPr lang="zh-CN" altLang="en-US" dirty="0"/>
              <a:t>，都离不开软件</a:t>
            </a:r>
            <a:endParaRPr lang="en-CN" dirty="0"/>
          </a:p>
        </p:txBody>
      </p:sp>
      <p:sp>
        <p:nvSpPr>
          <p:cNvPr id="6" name="Shape 22">
            <a:extLst>
              <a:ext uri="{FF2B5EF4-FFF2-40B4-BE49-F238E27FC236}">
                <a16:creationId xmlns:a16="http://schemas.microsoft.com/office/drawing/2014/main" id="{BFE269C4-3E70-569B-A592-F4BCF79CBB19}"/>
              </a:ext>
            </a:extLst>
          </p:cNvPr>
          <p:cNvSpPr/>
          <p:nvPr>
            <p:custDataLst>
              <p:tags r:id="rId3"/>
            </p:custDataLst>
          </p:nvPr>
        </p:nvSpPr>
        <p:spPr>
          <a:xfrm>
            <a:off x="755333" y="4109831"/>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7" name="文本框 38">
            <a:extLst>
              <a:ext uri="{FF2B5EF4-FFF2-40B4-BE49-F238E27FC236}">
                <a16:creationId xmlns:a16="http://schemas.microsoft.com/office/drawing/2014/main" id="{0EA19183-A024-3E9B-0052-E454B6764DB9}"/>
              </a:ext>
            </a:extLst>
          </p:cNvPr>
          <p:cNvSpPr txBox="1"/>
          <p:nvPr/>
        </p:nvSpPr>
        <p:spPr>
          <a:xfrm>
            <a:off x="1330956" y="4075986"/>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思源黑体" pitchFamily="34" charset="-122"/>
              </a:rPr>
              <a:t>市场竞争与用户需求的双重压力</a:t>
            </a:r>
            <a:endParaRPr lang="zh-CN" altLang="en-US" sz="1800" b="1" dirty="0">
              <a:latin typeface="思源黑体" pitchFamily="34" charset="-122"/>
              <a:ea typeface="思源黑体" pitchFamily="34" charset="-122"/>
              <a:sym typeface="思源黑体"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框 3"/>
          <p:cNvSpPr txBox="1"/>
          <p:nvPr/>
        </p:nvSpPr>
        <p:spPr>
          <a:xfrm>
            <a:off x="179388" y="476568"/>
            <a:ext cx="5675312" cy="858377"/>
          </a:xfrm>
          <a:prstGeom prst="rect">
            <a:avLst/>
          </a:prstGeom>
          <a:noFill/>
          <a:ln w="9525">
            <a:noFill/>
          </a:ln>
        </p:spPr>
        <p:txBody>
          <a:bodyPr wrap="square" anchor="t" anchorCtr="0">
            <a:spAutoFit/>
          </a:bodyPr>
          <a:lstStyle/>
          <a:p>
            <a:pPr>
              <a:lnSpc>
                <a:spcPct val="150000"/>
              </a:lnSpc>
              <a:buSzTx/>
              <a:buNone/>
            </a:pPr>
            <a:r>
              <a:rPr lang="en-US" altLang="zh-CN" b="1" dirty="0">
                <a:latin typeface="黑体" panose="02010609060101010101" pitchFamily="2" charset="-122"/>
                <a:ea typeface="黑体" panose="02010609060101010101" pitchFamily="2" charset="-122"/>
              </a:rPr>
              <a:t>1.1 </a:t>
            </a:r>
            <a:r>
              <a:rPr lang="en-US" altLang="zh-CN" b="1" dirty="0" err="1">
                <a:latin typeface="黑体" panose="02010609060101010101" pitchFamily="2" charset="-122"/>
                <a:ea typeface="黑体" panose="02010609060101010101" pitchFamily="2" charset="-122"/>
              </a:rPr>
              <a:t>研究背景与意义</a:t>
            </a:r>
            <a:endParaRPr lang="en-US" altLang="zh-CN" b="1" dirty="0">
              <a:latin typeface="黑体" panose="02010609060101010101" pitchFamily="2" charset="-122"/>
              <a:ea typeface="黑体" panose="02010609060101010101" pitchFamily="2" charset="-122"/>
            </a:endParaRPr>
          </a:p>
          <a:p>
            <a:pPr marL="285750" indent="-285750">
              <a:lnSpc>
                <a:spcPct val="150000"/>
              </a:lnSpc>
              <a:buSzTx/>
              <a:buFont typeface="Wingdings" pitchFamily="2" charset="2"/>
              <a:buChar char="Ø"/>
            </a:pPr>
            <a:r>
              <a:rPr lang="en-US" altLang="zh-CN" b="1" dirty="0" err="1">
                <a:latin typeface="黑体" panose="02010609060101010101" pitchFamily="2" charset="-122"/>
                <a:ea typeface="黑体" panose="02010609060101010101" pitchFamily="2" charset="-122"/>
              </a:rPr>
              <a:t>意义</a:t>
            </a:r>
            <a:endParaRPr lang="en-US" altLang="zh-CN" b="1" dirty="0">
              <a:latin typeface="黑体" panose="02010609060101010101" pitchFamily="2" charset="-122"/>
              <a:ea typeface="黑体" panose="02010609060101010101" pitchFamily="2" charset="-122"/>
            </a:endParaRPr>
          </a:p>
        </p:txBody>
      </p:sp>
      <p:sp>
        <p:nvSpPr>
          <p:cNvPr id="12290"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12291" name="文本框 99"/>
          <p:cNvSpPr txBox="1"/>
          <p:nvPr/>
        </p:nvSpPr>
        <p:spPr>
          <a:xfrm>
            <a:off x="975995" y="4241165"/>
            <a:ext cx="5080000" cy="690563"/>
          </a:xfrm>
          <a:prstGeom prst="rect">
            <a:avLst/>
          </a:prstGeom>
          <a:noFill/>
          <a:ln w="9525">
            <a:noFill/>
          </a:ln>
        </p:spPr>
        <p:txBody>
          <a:bodyPr anchor="t" anchorCtr="0">
            <a:spAutoFit/>
          </a:bodyPr>
          <a:lstStyle/>
          <a:p>
            <a:pPr indent="304800"/>
            <a:endParaRPr lang="zh-CN" altLang="zh-CN" sz="1200">
              <a:latin typeface="Times New Roman" panose="02020603050405020304" charset="0"/>
              <a:ea typeface="宋体" panose="02010600030101010101" pitchFamily="2" charset="-122"/>
            </a:endParaRPr>
          </a:p>
          <a:p>
            <a:pPr indent="304800">
              <a:lnSpc>
                <a:spcPct val="150000"/>
              </a:lnSpc>
            </a:pPr>
            <a:endParaRPr lang="zh-CN" altLang="en-US">
              <a:latin typeface="宋体" panose="02010600030101010101" pitchFamily="2" charset="-122"/>
              <a:ea typeface="宋体" panose="02010600030101010101" pitchFamily="2" charset="-122"/>
            </a:endParaRPr>
          </a:p>
        </p:txBody>
      </p:sp>
      <p:sp>
        <p:nvSpPr>
          <p:cNvPr id="37" name="文本框 36"/>
          <p:cNvSpPr txBox="1"/>
          <p:nvPr/>
        </p:nvSpPr>
        <p:spPr>
          <a:xfrm>
            <a:off x="1311275" y="1644015"/>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提高项目成功率</a:t>
            </a:r>
          </a:p>
        </p:txBody>
      </p:sp>
      <p:sp>
        <p:nvSpPr>
          <p:cNvPr id="39" name="文本框 38"/>
          <p:cNvSpPr txBox="1"/>
          <p:nvPr/>
        </p:nvSpPr>
        <p:spPr>
          <a:xfrm>
            <a:off x="1279398" y="4312077"/>
            <a:ext cx="5242054" cy="369332"/>
          </a:xfrm>
          <a:prstGeom prst="rect">
            <a:avLst/>
          </a:prstGeom>
          <a:noFill/>
          <a:ln w="9525">
            <a:noFill/>
          </a:ln>
        </p:spPr>
        <p:txBody>
          <a:bodyPr wrap="square" anchor="t" anchorCtr="0">
            <a:spAutoFit/>
          </a:bodyPr>
          <a:lstStyle/>
          <a:p>
            <a:r>
              <a:rPr lang="zh-CN" altLang="en-US" b="1" dirty="0">
                <a:latin typeface="思源黑体" pitchFamily="34" charset="-122"/>
                <a:ea typeface="思源黑体" pitchFamily="34" charset="-122"/>
                <a:sym typeface="思源黑体" pitchFamily="34" charset="-122"/>
              </a:rPr>
              <a:t>为中小型互联网公司提供软件项目风险管理的借鉴</a:t>
            </a:r>
          </a:p>
        </p:txBody>
      </p:sp>
      <p:sp>
        <p:nvSpPr>
          <p:cNvPr id="24" name="Shape 22"/>
          <p:cNvSpPr/>
          <p:nvPr>
            <p:custDataLst>
              <p:tags r:id="rId1"/>
            </p:custDataLst>
          </p:nvPr>
        </p:nvSpPr>
        <p:spPr>
          <a:xfrm>
            <a:off x="839153" y="162850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Shape 22"/>
          <p:cNvSpPr/>
          <p:nvPr>
            <p:custDataLst>
              <p:tags r:id="rId2"/>
            </p:custDataLst>
          </p:nvPr>
        </p:nvSpPr>
        <p:spPr>
          <a:xfrm>
            <a:off x="876682" y="431380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uFillTx/>
                <a:latin typeface="宋体" panose="02010600030101010101" pitchFamily="2" charset="-122"/>
                <a:sym typeface="Arial" panose="020B0604020202020204" pitchFamily="34" charset="0"/>
              </a:rPr>
              <a:t>4</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3" name="TextBox 2">
            <a:extLst>
              <a:ext uri="{FF2B5EF4-FFF2-40B4-BE49-F238E27FC236}">
                <a16:creationId xmlns:a16="http://schemas.microsoft.com/office/drawing/2014/main" id="{ECE2AF56-BEBC-B505-C767-4F6E446CABE4}"/>
              </a:ext>
            </a:extLst>
          </p:cNvPr>
          <p:cNvSpPr txBox="1"/>
          <p:nvPr/>
        </p:nvSpPr>
        <p:spPr>
          <a:xfrm>
            <a:off x="1304384" y="2073076"/>
            <a:ext cx="4570482" cy="369332"/>
          </a:xfrm>
          <a:prstGeom prst="rect">
            <a:avLst/>
          </a:prstGeom>
          <a:noFill/>
        </p:spPr>
        <p:txBody>
          <a:bodyPr wrap="none" rtlCol="0">
            <a:spAutoFit/>
          </a:bodyPr>
          <a:lstStyle/>
          <a:p>
            <a:r>
              <a:rPr lang="en-CN" dirty="0"/>
              <a:t>识别风险</a:t>
            </a:r>
            <a:r>
              <a:rPr lang="zh-CN" altLang="en-US" dirty="0"/>
              <a:t>、制定策略、减少项目失败可能性</a:t>
            </a:r>
            <a:endParaRPr lang="en-CN" dirty="0"/>
          </a:p>
        </p:txBody>
      </p:sp>
      <p:sp>
        <p:nvSpPr>
          <p:cNvPr id="4" name="TextBox 3">
            <a:extLst>
              <a:ext uri="{FF2B5EF4-FFF2-40B4-BE49-F238E27FC236}">
                <a16:creationId xmlns:a16="http://schemas.microsoft.com/office/drawing/2014/main" id="{208B181E-E495-DD27-C9D6-B001CD0B8C2C}"/>
              </a:ext>
            </a:extLst>
          </p:cNvPr>
          <p:cNvSpPr txBox="1"/>
          <p:nvPr/>
        </p:nvSpPr>
        <p:spPr>
          <a:xfrm>
            <a:off x="1382921" y="4752321"/>
            <a:ext cx="4673074" cy="923330"/>
          </a:xfrm>
          <a:prstGeom prst="rect">
            <a:avLst/>
          </a:prstGeom>
          <a:noFill/>
        </p:spPr>
        <p:txBody>
          <a:bodyPr wrap="none" rtlCol="0">
            <a:spAutoFit/>
          </a:bodyPr>
          <a:lstStyle/>
          <a:p>
            <a:r>
              <a:rPr lang="zh-CN" altLang="en-US" dirty="0">
                <a:hlinkClick r:id="rId7"/>
              </a:rPr>
              <a:t>截至</a:t>
            </a:r>
            <a:r>
              <a:rPr lang="en-US" altLang="zh-CN" dirty="0">
                <a:hlinkClick r:id="rId7"/>
              </a:rPr>
              <a:t>22</a:t>
            </a:r>
            <a:r>
              <a:rPr lang="zh-CN" altLang="en-US" dirty="0">
                <a:hlinkClick r:id="rId7"/>
              </a:rPr>
              <a:t>年末，中小微企业数量超过</a:t>
            </a:r>
            <a:r>
              <a:rPr lang="en-US" altLang="zh-CN" dirty="0">
                <a:hlinkClick r:id="rId7"/>
              </a:rPr>
              <a:t>5200</a:t>
            </a:r>
            <a:r>
              <a:rPr lang="zh-CN" altLang="en-US" dirty="0">
                <a:hlinkClick r:id="rId7"/>
              </a:rPr>
              <a:t>万户</a:t>
            </a:r>
            <a:endParaRPr lang="en-US" altLang="zh-CN" dirty="0"/>
          </a:p>
          <a:p>
            <a:endParaRPr lang="en-US" altLang="zh-CN" dirty="0"/>
          </a:p>
          <a:p>
            <a:r>
              <a:rPr lang="en-US" altLang="zh-CN" dirty="0"/>
              <a:t>2024</a:t>
            </a:r>
            <a:r>
              <a:rPr lang="zh-CN" altLang="en-US" dirty="0"/>
              <a:t>政府报告，深化大数据、人工智能</a:t>
            </a:r>
            <a:endParaRPr lang="en-CN" dirty="0"/>
          </a:p>
        </p:txBody>
      </p:sp>
      <p:sp>
        <p:nvSpPr>
          <p:cNvPr id="5" name="Shape 22">
            <a:extLst>
              <a:ext uri="{FF2B5EF4-FFF2-40B4-BE49-F238E27FC236}">
                <a16:creationId xmlns:a16="http://schemas.microsoft.com/office/drawing/2014/main" id="{A8A62C9E-25EB-D6FE-541C-A401BFE6C0D3}"/>
              </a:ext>
            </a:extLst>
          </p:cNvPr>
          <p:cNvSpPr/>
          <p:nvPr>
            <p:custDataLst>
              <p:tags r:id="rId3"/>
            </p:custDataLst>
          </p:nvPr>
        </p:nvSpPr>
        <p:spPr>
          <a:xfrm>
            <a:off x="839153" y="2526107"/>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2</a:t>
            </a:r>
          </a:p>
        </p:txBody>
      </p:sp>
      <p:sp>
        <p:nvSpPr>
          <p:cNvPr id="6" name="Shape 22">
            <a:extLst>
              <a:ext uri="{FF2B5EF4-FFF2-40B4-BE49-F238E27FC236}">
                <a16:creationId xmlns:a16="http://schemas.microsoft.com/office/drawing/2014/main" id="{93334585-852F-098F-0623-3EE8E6F643EE}"/>
              </a:ext>
            </a:extLst>
          </p:cNvPr>
          <p:cNvSpPr/>
          <p:nvPr>
            <p:custDataLst>
              <p:tags r:id="rId4"/>
            </p:custDataLst>
          </p:nvPr>
        </p:nvSpPr>
        <p:spPr>
          <a:xfrm>
            <a:off x="839153" y="3407416"/>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noProof="1">
                <a:solidFill>
                  <a:schemeClr val="bg1"/>
                </a:solidFill>
                <a:latin typeface="宋体" panose="02010600030101010101" pitchFamily="2" charset="-122"/>
                <a:sym typeface="Arial" panose="020B0604020202020204" pitchFamily="34" charset="0"/>
              </a:rPr>
              <a:t>3</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
        <p:nvSpPr>
          <p:cNvPr id="7" name="文本框 36">
            <a:extLst>
              <a:ext uri="{FF2B5EF4-FFF2-40B4-BE49-F238E27FC236}">
                <a16:creationId xmlns:a16="http://schemas.microsoft.com/office/drawing/2014/main" id="{03C1D68F-33A2-14A0-9CA5-3B39BAA8B236}"/>
              </a:ext>
            </a:extLst>
          </p:cNvPr>
          <p:cNvSpPr txBox="1"/>
          <p:nvPr/>
        </p:nvSpPr>
        <p:spPr>
          <a:xfrm>
            <a:off x="1311275" y="2528514"/>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增强竞争优势</a:t>
            </a:r>
          </a:p>
        </p:txBody>
      </p:sp>
      <p:sp>
        <p:nvSpPr>
          <p:cNvPr id="8" name="TextBox 7">
            <a:extLst>
              <a:ext uri="{FF2B5EF4-FFF2-40B4-BE49-F238E27FC236}">
                <a16:creationId xmlns:a16="http://schemas.microsoft.com/office/drawing/2014/main" id="{4C4360F4-1513-9712-83BE-C3B758A399BB}"/>
              </a:ext>
            </a:extLst>
          </p:cNvPr>
          <p:cNvSpPr txBox="1"/>
          <p:nvPr/>
        </p:nvSpPr>
        <p:spPr>
          <a:xfrm>
            <a:off x="1311275" y="2982920"/>
            <a:ext cx="4108817" cy="369332"/>
          </a:xfrm>
          <a:prstGeom prst="rect">
            <a:avLst/>
          </a:prstGeom>
          <a:noFill/>
        </p:spPr>
        <p:txBody>
          <a:bodyPr wrap="none" rtlCol="0">
            <a:spAutoFit/>
          </a:bodyPr>
          <a:lstStyle/>
          <a:p>
            <a:r>
              <a:rPr lang="en-CN" dirty="0"/>
              <a:t>竞争</a:t>
            </a:r>
            <a:r>
              <a:rPr lang="zh-CN" altLang="en-US" dirty="0"/>
              <a:t>、需求变化，快速响应和适应变化</a:t>
            </a:r>
            <a:endParaRPr lang="en-CN" dirty="0"/>
          </a:p>
        </p:txBody>
      </p:sp>
      <p:sp>
        <p:nvSpPr>
          <p:cNvPr id="9" name="文本框 36">
            <a:extLst>
              <a:ext uri="{FF2B5EF4-FFF2-40B4-BE49-F238E27FC236}">
                <a16:creationId xmlns:a16="http://schemas.microsoft.com/office/drawing/2014/main" id="{F209FF9A-8965-69B0-905C-AE00AAE835C7}"/>
              </a:ext>
            </a:extLst>
          </p:cNvPr>
          <p:cNvSpPr txBox="1"/>
          <p:nvPr/>
        </p:nvSpPr>
        <p:spPr>
          <a:xfrm>
            <a:off x="1311275" y="3423164"/>
            <a:ext cx="4591050"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cs typeface="黑体" panose="02010609060101010101" pitchFamily="2" charset="-122"/>
                <a:sym typeface="思源黑体" pitchFamily="34" charset="-122"/>
              </a:rPr>
              <a:t>支持战略决策</a:t>
            </a:r>
          </a:p>
        </p:txBody>
      </p:sp>
      <p:sp>
        <p:nvSpPr>
          <p:cNvPr id="10" name="TextBox 9">
            <a:extLst>
              <a:ext uri="{FF2B5EF4-FFF2-40B4-BE49-F238E27FC236}">
                <a16:creationId xmlns:a16="http://schemas.microsoft.com/office/drawing/2014/main" id="{ED982CE3-965B-2B7C-0F0B-E2687A7CD511}"/>
              </a:ext>
            </a:extLst>
          </p:cNvPr>
          <p:cNvSpPr txBox="1"/>
          <p:nvPr/>
        </p:nvSpPr>
        <p:spPr>
          <a:xfrm>
            <a:off x="1311275" y="3860961"/>
            <a:ext cx="5080237" cy="369332"/>
          </a:xfrm>
          <a:prstGeom prst="rect">
            <a:avLst/>
          </a:prstGeom>
          <a:noFill/>
        </p:spPr>
        <p:txBody>
          <a:bodyPr wrap="none" rtlCol="0">
            <a:spAutoFit/>
          </a:bodyPr>
          <a:lstStyle/>
          <a:p>
            <a:r>
              <a:rPr lang="en-CN" dirty="0"/>
              <a:t>全面考虑风险</a:t>
            </a:r>
            <a:r>
              <a:rPr lang="zh-CN" altLang="en-US" dirty="0"/>
              <a:t>、确保不确定中稳健前行、可持续</a:t>
            </a:r>
            <a:endParaRPr lang="en-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3087370"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1.2 </a:t>
            </a:r>
            <a:r>
              <a:rPr lang="en-US" altLang="zh-CN" sz="1800" b="1" dirty="0" err="1">
                <a:latin typeface="黑体" panose="02010609060101010101" pitchFamily="2" charset="-122"/>
                <a:ea typeface="黑体" panose="02010609060101010101" pitchFamily="2" charset="-122"/>
              </a:rPr>
              <a:t>国内外研究现状</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文献综述</a:t>
            </a:r>
            <a:endParaRPr lang="en-US" altLang="zh-CN" sz="1800" b="1" dirty="0">
              <a:latin typeface="黑体" panose="02010609060101010101" pitchFamily="2" charset="-122"/>
              <a:ea typeface="黑体" panose="02010609060101010101" pitchFamily="2" charset="-122"/>
            </a:endParaRP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4" name="Rectangle 3">
            <a:extLst>
              <a:ext uri="{FF2B5EF4-FFF2-40B4-BE49-F238E27FC236}">
                <a16:creationId xmlns:a16="http://schemas.microsoft.com/office/drawing/2014/main" id="{B7E3960B-9DA6-DC19-83BE-1A23BDBAFFD4}"/>
              </a:ext>
            </a:extLst>
          </p:cNvPr>
          <p:cNvSpPr/>
          <p:nvPr/>
        </p:nvSpPr>
        <p:spPr>
          <a:xfrm>
            <a:off x="2555776" y="1340768"/>
            <a:ext cx="2736304" cy="610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N" dirty="0"/>
              <a:t>软件项目风险定义与分类的研究</a:t>
            </a:r>
          </a:p>
        </p:txBody>
      </p:sp>
      <p:sp>
        <p:nvSpPr>
          <p:cNvPr id="5" name="Rectangle 4">
            <a:extLst>
              <a:ext uri="{FF2B5EF4-FFF2-40B4-BE49-F238E27FC236}">
                <a16:creationId xmlns:a16="http://schemas.microsoft.com/office/drawing/2014/main" id="{9F3097E4-7E11-2B8E-D86B-D186707C0394}"/>
              </a:ext>
            </a:extLst>
          </p:cNvPr>
          <p:cNvSpPr/>
          <p:nvPr/>
        </p:nvSpPr>
        <p:spPr>
          <a:xfrm>
            <a:off x="2555776" y="2471475"/>
            <a:ext cx="2736304" cy="610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N" dirty="0"/>
              <a:t>软件项目风险识别的研究</a:t>
            </a:r>
          </a:p>
        </p:txBody>
      </p:sp>
      <p:sp>
        <p:nvSpPr>
          <p:cNvPr id="6" name="Rectangle 5">
            <a:extLst>
              <a:ext uri="{FF2B5EF4-FFF2-40B4-BE49-F238E27FC236}">
                <a16:creationId xmlns:a16="http://schemas.microsoft.com/office/drawing/2014/main" id="{1DFA90E6-5A1F-D3EE-DEF7-9F6A01C9979A}"/>
              </a:ext>
            </a:extLst>
          </p:cNvPr>
          <p:cNvSpPr/>
          <p:nvPr/>
        </p:nvSpPr>
        <p:spPr>
          <a:xfrm>
            <a:off x="2555776" y="3602182"/>
            <a:ext cx="2736304" cy="610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N" dirty="0"/>
              <a:t>软件项目风险评估的研究</a:t>
            </a:r>
          </a:p>
        </p:txBody>
      </p:sp>
      <p:sp>
        <p:nvSpPr>
          <p:cNvPr id="7" name="Rectangle 6">
            <a:extLst>
              <a:ext uri="{FF2B5EF4-FFF2-40B4-BE49-F238E27FC236}">
                <a16:creationId xmlns:a16="http://schemas.microsoft.com/office/drawing/2014/main" id="{45079FEF-697B-2380-79E2-DDCA74171D55}"/>
              </a:ext>
            </a:extLst>
          </p:cNvPr>
          <p:cNvSpPr/>
          <p:nvPr/>
        </p:nvSpPr>
        <p:spPr>
          <a:xfrm>
            <a:off x="2555776" y="4742986"/>
            <a:ext cx="2736304" cy="6102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N" dirty="0"/>
              <a:t>软件项目风险管理的研究</a:t>
            </a:r>
          </a:p>
        </p:txBody>
      </p:sp>
      <p:sp>
        <p:nvSpPr>
          <p:cNvPr id="8" name="Down Arrow 7">
            <a:extLst>
              <a:ext uri="{FF2B5EF4-FFF2-40B4-BE49-F238E27FC236}">
                <a16:creationId xmlns:a16="http://schemas.microsoft.com/office/drawing/2014/main" id="{A2A0F6C0-D9BD-B2E2-963A-E08874DD5B6C}"/>
              </a:ext>
            </a:extLst>
          </p:cNvPr>
          <p:cNvSpPr/>
          <p:nvPr/>
        </p:nvSpPr>
        <p:spPr>
          <a:xfrm>
            <a:off x="3851920" y="1951023"/>
            <a:ext cx="144016" cy="50304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
        <p:nvSpPr>
          <p:cNvPr id="9" name="Down Arrow 8">
            <a:extLst>
              <a:ext uri="{FF2B5EF4-FFF2-40B4-BE49-F238E27FC236}">
                <a16:creationId xmlns:a16="http://schemas.microsoft.com/office/drawing/2014/main" id="{ADFD4B85-B224-7CB6-C32C-CB883B287636}"/>
              </a:ext>
            </a:extLst>
          </p:cNvPr>
          <p:cNvSpPr/>
          <p:nvPr/>
        </p:nvSpPr>
        <p:spPr>
          <a:xfrm>
            <a:off x="3855949" y="3082061"/>
            <a:ext cx="144016" cy="50304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
        <p:nvSpPr>
          <p:cNvPr id="10" name="Down Arrow 9">
            <a:extLst>
              <a:ext uri="{FF2B5EF4-FFF2-40B4-BE49-F238E27FC236}">
                <a16:creationId xmlns:a16="http://schemas.microsoft.com/office/drawing/2014/main" id="{D0F84EF6-8A47-EF66-395A-76B733B8CAC6}"/>
              </a:ext>
            </a:extLst>
          </p:cNvPr>
          <p:cNvSpPr/>
          <p:nvPr/>
        </p:nvSpPr>
        <p:spPr>
          <a:xfrm>
            <a:off x="3851100" y="4226678"/>
            <a:ext cx="144016" cy="50304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3498215"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1.2 </a:t>
            </a:r>
            <a:r>
              <a:rPr lang="en-US" altLang="zh-CN" sz="1800" b="1" dirty="0" err="1">
                <a:latin typeface="黑体" panose="02010609060101010101" pitchFamily="2" charset="-122"/>
                <a:ea typeface="黑体" panose="02010609060101010101" pitchFamily="2" charset="-122"/>
              </a:rPr>
              <a:t>国内外研究现状</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文献综述</a:t>
            </a:r>
            <a:endParaRPr lang="en-US" altLang="zh-CN" sz="1800" b="1" dirty="0">
              <a:latin typeface="黑体" panose="02010609060101010101" pitchFamily="2" charset="-122"/>
              <a:ea typeface="黑体" panose="02010609060101010101" pitchFamily="2" charset="-122"/>
            </a:endParaRP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167765" y="1556385"/>
            <a:ext cx="4778375" cy="368300"/>
          </a:xfrm>
          <a:prstGeom prst="rect">
            <a:avLst/>
          </a:prstGeom>
          <a:noFill/>
          <a:ln w="9525">
            <a:noFill/>
          </a:ln>
        </p:spPr>
        <p:txBody>
          <a:bodyPr wrap="square" anchor="t" anchorCtr="0">
            <a:spAutoFit/>
          </a:bodyPr>
          <a:lstStyle/>
          <a:p>
            <a:r>
              <a:rPr lang="zh-CN" altLang="en-US" b="1" dirty="0">
                <a:latin typeface="黑体" panose="02010609060101010101" pitchFamily="2" charset="-122"/>
                <a:ea typeface="黑体" panose="02010609060101010101" pitchFamily="2" charset="-122"/>
                <a:sym typeface="思源黑体" pitchFamily="34" charset="-122"/>
              </a:rPr>
              <a:t>关于软件项目风险定义与分类的文献研究</a:t>
            </a:r>
            <a:endParaRPr lang="zh-CN" altLang="en-US" sz="1800" b="1" dirty="0">
              <a:latin typeface="黑体" panose="02010609060101010101" pitchFamily="2" charset="-122"/>
              <a:ea typeface="黑体" panose="02010609060101010101" pitchFamily="2" charset="-122"/>
              <a:sym typeface="思源黑体" pitchFamily="34" charset="-122"/>
            </a:endParaRPr>
          </a:p>
        </p:txBody>
      </p:sp>
      <p:sp>
        <p:nvSpPr>
          <p:cNvPr id="38" name="Content Placeholder 2"/>
          <p:cNvSpPr txBox="1"/>
          <p:nvPr/>
        </p:nvSpPr>
        <p:spPr>
          <a:xfrm>
            <a:off x="747395" y="1908810"/>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en-US" altLang="zh-CN" sz="1600" dirty="0">
                <a:solidFill>
                  <a:srgbClr val="000000"/>
                </a:solidFill>
                <a:latin typeface="宋体" panose="02010600030101010101" pitchFamily="2" charset="-122"/>
                <a:cs typeface="宋体" panose="02010600030101010101" pitchFamily="2" charset="-122"/>
                <a:sym typeface="思源黑体" pitchFamily="34" charset="-122"/>
              </a:rPr>
              <a:t>    </a:t>
            </a:r>
            <a:r>
              <a:rPr lang="zh-CN" altLang="en-US" sz="1600" dirty="0">
                <a:solidFill>
                  <a:srgbClr val="000000"/>
                </a:solidFill>
                <a:latin typeface="宋体" panose="02010600030101010101" pitchFamily="2" charset="-122"/>
                <a:cs typeface="宋体" panose="02010600030101010101" pitchFamily="2" charset="-122"/>
                <a:sym typeface="+mn-ea"/>
              </a:rPr>
              <a:t>功能、质量、进度与成本未达预期</a:t>
            </a:r>
            <a:endParaRPr lang="en-US" altLang="zh-CN" sz="1600" dirty="0">
              <a:solidFill>
                <a:srgbClr val="000000"/>
              </a:solidFill>
              <a:latin typeface="宋体" panose="02010600030101010101" pitchFamily="2" charset="-122"/>
              <a:cs typeface="宋体" panose="02010600030101010101" pitchFamily="2" charset="-122"/>
              <a:sym typeface="+mn-ea"/>
            </a:endParaRPr>
          </a:p>
          <a:p>
            <a:pPr>
              <a:lnSpc>
                <a:spcPct val="150000"/>
              </a:lnSpc>
              <a:spcBef>
                <a:spcPct val="20000"/>
              </a:spcBef>
              <a:buFont typeface="Arial" panose="020B0604020202020204" pitchFamily="34" charset="0"/>
            </a:pPr>
            <a:r>
              <a:rPr lang="zh-CN" altLang="en-US" sz="1600" dirty="0">
                <a:solidFill>
                  <a:srgbClr val="000000"/>
                </a:solidFill>
                <a:latin typeface="宋体" panose="02010600030101010101" pitchFamily="2" charset="-122"/>
                <a:cs typeface="宋体" panose="02010600030101010101" pitchFamily="2" charset="-122"/>
                <a:sym typeface="思源黑体" pitchFamily="34" charset="-122"/>
              </a:rPr>
              <a:t>    需求风险、技术风险、管理风险、环境风险</a:t>
            </a:r>
          </a:p>
        </p:txBody>
      </p:sp>
      <p:sp>
        <p:nvSpPr>
          <p:cNvPr id="39" name="文本框 38"/>
          <p:cNvSpPr txBox="1"/>
          <p:nvPr/>
        </p:nvSpPr>
        <p:spPr>
          <a:xfrm>
            <a:off x="1167765" y="3644900"/>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mn-ea"/>
              </a:rPr>
              <a:t>关于软件项目风险识别的文献研究</a:t>
            </a:r>
            <a:endParaRPr lang="zh-CN" altLang="en-US" sz="1800" b="1" dirty="0">
              <a:latin typeface="黑体" panose="02010609060101010101" pitchFamily="2" charset="-122"/>
              <a:ea typeface="黑体" panose="02010609060101010101" pitchFamily="2" charset="-122"/>
              <a:sym typeface="思源黑体" pitchFamily="34" charset="-122"/>
            </a:endParaRPr>
          </a:p>
        </p:txBody>
      </p:sp>
      <p:sp>
        <p:nvSpPr>
          <p:cNvPr id="40" name="Content Placeholder 2"/>
          <p:cNvSpPr txBox="1"/>
          <p:nvPr/>
        </p:nvSpPr>
        <p:spPr>
          <a:xfrm>
            <a:off x="643255" y="4077335"/>
            <a:ext cx="8144510" cy="1326515"/>
          </a:xfrm>
          <a:prstGeom prst="rect">
            <a:avLst/>
          </a:prstGeom>
          <a:noFill/>
          <a:ln w="9525">
            <a:noFill/>
          </a:ln>
        </p:spPr>
        <p:txBody>
          <a:bodyPr lIns="121682" tIns="60841" rIns="121682" bIns="60841" anchor="t" anchorCtr="0"/>
          <a:lstStyle/>
          <a:p>
            <a:pPr indent="133985">
              <a:lnSpc>
                <a:spcPct val="150000"/>
              </a:lnSpc>
            </a:pPr>
            <a:r>
              <a:rPr lang="en-US" altLang="zh-CN" sz="1600" dirty="0">
                <a:latin typeface="宋体" panose="02010600030101010101" pitchFamily="2" charset="-122"/>
                <a:cs typeface="宋体" panose="02010600030101010101" pitchFamily="2" charset="-122"/>
                <a:sym typeface="+mn-ea"/>
              </a:rPr>
              <a:t>   </a:t>
            </a:r>
            <a:r>
              <a:rPr lang="zh-CN" altLang="en-US" sz="1600" dirty="0">
                <a:latin typeface="宋体" panose="02010600030101010101" pitchFamily="2" charset="-122"/>
                <a:cs typeface="宋体" panose="02010600030101010101" pitchFamily="2" charset="-122"/>
                <a:sym typeface="+mn-ea"/>
              </a:rPr>
              <a:t>通过研究软件项目需求复杂性与项目风险之间的关系，识别风险。</a:t>
            </a:r>
            <a:endParaRPr lang="zh-CN" altLang="en-US" sz="1600" dirty="0">
              <a:solidFill>
                <a:srgbClr val="000000"/>
              </a:solidFill>
              <a:latin typeface="宋体" panose="02010600030101010101" pitchFamily="2" charset="-122"/>
              <a:cs typeface="宋体" panose="02010600030101010101" pitchFamily="2" charset="-122"/>
              <a:sym typeface="思源黑体" pitchFamily="34" charset="-122"/>
            </a:endParaRPr>
          </a:p>
        </p:txBody>
      </p:sp>
      <p:sp>
        <p:nvSpPr>
          <p:cNvPr id="24" name="Shape 22"/>
          <p:cNvSpPr/>
          <p:nvPr>
            <p:custDataLst>
              <p:tags r:id="rId1"/>
            </p:custDataLst>
          </p:nvPr>
        </p:nvSpPr>
        <p:spPr>
          <a:xfrm>
            <a:off x="682943" y="157262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1</a:t>
            </a:r>
          </a:p>
        </p:txBody>
      </p:sp>
      <p:sp>
        <p:nvSpPr>
          <p:cNvPr id="2" name="Shape 22"/>
          <p:cNvSpPr/>
          <p:nvPr>
            <p:custDataLst>
              <p:tags r:id="rId2"/>
            </p:custDataLst>
          </p:nvPr>
        </p:nvSpPr>
        <p:spPr>
          <a:xfrm>
            <a:off x="695643" y="3645268"/>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latin typeface="宋体" panose="02010600030101010101" pitchFamily="2" charset="-122"/>
                <a:ea typeface="宋体" panose="02010600030101010101" pitchFamily="2" charset="-122"/>
                <a:cs typeface="+mn-cs"/>
                <a:sym typeface="Arial" panose="020B0604020202020204" pitchFamily="34" charset="0"/>
              </a:rPr>
              <a:t>2</a:t>
            </a:r>
            <a:endParaRPr lang="en-US" altLang="zh-CN" sz="1200" b="1" strike="noStrike" noProof="1">
              <a:solidFill>
                <a:schemeClr val="bg1"/>
              </a:solidFill>
              <a:uFillTx/>
              <a:latin typeface="宋体" panose="02010600030101010101" pitchFamily="2" charset="-122"/>
              <a:cs typeface="+mn-c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框 3"/>
          <p:cNvSpPr txBox="1"/>
          <p:nvPr/>
        </p:nvSpPr>
        <p:spPr>
          <a:xfrm>
            <a:off x="170180" y="456565"/>
            <a:ext cx="2888615"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1.2 </a:t>
            </a:r>
            <a:r>
              <a:rPr lang="en-US" altLang="zh-CN" sz="1800" b="1" dirty="0" err="1">
                <a:latin typeface="黑体" panose="02010609060101010101" pitchFamily="2" charset="-122"/>
                <a:ea typeface="黑体" panose="02010609060101010101" pitchFamily="2" charset="-122"/>
              </a:rPr>
              <a:t>国内外研究现状</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文献综述</a:t>
            </a:r>
            <a:endParaRPr lang="en-US" altLang="zh-CN" sz="1800" b="1" dirty="0">
              <a:latin typeface="黑体" panose="02010609060101010101" pitchFamily="2" charset="-122"/>
              <a:ea typeface="黑体" panose="02010609060101010101" pitchFamily="2" charset="-122"/>
            </a:endParaRPr>
          </a:p>
        </p:txBody>
      </p:sp>
      <p:sp>
        <p:nvSpPr>
          <p:cNvPr id="13314"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一、理论依据</a:t>
            </a:r>
          </a:p>
        </p:txBody>
      </p:sp>
      <p:sp>
        <p:nvSpPr>
          <p:cNvPr id="37" name="文本框 36"/>
          <p:cNvSpPr txBox="1"/>
          <p:nvPr/>
        </p:nvSpPr>
        <p:spPr>
          <a:xfrm>
            <a:off x="1167765" y="1501140"/>
            <a:ext cx="477837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mn-ea"/>
              </a:rPr>
              <a:t>关于软件项目风险评估与成因的文献研究</a:t>
            </a:r>
          </a:p>
        </p:txBody>
      </p:sp>
      <p:sp>
        <p:nvSpPr>
          <p:cNvPr id="38" name="Content Placeholder 2"/>
          <p:cNvSpPr txBox="1"/>
          <p:nvPr/>
        </p:nvSpPr>
        <p:spPr>
          <a:xfrm>
            <a:off x="747395" y="1837055"/>
            <a:ext cx="7878445" cy="1472565"/>
          </a:xfrm>
          <a:prstGeom prst="rect">
            <a:avLst/>
          </a:prstGeom>
          <a:noFill/>
          <a:ln w="9525">
            <a:noFill/>
          </a:ln>
        </p:spPr>
        <p:txBody>
          <a:bodyPr lIns="121682" tIns="60841" rIns="121682" bIns="60841" anchor="t" anchorCtr="0"/>
          <a:lstStyle/>
          <a:p>
            <a:pPr>
              <a:lnSpc>
                <a:spcPct val="150000"/>
              </a:lnSpc>
              <a:spcBef>
                <a:spcPct val="20000"/>
              </a:spcBef>
              <a:buFont typeface="Arial" panose="020B0604020202020204" pitchFamily="34" charset="0"/>
            </a:pPr>
            <a:r>
              <a:rPr lang="zh-CN" altLang="en-US" sz="1600" dirty="0"/>
              <a:t>基于证据理论的软件项目风险评估方法 </a:t>
            </a:r>
            <a:endParaRPr lang="zh-CN" altLang="en-US" sz="1600" dirty="0">
              <a:sym typeface="+mn-ea"/>
            </a:endParaRPr>
          </a:p>
        </p:txBody>
      </p:sp>
      <p:sp>
        <p:nvSpPr>
          <p:cNvPr id="39" name="文本框 38"/>
          <p:cNvSpPr txBox="1"/>
          <p:nvPr/>
        </p:nvSpPr>
        <p:spPr>
          <a:xfrm>
            <a:off x="1158240" y="3930650"/>
            <a:ext cx="5638165" cy="368300"/>
          </a:xfrm>
          <a:prstGeom prst="rect">
            <a:avLst/>
          </a:prstGeom>
          <a:noFill/>
          <a:ln w="9525">
            <a:noFill/>
          </a:ln>
        </p:spPr>
        <p:txBody>
          <a:bodyPr wrap="square" anchor="t" anchorCtr="0">
            <a:spAutoFit/>
          </a:bodyPr>
          <a:lstStyle/>
          <a:p>
            <a:r>
              <a:rPr lang="zh-CN" altLang="en-US" sz="1800" b="1" dirty="0">
                <a:latin typeface="黑体" panose="02010609060101010101" pitchFamily="2" charset="-122"/>
                <a:ea typeface="黑体" panose="02010609060101010101" pitchFamily="2" charset="-122"/>
                <a:sym typeface="思源黑体" pitchFamily="34" charset="-122"/>
              </a:rPr>
              <a:t>关于软件项目风险管理的文献研究</a:t>
            </a:r>
          </a:p>
        </p:txBody>
      </p:sp>
      <p:sp>
        <p:nvSpPr>
          <p:cNvPr id="40" name="Content Placeholder 2"/>
          <p:cNvSpPr txBox="1"/>
          <p:nvPr/>
        </p:nvSpPr>
        <p:spPr>
          <a:xfrm>
            <a:off x="795655" y="4292909"/>
            <a:ext cx="7830185" cy="995680"/>
          </a:xfrm>
          <a:prstGeom prst="rect">
            <a:avLst/>
          </a:prstGeom>
          <a:noFill/>
          <a:ln w="9525">
            <a:noFill/>
          </a:ln>
        </p:spPr>
        <p:txBody>
          <a:bodyPr lIns="121682" tIns="60841" rIns="121682" bIns="60841" anchor="t" anchorCtr="0"/>
          <a:lstStyle/>
          <a:p>
            <a:pPr indent="133985">
              <a:lnSpc>
                <a:spcPct val="150000"/>
              </a:lnSpc>
            </a:pPr>
            <a:r>
              <a:rPr lang="en-US" altLang="zh-CN" sz="1600" dirty="0">
                <a:sym typeface="+mn-ea"/>
              </a:rPr>
              <a:t>   </a:t>
            </a:r>
            <a:r>
              <a:rPr lang="zh-CN" altLang="en-US" sz="1600" dirty="0">
                <a:sym typeface="+mn-ea"/>
              </a:rPr>
              <a:t>识别出风险之后采取对应的措施，应对与监控</a:t>
            </a:r>
            <a:r>
              <a:rPr lang="en-US" altLang="zh-CN" sz="1600" dirty="0">
                <a:sym typeface="+mn-ea"/>
              </a:rPr>
              <a:t> </a:t>
            </a:r>
            <a:endParaRPr lang="zh-CN" altLang="en-US" sz="1600" dirty="0">
              <a:sym typeface="+mn-ea"/>
            </a:endParaRPr>
          </a:p>
        </p:txBody>
      </p:sp>
      <p:sp>
        <p:nvSpPr>
          <p:cNvPr id="24" name="Shape 22"/>
          <p:cNvSpPr/>
          <p:nvPr>
            <p:custDataLst>
              <p:tags r:id="rId1"/>
            </p:custDataLst>
          </p:nvPr>
        </p:nvSpPr>
        <p:spPr>
          <a:xfrm>
            <a:off x="675323" y="392530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4</a:t>
            </a:r>
          </a:p>
        </p:txBody>
      </p:sp>
      <p:sp>
        <p:nvSpPr>
          <p:cNvPr id="2" name="Shape 22"/>
          <p:cNvSpPr/>
          <p:nvPr>
            <p:custDataLst>
              <p:tags r:id="rId2"/>
            </p:custDataLst>
          </p:nvPr>
        </p:nvSpPr>
        <p:spPr>
          <a:xfrm>
            <a:off x="695643" y="1484363"/>
            <a:ext cx="400254" cy="367606"/>
          </a:xfrm>
          <a:prstGeom prst="rect">
            <a:avLst/>
          </a:prstGeom>
          <a:solidFill>
            <a:srgbClr val="75000C"/>
          </a:solidFill>
          <a:ln w="9525">
            <a:solidFill>
              <a:srgbClr val="74000F"/>
            </a:solidFill>
            <a:miter lim="400000"/>
          </a:ln>
        </p:spPr>
        <p:txBody>
          <a:bodyPr wrap="square" lIns="34289" rIns="34289" anchor="ctr" anchorCtr="0">
            <a:normAutofit/>
          </a:bodyPr>
          <a:lstStyle/>
          <a:p>
            <a:pPr algn="ctr" fontAlgn="base">
              <a:lnSpc>
                <a:spcPct val="100000"/>
              </a:lnSpc>
            </a:pPr>
            <a:r>
              <a:rPr lang="en-US" altLang="zh-CN" sz="1200" b="1" strike="noStrike" noProof="1">
                <a:solidFill>
                  <a:schemeClr val="bg1"/>
                </a:solidFill>
                <a:uFillTx/>
                <a:latin typeface="宋体" panose="02010600030101010101" pitchFamily="2" charset="-122"/>
                <a:cs typeface="+mn-cs"/>
                <a:sym typeface="Arial" panose="020B0604020202020204" pitchFamily="34" charset="0"/>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文本框 2"/>
          <p:cNvSpPr txBox="1"/>
          <p:nvPr/>
        </p:nvSpPr>
        <p:spPr>
          <a:xfrm>
            <a:off x="179705" y="476250"/>
            <a:ext cx="3663315" cy="858377"/>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1.2 </a:t>
            </a:r>
            <a:r>
              <a:rPr lang="en-US" altLang="zh-CN" sz="1800" b="1" dirty="0" err="1">
                <a:latin typeface="黑体" panose="02010609060101010101" pitchFamily="2" charset="-122"/>
                <a:ea typeface="黑体" panose="02010609060101010101" pitchFamily="2" charset="-122"/>
              </a:rPr>
              <a:t>国内外研究现状</a:t>
            </a:r>
            <a:endParaRPr lang="en-US" altLang="zh-CN" sz="1800" b="1" dirty="0">
              <a:latin typeface="黑体" panose="02010609060101010101" pitchFamily="2" charset="-122"/>
              <a:ea typeface="黑体" panose="02010609060101010101" pitchFamily="2" charset="-122"/>
            </a:endParaRPr>
          </a:p>
          <a:p>
            <a:pPr marL="285750" indent="-285750" algn="l">
              <a:lnSpc>
                <a:spcPct val="150000"/>
              </a:lnSpc>
              <a:buClrTx/>
              <a:buSzTx/>
              <a:buFont typeface="Wingdings" pitchFamily="2" charset="2"/>
              <a:buChar char="Ø"/>
            </a:pPr>
            <a:r>
              <a:rPr lang="en-US" altLang="zh-CN" sz="1800" b="1" dirty="0" err="1">
                <a:latin typeface="黑体" panose="02010609060101010101" pitchFamily="2" charset="-122"/>
                <a:ea typeface="黑体" panose="02010609060101010101" pitchFamily="2" charset="-122"/>
              </a:rPr>
              <a:t>文献评述</a:t>
            </a:r>
            <a:endParaRPr lang="en-US" altLang="zh-CN" sz="1800" b="1" dirty="0">
              <a:latin typeface="黑体" panose="02010609060101010101" pitchFamily="2" charset="-122"/>
              <a:ea typeface="黑体" panose="02010609060101010101" pitchFamily="2" charset="-122"/>
            </a:endParaRPr>
          </a:p>
        </p:txBody>
      </p:sp>
      <p:sp>
        <p:nvSpPr>
          <p:cNvPr id="14338"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sp>
        <p:nvSpPr>
          <p:cNvPr id="100" name="文本框 99"/>
          <p:cNvSpPr txBox="1"/>
          <p:nvPr/>
        </p:nvSpPr>
        <p:spPr>
          <a:xfrm>
            <a:off x="611505" y="1772920"/>
            <a:ext cx="7858125" cy="1620315"/>
          </a:xfrm>
          <a:prstGeom prst="rect">
            <a:avLst/>
          </a:prstGeom>
          <a:noFill/>
          <a:ln w="9525">
            <a:noFill/>
          </a:ln>
        </p:spPr>
        <p:txBody>
          <a:bodyPr wrap="square">
            <a:spAutoFit/>
          </a:bodyPr>
          <a:lstStyle/>
          <a:p>
            <a:pPr algn="l">
              <a:lnSpc>
                <a:spcPct val="150000"/>
              </a:lnSpc>
              <a:spcBef>
                <a:spcPct val="20000"/>
              </a:spcBef>
              <a:buClrTx/>
              <a:buSzTx/>
              <a:buFont typeface="Arial" panose="020B0604020202020204" pitchFamily="34" charset="0"/>
            </a:pPr>
            <a:r>
              <a:rPr lang="en-US" altLang="zh-CN" sz="1600" dirty="0">
                <a:ea typeface="宋体" panose="02010600030101010101" pitchFamily="2" charset="-122"/>
              </a:rPr>
              <a:t>1. </a:t>
            </a:r>
            <a:r>
              <a:rPr lang="zh-CN" altLang="en-US" sz="1600" dirty="0">
                <a:ea typeface="宋体" panose="02010600030101010101" pitchFamily="2" charset="-122"/>
              </a:rPr>
              <a:t>无法避免，只能做好风险管理。级别风险、评估影响、管理成因，监控执行。</a:t>
            </a:r>
            <a:endParaRPr lang="en-US" altLang="zh-CN" sz="1600" dirty="0">
              <a:ea typeface="宋体" panose="02010600030101010101" pitchFamily="2" charset="-122"/>
            </a:endParaRPr>
          </a:p>
          <a:p>
            <a:pPr algn="l">
              <a:lnSpc>
                <a:spcPct val="150000"/>
              </a:lnSpc>
              <a:spcBef>
                <a:spcPct val="20000"/>
              </a:spcBef>
              <a:buClrTx/>
              <a:buSzTx/>
              <a:buFont typeface="Arial" panose="020B0604020202020204" pitchFamily="34" charset="0"/>
            </a:pPr>
            <a:endParaRPr lang="zh-CN" altLang="en-US" sz="1600" dirty="0">
              <a:ea typeface="宋体" panose="02010600030101010101" pitchFamily="2" charset="-122"/>
            </a:endParaRPr>
          </a:p>
          <a:p>
            <a:pPr algn="l">
              <a:lnSpc>
                <a:spcPct val="150000"/>
              </a:lnSpc>
              <a:spcBef>
                <a:spcPct val="20000"/>
              </a:spcBef>
              <a:buClrTx/>
              <a:buSzTx/>
              <a:buFont typeface="Arial" panose="020B0604020202020204" pitchFamily="34" charset="0"/>
            </a:pPr>
            <a:r>
              <a:rPr lang="en-US" altLang="zh-CN" sz="1600" dirty="0">
                <a:ea typeface="宋体" panose="02010600030101010101" pitchFamily="2" charset="-122"/>
              </a:rPr>
              <a:t> 2. </a:t>
            </a:r>
            <a:r>
              <a:rPr lang="zh-CN" altLang="en-US" sz="1600" dirty="0"/>
              <a:t>中小型互联网公司迅速发展，针对尚未形成规模的互联网公司如何进行软件项目风险进行管理，尚处于空白阶段。</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文本框 2"/>
          <p:cNvSpPr txBox="1"/>
          <p:nvPr/>
        </p:nvSpPr>
        <p:spPr>
          <a:xfrm>
            <a:off x="251143" y="477203"/>
            <a:ext cx="2457450" cy="442878"/>
          </a:xfrm>
          <a:prstGeom prst="rect">
            <a:avLst/>
          </a:prstGeom>
          <a:noFill/>
          <a:ln w="9525">
            <a:noFill/>
          </a:ln>
        </p:spPr>
        <p:txBody>
          <a:bodyPr wrap="square" anchor="t" anchorCtr="0">
            <a:spAutoFit/>
          </a:bodyPr>
          <a:lstStyle/>
          <a:p>
            <a:pPr algn="l">
              <a:lnSpc>
                <a:spcPct val="150000"/>
              </a:lnSpc>
              <a:buClrTx/>
              <a:buSzTx/>
              <a:buNone/>
            </a:pPr>
            <a:r>
              <a:rPr lang="en-US" altLang="zh-CN" sz="1800" b="1" dirty="0">
                <a:latin typeface="黑体" panose="02010609060101010101" pitchFamily="2" charset="-122"/>
                <a:ea typeface="黑体" panose="02010609060101010101" pitchFamily="2" charset="-122"/>
              </a:rPr>
              <a:t>1.3 </a:t>
            </a:r>
            <a:r>
              <a:rPr lang="en-US" altLang="zh-CN" sz="1800" b="1" dirty="0" err="1">
                <a:latin typeface="黑体" panose="02010609060101010101" pitchFamily="2" charset="-122"/>
                <a:ea typeface="黑体" panose="02010609060101010101" pitchFamily="2" charset="-122"/>
              </a:rPr>
              <a:t>参考文献</a:t>
            </a:r>
            <a:r>
              <a:rPr lang="zh-CN" altLang="en-US" sz="1800" b="1" dirty="0">
                <a:latin typeface="黑体" panose="02010609060101010101" pitchFamily="2" charset="-122"/>
                <a:ea typeface="黑体" panose="02010609060101010101" pitchFamily="2" charset="-122"/>
              </a:rPr>
              <a:t>总结</a:t>
            </a:r>
            <a:endParaRPr lang="en-US" altLang="zh-CN" sz="1800" b="1" dirty="0">
              <a:latin typeface="黑体" panose="02010609060101010101" pitchFamily="2" charset="-122"/>
              <a:ea typeface="黑体" panose="02010609060101010101" pitchFamily="2" charset="-122"/>
            </a:endParaRPr>
          </a:p>
        </p:txBody>
      </p:sp>
      <p:sp>
        <p:nvSpPr>
          <p:cNvPr id="15362" name="文本框 1"/>
          <p:cNvSpPr txBox="1"/>
          <p:nvPr/>
        </p:nvSpPr>
        <p:spPr>
          <a:xfrm>
            <a:off x="107950" y="44450"/>
            <a:ext cx="2247900" cy="368300"/>
          </a:xfrm>
          <a:prstGeom prst="rect">
            <a:avLst/>
          </a:prstGeom>
          <a:noFill/>
          <a:ln w="9525">
            <a:noFill/>
          </a:ln>
        </p:spPr>
        <p:txBody>
          <a:bodyPr wrap="square" anchor="t" anchorCtr="0">
            <a:spAutoFit/>
          </a:bodyPr>
          <a:lstStyle/>
          <a:p>
            <a:r>
              <a:rPr lang="zh-CN" altLang="en-US" b="1">
                <a:solidFill>
                  <a:schemeClr val="bg1"/>
                </a:solidFill>
                <a:latin typeface="黑体" panose="02010609060101010101" pitchFamily="2" charset="-122"/>
                <a:ea typeface="黑体" panose="02010609060101010101" pitchFamily="2" charset="-122"/>
              </a:rPr>
              <a:t>一、立论依据</a:t>
            </a:r>
          </a:p>
        </p:txBody>
      </p:sp>
      <p:graphicFrame>
        <p:nvGraphicFramePr>
          <p:cNvPr id="5" name="表格 4"/>
          <p:cNvGraphicFramePr/>
          <p:nvPr>
            <p:custDataLst>
              <p:tags r:id="rId1"/>
            </p:custDataLst>
            <p:extLst>
              <p:ext uri="{D42A27DB-BD31-4B8C-83A1-F6EECF244321}">
                <p14:modId xmlns:p14="http://schemas.microsoft.com/office/powerpoint/2010/main" val="1073753017"/>
              </p:ext>
            </p:extLst>
          </p:nvPr>
        </p:nvGraphicFramePr>
        <p:xfrm>
          <a:off x="683260" y="2202815"/>
          <a:ext cx="7454265" cy="2060575"/>
        </p:xfrm>
        <a:graphic>
          <a:graphicData uri="http://schemas.openxmlformats.org/drawingml/2006/table">
            <a:tbl>
              <a:tblPr firstRow="1" bandRow="1">
                <a:tableStyleId>{5C22544A-7EE6-4342-B048-85BDC9FD1C3A}</a:tableStyleId>
              </a:tblPr>
              <a:tblGrid>
                <a:gridCol w="1860550">
                  <a:extLst>
                    <a:ext uri="{9D8B030D-6E8A-4147-A177-3AD203B41FA5}">
                      <a16:colId xmlns:a16="http://schemas.microsoft.com/office/drawing/2014/main" val="20000"/>
                    </a:ext>
                  </a:extLst>
                </a:gridCol>
                <a:gridCol w="1766570">
                  <a:extLst>
                    <a:ext uri="{9D8B030D-6E8A-4147-A177-3AD203B41FA5}">
                      <a16:colId xmlns:a16="http://schemas.microsoft.com/office/drawing/2014/main" val="20001"/>
                    </a:ext>
                  </a:extLst>
                </a:gridCol>
                <a:gridCol w="1918335">
                  <a:extLst>
                    <a:ext uri="{9D8B030D-6E8A-4147-A177-3AD203B41FA5}">
                      <a16:colId xmlns:a16="http://schemas.microsoft.com/office/drawing/2014/main" val="20002"/>
                    </a:ext>
                  </a:extLst>
                </a:gridCol>
                <a:gridCol w="1908810">
                  <a:extLst>
                    <a:ext uri="{9D8B030D-6E8A-4147-A177-3AD203B41FA5}">
                      <a16:colId xmlns:a16="http://schemas.microsoft.com/office/drawing/2014/main" val="20003"/>
                    </a:ext>
                  </a:extLst>
                </a:gridCol>
              </a:tblGrid>
              <a:tr h="412115">
                <a:tc>
                  <a:txBody>
                    <a:bodyPr/>
                    <a:lstStyle/>
                    <a:p>
                      <a:pPr indent="0" algn="ctr">
                        <a:buNone/>
                      </a:pPr>
                      <a:endParaRPr lang="en-US" altLang="en-US" sz="1800" b="1">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dirty="0">
                          <a:solidFill>
                            <a:srgbClr val="000000"/>
                          </a:solidFill>
                          <a:latin typeface="Arial" panose="020B0604020202020204" pitchFamily="34" charset="0"/>
                          <a:ea typeface="宋体" panose="02010600030101010101" pitchFamily="2" charset="-122"/>
                        </a:rPr>
                        <a:t>国内</a:t>
                      </a:r>
                      <a:endParaRPr lang="zh-CN" altLang="en-US" sz="1800" b="1" dirty="0">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dirty="0">
                          <a:solidFill>
                            <a:srgbClr val="000000"/>
                          </a:solidFill>
                          <a:latin typeface="Arial" panose="020B0604020202020204" pitchFamily="34" charset="0"/>
                          <a:ea typeface="宋体" panose="02010600030101010101" pitchFamily="2" charset="-122"/>
                        </a:rPr>
                        <a:t>国外</a:t>
                      </a:r>
                      <a:endParaRPr lang="zh-CN" altLang="en-US" sz="1800" b="1" dirty="0">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小计</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核心期刊</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30</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11</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w="1270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41</a:t>
                      </a:r>
                      <a:endParaRPr lang="en-US" altLang="en-US" sz="1800" b="1" dirty="0">
                        <a:solidFill>
                          <a:srgbClr val="000000"/>
                        </a:solidFill>
                        <a:latin typeface="宋体" panose="02010600030101010101" pitchFamily="2" charset="-122"/>
                      </a:endParaRPr>
                    </a:p>
                  </a:txBody>
                  <a:tcPr marL="12700" marR="12700" marT="12700" anchor="ctr">
                    <a:lnL>
                      <a:noFill/>
                    </a:lnL>
                    <a:lnR cap="flat">
                      <a:noFill/>
                    </a:lnR>
                    <a:lnT w="12700" cap="flat" cmpd="sng">
                      <a:solidFill>
                        <a:srgbClr val="00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2115">
                <a:tc>
                  <a:txBody>
                    <a:bodyPr/>
                    <a:lstStyle/>
                    <a:p>
                      <a:pPr indent="0" algn="ctr">
                        <a:buNone/>
                      </a:pPr>
                      <a:r>
                        <a:rPr lang="zh-CN" sz="1800" b="1" dirty="0">
                          <a:solidFill>
                            <a:srgbClr val="000000"/>
                          </a:solidFill>
                          <a:latin typeface="Arial" panose="020B0604020202020204" pitchFamily="34" charset="0"/>
                          <a:ea typeface="宋体" panose="02010600030101010101" pitchFamily="2" charset="-122"/>
                        </a:rPr>
                        <a:t>非核心期刊</a:t>
                      </a:r>
                      <a:endParaRPr lang="zh-CN" altLang="en-US" sz="1800" b="1" dirty="0">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3</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0</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3</a:t>
                      </a:r>
                      <a:endParaRPr lang="en-US" altLang="en-US" sz="1800" b="1" dirty="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论文</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16</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0</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800" b="1" dirty="0">
                          <a:solidFill>
                            <a:srgbClr val="000000"/>
                          </a:solidFill>
                          <a:latin typeface="宋体" panose="02010600030101010101" pitchFamily="2" charset="-122"/>
                        </a:rPr>
                        <a:t>1</a:t>
                      </a:r>
                      <a:r>
                        <a:rPr lang="en-US" altLang="zh-CN" sz="1800" b="1" dirty="0">
                          <a:solidFill>
                            <a:srgbClr val="000000"/>
                          </a:solidFill>
                          <a:latin typeface="宋体" panose="02010600030101010101" pitchFamily="2" charset="-122"/>
                        </a:rPr>
                        <a:t>6</a:t>
                      </a:r>
                      <a:endParaRPr lang="en-US" altLang="en-US" sz="1800" b="1" dirty="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2115">
                <a:tc>
                  <a:txBody>
                    <a:bodyPr/>
                    <a:lstStyle/>
                    <a:p>
                      <a:pPr indent="0" algn="ctr">
                        <a:buNone/>
                      </a:pPr>
                      <a:r>
                        <a:rPr lang="zh-CN" sz="1800" b="1">
                          <a:solidFill>
                            <a:srgbClr val="000000"/>
                          </a:solidFill>
                          <a:latin typeface="Arial" panose="020B0604020202020204" pitchFamily="34" charset="0"/>
                          <a:ea typeface="宋体" panose="02010600030101010101" pitchFamily="2" charset="-122"/>
                        </a:rPr>
                        <a:t>汇总</a:t>
                      </a:r>
                      <a:endParaRPr lang="zh-CN" altLang="en-US" sz="1800" b="1">
                        <a:solidFill>
                          <a:srgbClr val="000000"/>
                        </a:solidFill>
                        <a:latin typeface="Arial" panose="020B0604020202020204" pitchFamily="34" charset="0"/>
                        <a:ea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49</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11</a:t>
                      </a:r>
                      <a:endParaRPr lang="en-US" altLang="en-US" sz="1800" b="1" dirty="0">
                        <a:solidFill>
                          <a:srgbClr val="000000"/>
                        </a:solidFill>
                        <a:latin typeface="宋体" panose="02010600030101010101" pitchFamily="2" charset="-122"/>
                      </a:endParaRPr>
                    </a:p>
                  </a:txBody>
                  <a:tcPr marL="12700" marR="12700" marT="12700" anchor="ctr">
                    <a:lnL>
                      <a:noFill/>
                    </a:lnL>
                    <a:lnR>
                      <a:noFill/>
                    </a:lnR>
                    <a:lnT cap="flat">
                      <a:noFill/>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altLang="zh-CN" sz="1800" b="1" dirty="0">
                          <a:solidFill>
                            <a:srgbClr val="000000"/>
                          </a:solidFill>
                          <a:latin typeface="宋体" panose="02010600030101010101" pitchFamily="2" charset="-122"/>
                        </a:rPr>
                        <a:t>60</a:t>
                      </a:r>
                      <a:endParaRPr lang="en-US" altLang="en-US" sz="1800" b="1" dirty="0">
                        <a:solidFill>
                          <a:srgbClr val="000000"/>
                        </a:solidFill>
                        <a:latin typeface="宋体" panose="02010600030101010101" pitchFamily="2" charset="-122"/>
                      </a:endParaRPr>
                    </a:p>
                  </a:txBody>
                  <a:tcPr marL="12700" marR="12700" marT="12700" anchor="ctr">
                    <a:lnL>
                      <a:noFill/>
                    </a:lnL>
                    <a:lnR cap="flat">
                      <a:noFill/>
                    </a:lnR>
                    <a:lnT cap="flat">
                      <a:noFill/>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YzNjBkOTgyNWQ1YTMxYzM3MzMwNWFiODNmOWIzYWMifQ=="/>
</p:tagLst>
</file>

<file path=ppt/tags/tag10.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327"/>
  <p:tag name="KSO_WM_UNIT_ID" val="custom20204327_3*l_h_i*1_2_1"/>
</p:tagLst>
</file>

<file path=ppt/tags/tag1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2_1"/>
  <p:tag name="KSO_WM_UNIT_ISNUMDGMTITLE" val="0"/>
</p:tagLst>
</file>

<file path=ppt/tags/tag13.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2_1"/>
  <p:tag name="KSO_WM_UNIT_SUBTYPE" val="a"/>
</p:tagLst>
</file>

<file path=ppt/tags/tag1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19.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327"/>
  <p:tag name="KSO_WM_UNIT_ID" val="custom20204327_3*l_h_i*1_1_1"/>
</p:tagLst>
</file>

<file path=ppt/tags/tag20.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0f94d92d-e24c-478e-ad19-d66fef1d0eba}"/>
  <p:tag name="TABLE_ENDDRAG_ORIGIN_RECT" val="586*194"/>
  <p:tag name="TABLE_ENDDRAG_RECT" val="70*173*586*194"/>
</p:tagLst>
</file>

<file path=ppt/tags/tag2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LAYERLEVEL" val="1_1_1"/>
  <p:tag name="KSO_WM_TAG_VERSION" val="1.0"/>
  <p:tag name="KSO_WM_BEAUTIFY_FLAG" val="#wm#"/>
  <p:tag name="KSO_WM_TEMPLATE_CATEGORY" val="custom"/>
  <p:tag name="KSO_WM_TEMPLATE_INDEX" val="20204327"/>
  <p:tag name="KSO_WM_UNIT_ID" val="custom20204327_3*l_h_i*1_1_2"/>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5.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36.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LAYERLEVEL" val="1_1_1"/>
  <p:tag name="KSO_WM_TAG_VERSION" val="1.0"/>
  <p:tag name="KSO_WM_BEAUTIFY_FLAG" val="#wm#"/>
  <p:tag name="KSO_WM_TEMPLATE_CATEGORY" val="custom"/>
  <p:tag name="KSO_WM_TEMPLATE_INDEX" val="20204327"/>
  <p:tag name="KSO_WM_UNIT_ID" val="custom20204327_3*l_h_i*1_2_2"/>
</p:tagLst>
</file>

<file path=ppt/tags/tag4.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1_1"/>
  <p:tag name="KSO_WM_UNIT_ISNUMDGMTITLE" val="0"/>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1_1"/>
  <p:tag name="KSO_WM_UNIT_SUBTYPE" val="a"/>
</p:tagLst>
</file>

<file path=ppt/tags/tag6.xml><?xml version="1.0" encoding="utf-8"?>
<p:tagLst xmlns:a="http://schemas.openxmlformats.org/drawingml/2006/main" xmlns:r="http://schemas.openxmlformats.org/officeDocument/2006/relationships"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327"/>
  <p:tag name="KSO_WM_UNIT_ID" val="custom20204327_3*l_h_i*1_3_1"/>
</p:tagLst>
</file>

<file path=ppt/tags/tag7.xml><?xml version="1.0" encoding="utf-8"?>
<p:tagLst xmlns:a="http://schemas.openxmlformats.org/drawingml/2006/main" xmlns:r="http://schemas.openxmlformats.org/officeDocument/2006/relationships"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LAYERLEVEL" val="1_1_1"/>
  <p:tag name="KSO_WM_TAG_VERSION" val="1.0"/>
  <p:tag name="KSO_WM_BEAUTIFY_FLAG" val="#wm#"/>
  <p:tag name="KSO_WM_TEMPLATE_CATEGORY" val="custom"/>
  <p:tag name="KSO_WM_TEMPLATE_INDEX" val="20204327"/>
  <p:tag name="KSO_WM_UNIT_ID" val="custom20204327_3*l_h_i*1_3_2"/>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LAYERLEVEL" val="1_1_1"/>
  <p:tag name="KSO_WM_TAG_VERSION" val="1.0"/>
  <p:tag name="KSO_WM_BEAUTIFY_FLAG" val="#wm#"/>
  <p:tag name="KSO_WM_UNIT_PRESET_TEXT" val="单击此处添加小标题内容"/>
  <p:tag name="KSO_WM_TEMPLATE_CATEGORY" val="custom"/>
  <p:tag name="KSO_WM_TEMPLATE_INDEX" val="20204327"/>
  <p:tag name="KSO_WM_UNIT_ID" val="custom20204327_3*l_h_a*1_3_1"/>
  <p:tag name="KSO_WM_UNIT_ISNUMDGMTITLE" val="0"/>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 val="13"/>
  <p:tag name="KSO_WM_UNIT_TEXT_FILL_TYPE" val="1"/>
  <p:tag name="KSO_WM_UNIT_USESOURCEFORMAT_APPLY" val="1"/>
  <p:tag name="KSO_WM_UNIT_NOCLEAR" val="0"/>
  <p:tag name="KSO_WM_UNIT_VALUE" val="5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27"/>
  <p:tag name="KSO_WM_UNIT_ID" val="custom20204327_3*l_h_f*1_3_1"/>
  <p:tag name="KSO_WM_UNIT_SUBTYPE" val="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3148</TotalTime>
  <Words>1487</Words>
  <Application>Microsoft Macintosh PowerPoint</Application>
  <PresentationFormat>On-screen Show (4:3)</PresentationFormat>
  <Paragraphs>214</Paragraphs>
  <Slides>18</Slides>
  <Notes>3</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18</vt:i4>
      </vt:variant>
    </vt:vector>
  </HeadingPairs>
  <TitlesOfParts>
    <vt:vector size="35" baseType="lpstr">
      <vt:lpstr>-apple-system</vt:lpstr>
      <vt:lpstr>PingFang-SC-Regular</vt:lpstr>
      <vt:lpstr>黑体</vt:lpstr>
      <vt:lpstr>宋体</vt:lpstr>
      <vt:lpstr>思源黑体</vt:lpstr>
      <vt:lpstr>Arial</vt:lpstr>
      <vt:lpstr>Calibri</vt:lpstr>
      <vt:lpstr>Noto Sans</vt:lpstr>
      <vt:lpstr>Times New Roman</vt:lpstr>
      <vt:lpstr>Wingdings</vt:lpstr>
      <vt:lpstr>Office 主题</vt:lpstr>
      <vt:lpstr>自定义设计方案</vt:lpstr>
      <vt:lpstr>1_自定义设计方案</vt:lpstr>
      <vt:lpstr>1_Office 主题</vt:lpstr>
      <vt:lpstr>2_Office 主题</vt:lpstr>
      <vt:lpstr>3_Office 主题</vt:lpstr>
      <vt:lpstr>4_Office 主题</vt:lpstr>
      <vt:lpstr>工商管理硕士学位论文 开题报告</vt:lpstr>
      <vt:lpstr>目  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肖思勇</cp:lastModifiedBy>
  <cp:revision>75</cp:revision>
  <dcterms:created xsi:type="dcterms:W3CDTF">2021-06-15T13:23:00Z</dcterms:created>
  <dcterms:modified xsi:type="dcterms:W3CDTF">2024-06-08T09:26:32Z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F8884717A85C4D56A4AD55622F0DA6A9</vt:lpwstr>
  </property>
  <property fmtid="{D5CDD505-2E9C-101B-9397-08002B2CF9AE}" pid="3" name="KSOProductBuildVer">
    <vt:lpwstr>2052-11.1.0.11744</vt:lpwstr>
  </property>
</Properties>
</file>