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8" r:id="rId5"/>
    <p:sldMasterId id="2147483711" r:id="rId6"/>
    <p:sldMasterId id="2147483724" r:id="rId7"/>
  </p:sldMasterIdLst>
  <p:notesMasterIdLst>
    <p:notesMasterId r:id="rId27"/>
  </p:notesMasterIdLst>
  <p:sldIdLst>
    <p:sldId id="256" r:id="rId8"/>
    <p:sldId id="304" r:id="rId9"/>
    <p:sldId id="257" r:id="rId10"/>
    <p:sldId id="282" r:id="rId11"/>
    <p:sldId id="319" r:id="rId12"/>
    <p:sldId id="264" r:id="rId13"/>
    <p:sldId id="332" r:id="rId14"/>
    <p:sldId id="331" r:id="rId15"/>
    <p:sldId id="265" r:id="rId16"/>
    <p:sldId id="333" r:id="rId17"/>
    <p:sldId id="266" r:id="rId18"/>
    <p:sldId id="267" r:id="rId19"/>
    <p:sldId id="258" r:id="rId20"/>
    <p:sldId id="259" r:id="rId21"/>
    <p:sldId id="260" r:id="rId22"/>
    <p:sldId id="283" r:id="rId23"/>
    <p:sldId id="261" r:id="rId24"/>
    <p:sldId id="284" r:id="rId25"/>
    <p:sldId id="286" r:id="rId26"/>
  </p:sldIdLst>
  <p:sldSz cx="9144000" cy="6858000" type="screen4x3"/>
  <p:notesSz cx="6858000" cy="9144000"/>
  <p:custDataLst>
    <p:tags r:id="rId2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2">
          <p15:clr>
            <a:srgbClr val="A4A3A4"/>
          </p15:clr>
        </p15:guide>
        <p15:guide id="2" pos="29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000F"/>
    <a:srgbClr val="9A6067"/>
    <a:srgbClr val="72000E"/>
    <a:srgbClr val="72000C"/>
    <a:srgbClr val="74000F"/>
    <a:srgbClr val="750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88009"/>
  </p:normalViewPr>
  <p:slideViewPr>
    <p:cSldViewPr showGuides="1">
      <p:cViewPr varScale="1">
        <p:scale>
          <a:sx n="140" d="100"/>
          <a:sy n="140" d="100"/>
        </p:scale>
        <p:origin x="2760" y="200"/>
      </p:cViewPr>
      <p:guideLst>
        <p:guide orient="horz" pos="2082"/>
        <p:guide pos="296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2024/6/5</a:t>
            </a:fld>
            <a:endParaRPr lang="zh-CN" altLang="en-US" strike="noStrike" noProof="1"/>
          </a:p>
        </p:txBody>
      </p:sp>
      <p:sp>
        <p:nvSpPr>
          <p:cNvPr id="717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24292F"/>
                </a:solidFill>
                <a:effectLst/>
                <a:latin typeface="Noto Sans" panose="020B0502040504020204" pitchFamily="34" charset="0"/>
              </a:rPr>
              <a:t>深入分析和优化伴鱼公司的软件项目风险管理对提升公司整体项目管理水平和确保公司战略目标实现具有重要的实践价值</a:t>
            </a:r>
            <a:endParaRPr lang="en-CN" dirty="0"/>
          </a:p>
        </p:txBody>
      </p:sp>
    </p:spTree>
    <p:extLst>
      <p:ext uri="{BB962C8B-B14F-4D97-AF65-F5344CB8AC3E}">
        <p14:creationId xmlns:p14="http://schemas.microsoft.com/office/powerpoint/2010/main" val="134425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4103"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5127"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615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12.xml"/><Relationship Id="rId5" Type="http://schemas.openxmlformats.org/officeDocument/2006/relationships/tags" Target="../tags/tag33.xml"/><Relationship Id="rId4" Type="http://schemas.openxmlformats.org/officeDocument/2006/relationships/tags" Target="../tags/tag3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0.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hyperlink" Target="https://www.gov.cn/lianbo/bumen/202306/content_6887257.htm" TargetMode="Externa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xml"/><Relationship Id="rId5" Type="http://schemas.openxmlformats.org/officeDocument/2006/relationships/slideLayout" Target="../slideLayouts/slideLayout41.xml"/><Relationship Id="rId4" Type="http://schemas.openxmlformats.org/officeDocument/2006/relationships/tags" Target="../tags/tag2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descr="图片1.jpg"/>
          <p:cNvPicPr>
            <a:picLocks noChangeAspect="1"/>
          </p:cNvPicPr>
          <p:nvPr/>
        </p:nvPicPr>
        <p:blipFill>
          <a:blip r:embed="rId2"/>
          <a:stretch>
            <a:fillRect/>
          </a:stretch>
        </p:blipFill>
        <p:spPr>
          <a:xfrm>
            <a:off x="0" y="0"/>
            <a:ext cx="9144000" cy="6858000"/>
          </a:xfrm>
          <a:prstGeom prst="rect">
            <a:avLst/>
          </a:prstGeom>
          <a:noFill/>
          <a:ln w="9525">
            <a:noFill/>
          </a:ln>
        </p:spPr>
      </p:pic>
      <p:sp>
        <p:nvSpPr>
          <p:cNvPr id="8194" name="标题 4102"/>
          <p:cNvSpPr>
            <a:spLocks noGrp="1"/>
          </p:cNvSpPr>
          <p:nvPr>
            <p:ph type="title" idx="4294967295"/>
          </p:nvPr>
        </p:nvSpPr>
        <p:spPr>
          <a:xfrm>
            <a:off x="457200" y="981710"/>
            <a:ext cx="8229600" cy="1143000"/>
          </a:xfrm>
        </p:spPr>
        <p:txBody>
          <a:bodyPr anchor="ctr" anchorCtr="0"/>
          <a:lstStyle/>
          <a:p>
            <a:pPr fontAlgn="base">
              <a:lnSpc>
                <a:spcPct val="150000"/>
              </a:lnSpc>
            </a:pPr>
            <a:r>
              <a:rPr lang="zh-CN" altLang="en-US" sz="4000" b="1" dirty="0">
                <a:latin typeface="黑体" panose="02010609060101010101" pitchFamily="2" charset="-122"/>
                <a:ea typeface="黑体" panose="02010609060101010101" pitchFamily="2" charset="-122"/>
              </a:rPr>
              <a:t>工商管理硕士学位论文</a:t>
            </a:r>
            <a:br>
              <a:rPr lang="zh-CN" altLang="en-US" sz="4000" b="1" dirty="0">
                <a:latin typeface="黑体" panose="02010609060101010101" pitchFamily="2" charset="-122"/>
                <a:ea typeface="黑体" panose="02010609060101010101" pitchFamily="2" charset="-122"/>
              </a:rPr>
            </a:br>
            <a:r>
              <a:rPr lang="zh-CN" altLang="en-US" sz="4000" b="1" dirty="0">
                <a:latin typeface="黑体" panose="02010609060101010101" pitchFamily="2" charset="-122"/>
                <a:ea typeface="黑体" panose="02010609060101010101" pitchFamily="2" charset="-122"/>
              </a:rPr>
              <a:t>开题报告</a:t>
            </a:r>
          </a:p>
        </p:txBody>
      </p:sp>
      <p:sp>
        <p:nvSpPr>
          <p:cNvPr id="8195" name="文本框 1"/>
          <p:cNvSpPr txBox="1"/>
          <p:nvPr/>
        </p:nvSpPr>
        <p:spPr>
          <a:xfrm>
            <a:off x="2051050" y="4290695"/>
            <a:ext cx="4894263" cy="546753"/>
          </a:xfrm>
          <a:prstGeom prst="rect">
            <a:avLst/>
          </a:prstGeom>
          <a:noFill/>
          <a:ln w="9525">
            <a:noFill/>
          </a:ln>
        </p:spPr>
        <p:txBody>
          <a:bodyPr wrap="square" anchor="t" anchorCtr="0">
            <a:spAutoFit/>
          </a:bodyPr>
          <a:lstStyle/>
          <a:p>
            <a:pPr algn="ctr">
              <a:lnSpc>
                <a:spcPct val="200000"/>
              </a:lnSpc>
            </a:pPr>
            <a:r>
              <a:rPr lang="en-US" altLang="zh-CN" b="1" dirty="0">
                <a:solidFill>
                  <a:schemeClr val="bg1"/>
                </a:solidFill>
                <a:latin typeface="宋体" panose="02010600030101010101" pitchFamily="2" charset="-122"/>
                <a:ea typeface="宋体" panose="02010600030101010101" pitchFamily="2" charset="-122"/>
              </a:rPr>
              <a:t>2024</a:t>
            </a:r>
            <a:r>
              <a:rPr lang="zh-CN" altLang="en-US" b="1" dirty="0">
                <a:solidFill>
                  <a:schemeClr val="bg1"/>
                </a:solidFill>
                <a:latin typeface="宋体" panose="02010600030101010101" pitchFamily="2" charset="-122"/>
                <a:ea typeface="宋体" panose="02010600030101010101" pitchFamily="2" charset="-122"/>
              </a:rPr>
              <a:t>年</a:t>
            </a:r>
            <a:r>
              <a:rPr lang="en-US" altLang="zh-CN" b="1" dirty="0">
                <a:solidFill>
                  <a:schemeClr val="bg1"/>
                </a:solidFill>
                <a:latin typeface="宋体" panose="02010600030101010101" pitchFamily="2" charset="-122"/>
                <a:ea typeface="宋体" panose="02010600030101010101" pitchFamily="2" charset="-122"/>
              </a:rPr>
              <a:t>06</a:t>
            </a:r>
            <a:r>
              <a:rPr lang="zh-CN" altLang="en-US" b="1" dirty="0">
                <a:solidFill>
                  <a:schemeClr val="bg1"/>
                </a:solidFill>
                <a:latin typeface="宋体" panose="02010600030101010101" pitchFamily="2" charset="-122"/>
                <a:ea typeface="宋体" panose="02010600030101010101" pitchFamily="2" charset="-122"/>
              </a:rPr>
              <a:t>月</a:t>
            </a:r>
            <a:r>
              <a:rPr lang="en-US" altLang="zh-CN" b="1" dirty="0">
                <a:solidFill>
                  <a:schemeClr val="bg1"/>
                </a:solidFill>
                <a:latin typeface="宋体" panose="02010600030101010101" pitchFamily="2" charset="-122"/>
                <a:ea typeface="宋体" panose="02010600030101010101" pitchFamily="2" charset="-122"/>
              </a:rPr>
              <a:t>15</a:t>
            </a:r>
            <a:r>
              <a:rPr lang="zh-CN" altLang="en-US" b="1" dirty="0">
                <a:solidFill>
                  <a:schemeClr val="bg1"/>
                </a:solidFill>
                <a:latin typeface="宋体" panose="02010600030101010101" pitchFamily="2" charset="-122"/>
                <a:ea typeface="宋体" panose="02010600030101010101" pitchFamily="2" charset="-122"/>
              </a:rPr>
              <a:t>日</a:t>
            </a:r>
          </a:p>
        </p:txBody>
      </p:sp>
      <p:sp>
        <p:nvSpPr>
          <p:cNvPr id="2" name="文本框 1"/>
          <p:cNvSpPr txBox="1"/>
          <p:nvPr/>
        </p:nvSpPr>
        <p:spPr>
          <a:xfrm>
            <a:off x="1764030" y="2731135"/>
            <a:ext cx="5891356" cy="799258"/>
          </a:xfrm>
          <a:prstGeom prst="rect">
            <a:avLst/>
          </a:prstGeom>
          <a:noFill/>
        </p:spPr>
        <p:txBody>
          <a:bodyPr wrap="none" rtlCol="0" anchor="t">
            <a:spAutoFit/>
          </a:bodyPr>
          <a:lstStyle/>
          <a:p>
            <a:pPr>
              <a:lnSpc>
                <a:spcPct val="200000"/>
              </a:lnSpc>
            </a:pPr>
            <a:r>
              <a:rPr lang="zh-CN" altLang="en-US" sz="2800" b="1" spc="200" dirty="0">
                <a:solidFill>
                  <a:schemeClr val="tx1">
                    <a:lumMod val="85000"/>
                    <a:lumOff val="15000"/>
                  </a:schemeClr>
                </a:solidFill>
                <a:latin typeface="黑体" panose="02010609060101010101" pitchFamily="2" charset="-122"/>
                <a:ea typeface="黑体" panose="02010609060101010101" pitchFamily="2" charset="-122"/>
                <a:cs typeface="黑体" panose="02010609060101010101" pitchFamily="2" charset="-122"/>
                <a:sym typeface="+mn-ea"/>
              </a:rPr>
              <a:t>题目</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B</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公司软件项目风险管理研究</a:t>
            </a:r>
            <a:r>
              <a:rPr lang="zh-CN" altLang="en-US" dirty="0">
                <a:sym typeface="+mn-ea"/>
              </a:rPr>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2"/>
          <p:cNvSpPr txBox="1"/>
          <p:nvPr/>
        </p:nvSpPr>
        <p:spPr>
          <a:xfrm>
            <a:off x="251143" y="477203"/>
            <a:ext cx="2457450" cy="50673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1.3 参考文献</a:t>
            </a:r>
          </a:p>
        </p:txBody>
      </p:sp>
      <p:sp>
        <p:nvSpPr>
          <p:cNvPr id="1536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graphicFrame>
        <p:nvGraphicFramePr>
          <p:cNvPr id="5" name="表格 4"/>
          <p:cNvGraphicFramePr/>
          <p:nvPr>
            <p:custDataLst>
              <p:tags r:id="rId1"/>
            </p:custDataLst>
          </p:nvPr>
        </p:nvGraphicFramePr>
        <p:xfrm>
          <a:off x="683260" y="2202815"/>
          <a:ext cx="7454265" cy="2472690"/>
        </p:xfrm>
        <a:graphic>
          <a:graphicData uri="http://schemas.openxmlformats.org/drawingml/2006/table">
            <a:tbl>
              <a:tblPr firstRow="1" bandRow="1">
                <a:tableStyleId>{5C22544A-7EE6-4342-B048-85BDC9FD1C3A}</a:tableStyleId>
              </a:tblPr>
              <a:tblGrid>
                <a:gridCol w="1860550">
                  <a:extLst>
                    <a:ext uri="{9D8B030D-6E8A-4147-A177-3AD203B41FA5}">
                      <a16:colId xmlns:a16="http://schemas.microsoft.com/office/drawing/2014/main" val="20000"/>
                    </a:ext>
                  </a:extLst>
                </a:gridCol>
                <a:gridCol w="1766570">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1908810">
                  <a:extLst>
                    <a:ext uri="{9D8B030D-6E8A-4147-A177-3AD203B41FA5}">
                      <a16:colId xmlns:a16="http://schemas.microsoft.com/office/drawing/2014/main" val="20003"/>
                    </a:ext>
                  </a:extLst>
                </a:gridCol>
              </a:tblGrid>
              <a:tr h="412115">
                <a:tc>
                  <a:txBody>
                    <a:bodyPr/>
                    <a:lstStyle/>
                    <a:p>
                      <a:pPr indent="0" algn="ctr">
                        <a:buNone/>
                      </a:pP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国内</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国外</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小计</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核心期刊</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55</a:t>
                      </a: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0</a:t>
                      </a: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55</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非核心期刊</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2</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13</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15</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论文</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0</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其他</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0</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3</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3</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汇总</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57</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17</a:t>
                      </a:r>
                      <a:endParaRPr lang="en-US" altLang="en-US" sz="1800" b="1">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宋体" panose="02010600030101010101" pitchFamily="2" charset="-122"/>
                        </a:rPr>
                        <a:t>74</a:t>
                      </a:r>
                      <a:endParaRPr lang="en-US" altLang="en-US" sz="1800" b="1">
                        <a:solidFill>
                          <a:srgbClr val="000000"/>
                        </a:solidFill>
                        <a:latin typeface="宋体" panose="02010600030101010101" pitchFamily="2" charset="-122"/>
                      </a:endParaRPr>
                    </a:p>
                  </a:txBody>
                  <a:tcPr marL="12700" marR="12700" marT="12700"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p:nvPr/>
        </p:nvSpPr>
        <p:spPr>
          <a:xfrm>
            <a:off x="179705" y="457200"/>
            <a:ext cx="8055610"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2.1 研究目标、研究内容</a:t>
            </a:r>
          </a:p>
          <a:p>
            <a:pPr algn="l">
              <a:lnSpc>
                <a:spcPct val="150000"/>
              </a:lnSpc>
              <a:buClrTx/>
              <a:buSzTx/>
              <a:buNone/>
            </a:pPr>
            <a:r>
              <a:rPr lang="en-US" altLang="zh-CN" sz="1800" b="1">
                <a:latin typeface="黑体" panose="02010609060101010101" pitchFamily="2" charset="-122"/>
                <a:ea typeface="黑体" panose="02010609060101010101" pitchFamily="2" charset="-122"/>
              </a:rPr>
              <a:t>（一）研究目标</a:t>
            </a:r>
            <a:endParaRPr lang="zh-CN" altLang="en-US">
              <a:latin typeface="Arial" panose="020B0604020202020204" pitchFamily="34" charset="0"/>
              <a:ea typeface="宋体" panose="02010600030101010101" pitchFamily="2" charset="-122"/>
            </a:endParaRPr>
          </a:p>
        </p:txBody>
      </p:sp>
      <p:sp>
        <p:nvSpPr>
          <p:cNvPr id="16387"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239520" y="1644015"/>
            <a:ext cx="4591050" cy="368300"/>
          </a:xfrm>
          <a:prstGeom prst="rect">
            <a:avLst/>
          </a:prstGeom>
          <a:noFill/>
          <a:ln w="9525">
            <a:noFill/>
          </a:ln>
        </p:spPr>
        <p:txBody>
          <a:bodyPr wrap="square" anchor="t" anchorCtr="0">
            <a:spAutoFit/>
          </a:bodyPr>
          <a:lstStyle/>
          <a:p>
            <a:r>
              <a:rPr lang="zh-CN" altLang="en-US" b="1" dirty="0">
                <a:ea typeface="思源黑体" pitchFamily="34" charset="-122"/>
                <a:sym typeface="+mn-ea"/>
              </a:rPr>
              <a:t>对保险经纪公司新营销方式的意义</a:t>
            </a:r>
            <a:endParaRPr lang="zh-CN" altLang="en-US" b="1" dirty="0">
              <a:ea typeface="思源黑体" pitchFamily="34" charset="-122"/>
              <a:sym typeface="思源黑体" pitchFamily="34" charset="-122"/>
            </a:endParaRPr>
          </a:p>
        </p:txBody>
      </p:sp>
      <p:sp>
        <p:nvSpPr>
          <p:cNvPr id="38" name="Content Placeholder 2"/>
          <p:cNvSpPr txBox="1"/>
          <p:nvPr/>
        </p:nvSpPr>
        <p:spPr>
          <a:xfrm>
            <a:off x="839470" y="2199134"/>
            <a:ext cx="7147560" cy="108585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cs typeface="宋体" panose="02010600030101010101" pitchFamily="2" charset="-122"/>
                <a:sym typeface="+mn-ea"/>
              </a:rPr>
              <a:t>在4D理论的基础上，提出切实可行且有效果的营销建议，提升公司营销能力。</a:t>
            </a:r>
            <a:endParaRPr lang="zh-CN" altLang="en-US" sz="1600" dirty="0">
              <a:latin typeface="宋体" panose="02010600030101010101" pitchFamily="2" charset="-122"/>
              <a:ea typeface="宋体" panose="02010600030101010101" pitchFamily="2" charset="-122"/>
              <a:sym typeface="思源黑体" pitchFamily="34" charset="-122"/>
            </a:endParaRPr>
          </a:p>
        </p:txBody>
      </p:sp>
      <p:sp>
        <p:nvSpPr>
          <p:cNvPr id="39" name="文本框 38"/>
          <p:cNvSpPr txBox="1"/>
          <p:nvPr/>
        </p:nvSpPr>
        <p:spPr>
          <a:xfrm>
            <a:off x="1239520" y="3282315"/>
            <a:ext cx="4225925" cy="368300"/>
          </a:xfrm>
          <a:prstGeom prst="rect">
            <a:avLst/>
          </a:prstGeom>
          <a:noFill/>
          <a:ln w="9525">
            <a:noFill/>
          </a:ln>
        </p:spPr>
        <p:txBody>
          <a:bodyPr wrap="square" anchor="t" anchorCtr="0">
            <a:spAutoFit/>
          </a:bodyPr>
          <a:lstStyle/>
          <a:p>
            <a:r>
              <a:rPr lang="zh-CN" altLang="en-US" sz="1800" b="1" dirty="0">
                <a:latin typeface="思源黑体" pitchFamily="34" charset="-122"/>
                <a:ea typeface="思源黑体" pitchFamily="34" charset="-122"/>
                <a:sym typeface="+mn-ea"/>
              </a:rPr>
              <a:t>对保险经纪公司营销支持方面的意义</a:t>
            </a:r>
            <a:endParaRPr lang="zh-CN" altLang="en-US" sz="1800" b="1" dirty="0">
              <a:latin typeface="思源黑体" pitchFamily="34" charset="-122"/>
              <a:ea typeface="思源黑体" pitchFamily="34" charset="-122"/>
              <a:sym typeface="思源黑体" pitchFamily="34" charset="-122"/>
            </a:endParaRPr>
          </a:p>
        </p:txBody>
      </p:sp>
      <p:sp>
        <p:nvSpPr>
          <p:cNvPr id="40" name="Content Placeholder 2"/>
          <p:cNvSpPr txBox="1"/>
          <p:nvPr/>
        </p:nvSpPr>
        <p:spPr>
          <a:xfrm>
            <a:off x="574040" y="3722370"/>
            <a:ext cx="7114540" cy="635000"/>
          </a:xfrm>
          <a:prstGeom prst="rect">
            <a:avLst/>
          </a:prstGeom>
          <a:noFill/>
          <a:ln w="9525">
            <a:noFill/>
          </a:ln>
        </p:spPr>
        <p:txBody>
          <a:bodyPr lIns="121682" tIns="60841" rIns="121682" bIns="60841" anchor="t" anchorCtr="0"/>
          <a:lstStyle/>
          <a:p>
            <a:pPr marL="342900">
              <a:lnSpc>
                <a:spcPct val="150000"/>
              </a:lnSpc>
              <a:spcBef>
                <a:spcPct val="20000"/>
              </a:spcBef>
              <a:buFont typeface="Arial" panose="020B0604020202020204" pitchFamily="34" charset="0"/>
            </a:pP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cs typeface="宋体" panose="02010600030101010101" pitchFamily="2" charset="-122"/>
                <a:sym typeface="+mn-ea"/>
              </a:rPr>
              <a:t>通过研究分析，并用业务数据验证其可行性，目标在于提升公司品牌的影响力，增强营销的竞争力，实现公司营销方式的转型</a:t>
            </a:r>
            <a:r>
              <a:rPr lang="zh-CN" altLang="en-US" sz="1600">
                <a:sym typeface="+mn-ea"/>
              </a:rPr>
              <a:t>。</a:t>
            </a:r>
            <a:endParaRPr lang="zh-CN" altLang="en-US" sz="1600"/>
          </a:p>
          <a:p>
            <a:pPr marL="342900">
              <a:lnSpc>
                <a:spcPct val="150000"/>
              </a:lnSpc>
              <a:spcBef>
                <a:spcPct val="20000"/>
              </a:spcBef>
              <a:buFont typeface="Arial" panose="020B0604020202020204" pitchFamily="34" charset="0"/>
            </a:pPr>
            <a:endParaRPr lang="zh-CN" altLang="en-US" sz="1600" dirty="0">
              <a:solidFill>
                <a:srgbClr val="000000"/>
              </a:solidFill>
              <a:latin typeface="思源黑体" pitchFamily="34" charset="-122"/>
              <a:ea typeface="思源黑体" pitchFamily="34" charset="-122"/>
              <a:sym typeface="思源黑体" pitchFamily="34" charset="-122"/>
            </a:endParaRPr>
          </a:p>
        </p:txBody>
      </p:sp>
      <p:sp>
        <p:nvSpPr>
          <p:cNvPr id="24" name="Shape 22"/>
          <p:cNvSpPr/>
          <p:nvPr>
            <p:custDataLst>
              <p:tags r:id="rId1"/>
            </p:custDataLst>
          </p:nvPr>
        </p:nvSpPr>
        <p:spPr>
          <a:xfrm>
            <a:off x="839153" y="32845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Shape 22"/>
          <p:cNvSpPr/>
          <p:nvPr>
            <p:custDataLst>
              <p:tags r:id="rId2"/>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2"/>
          <p:cNvSpPr txBox="1"/>
          <p:nvPr/>
        </p:nvSpPr>
        <p:spPr>
          <a:xfrm>
            <a:off x="98108" y="456248"/>
            <a:ext cx="4760912"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2.1 研究目标、研究内容</a:t>
            </a:r>
          </a:p>
          <a:p>
            <a:pPr algn="l">
              <a:lnSpc>
                <a:spcPct val="150000"/>
              </a:lnSpc>
              <a:buClrTx/>
              <a:buSzTx/>
              <a:buNone/>
            </a:pPr>
            <a:r>
              <a:rPr lang="en-US" altLang="zh-CN" sz="1800" b="1">
                <a:latin typeface="黑体" panose="02010609060101010101" pitchFamily="2" charset="-122"/>
                <a:ea typeface="黑体" panose="02010609060101010101" pitchFamily="2" charset="-122"/>
              </a:rPr>
              <a:t>（二）研究内容</a:t>
            </a:r>
          </a:p>
        </p:txBody>
      </p:sp>
      <p:sp>
        <p:nvSpPr>
          <p:cNvPr id="1741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pic>
        <p:nvPicPr>
          <p:cNvPr id="3" name="图片 2" descr="营销架构6.12(5)"/>
          <p:cNvPicPr>
            <a:picLocks noChangeAspect="1"/>
          </p:cNvPicPr>
          <p:nvPr/>
        </p:nvPicPr>
        <p:blipFill>
          <a:blip r:embed="rId2"/>
          <a:stretch>
            <a:fillRect/>
          </a:stretch>
        </p:blipFill>
        <p:spPr>
          <a:xfrm>
            <a:off x="2825750" y="395605"/>
            <a:ext cx="5063490" cy="6482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2"/>
          <p:cNvSpPr txBox="1"/>
          <p:nvPr/>
        </p:nvSpPr>
        <p:spPr>
          <a:xfrm>
            <a:off x="179388" y="476568"/>
            <a:ext cx="4760912" cy="92202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nSpc>
                <a:spcPct val="150000"/>
              </a:lnSpc>
              <a:buClrTx/>
              <a:buSzTx/>
              <a:buNone/>
            </a:pPr>
            <a:r>
              <a:rPr lang="en-US" altLang="zh-CN" sz="1800" b="1">
                <a:latin typeface="黑体" panose="02010609060101010101" pitchFamily="2" charset="-122"/>
                <a:ea typeface="黑体" panose="02010609060101010101" pitchFamily="2" charset="-122"/>
              </a:rPr>
              <a:t>（一）研究方法</a:t>
            </a:r>
            <a:endParaRPr lang="zh-CN" altLang="en-US">
              <a:latin typeface="Arial" panose="020B0604020202020204" pitchFamily="34" charset="0"/>
              <a:ea typeface="宋体" panose="02010600030101010101" pitchFamily="2" charset="-122"/>
            </a:endParaRPr>
          </a:p>
        </p:txBody>
      </p:sp>
      <p:sp>
        <p:nvSpPr>
          <p:cNvPr id="1843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301750" y="1398905"/>
            <a:ext cx="3585210"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文献研究法</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1113790" y="1680845"/>
            <a:ext cx="7878445" cy="50038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包括营销基础理论，保险行业营销的问题和解决方案，互联网保险营销模式等。</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331595" y="2276475"/>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比较分析法</a:t>
            </a:r>
            <a:endParaRPr lang="zh-CN" altLang="en-US" sz="1800" b="1">
              <a:latin typeface="思源黑体" pitchFamily="34" charset="-122"/>
              <a:ea typeface="思源黑体" pitchFamily="34" charset="-122"/>
              <a:sym typeface="思源黑体" pitchFamily="34" charset="-122"/>
            </a:endParaRPr>
          </a:p>
        </p:txBody>
      </p:sp>
      <p:sp>
        <p:nvSpPr>
          <p:cNvPr id="40" name="Content Placeholder 2"/>
          <p:cNvSpPr txBox="1"/>
          <p:nvPr/>
        </p:nvSpPr>
        <p:spPr>
          <a:xfrm>
            <a:off x="1115060" y="2564130"/>
            <a:ext cx="8028940"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对国内主流保险公司和保险经纪公司的营销模式进行对比分析。</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41" name="文本框 40"/>
          <p:cNvSpPr txBox="1"/>
          <p:nvPr/>
        </p:nvSpPr>
        <p:spPr>
          <a:xfrm>
            <a:off x="1333500" y="3078480"/>
            <a:ext cx="3794760" cy="368300"/>
          </a:xfrm>
          <a:prstGeom prst="rect">
            <a:avLst/>
          </a:prstGeom>
          <a:noFill/>
        </p:spPr>
        <p:txBody>
          <a:bodyPr wrap="square" rtlCol="0">
            <a:spAutoFit/>
          </a:bodyPr>
          <a:lstStyle/>
          <a:p>
            <a:r>
              <a:rPr lang="zh-CN" altLang="en-US" sz="1800" b="1" noProof="1">
                <a:latin typeface="黑体" panose="02010609060101010101" pitchFamily="2" charset="-122"/>
                <a:ea typeface="黑体" panose="02010609060101010101" pitchFamily="2" charset="-122"/>
                <a:sym typeface="思源黑体" pitchFamily="34" charset="-122"/>
              </a:rPr>
              <a:t>案例分析法</a:t>
            </a:r>
          </a:p>
        </p:txBody>
      </p:sp>
      <p:sp>
        <p:nvSpPr>
          <p:cNvPr id="42" name="Content Placeholder 2"/>
          <p:cNvSpPr txBox="1"/>
          <p:nvPr/>
        </p:nvSpPr>
        <p:spPr>
          <a:xfrm>
            <a:off x="1066165" y="3356610"/>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ym typeface="+mn-ea"/>
              </a:rPr>
              <a:t>    </a:t>
            </a:r>
            <a:r>
              <a:rPr lang="zh-CN" sz="1600">
                <a:sym typeface="+mn-ea"/>
              </a:rPr>
              <a:t>以</a:t>
            </a:r>
            <a:r>
              <a:rPr lang="en-US" sz="1600">
                <a:cs typeface="Arial" panose="020B0604020202020204" pitchFamily="34" charset="0"/>
                <a:sym typeface="+mn-ea"/>
              </a:rPr>
              <a:t>M</a:t>
            </a:r>
            <a:r>
              <a:rPr lang="zh-CN" sz="1600">
                <a:sym typeface="+mn-ea"/>
              </a:rPr>
              <a:t>保险经纪股份有限公司为例，分析现状的营销情况，提出基于</a:t>
            </a:r>
            <a:r>
              <a:rPr lang="en-US" sz="1600">
                <a:latin typeface="宋体" panose="02010600030101010101" pitchFamily="2" charset="-122"/>
                <a:sym typeface="+mn-ea"/>
              </a:rPr>
              <a:t>4D</a:t>
            </a:r>
            <a:r>
              <a:rPr lang="zh-CN" sz="1600">
                <a:sym typeface="+mn-ea"/>
              </a:rPr>
              <a:t>理论的营销优化方案建议。</a:t>
            </a:r>
          </a:p>
          <a:p>
            <a:pPr>
              <a:lnSpc>
                <a:spcPct val="150000"/>
              </a:lnSpc>
              <a:spcBef>
                <a:spcPct val="20000"/>
              </a:spcBef>
              <a:buFont typeface="Arial" panose="020B0604020202020204" pitchFamily="34" charset="0"/>
            </a:pP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8" name="文本框 7"/>
          <p:cNvSpPr txBox="1"/>
          <p:nvPr/>
        </p:nvSpPr>
        <p:spPr>
          <a:xfrm>
            <a:off x="1356995" y="420116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访谈</a:t>
            </a:r>
            <a:endParaRPr lang="zh-CN" altLang="en-US" sz="1800" b="1">
              <a:latin typeface="思源黑体" pitchFamily="34" charset="-122"/>
              <a:ea typeface="思源黑体" pitchFamily="34" charset="-122"/>
              <a:sym typeface="思源黑体" pitchFamily="34" charset="-122"/>
            </a:endParaRPr>
          </a:p>
        </p:txBody>
      </p:sp>
      <p:sp>
        <p:nvSpPr>
          <p:cNvPr id="9" name="Content Placeholder 2"/>
          <p:cNvSpPr txBox="1"/>
          <p:nvPr/>
        </p:nvSpPr>
        <p:spPr>
          <a:xfrm>
            <a:off x="1137920" y="4436745"/>
            <a:ext cx="7933055"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公司的领导对保险营销的战略规划。</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10" name="文本框 9"/>
          <p:cNvSpPr txBox="1"/>
          <p:nvPr/>
        </p:nvSpPr>
        <p:spPr>
          <a:xfrm>
            <a:off x="1316990" y="5004435"/>
            <a:ext cx="3794760" cy="368300"/>
          </a:xfrm>
          <a:prstGeom prst="rect">
            <a:avLst/>
          </a:prstGeom>
          <a:noFill/>
        </p:spPr>
        <p:txBody>
          <a:bodyPr wrap="square" rtlCol="0">
            <a:spAutoFit/>
          </a:bodyPr>
          <a:lstStyle/>
          <a:p>
            <a:r>
              <a:rPr lang="zh-CN" altLang="en-US" sz="1800" b="1" noProof="1">
                <a:latin typeface="黑体" panose="02010609060101010101" pitchFamily="2" charset="-122"/>
                <a:ea typeface="黑体" panose="02010609060101010101" pitchFamily="2" charset="-122"/>
                <a:sym typeface="思源黑体" pitchFamily="34" charset="-122"/>
              </a:rPr>
              <a:t>问卷调查法</a:t>
            </a:r>
          </a:p>
        </p:txBody>
      </p:sp>
      <p:sp>
        <p:nvSpPr>
          <p:cNvPr id="11" name="Content Placeholder 2"/>
          <p:cNvSpPr txBox="1"/>
          <p:nvPr/>
        </p:nvSpPr>
        <p:spPr>
          <a:xfrm>
            <a:off x="1266190" y="5217795"/>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sz="1600">
                <a:sym typeface="+mn-ea"/>
              </a:rPr>
              <a:t>后疫情时代客户对保险经纪公司营销的认可度和需要解决的痛点。</a:t>
            </a:r>
            <a:endParaRPr lang="zh-CN" altLang="en-US" sz="1600"/>
          </a:p>
          <a:p>
            <a:pPr>
              <a:lnSpc>
                <a:spcPct val="150000"/>
              </a:lnSpc>
              <a:spcBef>
                <a:spcPct val="20000"/>
              </a:spcBef>
              <a:buFont typeface="Arial" panose="020B0604020202020204" pitchFamily="34" charset="0"/>
            </a:pP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789623" y="49927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5</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2" name="Shape 22"/>
          <p:cNvSpPr/>
          <p:nvPr>
            <p:custDataLst>
              <p:tags r:id="rId2"/>
            </p:custDataLst>
          </p:nvPr>
        </p:nvSpPr>
        <p:spPr>
          <a:xfrm>
            <a:off x="787718" y="421994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3" name="Shape 22"/>
          <p:cNvSpPr/>
          <p:nvPr>
            <p:custDataLst>
              <p:tags r:id="rId3"/>
            </p:custDataLst>
          </p:nvPr>
        </p:nvSpPr>
        <p:spPr>
          <a:xfrm>
            <a:off x="789623" y="307884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14" name="Shape 22"/>
          <p:cNvSpPr/>
          <p:nvPr>
            <p:custDataLst>
              <p:tags r:id="rId4"/>
            </p:custDataLst>
          </p:nvPr>
        </p:nvSpPr>
        <p:spPr>
          <a:xfrm>
            <a:off x="787718" y="224255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5" name="Shape 22"/>
          <p:cNvSpPr/>
          <p:nvPr>
            <p:custDataLst>
              <p:tags r:id="rId5"/>
            </p:custDataLst>
          </p:nvPr>
        </p:nvSpPr>
        <p:spPr>
          <a:xfrm>
            <a:off x="789623" y="13986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2"/>
          <p:cNvSpPr txBox="1"/>
          <p:nvPr/>
        </p:nvSpPr>
        <p:spPr>
          <a:xfrm>
            <a:off x="169863" y="456248"/>
            <a:ext cx="4760912"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gn="l">
              <a:lnSpc>
                <a:spcPct val="150000"/>
              </a:lnSpc>
              <a:buClrTx/>
              <a:buSzTx/>
              <a:buNone/>
            </a:pPr>
            <a:r>
              <a:rPr lang="en-US" altLang="zh-CN" sz="1800" b="1">
                <a:latin typeface="黑体" panose="02010609060101010101" pitchFamily="2" charset="-122"/>
                <a:ea typeface="黑体" panose="02010609060101010101" pitchFamily="2" charset="-122"/>
              </a:rPr>
              <a:t>（二）技术路线</a:t>
            </a:r>
          </a:p>
        </p:txBody>
      </p:sp>
      <p:sp>
        <p:nvSpPr>
          <p:cNvPr id="1945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pic>
        <p:nvPicPr>
          <p:cNvPr id="2" name="图片 1" descr="技术路线图-大仁肾宝(1)"/>
          <p:cNvPicPr>
            <a:picLocks noChangeAspect="1"/>
          </p:cNvPicPr>
          <p:nvPr/>
        </p:nvPicPr>
        <p:blipFill>
          <a:blip r:embed="rId2"/>
          <a:stretch>
            <a:fillRect/>
          </a:stretch>
        </p:blipFill>
        <p:spPr>
          <a:xfrm>
            <a:off x="2268220" y="981075"/>
            <a:ext cx="4390390" cy="4832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2"/>
          <p:cNvSpPr txBox="1"/>
          <p:nvPr/>
        </p:nvSpPr>
        <p:spPr>
          <a:xfrm>
            <a:off x="169863" y="456248"/>
            <a:ext cx="4760912" cy="92202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nSpc>
                <a:spcPct val="150000"/>
              </a:lnSpc>
              <a:buClrTx/>
              <a:buSzTx/>
              <a:buNone/>
            </a:pPr>
            <a:r>
              <a:rPr lang="en-US" altLang="zh-CN" sz="1800" b="1">
                <a:latin typeface="黑体" panose="02010609060101010101" pitchFamily="2" charset="-122"/>
                <a:ea typeface="黑体" panose="02010609060101010101" pitchFamily="2" charset="-122"/>
              </a:rPr>
              <a:t>（三）可行性分析</a:t>
            </a:r>
            <a:endParaRPr lang="zh-CN" altLang="en-US">
              <a:latin typeface="Arial" panose="020B0604020202020204" pitchFamily="34" charset="0"/>
              <a:ea typeface="宋体" panose="02010600030101010101" pitchFamily="2" charset="-122"/>
            </a:endParaRPr>
          </a:p>
        </p:txBody>
      </p:sp>
      <p:sp>
        <p:nvSpPr>
          <p:cNvPr id="2048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100" name="文本框 99"/>
          <p:cNvSpPr txBox="1"/>
          <p:nvPr/>
        </p:nvSpPr>
        <p:spPr>
          <a:xfrm>
            <a:off x="1009015" y="5219700"/>
            <a:ext cx="8065135" cy="337185"/>
          </a:xfrm>
          <a:prstGeom prst="rect">
            <a:avLst/>
          </a:prstGeom>
          <a:noFill/>
          <a:ln w="9525">
            <a:noFill/>
          </a:ln>
        </p:spPr>
        <p:txBody>
          <a:bodyPr wrap="square">
            <a:spAutoFit/>
          </a:bodyPr>
          <a:lstStyle/>
          <a:p>
            <a:pPr indent="304800"/>
            <a:r>
              <a:rPr lang="zh-CN" altLang="en-US" sz="1600">
                <a:solidFill>
                  <a:srgbClr val="000000"/>
                </a:solidFill>
                <a:latin typeface="宋体" panose="02010600030101010101" pitchFamily="2" charset="-122"/>
                <a:ea typeface="宋体" panose="02010600030101010101" pitchFamily="2" charset="-122"/>
                <a:cs typeface="宋体" panose="02010600030101010101" pitchFamily="2" charset="-122"/>
              </a:rPr>
              <a:t>通过公司内部的数据，和行业的官方网站上获取，保证了研究的真实性可靠性。</a:t>
            </a:r>
            <a:endParaRPr lang="zh-CN" altLang="en-US"/>
          </a:p>
        </p:txBody>
      </p:sp>
      <p:sp>
        <p:nvSpPr>
          <p:cNvPr id="37" name="文本框 36"/>
          <p:cNvSpPr txBox="1"/>
          <p:nvPr/>
        </p:nvSpPr>
        <p:spPr>
          <a:xfrm>
            <a:off x="1239520" y="1501140"/>
            <a:ext cx="3606800"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研究</a:t>
            </a:r>
            <a:r>
              <a:rPr lang="zh-CN" altLang="en-US" sz="1800" b="1">
                <a:latin typeface="黑体" panose="02010609060101010101" pitchFamily="2" charset="-122"/>
                <a:ea typeface="黑体" panose="02010609060101010101" pitchFamily="2" charset="-122"/>
                <a:sym typeface="+mn-ea"/>
              </a:rPr>
              <a:t>对象的可行性分析</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1034415" y="1819910"/>
            <a:ext cx="7878445" cy="96012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保险行业是国家经济的基础，其中保险经纪公司目前正在高速发展阶段，对其以</a:t>
            </a:r>
            <a:r>
              <a:rPr lang="en-US" sz="1600">
                <a:latin typeface="宋体" panose="02010600030101010101" pitchFamily="2" charset="-122"/>
                <a:sym typeface="+mn-ea"/>
              </a:rPr>
              <a:t>4D</a:t>
            </a:r>
            <a:r>
              <a:rPr lang="zh-CN" sz="1600">
                <a:sym typeface="+mn-ea"/>
              </a:rPr>
              <a:t>理论为基础的整合营销方式的研究，将会有利于推动行业的发展。</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261745" y="2708275"/>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理论与方法的可行性分析</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40" name="Content Placeholder 2"/>
          <p:cNvSpPr txBox="1"/>
          <p:nvPr/>
        </p:nvSpPr>
        <p:spPr>
          <a:xfrm>
            <a:off x="1002665" y="2990215"/>
            <a:ext cx="7933055"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sz="1600">
                <a:sym typeface="+mn-ea"/>
              </a:rPr>
              <a:t>通过对国内外研究分析，为本研究提供了有力的基础和经验。</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41" name="文本框 40"/>
          <p:cNvSpPr txBox="1"/>
          <p:nvPr/>
        </p:nvSpPr>
        <p:spPr>
          <a:xfrm>
            <a:off x="1260475" y="3572510"/>
            <a:ext cx="5073650" cy="368300"/>
          </a:xfrm>
          <a:prstGeom prst="rect">
            <a:avLst/>
          </a:prstGeom>
          <a:noFill/>
        </p:spPr>
        <p:txBody>
          <a:bodyPr wrap="square" rtlCol="0">
            <a:spAutoFit/>
          </a:bodyPr>
          <a:lstStyle/>
          <a:p>
            <a:r>
              <a:rPr lang="zh-CN" altLang="en-US" sz="1800" b="1">
                <a:latin typeface="黑体" panose="02010609060101010101" pitchFamily="2" charset="-122"/>
                <a:ea typeface="黑体" panose="02010609060101010101" pitchFamily="2" charset="-122"/>
                <a:sym typeface="+mn-ea"/>
              </a:rPr>
              <a:t>研究的内容有创新，符合当前行业的发展</a:t>
            </a:r>
            <a:endParaRPr lang="zh-CN" altLang="en-US" sz="1800" b="1" noProof="1">
              <a:latin typeface="黑体" panose="02010609060101010101" pitchFamily="2" charset="-122"/>
              <a:ea typeface="黑体" panose="02010609060101010101" pitchFamily="2" charset="-122"/>
              <a:sym typeface="思源黑体" pitchFamily="34" charset="-122"/>
            </a:endParaRPr>
          </a:p>
        </p:txBody>
      </p:sp>
      <p:sp>
        <p:nvSpPr>
          <p:cNvPr id="42" name="Content Placeholder 2"/>
          <p:cNvSpPr txBox="1"/>
          <p:nvPr/>
        </p:nvSpPr>
        <p:spPr>
          <a:xfrm>
            <a:off x="1066165" y="3819525"/>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olidFill>
                  <a:srgbClr val="000000"/>
                </a:solidFill>
                <a:latin typeface="宋体" panose="02010600030101010101" pitchFamily="2" charset="-122"/>
                <a:cs typeface="宋体" panose="02010600030101010101" pitchFamily="2" charset="-122"/>
                <a:sym typeface="思源黑体" pitchFamily="34" charset="-122"/>
              </a:rPr>
              <a:t>依靠互联网或大数据提高自身的科技水平和专业的营销能力，打造客户保险的闭环生态圈，将成为保险经纪公司未来重要的发展方向。</a:t>
            </a:r>
          </a:p>
        </p:txBody>
      </p:sp>
      <p:sp>
        <p:nvSpPr>
          <p:cNvPr id="5" name="文本框 4"/>
          <p:cNvSpPr txBox="1"/>
          <p:nvPr/>
        </p:nvSpPr>
        <p:spPr>
          <a:xfrm>
            <a:off x="1316990" y="477266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在数据来源方面</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24" name="Shape 22"/>
          <p:cNvSpPr/>
          <p:nvPr>
            <p:custDataLst>
              <p:tags r:id="rId1"/>
            </p:custDataLst>
          </p:nvPr>
        </p:nvSpPr>
        <p:spPr>
          <a:xfrm>
            <a:off x="793433" y="27130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6" name="Shape 22"/>
          <p:cNvSpPr/>
          <p:nvPr>
            <p:custDataLst>
              <p:tags r:id="rId2"/>
            </p:custDataLst>
          </p:nvPr>
        </p:nvSpPr>
        <p:spPr>
          <a:xfrm>
            <a:off x="818833" y="355636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7" name="Shape 22"/>
          <p:cNvSpPr/>
          <p:nvPr>
            <p:custDataLst>
              <p:tags r:id="rId3"/>
            </p:custDataLst>
          </p:nvPr>
        </p:nvSpPr>
        <p:spPr>
          <a:xfrm>
            <a:off x="818833" y="474445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8" name="Shape 22"/>
          <p:cNvSpPr/>
          <p:nvPr>
            <p:custDataLst>
              <p:tags r:id="rId4"/>
            </p:custDataLst>
          </p:nvPr>
        </p:nvSpPr>
        <p:spPr>
          <a:xfrm>
            <a:off x="787083" y="14938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179388" y="475933"/>
            <a:ext cx="4760912" cy="92202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2.2 研究方法、技术路线、可行性分析</a:t>
            </a:r>
          </a:p>
          <a:p>
            <a:pPr>
              <a:lnSpc>
                <a:spcPct val="150000"/>
              </a:lnSpc>
              <a:buClrTx/>
              <a:buSzTx/>
              <a:buNone/>
            </a:pPr>
            <a:r>
              <a:rPr lang="en-US" altLang="zh-CN" sz="1800" b="1">
                <a:latin typeface="黑体" panose="02010609060101010101" pitchFamily="2" charset="-122"/>
                <a:ea typeface="黑体" panose="02010609060101010101" pitchFamily="2" charset="-122"/>
              </a:rPr>
              <a:t>（四）预期研究进展</a:t>
            </a:r>
            <a:endParaRPr lang="zh-CN" altLang="en-US">
              <a:latin typeface="Arial" panose="020B0604020202020204" pitchFamily="34" charset="0"/>
              <a:ea typeface="宋体" panose="02010600030101010101" pitchFamily="2" charset="-122"/>
            </a:endParaRPr>
          </a:p>
        </p:txBody>
      </p:sp>
      <p:sp>
        <p:nvSpPr>
          <p:cNvPr id="2150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2" name="文本框 1"/>
          <p:cNvSpPr txBox="1"/>
          <p:nvPr/>
        </p:nvSpPr>
        <p:spPr>
          <a:xfrm>
            <a:off x="539750" y="1701165"/>
            <a:ext cx="8422640" cy="3692525"/>
          </a:xfrm>
          <a:prstGeom prst="rect">
            <a:avLst/>
          </a:prstGeom>
          <a:noFill/>
        </p:spPr>
        <p:txBody>
          <a:bodyPr wrap="square" rtlCol="0">
            <a:spAutoFit/>
          </a:bodyPr>
          <a:lstStyle/>
          <a:p>
            <a:pPr>
              <a:lnSpc>
                <a:spcPct val="200000"/>
              </a:lnSpc>
            </a:pPr>
            <a:r>
              <a:rPr lang="zh-CN">
                <a:latin typeface="宋体" panose="02010600030101010101" pitchFamily="2" charset="-122"/>
                <a:cs typeface="宋体" panose="02010600030101010101" pitchFamily="2" charset="-122"/>
                <a:sym typeface="+mn-ea"/>
              </a:rPr>
              <a:t>2021年3月-5月:查阅相关文献、资料,和导师讨确定论文方向和题目。</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1年5月</a:t>
            </a:r>
            <a:r>
              <a:rPr lang="en-US">
                <a:latin typeface="宋体" panose="02010600030101010101" pitchFamily="2" charset="-122"/>
                <a:cs typeface="宋体" panose="02010600030101010101" pitchFamily="2" charset="-122"/>
                <a:sym typeface="+mn-ea"/>
              </a:rPr>
              <a:t>-6</a:t>
            </a:r>
            <a:r>
              <a:rPr lang="zh-CN">
                <a:latin typeface="宋体" panose="02010600030101010101" pitchFamily="2" charset="-122"/>
                <a:cs typeface="宋体" panose="02010600030101010101" pitchFamily="2" charset="-122"/>
                <a:sym typeface="+mn-ea"/>
              </a:rPr>
              <a:t>月:收集相关资料和文献,完成开题报告。</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a:t>
            </a:r>
            <a:r>
              <a:rPr lang="en-US">
                <a:latin typeface="宋体" panose="02010600030101010101" pitchFamily="2" charset="-122"/>
                <a:cs typeface="宋体" panose="02010600030101010101" pitchFamily="2" charset="-122"/>
                <a:sym typeface="+mn-ea"/>
              </a:rPr>
              <a:t>7</a:t>
            </a:r>
            <a:r>
              <a:rPr lang="zh-CN">
                <a:latin typeface="宋体" panose="02010600030101010101" pitchFamily="2" charset="-122"/>
                <a:cs typeface="宋体" panose="02010600030101010101" pitchFamily="2" charset="-122"/>
                <a:sym typeface="+mn-ea"/>
              </a:rPr>
              <a:t>月</a:t>
            </a:r>
            <a:r>
              <a:rPr lang="en-US">
                <a:latin typeface="宋体" panose="02010600030101010101" pitchFamily="2" charset="-122"/>
                <a:cs typeface="宋体" panose="02010600030101010101" pitchFamily="2" charset="-122"/>
                <a:sym typeface="+mn-ea"/>
              </a:rPr>
              <a:t>-9</a:t>
            </a:r>
            <a:r>
              <a:rPr lang="zh-CN">
                <a:latin typeface="宋体" panose="02010600030101010101" pitchFamily="2" charset="-122"/>
                <a:cs typeface="宋体" panose="02010600030101010101" pitchFamily="2" charset="-122"/>
                <a:sym typeface="+mn-ea"/>
              </a:rPr>
              <a:t>月:进一步收集资料和数据，进行业内访谈和调研，积累并整理素材。</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a:t>
            </a:r>
            <a:r>
              <a:rPr lang="en-US">
                <a:latin typeface="宋体" panose="02010600030101010101" pitchFamily="2" charset="-122"/>
                <a:cs typeface="宋体" panose="02010600030101010101" pitchFamily="2" charset="-122"/>
                <a:sym typeface="+mn-ea"/>
              </a:rPr>
              <a:t>10</a:t>
            </a:r>
            <a:r>
              <a:rPr lang="zh-CN">
                <a:latin typeface="宋体" panose="02010600030101010101" pitchFamily="2" charset="-122"/>
                <a:cs typeface="宋体" panose="02010600030101010101" pitchFamily="2" charset="-122"/>
                <a:sym typeface="+mn-ea"/>
              </a:rPr>
              <a:t>月</a:t>
            </a: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1年12月:完成论文初稿。</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2年1月</a:t>
            </a:r>
            <a:r>
              <a:rPr lang="en-US">
                <a:latin typeface="宋体" panose="02010600030101010101" pitchFamily="2" charset="-122"/>
                <a:cs typeface="宋体" panose="02010600030101010101" pitchFamily="2" charset="-122"/>
                <a:sym typeface="+mn-ea"/>
              </a:rPr>
              <a:t>-3</a:t>
            </a:r>
            <a:r>
              <a:rPr lang="zh-CN">
                <a:latin typeface="宋体" panose="02010600030101010101" pitchFamily="2" charset="-122"/>
                <a:cs typeface="宋体" panose="02010600030101010101" pitchFamily="2" charset="-122"/>
                <a:sym typeface="+mn-ea"/>
              </a:rPr>
              <a:t>月:对初稿进行核对,检查和修改。</a:t>
            </a:r>
            <a:endParaRPr lang="en-US">
              <a:latin typeface="宋体" panose="02010600030101010101" pitchFamily="2" charset="-122"/>
              <a:cs typeface="宋体" panose="02010600030101010101" pitchFamily="2" charset="-122"/>
              <a:sym typeface="+mn-ea"/>
            </a:endParaRPr>
          </a:p>
          <a:p>
            <a:pPr>
              <a:lnSpc>
                <a:spcPct val="200000"/>
              </a:lnSpc>
            </a:pPr>
            <a:r>
              <a:rPr lang="en-US">
                <a:latin typeface="宋体" panose="02010600030101010101" pitchFamily="2" charset="-122"/>
                <a:cs typeface="宋体" panose="02010600030101010101" pitchFamily="2" charset="-122"/>
                <a:sym typeface="+mn-ea"/>
              </a:rPr>
              <a:t>202</a:t>
            </a:r>
            <a:r>
              <a:rPr lang="zh-CN">
                <a:latin typeface="宋体" panose="02010600030101010101" pitchFamily="2" charset="-122"/>
                <a:cs typeface="宋体" panose="02010600030101010101" pitchFamily="2" charset="-122"/>
                <a:sym typeface="+mn-ea"/>
              </a:rPr>
              <a:t>2年</a:t>
            </a:r>
            <a:r>
              <a:rPr lang="en-US">
                <a:latin typeface="宋体" panose="02010600030101010101" pitchFamily="2" charset="-122"/>
                <a:cs typeface="宋体" panose="02010600030101010101" pitchFamily="2" charset="-122"/>
                <a:sym typeface="+mn-ea"/>
              </a:rPr>
              <a:t>4</a:t>
            </a:r>
            <a:r>
              <a:rPr lang="zh-CN">
                <a:latin typeface="宋体" panose="02010600030101010101" pitchFamily="2" charset="-122"/>
                <a:cs typeface="宋体" panose="02010600030101010101" pitchFamily="2" charset="-122"/>
                <a:sym typeface="+mn-ea"/>
              </a:rPr>
              <a:t>月:完成定稿。</a:t>
            </a:r>
            <a:endParaRPr lang="zh-CN" altLang="en-US">
              <a:latin typeface="宋体" panose="02010600030101010101" pitchFamily="2" charset="-122"/>
              <a:cs typeface="宋体" panose="02010600030101010101" pitchFamily="2" charset="-122"/>
            </a:endParaRPr>
          </a:p>
          <a:p>
            <a:endParaRPr lang="zh-CN" altLang="en-US">
              <a:latin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
          <p:cNvSpPr txBox="1"/>
          <p:nvPr/>
        </p:nvSpPr>
        <p:spPr>
          <a:xfrm>
            <a:off x="179388" y="477203"/>
            <a:ext cx="4760912" cy="50673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3.1 研究积累与取得成绩</a:t>
            </a:r>
            <a:endParaRPr lang="zh-CN" altLang="en-US">
              <a:latin typeface="Arial" panose="020B0604020202020204" pitchFamily="34" charset="0"/>
              <a:ea typeface="宋体" panose="02010600030101010101" pitchFamily="2" charset="-122"/>
            </a:endParaRPr>
          </a:p>
        </p:txBody>
      </p:sp>
      <p:sp>
        <p:nvSpPr>
          <p:cNvPr id="2253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2" name="文本框 1"/>
          <p:cNvSpPr txBox="1"/>
          <p:nvPr/>
        </p:nvSpPr>
        <p:spPr>
          <a:xfrm>
            <a:off x="3060065" y="1988820"/>
            <a:ext cx="6995795" cy="2553335"/>
          </a:xfrm>
          <a:prstGeom prst="rect">
            <a:avLst/>
          </a:prstGeom>
          <a:noFill/>
        </p:spPr>
        <p:txBody>
          <a:bodyPr wrap="square" rtlCol="0">
            <a:spAutoFit/>
          </a:bodyPr>
          <a:lstStyle/>
          <a:p>
            <a:pPr>
              <a:lnSpc>
                <a:spcPct val="200000"/>
              </a:lnSpc>
            </a:pPr>
            <a:r>
              <a:rPr lang="en-US" sz="2000">
                <a:latin typeface="宋体" panose="02010600030101010101" pitchFamily="2" charset="-122"/>
                <a:cs typeface="宋体" panose="02010600030101010101" pitchFamily="2" charset="-122"/>
                <a:sym typeface="+mn-ea"/>
              </a:rPr>
              <a:t>1.</a:t>
            </a:r>
            <a:r>
              <a:rPr lang="zh-CN" sz="2000">
                <a:latin typeface="宋体" panose="02010600030101010101" pitchFamily="2" charset="-122"/>
                <a:cs typeface="宋体" panose="02010600030101010101" pitchFamily="2" charset="-122"/>
                <a:sym typeface="+mn-ea"/>
              </a:rPr>
              <a:t>基本资料获取</a:t>
            </a:r>
            <a:endParaRPr lang="en-US" sz="2000">
              <a:latin typeface="宋体" panose="02010600030101010101" pitchFamily="2" charset="-122"/>
              <a:cs typeface="宋体" panose="02010600030101010101" pitchFamily="2" charset="-122"/>
              <a:sym typeface="+mn-ea"/>
            </a:endParaRPr>
          </a:p>
          <a:p>
            <a:pPr>
              <a:lnSpc>
                <a:spcPct val="200000"/>
              </a:lnSpc>
            </a:pPr>
            <a:r>
              <a:rPr lang="en-US" sz="2000">
                <a:latin typeface="宋体" panose="02010600030101010101" pitchFamily="2" charset="-122"/>
                <a:cs typeface="宋体" panose="02010600030101010101" pitchFamily="2" charset="-122"/>
                <a:sym typeface="+mn-ea"/>
              </a:rPr>
              <a:t>2.</a:t>
            </a:r>
            <a:r>
              <a:rPr lang="zh-CN" sz="2000">
                <a:latin typeface="宋体" panose="02010600030101010101" pitchFamily="2" charset="-122"/>
                <a:cs typeface="宋体" panose="02010600030101010101" pitchFamily="2" charset="-122"/>
                <a:sym typeface="+mn-ea"/>
              </a:rPr>
              <a:t>相关数据准备</a:t>
            </a:r>
          </a:p>
          <a:p>
            <a:pPr>
              <a:lnSpc>
                <a:spcPct val="200000"/>
              </a:lnSpc>
            </a:pPr>
            <a:r>
              <a:rPr lang="en-US" sz="2000">
                <a:latin typeface="宋体" panose="02010600030101010101" pitchFamily="2" charset="-122"/>
                <a:cs typeface="宋体" panose="02010600030101010101" pitchFamily="2" charset="-122"/>
                <a:sym typeface="+mn-ea"/>
              </a:rPr>
              <a:t>3.</a:t>
            </a:r>
            <a:r>
              <a:rPr lang="zh-CN" sz="2000">
                <a:latin typeface="宋体" panose="02010600030101010101" pitchFamily="2" charset="-122"/>
                <a:cs typeface="宋体" panose="02010600030101010101" pitchFamily="2" charset="-122"/>
                <a:sym typeface="+mn-ea"/>
              </a:rPr>
              <a:t>研究理论学习</a:t>
            </a:r>
          </a:p>
          <a:p>
            <a:pPr>
              <a:lnSpc>
                <a:spcPct val="200000"/>
              </a:lnSpc>
            </a:pPr>
            <a:r>
              <a:rPr lang="zh-CN" sz="2000">
                <a:latin typeface="宋体" panose="02010600030101010101" pitchFamily="2" charset="-122"/>
                <a:cs typeface="宋体" panose="02010600030101010101" pitchFamily="2" charset="-122"/>
                <a:sym typeface="+mn-ea"/>
              </a:rPr>
              <a:t>4.相关文献搜集</a:t>
            </a:r>
            <a:endParaRPr lang="zh-CN" altLang="en-US" sz="2000">
              <a:latin typeface="宋体" panose="02010600030101010101" pitchFamily="2" charset="-122"/>
              <a:cs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
          <p:cNvSpPr txBox="1"/>
          <p:nvPr/>
        </p:nvSpPr>
        <p:spPr>
          <a:xfrm>
            <a:off x="169863" y="456248"/>
            <a:ext cx="4760912" cy="506730"/>
          </a:xfrm>
          <a:prstGeom prst="rect">
            <a:avLst/>
          </a:prstGeom>
          <a:noFill/>
          <a:ln w="9525">
            <a:noFill/>
          </a:ln>
        </p:spPr>
        <p:txBody>
          <a:bodyPr wrap="square" anchor="t" anchorCtr="0">
            <a:spAutoFit/>
          </a:bodyPr>
          <a:lstStyle/>
          <a:p>
            <a:pPr>
              <a:lnSpc>
                <a:spcPct val="150000"/>
              </a:lnSpc>
            </a:pPr>
            <a:r>
              <a:rPr lang="en-US" altLang="zh-CN" sz="1800" b="1">
                <a:latin typeface="黑体" panose="02010609060101010101" pitchFamily="2" charset="-122"/>
                <a:ea typeface="黑体" panose="02010609060101010101" pitchFamily="2" charset="-122"/>
              </a:rPr>
              <a:t>3.2 预计存在的不足</a:t>
            </a:r>
            <a:endParaRPr lang="zh-CN" altLang="en-US">
              <a:latin typeface="Arial" panose="020B0604020202020204" pitchFamily="34" charset="0"/>
              <a:ea typeface="宋体" panose="02010600030101010101" pitchFamily="2" charset="-122"/>
            </a:endParaRPr>
          </a:p>
        </p:txBody>
      </p:sp>
      <p:sp>
        <p:nvSpPr>
          <p:cNvPr id="2355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100" name="文本框 99"/>
          <p:cNvSpPr txBox="1"/>
          <p:nvPr/>
        </p:nvSpPr>
        <p:spPr>
          <a:xfrm>
            <a:off x="2124075" y="2132965"/>
            <a:ext cx="7307580" cy="1753235"/>
          </a:xfrm>
          <a:prstGeom prst="rect">
            <a:avLst/>
          </a:prstGeom>
          <a:noFill/>
          <a:ln w="9525">
            <a:noFill/>
          </a:ln>
        </p:spPr>
        <p:txBody>
          <a:bodyPr wrap="square">
            <a:spAutoFit/>
          </a:bodyPr>
          <a:lstStyle/>
          <a:p>
            <a:pPr indent="304800">
              <a:lnSpc>
                <a:spcPct val="200000"/>
              </a:lnSpc>
            </a:pPr>
            <a:r>
              <a:rPr lang="en-US" altLang="zh-CN" sz="1800">
                <a:ea typeface="宋体" panose="02010600030101010101" pitchFamily="2" charset="-122"/>
              </a:rPr>
              <a:t>1. </a:t>
            </a:r>
            <a:r>
              <a:rPr lang="zh-CN" sz="1800">
                <a:ea typeface="宋体" panose="02010600030101010101" pitchFamily="2" charset="-122"/>
              </a:rPr>
              <a:t>研究相对有限</a:t>
            </a:r>
          </a:p>
          <a:p>
            <a:pPr indent="304800">
              <a:lnSpc>
                <a:spcPct val="200000"/>
              </a:lnSpc>
            </a:pPr>
            <a:r>
              <a:rPr lang="en-US" altLang="zh-CN" sz="1800">
                <a:ea typeface="宋体" panose="02010600030101010101" pitchFamily="2" charset="-122"/>
              </a:rPr>
              <a:t>2. </a:t>
            </a:r>
            <a:r>
              <a:rPr lang="zh-CN" sz="1800">
                <a:ea typeface="宋体" panose="02010600030101010101" pitchFamily="2" charset="-122"/>
              </a:rPr>
              <a:t>数据详尽性存在一定缺陷</a:t>
            </a:r>
          </a:p>
          <a:p>
            <a:pPr indent="304800">
              <a:lnSpc>
                <a:spcPct val="200000"/>
              </a:lnSpc>
            </a:pPr>
            <a:r>
              <a:rPr lang="en-US" altLang="zh-CN" sz="1800">
                <a:ea typeface="宋体" panose="02010600030101010101" pitchFamily="2" charset="-122"/>
              </a:rPr>
              <a:t>3. </a:t>
            </a:r>
            <a:r>
              <a:rPr lang="zh-CN" sz="1800">
                <a:ea typeface="宋体" panose="02010600030101010101" pitchFamily="2" charset="-122"/>
              </a:rPr>
              <a:t>对课题研究的深入性不足</a:t>
            </a:r>
            <a:endParaRPr lang="zh-CN" altLang="en-US" sz="180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7"/>
          <p:cNvSpPr txBox="1"/>
          <p:nvPr/>
        </p:nvSpPr>
        <p:spPr>
          <a:xfrm>
            <a:off x="1187450" y="2060575"/>
            <a:ext cx="7258050" cy="1938338"/>
          </a:xfrm>
          <a:prstGeom prst="rect">
            <a:avLst/>
          </a:prstGeom>
          <a:noFill/>
          <a:ln w="9525">
            <a:noFill/>
          </a:ln>
        </p:spPr>
        <p:txBody>
          <a:bodyPr wrap="square" anchor="t" anchorCtr="0">
            <a:spAutoFit/>
          </a:bodyPr>
          <a:lstStyle/>
          <a:p>
            <a:pPr algn="ctr">
              <a:lnSpc>
                <a:spcPct val="200000"/>
              </a:lnSpc>
            </a:pPr>
            <a:r>
              <a:rPr lang="zh-CN" altLang="en-US" sz="3000" b="1">
                <a:latin typeface="宋体" panose="02010600030101010101" pitchFamily="2" charset="-122"/>
                <a:ea typeface="宋体" panose="02010600030101010101" pitchFamily="2" charset="-122"/>
              </a:rPr>
              <a:t>以上论文开题报告，不当之处，</a:t>
            </a:r>
          </a:p>
          <a:p>
            <a:pPr algn="ctr">
              <a:lnSpc>
                <a:spcPct val="200000"/>
              </a:lnSpc>
            </a:pPr>
            <a:r>
              <a:rPr lang="zh-CN" altLang="en-US" sz="3000" b="1">
                <a:latin typeface="宋体" panose="02010600030101010101" pitchFamily="2" charset="-122"/>
                <a:ea typeface="宋体" panose="02010600030101010101" pitchFamily="2" charset="-122"/>
              </a:rPr>
              <a:t>请各位老师给予批评指正，谢谢！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8389"/>
          <p:cNvSpPr>
            <a:spLocks noGrp="1"/>
          </p:cNvSpPr>
          <p:nvPr>
            <p:ph type="title"/>
          </p:nvPr>
        </p:nvSpPr>
        <p:spPr/>
        <p:txBody>
          <a:bodyPr anchor="ctr" anchorCtr="0"/>
          <a:lstStyle/>
          <a:p>
            <a:r>
              <a:rPr lang="zh-CN" altLang="en-US" b="1" dirty="0">
                <a:latin typeface="黑体" panose="02010609060101010101" pitchFamily="2" charset="-122"/>
                <a:ea typeface="黑体" panose="02010609060101010101" pitchFamily="2" charset="-122"/>
              </a:rPr>
              <a:t>目</a:t>
            </a:r>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录</a:t>
            </a:r>
          </a:p>
        </p:txBody>
      </p:sp>
      <p:grpSp>
        <p:nvGrpSpPr>
          <p:cNvPr id="10242" name="组合 1"/>
          <p:cNvGrpSpPr/>
          <p:nvPr/>
        </p:nvGrpSpPr>
        <p:grpSpPr>
          <a:xfrm>
            <a:off x="1198563" y="1268413"/>
            <a:ext cx="6745933" cy="4184650"/>
            <a:chOff x="4845" y="3808"/>
            <a:chExt cx="7163" cy="4838"/>
          </a:xfrm>
        </p:grpSpPr>
        <p:cxnSp>
          <p:nvCxnSpPr>
            <p:cNvPr id="9" name="Straight Connector 7"/>
            <p:cNvCxnSpPr/>
            <p:nvPr>
              <p:custDataLst>
                <p:tags r:id="rId1"/>
              </p:custDataLst>
            </p:nvPr>
          </p:nvCxnSpPr>
          <p:spPr>
            <a:xfrm>
              <a:off x="5056" y="4446"/>
              <a:ext cx="0" cy="750"/>
            </a:xfrm>
            <a:prstGeom prst="line">
              <a:avLst/>
            </a:prstGeom>
            <a:ln w="25400">
              <a:solidFill>
                <a:srgbClr val="72000C"/>
              </a:solidFill>
            </a:ln>
          </p:spPr>
          <p:style>
            <a:lnRef idx="1">
              <a:schemeClr val="accent1"/>
            </a:lnRef>
            <a:fillRef idx="0">
              <a:schemeClr val="accent1"/>
            </a:fillRef>
            <a:effectRef idx="0">
              <a:schemeClr val="accent1"/>
            </a:effectRef>
            <a:fontRef idx="minor">
              <a:schemeClr val="tx1"/>
            </a:fontRef>
          </p:style>
        </p:cxnSp>
        <p:sp>
          <p:nvSpPr>
            <p:cNvPr id="10" name="Shape 22"/>
            <p:cNvSpPr/>
            <p:nvPr>
              <p:custDataLst>
                <p:tags r:id="rId2"/>
              </p:custDataLst>
            </p:nvPr>
          </p:nvSpPr>
          <p:spPr>
            <a:xfrm>
              <a:off x="4845" y="384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1" name="Rectangle 7"/>
            <p:cNvSpPr/>
            <p:nvPr>
              <p:custDataLst>
                <p:tags r:id="rId3"/>
              </p:custDataLst>
            </p:nvPr>
          </p:nvSpPr>
          <p:spPr>
            <a:xfrm>
              <a:off x="5347" y="380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立论依据</a:t>
              </a:r>
            </a:p>
          </p:txBody>
        </p:sp>
        <p:sp>
          <p:nvSpPr>
            <p:cNvPr id="12" name="文本框 11"/>
            <p:cNvSpPr txBox="1"/>
            <p:nvPr>
              <p:custDataLst>
                <p:tags r:id="rId4"/>
              </p:custDataLst>
            </p:nvPr>
          </p:nvSpPr>
          <p:spPr>
            <a:xfrm>
              <a:off x="5347" y="4331"/>
              <a:ext cx="6661" cy="864"/>
            </a:xfrm>
            <a:prstGeom prst="rect">
              <a:avLst/>
            </a:prstGeom>
            <a:noFill/>
          </p:spPr>
          <p:txBody>
            <a:bodyPr wrap="square" rtlCol="0" anchor="t" anchorCtr="0">
              <a:noAutofit/>
            </a:bodyPr>
            <a:lstStyle/>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研究背景与意义</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国内外研究现状</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1.3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参考文献</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18" name="Straight Connector 7"/>
            <p:cNvCxnSpPr/>
            <p:nvPr>
              <p:custDataLst>
                <p:tags r:id="rId5"/>
              </p:custDataLst>
            </p:nvPr>
          </p:nvCxnSpPr>
          <p:spPr>
            <a:xfrm>
              <a:off x="5056" y="7896"/>
              <a:ext cx="0" cy="750"/>
            </a:xfrm>
            <a:prstGeom prst="line">
              <a:avLst/>
            </a:prstGeom>
            <a:ln w="25400">
              <a:solidFill>
                <a:srgbClr val="7A000F"/>
              </a:solidFill>
            </a:ln>
          </p:spPr>
          <p:style>
            <a:lnRef idx="1">
              <a:schemeClr val="accent1"/>
            </a:lnRef>
            <a:fillRef idx="0">
              <a:schemeClr val="accent1"/>
            </a:fillRef>
            <a:effectRef idx="0">
              <a:schemeClr val="accent1"/>
            </a:effectRef>
            <a:fontRef idx="minor">
              <a:schemeClr val="tx1"/>
            </a:fontRef>
          </p:style>
        </p:cxnSp>
        <p:sp>
          <p:nvSpPr>
            <p:cNvPr id="19" name="Shape 22"/>
            <p:cNvSpPr/>
            <p:nvPr>
              <p:custDataLst>
                <p:tags r:id="rId6"/>
              </p:custDataLst>
            </p:nvPr>
          </p:nvSpPr>
          <p:spPr>
            <a:xfrm>
              <a:off x="4845" y="729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ea typeface="宋体" panose="02010600030101010101" pitchFamily="2" charset="-122"/>
                  <a:cs typeface="+mn-cs"/>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0" name="Rectangle 7"/>
            <p:cNvSpPr/>
            <p:nvPr>
              <p:custDataLst>
                <p:tags r:id="rId7"/>
              </p:custDataLst>
            </p:nvPr>
          </p:nvSpPr>
          <p:spPr>
            <a:xfrm>
              <a:off x="5347" y="725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研究基础</a:t>
              </a:r>
            </a:p>
          </p:txBody>
        </p:sp>
        <p:sp>
          <p:nvSpPr>
            <p:cNvPr id="21" name="文本框 20"/>
            <p:cNvSpPr txBox="1"/>
            <p:nvPr>
              <p:custDataLst>
                <p:tags r:id="rId8"/>
              </p:custDataLst>
            </p:nvPr>
          </p:nvSpPr>
          <p:spPr>
            <a:xfrm>
              <a:off x="5347" y="7781"/>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研究积累与取得成绩</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预计存在的不足</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23" name="Straight Connector 7"/>
            <p:cNvCxnSpPr/>
            <p:nvPr>
              <p:custDataLst>
                <p:tags r:id="rId9"/>
              </p:custDataLst>
            </p:nvPr>
          </p:nvCxnSpPr>
          <p:spPr>
            <a:xfrm>
              <a:off x="5056" y="6171"/>
              <a:ext cx="0" cy="750"/>
            </a:xfrm>
            <a:prstGeom prst="line">
              <a:avLst/>
            </a:prstGeom>
            <a:ln w="25400">
              <a:solidFill>
                <a:srgbClr val="72000E"/>
              </a:solidFill>
            </a:ln>
          </p:spPr>
          <p:style>
            <a:lnRef idx="1">
              <a:schemeClr val="accent1"/>
            </a:lnRef>
            <a:fillRef idx="0">
              <a:schemeClr val="accent1"/>
            </a:fillRef>
            <a:effectRef idx="0">
              <a:schemeClr val="accent1"/>
            </a:effectRef>
            <a:fontRef idx="minor">
              <a:schemeClr val="tx1"/>
            </a:fontRef>
          </p:style>
        </p:cxnSp>
        <p:sp>
          <p:nvSpPr>
            <p:cNvPr id="24" name="Shape 22"/>
            <p:cNvSpPr/>
            <p:nvPr>
              <p:custDataLst>
                <p:tags r:id="rId10"/>
              </p:custDataLst>
            </p:nvPr>
          </p:nvSpPr>
          <p:spPr>
            <a:xfrm>
              <a:off x="4845" y="5570"/>
              <a:ext cx="425" cy="425"/>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5" name="Rectangle 7"/>
            <p:cNvSpPr/>
            <p:nvPr>
              <p:custDataLst>
                <p:tags r:id="rId11"/>
              </p:custDataLst>
            </p:nvPr>
          </p:nvSpPr>
          <p:spPr>
            <a:xfrm>
              <a:off x="5347" y="5533"/>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研究方案</a:t>
              </a:r>
            </a:p>
          </p:txBody>
        </p:sp>
        <p:sp>
          <p:nvSpPr>
            <p:cNvPr id="26" name="文本框 25"/>
            <p:cNvSpPr txBox="1"/>
            <p:nvPr>
              <p:custDataLst>
                <p:tags r:id="rId12"/>
              </p:custDataLst>
            </p:nvPr>
          </p:nvSpPr>
          <p:spPr>
            <a:xfrm>
              <a:off x="5347" y="6057"/>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研究目标、研究内容</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研究方法、技术路线、可行性分析</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3"/>
          <p:cNvSpPr txBox="1"/>
          <p:nvPr/>
        </p:nvSpPr>
        <p:spPr>
          <a:xfrm>
            <a:off x="133668" y="456248"/>
            <a:ext cx="5675312" cy="922020"/>
          </a:xfrm>
          <a:prstGeom prst="rect">
            <a:avLst/>
          </a:prstGeom>
          <a:noFill/>
          <a:ln w="9525">
            <a:noFill/>
          </a:ln>
        </p:spPr>
        <p:txBody>
          <a:bodyPr wrap="square" anchor="t" anchorCtr="0">
            <a:spAutoFit/>
          </a:bodyPr>
          <a:lstStyle/>
          <a:p>
            <a:pPr>
              <a:lnSpc>
                <a:spcPct val="150000"/>
              </a:lnSpc>
            </a:pPr>
            <a:r>
              <a:rPr lang="en-US" altLang="zh-CN" b="1" dirty="0">
                <a:latin typeface="黑体" panose="02010609060101010101" pitchFamily="2" charset="-122"/>
                <a:ea typeface="黑体" panose="02010609060101010101" pitchFamily="2" charset="-122"/>
              </a:rPr>
              <a:t>1.1 </a:t>
            </a:r>
            <a:r>
              <a:rPr lang="zh-CN" altLang="en-US" b="1" dirty="0">
                <a:latin typeface="黑体" panose="02010609060101010101" pitchFamily="2" charset="-122"/>
                <a:ea typeface="黑体" panose="02010609060101010101" pitchFamily="2" charset="-122"/>
              </a:rPr>
              <a:t>研究背景与意义</a:t>
            </a:r>
          </a:p>
          <a:p>
            <a:pPr>
              <a:lnSpc>
                <a:spcPct val="150000"/>
              </a:lnSpc>
            </a:pPr>
            <a:r>
              <a:rPr lang="zh-CN" altLang="en-US" b="1" dirty="0">
                <a:latin typeface="黑体" panose="02010609060101010101" pitchFamily="2" charset="-122"/>
                <a:ea typeface="黑体" panose="02010609060101010101" pitchFamily="2" charset="-122"/>
              </a:rPr>
              <a:t>（一）背景</a:t>
            </a:r>
          </a:p>
        </p:txBody>
      </p:sp>
      <p:sp>
        <p:nvSpPr>
          <p:cNvPr id="1126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37" name="文本框 36"/>
          <p:cNvSpPr txBox="1"/>
          <p:nvPr/>
        </p:nvSpPr>
        <p:spPr>
          <a:xfrm>
            <a:off x="1239520" y="1429385"/>
            <a:ext cx="3692520" cy="369332"/>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软件在生活中的广泛应用</a:t>
            </a:r>
          </a:p>
        </p:txBody>
      </p:sp>
      <p:sp>
        <p:nvSpPr>
          <p:cNvPr id="39" name="文本框 38"/>
          <p:cNvSpPr txBox="1"/>
          <p:nvPr/>
        </p:nvSpPr>
        <p:spPr>
          <a:xfrm>
            <a:off x="1330957" y="2768822"/>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快速迭代下项目管理的挑战</a:t>
            </a:r>
          </a:p>
        </p:txBody>
      </p:sp>
      <p:sp>
        <p:nvSpPr>
          <p:cNvPr id="42" name="Content Placeholder 2"/>
          <p:cNvSpPr txBox="1"/>
          <p:nvPr/>
        </p:nvSpPr>
        <p:spPr>
          <a:xfrm>
            <a:off x="1330956" y="4512620"/>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增速放缓、需求多样化、个性化</a:t>
            </a:r>
          </a:p>
        </p:txBody>
      </p:sp>
      <p:sp>
        <p:nvSpPr>
          <p:cNvPr id="24" name="Shape 22"/>
          <p:cNvSpPr/>
          <p:nvPr>
            <p:custDataLst>
              <p:tags r:id="rId1"/>
            </p:custDataLst>
          </p:nvPr>
        </p:nvSpPr>
        <p:spPr>
          <a:xfrm>
            <a:off x="755333" y="142213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4" name="Shape 22"/>
          <p:cNvSpPr/>
          <p:nvPr>
            <p:custDataLst>
              <p:tags r:id="rId2"/>
            </p:custDataLst>
          </p:nvPr>
        </p:nvSpPr>
        <p:spPr>
          <a:xfrm>
            <a:off x="764858" y="2773362"/>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TextBox 1">
            <a:extLst>
              <a:ext uri="{FF2B5EF4-FFF2-40B4-BE49-F238E27FC236}">
                <a16:creationId xmlns:a16="http://schemas.microsoft.com/office/drawing/2014/main" id="{80FF2759-3AAB-658E-5090-FD0ADFD28A98}"/>
              </a:ext>
            </a:extLst>
          </p:cNvPr>
          <p:cNvSpPr txBox="1"/>
          <p:nvPr/>
        </p:nvSpPr>
        <p:spPr>
          <a:xfrm>
            <a:off x="1344194" y="3239772"/>
            <a:ext cx="2023311" cy="369332"/>
          </a:xfrm>
          <a:prstGeom prst="rect">
            <a:avLst/>
          </a:prstGeom>
          <a:noFill/>
        </p:spPr>
        <p:txBody>
          <a:bodyPr wrap="none" rtlCol="0">
            <a:spAutoFit/>
          </a:bodyPr>
          <a:lstStyle/>
          <a:p>
            <a:r>
              <a:rPr lang="en-CN" dirty="0"/>
              <a:t>人员</a:t>
            </a:r>
            <a:r>
              <a:rPr lang="zh-CN" altLang="en-US" dirty="0"/>
              <a:t>、</a:t>
            </a:r>
            <a:r>
              <a:rPr lang="zh-CN" altLang="en-CN" dirty="0"/>
              <a:t>技术</a:t>
            </a:r>
            <a:r>
              <a:rPr lang="zh-CN" altLang="en-US" dirty="0"/>
              <a:t>、业务</a:t>
            </a:r>
            <a:endParaRPr lang="en-CN" dirty="0"/>
          </a:p>
        </p:txBody>
      </p:sp>
      <p:sp>
        <p:nvSpPr>
          <p:cNvPr id="5" name="TextBox 4">
            <a:extLst>
              <a:ext uri="{FF2B5EF4-FFF2-40B4-BE49-F238E27FC236}">
                <a16:creationId xmlns:a16="http://schemas.microsoft.com/office/drawing/2014/main" id="{E7CB7383-33A2-1E51-92E9-1A85FE532993}"/>
              </a:ext>
            </a:extLst>
          </p:cNvPr>
          <p:cNvSpPr txBox="1"/>
          <p:nvPr/>
        </p:nvSpPr>
        <p:spPr>
          <a:xfrm>
            <a:off x="1331640" y="1991161"/>
            <a:ext cx="2818400" cy="369332"/>
          </a:xfrm>
          <a:prstGeom prst="rect">
            <a:avLst/>
          </a:prstGeom>
          <a:noFill/>
        </p:spPr>
        <p:txBody>
          <a:bodyPr wrap="none" rtlCol="0">
            <a:spAutoFit/>
          </a:bodyPr>
          <a:lstStyle/>
          <a:p>
            <a:r>
              <a:rPr lang="en-CN" dirty="0"/>
              <a:t>衣食住行</a:t>
            </a:r>
            <a:r>
              <a:rPr lang="zh-CN" altLang="en-US" dirty="0"/>
              <a:t>，都离不开软件</a:t>
            </a:r>
            <a:endParaRPr lang="en-CN" dirty="0"/>
          </a:p>
        </p:txBody>
      </p:sp>
      <p:sp>
        <p:nvSpPr>
          <p:cNvPr id="6" name="Shape 22">
            <a:extLst>
              <a:ext uri="{FF2B5EF4-FFF2-40B4-BE49-F238E27FC236}">
                <a16:creationId xmlns:a16="http://schemas.microsoft.com/office/drawing/2014/main" id="{BFE269C4-3E70-569B-A592-F4BCF79CBB19}"/>
              </a:ext>
            </a:extLst>
          </p:cNvPr>
          <p:cNvSpPr/>
          <p:nvPr>
            <p:custDataLst>
              <p:tags r:id="rId3"/>
            </p:custDataLst>
          </p:nvPr>
        </p:nvSpPr>
        <p:spPr>
          <a:xfrm>
            <a:off x="755333" y="4109831"/>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7" name="文本框 38">
            <a:extLst>
              <a:ext uri="{FF2B5EF4-FFF2-40B4-BE49-F238E27FC236}">
                <a16:creationId xmlns:a16="http://schemas.microsoft.com/office/drawing/2014/main" id="{0EA19183-A024-3E9B-0052-E454B6764DB9}"/>
              </a:ext>
            </a:extLst>
          </p:cNvPr>
          <p:cNvSpPr txBox="1"/>
          <p:nvPr/>
        </p:nvSpPr>
        <p:spPr>
          <a:xfrm>
            <a:off x="1330956" y="4075986"/>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市场竞争与用户需求的双重压力</a:t>
            </a:r>
            <a:endParaRPr lang="zh-CN" altLang="en-US" sz="1800" b="1" dirty="0">
              <a:latin typeface="思源黑体" pitchFamily="34" charset="-122"/>
              <a:ea typeface="思源黑体" pitchFamily="34" charset="-122"/>
              <a:sym typeface="思源黑体"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3"/>
          <p:cNvSpPr txBox="1"/>
          <p:nvPr/>
        </p:nvSpPr>
        <p:spPr>
          <a:xfrm>
            <a:off x="179388" y="476568"/>
            <a:ext cx="5675312" cy="922020"/>
          </a:xfrm>
          <a:prstGeom prst="rect">
            <a:avLst/>
          </a:prstGeom>
          <a:noFill/>
          <a:ln w="9525">
            <a:noFill/>
          </a:ln>
        </p:spPr>
        <p:txBody>
          <a:bodyPr wrap="square" anchor="t" anchorCtr="0">
            <a:spAutoFit/>
          </a:bodyPr>
          <a:lstStyle/>
          <a:p>
            <a:pPr>
              <a:lnSpc>
                <a:spcPct val="150000"/>
              </a:lnSpc>
              <a:buSzTx/>
              <a:buNone/>
            </a:pPr>
            <a:r>
              <a:rPr lang="en-US" altLang="zh-CN" b="1">
                <a:latin typeface="黑体" panose="02010609060101010101" pitchFamily="2" charset="-122"/>
                <a:ea typeface="黑体" panose="02010609060101010101" pitchFamily="2" charset="-122"/>
              </a:rPr>
              <a:t>1.1 研究背景与意义</a:t>
            </a:r>
          </a:p>
          <a:p>
            <a:pPr>
              <a:lnSpc>
                <a:spcPct val="150000"/>
              </a:lnSpc>
              <a:buSzTx/>
              <a:buNone/>
            </a:pPr>
            <a:r>
              <a:rPr lang="en-US" altLang="zh-CN" b="1">
                <a:latin typeface="黑体" panose="02010609060101010101" pitchFamily="2" charset="-122"/>
                <a:ea typeface="黑体" panose="02010609060101010101" pitchFamily="2" charset="-122"/>
              </a:rPr>
              <a:t>（二）意义</a:t>
            </a:r>
          </a:p>
        </p:txBody>
      </p:sp>
      <p:sp>
        <p:nvSpPr>
          <p:cNvPr id="1229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2291" name="文本框 99"/>
          <p:cNvSpPr txBox="1"/>
          <p:nvPr/>
        </p:nvSpPr>
        <p:spPr>
          <a:xfrm>
            <a:off x="975995" y="4241165"/>
            <a:ext cx="5080000" cy="690563"/>
          </a:xfrm>
          <a:prstGeom prst="rect">
            <a:avLst/>
          </a:prstGeom>
          <a:noFill/>
          <a:ln w="9525">
            <a:noFill/>
          </a:ln>
        </p:spPr>
        <p:txBody>
          <a:bodyPr anchor="t" anchorCtr="0">
            <a:spAutoFit/>
          </a:bodyPr>
          <a:lstStyle/>
          <a:p>
            <a:pPr indent="304800"/>
            <a:endParaRPr lang="zh-CN" altLang="zh-CN" sz="1200">
              <a:latin typeface="Times New Roman" panose="02020603050405020304" charset="0"/>
              <a:ea typeface="宋体" panose="02010600030101010101" pitchFamily="2" charset="-122"/>
            </a:endParaRPr>
          </a:p>
          <a:p>
            <a:pPr indent="304800">
              <a:lnSpc>
                <a:spcPct val="150000"/>
              </a:lnSpc>
            </a:pPr>
            <a:endParaRPr lang="zh-CN" altLang="en-US">
              <a:latin typeface="宋体" panose="02010600030101010101" pitchFamily="2" charset="-122"/>
              <a:ea typeface="宋体" panose="02010600030101010101" pitchFamily="2" charset="-122"/>
            </a:endParaRPr>
          </a:p>
        </p:txBody>
      </p:sp>
      <p:sp>
        <p:nvSpPr>
          <p:cNvPr id="37" name="文本框 36"/>
          <p:cNvSpPr txBox="1"/>
          <p:nvPr/>
        </p:nvSpPr>
        <p:spPr>
          <a:xfrm>
            <a:off x="1311275" y="1644015"/>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提高项目成功率</a:t>
            </a:r>
          </a:p>
        </p:txBody>
      </p:sp>
      <p:sp>
        <p:nvSpPr>
          <p:cNvPr id="39" name="文本框 38"/>
          <p:cNvSpPr txBox="1"/>
          <p:nvPr/>
        </p:nvSpPr>
        <p:spPr>
          <a:xfrm>
            <a:off x="1279398" y="4312077"/>
            <a:ext cx="5242054" cy="369332"/>
          </a:xfrm>
          <a:prstGeom prst="rect">
            <a:avLst/>
          </a:prstGeom>
          <a:noFill/>
          <a:ln w="9525">
            <a:noFill/>
          </a:ln>
        </p:spPr>
        <p:txBody>
          <a:bodyPr wrap="square" anchor="t" anchorCtr="0">
            <a:spAutoFit/>
          </a:bodyPr>
          <a:lstStyle/>
          <a:p>
            <a:r>
              <a:rPr lang="zh-CN" altLang="en-US" b="1" dirty="0">
                <a:latin typeface="思源黑体" pitchFamily="34" charset="-122"/>
                <a:ea typeface="思源黑体" pitchFamily="34" charset="-122"/>
                <a:sym typeface="思源黑体" pitchFamily="34" charset="-122"/>
              </a:rPr>
              <a:t>为中小型互联网公司提供软件项目风险管理的借鉴</a:t>
            </a:r>
          </a:p>
        </p:txBody>
      </p:sp>
      <p:sp>
        <p:nvSpPr>
          <p:cNvPr id="24" name="Shape 22"/>
          <p:cNvSpPr/>
          <p:nvPr>
            <p:custDataLst>
              <p:tags r:id="rId1"/>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876682" y="43138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3" name="TextBox 2">
            <a:extLst>
              <a:ext uri="{FF2B5EF4-FFF2-40B4-BE49-F238E27FC236}">
                <a16:creationId xmlns:a16="http://schemas.microsoft.com/office/drawing/2014/main" id="{ECE2AF56-BEBC-B505-C767-4F6E446CABE4}"/>
              </a:ext>
            </a:extLst>
          </p:cNvPr>
          <p:cNvSpPr txBox="1"/>
          <p:nvPr/>
        </p:nvSpPr>
        <p:spPr>
          <a:xfrm>
            <a:off x="1304384" y="2073076"/>
            <a:ext cx="4570482" cy="369332"/>
          </a:xfrm>
          <a:prstGeom prst="rect">
            <a:avLst/>
          </a:prstGeom>
          <a:noFill/>
        </p:spPr>
        <p:txBody>
          <a:bodyPr wrap="none" rtlCol="0">
            <a:spAutoFit/>
          </a:bodyPr>
          <a:lstStyle/>
          <a:p>
            <a:r>
              <a:rPr lang="en-CN" dirty="0"/>
              <a:t>识别风险</a:t>
            </a:r>
            <a:r>
              <a:rPr lang="zh-CN" altLang="en-US" dirty="0"/>
              <a:t>、制定策略、减少项目失败可能性</a:t>
            </a:r>
            <a:endParaRPr lang="en-CN" dirty="0"/>
          </a:p>
        </p:txBody>
      </p:sp>
      <p:sp>
        <p:nvSpPr>
          <p:cNvPr id="4" name="TextBox 3">
            <a:extLst>
              <a:ext uri="{FF2B5EF4-FFF2-40B4-BE49-F238E27FC236}">
                <a16:creationId xmlns:a16="http://schemas.microsoft.com/office/drawing/2014/main" id="{208B181E-E495-DD27-C9D6-B001CD0B8C2C}"/>
              </a:ext>
            </a:extLst>
          </p:cNvPr>
          <p:cNvSpPr txBox="1"/>
          <p:nvPr/>
        </p:nvSpPr>
        <p:spPr>
          <a:xfrm>
            <a:off x="1382921" y="4752321"/>
            <a:ext cx="4673074" cy="923330"/>
          </a:xfrm>
          <a:prstGeom prst="rect">
            <a:avLst/>
          </a:prstGeom>
          <a:noFill/>
        </p:spPr>
        <p:txBody>
          <a:bodyPr wrap="none" rtlCol="0">
            <a:spAutoFit/>
          </a:bodyPr>
          <a:lstStyle/>
          <a:p>
            <a:r>
              <a:rPr lang="zh-CN" altLang="en-US" dirty="0">
                <a:hlinkClick r:id="rId7"/>
              </a:rPr>
              <a:t>截至</a:t>
            </a:r>
            <a:r>
              <a:rPr lang="en-US" altLang="zh-CN" dirty="0">
                <a:hlinkClick r:id="rId7"/>
              </a:rPr>
              <a:t>22</a:t>
            </a:r>
            <a:r>
              <a:rPr lang="zh-CN" altLang="en-US" dirty="0">
                <a:hlinkClick r:id="rId7"/>
              </a:rPr>
              <a:t>年末，中小微企业数量超过</a:t>
            </a:r>
            <a:r>
              <a:rPr lang="en-US" altLang="zh-CN" dirty="0">
                <a:hlinkClick r:id="rId7"/>
              </a:rPr>
              <a:t>5200</a:t>
            </a:r>
            <a:r>
              <a:rPr lang="zh-CN" altLang="en-US" dirty="0">
                <a:hlinkClick r:id="rId7"/>
              </a:rPr>
              <a:t>万户</a:t>
            </a:r>
            <a:endParaRPr lang="en-US" altLang="zh-CN" dirty="0"/>
          </a:p>
          <a:p>
            <a:endParaRPr lang="en-US" altLang="zh-CN" dirty="0"/>
          </a:p>
          <a:p>
            <a:r>
              <a:rPr lang="en-US" altLang="zh-CN" dirty="0"/>
              <a:t>2024</a:t>
            </a:r>
            <a:r>
              <a:rPr lang="zh-CN" altLang="en-US" dirty="0"/>
              <a:t>政府报告，深化大数据、人工智能</a:t>
            </a:r>
            <a:endParaRPr lang="en-CN" dirty="0"/>
          </a:p>
        </p:txBody>
      </p:sp>
      <p:sp>
        <p:nvSpPr>
          <p:cNvPr id="5" name="Shape 22">
            <a:extLst>
              <a:ext uri="{FF2B5EF4-FFF2-40B4-BE49-F238E27FC236}">
                <a16:creationId xmlns:a16="http://schemas.microsoft.com/office/drawing/2014/main" id="{A8A62C9E-25EB-D6FE-541C-A401BFE6C0D3}"/>
              </a:ext>
            </a:extLst>
          </p:cNvPr>
          <p:cNvSpPr/>
          <p:nvPr>
            <p:custDataLst>
              <p:tags r:id="rId3"/>
            </p:custDataLst>
          </p:nvPr>
        </p:nvSpPr>
        <p:spPr>
          <a:xfrm>
            <a:off x="839153" y="2526107"/>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2</a:t>
            </a:r>
          </a:p>
        </p:txBody>
      </p:sp>
      <p:sp>
        <p:nvSpPr>
          <p:cNvPr id="6" name="Shape 22">
            <a:extLst>
              <a:ext uri="{FF2B5EF4-FFF2-40B4-BE49-F238E27FC236}">
                <a16:creationId xmlns:a16="http://schemas.microsoft.com/office/drawing/2014/main" id="{93334585-852F-098F-0623-3EE8E6F643EE}"/>
              </a:ext>
            </a:extLst>
          </p:cNvPr>
          <p:cNvSpPr/>
          <p:nvPr>
            <p:custDataLst>
              <p:tags r:id="rId4"/>
            </p:custDataLst>
          </p:nvPr>
        </p:nvSpPr>
        <p:spPr>
          <a:xfrm>
            <a:off x="839153" y="3407416"/>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7" name="文本框 36">
            <a:extLst>
              <a:ext uri="{FF2B5EF4-FFF2-40B4-BE49-F238E27FC236}">
                <a16:creationId xmlns:a16="http://schemas.microsoft.com/office/drawing/2014/main" id="{03C1D68F-33A2-14A0-9CA5-3B39BAA8B236}"/>
              </a:ext>
            </a:extLst>
          </p:cNvPr>
          <p:cNvSpPr txBox="1"/>
          <p:nvPr/>
        </p:nvSpPr>
        <p:spPr>
          <a:xfrm>
            <a:off x="1311275" y="2528514"/>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增强竞争优势</a:t>
            </a:r>
          </a:p>
        </p:txBody>
      </p:sp>
      <p:sp>
        <p:nvSpPr>
          <p:cNvPr id="8" name="TextBox 7">
            <a:extLst>
              <a:ext uri="{FF2B5EF4-FFF2-40B4-BE49-F238E27FC236}">
                <a16:creationId xmlns:a16="http://schemas.microsoft.com/office/drawing/2014/main" id="{4C4360F4-1513-9712-83BE-C3B758A399BB}"/>
              </a:ext>
            </a:extLst>
          </p:cNvPr>
          <p:cNvSpPr txBox="1"/>
          <p:nvPr/>
        </p:nvSpPr>
        <p:spPr>
          <a:xfrm>
            <a:off x="1311275" y="2982920"/>
            <a:ext cx="4108817" cy="369332"/>
          </a:xfrm>
          <a:prstGeom prst="rect">
            <a:avLst/>
          </a:prstGeom>
          <a:noFill/>
        </p:spPr>
        <p:txBody>
          <a:bodyPr wrap="none" rtlCol="0">
            <a:spAutoFit/>
          </a:bodyPr>
          <a:lstStyle/>
          <a:p>
            <a:r>
              <a:rPr lang="en-CN" dirty="0"/>
              <a:t>竞争</a:t>
            </a:r>
            <a:r>
              <a:rPr lang="zh-CN" altLang="en-US" dirty="0"/>
              <a:t>、需求变化，快速响应和适应变化</a:t>
            </a:r>
            <a:endParaRPr lang="en-CN" dirty="0"/>
          </a:p>
        </p:txBody>
      </p:sp>
      <p:sp>
        <p:nvSpPr>
          <p:cNvPr id="9" name="文本框 36">
            <a:extLst>
              <a:ext uri="{FF2B5EF4-FFF2-40B4-BE49-F238E27FC236}">
                <a16:creationId xmlns:a16="http://schemas.microsoft.com/office/drawing/2014/main" id="{F209FF9A-8965-69B0-905C-AE00AAE835C7}"/>
              </a:ext>
            </a:extLst>
          </p:cNvPr>
          <p:cNvSpPr txBox="1"/>
          <p:nvPr/>
        </p:nvSpPr>
        <p:spPr>
          <a:xfrm>
            <a:off x="1311275" y="3423164"/>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支持战略决策</a:t>
            </a:r>
          </a:p>
        </p:txBody>
      </p:sp>
      <p:sp>
        <p:nvSpPr>
          <p:cNvPr id="10" name="TextBox 9">
            <a:extLst>
              <a:ext uri="{FF2B5EF4-FFF2-40B4-BE49-F238E27FC236}">
                <a16:creationId xmlns:a16="http://schemas.microsoft.com/office/drawing/2014/main" id="{ED982CE3-965B-2B7C-0F0B-E2687A7CD511}"/>
              </a:ext>
            </a:extLst>
          </p:cNvPr>
          <p:cNvSpPr txBox="1"/>
          <p:nvPr/>
        </p:nvSpPr>
        <p:spPr>
          <a:xfrm>
            <a:off x="1311275" y="3860961"/>
            <a:ext cx="5080237" cy="369332"/>
          </a:xfrm>
          <a:prstGeom prst="rect">
            <a:avLst/>
          </a:prstGeom>
          <a:noFill/>
        </p:spPr>
        <p:txBody>
          <a:bodyPr wrap="none" rtlCol="0">
            <a:spAutoFit/>
          </a:bodyPr>
          <a:lstStyle/>
          <a:p>
            <a:r>
              <a:rPr lang="en-CN" dirty="0"/>
              <a:t>全面考虑风险</a:t>
            </a:r>
            <a:r>
              <a:rPr lang="zh-CN" altLang="en-US" dirty="0"/>
              <a:t>、确保不确定中稳健前行、可持续</a:t>
            </a:r>
            <a:endParaRPr lang="en-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087370"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pic>
        <p:nvPicPr>
          <p:cNvPr id="2" name="图片 1" descr="未命名文件(4)"/>
          <p:cNvPicPr>
            <a:picLocks noChangeAspect="1"/>
          </p:cNvPicPr>
          <p:nvPr/>
        </p:nvPicPr>
        <p:blipFill>
          <a:blip r:embed="rId2"/>
          <a:stretch>
            <a:fillRect/>
          </a:stretch>
        </p:blipFill>
        <p:spPr>
          <a:xfrm>
            <a:off x="1043305" y="548640"/>
            <a:ext cx="7191375" cy="538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49821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56385"/>
            <a:ext cx="477837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有关</a:t>
            </a:r>
            <a:r>
              <a:rPr lang="zh-CN" altLang="en-US" sz="1800" b="1">
                <a:latin typeface="黑体" panose="02010609060101010101" pitchFamily="2" charset="-122"/>
                <a:ea typeface="黑体" panose="02010609060101010101" pitchFamily="2" charset="-122"/>
                <a:sym typeface="+mn-ea"/>
              </a:rPr>
              <a:t>营销基础理论发展的文献研究</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747395" y="1908810"/>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ym typeface="+mn-ea"/>
              </a:rPr>
              <a:t>关于营销的基本理论主要集中在以4P为基础的相关研究上，如比较分析差异性和在不同企业中的应用案例分析。但是对于4D这样较新的理论模式，相关对比研究不多，在企业中的应用分析也较少。未来是科技互联网的时代，互联网的营销模式也将是大势所趋，因此还有很大的研究空间。</a:t>
            </a: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167765" y="364490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关于保险保险经纪公司作用的文献研究</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40" name="Content Placeholder 2"/>
          <p:cNvSpPr txBox="1"/>
          <p:nvPr/>
        </p:nvSpPr>
        <p:spPr>
          <a:xfrm>
            <a:off x="643255" y="4077335"/>
            <a:ext cx="8144510" cy="1326515"/>
          </a:xfrm>
          <a:prstGeom prst="rect">
            <a:avLst/>
          </a:prstGeom>
          <a:noFill/>
          <a:ln w="9525">
            <a:noFill/>
          </a:ln>
        </p:spPr>
        <p:txBody>
          <a:bodyPr lIns="121682" tIns="60841" rIns="121682" bIns="60841" anchor="t" anchorCtr="0"/>
          <a:lstStyle/>
          <a:p>
            <a:pPr indent="133985">
              <a:lnSpc>
                <a:spcPct val="150000"/>
              </a:lnSpc>
            </a:pPr>
            <a:r>
              <a:rPr lang="en-US" altLang="zh-CN" sz="1600">
                <a:latin typeface="宋体" panose="02010600030101010101" pitchFamily="2" charset="-122"/>
                <a:cs typeface="宋体" panose="02010600030101010101" pitchFamily="2" charset="-122"/>
                <a:sym typeface="+mn-ea"/>
              </a:rPr>
              <a:t>   </a:t>
            </a:r>
            <a:r>
              <a:rPr lang="zh-CN" altLang="en-US" sz="1600">
                <a:latin typeface="宋体" panose="02010600030101010101" pitchFamily="2" charset="-122"/>
                <a:cs typeface="宋体" panose="02010600030101010101" pitchFamily="2" charset="-122"/>
                <a:sym typeface="+mn-ea"/>
              </a:rPr>
              <a:t>保险经纪公司可以起到充当信用中介﹑降低交易成本，提升经营效率﹑解决信息不对称﹑防止投保中逆向选择等问题。但是目前的研究多集中在整个保险中介市场，针对经纪公司的未来发展，尤其是在移动互联网背景下的发展，还需要更深入的研究。</a:t>
            </a:r>
            <a:endParaRPr lang="zh-CN" altLang="en-US" sz="1600">
              <a:latin typeface="宋体" panose="02010600030101010101" pitchFamily="2" charset="-122"/>
              <a:cs typeface="宋体" panose="02010600030101010101" pitchFamily="2" charset="-122"/>
            </a:endParaRPr>
          </a:p>
          <a:p>
            <a:pPr algn="l">
              <a:lnSpc>
                <a:spcPct val="150000"/>
              </a:lnSpc>
              <a:spcBef>
                <a:spcPct val="20000"/>
              </a:spcBef>
              <a:buClrTx/>
              <a:buSzTx/>
              <a:buFont typeface="Arial" panose="020B0604020202020204" pitchFamily="34" charset="0"/>
              <a:buNone/>
            </a:pPr>
            <a:endParaRPr lang="zh-CN" altLang="en-US" sz="160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682943" y="157262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695643" y="364526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288861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01140"/>
            <a:ext cx="477837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关于保险行业营销问题的文献研究</a:t>
            </a:r>
          </a:p>
        </p:txBody>
      </p:sp>
      <p:sp>
        <p:nvSpPr>
          <p:cNvPr id="38" name="Content Placeholder 2"/>
          <p:cNvSpPr txBox="1"/>
          <p:nvPr/>
        </p:nvSpPr>
        <p:spPr>
          <a:xfrm>
            <a:off x="747395" y="1837055"/>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ym typeface="+mn-ea"/>
              </a:rPr>
              <a:t>过往的研究主要针对是保险公司和互联网保险的营销问题，并相应的提出优化建议。传统的以线下为主的营销模式，主要是解决人员技术水平和产品创新上。在2015年之后，对此的研究逐步减少，更多的在关注互联网的营销，凸显的问题就是安全性，以及如何提升网络安全性上。经纪公司如何利用好互联网或大数据这样的营销工具，还需要有创新的研究。</a:t>
            </a:r>
          </a:p>
        </p:txBody>
      </p:sp>
      <p:sp>
        <p:nvSpPr>
          <p:cNvPr id="39" name="文本框 38"/>
          <p:cNvSpPr txBox="1"/>
          <p:nvPr/>
        </p:nvSpPr>
        <p:spPr>
          <a:xfrm>
            <a:off x="1158240" y="3930650"/>
            <a:ext cx="563816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关于移动互联网与金融业融合的文献研究</a:t>
            </a:r>
          </a:p>
        </p:txBody>
      </p:sp>
      <p:sp>
        <p:nvSpPr>
          <p:cNvPr id="40" name="Content Placeholder 2"/>
          <p:cNvSpPr txBox="1"/>
          <p:nvPr/>
        </p:nvSpPr>
        <p:spPr>
          <a:xfrm>
            <a:off x="675640" y="4293235"/>
            <a:ext cx="7830185" cy="995680"/>
          </a:xfrm>
          <a:prstGeom prst="rect">
            <a:avLst/>
          </a:prstGeom>
          <a:noFill/>
          <a:ln w="9525">
            <a:noFill/>
          </a:ln>
        </p:spPr>
        <p:txBody>
          <a:bodyPr lIns="121682" tIns="60841" rIns="121682" bIns="60841" anchor="t" anchorCtr="0"/>
          <a:lstStyle/>
          <a:p>
            <a:pPr indent="133985">
              <a:lnSpc>
                <a:spcPct val="150000"/>
              </a:lnSpc>
            </a:pPr>
            <a:r>
              <a:rPr lang="en-US" altLang="zh-CN" sz="1600">
                <a:sym typeface="+mn-ea"/>
              </a:rPr>
              <a:t>    </a:t>
            </a:r>
            <a:r>
              <a:rPr lang="zh-CN" altLang="en-US" sz="1600">
                <a:sym typeface="+mn-ea"/>
              </a:rPr>
              <a:t>在保险的营销中加入互联网是未来的趋势，无论是借助互联网进行营销，还是依靠大数据分析，或者是进入更深层的AI智能或区块链，都会改变营销的模式，提高营销的效率。因此，对于此类方向的研究是十分必要的。</a:t>
            </a:r>
          </a:p>
        </p:txBody>
      </p:sp>
      <p:sp>
        <p:nvSpPr>
          <p:cNvPr id="24" name="Shape 22"/>
          <p:cNvSpPr/>
          <p:nvPr>
            <p:custDataLst>
              <p:tags r:id="rId1"/>
            </p:custDataLst>
          </p:nvPr>
        </p:nvSpPr>
        <p:spPr>
          <a:xfrm>
            <a:off x="675323" y="39253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4</a:t>
            </a:r>
          </a:p>
        </p:txBody>
      </p:sp>
      <p:sp>
        <p:nvSpPr>
          <p:cNvPr id="2" name="Shape 22"/>
          <p:cNvSpPr/>
          <p:nvPr>
            <p:custDataLst>
              <p:tags r:id="rId2"/>
            </p:custDataLst>
          </p:nvPr>
        </p:nvSpPr>
        <p:spPr>
          <a:xfrm>
            <a:off x="695643" y="148436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9705" y="477520"/>
            <a:ext cx="337502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（一）文献综述</a:t>
            </a: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259840" y="1628775"/>
            <a:ext cx="4778375"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mn-ea"/>
              </a:rPr>
              <a:t>保险经纪公司借助互联网营销的文献研究</a:t>
            </a:r>
          </a:p>
        </p:txBody>
      </p:sp>
      <p:sp>
        <p:nvSpPr>
          <p:cNvPr id="38" name="Content Placeholder 2"/>
          <p:cNvSpPr txBox="1"/>
          <p:nvPr/>
        </p:nvSpPr>
        <p:spPr>
          <a:xfrm>
            <a:off x="819150" y="2052320"/>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a:solidFill>
                  <a:srgbClr val="000000"/>
                </a:solidFill>
                <a:latin typeface="宋体" panose="02010600030101010101" pitchFamily="2" charset="-122"/>
                <a:cs typeface="宋体" panose="02010600030101010101" pitchFamily="2" charset="-122"/>
                <a:sym typeface="思源黑体" pitchFamily="34" charset="-122"/>
              </a:rPr>
              <a:t>借助互联网营销，</a:t>
            </a:r>
            <a:r>
              <a:rPr lang="zh-CN" altLang="en-US" sz="1600">
                <a:sym typeface="+mn-ea"/>
              </a:rPr>
              <a:t>可以减少投保人的风险</a:t>
            </a:r>
            <a:r>
              <a:rPr lang="zh-CN" altLang="en-US" sz="1600">
                <a:latin typeface="宋体" panose="02010600030101010101" pitchFamily="2" charset="-122"/>
                <a:sym typeface="+mn-ea"/>
              </a:rPr>
              <a:t>﹑</a:t>
            </a:r>
            <a:r>
              <a:rPr lang="zh-CN" altLang="en-US" sz="1600">
                <a:sym typeface="+mn-ea"/>
              </a:rPr>
              <a:t>降低运营成本，提升服务效率</a:t>
            </a:r>
            <a:r>
              <a:rPr lang="zh-CN" altLang="en-US" sz="1600">
                <a:latin typeface="宋体" panose="02010600030101010101" pitchFamily="2" charset="-122"/>
                <a:sym typeface="+mn-ea"/>
              </a:rPr>
              <a:t>﹑</a:t>
            </a:r>
            <a:r>
              <a:rPr lang="zh-CN" altLang="en-US" sz="1600">
                <a:sym typeface="+mn-ea"/>
              </a:rPr>
              <a:t>提高营销精准度。目前的研究主要是在互联网给保险经纪公司的营销带来的优势上，通过和过去的传统营销模式相比，有哪些进步。但是缺少对于在保险经纪公司实际营销中应用的研究建议。因此，如何在经纪人的销售中运用好互联网或大数据将成为新营销模式的关键。</a:t>
            </a:r>
          </a:p>
        </p:txBody>
      </p:sp>
      <p:sp>
        <p:nvSpPr>
          <p:cNvPr id="24" name="Shape 22"/>
          <p:cNvSpPr/>
          <p:nvPr>
            <p:custDataLst>
              <p:tags r:id="rId1"/>
            </p:custDataLst>
          </p:nvPr>
        </p:nvSpPr>
        <p:spPr>
          <a:xfrm>
            <a:off x="801053" y="16272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5</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2"/>
          <p:cNvSpPr txBox="1"/>
          <p:nvPr/>
        </p:nvSpPr>
        <p:spPr>
          <a:xfrm>
            <a:off x="179705" y="476250"/>
            <a:ext cx="3663315" cy="922020"/>
          </a:xfrm>
          <a:prstGeom prst="rect">
            <a:avLst/>
          </a:prstGeom>
          <a:noFill/>
          <a:ln w="9525">
            <a:noFill/>
          </a:ln>
        </p:spPr>
        <p:txBody>
          <a:bodyPr wrap="square" anchor="t" anchorCtr="0">
            <a:spAutoFit/>
          </a:bodyPr>
          <a:lstStyle/>
          <a:p>
            <a:pPr algn="l">
              <a:lnSpc>
                <a:spcPct val="150000"/>
              </a:lnSpc>
              <a:buClrTx/>
              <a:buSzTx/>
              <a:buNone/>
            </a:pPr>
            <a:r>
              <a:rPr lang="en-US" altLang="zh-CN" sz="1800" b="1">
                <a:latin typeface="黑体" panose="02010609060101010101" pitchFamily="2" charset="-122"/>
                <a:ea typeface="黑体" panose="02010609060101010101" pitchFamily="2" charset="-122"/>
              </a:rPr>
              <a:t>1.2 国内外研究现状</a:t>
            </a:r>
          </a:p>
          <a:p>
            <a:pPr algn="l">
              <a:lnSpc>
                <a:spcPct val="150000"/>
              </a:lnSpc>
              <a:buClrTx/>
              <a:buSzTx/>
              <a:buNone/>
            </a:pPr>
            <a:r>
              <a:rPr lang="en-US" altLang="zh-CN" sz="1800" b="1">
                <a:latin typeface="黑体" panose="02010609060101010101" pitchFamily="2" charset="-122"/>
                <a:ea typeface="黑体" panose="02010609060101010101" pitchFamily="2" charset="-122"/>
              </a:rPr>
              <a:t>（二）文献评述</a:t>
            </a:r>
          </a:p>
        </p:txBody>
      </p:sp>
      <p:sp>
        <p:nvSpPr>
          <p:cNvPr id="1433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00" name="文本框 99"/>
          <p:cNvSpPr txBox="1"/>
          <p:nvPr/>
        </p:nvSpPr>
        <p:spPr>
          <a:xfrm>
            <a:off x="611505" y="1772920"/>
            <a:ext cx="7858125" cy="2774315"/>
          </a:xfrm>
          <a:prstGeom prst="rect">
            <a:avLst/>
          </a:prstGeom>
          <a:noFill/>
          <a:ln w="9525">
            <a:noFill/>
          </a:ln>
        </p:spPr>
        <p:txBody>
          <a:bodyPr wrap="square">
            <a:spAutoFit/>
          </a:bodyPr>
          <a:lstStyle/>
          <a:p>
            <a:pPr algn="l">
              <a:lnSpc>
                <a:spcPct val="150000"/>
              </a:lnSpc>
              <a:spcBef>
                <a:spcPct val="20000"/>
              </a:spcBef>
              <a:buClrTx/>
              <a:buSzTx/>
              <a:buFont typeface="Arial" panose="020B0604020202020204" pitchFamily="34" charset="0"/>
            </a:pPr>
            <a:r>
              <a:rPr lang="en-US" altLang="zh-CN" sz="1600">
                <a:ea typeface="宋体" panose="02010600030101010101" pitchFamily="2" charset="-122"/>
              </a:rPr>
              <a:t>1. </a:t>
            </a:r>
            <a:r>
              <a:rPr lang="zh-CN" altLang="en-US" sz="1600">
                <a:ea typeface="宋体" panose="02010600030101010101" pitchFamily="2" charset="-122"/>
              </a:rPr>
              <a:t>已有的研究主要集中在保险公司的互联网营销的发展建议上，对于新提出的4D理论，还没有专门的应用研究，尤其是在保险经纪公司的层面上。</a:t>
            </a:r>
          </a:p>
          <a:p>
            <a:pPr algn="l">
              <a:lnSpc>
                <a:spcPct val="150000"/>
              </a:lnSpc>
              <a:spcBef>
                <a:spcPct val="20000"/>
              </a:spcBef>
              <a:buClrTx/>
              <a:buSzTx/>
              <a:buFont typeface="Arial" panose="020B0604020202020204" pitchFamily="34" charset="0"/>
            </a:pPr>
            <a:endParaRPr lang="zh-CN" altLang="en-US" sz="1600">
              <a:ea typeface="宋体" panose="02010600030101010101" pitchFamily="2" charset="-122"/>
            </a:endParaRPr>
          </a:p>
          <a:p>
            <a:pPr algn="l">
              <a:lnSpc>
                <a:spcPct val="150000"/>
              </a:lnSpc>
              <a:spcBef>
                <a:spcPct val="20000"/>
              </a:spcBef>
              <a:buClrTx/>
              <a:buSzTx/>
              <a:buFont typeface="Arial" panose="020B0604020202020204" pitchFamily="34" charset="0"/>
            </a:pPr>
            <a:r>
              <a:rPr lang="en-US" altLang="zh-CN" sz="1600">
                <a:ea typeface="宋体" panose="02010600030101010101" pitchFamily="2" charset="-122"/>
              </a:rPr>
              <a:t> 2. </a:t>
            </a:r>
            <a:r>
              <a:rPr lang="zh-CN" altLang="en-US" sz="1600">
                <a:ea typeface="宋体" panose="02010600030101010101" pitchFamily="2" charset="-122"/>
              </a:rPr>
              <a:t>将互联网营销理论，配合大数据的收集和应用，附加到保险经纪公司当中，将会很大程度提高营销的水平。尤其是在后疫情时代，转变了以往的线下为主的营销方法，借助4D理论，进行互联网营销的积极变革，将会进一步提升我国保险经纪公司的营销水平。具有较大的研究空间。</a:t>
            </a:r>
            <a:endParaRPr lang="zh-CN" altLang="en-US" sz="16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YzNjBkOTgyNWQ1YTMxYzM3MzMwNWFiODNmOWIzYWMifQ=="/>
</p:tagLst>
</file>

<file path=ppt/tags/tag10.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27"/>
  <p:tag name="KSO_WM_UNIT_ID" val="custom20204327_3*l_h_i*1_2_1"/>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2_1"/>
  <p:tag name="KSO_WM_UNIT_ISNUMDGMTITLE" val="0"/>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2_1"/>
  <p:tag name="KSO_WM_UNIT_SUBTYPE" val="a"/>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27"/>
  <p:tag name="KSO_WM_UNIT_ID" val="custom20204327_3*l_h_i*1_1_1"/>
</p:tagLst>
</file>

<file path=ppt/tags/tag2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0f94d92d-e24c-478e-ad19-d66fef1d0eba}"/>
  <p:tag name="TABLE_ENDDRAG_ORIGIN_RECT" val="586*194"/>
  <p:tag name="TABLE_ENDDRAG_RECT" val="70*173*586*194"/>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27"/>
  <p:tag name="KSO_WM_UNIT_ID" val="custom20204327_3*l_h_i*1_1_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1_1"/>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1_1"/>
  <p:tag name="KSO_WM_UNIT_SUBTYPE" val="a"/>
</p:tagLst>
</file>

<file path=ppt/tags/tag6.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27"/>
  <p:tag name="KSO_WM_UNIT_ID" val="custom20204327_3*l_h_i*1_3_1"/>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27"/>
  <p:tag name="KSO_WM_UNIT_ID" val="custom20204327_3*l_h_i*1_3_2"/>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3_1"/>
  <p:tag name="KSO_WM_UNIT_ISNUMDGMTITLE" val="0"/>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3_1"/>
  <p:tag name="KSO_WM_UNIT_SUBTYPE" val="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2866</TotalTime>
  <Words>1498</Words>
  <Application>Microsoft Macintosh PowerPoint</Application>
  <PresentationFormat>On-screen Show (4:3)</PresentationFormat>
  <Paragraphs>175</Paragraphs>
  <Slides>19</Slides>
  <Notes>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19</vt:i4>
      </vt:variant>
    </vt:vector>
  </HeadingPairs>
  <TitlesOfParts>
    <vt:vector size="33" baseType="lpstr">
      <vt:lpstr>黑体</vt:lpstr>
      <vt:lpstr>宋体</vt:lpstr>
      <vt:lpstr>思源黑体</vt:lpstr>
      <vt:lpstr>Arial</vt:lpstr>
      <vt:lpstr>Calibri</vt:lpstr>
      <vt:lpstr>Noto Sans</vt:lpstr>
      <vt:lpstr>Times New Roman</vt:lpstr>
      <vt:lpstr>Office 主题</vt:lpstr>
      <vt:lpstr>自定义设计方案</vt:lpstr>
      <vt:lpstr>1_自定义设计方案</vt:lpstr>
      <vt:lpstr>1_Office 主题</vt:lpstr>
      <vt:lpstr>2_Office 主题</vt:lpstr>
      <vt:lpstr>3_Office 主题</vt:lpstr>
      <vt:lpstr>4_Office 主题</vt:lpstr>
      <vt:lpstr>工商管理硕士学位论文 开题报告</vt:lpstr>
      <vt:lpstr>目  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XIAOSY</cp:lastModifiedBy>
  <cp:revision>67</cp:revision>
  <dcterms:created xsi:type="dcterms:W3CDTF">2021-06-15T13:23:00Z</dcterms:created>
  <dcterms:modified xsi:type="dcterms:W3CDTF">2024-06-06T12:32:52Z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F8884717A85C4D56A4AD55622F0DA6A9</vt:lpwstr>
  </property>
  <property fmtid="{D5CDD505-2E9C-101B-9397-08002B2CF9AE}" pid="3" name="KSOProductBuildVer">
    <vt:lpwstr>2052-11.1.0.11744</vt:lpwstr>
  </property>
</Properties>
</file>