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5" r:id="rId4"/>
    <p:sldMasterId id="2147483698" r:id="rId5"/>
    <p:sldMasterId id="2147483711" r:id="rId6"/>
    <p:sldMasterId id="2147483724" r:id="rId7"/>
  </p:sldMasterIdLst>
  <p:notesMasterIdLst>
    <p:notesMasterId r:id="rId26"/>
  </p:notesMasterIdLst>
  <p:sldIdLst>
    <p:sldId id="256" r:id="rId8"/>
    <p:sldId id="304" r:id="rId9"/>
    <p:sldId id="257" r:id="rId10"/>
    <p:sldId id="282" r:id="rId11"/>
    <p:sldId id="334" r:id="rId12"/>
    <p:sldId id="335" r:id="rId13"/>
    <p:sldId id="336" r:id="rId14"/>
    <p:sldId id="265" r:id="rId15"/>
    <p:sldId id="333" r:id="rId16"/>
    <p:sldId id="266" r:id="rId17"/>
    <p:sldId id="267" r:id="rId18"/>
    <p:sldId id="258" r:id="rId19"/>
    <p:sldId id="259" r:id="rId20"/>
    <p:sldId id="260" r:id="rId21"/>
    <p:sldId id="283" r:id="rId22"/>
    <p:sldId id="261" r:id="rId23"/>
    <p:sldId id="284" r:id="rId24"/>
    <p:sldId id="286" r:id="rId25"/>
  </p:sldIdLst>
  <p:sldSz cx="9144000" cy="6858000" type="screen4x3"/>
  <p:notesSz cx="6858000" cy="9144000"/>
  <p:custDataLst>
    <p:tags r:id="rId27"/>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82">
          <p15:clr>
            <a:srgbClr val="A4A3A4"/>
          </p15:clr>
        </p15:guide>
        <p15:guide id="2" pos="296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作"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A000F"/>
    <a:srgbClr val="9A6067"/>
    <a:srgbClr val="72000E"/>
    <a:srgbClr val="72000C"/>
    <a:srgbClr val="74000F"/>
    <a:srgbClr val="7500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68"/>
    <p:restoredTop sz="82438"/>
  </p:normalViewPr>
  <p:slideViewPr>
    <p:cSldViewPr showGuides="1">
      <p:cViewPr>
        <p:scale>
          <a:sx n="100" d="100"/>
          <a:sy n="100" d="100"/>
        </p:scale>
        <p:origin x="2328" y="232"/>
      </p:cViewPr>
      <p:guideLst>
        <p:guide orient="horz" pos="2082"/>
        <p:guide pos="2969"/>
      </p:guideLst>
    </p:cSldViewPr>
  </p:slideViewPr>
  <p:outlineViewPr>
    <p:cViewPr>
      <p:scale>
        <a:sx n="33" d="100"/>
        <a:sy n="33" d="100"/>
      </p:scale>
      <p:origin x="0" y="0"/>
    </p:cViewPr>
  </p:outlineViewPr>
  <p:notesTextViewPr>
    <p:cViewPr>
      <p:scale>
        <a:sx n="70" d="100"/>
        <a:sy n="7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t>2024/6/9</a:t>
            </a:fld>
            <a:endParaRPr lang="zh-CN" altLang="en-US" strike="noStrike" noProof="1"/>
          </a:p>
        </p:txBody>
      </p:sp>
      <p:sp>
        <p:nvSpPr>
          <p:cNvPr id="7172"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24292F"/>
                </a:solidFill>
                <a:effectLst/>
                <a:latin typeface="Noto Sans" panose="020B0502040504020204" pitchFamily="34" charset="0"/>
              </a:rPr>
              <a:t>深入分析和优化伴鱼公司的软件项目风险管理对提升公司整体项目管理水平和确保公司战略目标实现具有重要的实践价值</a:t>
            </a:r>
            <a:endParaRPr lang="en-CN" dirty="0"/>
          </a:p>
        </p:txBody>
      </p:sp>
    </p:spTree>
    <p:extLst>
      <p:ext uri="{BB962C8B-B14F-4D97-AF65-F5344CB8AC3E}">
        <p14:creationId xmlns:p14="http://schemas.microsoft.com/office/powerpoint/2010/main" val="1344259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zh-CN" sz="1800" kern="100" dirty="0">
                <a:effectLst/>
                <a:latin typeface="Times New Roman" panose="02020603050405020304" pitchFamily="18" charset="0"/>
                <a:ea typeface="楷体_GB2312"/>
                <a:cs typeface="Times New Roman" panose="02020603050405020304" pitchFamily="18" charset="0"/>
              </a:rPr>
              <a:t>文献研究法：通过查阅国内外相关文献，梳理软件项目风险管理的理论框架、实践经验和最新研究成果，为本研究提供理论基础和参考依据。</a:t>
            </a:r>
            <a:endParaRPr lang="zh-CN" sz="1800" kern="100" dirty="0">
              <a:effectLst/>
              <a:latin typeface="Times New Roman" panose="02020603050405020304" pitchFamily="18" charset="0"/>
              <a:ea typeface="宋体" panose="02010600030101010101" pitchFamily="2" charset="-122"/>
            </a:endParaRPr>
          </a:p>
          <a:p>
            <a:pPr indent="200025" algn="just"/>
            <a:r>
              <a:rPr lang="zh-CN" sz="1800" kern="100" dirty="0">
                <a:effectLst/>
                <a:latin typeface="Times New Roman" panose="02020603050405020304" pitchFamily="18" charset="0"/>
                <a:ea typeface="楷体_GB2312"/>
                <a:cs typeface="Times New Roman" panose="02020603050405020304" pitchFamily="18" charset="0"/>
              </a:rPr>
              <a:t>案例分析法：选取</a:t>
            </a:r>
            <a:r>
              <a:rPr lang="en-US" sz="1800" kern="100" dirty="0">
                <a:effectLst/>
                <a:latin typeface="Times New Roman" panose="02020603050405020304" pitchFamily="18" charset="0"/>
                <a:ea typeface="楷体_GB2312"/>
              </a:rPr>
              <a:t>B</a:t>
            </a:r>
            <a:r>
              <a:rPr lang="zh-CN" sz="1800" kern="100" dirty="0">
                <a:effectLst/>
                <a:latin typeface="Times New Roman" panose="02020603050405020304" pitchFamily="18" charset="0"/>
                <a:ea typeface="楷体_GB2312"/>
                <a:cs typeface="Times New Roman" panose="02020603050405020304" pitchFamily="18" charset="0"/>
              </a:rPr>
              <a:t>公司典型的软件项目作为研究案例，深入剖析其风险管理的实际运作情况，识别风险点，评估风险影响，提出针对性的风险管理措施。</a:t>
            </a:r>
            <a:endParaRPr lang="zh-CN" sz="1800" kern="100" dirty="0">
              <a:effectLst/>
              <a:latin typeface="Times New Roman" panose="02020603050405020304" pitchFamily="18" charset="0"/>
              <a:ea typeface="宋体" panose="02010600030101010101" pitchFamily="2" charset="-122"/>
            </a:endParaRPr>
          </a:p>
          <a:p>
            <a:pPr indent="200025" algn="just"/>
            <a:r>
              <a:rPr lang="zh-CN" sz="1800" kern="100" dirty="0">
                <a:effectLst/>
                <a:latin typeface="Times New Roman" panose="02020603050405020304" pitchFamily="18" charset="0"/>
                <a:ea typeface="楷体_GB2312"/>
                <a:cs typeface="Times New Roman" panose="02020603050405020304" pitchFamily="18" charset="0"/>
              </a:rPr>
              <a:t>问卷调查法：设计问卷，针对</a:t>
            </a:r>
            <a:r>
              <a:rPr lang="en-US" sz="1800" kern="100" dirty="0">
                <a:effectLst/>
                <a:latin typeface="Times New Roman" panose="02020603050405020304" pitchFamily="18" charset="0"/>
                <a:ea typeface="楷体_GB2312"/>
              </a:rPr>
              <a:t>B</a:t>
            </a:r>
            <a:r>
              <a:rPr lang="zh-CN" sz="1800" kern="100" dirty="0">
                <a:effectLst/>
                <a:latin typeface="Times New Roman" panose="02020603050405020304" pitchFamily="18" charset="0"/>
                <a:ea typeface="楷体_GB2312"/>
                <a:cs typeface="Times New Roman" panose="02020603050405020304" pitchFamily="18" charset="0"/>
              </a:rPr>
              <a:t>公司软件项目的相关人员以及行业内的相关人员进行调查，收集他们对项目风险的看法、经验和建议，以获取第一手资料，增强研究的实证性。</a:t>
            </a:r>
            <a:endParaRPr lang="zh-CN" sz="1800" kern="100" dirty="0">
              <a:effectLst/>
              <a:latin typeface="Times New Roman" panose="02020603050405020304" pitchFamily="18" charset="0"/>
              <a:ea typeface="宋体" panose="02010600030101010101" pitchFamily="2" charset="-122"/>
            </a:endParaRPr>
          </a:p>
          <a:p>
            <a:pPr indent="200025" algn="just"/>
            <a:r>
              <a:rPr lang="zh-CN" sz="1800" kern="100" dirty="0">
                <a:effectLst/>
                <a:latin typeface="Times New Roman" panose="02020603050405020304" pitchFamily="18" charset="0"/>
                <a:ea typeface="楷体_GB2312"/>
                <a:cs typeface="Times New Roman" panose="02020603050405020304" pitchFamily="18" charset="0"/>
              </a:rPr>
              <a:t>定量与定性分析相结合：利用统计软件对收集到的数据进行定量分析，评估风险的概率和影响程度；同时，结合定性分析方法，对风险类型、成因和应对策略进行深入剖析。</a:t>
            </a:r>
            <a:endParaRPr lang="zh-CN" sz="1800" kern="100" dirty="0">
              <a:effectLst/>
              <a:latin typeface="Times New Roman" panose="02020603050405020304" pitchFamily="18" charset="0"/>
              <a:ea typeface="宋体" panose="02010600030101010101" pitchFamily="2" charset="-122"/>
            </a:endParaRPr>
          </a:p>
          <a:p>
            <a:endParaRPr lang="en-CN" dirty="0"/>
          </a:p>
        </p:txBody>
      </p:sp>
    </p:spTree>
    <p:extLst>
      <p:ext uri="{BB962C8B-B14F-4D97-AF65-F5344CB8AC3E}">
        <p14:creationId xmlns:p14="http://schemas.microsoft.com/office/powerpoint/2010/main" val="623744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Tree>
    <p:extLst>
      <p:ext uri="{BB962C8B-B14F-4D97-AF65-F5344CB8AC3E}">
        <p14:creationId xmlns:p14="http://schemas.microsoft.com/office/powerpoint/2010/main" val="3090420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zh-CN" altLang="en-US" b="1" i="0" dirty="0">
                <a:solidFill>
                  <a:srgbClr val="05073B"/>
                </a:solidFill>
                <a:effectLst/>
                <a:latin typeface="-apple-system"/>
                <a:ea typeface="PingFang-SC-Regular" panose="020B0400000000000000" pitchFamily="34" charset="-122"/>
              </a:rPr>
              <a:t>数据收集的局限性</a:t>
            </a:r>
            <a:r>
              <a:rPr lang="zh-CN" altLang="en-US" b="0" i="0" dirty="0">
                <a:solidFill>
                  <a:srgbClr val="05073B"/>
                </a:solidFill>
                <a:effectLst/>
                <a:latin typeface="PingFang-SC-Regular" panose="020B0400000000000000" pitchFamily="34" charset="-122"/>
                <a:ea typeface="PingFang-SC-Regular" panose="020B0400000000000000" pitchFamily="34" charset="-122"/>
              </a:rPr>
              <a:t>：</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由于时间和资源的限制，本研究在收集</a:t>
            </a:r>
            <a:r>
              <a:rPr lang="en-US" b="0" i="0" dirty="0">
                <a:solidFill>
                  <a:srgbClr val="05073B"/>
                </a:solidFill>
                <a:effectLst/>
                <a:latin typeface="PingFang-SC-Regular" panose="020B0400000000000000" pitchFamily="34" charset="-122"/>
                <a:ea typeface="PingFang-SC-Regular" panose="020B0400000000000000" pitchFamily="34" charset="-122"/>
              </a:rPr>
              <a:t>B</a:t>
            </a:r>
            <a:r>
              <a:rPr lang="zh-CN" altLang="en-US" b="0" i="0" dirty="0">
                <a:solidFill>
                  <a:srgbClr val="05073B"/>
                </a:solidFill>
                <a:effectLst/>
                <a:latin typeface="PingFang-SC-Regular" panose="020B0400000000000000" pitchFamily="34" charset="-122"/>
                <a:ea typeface="PingFang-SC-Regular" panose="020B0400000000000000" pitchFamily="34" charset="-122"/>
              </a:rPr>
              <a:t>公司软件项目风险管理相关数据时可能存在局限性，例如数据不完整或数据样本量不足。</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此外，由于数据可能涉及商业秘密，部分敏感数据可能无法获取，从而影响研究的深度和准确性。</a:t>
            </a:r>
          </a:p>
          <a:p>
            <a:pPr algn="l">
              <a:buFont typeface="+mj-lt"/>
              <a:buAutoNum type="arabicPeriod"/>
            </a:pPr>
            <a:r>
              <a:rPr lang="zh-CN" altLang="en-US" b="1" i="0" dirty="0">
                <a:solidFill>
                  <a:srgbClr val="05073B"/>
                </a:solidFill>
                <a:effectLst/>
                <a:latin typeface="-apple-system"/>
                <a:ea typeface="PingFang-SC-Regular" panose="020B0400000000000000" pitchFamily="34" charset="-122"/>
              </a:rPr>
              <a:t>研究方法的局限性</a:t>
            </a:r>
            <a:r>
              <a:rPr lang="zh-CN" altLang="en-US" b="0" i="0" dirty="0">
                <a:solidFill>
                  <a:srgbClr val="05073B"/>
                </a:solidFill>
                <a:effectLst/>
                <a:latin typeface="PingFang-SC-Regular" panose="020B0400000000000000" pitchFamily="34" charset="-122"/>
                <a:ea typeface="PingFang-SC-Regular" panose="020B0400000000000000" pitchFamily="34" charset="-122"/>
              </a:rPr>
              <a:t>：</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本研究主要采用案例分析和实地调研的方法，可能受到研究者主观经验和偏见的影响。</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此外，由于软件项目风险管理是一个复杂的系统工程，单一的研究方法可能无法全面揭示问题的本质和规律。</a:t>
            </a:r>
          </a:p>
          <a:p>
            <a:pPr algn="l">
              <a:buFont typeface="+mj-lt"/>
              <a:buAutoNum type="arabicPeriod"/>
            </a:pPr>
            <a:r>
              <a:rPr lang="zh-CN" altLang="en-US" b="1" i="0" dirty="0">
                <a:solidFill>
                  <a:srgbClr val="05073B"/>
                </a:solidFill>
                <a:effectLst/>
                <a:latin typeface="-apple-system"/>
                <a:ea typeface="PingFang-SC-Regular" panose="020B0400000000000000" pitchFamily="34" charset="-122"/>
              </a:rPr>
              <a:t>理论框架的局限性</a:t>
            </a:r>
            <a:r>
              <a:rPr lang="zh-CN" altLang="en-US" b="0" i="0" dirty="0">
                <a:solidFill>
                  <a:srgbClr val="05073B"/>
                </a:solidFill>
                <a:effectLst/>
                <a:latin typeface="PingFang-SC-Regular" panose="020B0400000000000000" pitchFamily="34" charset="-122"/>
                <a:ea typeface="PingFang-SC-Regular" panose="020B0400000000000000" pitchFamily="34" charset="-122"/>
              </a:rPr>
              <a:t>：</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现有的软件项目风险管理理论框架可能无法完全适用于</a:t>
            </a:r>
            <a:r>
              <a:rPr lang="en-US" b="0" i="0" dirty="0">
                <a:solidFill>
                  <a:srgbClr val="05073B"/>
                </a:solidFill>
                <a:effectLst/>
                <a:latin typeface="PingFang-SC-Regular" panose="020B0400000000000000" pitchFamily="34" charset="-122"/>
                <a:ea typeface="PingFang-SC-Regular" panose="020B0400000000000000" pitchFamily="34" charset="-122"/>
              </a:rPr>
              <a:t>B</a:t>
            </a:r>
            <a:r>
              <a:rPr lang="zh-CN" altLang="en-US" b="0" i="0" dirty="0">
                <a:solidFill>
                  <a:srgbClr val="05073B"/>
                </a:solidFill>
                <a:effectLst/>
                <a:latin typeface="PingFang-SC-Regular" panose="020B0400000000000000" pitchFamily="34" charset="-122"/>
                <a:ea typeface="PingFang-SC-Regular" panose="020B0400000000000000" pitchFamily="34" charset="-122"/>
              </a:rPr>
              <a:t>公司的实际情况，导致研究结论的普适性受限。</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同时，随着技术的快速发展和市场的不断变化，现有的理论框架可能需要不断更新和完善。</a:t>
            </a:r>
          </a:p>
          <a:p>
            <a:pPr algn="l">
              <a:buFont typeface="+mj-lt"/>
              <a:buAutoNum type="arabicPeriod"/>
            </a:pPr>
            <a:r>
              <a:rPr lang="zh-CN" altLang="en-US" b="1" i="0" dirty="0">
                <a:solidFill>
                  <a:srgbClr val="05073B"/>
                </a:solidFill>
                <a:effectLst/>
                <a:latin typeface="-apple-system"/>
                <a:ea typeface="PingFang-SC-Regular" panose="020B0400000000000000" pitchFamily="34" charset="-122"/>
              </a:rPr>
              <a:t>实践应用的挑战</a:t>
            </a:r>
            <a:r>
              <a:rPr lang="zh-CN" altLang="en-US" b="0" i="0" dirty="0">
                <a:solidFill>
                  <a:srgbClr val="05073B"/>
                </a:solidFill>
                <a:effectLst/>
                <a:latin typeface="PingFang-SC-Regular" panose="020B0400000000000000" pitchFamily="34" charset="-122"/>
                <a:ea typeface="PingFang-SC-Regular" panose="020B0400000000000000" pitchFamily="34" charset="-122"/>
              </a:rPr>
              <a:t>：</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尽管本研究为</a:t>
            </a:r>
            <a:r>
              <a:rPr lang="en-US" b="0" i="0" dirty="0">
                <a:solidFill>
                  <a:srgbClr val="05073B"/>
                </a:solidFill>
                <a:effectLst/>
                <a:latin typeface="PingFang-SC-Regular" panose="020B0400000000000000" pitchFamily="34" charset="-122"/>
                <a:ea typeface="PingFang-SC-Regular" panose="020B0400000000000000" pitchFamily="34" charset="-122"/>
              </a:rPr>
              <a:t>B</a:t>
            </a:r>
            <a:r>
              <a:rPr lang="zh-CN" altLang="en-US" b="0" i="0" dirty="0">
                <a:solidFill>
                  <a:srgbClr val="05073B"/>
                </a:solidFill>
                <a:effectLst/>
                <a:latin typeface="PingFang-SC-Regular" panose="020B0400000000000000" pitchFamily="34" charset="-122"/>
                <a:ea typeface="PingFang-SC-Regular" panose="020B0400000000000000" pitchFamily="34" charset="-122"/>
              </a:rPr>
              <a:t>公司提供了风险管理方案，但在实际应用过程中可能面临各种挑战，如员工接受度、资源投入等。</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此外，由于项目的复杂性和不确定性，风险管理方案可能需要不断调整和优化。</a:t>
            </a:r>
          </a:p>
          <a:p>
            <a:endParaRPr lang="en-CN" dirty="0"/>
          </a:p>
          <a:p>
            <a:pPr algn="l">
              <a:buFont typeface="+mj-lt"/>
              <a:buAutoNum type="arabicPeriod"/>
            </a:pPr>
            <a:r>
              <a:rPr lang="zh-CN" altLang="en-US" b="1" i="0" dirty="0">
                <a:solidFill>
                  <a:srgbClr val="05073B"/>
                </a:solidFill>
                <a:effectLst/>
                <a:latin typeface="-apple-system"/>
                <a:ea typeface="PingFang-SC-Regular" panose="020B0400000000000000" pitchFamily="34" charset="-122"/>
              </a:rPr>
              <a:t>扩大数据收集范围</a:t>
            </a:r>
            <a:r>
              <a:rPr lang="zh-CN" altLang="en-US" b="0" i="0" dirty="0">
                <a:solidFill>
                  <a:srgbClr val="05073B"/>
                </a:solidFill>
                <a:effectLst/>
                <a:latin typeface="PingFang-SC-Regular" panose="020B0400000000000000" pitchFamily="34" charset="-122"/>
                <a:ea typeface="PingFang-SC-Regular" panose="020B0400000000000000" pitchFamily="34" charset="-122"/>
              </a:rPr>
              <a:t>：</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通过多种渠道收集数据，如公开报告、行业数据等，以弥补</a:t>
            </a:r>
            <a:r>
              <a:rPr lang="en-US" b="0" i="0" dirty="0">
                <a:solidFill>
                  <a:srgbClr val="05073B"/>
                </a:solidFill>
                <a:effectLst/>
                <a:latin typeface="PingFang-SC-Regular" panose="020B0400000000000000" pitchFamily="34" charset="-122"/>
                <a:ea typeface="PingFang-SC-Regular" panose="020B0400000000000000" pitchFamily="34" charset="-122"/>
              </a:rPr>
              <a:t>B</a:t>
            </a:r>
            <a:r>
              <a:rPr lang="zh-CN" altLang="en-US" b="0" i="0" dirty="0">
                <a:solidFill>
                  <a:srgbClr val="05073B"/>
                </a:solidFill>
                <a:effectLst/>
                <a:latin typeface="PingFang-SC-Regular" panose="020B0400000000000000" pitchFamily="34" charset="-122"/>
                <a:ea typeface="PingFang-SC-Regular" panose="020B0400000000000000" pitchFamily="34" charset="-122"/>
              </a:rPr>
              <a:t>公司内部数据的不足。</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在遵守相关法律法规和保密协议的前提下，与</a:t>
            </a:r>
            <a:r>
              <a:rPr lang="en-US" b="0" i="0" dirty="0">
                <a:solidFill>
                  <a:srgbClr val="05073B"/>
                </a:solidFill>
                <a:effectLst/>
                <a:latin typeface="PingFang-SC-Regular" panose="020B0400000000000000" pitchFamily="34" charset="-122"/>
                <a:ea typeface="PingFang-SC-Regular" panose="020B0400000000000000" pitchFamily="34" charset="-122"/>
              </a:rPr>
              <a:t>B</a:t>
            </a:r>
            <a:r>
              <a:rPr lang="zh-CN" altLang="en-US" b="0" i="0" dirty="0">
                <a:solidFill>
                  <a:srgbClr val="05073B"/>
                </a:solidFill>
                <a:effectLst/>
                <a:latin typeface="PingFang-SC-Regular" panose="020B0400000000000000" pitchFamily="34" charset="-122"/>
                <a:ea typeface="PingFang-SC-Regular" panose="020B0400000000000000" pitchFamily="34" charset="-122"/>
              </a:rPr>
              <a:t>公司协商获取更多敏感数据。</a:t>
            </a:r>
          </a:p>
          <a:p>
            <a:pPr algn="l">
              <a:buFont typeface="+mj-lt"/>
              <a:buAutoNum type="arabicPeriod"/>
            </a:pPr>
            <a:r>
              <a:rPr lang="zh-CN" altLang="en-US" b="1" i="0" dirty="0">
                <a:solidFill>
                  <a:srgbClr val="05073B"/>
                </a:solidFill>
                <a:effectLst/>
                <a:latin typeface="-apple-system"/>
                <a:ea typeface="PingFang-SC-Regular" panose="020B0400000000000000" pitchFamily="34" charset="-122"/>
              </a:rPr>
              <a:t>采用多种研究方法</a:t>
            </a:r>
            <a:r>
              <a:rPr lang="zh-CN" altLang="en-US" b="0" i="0" dirty="0">
                <a:solidFill>
                  <a:srgbClr val="05073B"/>
                </a:solidFill>
                <a:effectLst/>
                <a:latin typeface="PingFang-SC-Regular" panose="020B0400000000000000" pitchFamily="34" charset="-122"/>
                <a:ea typeface="PingFang-SC-Regular" panose="020B0400000000000000" pitchFamily="34" charset="-122"/>
              </a:rPr>
              <a:t>：</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结合定量和定性研究方法，如问卷调查、访谈等，以提高研究的客观性和准确性。</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引入跨学科的研究视角和方法，如系统动力学、模糊数学等，以更全面地揭示问题的本质和规律。</a:t>
            </a:r>
          </a:p>
          <a:p>
            <a:pPr algn="l">
              <a:buFont typeface="+mj-lt"/>
              <a:buAutoNum type="arabicPeriod"/>
            </a:pPr>
            <a:r>
              <a:rPr lang="zh-CN" altLang="en-US" b="1" i="0" dirty="0">
                <a:solidFill>
                  <a:srgbClr val="05073B"/>
                </a:solidFill>
                <a:effectLst/>
                <a:latin typeface="-apple-system"/>
                <a:ea typeface="PingFang-SC-Regular" panose="020B0400000000000000" pitchFamily="34" charset="-122"/>
              </a:rPr>
              <a:t>更新和完善理论框架</a:t>
            </a:r>
            <a:r>
              <a:rPr lang="zh-CN" altLang="en-US" b="0" i="0" dirty="0">
                <a:solidFill>
                  <a:srgbClr val="05073B"/>
                </a:solidFill>
                <a:effectLst/>
                <a:latin typeface="PingFang-SC-Regular" panose="020B0400000000000000" pitchFamily="34" charset="-122"/>
                <a:ea typeface="PingFang-SC-Regular" panose="020B0400000000000000" pitchFamily="34" charset="-122"/>
              </a:rPr>
              <a:t>：</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关注国内外最新的软件项目风险管理理论动态，及时将新的理论和方法引入研究中。</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结合</a:t>
            </a:r>
            <a:r>
              <a:rPr lang="en-US" b="0" i="0" dirty="0">
                <a:solidFill>
                  <a:srgbClr val="05073B"/>
                </a:solidFill>
                <a:effectLst/>
                <a:latin typeface="PingFang-SC-Regular" panose="020B0400000000000000" pitchFamily="34" charset="-122"/>
                <a:ea typeface="PingFang-SC-Regular" panose="020B0400000000000000" pitchFamily="34" charset="-122"/>
              </a:rPr>
              <a:t>B</a:t>
            </a:r>
            <a:r>
              <a:rPr lang="zh-CN" altLang="en-US" b="0" i="0" dirty="0">
                <a:solidFill>
                  <a:srgbClr val="05073B"/>
                </a:solidFill>
                <a:effectLst/>
                <a:latin typeface="PingFang-SC-Regular" panose="020B0400000000000000" pitchFamily="34" charset="-122"/>
                <a:ea typeface="PingFang-SC-Regular" panose="020B0400000000000000" pitchFamily="34" charset="-122"/>
              </a:rPr>
              <a:t>公司的实际情况，对现有理论框架进行修订和完善，以提高其适用性和有效性。</a:t>
            </a:r>
          </a:p>
          <a:p>
            <a:pPr algn="l">
              <a:buFont typeface="+mj-lt"/>
              <a:buAutoNum type="arabicPeriod"/>
            </a:pPr>
            <a:r>
              <a:rPr lang="zh-CN" altLang="en-US" b="1" i="0" dirty="0">
                <a:solidFill>
                  <a:srgbClr val="05073B"/>
                </a:solidFill>
                <a:effectLst/>
                <a:latin typeface="-apple-system"/>
                <a:ea typeface="PingFang-SC-Regular" panose="020B0400000000000000" pitchFamily="34" charset="-122"/>
              </a:rPr>
              <a:t>加强实践应用的推广和落地</a:t>
            </a:r>
            <a:r>
              <a:rPr lang="zh-CN" altLang="en-US" b="0" i="0" dirty="0">
                <a:solidFill>
                  <a:srgbClr val="05073B"/>
                </a:solidFill>
                <a:effectLst/>
                <a:latin typeface="PingFang-SC-Regular" panose="020B0400000000000000" pitchFamily="34" charset="-122"/>
                <a:ea typeface="PingFang-SC-Regular" panose="020B0400000000000000" pitchFamily="34" charset="-122"/>
              </a:rPr>
              <a:t>：</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通过培训和宣传等方式提高员工对风险管理的认识和接受度。</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制定详细的实施计划和时间表，确保风险管理方案能够得到有效执行。</a:t>
            </a:r>
          </a:p>
          <a:p>
            <a:pPr marL="742950" lvl="1" indent="-285750" algn="l">
              <a:buFont typeface="+mj-lt"/>
              <a:buAutoNum type="arabicPeriod"/>
            </a:pPr>
            <a:r>
              <a:rPr lang="zh-CN" altLang="en-US" b="0" i="0">
                <a:solidFill>
                  <a:srgbClr val="05073B"/>
                </a:solidFill>
                <a:effectLst/>
                <a:latin typeface="PingFang-SC-Regular" panose="020B0400000000000000" pitchFamily="34" charset="-122"/>
                <a:ea typeface="PingFang-SC-Regular" panose="020B0400000000000000" pitchFamily="34" charset="-122"/>
              </a:rPr>
              <a:t>建立风险管理监控和评估机制，对风险管理方案进行定期检查和调整，以适应项目的变化和发展。</a:t>
            </a:r>
          </a:p>
          <a:p>
            <a:endParaRPr lang="en-CN" dirty="0"/>
          </a:p>
        </p:txBody>
      </p:sp>
    </p:spTree>
    <p:extLst>
      <p:ext uri="{BB962C8B-B14F-4D97-AF65-F5344CB8AC3E}">
        <p14:creationId xmlns:p14="http://schemas.microsoft.com/office/powerpoint/2010/main" val="1892059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表格占位符 2"/>
          <p:cNvSpPr>
            <a:spLocks noGrp="1"/>
          </p:cNvSpPr>
          <p:nvPr>
            <p:ph type="tbl" idx="1"/>
          </p:nvPr>
        </p:nvSpPr>
        <p:spPr/>
        <p:txBody>
          <a:bodyPr/>
          <a:lstStyle/>
          <a:p>
            <a:pPr fontAlgn="auto"/>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表格占位符 2"/>
          <p:cNvSpPr>
            <a:spLocks noGrp="1"/>
          </p:cNvSpPr>
          <p:nvPr>
            <p:ph type="tbl" idx="1"/>
          </p:nvPr>
        </p:nvSpPr>
        <p:spPr/>
        <p:txBody>
          <a:bodyPr/>
          <a:lstStyle/>
          <a:p>
            <a:pPr fontAlgn="auto"/>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表格占位符 2"/>
          <p:cNvSpPr>
            <a:spLocks noGrp="1"/>
          </p:cNvSpPr>
          <p:nvPr>
            <p:ph type="tbl" idx="1"/>
          </p:nvPr>
        </p:nvSpPr>
        <p:spPr/>
        <p:txBody>
          <a:bodyPr/>
          <a:lstStyle/>
          <a:p>
            <a:pPr fontAlgn="auto"/>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表格占位符 2"/>
          <p:cNvSpPr>
            <a:spLocks noGrp="1"/>
          </p:cNvSpPr>
          <p:nvPr>
            <p:ph type="tbl" idx="1"/>
          </p:nvPr>
        </p:nvSpPr>
        <p:spPr/>
        <p:txBody>
          <a:bodyPr/>
          <a:lstStyle/>
          <a:p>
            <a:pPr fontAlgn="auto"/>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表格占位符 2"/>
          <p:cNvSpPr>
            <a:spLocks noGrp="1"/>
          </p:cNvSpPr>
          <p:nvPr>
            <p:ph type="tbl" idx="1"/>
          </p:nvPr>
        </p:nvSpPr>
        <p:spPr/>
        <p:txBody>
          <a:bodyPr/>
          <a:lstStyle/>
          <a:p>
            <a:pPr fontAlgn="auto"/>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7.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pic>
        <p:nvPicPr>
          <p:cNvPr id="1031" name="图片 6" descr="屏1副本.jpg"/>
          <p:cNvPicPr>
            <a:picLocks noChangeAspect="1"/>
          </p:cNvPicPr>
          <p:nvPr userDrawn="1"/>
        </p:nvPicPr>
        <p:blipFill>
          <a:blip r:embed="rId14"/>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3075"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4099"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pic>
        <p:nvPicPr>
          <p:cNvPr id="4103" name="图片 6" descr="屏1副本.jpg"/>
          <p:cNvPicPr>
            <a:picLocks noChangeAspect="1"/>
          </p:cNvPicPr>
          <p:nvPr userDrawn="1"/>
        </p:nvPicPr>
        <p:blipFill>
          <a:blip r:embed="rId14"/>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5123"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pic>
        <p:nvPicPr>
          <p:cNvPr id="5127" name="图片 6" descr="屏1副本.jpg"/>
          <p:cNvPicPr>
            <a:picLocks noChangeAspect="1"/>
          </p:cNvPicPr>
          <p:nvPr userDrawn="1"/>
        </p:nvPicPr>
        <p:blipFill>
          <a:blip r:embed="rId14"/>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6147"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pic>
        <p:nvPicPr>
          <p:cNvPr id="6151" name="图片 6" descr="屏1副本.jpg"/>
          <p:cNvPicPr>
            <a:picLocks noChangeAspect="1"/>
          </p:cNvPicPr>
          <p:nvPr userDrawn="1"/>
        </p:nvPicPr>
        <p:blipFill>
          <a:blip r:embed="rId14"/>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pic>
        <p:nvPicPr>
          <p:cNvPr id="1031" name="图片 6" descr="屏1副本.jpg"/>
          <p:cNvPicPr>
            <a:picLocks noChangeAspect="1"/>
          </p:cNvPicPr>
          <p:nvPr userDrawn="1"/>
        </p:nvPicPr>
        <p:blipFill>
          <a:blip r:embed="rId14"/>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notesSlide" Target="../notesSlides/notesSlide2.xml"/><Relationship Id="rId5" Type="http://schemas.openxmlformats.org/officeDocument/2006/relationships/slideLayout" Target="../slideLayouts/slideLayout12.xml"/><Relationship Id="rId4" Type="http://schemas.openxmlformats.org/officeDocument/2006/relationships/tags" Target="../tags/tag3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slideLayout" Target="../slideLayouts/slideLayout2.xml"/><Relationship Id="rId4" Type="http://schemas.openxmlformats.org/officeDocument/2006/relationships/tags" Target="../tags/tag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70.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hyperlink" Target="https://www.gov.cn/lianbo/bumen/202306/content_6887257.htm" TargetMode="Externa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notesSlide" Target="../notesSlides/notesSlide1.xml"/><Relationship Id="rId5" Type="http://schemas.openxmlformats.org/officeDocument/2006/relationships/slideLayout" Target="../slideLayouts/slideLayout41.xml"/><Relationship Id="rId4" Type="http://schemas.openxmlformats.org/officeDocument/2006/relationships/tags" Target="../tags/tag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图片 1" descr="图片1.jpg"/>
          <p:cNvPicPr>
            <a:picLocks noChangeAspect="1"/>
          </p:cNvPicPr>
          <p:nvPr/>
        </p:nvPicPr>
        <p:blipFill>
          <a:blip r:embed="rId2"/>
          <a:stretch>
            <a:fillRect/>
          </a:stretch>
        </p:blipFill>
        <p:spPr>
          <a:xfrm>
            <a:off x="0" y="0"/>
            <a:ext cx="9144000" cy="6858000"/>
          </a:xfrm>
          <a:prstGeom prst="rect">
            <a:avLst/>
          </a:prstGeom>
          <a:noFill/>
          <a:ln w="9525">
            <a:noFill/>
          </a:ln>
        </p:spPr>
      </p:pic>
      <p:sp>
        <p:nvSpPr>
          <p:cNvPr id="8194" name="标题 4102"/>
          <p:cNvSpPr>
            <a:spLocks noGrp="1"/>
          </p:cNvSpPr>
          <p:nvPr>
            <p:ph type="title" idx="4294967295"/>
          </p:nvPr>
        </p:nvSpPr>
        <p:spPr>
          <a:xfrm>
            <a:off x="457200" y="981710"/>
            <a:ext cx="8229600" cy="1143000"/>
          </a:xfrm>
        </p:spPr>
        <p:txBody>
          <a:bodyPr anchor="ctr" anchorCtr="0"/>
          <a:lstStyle/>
          <a:p>
            <a:pPr fontAlgn="base">
              <a:lnSpc>
                <a:spcPct val="150000"/>
              </a:lnSpc>
            </a:pPr>
            <a:r>
              <a:rPr lang="zh-CN" altLang="en-US" sz="4000" b="1" dirty="0">
                <a:latin typeface="黑体" panose="02010609060101010101" pitchFamily="2" charset="-122"/>
                <a:ea typeface="黑体" panose="02010609060101010101" pitchFamily="2" charset="-122"/>
              </a:rPr>
              <a:t>工商管理硕士学位论文</a:t>
            </a:r>
            <a:br>
              <a:rPr lang="zh-CN" altLang="en-US" sz="4000" b="1" dirty="0">
                <a:latin typeface="黑体" panose="02010609060101010101" pitchFamily="2" charset="-122"/>
                <a:ea typeface="黑体" panose="02010609060101010101" pitchFamily="2" charset="-122"/>
              </a:rPr>
            </a:br>
            <a:r>
              <a:rPr lang="zh-CN" altLang="en-US" sz="4000" b="1" dirty="0">
                <a:latin typeface="黑体" panose="02010609060101010101" pitchFamily="2" charset="-122"/>
                <a:ea typeface="黑体" panose="02010609060101010101" pitchFamily="2" charset="-122"/>
              </a:rPr>
              <a:t>开题报告</a:t>
            </a:r>
          </a:p>
        </p:txBody>
      </p:sp>
      <p:sp>
        <p:nvSpPr>
          <p:cNvPr id="8195" name="文本框 1"/>
          <p:cNvSpPr txBox="1"/>
          <p:nvPr/>
        </p:nvSpPr>
        <p:spPr>
          <a:xfrm>
            <a:off x="2051050" y="4290695"/>
            <a:ext cx="4894263" cy="546753"/>
          </a:xfrm>
          <a:prstGeom prst="rect">
            <a:avLst/>
          </a:prstGeom>
          <a:noFill/>
          <a:ln w="9525">
            <a:noFill/>
          </a:ln>
        </p:spPr>
        <p:txBody>
          <a:bodyPr wrap="square" anchor="t" anchorCtr="0">
            <a:spAutoFit/>
          </a:bodyPr>
          <a:lstStyle/>
          <a:p>
            <a:pPr algn="ctr">
              <a:lnSpc>
                <a:spcPct val="200000"/>
              </a:lnSpc>
            </a:pPr>
            <a:r>
              <a:rPr lang="en-US" altLang="zh-CN" b="1" dirty="0">
                <a:solidFill>
                  <a:schemeClr val="bg1"/>
                </a:solidFill>
                <a:latin typeface="宋体" panose="02010600030101010101" pitchFamily="2" charset="-122"/>
                <a:ea typeface="宋体" panose="02010600030101010101" pitchFamily="2" charset="-122"/>
              </a:rPr>
              <a:t>2024</a:t>
            </a:r>
            <a:r>
              <a:rPr lang="zh-CN" altLang="en-US" b="1" dirty="0">
                <a:solidFill>
                  <a:schemeClr val="bg1"/>
                </a:solidFill>
                <a:latin typeface="宋体" panose="02010600030101010101" pitchFamily="2" charset="-122"/>
                <a:ea typeface="宋体" panose="02010600030101010101" pitchFamily="2" charset="-122"/>
              </a:rPr>
              <a:t>年</a:t>
            </a:r>
            <a:r>
              <a:rPr lang="en-US" altLang="zh-CN" b="1" dirty="0">
                <a:solidFill>
                  <a:schemeClr val="bg1"/>
                </a:solidFill>
                <a:latin typeface="宋体" panose="02010600030101010101" pitchFamily="2" charset="-122"/>
                <a:ea typeface="宋体" panose="02010600030101010101" pitchFamily="2" charset="-122"/>
              </a:rPr>
              <a:t>06</a:t>
            </a:r>
            <a:r>
              <a:rPr lang="zh-CN" altLang="en-US" b="1" dirty="0">
                <a:solidFill>
                  <a:schemeClr val="bg1"/>
                </a:solidFill>
                <a:latin typeface="宋体" panose="02010600030101010101" pitchFamily="2" charset="-122"/>
                <a:ea typeface="宋体" panose="02010600030101010101" pitchFamily="2" charset="-122"/>
              </a:rPr>
              <a:t>月</a:t>
            </a:r>
            <a:r>
              <a:rPr lang="en-US" altLang="zh-CN" b="1" dirty="0">
                <a:solidFill>
                  <a:schemeClr val="bg1"/>
                </a:solidFill>
                <a:latin typeface="宋体" panose="02010600030101010101" pitchFamily="2" charset="-122"/>
                <a:ea typeface="宋体" panose="02010600030101010101" pitchFamily="2" charset="-122"/>
              </a:rPr>
              <a:t>15</a:t>
            </a:r>
            <a:r>
              <a:rPr lang="zh-CN" altLang="en-US" b="1" dirty="0">
                <a:solidFill>
                  <a:schemeClr val="bg1"/>
                </a:solidFill>
                <a:latin typeface="宋体" panose="02010600030101010101" pitchFamily="2" charset="-122"/>
                <a:ea typeface="宋体" panose="02010600030101010101" pitchFamily="2" charset="-122"/>
              </a:rPr>
              <a:t>日</a:t>
            </a:r>
          </a:p>
        </p:txBody>
      </p:sp>
      <p:sp>
        <p:nvSpPr>
          <p:cNvPr id="2" name="文本框 1"/>
          <p:cNvSpPr txBox="1"/>
          <p:nvPr/>
        </p:nvSpPr>
        <p:spPr>
          <a:xfrm>
            <a:off x="1764030" y="2731135"/>
            <a:ext cx="5891356" cy="799258"/>
          </a:xfrm>
          <a:prstGeom prst="rect">
            <a:avLst/>
          </a:prstGeom>
          <a:noFill/>
        </p:spPr>
        <p:txBody>
          <a:bodyPr wrap="none" rtlCol="0" anchor="t">
            <a:spAutoFit/>
          </a:bodyPr>
          <a:lstStyle/>
          <a:p>
            <a:pPr>
              <a:lnSpc>
                <a:spcPct val="200000"/>
              </a:lnSpc>
            </a:pPr>
            <a:r>
              <a:rPr lang="zh-CN" altLang="en-US" sz="2800" b="1" spc="200" dirty="0">
                <a:solidFill>
                  <a:schemeClr val="tx1">
                    <a:lumMod val="85000"/>
                    <a:lumOff val="15000"/>
                  </a:schemeClr>
                </a:solidFill>
                <a:latin typeface="黑体" panose="02010609060101010101" pitchFamily="2" charset="-122"/>
                <a:ea typeface="黑体" panose="02010609060101010101" pitchFamily="2" charset="-122"/>
                <a:cs typeface="黑体" panose="02010609060101010101" pitchFamily="2" charset="-122"/>
                <a:sym typeface="+mn-ea"/>
              </a:rPr>
              <a:t>题目</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B</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公司软件项目风险管理研究</a:t>
            </a:r>
            <a:r>
              <a:rPr lang="zh-CN" altLang="en-US" dirty="0">
                <a:sym typeface="+mn-ea"/>
              </a:rPr>
              <a:t>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
          <p:cNvSpPr txBox="1"/>
          <p:nvPr/>
        </p:nvSpPr>
        <p:spPr>
          <a:xfrm>
            <a:off x="179705" y="457200"/>
            <a:ext cx="8055610" cy="869533"/>
          </a:xfrm>
          <a:prstGeom prst="rect">
            <a:avLst/>
          </a:prstGeom>
          <a:noFill/>
          <a:ln w="9525">
            <a:noFill/>
          </a:ln>
        </p:spPr>
        <p:txBody>
          <a:bodyPr wrap="square" anchor="t" anchorCtr="0">
            <a:spAutoFit/>
          </a:bodyPr>
          <a:lstStyle/>
          <a:p>
            <a:pPr algn="l">
              <a:lnSpc>
                <a:spcPct val="150000"/>
              </a:lnSpc>
              <a:buClrTx/>
              <a:buSzTx/>
              <a:buNone/>
            </a:pPr>
            <a:r>
              <a:rPr lang="en-US" altLang="zh-CN" sz="1800" b="1" dirty="0">
                <a:latin typeface="黑体" panose="02010609060101010101" pitchFamily="2" charset="-122"/>
                <a:ea typeface="黑体" panose="02010609060101010101" pitchFamily="2" charset="-122"/>
              </a:rPr>
              <a:t>2.1 </a:t>
            </a:r>
            <a:r>
              <a:rPr lang="en-US" altLang="zh-CN" sz="1800" b="1" dirty="0" err="1">
                <a:latin typeface="黑体" panose="02010609060101010101" pitchFamily="2" charset="-122"/>
                <a:ea typeface="黑体" panose="02010609060101010101" pitchFamily="2" charset="-122"/>
              </a:rPr>
              <a:t>研究目标、研究内容</a:t>
            </a:r>
            <a:endParaRPr lang="en-US" altLang="zh-CN" sz="1800" b="1" dirty="0">
              <a:latin typeface="黑体" panose="02010609060101010101" pitchFamily="2" charset="-122"/>
              <a:ea typeface="黑体" panose="02010609060101010101" pitchFamily="2" charset="-122"/>
            </a:endParaRPr>
          </a:p>
          <a:p>
            <a:pPr marL="285750" indent="-285750" algn="l">
              <a:lnSpc>
                <a:spcPct val="150000"/>
              </a:lnSpc>
              <a:buClrTx/>
              <a:buSzTx/>
              <a:buFont typeface="Wingdings" pitchFamily="2" charset="2"/>
              <a:buChar char="Ø"/>
            </a:pPr>
            <a:r>
              <a:rPr lang="en-US" altLang="zh-CN" sz="1800" b="1" dirty="0" err="1">
                <a:latin typeface="黑体" panose="02010609060101010101" pitchFamily="2" charset="-122"/>
                <a:ea typeface="黑体" panose="02010609060101010101" pitchFamily="2" charset="-122"/>
              </a:rPr>
              <a:t>研究目标</a:t>
            </a:r>
            <a:endParaRPr lang="zh-CN" altLang="en-US" dirty="0">
              <a:latin typeface="Arial" panose="020B0604020202020204" pitchFamily="34" charset="0"/>
              <a:ea typeface="宋体" panose="02010600030101010101" pitchFamily="2" charset="-122"/>
            </a:endParaRPr>
          </a:p>
        </p:txBody>
      </p:sp>
      <p:sp>
        <p:nvSpPr>
          <p:cNvPr id="16387"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二、研究方案</a:t>
            </a:r>
          </a:p>
        </p:txBody>
      </p:sp>
      <p:sp>
        <p:nvSpPr>
          <p:cNvPr id="37" name="文本框 36"/>
          <p:cNvSpPr txBox="1"/>
          <p:nvPr/>
        </p:nvSpPr>
        <p:spPr>
          <a:xfrm>
            <a:off x="1239520" y="1644015"/>
            <a:ext cx="4591050" cy="368300"/>
          </a:xfrm>
          <a:prstGeom prst="rect">
            <a:avLst/>
          </a:prstGeom>
          <a:noFill/>
          <a:ln w="9525">
            <a:noFill/>
          </a:ln>
        </p:spPr>
        <p:txBody>
          <a:bodyPr wrap="square" anchor="t" anchorCtr="0">
            <a:spAutoFit/>
          </a:bodyPr>
          <a:lstStyle/>
          <a:p>
            <a:r>
              <a:rPr lang="zh-CN" altLang="en-US" b="1" dirty="0">
                <a:ea typeface="思源黑体" pitchFamily="34" charset="-122"/>
                <a:sym typeface="+mn-ea"/>
              </a:rPr>
              <a:t>识别</a:t>
            </a:r>
            <a:r>
              <a:rPr lang="en-US" altLang="zh-CN" b="1" dirty="0">
                <a:ea typeface="思源黑体" pitchFamily="34" charset="-122"/>
                <a:sym typeface="+mn-ea"/>
              </a:rPr>
              <a:t>B</a:t>
            </a:r>
            <a:r>
              <a:rPr lang="zh-CN" altLang="en-US" b="1" dirty="0">
                <a:ea typeface="思源黑体" pitchFamily="34" charset="-122"/>
                <a:sym typeface="+mn-ea"/>
              </a:rPr>
              <a:t>公司软件项目风险与成因</a:t>
            </a:r>
            <a:endParaRPr lang="zh-CN" altLang="en-US" b="1" dirty="0">
              <a:ea typeface="思源黑体" pitchFamily="34" charset="-122"/>
              <a:sym typeface="思源黑体" pitchFamily="34" charset="-122"/>
            </a:endParaRPr>
          </a:p>
        </p:txBody>
      </p:sp>
      <p:sp>
        <p:nvSpPr>
          <p:cNvPr id="38" name="Content Placeholder 2"/>
          <p:cNvSpPr txBox="1"/>
          <p:nvPr/>
        </p:nvSpPr>
        <p:spPr>
          <a:xfrm>
            <a:off x="839470" y="2199134"/>
            <a:ext cx="7147560" cy="1085850"/>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技术风险、市场风险、组织风险、资源风险</a:t>
            </a:r>
            <a:endParaRPr lang="zh-CN" altLang="en-US" sz="1600" dirty="0">
              <a:latin typeface="宋体" panose="02010600030101010101" pitchFamily="2" charset="-122"/>
              <a:ea typeface="宋体" panose="02010600030101010101" pitchFamily="2" charset="-122"/>
              <a:sym typeface="思源黑体" pitchFamily="34" charset="-122"/>
            </a:endParaRPr>
          </a:p>
        </p:txBody>
      </p:sp>
      <p:sp>
        <p:nvSpPr>
          <p:cNvPr id="39" name="文本框 38"/>
          <p:cNvSpPr txBox="1"/>
          <p:nvPr/>
        </p:nvSpPr>
        <p:spPr>
          <a:xfrm>
            <a:off x="1205270" y="2930572"/>
            <a:ext cx="4806890" cy="369332"/>
          </a:xfrm>
          <a:prstGeom prst="rect">
            <a:avLst/>
          </a:prstGeom>
          <a:noFill/>
          <a:ln w="9525">
            <a:noFill/>
          </a:ln>
        </p:spPr>
        <p:txBody>
          <a:bodyPr wrap="square" anchor="t" anchorCtr="0">
            <a:spAutoFit/>
          </a:bodyPr>
          <a:lstStyle/>
          <a:p>
            <a:r>
              <a:rPr lang="zh-CN" altLang="en-US" b="1" dirty="0">
                <a:latin typeface="思源黑体" pitchFamily="34" charset="-122"/>
                <a:ea typeface="思源黑体" pitchFamily="34" charset="-122"/>
                <a:sym typeface="+mn-ea"/>
              </a:rPr>
              <a:t>评估风险带来的影响和发生概率，确定优先级</a:t>
            </a:r>
            <a:endParaRPr lang="zh-CN" altLang="en-US" sz="1800" b="1" dirty="0">
              <a:latin typeface="思源黑体" pitchFamily="34" charset="-122"/>
              <a:ea typeface="思源黑体" pitchFamily="34" charset="-122"/>
              <a:sym typeface="思源黑体" pitchFamily="34" charset="-122"/>
            </a:endParaRPr>
          </a:p>
        </p:txBody>
      </p:sp>
      <p:sp>
        <p:nvSpPr>
          <p:cNvPr id="24" name="Shape 22"/>
          <p:cNvSpPr/>
          <p:nvPr>
            <p:custDataLst>
              <p:tags r:id="rId1"/>
            </p:custDataLst>
          </p:nvPr>
        </p:nvSpPr>
        <p:spPr>
          <a:xfrm>
            <a:off x="804903" y="2932845"/>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2" name="Shape 22"/>
          <p:cNvSpPr/>
          <p:nvPr>
            <p:custDataLst>
              <p:tags r:id="rId2"/>
            </p:custDataLst>
          </p:nvPr>
        </p:nvSpPr>
        <p:spPr>
          <a:xfrm>
            <a:off x="839153" y="162850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1</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3" name="文本框 38">
            <a:extLst>
              <a:ext uri="{FF2B5EF4-FFF2-40B4-BE49-F238E27FC236}">
                <a16:creationId xmlns:a16="http://schemas.microsoft.com/office/drawing/2014/main" id="{EE54CA3F-F8C7-9179-B360-25933211CB09}"/>
              </a:ext>
            </a:extLst>
          </p:cNvPr>
          <p:cNvSpPr txBox="1"/>
          <p:nvPr/>
        </p:nvSpPr>
        <p:spPr>
          <a:xfrm>
            <a:off x="1205270" y="4031342"/>
            <a:ext cx="4806890" cy="369332"/>
          </a:xfrm>
          <a:prstGeom prst="rect">
            <a:avLst/>
          </a:prstGeom>
          <a:noFill/>
          <a:ln w="9525">
            <a:noFill/>
          </a:ln>
        </p:spPr>
        <p:txBody>
          <a:bodyPr wrap="square" anchor="t" anchorCtr="0">
            <a:spAutoFit/>
          </a:bodyPr>
          <a:lstStyle/>
          <a:p>
            <a:r>
              <a:rPr lang="zh-CN" altLang="en-US" sz="1800" b="1" dirty="0">
                <a:latin typeface="思源黑体" pitchFamily="34" charset="-122"/>
                <a:ea typeface="思源黑体" pitchFamily="34" charset="-122"/>
                <a:sym typeface="思源黑体" pitchFamily="34" charset="-122"/>
              </a:rPr>
              <a:t>提出适应性的风险管理策略</a:t>
            </a:r>
          </a:p>
        </p:txBody>
      </p:sp>
      <p:sp>
        <p:nvSpPr>
          <p:cNvPr id="4" name="Shape 22">
            <a:extLst>
              <a:ext uri="{FF2B5EF4-FFF2-40B4-BE49-F238E27FC236}">
                <a16:creationId xmlns:a16="http://schemas.microsoft.com/office/drawing/2014/main" id="{FA5A7875-481D-408C-6DE6-9E82AB7E7990}"/>
              </a:ext>
            </a:extLst>
          </p:cNvPr>
          <p:cNvSpPr/>
          <p:nvPr>
            <p:custDataLst>
              <p:tags r:id="rId3"/>
            </p:custDataLst>
          </p:nvPr>
        </p:nvSpPr>
        <p:spPr>
          <a:xfrm>
            <a:off x="804903" y="4033615"/>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noProof="1">
                <a:solidFill>
                  <a:schemeClr val="bg1"/>
                </a:solidFill>
                <a:uFillTx/>
                <a:latin typeface="宋体" panose="02010600030101010101" pitchFamily="2" charset="-122"/>
                <a:sym typeface="Arial" panose="020B0604020202020204" pitchFamily="34" charset="0"/>
              </a:rPr>
              <a:t>3</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2"/>
          <p:cNvSpPr txBox="1"/>
          <p:nvPr/>
        </p:nvSpPr>
        <p:spPr>
          <a:xfrm>
            <a:off x="98108" y="456248"/>
            <a:ext cx="4760912" cy="858377"/>
          </a:xfrm>
          <a:prstGeom prst="rect">
            <a:avLst/>
          </a:prstGeom>
          <a:noFill/>
          <a:ln w="9525">
            <a:noFill/>
          </a:ln>
        </p:spPr>
        <p:txBody>
          <a:bodyPr wrap="square" anchor="t" anchorCtr="0">
            <a:spAutoFit/>
          </a:bodyPr>
          <a:lstStyle/>
          <a:p>
            <a:pPr algn="l">
              <a:lnSpc>
                <a:spcPct val="150000"/>
              </a:lnSpc>
              <a:buClrTx/>
              <a:buSzTx/>
              <a:buNone/>
            </a:pPr>
            <a:r>
              <a:rPr lang="en-US" altLang="zh-CN" sz="1800" b="1" dirty="0">
                <a:latin typeface="黑体" panose="02010609060101010101" pitchFamily="2" charset="-122"/>
                <a:ea typeface="黑体" panose="02010609060101010101" pitchFamily="2" charset="-122"/>
              </a:rPr>
              <a:t>2.1 </a:t>
            </a:r>
            <a:r>
              <a:rPr lang="en-US" altLang="zh-CN" sz="1800" b="1" dirty="0" err="1">
                <a:latin typeface="黑体" panose="02010609060101010101" pitchFamily="2" charset="-122"/>
                <a:ea typeface="黑体" panose="02010609060101010101" pitchFamily="2" charset="-122"/>
              </a:rPr>
              <a:t>研究目标、研究内容</a:t>
            </a:r>
            <a:endParaRPr lang="en-US" altLang="zh-CN" sz="1800" b="1" dirty="0">
              <a:latin typeface="黑体" panose="02010609060101010101" pitchFamily="2" charset="-122"/>
              <a:ea typeface="黑体" panose="02010609060101010101" pitchFamily="2" charset="-122"/>
            </a:endParaRPr>
          </a:p>
          <a:p>
            <a:pPr marL="285750" indent="-285750" algn="l">
              <a:lnSpc>
                <a:spcPct val="150000"/>
              </a:lnSpc>
              <a:buClrTx/>
              <a:buSzTx/>
              <a:buFont typeface="Wingdings" pitchFamily="2" charset="2"/>
              <a:buChar char="Ø"/>
            </a:pPr>
            <a:r>
              <a:rPr lang="en-US" altLang="zh-CN" sz="1800" b="1" dirty="0" err="1">
                <a:latin typeface="黑体" panose="02010609060101010101" pitchFamily="2" charset="-122"/>
                <a:ea typeface="黑体" panose="02010609060101010101" pitchFamily="2" charset="-122"/>
              </a:rPr>
              <a:t>研究内容</a:t>
            </a:r>
            <a:endParaRPr lang="en-US" altLang="zh-CN" sz="1800" b="1" dirty="0">
              <a:latin typeface="黑体" panose="02010609060101010101" pitchFamily="2" charset="-122"/>
              <a:ea typeface="黑体" panose="02010609060101010101" pitchFamily="2" charset="-122"/>
            </a:endParaRPr>
          </a:p>
        </p:txBody>
      </p:sp>
      <p:sp>
        <p:nvSpPr>
          <p:cNvPr id="17410"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二、研究方案</a:t>
            </a:r>
          </a:p>
        </p:txBody>
      </p:sp>
      <p:pic>
        <p:nvPicPr>
          <p:cNvPr id="5" name="Picture 4">
            <a:extLst>
              <a:ext uri="{FF2B5EF4-FFF2-40B4-BE49-F238E27FC236}">
                <a16:creationId xmlns:a16="http://schemas.microsoft.com/office/drawing/2014/main" id="{F81D88C8-6918-839F-C20E-808E021EC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76059"/>
            <a:ext cx="7056784" cy="58778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2"/>
          <p:cNvSpPr txBox="1"/>
          <p:nvPr/>
        </p:nvSpPr>
        <p:spPr>
          <a:xfrm>
            <a:off x="179388" y="476568"/>
            <a:ext cx="4760912" cy="869533"/>
          </a:xfrm>
          <a:prstGeom prst="rect">
            <a:avLst/>
          </a:prstGeom>
          <a:noFill/>
          <a:ln w="9525">
            <a:noFill/>
          </a:ln>
        </p:spPr>
        <p:txBody>
          <a:bodyPr wrap="square" anchor="t" anchorCtr="0">
            <a:spAutoFit/>
          </a:bodyPr>
          <a:lstStyle/>
          <a:p>
            <a:pPr>
              <a:lnSpc>
                <a:spcPct val="150000"/>
              </a:lnSpc>
              <a:buClrTx/>
              <a:buSzTx/>
              <a:buNone/>
            </a:pPr>
            <a:r>
              <a:rPr lang="en-US" altLang="zh-CN" sz="1800" b="1" dirty="0">
                <a:latin typeface="黑体" panose="02010609060101010101" pitchFamily="2" charset="-122"/>
                <a:ea typeface="黑体" panose="02010609060101010101" pitchFamily="2" charset="-122"/>
              </a:rPr>
              <a:t>2.2 </a:t>
            </a:r>
            <a:r>
              <a:rPr lang="en-US" altLang="zh-CN" sz="1800" b="1" dirty="0" err="1">
                <a:latin typeface="黑体" panose="02010609060101010101" pitchFamily="2" charset="-122"/>
                <a:ea typeface="黑体" panose="02010609060101010101" pitchFamily="2" charset="-122"/>
              </a:rPr>
              <a:t>研究方法、技术路线、可行性分析</a:t>
            </a:r>
            <a:endParaRPr lang="en-US" altLang="zh-CN" sz="1800" b="1" dirty="0">
              <a:latin typeface="黑体" panose="02010609060101010101" pitchFamily="2" charset="-122"/>
              <a:ea typeface="黑体" panose="02010609060101010101" pitchFamily="2" charset="-122"/>
            </a:endParaRPr>
          </a:p>
          <a:p>
            <a:pPr marL="285750" indent="-285750">
              <a:lnSpc>
                <a:spcPct val="150000"/>
              </a:lnSpc>
              <a:buClrTx/>
              <a:buSzTx/>
              <a:buFont typeface="Wingdings" pitchFamily="2" charset="2"/>
              <a:buChar char="Ø"/>
            </a:pPr>
            <a:r>
              <a:rPr lang="en-US" altLang="zh-CN" sz="1800" b="1" dirty="0" err="1">
                <a:latin typeface="黑体" panose="02010609060101010101" pitchFamily="2" charset="-122"/>
                <a:ea typeface="黑体" panose="02010609060101010101" pitchFamily="2" charset="-122"/>
              </a:rPr>
              <a:t>研究方法</a:t>
            </a:r>
            <a:endParaRPr lang="zh-CN" altLang="en-US" dirty="0">
              <a:latin typeface="Arial" panose="020B0604020202020204" pitchFamily="34" charset="0"/>
              <a:ea typeface="宋体" panose="02010600030101010101" pitchFamily="2" charset="-122"/>
            </a:endParaRPr>
          </a:p>
        </p:txBody>
      </p:sp>
      <p:sp>
        <p:nvSpPr>
          <p:cNvPr id="18434"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二、研究方案</a:t>
            </a:r>
          </a:p>
        </p:txBody>
      </p:sp>
      <p:sp>
        <p:nvSpPr>
          <p:cNvPr id="37" name="文本框 36"/>
          <p:cNvSpPr txBox="1"/>
          <p:nvPr/>
        </p:nvSpPr>
        <p:spPr>
          <a:xfrm>
            <a:off x="1301750" y="1398905"/>
            <a:ext cx="3585210" cy="368300"/>
          </a:xfrm>
          <a:prstGeom prst="rect">
            <a:avLst/>
          </a:prstGeom>
          <a:noFill/>
          <a:ln w="9525">
            <a:noFill/>
          </a:ln>
        </p:spPr>
        <p:txBody>
          <a:bodyPr wrap="square" anchor="t" anchorCtr="0">
            <a:spAutoFit/>
          </a:bodyPr>
          <a:lstStyle/>
          <a:p>
            <a:r>
              <a:rPr lang="zh-CN" altLang="en-US" sz="1800" b="1" dirty="0">
                <a:latin typeface="黑体" panose="02010609060101010101" pitchFamily="2" charset="-122"/>
                <a:ea typeface="黑体" panose="02010609060101010101" pitchFamily="2" charset="-122"/>
                <a:sym typeface="+mn-ea"/>
              </a:rPr>
              <a:t>文献研究法</a:t>
            </a:r>
            <a:endParaRPr lang="zh-CN" altLang="en-US" sz="1800" b="1" dirty="0">
              <a:latin typeface="黑体" panose="02010609060101010101" pitchFamily="2" charset="-122"/>
              <a:ea typeface="黑体" panose="02010609060101010101" pitchFamily="2" charset="-122"/>
              <a:sym typeface="思源黑体" pitchFamily="34" charset="-122"/>
            </a:endParaRPr>
          </a:p>
        </p:txBody>
      </p:sp>
      <p:sp>
        <p:nvSpPr>
          <p:cNvPr id="39" name="文本框 38"/>
          <p:cNvSpPr txBox="1"/>
          <p:nvPr/>
        </p:nvSpPr>
        <p:spPr>
          <a:xfrm>
            <a:off x="1287920" y="2241859"/>
            <a:ext cx="5638165" cy="368300"/>
          </a:xfrm>
          <a:prstGeom prst="rect">
            <a:avLst/>
          </a:prstGeom>
          <a:noFill/>
          <a:ln w="9525">
            <a:noFill/>
          </a:ln>
        </p:spPr>
        <p:txBody>
          <a:bodyPr wrap="square" anchor="t" anchorCtr="0">
            <a:spAutoFit/>
          </a:bodyPr>
          <a:lstStyle/>
          <a:p>
            <a:r>
              <a:rPr lang="zh-CN" altLang="en-US" b="1" dirty="0">
                <a:latin typeface="黑体" panose="02010609060101010101" pitchFamily="2" charset="-122"/>
                <a:ea typeface="黑体" panose="02010609060101010101" pitchFamily="2" charset="-122"/>
                <a:sym typeface="+mn-ea"/>
              </a:rPr>
              <a:t>案例</a:t>
            </a:r>
            <a:r>
              <a:rPr lang="zh-CN" altLang="en-US" sz="1800" b="1" dirty="0">
                <a:latin typeface="黑体" panose="02010609060101010101" pitchFamily="2" charset="-122"/>
                <a:ea typeface="黑体" panose="02010609060101010101" pitchFamily="2" charset="-122"/>
                <a:sym typeface="+mn-ea"/>
              </a:rPr>
              <a:t>分析法</a:t>
            </a:r>
            <a:endParaRPr lang="zh-CN" altLang="en-US" sz="1800" b="1" dirty="0">
              <a:latin typeface="思源黑体" pitchFamily="34" charset="-122"/>
              <a:ea typeface="思源黑体" pitchFamily="34" charset="-122"/>
              <a:sym typeface="思源黑体" pitchFamily="34" charset="-122"/>
            </a:endParaRPr>
          </a:p>
        </p:txBody>
      </p:sp>
      <p:sp>
        <p:nvSpPr>
          <p:cNvPr id="41" name="文本框 40"/>
          <p:cNvSpPr txBox="1"/>
          <p:nvPr/>
        </p:nvSpPr>
        <p:spPr>
          <a:xfrm>
            <a:off x="1333500" y="3078480"/>
            <a:ext cx="3794760" cy="368300"/>
          </a:xfrm>
          <a:prstGeom prst="rect">
            <a:avLst/>
          </a:prstGeom>
          <a:noFill/>
        </p:spPr>
        <p:txBody>
          <a:bodyPr wrap="square" rtlCol="0">
            <a:spAutoFit/>
          </a:bodyPr>
          <a:lstStyle/>
          <a:p>
            <a:r>
              <a:rPr lang="zh-CN" altLang="en-US" b="1" noProof="1">
                <a:latin typeface="黑体" panose="02010609060101010101" pitchFamily="2" charset="-122"/>
                <a:ea typeface="黑体" panose="02010609060101010101" pitchFamily="2" charset="-122"/>
                <a:sym typeface="思源黑体" pitchFamily="34" charset="-122"/>
              </a:rPr>
              <a:t>问卷调查法</a:t>
            </a:r>
            <a:endParaRPr lang="zh-CN" altLang="en-US" sz="1800" b="1" noProof="1">
              <a:latin typeface="黑体" panose="02010609060101010101" pitchFamily="2" charset="-122"/>
              <a:ea typeface="黑体" panose="02010609060101010101" pitchFamily="2" charset="-122"/>
              <a:sym typeface="思源黑体" pitchFamily="34" charset="-122"/>
            </a:endParaRPr>
          </a:p>
        </p:txBody>
      </p:sp>
      <p:sp>
        <p:nvSpPr>
          <p:cNvPr id="24" name="Shape 22"/>
          <p:cNvSpPr/>
          <p:nvPr>
            <p:custDataLst>
              <p:tags r:id="rId1"/>
            </p:custDataLst>
          </p:nvPr>
        </p:nvSpPr>
        <p:spPr>
          <a:xfrm>
            <a:off x="786297" y="392276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noProof="1">
                <a:solidFill>
                  <a:schemeClr val="bg1"/>
                </a:solidFill>
                <a:uFillTx/>
                <a:latin typeface="宋体" panose="02010600030101010101" pitchFamily="2" charset="-122"/>
                <a:sym typeface="Arial" panose="020B0604020202020204" pitchFamily="34" charset="0"/>
              </a:rPr>
              <a:t>4</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13" name="Shape 22"/>
          <p:cNvSpPr/>
          <p:nvPr>
            <p:custDataLst>
              <p:tags r:id="rId2"/>
            </p:custDataLst>
          </p:nvPr>
        </p:nvSpPr>
        <p:spPr>
          <a:xfrm>
            <a:off x="789623" y="307884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3</a:t>
            </a:r>
          </a:p>
        </p:txBody>
      </p:sp>
      <p:sp>
        <p:nvSpPr>
          <p:cNvPr id="14" name="Shape 22"/>
          <p:cNvSpPr/>
          <p:nvPr>
            <p:custDataLst>
              <p:tags r:id="rId3"/>
            </p:custDataLst>
          </p:nvPr>
        </p:nvSpPr>
        <p:spPr>
          <a:xfrm>
            <a:off x="787718" y="224255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15" name="Shape 22"/>
          <p:cNvSpPr/>
          <p:nvPr>
            <p:custDataLst>
              <p:tags r:id="rId4"/>
            </p:custDataLst>
          </p:nvPr>
        </p:nvSpPr>
        <p:spPr>
          <a:xfrm>
            <a:off x="789623" y="139863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1</a:t>
            </a:r>
          </a:p>
        </p:txBody>
      </p:sp>
      <p:sp>
        <p:nvSpPr>
          <p:cNvPr id="2" name="TextBox 1">
            <a:extLst>
              <a:ext uri="{FF2B5EF4-FFF2-40B4-BE49-F238E27FC236}">
                <a16:creationId xmlns:a16="http://schemas.microsoft.com/office/drawing/2014/main" id="{9CF5960C-CD99-346F-255A-54F3D1AC9061}"/>
              </a:ext>
            </a:extLst>
          </p:cNvPr>
          <p:cNvSpPr txBox="1"/>
          <p:nvPr/>
        </p:nvSpPr>
        <p:spPr>
          <a:xfrm>
            <a:off x="1303889" y="3886391"/>
            <a:ext cx="2656496" cy="369332"/>
          </a:xfrm>
          <a:prstGeom prst="rect">
            <a:avLst/>
          </a:prstGeom>
          <a:noFill/>
        </p:spPr>
        <p:txBody>
          <a:bodyPr wrap="none" rtlCol="0">
            <a:spAutoFit/>
          </a:bodyPr>
          <a:lstStyle/>
          <a:p>
            <a:r>
              <a:rPr lang="zh-CN" altLang="en-US" b="1" dirty="0">
                <a:latin typeface="黑体" panose="02010609060101010101" pitchFamily="2" charset="-122"/>
                <a:ea typeface="黑体" panose="02010609060101010101" pitchFamily="2" charset="-122"/>
              </a:rPr>
              <a:t>定量与定性分析相结合 </a:t>
            </a:r>
            <a:endParaRPr lang="en-CN" b="1" dirty="0">
              <a:latin typeface="黑体" panose="02010609060101010101" pitchFamily="2" charset="-122"/>
              <a:ea typeface="黑体" panose="0201060906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文本框 2"/>
          <p:cNvSpPr txBox="1"/>
          <p:nvPr/>
        </p:nvSpPr>
        <p:spPr>
          <a:xfrm>
            <a:off x="169863" y="456248"/>
            <a:ext cx="4760912" cy="858377"/>
          </a:xfrm>
          <a:prstGeom prst="rect">
            <a:avLst/>
          </a:prstGeom>
          <a:noFill/>
          <a:ln w="9525">
            <a:noFill/>
          </a:ln>
        </p:spPr>
        <p:txBody>
          <a:bodyPr wrap="square" anchor="t" anchorCtr="0">
            <a:spAutoFit/>
          </a:bodyPr>
          <a:lstStyle/>
          <a:p>
            <a:pPr algn="l">
              <a:lnSpc>
                <a:spcPct val="150000"/>
              </a:lnSpc>
              <a:buClrTx/>
              <a:buSzTx/>
              <a:buNone/>
            </a:pPr>
            <a:r>
              <a:rPr lang="en-US" altLang="zh-CN" sz="1800" b="1" dirty="0">
                <a:latin typeface="黑体" panose="02010609060101010101" pitchFamily="2" charset="-122"/>
                <a:ea typeface="黑体" panose="02010609060101010101" pitchFamily="2" charset="-122"/>
              </a:rPr>
              <a:t>2.2 </a:t>
            </a:r>
            <a:r>
              <a:rPr lang="en-US" altLang="zh-CN" sz="1800" b="1" dirty="0" err="1">
                <a:latin typeface="黑体" panose="02010609060101010101" pitchFamily="2" charset="-122"/>
                <a:ea typeface="黑体" panose="02010609060101010101" pitchFamily="2" charset="-122"/>
              </a:rPr>
              <a:t>研究方法、技术路线、可行性分析</a:t>
            </a:r>
            <a:endParaRPr lang="en-US" altLang="zh-CN" sz="1800" b="1" dirty="0">
              <a:latin typeface="黑体" panose="02010609060101010101" pitchFamily="2" charset="-122"/>
              <a:ea typeface="黑体" panose="02010609060101010101" pitchFamily="2" charset="-122"/>
            </a:endParaRPr>
          </a:p>
          <a:p>
            <a:pPr marL="285750" indent="-285750" algn="l">
              <a:lnSpc>
                <a:spcPct val="150000"/>
              </a:lnSpc>
              <a:buClrTx/>
              <a:buSzTx/>
              <a:buFont typeface="Wingdings" pitchFamily="2" charset="2"/>
              <a:buChar char="Ø"/>
            </a:pPr>
            <a:r>
              <a:rPr lang="en-US" altLang="zh-CN" sz="1800" b="1" dirty="0" err="1">
                <a:latin typeface="黑体" panose="02010609060101010101" pitchFamily="2" charset="-122"/>
                <a:ea typeface="黑体" panose="02010609060101010101" pitchFamily="2" charset="-122"/>
              </a:rPr>
              <a:t>技术路线</a:t>
            </a:r>
            <a:endParaRPr lang="en-US" altLang="zh-CN" sz="1800" b="1" dirty="0">
              <a:latin typeface="黑体" panose="02010609060101010101" pitchFamily="2" charset="-122"/>
              <a:ea typeface="黑体" panose="02010609060101010101" pitchFamily="2" charset="-122"/>
            </a:endParaRPr>
          </a:p>
        </p:txBody>
      </p:sp>
      <p:sp>
        <p:nvSpPr>
          <p:cNvPr id="19458"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二、研究方案</a:t>
            </a:r>
          </a:p>
        </p:txBody>
      </p:sp>
      <p:sp>
        <p:nvSpPr>
          <p:cNvPr id="3" name="TextBox 2">
            <a:extLst>
              <a:ext uri="{FF2B5EF4-FFF2-40B4-BE49-F238E27FC236}">
                <a16:creationId xmlns:a16="http://schemas.microsoft.com/office/drawing/2014/main" id="{00D32E49-A955-F0DA-FBB1-9A71E453D9B5}"/>
              </a:ext>
            </a:extLst>
          </p:cNvPr>
          <p:cNvSpPr txBox="1"/>
          <p:nvPr/>
        </p:nvSpPr>
        <p:spPr>
          <a:xfrm>
            <a:off x="-458208" y="8397552"/>
            <a:ext cx="8974136" cy="6357302"/>
          </a:xfrm>
          <a:prstGeom prst="rect">
            <a:avLst/>
          </a:prstGeom>
          <a:noFill/>
        </p:spPr>
        <p:txBody>
          <a:bodyPr wrap="square" rtlCol="0">
            <a:spAutoFit/>
          </a:bodyPr>
          <a:lstStyle/>
          <a:p>
            <a:endParaRPr lang="en-CN" dirty="0"/>
          </a:p>
        </p:txBody>
      </p:sp>
      <p:sp>
        <p:nvSpPr>
          <p:cNvPr id="47" name="矩形 1">
            <a:extLst>
              <a:ext uri="{FF2B5EF4-FFF2-40B4-BE49-F238E27FC236}">
                <a16:creationId xmlns:a16="http://schemas.microsoft.com/office/drawing/2014/main" id="{52D23D76-6964-5E55-4ED2-81AE5697DCE2}"/>
              </a:ext>
            </a:extLst>
          </p:cNvPr>
          <p:cNvSpPr>
            <a:spLocks noChangeArrowheads="1"/>
          </p:cNvSpPr>
          <p:nvPr/>
        </p:nvSpPr>
        <p:spPr bwMode="auto">
          <a:xfrm>
            <a:off x="4295085" y="558687"/>
            <a:ext cx="922337"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绪论</a:t>
            </a: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48" name="Rectangle 97">
            <a:extLst>
              <a:ext uri="{FF2B5EF4-FFF2-40B4-BE49-F238E27FC236}">
                <a16:creationId xmlns:a16="http://schemas.microsoft.com/office/drawing/2014/main" id="{E7C22C41-236B-AEE5-7338-D5904ECE8004}"/>
              </a:ext>
            </a:extLst>
          </p:cNvPr>
          <p:cNvSpPr>
            <a:spLocks noChangeArrowheads="1"/>
          </p:cNvSpPr>
          <p:nvPr/>
        </p:nvSpPr>
        <p:spPr bwMode="auto">
          <a:xfrm>
            <a:off x="2051402" y="1291447"/>
            <a:ext cx="1189038"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选题背景与意义</a:t>
            </a: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49" name="Rectangle 96">
            <a:extLst>
              <a:ext uri="{FF2B5EF4-FFF2-40B4-BE49-F238E27FC236}">
                <a16:creationId xmlns:a16="http://schemas.microsoft.com/office/drawing/2014/main" id="{D2E463F1-B414-F23A-BCAA-7B8773A90EE6}"/>
              </a:ext>
            </a:extLst>
          </p:cNvPr>
          <p:cNvSpPr>
            <a:spLocks noChangeArrowheads="1"/>
          </p:cNvSpPr>
          <p:nvPr/>
        </p:nvSpPr>
        <p:spPr bwMode="auto">
          <a:xfrm>
            <a:off x="3567692" y="1287428"/>
            <a:ext cx="922337"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文献综述</a:t>
            </a: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50" name="Rectangle 95">
            <a:extLst>
              <a:ext uri="{FF2B5EF4-FFF2-40B4-BE49-F238E27FC236}">
                <a16:creationId xmlns:a16="http://schemas.microsoft.com/office/drawing/2014/main" id="{5CD47D38-8874-786D-CB1C-3F5E7E16EA53}"/>
              </a:ext>
            </a:extLst>
          </p:cNvPr>
          <p:cNvSpPr>
            <a:spLocks noChangeArrowheads="1"/>
          </p:cNvSpPr>
          <p:nvPr/>
        </p:nvSpPr>
        <p:spPr bwMode="auto">
          <a:xfrm>
            <a:off x="6351615" y="1302613"/>
            <a:ext cx="1196975"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研究内容与方法</a:t>
            </a: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51" name="Rectangle 94">
            <a:extLst>
              <a:ext uri="{FF2B5EF4-FFF2-40B4-BE49-F238E27FC236}">
                <a16:creationId xmlns:a16="http://schemas.microsoft.com/office/drawing/2014/main" id="{327DF548-4C7B-1758-0B6B-64C4A660FC1D}"/>
              </a:ext>
            </a:extLst>
          </p:cNvPr>
          <p:cNvSpPr>
            <a:spLocks noChangeArrowheads="1"/>
          </p:cNvSpPr>
          <p:nvPr/>
        </p:nvSpPr>
        <p:spPr bwMode="auto">
          <a:xfrm>
            <a:off x="4885317" y="1293778"/>
            <a:ext cx="922337"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研究目标</a:t>
            </a: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52" name="Rectangle 88">
            <a:extLst>
              <a:ext uri="{FF2B5EF4-FFF2-40B4-BE49-F238E27FC236}">
                <a16:creationId xmlns:a16="http://schemas.microsoft.com/office/drawing/2014/main" id="{419D035B-5662-E2B9-0757-984C1365E9D4}"/>
              </a:ext>
            </a:extLst>
          </p:cNvPr>
          <p:cNvSpPr>
            <a:spLocks noChangeArrowheads="1"/>
          </p:cNvSpPr>
          <p:nvPr/>
        </p:nvSpPr>
        <p:spPr bwMode="auto">
          <a:xfrm>
            <a:off x="4257863" y="1982020"/>
            <a:ext cx="922337"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理论基础</a:t>
            </a:r>
            <a:endParaRPr kumimoji="0" lang="en-CN" altLang="en-CN" sz="1800" b="0" i="0" u="none" strike="noStrike" cap="none" normalizeH="0" baseline="0">
              <a:ln>
                <a:noFill/>
              </a:ln>
              <a:solidFill>
                <a:schemeClr val="tx1"/>
              </a:solidFill>
              <a:effectLst/>
              <a:latin typeface="Arial" panose="020B0604020202020204" pitchFamily="34" charset="0"/>
            </a:endParaRPr>
          </a:p>
        </p:txBody>
      </p:sp>
      <p:cxnSp>
        <p:nvCxnSpPr>
          <p:cNvPr id="53" name="直线连接符 2">
            <a:extLst>
              <a:ext uri="{FF2B5EF4-FFF2-40B4-BE49-F238E27FC236}">
                <a16:creationId xmlns:a16="http://schemas.microsoft.com/office/drawing/2014/main" id="{5DE94CD0-DBD7-169F-8643-E93064552EE1}"/>
              </a:ext>
            </a:extLst>
          </p:cNvPr>
          <p:cNvCxnSpPr/>
          <p:nvPr/>
        </p:nvCxnSpPr>
        <p:spPr>
          <a:xfrm flipV="1">
            <a:off x="2715282" y="1059463"/>
            <a:ext cx="4305300" cy="0"/>
          </a:xfrm>
          <a:prstGeom prst="line">
            <a:avLst/>
          </a:prstGeom>
          <a:ln/>
        </p:spPr>
        <p:style>
          <a:lnRef idx="1">
            <a:schemeClr val="dk1"/>
          </a:lnRef>
          <a:fillRef idx="0">
            <a:schemeClr val="dk1"/>
          </a:fillRef>
          <a:effectRef idx="0">
            <a:schemeClr val="dk1"/>
          </a:effectRef>
          <a:fontRef idx="minor">
            <a:schemeClr val="tx1"/>
          </a:fontRef>
        </p:style>
      </p:cxnSp>
      <p:cxnSp>
        <p:nvCxnSpPr>
          <p:cNvPr id="56" name="直线箭头连接符 4">
            <a:extLst>
              <a:ext uri="{FF2B5EF4-FFF2-40B4-BE49-F238E27FC236}">
                <a16:creationId xmlns:a16="http://schemas.microsoft.com/office/drawing/2014/main" id="{0852F842-2ADC-0ACC-6B16-51F46AC49A64}"/>
              </a:ext>
            </a:extLst>
          </p:cNvPr>
          <p:cNvCxnSpPr/>
          <p:nvPr/>
        </p:nvCxnSpPr>
        <p:spPr>
          <a:xfrm>
            <a:off x="4719667" y="939687"/>
            <a:ext cx="0" cy="1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87">
            <a:extLst>
              <a:ext uri="{FF2B5EF4-FFF2-40B4-BE49-F238E27FC236}">
                <a16:creationId xmlns:a16="http://schemas.microsoft.com/office/drawing/2014/main" id="{6155EBA4-088C-917C-5062-15189D7AD334}"/>
              </a:ext>
            </a:extLst>
          </p:cNvPr>
          <p:cNvSpPr>
            <a:spLocks noChangeArrowheads="1"/>
          </p:cNvSpPr>
          <p:nvPr/>
        </p:nvSpPr>
        <p:spPr bwMode="auto">
          <a:xfrm>
            <a:off x="3733036" y="2480420"/>
            <a:ext cx="2003425"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软件项目风险管理理论概述</a:t>
            </a:r>
            <a:endParaRPr kumimoji="0" lang="en-CN" altLang="en-CN" sz="1800" b="0" i="0" u="none" strike="noStrike" cap="none" normalizeH="0" baseline="0">
              <a:ln>
                <a:noFill/>
              </a:ln>
              <a:solidFill>
                <a:schemeClr val="tx1"/>
              </a:solidFill>
              <a:effectLst/>
              <a:latin typeface="Arial" panose="020B0604020202020204" pitchFamily="34" charset="0"/>
            </a:endParaRPr>
          </a:p>
        </p:txBody>
      </p:sp>
      <p:cxnSp>
        <p:nvCxnSpPr>
          <p:cNvPr id="58" name="直线连接符 2">
            <a:extLst>
              <a:ext uri="{FF2B5EF4-FFF2-40B4-BE49-F238E27FC236}">
                <a16:creationId xmlns:a16="http://schemas.microsoft.com/office/drawing/2014/main" id="{EAD9B8A1-0763-536B-31F1-CF1E14CF39A8}"/>
              </a:ext>
            </a:extLst>
          </p:cNvPr>
          <p:cNvCxnSpPr/>
          <p:nvPr/>
        </p:nvCxnSpPr>
        <p:spPr>
          <a:xfrm flipV="1">
            <a:off x="2715282" y="1887772"/>
            <a:ext cx="43046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线连接符 3">
            <a:extLst>
              <a:ext uri="{FF2B5EF4-FFF2-40B4-BE49-F238E27FC236}">
                <a16:creationId xmlns:a16="http://schemas.microsoft.com/office/drawing/2014/main" id="{2A5A6089-2EE1-2834-B315-F6E4CFBB7238}"/>
              </a:ext>
            </a:extLst>
          </p:cNvPr>
          <p:cNvCxnSpPr/>
          <p:nvPr/>
        </p:nvCxnSpPr>
        <p:spPr>
          <a:xfrm>
            <a:off x="2713060" y="1689652"/>
            <a:ext cx="0" cy="2051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线连接符 3">
            <a:extLst>
              <a:ext uri="{FF2B5EF4-FFF2-40B4-BE49-F238E27FC236}">
                <a16:creationId xmlns:a16="http://schemas.microsoft.com/office/drawing/2014/main" id="{500FEBCC-A0C2-529F-D315-B653F0928540}"/>
              </a:ext>
            </a:extLst>
          </p:cNvPr>
          <p:cNvCxnSpPr/>
          <p:nvPr/>
        </p:nvCxnSpPr>
        <p:spPr>
          <a:xfrm>
            <a:off x="7022170" y="1691557"/>
            <a:ext cx="0" cy="198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线箭头连接符 4">
            <a:extLst>
              <a:ext uri="{FF2B5EF4-FFF2-40B4-BE49-F238E27FC236}">
                <a16:creationId xmlns:a16="http://schemas.microsoft.com/office/drawing/2014/main" id="{BB2637DB-AD1A-D27B-122B-A22FE7677688}"/>
              </a:ext>
            </a:extLst>
          </p:cNvPr>
          <p:cNvCxnSpPr/>
          <p:nvPr/>
        </p:nvCxnSpPr>
        <p:spPr>
          <a:xfrm>
            <a:off x="4734749" y="2363020"/>
            <a:ext cx="0" cy="1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7">
            <a:extLst>
              <a:ext uri="{FF2B5EF4-FFF2-40B4-BE49-F238E27FC236}">
                <a16:creationId xmlns:a16="http://schemas.microsoft.com/office/drawing/2014/main" id="{3267C3A6-61C9-F5E0-CDBE-914313696A14}"/>
              </a:ext>
            </a:extLst>
          </p:cNvPr>
          <p:cNvSpPr>
            <a:spLocks noChangeArrowheads="1"/>
          </p:cNvSpPr>
          <p:nvPr/>
        </p:nvSpPr>
        <p:spPr bwMode="auto">
          <a:xfrm>
            <a:off x="2194560" y="3089911"/>
            <a:ext cx="1189038"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软件项目特点</a:t>
            </a:r>
            <a:endParaRPr kumimoji="0" lang="en-CN" altLang="en-CN" sz="1800" b="0" i="0" u="none" strike="noStrike" cap="none" normalizeH="0" baseline="0" dirty="0">
              <a:ln>
                <a:noFill/>
              </a:ln>
              <a:solidFill>
                <a:schemeClr val="tx1"/>
              </a:solidFill>
              <a:effectLst/>
              <a:latin typeface="Arial" panose="020B0604020202020204" pitchFamily="34" charset="0"/>
            </a:endParaRPr>
          </a:p>
        </p:txBody>
      </p:sp>
      <p:sp>
        <p:nvSpPr>
          <p:cNvPr id="63" name="Rectangle 66">
            <a:extLst>
              <a:ext uri="{FF2B5EF4-FFF2-40B4-BE49-F238E27FC236}">
                <a16:creationId xmlns:a16="http://schemas.microsoft.com/office/drawing/2014/main" id="{AD99D1BB-089C-8056-56A3-46A8A5A4DB85}"/>
              </a:ext>
            </a:extLst>
          </p:cNvPr>
          <p:cNvSpPr>
            <a:spLocks noChangeArrowheads="1"/>
          </p:cNvSpPr>
          <p:nvPr/>
        </p:nvSpPr>
        <p:spPr bwMode="auto">
          <a:xfrm>
            <a:off x="3951813" y="3105366"/>
            <a:ext cx="1547813"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软件项目风险管理概述</a:t>
            </a: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9456" name="Rectangle 65">
            <a:extLst>
              <a:ext uri="{FF2B5EF4-FFF2-40B4-BE49-F238E27FC236}">
                <a16:creationId xmlns:a16="http://schemas.microsoft.com/office/drawing/2014/main" id="{DD21A4AA-6F59-20C4-6C71-5157A3828A69}"/>
              </a:ext>
            </a:extLst>
          </p:cNvPr>
          <p:cNvSpPr>
            <a:spLocks noChangeArrowheads="1"/>
          </p:cNvSpPr>
          <p:nvPr/>
        </p:nvSpPr>
        <p:spPr bwMode="auto">
          <a:xfrm>
            <a:off x="6299159" y="3054629"/>
            <a:ext cx="1582738"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软件项目风险管理过程</a:t>
            </a:r>
            <a:endParaRPr kumimoji="0" lang="en-CN" altLang="en-CN" sz="1800" b="0" i="0" u="none" strike="noStrike" cap="none" normalizeH="0" baseline="0" dirty="0">
              <a:ln>
                <a:noFill/>
              </a:ln>
              <a:solidFill>
                <a:schemeClr val="tx1"/>
              </a:solidFill>
              <a:effectLst/>
              <a:latin typeface="Arial" panose="020B0604020202020204" pitchFamily="34" charset="0"/>
            </a:endParaRPr>
          </a:p>
        </p:txBody>
      </p:sp>
      <p:cxnSp>
        <p:nvCxnSpPr>
          <p:cNvPr id="19459" name="直线连接符 2">
            <a:extLst>
              <a:ext uri="{FF2B5EF4-FFF2-40B4-BE49-F238E27FC236}">
                <a16:creationId xmlns:a16="http://schemas.microsoft.com/office/drawing/2014/main" id="{F5C0D195-2D3D-8958-C913-094E5E3E708C}"/>
              </a:ext>
            </a:extLst>
          </p:cNvPr>
          <p:cNvCxnSpPr/>
          <p:nvPr/>
        </p:nvCxnSpPr>
        <p:spPr>
          <a:xfrm flipV="1">
            <a:off x="2818501" y="2992612"/>
            <a:ext cx="4305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60" name="直线箭头连接符 4">
            <a:extLst>
              <a:ext uri="{FF2B5EF4-FFF2-40B4-BE49-F238E27FC236}">
                <a16:creationId xmlns:a16="http://schemas.microsoft.com/office/drawing/2014/main" id="{29AA86B4-0C59-5C0B-60DA-365D3CD184BC}"/>
              </a:ext>
            </a:extLst>
          </p:cNvPr>
          <p:cNvCxnSpPr/>
          <p:nvPr/>
        </p:nvCxnSpPr>
        <p:spPr>
          <a:xfrm>
            <a:off x="4713880" y="2861420"/>
            <a:ext cx="0" cy="1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61" name="直线连接符 3">
            <a:extLst>
              <a:ext uri="{FF2B5EF4-FFF2-40B4-BE49-F238E27FC236}">
                <a16:creationId xmlns:a16="http://schemas.microsoft.com/office/drawing/2014/main" id="{B5C0A530-BDA2-57F9-26ED-82A4FCBB753F}"/>
              </a:ext>
            </a:extLst>
          </p:cNvPr>
          <p:cNvCxnSpPr/>
          <p:nvPr/>
        </p:nvCxnSpPr>
        <p:spPr>
          <a:xfrm>
            <a:off x="2818501" y="2992612"/>
            <a:ext cx="0" cy="7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62" name="直线连接符 3">
            <a:extLst>
              <a:ext uri="{FF2B5EF4-FFF2-40B4-BE49-F238E27FC236}">
                <a16:creationId xmlns:a16="http://schemas.microsoft.com/office/drawing/2014/main" id="{C1335029-D74B-B79C-A3FD-56A1507651AA}"/>
              </a:ext>
            </a:extLst>
          </p:cNvPr>
          <p:cNvCxnSpPr/>
          <p:nvPr/>
        </p:nvCxnSpPr>
        <p:spPr>
          <a:xfrm>
            <a:off x="7123801" y="2992612"/>
            <a:ext cx="0" cy="7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63" name="直线连接符 2">
            <a:extLst>
              <a:ext uri="{FF2B5EF4-FFF2-40B4-BE49-F238E27FC236}">
                <a16:creationId xmlns:a16="http://schemas.microsoft.com/office/drawing/2014/main" id="{B6590838-1BBA-9AE9-C3BD-BAD8BF734A8B}"/>
              </a:ext>
            </a:extLst>
          </p:cNvPr>
          <p:cNvCxnSpPr>
            <a:cxnSpLocks/>
          </p:cNvCxnSpPr>
          <p:nvPr/>
        </p:nvCxnSpPr>
        <p:spPr>
          <a:xfrm>
            <a:off x="2789589" y="3544218"/>
            <a:ext cx="4357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466" name="Rectangle 83">
            <a:extLst>
              <a:ext uri="{FF2B5EF4-FFF2-40B4-BE49-F238E27FC236}">
                <a16:creationId xmlns:a16="http://schemas.microsoft.com/office/drawing/2014/main" id="{B4F2CFED-F115-1324-EA46-28BD89CACA31}"/>
              </a:ext>
            </a:extLst>
          </p:cNvPr>
          <p:cNvSpPr>
            <a:spLocks noChangeArrowheads="1"/>
          </p:cNvSpPr>
          <p:nvPr/>
        </p:nvSpPr>
        <p:spPr bwMode="auto">
          <a:xfrm>
            <a:off x="3396580" y="3681673"/>
            <a:ext cx="2709863"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ea typeface="Times New Roman" panose="02020603050405020304" pitchFamily="18" charset="0"/>
              </a:rPr>
              <a:t>B</a:t>
            </a: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公司软件项目风险管理现状及问题分析</a:t>
            </a: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9469" name="Rectangle 72">
            <a:extLst>
              <a:ext uri="{FF2B5EF4-FFF2-40B4-BE49-F238E27FC236}">
                <a16:creationId xmlns:a16="http://schemas.microsoft.com/office/drawing/2014/main" id="{0D35F2D7-22DA-CF72-1647-700C93899CC9}"/>
              </a:ext>
            </a:extLst>
          </p:cNvPr>
          <p:cNvSpPr>
            <a:spLocks noChangeArrowheads="1"/>
          </p:cNvSpPr>
          <p:nvPr/>
        </p:nvSpPr>
        <p:spPr bwMode="auto">
          <a:xfrm>
            <a:off x="2194560" y="4254680"/>
            <a:ext cx="1189037"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项目背景</a:t>
            </a: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9470" name="Rectangle 80">
            <a:extLst>
              <a:ext uri="{FF2B5EF4-FFF2-40B4-BE49-F238E27FC236}">
                <a16:creationId xmlns:a16="http://schemas.microsoft.com/office/drawing/2014/main" id="{5529E21B-9AC6-84F3-4E09-47B3460B73A3}"/>
              </a:ext>
            </a:extLst>
          </p:cNvPr>
          <p:cNvSpPr>
            <a:spLocks noChangeArrowheads="1"/>
          </p:cNvSpPr>
          <p:nvPr/>
        </p:nvSpPr>
        <p:spPr bwMode="auto">
          <a:xfrm>
            <a:off x="6058218" y="4266015"/>
            <a:ext cx="1781175"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软件项目风险问题及原因</a:t>
            </a:r>
            <a:endParaRPr kumimoji="0" lang="en-CN" altLang="en-CN" sz="1800" b="0" i="0" u="none" strike="noStrike" cap="none" normalizeH="0" baseline="0">
              <a:ln>
                <a:noFill/>
              </a:ln>
              <a:solidFill>
                <a:schemeClr val="tx1"/>
              </a:solidFill>
              <a:effectLst/>
              <a:latin typeface="Arial" panose="020B0604020202020204" pitchFamily="34" charset="0"/>
            </a:endParaRPr>
          </a:p>
        </p:txBody>
      </p:sp>
      <p:cxnSp>
        <p:nvCxnSpPr>
          <p:cNvPr id="19471" name="直线箭头连接符 4">
            <a:extLst>
              <a:ext uri="{FF2B5EF4-FFF2-40B4-BE49-F238E27FC236}">
                <a16:creationId xmlns:a16="http://schemas.microsoft.com/office/drawing/2014/main" id="{D8683B73-0E7C-233C-9092-72DB9A7C8470}"/>
              </a:ext>
            </a:extLst>
          </p:cNvPr>
          <p:cNvCxnSpPr/>
          <p:nvPr/>
        </p:nvCxnSpPr>
        <p:spPr>
          <a:xfrm>
            <a:off x="4716016" y="4068412"/>
            <a:ext cx="0" cy="1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72" name="直线连接符 3">
            <a:extLst>
              <a:ext uri="{FF2B5EF4-FFF2-40B4-BE49-F238E27FC236}">
                <a16:creationId xmlns:a16="http://schemas.microsoft.com/office/drawing/2014/main" id="{E64A6730-5FBA-4450-DE60-C0F4F0BA4B1D}"/>
              </a:ext>
            </a:extLst>
          </p:cNvPr>
          <p:cNvCxnSpPr>
            <a:cxnSpLocks/>
          </p:cNvCxnSpPr>
          <p:nvPr/>
        </p:nvCxnSpPr>
        <p:spPr>
          <a:xfrm>
            <a:off x="2795156" y="4186233"/>
            <a:ext cx="418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479" name="Rectangle 73">
            <a:extLst>
              <a:ext uri="{FF2B5EF4-FFF2-40B4-BE49-F238E27FC236}">
                <a16:creationId xmlns:a16="http://schemas.microsoft.com/office/drawing/2014/main" id="{F1E71C4A-39B2-AD60-336A-2DF6A287B4F9}"/>
              </a:ext>
            </a:extLst>
          </p:cNvPr>
          <p:cNvSpPr>
            <a:spLocks noChangeArrowheads="1"/>
          </p:cNvSpPr>
          <p:nvPr/>
        </p:nvSpPr>
        <p:spPr bwMode="auto">
          <a:xfrm>
            <a:off x="3748390" y="4911818"/>
            <a:ext cx="1903413"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软件项目风险管理优化策略</a:t>
            </a:r>
            <a:endParaRPr kumimoji="0" lang="en-CN" altLang="en-CN" sz="1800" b="0" i="0" u="none" strike="noStrike" cap="none" normalizeH="0" baseline="0">
              <a:ln>
                <a:noFill/>
              </a:ln>
              <a:solidFill>
                <a:schemeClr val="tx1"/>
              </a:solidFill>
              <a:effectLst/>
              <a:latin typeface="Arial" panose="020B0604020202020204" pitchFamily="34" charset="0"/>
            </a:endParaRPr>
          </a:p>
        </p:txBody>
      </p:sp>
      <p:cxnSp>
        <p:nvCxnSpPr>
          <p:cNvPr id="19480" name="直线箭头连接符 4">
            <a:extLst>
              <a:ext uri="{FF2B5EF4-FFF2-40B4-BE49-F238E27FC236}">
                <a16:creationId xmlns:a16="http://schemas.microsoft.com/office/drawing/2014/main" id="{75857D16-FCC6-1E19-12AD-0A14E5221E8D}"/>
              </a:ext>
            </a:extLst>
          </p:cNvPr>
          <p:cNvCxnSpPr>
            <a:cxnSpLocks/>
          </p:cNvCxnSpPr>
          <p:nvPr/>
        </p:nvCxnSpPr>
        <p:spPr>
          <a:xfrm>
            <a:off x="4715699" y="5299899"/>
            <a:ext cx="0" cy="1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81" name="Rectangle 76">
            <a:extLst>
              <a:ext uri="{FF2B5EF4-FFF2-40B4-BE49-F238E27FC236}">
                <a16:creationId xmlns:a16="http://schemas.microsoft.com/office/drawing/2014/main" id="{7322C2D1-BE7D-ED8D-0315-78D5EB66CD75}"/>
              </a:ext>
            </a:extLst>
          </p:cNvPr>
          <p:cNvSpPr>
            <a:spLocks noChangeArrowheads="1"/>
          </p:cNvSpPr>
          <p:nvPr/>
        </p:nvSpPr>
        <p:spPr bwMode="auto">
          <a:xfrm>
            <a:off x="4119678" y="5424264"/>
            <a:ext cx="1189038"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结论与展望</a:t>
            </a: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9482" name="Rectangle 100">
            <a:extLst>
              <a:ext uri="{FF2B5EF4-FFF2-40B4-BE49-F238E27FC236}">
                <a16:creationId xmlns:a16="http://schemas.microsoft.com/office/drawing/2014/main" id="{C173E4A1-8E0C-6A38-2E91-22CF8F72D453}"/>
              </a:ext>
            </a:extLst>
          </p:cNvPr>
          <p:cNvSpPr>
            <a:spLocks noChangeArrowheads="1"/>
          </p:cNvSpPr>
          <p:nvPr/>
        </p:nvSpPr>
        <p:spPr bwMode="auto">
          <a:xfrm>
            <a:off x="971599" y="44821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N"/>
          </a:p>
        </p:txBody>
      </p:sp>
      <p:sp>
        <p:nvSpPr>
          <p:cNvPr id="19483" name="Rectangle 116">
            <a:extLst>
              <a:ext uri="{FF2B5EF4-FFF2-40B4-BE49-F238E27FC236}">
                <a16:creationId xmlns:a16="http://schemas.microsoft.com/office/drawing/2014/main" id="{C3E887B7-CFA7-2547-36DA-541547BBC2EF}"/>
              </a:ext>
            </a:extLst>
          </p:cNvPr>
          <p:cNvSpPr>
            <a:spLocks noChangeArrowheads="1"/>
          </p:cNvSpPr>
          <p:nvPr/>
        </p:nvSpPr>
        <p:spPr bwMode="auto">
          <a:xfrm>
            <a:off x="971599" y="90541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N"/>
          </a:p>
        </p:txBody>
      </p:sp>
      <p:cxnSp>
        <p:nvCxnSpPr>
          <p:cNvPr id="19485" name="Straight Connector 19484">
            <a:extLst>
              <a:ext uri="{FF2B5EF4-FFF2-40B4-BE49-F238E27FC236}">
                <a16:creationId xmlns:a16="http://schemas.microsoft.com/office/drawing/2014/main" id="{3B511C34-22DE-DB30-C1D4-BEC54089AB9D}"/>
              </a:ext>
            </a:extLst>
          </p:cNvPr>
          <p:cNvCxnSpPr/>
          <p:nvPr/>
        </p:nvCxnSpPr>
        <p:spPr>
          <a:xfrm>
            <a:off x="2715282" y="1059463"/>
            <a:ext cx="0" cy="234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87" name="Straight Connector 19486">
            <a:extLst>
              <a:ext uri="{FF2B5EF4-FFF2-40B4-BE49-F238E27FC236}">
                <a16:creationId xmlns:a16="http://schemas.microsoft.com/office/drawing/2014/main" id="{B5BBC4D6-9247-B472-04BF-E1E28D2DC240}"/>
              </a:ext>
            </a:extLst>
          </p:cNvPr>
          <p:cNvCxnSpPr/>
          <p:nvPr/>
        </p:nvCxnSpPr>
        <p:spPr>
          <a:xfrm>
            <a:off x="7023679" y="1059463"/>
            <a:ext cx="0" cy="234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92" name="Straight Arrow Connector 19491">
            <a:extLst>
              <a:ext uri="{FF2B5EF4-FFF2-40B4-BE49-F238E27FC236}">
                <a16:creationId xmlns:a16="http://schemas.microsoft.com/office/drawing/2014/main" id="{85387E61-45AC-D605-A013-A4A1835E022A}"/>
              </a:ext>
            </a:extLst>
          </p:cNvPr>
          <p:cNvCxnSpPr/>
          <p:nvPr/>
        </p:nvCxnSpPr>
        <p:spPr>
          <a:xfrm>
            <a:off x="4719032" y="1887772"/>
            <a:ext cx="0" cy="1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94" name="Straight Connector 19493">
            <a:extLst>
              <a:ext uri="{FF2B5EF4-FFF2-40B4-BE49-F238E27FC236}">
                <a16:creationId xmlns:a16="http://schemas.microsoft.com/office/drawing/2014/main" id="{184E7A27-433C-3CCB-E11A-BDDFBE41497C}"/>
              </a:ext>
            </a:extLst>
          </p:cNvPr>
          <p:cNvCxnSpPr>
            <a:cxnSpLocks/>
          </p:cNvCxnSpPr>
          <p:nvPr/>
        </p:nvCxnSpPr>
        <p:spPr>
          <a:xfrm>
            <a:off x="2789589" y="3454218"/>
            <a:ext cx="0" cy="9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00" name="Straight Connector 19499">
            <a:extLst>
              <a:ext uri="{FF2B5EF4-FFF2-40B4-BE49-F238E27FC236}">
                <a16:creationId xmlns:a16="http://schemas.microsoft.com/office/drawing/2014/main" id="{97B0D90B-4DF9-50A2-2984-B960B27D10A3}"/>
              </a:ext>
            </a:extLst>
          </p:cNvPr>
          <p:cNvCxnSpPr>
            <a:cxnSpLocks/>
          </p:cNvCxnSpPr>
          <p:nvPr/>
        </p:nvCxnSpPr>
        <p:spPr>
          <a:xfrm>
            <a:off x="7147324" y="3454218"/>
            <a:ext cx="0" cy="9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04" name="Straight Arrow Connector 19503">
            <a:extLst>
              <a:ext uri="{FF2B5EF4-FFF2-40B4-BE49-F238E27FC236}">
                <a16:creationId xmlns:a16="http://schemas.microsoft.com/office/drawing/2014/main" id="{B1A4B653-805E-BF98-747B-A9C2F0332BCE}"/>
              </a:ext>
            </a:extLst>
          </p:cNvPr>
          <p:cNvCxnSpPr>
            <a:cxnSpLocks/>
          </p:cNvCxnSpPr>
          <p:nvPr/>
        </p:nvCxnSpPr>
        <p:spPr>
          <a:xfrm>
            <a:off x="4716016" y="3539499"/>
            <a:ext cx="0" cy="122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12" name="Straight Connector 19511">
            <a:extLst>
              <a:ext uri="{FF2B5EF4-FFF2-40B4-BE49-F238E27FC236}">
                <a16:creationId xmlns:a16="http://schemas.microsoft.com/office/drawing/2014/main" id="{C6BCCE86-7F64-9DEA-60F3-4C89AA867273}"/>
              </a:ext>
            </a:extLst>
          </p:cNvPr>
          <p:cNvCxnSpPr/>
          <p:nvPr/>
        </p:nvCxnSpPr>
        <p:spPr>
          <a:xfrm>
            <a:off x="2795156" y="4186233"/>
            <a:ext cx="0" cy="77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13" name="Straight Connector 19512">
            <a:extLst>
              <a:ext uri="{FF2B5EF4-FFF2-40B4-BE49-F238E27FC236}">
                <a16:creationId xmlns:a16="http://schemas.microsoft.com/office/drawing/2014/main" id="{8D36619A-C1A6-8EC0-C972-4201FFF7AF57}"/>
              </a:ext>
            </a:extLst>
          </p:cNvPr>
          <p:cNvCxnSpPr/>
          <p:nvPr/>
        </p:nvCxnSpPr>
        <p:spPr>
          <a:xfrm>
            <a:off x="6979963" y="4183489"/>
            <a:ext cx="0" cy="77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15" name="Straight Connector 19514">
            <a:extLst>
              <a:ext uri="{FF2B5EF4-FFF2-40B4-BE49-F238E27FC236}">
                <a16:creationId xmlns:a16="http://schemas.microsoft.com/office/drawing/2014/main" id="{D083A270-08CE-08EE-133B-760847D1979C}"/>
              </a:ext>
            </a:extLst>
          </p:cNvPr>
          <p:cNvCxnSpPr>
            <a:cxnSpLocks/>
          </p:cNvCxnSpPr>
          <p:nvPr/>
        </p:nvCxnSpPr>
        <p:spPr>
          <a:xfrm>
            <a:off x="2789078" y="4823043"/>
            <a:ext cx="41588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20" name="直线箭头连接符 4">
            <a:extLst>
              <a:ext uri="{FF2B5EF4-FFF2-40B4-BE49-F238E27FC236}">
                <a16:creationId xmlns:a16="http://schemas.microsoft.com/office/drawing/2014/main" id="{7E79888C-6942-8B68-A3F5-9C71FCCABCB4}"/>
              </a:ext>
            </a:extLst>
          </p:cNvPr>
          <p:cNvCxnSpPr/>
          <p:nvPr/>
        </p:nvCxnSpPr>
        <p:spPr>
          <a:xfrm>
            <a:off x="4715699" y="4823043"/>
            <a:ext cx="0" cy="1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25" name="Straight Connector 19524">
            <a:extLst>
              <a:ext uri="{FF2B5EF4-FFF2-40B4-BE49-F238E27FC236}">
                <a16:creationId xmlns:a16="http://schemas.microsoft.com/office/drawing/2014/main" id="{43ABE540-BD4A-B279-7170-FAC9FAC94AF0}"/>
              </a:ext>
            </a:extLst>
          </p:cNvPr>
          <p:cNvCxnSpPr>
            <a:stCxn id="19469" idx="2"/>
          </p:cNvCxnSpPr>
          <p:nvPr/>
        </p:nvCxnSpPr>
        <p:spPr>
          <a:xfrm flipH="1">
            <a:off x="2789078" y="4635680"/>
            <a:ext cx="1" cy="187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26" name="Straight Connector 19525">
            <a:extLst>
              <a:ext uri="{FF2B5EF4-FFF2-40B4-BE49-F238E27FC236}">
                <a16:creationId xmlns:a16="http://schemas.microsoft.com/office/drawing/2014/main" id="{08A9C8BE-A5D9-E4A1-86CE-93532FA76136}"/>
              </a:ext>
            </a:extLst>
          </p:cNvPr>
          <p:cNvCxnSpPr>
            <a:cxnSpLocks/>
          </p:cNvCxnSpPr>
          <p:nvPr/>
        </p:nvCxnSpPr>
        <p:spPr>
          <a:xfrm flipH="1">
            <a:off x="6947946" y="4635680"/>
            <a:ext cx="1" cy="187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文本框 2"/>
          <p:cNvSpPr txBox="1"/>
          <p:nvPr/>
        </p:nvSpPr>
        <p:spPr>
          <a:xfrm>
            <a:off x="169863" y="456248"/>
            <a:ext cx="4760912" cy="869533"/>
          </a:xfrm>
          <a:prstGeom prst="rect">
            <a:avLst/>
          </a:prstGeom>
          <a:noFill/>
          <a:ln w="9525">
            <a:noFill/>
          </a:ln>
        </p:spPr>
        <p:txBody>
          <a:bodyPr wrap="square" anchor="t" anchorCtr="0">
            <a:spAutoFit/>
          </a:bodyPr>
          <a:lstStyle/>
          <a:p>
            <a:pPr>
              <a:lnSpc>
                <a:spcPct val="150000"/>
              </a:lnSpc>
              <a:buClrTx/>
              <a:buSzTx/>
              <a:buNone/>
            </a:pPr>
            <a:r>
              <a:rPr lang="en-US" altLang="zh-CN" sz="1800" b="1" dirty="0">
                <a:latin typeface="黑体" panose="02010609060101010101" pitchFamily="2" charset="-122"/>
                <a:ea typeface="黑体" panose="02010609060101010101" pitchFamily="2" charset="-122"/>
              </a:rPr>
              <a:t>2.2 </a:t>
            </a:r>
            <a:r>
              <a:rPr lang="en-US" altLang="zh-CN" sz="1800" b="1" dirty="0" err="1">
                <a:latin typeface="黑体" panose="02010609060101010101" pitchFamily="2" charset="-122"/>
                <a:ea typeface="黑体" panose="02010609060101010101" pitchFamily="2" charset="-122"/>
              </a:rPr>
              <a:t>研究方法、技术路线、可行性分析</a:t>
            </a:r>
            <a:endParaRPr lang="en-US" altLang="zh-CN" sz="1800" b="1" dirty="0">
              <a:latin typeface="黑体" panose="02010609060101010101" pitchFamily="2" charset="-122"/>
              <a:ea typeface="黑体" panose="02010609060101010101" pitchFamily="2" charset="-122"/>
            </a:endParaRPr>
          </a:p>
          <a:p>
            <a:pPr marL="285750" indent="-285750">
              <a:lnSpc>
                <a:spcPct val="150000"/>
              </a:lnSpc>
              <a:buClrTx/>
              <a:buSzTx/>
              <a:buFont typeface="Wingdings" pitchFamily="2" charset="2"/>
              <a:buChar char="Ø"/>
            </a:pPr>
            <a:r>
              <a:rPr lang="en-US" altLang="zh-CN" sz="1800" b="1" dirty="0" err="1">
                <a:latin typeface="黑体" panose="02010609060101010101" pitchFamily="2" charset="-122"/>
                <a:ea typeface="黑体" panose="02010609060101010101" pitchFamily="2" charset="-122"/>
              </a:rPr>
              <a:t>可行性分析</a:t>
            </a:r>
            <a:endParaRPr lang="zh-CN" altLang="en-US" dirty="0">
              <a:latin typeface="Arial" panose="020B0604020202020204" pitchFamily="34" charset="0"/>
              <a:ea typeface="宋体" panose="02010600030101010101" pitchFamily="2" charset="-122"/>
            </a:endParaRPr>
          </a:p>
        </p:txBody>
      </p:sp>
      <p:sp>
        <p:nvSpPr>
          <p:cNvPr id="20482"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二、研究方案</a:t>
            </a:r>
          </a:p>
        </p:txBody>
      </p:sp>
      <p:sp>
        <p:nvSpPr>
          <p:cNvPr id="100" name="文本框 99"/>
          <p:cNvSpPr txBox="1"/>
          <p:nvPr/>
        </p:nvSpPr>
        <p:spPr>
          <a:xfrm>
            <a:off x="898207" y="5008693"/>
            <a:ext cx="8065135" cy="337185"/>
          </a:xfrm>
          <a:prstGeom prst="rect">
            <a:avLst/>
          </a:prstGeom>
          <a:noFill/>
          <a:ln w="9525">
            <a:noFill/>
          </a:ln>
        </p:spPr>
        <p:txBody>
          <a:bodyPr wrap="square">
            <a:spAutoFit/>
          </a:bodyPr>
          <a:lstStyle/>
          <a:p>
            <a:pPr indent="304800"/>
            <a:r>
              <a:rPr lang="en-US" altLang="zh-CN" sz="1600" dirty="0">
                <a:solidFill>
                  <a:srgbClr val="000000"/>
                </a:solidFill>
                <a:latin typeface="宋体" panose="02010600030101010101" pitchFamily="2" charset="-122"/>
                <a:ea typeface="宋体" panose="02010600030101010101" pitchFamily="2" charset="-122"/>
                <a:cs typeface="宋体" panose="02010600030101010101" pitchFamily="2" charset="-122"/>
              </a:rPr>
              <a:t>B</a:t>
            </a:r>
            <a:r>
              <a:rPr lang="zh-CN" altLang="en-US" sz="1600" dirty="0">
                <a:solidFill>
                  <a:srgbClr val="000000"/>
                </a:solidFill>
                <a:latin typeface="宋体" panose="02010600030101010101" pitchFamily="2" charset="-122"/>
                <a:ea typeface="宋体" panose="02010600030101010101" pitchFamily="2" charset="-122"/>
                <a:cs typeface="宋体" panose="02010600030101010101" pitchFamily="2" charset="-122"/>
              </a:rPr>
              <a:t>公司为研究对象，能提供丰富的项目数据和人员信息，真实可靠</a:t>
            </a:r>
            <a:endParaRPr lang="zh-CN" altLang="en-US" dirty="0"/>
          </a:p>
        </p:txBody>
      </p:sp>
      <p:sp>
        <p:nvSpPr>
          <p:cNvPr id="37" name="文本框 36"/>
          <p:cNvSpPr txBox="1"/>
          <p:nvPr/>
        </p:nvSpPr>
        <p:spPr>
          <a:xfrm>
            <a:off x="1239520" y="1501140"/>
            <a:ext cx="3606800" cy="368300"/>
          </a:xfrm>
          <a:prstGeom prst="rect">
            <a:avLst/>
          </a:prstGeom>
          <a:noFill/>
          <a:ln w="9525">
            <a:noFill/>
          </a:ln>
        </p:spPr>
        <p:txBody>
          <a:bodyPr wrap="square" anchor="t" anchorCtr="0">
            <a:spAutoFit/>
          </a:bodyPr>
          <a:lstStyle/>
          <a:p>
            <a:r>
              <a:rPr lang="zh-CN" altLang="en-US" sz="1800" b="1">
                <a:latin typeface="黑体" panose="02010609060101010101" pitchFamily="2" charset="-122"/>
                <a:ea typeface="黑体" panose="02010609060101010101" pitchFamily="2" charset="-122"/>
                <a:sym typeface="思源黑体" pitchFamily="34" charset="-122"/>
              </a:rPr>
              <a:t>研究</a:t>
            </a:r>
            <a:r>
              <a:rPr lang="zh-CN" altLang="en-US" sz="1800" b="1">
                <a:latin typeface="黑体" panose="02010609060101010101" pitchFamily="2" charset="-122"/>
                <a:ea typeface="黑体" panose="02010609060101010101" pitchFamily="2" charset="-122"/>
                <a:sym typeface="+mn-ea"/>
              </a:rPr>
              <a:t>对象的可行性分析</a:t>
            </a:r>
            <a:endParaRPr lang="zh-CN" altLang="en-US" sz="1800" b="1">
              <a:latin typeface="黑体" panose="02010609060101010101" pitchFamily="2" charset="-122"/>
              <a:ea typeface="黑体" panose="02010609060101010101" pitchFamily="2" charset="-122"/>
              <a:sym typeface="思源黑体" pitchFamily="34" charset="-122"/>
            </a:endParaRPr>
          </a:p>
        </p:txBody>
      </p:sp>
      <p:sp>
        <p:nvSpPr>
          <p:cNvPr id="38" name="Content Placeholder 2"/>
          <p:cNvSpPr txBox="1"/>
          <p:nvPr/>
        </p:nvSpPr>
        <p:spPr>
          <a:xfrm>
            <a:off x="1034415" y="1819910"/>
            <a:ext cx="7878445" cy="960120"/>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en-US" altLang="zh-CN" sz="1600" dirty="0">
                <a:solidFill>
                  <a:srgbClr val="000000"/>
                </a:solidFill>
                <a:latin typeface="宋体" panose="02010600030101010101" pitchFamily="2" charset="-122"/>
                <a:cs typeface="宋体" panose="02010600030101010101" pitchFamily="2" charset="-122"/>
                <a:sym typeface="思源黑体" pitchFamily="34" charset="-122"/>
              </a:rPr>
              <a:t>  </a:t>
            </a:r>
            <a:r>
              <a:rPr lang="zh-CN" altLang="en-CN" sz="1600" dirty="0">
                <a:sym typeface="+mn-ea"/>
              </a:rPr>
              <a:t>软件</a:t>
            </a:r>
            <a:r>
              <a:rPr lang="zh-CN" altLang="en-US" sz="1600" dirty="0">
                <a:sym typeface="+mn-ea"/>
              </a:rPr>
              <a:t>行业飞速发展，研究其风险管理，有助于行业健康发展</a:t>
            </a:r>
            <a:endParaRPr lang="zh-CN" altLang="en-US" sz="1600" dirty="0">
              <a:solidFill>
                <a:srgbClr val="000000"/>
              </a:solidFill>
              <a:latin typeface="宋体" panose="02010600030101010101" pitchFamily="2" charset="-122"/>
              <a:cs typeface="宋体" panose="02010600030101010101" pitchFamily="2" charset="-122"/>
              <a:sym typeface="思源黑体" pitchFamily="34" charset="-122"/>
            </a:endParaRPr>
          </a:p>
        </p:txBody>
      </p:sp>
      <p:sp>
        <p:nvSpPr>
          <p:cNvPr id="39" name="文本框 38"/>
          <p:cNvSpPr txBox="1"/>
          <p:nvPr/>
        </p:nvSpPr>
        <p:spPr>
          <a:xfrm>
            <a:off x="1260475" y="2432213"/>
            <a:ext cx="5638165" cy="368300"/>
          </a:xfrm>
          <a:prstGeom prst="rect">
            <a:avLst/>
          </a:prstGeom>
          <a:noFill/>
          <a:ln w="9525">
            <a:noFill/>
          </a:ln>
        </p:spPr>
        <p:txBody>
          <a:bodyPr wrap="square" anchor="t" anchorCtr="0">
            <a:spAutoFit/>
          </a:bodyPr>
          <a:lstStyle/>
          <a:p>
            <a:r>
              <a:rPr lang="zh-CN" altLang="en-US" sz="1800" b="1" dirty="0">
                <a:latin typeface="黑体" panose="02010609060101010101" pitchFamily="2" charset="-122"/>
                <a:ea typeface="黑体" panose="02010609060101010101" pitchFamily="2" charset="-122"/>
                <a:sym typeface="思源黑体" pitchFamily="34" charset="-122"/>
              </a:rPr>
              <a:t>方法适用性分析</a:t>
            </a:r>
          </a:p>
        </p:txBody>
      </p:sp>
      <p:sp>
        <p:nvSpPr>
          <p:cNvPr id="40" name="Content Placeholder 2"/>
          <p:cNvSpPr txBox="1"/>
          <p:nvPr/>
        </p:nvSpPr>
        <p:spPr>
          <a:xfrm>
            <a:off x="993560" y="2781935"/>
            <a:ext cx="7933055" cy="633730"/>
          </a:xfrm>
          <a:prstGeom prst="rect">
            <a:avLst/>
          </a:prstGeom>
          <a:noFill/>
          <a:ln w="9525">
            <a:noFill/>
          </a:ln>
        </p:spPr>
        <p:txBody>
          <a:bodyPr lIns="121682" tIns="60841" rIns="121682" bIns="60841" anchor="t" anchorCtr="0"/>
          <a:lstStyle/>
          <a:p>
            <a:pPr algn="l">
              <a:lnSpc>
                <a:spcPct val="150000"/>
              </a:lnSpc>
              <a:spcBef>
                <a:spcPct val="20000"/>
              </a:spcBef>
              <a:buClrTx/>
              <a:buSzTx/>
              <a:buFont typeface="Arial" panose="020B0604020202020204" pitchFamily="34" charset="0"/>
              <a:buNone/>
            </a:pPr>
            <a:r>
              <a:rPr lang="en-US" altLang="zh-CN" sz="1600" dirty="0">
                <a:solidFill>
                  <a:srgbClr val="000000"/>
                </a:solidFill>
                <a:latin typeface="宋体" panose="02010600030101010101" pitchFamily="2" charset="-122"/>
                <a:cs typeface="宋体" panose="02010600030101010101" pitchFamily="2" charset="-122"/>
                <a:sym typeface="思源黑体" pitchFamily="34" charset="-122"/>
              </a:rPr>
              <a:t>  </a:t>
            </a:r>
            <a:r>
              <a:rPr lang="zh-CN" altLang="en-US" sz="1600" dirty="0">
                <a:solidFill>
                  <a:srgbClr val="000000"/>
                </a:solidFill>
                <a:latin typeface="宋体" panose="02010600030101010101" pitchFamily="2" charset="-122"/>
                <a:cs typeface="宋体" panose="02010600030101010101" pitchFamily="2" charset="-122"/>
                <a:sym typeface="+mn-ea"/>
              </a:rPr>
              <a:t>文献、案例、问卷调查法在</a:t>
            </a:r>
            <a:r>
              <a:rPr lang="zh-CN" altLang="en-US" sz="1600" dirty="0"/>
              <a:t>软件项目风险管理领域具有广泛的适用性和实用性 </a:t>
            </a:r>
            <a:endParaRPr lang="zh-CN" altLang="en-US" sz="1600" dirty="0">
              <a:sym typeface="思源黑体" pitchFamily="34" charset="-122"/>
            </a:endParaRPr>
          </a:p>
        </p:txBody>
      </p:sp>
      <p:sp>
        <p:nvSpPr>
          <p:cNvPr id="41" name="文本框 40"/>
          <p:cNvSpPr txBox="1"/>
          <p:nvPr/>
        </p:nvSpPr>
        <p:spPr>
          <a:xfrm>
            <a:off x="1228276" y="3376767"/>
            <a:ext cx="5073650" cy="368300"/>
          </a:xfrm>
          <a:prstGeom prst="rect">
            <a:avLst/>
          </a:prstGeom>
          <a:noFill/>
        </p:spPr>
        <p:txBody>
          <a:bodyPr wrap="square" rtlCol="0">
            <a:spAutoFit/>
          </a:bodyPr>
          <a:lstStyle/>
          <a:p>
            <a:r>
              <a:rPr lang="zh-CN" altLang="en-US" b="1" noProof="1">
                <a:latin typeface="黑体" panose="02010609060101010101" pitchFamily="2" charset="-122"/>
                <a:ea typeface="黑体" panose="02010609060101010101" pitchFamily="2" charset="-122"/>
                <a:sym typeface="+mn-ea"/>
              </a:rPr>
              <a:t>技术可行性分析</a:t>
            </a:r>
            <a:endParaRPr lang="zh-CN" altLang="en-US" sz="1800" b="1" noProof="1">
              <a:latin typeface="黑体" panose="02010609060101010101" pitchFamily="2" charset="-122"/>
              <a:ea typeface="黑体" panose="02010609060101010101" pitchFamily="2" charset="-122"/>
              <a:sym typeface="思源黑体" pitchFamily="34" charset="-122"/>
            </a:endParaRPr>
          </a:p>
        </p:txBody>
      </p:sp>
      <p:sp>
        <p:nvSpPr>
          <p:cNvPr id="42" name="Content Placeholder 2"/>
          <p:cNvSpPr txBox="1"/>
          <p:nvPr/>
        </p:nvSpPr>
        <p:spPr>
          <a:xfrm>
            <a:off x="1197216" y="3805083"/>
            <a:ext cx="7869555" cy="516238"/>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zh-CN" altLang="en-US" sz="1600" dirty="0">
                <a:solidFill>
                  <a:srgbClr val="000000"/>
                </a:solidFill>
                <a:latin typeface="宋体" panose="02010600030101010101" pitchFamily="2" charset="-122"/>
                <a:cs typeface="宋体" panose="02010600030101010101" pitchFamily="2" charset="-122"/>
                <a:sym typeface="思源黑体" pitchFamily="34" charset="-122"/>
              </a:rPr>
              <a:t>技术手段和工具相对成熟、满足研究需要</a:t>
            </a:r>
          </a:p>
        </p:txBody>
      </p:sp>
      <p:sp>
        <p:nvSpPr>
          <p:cNvPr id="5" name="文本框 4"/>
          <p:cNvSpPr txBox="1"/>
          <p:nvPr/>
        </p:nvSpPr>
        <p:spPr>
          <a:xfrm>
            <a:off x="1241214" y="4453255"/>
            <a:ext cx="5638165" cy="368300"/>
          </a:xfrm>
          <a:prstGeom prst="rect">
            <a:avLst/>
          </a:prstGeom>
          <a:noFill/>
          <a:ln w="9525">
            <a:noFill/>
          </a:ln>
        </p:spPr>
        <p:txBody>
          <a:bodyPr wrap="square" anchor="t" anchorCtr="0">
            <a:spAutoFit/>
          </a:bodyPr>
          <a:lstStyle/>
          <a:p>
            <a:r>
              <a:rPr lang="zh-CN" altLang="en-US" b="1" dirty="0">
                <a:latin typeface="黑体" panose="02010609060101010101" pitchFamily="2" charset="-122"/>
                <a:ea typeface="黑体" panose="02010609060101010101" pitchFamily="2" charset="-122"/>
                <a:sym typeface="+mn-ea"/>
              </a:rPr>
              <a:t>数据可行性</a:t>
            </a:r>
            <a:endParaRPr lang="zh-CN" altLang="en-US" sz="1800" b="1" dirty="0">
              <a:latin typeface="黑体" panose="02010609060101010101" pitchFamily="2" charset="-122"/>
              <a:ea typeface="黑体" panose="02010609060101010101" pitchFamily="2" charset="-122"/>
              <a:sym typeface="思源黑体" pitchFamily="34" charset="-122"/>
            </a:endParaRPr>
          </a:p>
        </p:txBody>
      </p:sp>
      <p:sp>
        <p:nvSpPr>
          <p:cNvPr id="24" name="Shape 22"/>
          <p:cNvSpPr/>
          <p:nvPr>
            <p:custDataLst>
              <p:tags r:id="rId1"/>
            </p:custDataLst>
          </p:nvPr>
        </p:nvSpPr>
        <p:spPr>
          <a:xfrm>
            <a:off x="793433" y="242088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6" name="Shape 22"/>
          <p:cNvSpPr/>
          <p:nvPr>
            <p:custDataLst>
              <p:tags r:id="rId2"/>
            </p:custDataLst>
          </p:nvPr>
        </p:nvSpPr>
        <p:spPr>
          <a:xfrm>
            <a:off x="787083" y="3377461"/>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3</a:t>
            </a:r>
          </a:p>
        </p:txBody>
      </p:sp>
      <p:sp>
        <p:nvSpPr>
          <p:cNvPr id="7" name="Shape 22"/>
          <p:cNvSpPr/>
          <p:nvPr>
            <p:custDataLst>
              <p:tags r:id="rId3"/>
            </p:custDataLst>
          </p:nvPr>
        </p:nvSpPr>
        <p:spPr>
          <a:xfrm>
            <a:off x="787083" y="4473845"/>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4</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8" name="Shape 22"/>
          <p:cNvSpPr/>
          <p:nvPr>
            <p:custDataLst>
              <p:tags r:id="rId4"/>
            </p:custDataLst>
          </p:nvPr>
        </p:nvSpPr>
        <p:spPr>
          <a:xfrm>
            <a:off x="787083" y="149388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1</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179388" y="475933"/>
            <a:ext cx="4760912" cy="869533"/>
          </a:xfrm>
          <a:prstGeom prst="rect">
            <a:avLst/>
          </a:prstGeom>
          <a:noFill/>
          <a:ln w="9525">
            <a:noFill/>
          </a:ln>
        </p:spPr>
        <p:txBody>
          <a:bodyPr wrap="square" anchor="t" anchorCtr="0">
            <a:spAutoFit/>
          </a:bodyPr>
          <a:lstStyle/>
          <a:p>
            <a:pPr>
              <a:lnSpc>
                <a:spcPct val="150000"/>
              </a:lnSpc>
              <a:buClrTx/>
              <a:buSzTx/>
              <a:buNone/>
            </a:pPr>
            <a:r>
              <a:rPr lang="en-US" altLang="zh-CN" sz="1800" b="1" dirty="0">
                <a:latin typeface="黑体" panose="02010609060101010101" pitchFamily="2" charset="-122"/>
                <a:ea typeface="黑体" panose="02010609060101010101" pitchFamily="2" charset="-122"/>
              </a:rPr>
              <a:t>2.2 </a:t>
            </a:r>
            <a:r>
              <a:rPr lang="en-US" altLang="zh-CN" sz="1800" b="1" dirty="0" err="1">
                <a:latin typeface="黑体" panose="02010609060101010101" pitchFamily="2" charset="-122"/>
                <a:ea typeface="黑体" panose="02010609060101010101" pitchFamily="2" charset="-122"/>
              </a:rPr>
              <a:t>研究方法、技术路线、可行性分析</a:t>
            </a:r>
            <a:endParaRPr lang="en-US" altLang="zh-CN" sz="1800" b="1" dirty="0">
              <a:latin typeface="黑体" panose="02010609060101010101" pitchFamily="2" charset="-122"/>
              <a:ea typeface="黑体" panose="02010609060101010101" pitchFamily="2" charset="-122"/>
            </a:endParaRPr>
          </a:p>
          <a:p>
            <a:pPr marL="285750" indent="-285750">
              <a:lnSpc>
                <a:spcPct val="150000"/>
              </a:lnSpc>
              <a:buClrTx/>
              <a:buSzTx/>
              <a:buFont typeface="Wingdings" pitchFamily="2" charset="2"/>
              <a:buChar char="Ø"/>
            </a:pPr>
            <a:r>
              <a:rPr lang="en-US" altLang="zh-CN" sz="1800" b="1" dirty="0" err="1">
                <a:latin typeface="黑体" panose="02010609060101010101" pitchFamily="2" charset="-122"/>
                <a:ea typeface="黑体" panose="02010609060101010101" pitchFamily="2" charset="-122"/>
              </a:rPr>
              <a:t>预期研究进展</a:t>
            </a:r>
            <a:endParaRPr lang="zh-CN" altLang="en-US" dirty="0">
              <a:latin typeface="Arial" panose="020B0604020202020204" pitchFamily="34" charset="0"/>
              <a:ea typeface="宋体" panose="02010600030101010101" pitchFamily="2" charset="-122"/>
            </a:endParaRPr>
          </a:p>
        </p:txBody>
      </p:sp>
      <p:sp>
        <p:nvSpPr>
          <p:cNvPr id="21506"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二、研究方案</a:t>
            </a:r>
          </a:p>
        </p:txBody>
      </p:sp>
      <p:sp>
        <p:nvSpPr>
          <p:cNvPr id="2" name="文本框 1"/>
          <p:cNvSpPr txBox="1"/>
          <p:nvPr/>
        </p:nvSpPr>
        <p:spPr>
          <a:xfrm>
            <a:off x="539750" y="1701165"/>
            <a:ext cx="8422640" cy="3692525"/>
          </a:xfrm>
          <a:prstGeom prst="rect">
            <a:avLst/>
          </a:prstGeom>
          <a:noFill/>
        </p:spPr>
        <p:txBody>
          <a:bodyPr wrap="square" rtlCol="0">
            <a:spAutoFit/>
          </a:bodyPr>
          <a:lstStyle/>
          <a:p>
            <a:pPr>
              <a:lnSpc>
                <a:spcPct val="200000"/>
              </a:lnSpc>
            </a:pPr>
            <a:r>
              <a:rPr lang="zh-CN" dirty="0">
                <a:latin typeface="宋体" panose="02010600030101010101" pitchFamily="2" charset="-122"/>
                <a:cs typeface="宋体" panose="02010600030101010101" pitchFamily="2" charset="-122"/>
                <a:sym typeface="+mn-ea"/>
              </a:rPr>
              <a:t>202</a:t>
            </a:r>
            <a:r>
              <a:rPr lang="en-US" altLang="zh-CN" dirty="0">
                <a:latin typeface="宋体" panose="02010600030101010101" pitchFamily="2" charset="-122"/>
                <a:cs typeface="宋体" panose="02010600030101010101" pitchFamily="2" charset="-122"/>
                <a:sym typeface="+mn-ea"/>
              </a:rPr>
              <a:t>4</a:t>
            </a:r>
            <a:r>
              <a:rPr lang="zh-CN" dirty="0">
                <a:latin typeface="宋体" panose="02010600030101010101" pitchFamily="2" charset="-122"/>
                <a:cs typeface="宋体" panose="02010600030101010101" pitchFamily="2" charset="-122"/>
                <a:sym typeface="+mn-ea"/>
              </a:rPr>
              <a:t>年3月-5月:</a:t>
            </a:r>
            <a:r>
              <a:rPr lang="zh-CN" altLang="en-US" dirty="0">
                <a:latin typeface="宋体" panose="02010600030101010101" pitchFamily="2" charset="-122"/>
                <a:cs typeface="宋体" panose="02010600030101010101" pitchFamily="2" charset="-122"/>
                <a:sym typeface="+mn-ea"/>
              </a:rPr>
              <a:t>查文献、整理资料，与导师确认题目</a:t>
            </a:r>
            <a:r>
              <a:rPr lang="zh-CN" dirty="0">
                <a:latin typeface="宋体" panose="02010600030101010101" pitchFamily="2" charset="-122"/>
                <a:cs typeface="宋体" panose="02010600030101010101" pitchFamily="2" charset="-122"/>
                <a:sym typeface="+mn-ea"/>
              </a:rPr>
              <a:t>。</a:t>
            </a:r>
            <a:endParaRPr lang="en-US" dirty="0">
              <a:latin typeface="宋体" panose="02010600030101010101" pitchFamily="2" charset="-122"/>
              <a:cs typeface="宋体" panose="02010600030101010101" pitchFamily="2" charset="-122"/>
              <a:sym typeface="+mn-ea"/>
            </a:endParaRPr>
          </a:p>
          <a:p>
            <a:pPr>
              <a:lnSpc>
                <a:spcPct val="200000"/>
              </a:lnSpc>
            </a:pPr>
            <a:r>
              <a:rPr lang="en-US" dirty="0">
                <a:latin typeface="宋体" panose="02010600030101010101" pitchFamily="2" charset="-122"/>
                <a:cs typeface="宋体" panose="02010600030101010101" pitchFamily="2" charset="-122"/>
                <a:sym typeface="+mn-ea"/>
              </a:rPr>
              <a:t>202</a:t>
            </a:r>
            <a:r>
              <a:rPr lang="en-US" altLang="zh-CN" dirty="0">
                <a:latin typeface="宋体" panose="02010600030101010101" pitchFamily="2" charset="-122"/>
                <a:cs typeface="宋体" panose="02010600030101010101" pitchFamily="2" charset="-122"/>
                <a:sym typeface="+mn-ea"/>
              </a:rPr>
              <a:t>4</a:t>
            </a:r>
            <a:r>
              <a:rPr lang="zh-CN" dirty="0">
                <a:latin typeface="宋体" panose="02010600030101010101" pitchFamily="2" charset="-122"/>
                <a:cs typeface="宋体" panose="02010600030101010101" pitchFamily="2" charset="-122"/>
                <a:sym typeface="+mn-ea"/>
              </a:rPr>
              <a:t>年5月</a:t>
            </a:r>
            <a:r>
              <a:rPr lang="en-US" dirty="0">
                <a:latin typeface="宋体" panose="02010600030101010101" pitchFamily="2" charset="-122"/>
                <a:cs typeface="宋体" panose="02010600030101010101" pitchFamily="2" charset="-122"/>
                <a:sym typeface="+mn-ea"/>
              </a:rPr>
              <a:t>-6</a:t>
            </a:r>
            <a:r>
              <a:rPr lang="zh-CN" dirty="0">
                <a:latin typeface="宋体" panose="02010600030101010101" pitchFamily="2" charset="-122"/>
                <a:cs typeface="宋体" panose="02010600030101010101" pitchFamily="2" charset="-122"/>
                <a:sym typeface="+mn-ea"/>
              </a:rPr>
              <a:t>月:收集资料和文献,完成开题报告</a:t>
            </a:r>
            <a:r>
              <a:rPr lang="zh-CN" altLang="en-US" dirty="0">
                <a:latin typeface="宋体" panose="02010600030101010101" pitchFamily="2" charset="-122"/>
                <a:cs typeface="宋体" panose="02010600030101010101" pitchFamily="2" charset="-122"/>
                <a:sym typeface="+mn-ea"/>
              </a:rPr>
              <a:t>撰写</a:t>
            </a:r>
            <a:r>
              <a:rPr lang="zh-CN" dirty="0">
                <a:latin typeface="宋体" panose="02010600030101010101" pitchFamily="2" charset="-122"/>
                <a:cs typeface="宋体" panose="02010600030101010101" pitchFamily="2" charset="-122"/>
                <a:sym typeface="+mn-ea"/>
              </a:rPr>
              <a:t>。</a:t>
            </a:r>
            <a:endParaRPr lang="en-US" dirty="0">
              <a:latin typeface="宋体" panose="02010600030101010101" pitchFamily="2" charset="-122"/>
              <a:cs typeface="宋体" panose="02010600030101010101" pitchFamily="2" charset="-122"/>
              <a:sym typeface="+mn-ea"/>
            </a:endParaRPr>
          </a:p>
          <a:p>
            <a:pPr>
              <a:lnSpc>
                <a:spcPct val="200000"/>
              </a:lnSpc>
            </a:pPr>
            <a:r>
              <a:rPr lang="en-US" dirty="0">
                <a:latin typeface="宋体" panose="02010600030101010101" pitchFamily="2" charset="-122"/>
                <a:cs typeface="宋体" panose="02010600030101010101" pitchFamily="2" charset="-122"/>
                <a:sym typeface="+mn-ea"/>
              </a:rPr>
              <a:t>202</a:t>
            </a:r>
            <a:r>
              <a:rPr lang="en-US" altLang="zh-CN" dirty="0">
                <a:latin typeface="宋体" panose="02010600030101010101" pitchFamily="2" charset="-122"/>
                <a:cs typeface="宋体" panose="02010600030101010101" pitchFamily="2" charset="-122"/>
                <a:sym typeface="+mn-ea"/>
              </a:rPr>
              <a:t>4</a:t>
            </a:r>
            <a:r>
              <a:rPr lang="zh-CN" dirty="0">
                <a:latin typeface="宋体" panose="02010600030101010101" pitchFamily="2" charset="-122"/>
                <a:cs typeface="宋体" panose="02010600030101010101" pitchFamily="2" charset="-122"/>
                <a:sym typeface="+mn-ea"/>
              </a:rPr>
              <a:t>年</a:t>
            </a:r>
            <a:r>
              <a:rPr lang="en-US" dirty="0">
                <a:latin typeface="宋体" panose="02010600030101010101" pitchFamily="2" charset="-122"/>
                <a:cs typeface="宋体" panose="02010600030101010101" pitchFamily="2" charset="-122"/>
                <a:sym typeface="+mn-ea"/>
              </a:rPr>
              <a:t>7</a:t>
            </a:r>
            <a:r>
              <a:rPr lang="zh-CN" dirty="0">
                <a:latin typeface="宋体" panose="02010600030101010101" pitchFamily="2" charset="-122"/>
                <a:cs typeface="宋体" panose="02010600030101010101" pitchFamily="2" charset="-122"/>
                <a:sym typeface="+mn-ea"/>
              </a:rPr>
              <a:t>月</a:t>
            </a:r>
            <a:r>
              <a:rPr lang="en-US" dirty="0">
                <a:latin typeface="宋体" panose="02010600030101010101" pitchFamily="2" charset="-122"/>
                <a:cs typeface="宋体" panose="02010600030101010101" pitchFamily="2" charset="-122"/>
                <a:sym typeface="+mn-ea"/>
              </a:rPr>
              <a:t>-9</a:t>
            </a:r>
            <a:r>
              <a:rPr lang="zh-CN" dirty="0">
                <a:latin typeface="宋体" panose="02010600030101010101" pitchFamily="2" charset="-122"/>
                <a:cs typeface="宋体" panose="02010600030101010101" pitchFamily="2" charset="-122"/>
                <a:sym typeface="+mn-ea"/>
              </a:rPr>
              <a:t>月:</a:t>
            </a:r>
            <a:r>
              <a:rPr lang="zh-CN" altLang="en-US" dirty="0">
                <a:latin typeface="宋体" panose="02010600030101010101" pitchFamily="2" charset="-122"/>
                <a:cs typeface="宋体" panose="02010600030101010101" pitchFamily="2" charset="-122"/>
                <a:sym typeface="+mn-ea"/>
              </a:rPr>
              <a:t>细化</a:t>
            </a:r>
            <a:r>
              <a:rPr lang="zh-CN" dirty="0">
                <a:latin typeface="宋体" panose="02010600030101010101" pitchFamily="2" charset="-122"/>
                <a:cs typeface="宋体" panose="02010600030101010101" pitchFamily="2" charset="-122"/>
                <a:sym typeface="+mn-ea"/>
              </a:rPr>
              <a:t>资料</a:t>
            </a:r>
            <a:r>
              <a:rPr lang="zh-CN" altLang="en-US" dirty="0">
                <a:latin typeface="宋体" panose="02010600030101010101" pitchFamily="2" charset="-122"/>
                <a:cs typeface="宋体" panose="02010600030101010101" pitchFamily="2" charset="-122"/>
                <a:sym typeface="+mn-ea"/>
              </a:rPr>
              <a:t>，调研，完成</a:t>
            </a:r>
            <a:r>
              <a:rPr lang="zh-CN" dirty="0">
                <a:latin typeface="宋体" panose="02010600030101010101" pitchFamily="2" charset="-122"/>
                <a:cs typeface="宋体" panose="02010600030101010101" pitchFamily="2" charset="-122"/>
                <a:sym typeface="+mn-ea"/>
              </a:rPr>
              <a:t>数据</a:t>
            </a:r>
            <a:r>
              <a:rPr lang="zh-CN" altLang="en-US" dirty="0">
                <a:latin typeface="宋体" panose="02010600030101010101" pitchFamily="2" charset="-122"/>
                <a:cs typeface="宋体" panose="02010600030101010101" pitchFamily="2" charset="-122"/>
                <a:sym typeface="+mn-ea"/>
              </a:rPr>
              <a:t>收集与整理</a:t>
            </a:r>
            <a:r>
              <a:rPr lang="zh-CN" dirty="0">
                <a:latin typeface="宋体" panose="02010600030101010101" pitchFamily="2" charset="-122"/>
                <a:cs typeface="宋体" panose="02010600030101010101" pitchFamily="2" charset="-122"/>
                <a:sym typeface="+mn-ea"/>
              </a:rPr>
              <a:t>。</a:t>
            </a:r>
            <a:endParaRPr lang="en-US" dirty="0">
              <a:latin typeface="宋体" panose="02010600030101010101" pitchFamily="2" charset="-122"/>
              <a:cs typeface="宋体" panose="02010600030101010101" pitchFamily="2" charset="-122"/>
              <a:sym typeface="+mn-ea"/>
            </a:endParaRPr>
          </a:p>
          <a:p>
            <a:pPr>
              <a:lnSpc>
                <a:spcPct val="200000"/>
              </a:lnSpc>
            </a:pPr>
            <a:r>
              <a:rPr lang="en-US" dirty="0">
                <a:latin typeface="宋体" panose="02010600030101010101" pitchFamily="2" charset="-122"/>
                <a:cs typeface="宋体" panose="02010600030101010101" pitchFamily="2" charset="-122"/>
                <a:sym typeface="+mn-ea"/>
              </a:rPr>
              <a:t>202</a:t>
            </a:r>
            <a:r>
              <a:rPr lang="en-US" altLang="zh-CN" dirty="0">
                <a:latin typeface="宋体" panose="02010600030101010101" pitchFamily="2" charset="-122"/>
                <a:cs typeface="宋体" panose="02010600030101010101" pitchFamily="2" charset="-122"/>
                <a:sym typeface="+mn-ea"/>
              </a:rPr>
              <a:t>4</a:t>
            </a:r>
            <a:r>
              <a:rPr lang="zh-CN" dirty="0">
                <a:latin typeface="宋体" panose="02010600030101010101" pitchFamily="2" charset="-122"/>
                <a:cs typeface="宋体" panose="02010600030101010101" pitchFamily="2" charset="-122"/>
                <a:sym typeface="+mn-ea"/>
              </a:rPr>
              <a:t>年</a:t>
            </a:r>
            <a:r>
              <a:rPr lang="en-US" dirty="0">
                <a:latin typeface="宋体" panose="02010600030101010101" pitchFamily="2" charset="-122"/>
                <a:cs typeface="宋体" panose="02010600030101010101" pitchFamily="2" charset="-122"/>
                <a:sym typeface="+mn-ea"/>
              </a:rPr>
              <a:t>10</a:t>
            </a:r>
            <a:r>
              <a:rPr lang="zh-CN" dirty="0">
                <a:latin typeface="宋体" panose="02010600030101010101" pitchFamily="2" charset="-122"/>
                <a:cs typeface="宋体" panose="02010600030101010101" pitchFamily="2" charset="-122"/>
                <a:sym typeface="+mn-ea"/>
              </a:rPr>
              <a:t>月</a:t>
            </a:r>
            <a:r>
              <a:rPr lang="en-US" altLang="zh-CN" dirty="0">
                <a:latin typeface="宋体" panose="02010600030101010101" pitchFamily="2" charset="-122"/>
                <a:cs typeface="宋体" panose="02010600030101010101" pitchFamily="2" charset="-122"/>
                <a:sym typeface="+mn-ea"/>
              </a:rPr>
              <a:t>-</a:t>
            </a:r>
            <a:r>
              <a:rPr lang="zh-CN" dirty="0">
                <a:latin typeface="宋体" panose="02010600030101010101" pitchFamily="2" charset="-122"/>
                <a:cs typeface="宋体" panose="02010600030101010101" pitchFamily="2" charset="-122"/>
                <a:sym typeface="+mn-ea"/>
              </a:rPr>
              <a:t>12月:完成论文初稿。</a:t>
            </a:r>
            <a:endParaRPr lang="en-US" dirty="0">
              <a:latin typeface="宋体" panose="02010600030101010101" pitchFamily="2" charset="-122"/>
              <a:cs typeface="宋体" panose="02010600030101010101" pitchFamily="2" charset="-122"/>
              <a:sym typeface="+mn-ea"/>
            </a:endParaRPr>
          </a:p>
          <a:p>
            <a:pPr>
              <a:lnSpc>
                <a:spcPct val="200000"/>
              </a:lnSpc>
            </a:pPr>
            <a:r>
              <a:rPr lang="en-US" dirty="0">
                <a:latin typeface="宋体" panose="02010600030101010101" pitchFamily="2" charset="-122"/>
                <a:cs typeface="宋体" panose="02010600030101010101" pitchFamily="2" charset="-122"/>
                <a:sym typeface="+mn-ea"/>
              </a:rPr>
              <a:t>202</a:t>
            </a:r>
            <a:r>
              <a:rPr lang="en-US" altLang="zh-CN" dirty="0">
                <a:latin typeface="宋体" panose="02010600030101010101" pitchFamily="2" charset="-122"/>
                <a:cs typeface="宋体" panose="02010600030101010101" pitchFamily="2" charset="-122"/>
                <a:sym typeface="+mn-ea"/>
              </a:rPr>
              <a:t>5</a:t>
            </a:r>
            <a:r>
              <a:rPr lang="zh-CN" dirty="0">
                <a:latin typeface="宋体" panose="02010600030101010101" pitchFamily="2" charset="-122"/>
                <a:cs typeface="宋体" panose="02010600030101010101" pitchFamily="2" charset="-122"/>
                <a:sym typeface="+mn-ea"/>
              </a:rPr>
              <a:t>年1月</a:t>
            </a:r>
            <a:r>
              <a:rPr lang="en-US" dirty="0">
                <a:latin typeface="宋体" panose="02010600030101010101" pitchFamily="2" charset="-122"/>
                <a:cs typeface="宋体" panose="02010600030101010101" pitchFamily="2" charset="-122"/>
                <a:sym typeface="+mn-ea"/>
              </a:rPr>
              <a:t>-3</a:t>
            </a:r>
            <a:r>
              <a:rPr lang="zh-CN" dirty="0">
                <a:latin typeface="宋体" panose="02010600030101010101" pitchFamily="2" charset="-122"/>
                <a:cs typeface="宋体" panose="02010600030101010101" pitchFamily="2" charset="-122"/>
                <a:sym typeface="+mn-ea"/>
              </a:rPr>
              <a:t>月:对初稿进行核对,检查和修改。</a:t>
            </a:r>
            <a:endParaRPr lang="en-US" dirty="0">
              <a:latin typeface="宋体" panose="02010600030101010101" pitchFamily="2" charset="-122"/>
              <a:cs typeface="宋体" panose="02010600030101010101" pitchFamily="2" charset="-122"/>
              <a:sym typeface="+mn-ea"/>
            </a:endParaRPr>
          </a:p>
          <a:p>
            <a:pPr>
              <a:lnSpc>
                <a:spcPct val="200000"/>
              </a:lnSpc>
            </a:pPr>
            <a:r>
              <a:rPr lang="en-US" dirty="0">
                <a:latin typeface="宋体" panose="02010600030101010101" pitchFamily="2" charset="-122"/>
                <a:cs typeface="宋体" panose="02010600030101010101" pitchFamily="2" charset="-122"/>
                <a:sym typeface="+mn-ea"/>
              </a:rPr>
              <a:t>202</a:t>
            </a:r>
            <a:r>
              <a:rPr lang="en-US" altLang="zh-CN" dirty="0">
                <a:latin typeface="宋体" panose="02010600030101010101" pitchFamily="2" charset="-122"/>
                <a:cs typeface="宋体" panose="02010600030101010101" pitchFamily="2" charset="-122"/>
                <a:sym typeface="+mn-ea"/>
              </a:rPr>
              <a:t>5</a:t>
            </a:r>
            <a:r>
              <a:rPr lang="zh-CN" dirty="0">
                <a:latin typeface="宋体" panose="02010600030101010101" pitchFamily="2" charset="-122"/>
                <a:cs typeface="宋体" panose="02010600030101010101" pitchFamily="2" charset="-122"/>
                <a:sym typeface="+mn-ea"/>
              </a:rPr>
              <a:t>年</a:t>
            </a:r>
            <a:r>
              <a:rPr lang="en-US" dirty="0">
                <a:latin typeface="宋体" panose="02010600030101010101" pitchFamily="2" charset="-122"/>
                <a:cs typeface="宋体" panose="02010600030101010101" pitchFamily="2" charset="-122"/>
                <a:sym typeface="+mn-ea"/>
              </a:rPr>
              <a:t>4</a:t>
            </a:r>
            <a:r>
              <a:rPr lang="zh-CN" dirty="0">
                <a:latin typeface="宋体" panose="02010600030101010101" pitchFamily="2" charset="-122"/>
                <a:cs typeface="宋体" panose="02010600030101010101" pitchFamily="2" charset="-122"/>
                <a:sym typeface="+mn-ea"/>
              </a:rPr>
              <a:t>月:完成定稿。</a:t>
            </a:r>
            <a:endParaRPr lang="zh-CN" altLang="en-US" dirty="0">
              <a:latin typeface="宋体" panose="02010600030101010101" pitchFamily="2" charset="-122"/>
              <a:cs typeface="宋体" panose="02010600030101010101" pitchFamily="2" charset="-122"/>
            </a:endParaRPr>
          </a:p>
          <a:p>
            <a:endParaRPr lang="zh-CN" altLang="en-US" dirty="0">
              <a:latin typeface="宋体" panose="02010600030101010101" pitchFamily="2" charset="-122"/>
              <a:cs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框 2"/>
          <p:cNvSpPr txBox="1"/>
          <p:nvPr/>
        </p:nvSpPr>
        <p:spPr>
          <a:xfrm>
            <a:off x="179388" y="477203"/>
            <a:ext cx="4760912" cy="506730"/>
          </a:xfrm>
          <a:prstGeom prst="rect">
            <a:avLst/>
          </a:prstGeom>
          <a:noFill/>
          <a:ln w="9525">
            <a:noFill/>
          </a:ln>
        </p:spPr>
        <p:txBody>
          <a:bodyPr wrap="square" anchor="t" anchorCtr="0">
            <a:spAutoFit/>
          </a:bodyPr>
          <a:lstStyle/>
          <a:p>
            <a:pPr>
              <a:lnSpc>
                <a:spcPct val="150000"/>
              </a:lnSpc>
              <a:buClrTx/>
              <a:buSzTx/>
              <a:buNone/>
            </a:pPr>
            <a:r>
              <a:rPr lang="en-US" altLang="zh-CN" sz="1800" b="1">
                <a:latin typeface="黑体" panose="02010609060101010101" pitchFamily="2" charset="-122"/>
                <a:ea typeface="黑体" panose="02010609060101010101" pitchFamily="2" charset="-122"/>
              </a:rPr>
              <a:t>3.1 研究积累与取得成绩</a:t>
            </a:r>
            <a:endParaRPr lang="zh-CN" altLang="en-US">
              <a:latin typeface="Arial" panose="020B0604020202020204" pitchFamily="34" charset="0"/>
              <a:ea typeface="宋体" panose="02010600030101010101" pitchFamily="2" charset="-122"/>
            </a:endParaRPr>
          </a:p>
        </p:txBody>
      </p:sp>
      <p:sp>
        <p:nvSpPr>
          <p:cNvPr id="22530"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三、研究基础</a:t>
            </a:r>
          </a:p>
        </p:txBody>
      </p:sp>
      <p:sp>
        <p:nvSpPr>
          <p:cNvPr id="2" name="文本框 1"/>
          <p:cNvSpPr txBox="1"/>
          <p:nvPr/>
        </p:nvSpPr>
        <p:spPr>
          <a:xfrm>
            <a:off x="323529" y="1048386"/>
            <a:ext cx="8820472" cy="6137258"/>
          </a:xfrm>
          <a:prstGeom prst="rect">
            <a:avLst/>
          </a:prstGeom>
          <a:noFill/>
        </p:spPr>
        <p:txBody>
          <a:bodyPr wrap="square" rtlCol="0">
            <a:spAutoFit/>
          </a:bodyPr>
          <a:lstStyle/>
          <a:p>
            <a:pPr marL="342900" indent="-342900">
              <a:lnSpc>
                <a:spcPct val="200000"/>
              </a:lnSpc>
              <a:buFont typeface="Wingdings" pitchFamily="2" charset="2"/>
              <a:buChar char="Ø"/>
            </a:pPr>
            <a:r>
              <a:rPr lang="zh-CN" altLang="en-US" sz="2000" b="1" dirty="0">
                <a:latin typeface="黑体" panose="02010609060101010101" pitchFamily="2" charset="-122"/>
                <a:ea typeface="黑体" panose="02010609060101010101" pitchFamily="2" charset="-122"/>
              </a:rPr>
              <a:t>研究积累</a:t>
            </a:r>
            <a:endParaRPr lang="en-US" altLang="zh-CN" sz="2000" b="1" dirty="0">
              <a:latin typeface="黑体" panose="02010609060101010101" pitchFamily="2" charset="-122"/>
              <a:ea typeface="黑体" panose="02010609060101010101" pitchFamily="2" charset="-122"/>
            </a:endParaRPr>
          </a:p>
          <a:p>
            <a:pPr>
              <a:lnSpc>
                <a:spcPct val="200000"/>
              </a:lnSpc>
            </a:pPr>
            <a:r>
              <a:rPr lang="en-US" sz="2000" dirty="0">
                <a:latin typeface="宋体" panose="02010600030101010101" pitchFamily="2" charset="-122"/>
                <a:cs typeface="宋体" panose="02010600030101010101" pitchFamily="2" charset="-122"/>
                <a:sym typeface="+mn-ea"/>
              </a:rPr>
              <a:t>	1.</a:t>
            </a:r>
            <a:r>
              <a:rPr lang="zh-CN" altLang="en-US" sz="2000" dirty="0">
                <a:latin typeface="宋体" panose="02010600030101010101" pitchFamily="2" charset="-122"/>
                <a:cs typeface="宋体" panose="02010600030101010101" pitchFamily="2" charset="-122"/>
                <a:sym typeface="+mn-ea"/>
              </a:rPr>
              <a:t>工作经验与项目实践</a:t>
            </a:r>
            <a:endParaRPr lang="en-US" sz="2000" dirty="0">
              <a:latin typeface="宋体" panose="02010600030101010101" pitchFamily="2" charset="-122"/>
              <a:cs typeface="宋体" panose="02010600030101010101" pitchFamily="2" charset="-122"/>
              <a:sym typeface="+mn-ea"/>
            </a:endParaRPr>
          </a:p>
          <a:p>
            <a:pPr>
              <a:lnSpc>
                <a:spcPct val="200000"/>
              </a:lnSpc>
            </a:pPr>
            <a:r>
              <a:rPr lang="en-US" sz="2000" dirty="0">
                <a:latin typeface="宋体" panose="02010600030101010101" pitchFamily="2" charset="-122"/>
                <a:cs typeface="宋体" panose="02010600030101010101" pitchFamily="2" charset="-122"/>
                <a:sym typeface="+mn-ea"/>
              </a:rPr>
              <a:t>	2.</a:t>
            </a:r>
            <a:r>
              <a:rPr lang="zh-CN" altLang="en-US" sz="2000" dirty="0">
                <a:latin typeface="宋体" panose="02010600030101010101" pitchFamily="2" charset="-122"/>
                <a:cs typeface="宋体" panose="02010600030101010101" pitchFamily="2" charset="-122"/>
                <a:sym typeface="+mn-ea"/>
              </a:rPr>
              <a:t>风险管理流程学习</a:t>
            </a:r>
            <a:endParaRPr lang="zh-CN" sz="2000" dirty="0">
              <a:latin typeface="宋体" panose="02010600030101010101" pitchFamily="2" charset="-122"/>
              <a:cs typeface="宋体" panose="02010600030101010101" pitchFamily="2" charset="-122"/>
              <a:sym typeface="+mn-ea"/>
            </a:endParaRPr>
          </a:p>
          <a:p>
            <a:pPr>
              <a:lnSpc>
                <a:spcPct val="200000"/>
              </a:lnSpc>
            </a:pPr>
            <a:r>
              <a:rPr lang="en-US" sz="2000" dirty="0">
                <a:latin typeface="宋体" panose="02010600030101010101" pitchFamily="2" charset="-122"/>
                <a:cs typeface="宋体" panose="02010600030101010101" pitchFamily="2" charset="-122"/>
                <a:sym typeface="+mn-ea"/>
              </a:rPr>
              <a:t>	3.</a:t>
            </a:r>
            <a:r>
              <a:rPr lang="zh-CN" altLang="en-US" sz="2000" dirty="0">
                <a:latin typeface="宋体" panose="02010600030101010101" pitchFamily="2" charset="-122"/>
                <a:cs typeface="宋体" panose="02010600030101010101" pitchFamily="2" charset="-122"/>
                <a:sym typeface="+mn-ea"/>
              </a:rPr>
              <a:t>行业咨询与案例收集</a:t>
            </a:r>
            <a:endParaRPr lang="zh-CN" sz="2000" dirty="0">
              <a:latin typeface="宋体" panose="02010600030101010101" pitchFamily="2" charset="-122"/>
              <a:cs typeface="宋体" panose="02010600030101010101" pitchFamily="2" charset="-122"/>
              <a:sym typeface="+mn-ea"/>
            </a:endParaRPr>
          </a:p>
          <a:p>
            <a:pPr>
              <a:lnSpc>
                <a:spcPct val="200000"/>
              </a:lnSpc>
            </a:pPr>
            <a:r>
              <a:rPr lang="en-US" altLang="zh-CN" sz="2000" dirty="0">
                <a:latin typeface="宋体" panose="02010600030101010101" pitchFamily="2" charset="-122"/>
                <a:cs typeface="宋体" panose="02010600030101010101" pitchFamily="2" charset="-122"/>
                <a:sym typeface="+mn-ea"/>
              </a:rPr>
              <a:t>	</a:t>
            </a:r>
            <a:r>
              <a:rPr lang="zh-CN" sz="2000" dirty="0">
                <a:latin typeface="宋体" panose="02010600030101010101" pitchFamily="2" charset="-122"/>
                <a:cs typeface="宋体" panose="02010600030101010101" pitchFamily="2" charset="-122"/>
                <a:sym typeface="+mn-ea"/>
              </a:rPr>
              <a:t>4.文献搜集</a:t>
            </a:r>
            <a:r>
              <a:rPr lang="zh-CN" altLang="en-US" sz="2000" dirty="0">
                <a:latin typeface="宋体" panose="02010600030101010101" pitchFamily="2" charset="-122"/>
                <a:cs typeface="宋体" panose="02010600030101010101" pitchFamily="2" charset="-122"/>
                <a:sym typeface="+mn-ea"/>
              </a:rPr>
              <a:t>阅读</a:t>
            </a:r>
          </a:p>
          <a:p>
            <a:pPr marL="342900" indent="-342900">
              <a:lnSpc>
                <a:spcPct val="200000"/>
              </a:lnSpc>
              <a:buFont typeface="Wingdings" pitchFamily="2" charset="2"/>
              <a:buChar char="Ø"/>
            </a:pPr>
            <a:r>
              <a:rPr lang="zh-CN" altLang="en-US" sz="2000" b="1" dirty="0">
                <a:latin typeface="黑体" panose="02010609060101010101" pitchFamily="2" charset="-122"/>
                <a:ea typeface="黑体" panose="02010609060101010101" pitchFamily="2" charset="-122"/>
              </a:rPr>
              <a:t>取得成绩</a:t>
            </a:r>
            <a:endParaRPr lang="en-US" altLang="zh-CN" sz="2000" b="1" dirty="0">
              <a:latin typeface="黑体" panose="02010609060101010101" pitchFamily="2" charset="-122"/>
              <a:ea typeface="黑体" panose="02010609060101010101" pitchFamily="2" charset="-122"/>
            </a:endParaRPr>
          </a:p>
          <a:p>
            <a:pPr>
              <a:lnSpc>
                <a:spcPct val="200000"/>
              </a:lnSpc>
            </a:pPr>
            <a:r>
              <a:rPr lang="en-US" sz="2000" dirty="0">
                <a:latin typeface="宋体" panose="02010600030101010101" pitchFamily="2" charset="-122"/>
                <a:cs typeface="宋体" panose="02010600030101010101" pitchFamily="2" charset="-122"/>
                <a:sym typeface="+mn-ea"/>
              </a:rPr>
              <a:t>	1.整理搜集了与课题相关核心期刊文献与论文百余篇</a:t>
            </a:r>
            <a:endParaRPr lang="en-US" altLang="zh-CN" sz="2000" dirty="0">
              <a:latin typeface="宋体" panose="02010600030101010101" pitchFamily="2" charset="-122"/>
              <a:cs typeface="宋体" panose="02010600030101010101" pitchFamily="2" charset="-122"/>
              <a:sym typeface="+mn-ea"/>
            </a:endParaRPr>
          </a:p>
          <a:p>
            <a:pPr>
              <a:lnSpc>
                <a:spcPct val="200000"/>
              </a:lnSpc>
            </a:pPr>
            <a:r>
              <a:rPr lang="en-US" sz="2000" dirty="0">
                <a:latin typeface="宋体" panose="02010600030101010101" pitchFamily="2" charset="-122"/>
                <a:cs typeface="宋体" panose="02010600030101010101" pitchFamily="2" charset="-122"/>
                <a:sym typeface="+mn-ea"/>
              </a:rPr>
              <a:t>	</a:t>
            </a:r>
            <a:r>
              <a:rPr lang="en-US" altLang="zh-CN" sz="2000" dirty="0">
                <a:latin typeface="宋体" panose="02010600030101010101" pitchFamily="2" charset="-122"/>
                <a:cs typeface="宋体" panose="02010600030101010101" pitchFamily="2" charset="-122"/>
                <a:sym typeface="+mn-ea"/>
              </a:rPr>
              <a:t>2.</a:t>
            </a:r>
            <a:r>
              <a:rPr lang="zh-CN" altLang="en-US" sz="2000" dirty="0">
                <a:latin typeface="宋体" panose="02010600030101010101" pitchFamily="2" charset="-122"/>
                <a:cs typeface="宋体" panose="02010600030101010101" pitchFamily="2" charset="-122"/>
                <a:sym typeface="+mn-ea"/>
              </a:rPr>
              <a:t>调研了</a:t>
            </a:r>
            <a:r>
              <a:rPr lang="en-US" altLang="zh-CN" sz="2000" dirty="0">
                <a:latin typeface="宋体" panose="02010600030101010101" pitchFamily="2" charset="-122"/>
                <a:cs typeface="宋体" panose="02010600030101010101" pitchFamily="2" charset="-122"/>
                <a:sym typeface="+mn-ea"/>
              </a:rPr>
              <a:t>B</a:t>
            </a:r>
            <a:r>
              <a:rPr lang="zh-CN" altLang="en-US" sz="2000" dirty="0">
                <a:latin typeface="宋体" panose="02010600030101010101" pitchFamily="2" charset="-122"/>
                <a:cs typeface="宋体" panose="02010600030101010101" pitchFamily="2" charset="-122"/>
                <a:sym typeface="+mn-ea"/>
              </a:rPr>
              <a:t>公司历史软件项目数据与人员信息</a:t>
            </a:r>
            <a:endParaRPr lang="en-US" altLang="zh-CN" sz="2000" b="1" dirty="0">
              <a:latin typeface="黑体" panose="02010609060101010101" pitchFamily="2" charset="-122"/>
              <a:ea typeface="黑体" panose="02010609060101010101" pitchFamily="2" charset="-122"/>
            </a:endParaRPr>
          </a:p>
          <a:p>
            <a:pPr marL="342900" indent="-342900">
              <a:lnSpc>
                <a:spcPct val="200000"/>
              </a:lnSpc>
              <a:buFont typeface="Wingdings" pitchFamily="2" charset="2"/>
              <a:buChar char="Ø"/>
            </a:pPr>
            <a:endParaRPr lang="en-US" altLang="zh-CN" sz="2000" b="1" dirty="0">
              <a:latin typeface="黑体" panose="02010609060101010101" pitchFamily="2" charset="-122"/>
              <a:ea typeface="黑体" panose="02010609060101010101" pitchFamily="2" charset="-122"/>
            </a:endParaRPr>
          </a:p>
          <a:p>
            <a:pPr>
              <a:lnSpc>
                <a:spcPct val="200000"/>
              </a:lnSpc>
            </a:pPr>
            <a:endParaRPr lang="en-US" sz="2000" dirty="0">
              <a:latin typeface="宋体" panose="02010600030101010101" pitchFamily="2" charset="-122"/>
              <a:cs typeface="宋体" panose="02010600030101010101" pitchFamily="2"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文本框 2"/>
          <p:cNvSpPr txBox="1"/>
          <p:nvPr/>
        </p:nvSpPr>
        <p:spPr>
          <a:xfrm>
            <a:off x="169863" y="456248"/>
            <a:ext cx="4760912" cy="506730"/>
          </a:xfrm>
          <a:prstGeom prst="rect">
            <a:avLst/>
          </a:prstGeom>
          <a:noFill/>
          <a:ln w="9525">
            <a:noFill/>
          </a:ln>
        </p:spPr>
        <p:txBody>
          <a:bodyPr wrap="square" anchor="t" anchorCtr="0">
            <a:spAutoFit/>
          </a:bodyPr>
          <a:lstStyle/>
          <a:p>
            <a:pPr>
              <a:lnSpc>
                <a:spcPct val="150000"/>
              </a:lnSpc>
            </a:pPr>
            <a:r>
              <a:rPr lang="en-US" altLang="zh-CN" sz="1800" b="1">
                <a:latin typeface="黑体" panose="02010609060101010101" pitchFamily="2" charset="-122"/>
                <a:ea typeface="黑体" panose="02010609060101010101" pitchFamily="2" charset="-122"/>
              </a:rPr>
              <a:t>3.2 预计存在的不足</a:t>
            </a:r>
            <a:endParaRPr lang="zh-CN" altLang="en-US">
              <a:latin typeface="Arial" panose="020B0604020202020204" pitchFamily="34" charset="0"/>
              <a:ea typeface="宋体" panose="02010600030101010101" pitchFamily="2" charset="-122"/>
            </a:endParaRPr>
          </a:p>
        </p:txBody>
      </p:sp>
      <p:sp>
        <p:nvSpPr>
          <p:cNvPr id="23554"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三、研究基础</a:t>
            </a:r>
          </a:p>
        </p:txBody>
      </p:sp>
      <p:sp>
        <p:nvSpPr>
          <p:cNvPr id="100" name="文本框 99"/>
          <p:cNvSpPr txBox="1"/>
          <p:nvPr/>
        </p:nvSpPr>
        <p:spPr>
          <a:xfrm>
            <a:off x="2124075" y="2132965"/>
            <a:ext cx="7307580" cy="2222340"/>
          </a:xfrm>
          <a:prstGeom prst="rect">
            <a:avLst/>
          </a:prstGeom>
          <a:noFill/>
          <a:ln w="9525">
            <a:noFill/>
          </a:ln>
        </p:spPr>
        <p:txBody>
          <a:bodyPr wrap="square">
            <a:spAutoFit/>
          </a:bodyPr>
          <a:lstStyle/>
          <a:p>
            <a:pPr indent="304800">
              <a:lnSpc>
                <a:spcPct val="200000"/>
              </a:lnSpc>
            </a:pPr>
            <a:r>
              <a:rPr lang="en-US" altLang="zh-CN" sz="1800" dirty="0">
                <a:ea typeface="宋体" panose="02010600030101010101" pitchFamily="2" charset="-122"/>
              </a:rPr>
              <a:t>1. </a:t>
            </a:r>
            <a:r>
              <a:rPr lang="zh-CN" altLang="en-US" dirty="0"/>
              <a:t>数据收集局限性</a:t>
            </a:r>
            <a:endParaRPr lang="zh-CN" sz="1800" dirty="0">
              <a:ea typeface="宋体" panose="02010600030101010101" pitchFamily="2" charset="-122"/>
            </a:endParaRPr>
          </a:p>
          <a:p>
            <a:pPr indent="304800">
              <a:lnSpc>
                <a:spcPct val="200000"/>
              </a:lnSpc>
            </a:pPr>
            <a:r>
              <a:rPr lang="en-US" altLang="zh-CN" sz="1800" dirty="0">
                <a:ea typeface="宋体" panose="02010600030101010101" pitchFamily="2" charset="-122"/>
              </a:rPr>
              <a:t>2. </a:t>
            </a:r>
            <a:r>
              <a:rPr lang="zh-CN" altLang="en-US" sz="1800" dirty="0">
                <a:ea typeface="宋体" panose="02010600030101010101" pitchFamily="2" charset="-122"/>
              </a:rPr>
              <a:t>研究方法局限性</a:t>
            </a:r>
            <a:endParaRPr lang="zh-CN" sz="1800" dirty="0">
              <a:ea typeface="宋体" panose="02010600030101010101" pitchFamily="2" charset="-122"/>
            </a:endParaRPr>
          </a:p>
          <a:p>
            <a:pPr indent="304800">
              <a:lnSpc>
                <a:spcPct val="200000"/>
              </a:lnSpc>
            </a:pPr>
            <a:r>
              <a:rPr lang="en-US" altLang="zh-CN" sz="1800" dirty="0">
                <a:ea typeface="宋体" panose="02010600030101010101" pitchFamily="2" charset="-122"/>
              </a:rPr>
              <a:t>3. </a:t>
            </a:r>
            <a:r>
              <a:rPr lang="zh-CN" altLang="en-US" sz="1800" dirty="0">
                <a:ea typeface="宋体" panose="02010600030101010101" pitchFamily="2" charset="-122"/>
              </a:rPr>
              <a:t>理论框架局限性</a:t>
            </a:r>
            <a:endParaRPr lang="en-US" altLang="zh-CN" sz="1800" dirty="0">
              <a:ea typeface="宋体" panose="02010600030101010101" pitchFamily="2" charset="-122"/>
            </a:endParaRPr>
          </a:p>
          <a:p>
            <a:pPr indent="304800">
              <a:lnSpc>
                <a:spcPct val="200000"/>
              </a:lnSpc>
            </a:pPr>
            <a:r>
              <a:rPr lang="en-US" altLang="zh-CN" dirty="0"/>
              <a:t>4.</a:t>
            </a:r>
            <a:r>
              <a:rPr lang="zh-CN" altLang="en-US" dirty="0"/>
              <a:t> 实践应用的挑战</a:t>
            </a:r>
            <a:endParaRPr lang="zh-CN" altLang="en-US" sz="1800" dirty="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框 57"/>
          <p:cNvSpPr txBox="1"/>
          <p:nvPr/>
        </p:nvSpPr>
        <p:spPr>
          <a:xfrm>
            <a:off x="1187450" y="2060575"/>
            <a:ext cx="7258050" cy="1938338"/>
          </a:xfrm>
          <a:prstGeom prst="rect">
            <a:avLst/>
          </a:prstGeom>
          <a:noFill/>
          <a:ln w="9525">
            <a:noFill/>
          </a:ln>
        </p:spPr>
        <p:txBody>
          <a:bodyPr wrap="square" anchor="t" anchorCtr="0">
            <a:spAutoFit/>
          </a:bodyPr>
          <a:lstStyle/>
          <a:p>
            <a:pPr algn="ctr">
              <a:lnSpc>
                <a:spcPct val="200000"/>
              </a:lnSpc>
            </a:pPr>
            <a:r>
              <a:rPr lang="zh-CN" altLang="en-US" sz="3000" b="1">
                <a:latin typeface="宋体" panose="02010600030101010101" pitchFamily="2" charset="-122"/>
                <a:ea typeface="宋体" panose="02010600030101010101" pitchFamily="2" charset="-122"/>
              </a:rPr>
              <a:t>以上论文开题报告，不当之处，</a:t>
            </a:r>
          </a:p>
          <a:p>
            <a:pPr algn="ctr">
              <a:lnSpc>
                <a:spcPct val="200000"/>
              </a:lnSpc>
            </a:pPr>
            <a:r>
              <a:rPr lang="zh-CN" altLang="en-US" sz="3000" b="1">
                <a:latin typeface="宋体" panose="02010600030101010101" pitchFamily="2" charset="-122"/>
                <a:ea typeface="宋体" panose="02010600030101010101" pitchFamily="2" charset="-122"/>
              </a:rPr>
              <a:t>请各位老师给予批评指正，谢谢！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58389"/>
          <p:cNvSpPr>
            <a:spLocks noGrp="1"/>
          </p:cNvSpPr>
          <p:nvPr>
            <p:ph type="title"/>
          </p:nvPr>
        </p:nvSpPr>
        <p:spPr/>
        <p:txBody>
          <a:bodyPr anchor="ctr" anchorCtr="0"/>
          <a:lstStyle/>
          <a:p>
            <a:r>
              <a:rPr lang="zh-CN" altLang="en-US" b="1" dirty="0">
                <a:latin typeface="黑体" panose="02010609060101010101" pitchFamily="2" charset="-122"/>
                <a:ea typeface="黑体" panose="02010609060101010101" pitchFamily="2" charset="-122"/>
              </a:rPr>
              <a:t>目</a:t>
            </a:r>
            <a:r>
              <a:rPr lang="en-US" altLang="zh-CN" b="1" dirty="0">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录</a:t>
            </a:r>
          </a:p>
        </p:txBody>
      </p:sp>
      <p:grpSp>
        <p:nvGrpSpPr>
          <p:cNvPr id="10242" name="组合 1"/>
          <p:cNvGrpSpPr/>
          <p:nvPr/>
        </p:nvGrpSpPr>
        <p:grpSpPr>
          <a:xfrm>
            <a:off x="1198563" y="1268413"/>
            <a:ext cx="6745933" cy="4184650"/>
            <a:chOff x="4845" y="3808"/>
            <a:chExt cx="7163" cy="4838"/>
          </a:xfrm>
        </p:grpSpPr>
        <p:cxnSp>
          <p:nvCxnSpPr>
            <p:cNvPr id="9" name="Straight Connector 7"/>
            <p:cNvCxnSpPr/>
            <p:nvPr>
              <p:custDataLst>
                <p:tags r:id="rId1"/>
              </p:custDataLst>
            </p:nvPr>
          </p:nvCxnSpPr>
          <p:spPr>
            <a:xfrm>
              <a:off x="5056" y="4446"/>
              <a:ext cx="0" cy="750"/>
            </a:xfrm>
            <a:prstGeom prst="line">
              <a:avLst/>
            </a:prstGeom>
            <a:ln w="25400">
              <a:solidFill>
                <a:srgbClr val="72000C"/>
              </a:solidFill>
            </a:ln>
          </p:spPr>
          <p:style>
            <a:lnRef idx="1">
              <a:schemeClr val="accent1"/>
            </a:lnRef>
            <a:fillRef idx="0">
              <a:schemeClr val="accent1"/>
            </a:fillRef>
            <a:effectRef idx="0">
              <a:schemeClr val="accent1"/>
            </a:effectRef>
            <a:fontRef idx="minor">
              <a:schemeClr val="tx1"/>
            </a:fontRef>
          </p:style>
        </p:cxnSp>
        <p:sp>
          <p:nvSpPr>
            <p:cNvPr id="10" name="Shape 22"/>
            <p:cNvSpPr/>
            <p:nvPr>
              <p:custDataLst>
                <p:tags r:id="rId2"/>
              </p:custDataLst>
            </p:nvPr>
          </p:nvSpPr>
          <p:spPr>
            <a:xfrm>
              <a:off x="4845" y="3845"/>
              <a:ext cx="425" cy="425"/>
            </a:xfrm>
            <a:prstGeom prst="rect">
              <a:avLst/>
            </a:prstGeom>
            <a:solidFill>
              <a:srgbClr val="7A000F"/>
            </a:solidFill>
            <a:ln w="9525">
              <a:solidFill>
                <a:srgbClr val="7A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1</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11" name="Rectangle 7"/>
            <p:cNvSpPr/>
            <p:nvPr>
              <p:custDataLst>
                <p:tags r:id="rId3"/>
              </p:custDataLst>
            </p:nvPr>
          </p:nvSpPr>
          <p:spPr>
            <a:xfrm>
              <a:off x="5347" y="3808"/>
              <a:ext cx="6660" cy="47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rmAutofit/>
            </a:bodyPr>
            <a:lstStyle/>
            <a:p>
              <a:pPr lvl="0" algn="l" fontAlgn="base">
                <a:lnSpc>
                  <a:spcPct val="100000"/>
                </a:lnSpc>
                <a:buClrTx/>
                <a:buSzTx/>
                <a:buFontTx/>
              </a:pPr>
              <a:r>
                <a:rPr lang="zh-CN" altLang="en-US" sz="2000" b="1" strike="noStrike" spc="200" noProof="1">
                  <a:solidFill>
                    <a:schemeClr val="tx1">
                      <a:lumMod val="85000"/>
                      <a:lumOff val="15000"/>
                    </a:schemeClr>
                  </a:solidFill>
                  <a:uFillTx/>
                  <a:latin typeface="黑体" panose="02010609060101010101" pitchFamily="2" charset="-122"/>
                  <a:ea typeface="黑体" panose="02010609060101010101" pitchFamily="2" charset="-122"/>
                  <a:cs typeface="Arial" panose="020B0604020202020204" pitchFamily="34" charset="0"/>
                  <a:sym typeface="Arial" panose="020B0604020202020204" pitchFamily="34" charset="0"/>
                </a:rPr>
                <a:t>立论依据</a:t>
              </a:r>
            </a:p>
          </p:txBody>
        </p:sp>
        <p:sp>
          <p:nvSpPr>
            <p:cNvPr id="12" name="文本框 11"/>
            <p:cNvSpPr txBox="1"/>
            <p:nvPr>
              <p:custDataLst>
                <p:tags r:id="rId4"/>
              </p:custDataLst>
            </p:nvPr>
          </p:nvSpPr>
          <p:spPr>
            <a:xfrm>
              <a:off x="5347" y="4331"/>
              <a:ext cx="6661" cy="864"/>
            </a:xfrm>
            <a:prstGeom prst="rect">
              <a:avLst/>
            </a:prstGeom>
            <a:noFill/>
          </p:spPr>
          <p:txBody>
            <a:bodyPr wrap="square" rtlCol="0" anchor="t" anchorCtr="0">
              <a:noAutofit/>
            </a:bodyPr>
            <a:lstStyle/>
            <a:p>
              <a:pPr marL="171450" indent="-171450">
                <a:lnSpc>
                  <a:spcPct val="12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1.1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研究背景与意义</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a:p>
              <a:pPr marL="171450" indent="-171450">
                <a:lnSpc>
                  <a:spcPct val="12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1.2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国内外研究现状</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a:p>
              <a:pPr marL="171450" indent="-171450">
                <a:lnSpc>
                  <a:spcPct val="12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1.3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参考文献</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p:txBody>
        </p:sp>
        <p:cxnSp>
          <p:nvCxnSpPr>
            <p:cNvPr id="18" name="Straight Connector 7"/>
            <p:cNvCxnSpPr/>
            <p:nvPr>
              <p:custDataLst>
                <p:tags r:id="rId5"/>
              </p:custDataLst>
            </p:nvPr>
          </p:nvCxnSpPr>
          <p:spPr>
            <a:xfrm>
              <a:off x="5056" y="7896"/>
              <a:ext cx="0" cy="750"/>
            </a:xfrm>
            <a:prstGeom prst="line">
              <a:avLst/>
            </a:prstGeom>
            <a:ln w="25400">
              <a:solidFill>
                <a:srgbClr val="7A000F"/>
              </a:solidFill>
            </a:ln>
          </p:spPr>
          <p:style>
            <a:lnRef idx="1">
              <a:schemeClr val="accent1"/>
            </a:lnRef>
            <a:fillRef idx="0">
              <a:schemeClr val="accent1"/>
            </a:fillRef>
            <a:effectRef idx="0">
              <a:schemeClr val="accent1"/>
            </a:effectRef>
            <a:fontRef idx="minor">
              <a:schemeClr val="tx1"/>
            </a:fontRef>
          </p:style>
        </p:cxnSp>
        <p:sp>
          <p:nvSpPr>
            <p:cNvPr id="19" name="Shape 22"/>
            <p:cNvSpPr/>
            <p:nvPr>
              <p:custDataLst>
                <p:tags r:id="rId6"/>
              </p:custDataLst>
            </p:nvPr>
          </p:nvSpPr>
          <p:spPr>
            <a:xfrm>
              <a:off x="4845" y="7295"/>
              <a:ext cx="425" cy="425"/>
            </a:xfrm>
            <a:prstGeom prst="rect">
              <a:avLst/>
            </a:prstGeom>
            <a:solidFill>
              <a:srgbClr val="7A000F"/>
            </a:solidFill>
            <a:ln w="9525">
              <a:solidFill>
                <a:srgbClr val="7A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ea typeface="宋体" panose="02010600030101010101" pitchFamily="2" charset="-122"/>
                  <a:cs typeface="+mn-cs"/>
                  <a:sym typeface="Arial" panose="020B0604020202020204" pitchFamily="34" charset="0"/>
                </a:rPr>
                <a:t>3</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20" name="Rectangle 7"/>
            <p:cNvSpPr/>
            <p:nvPr>
              <p:custDataLst>
                <p:tags r:id="rId7"/>
              </p:custDataLst>
            </p:nvPr>
          </p:nvSpPr>
          <p:spPr>
            <a:xfrm>
              <a:off x="5347" y="7258"/>
              <a:ext cx="6660" cy="47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rmAutofit/>
            </a:bodyPr>
            <a:lstStyle/>
            <a:p>
              <a:pPr lvl="0" algn="l" fontAlgn="base">
                <a:lnSpc>
                  <a:spcPct val="100000"/>
                </a:lnSpc>
                <a:buClrTx/>
                <a:buSzTx/>
                <a:buFontTx/>
              </a:pPr>
              <a:r>
                <a:rPr lang="zh-CN" altLang="en-US" sz="2000" b="1" strike="noStrike" spc="200" noProof="1">
                  <a:solidFill>
                    <a:schemeClr val="tx1">
                      <a:lumMod val="85000"/>
                      <a:lumOff val="15000"/>
                    </a:schemeClr>
                  </a:solidFill>
                  <a:uFillTx/>
                  <a:latin typeface="黑体" panose="02010609060101010101" pitchFamily="2" charset="-122"/>
                  <a:ea typeface="黑体" panose="02010609060101010101" pitchFamily="2" charset="-122"/>
                  <a:cs typeface="Arial" panose="020B0604020202020204" pitchFamily="34" charset="0"/>
                  <a:sym typeface="Arial" panose="020B0604020202020204" pitchFamily="34" charset="0"/>
                </a:rPr>
                <a:t>研究基础</a:t>
              </a:r>
            </a:p>
          </p:txBody>
        </p:sp>
        <p:sp>
          <p:nvSpPr>
            <p:cNvPr id="21" name="文本框 20"/>
            <p:cNvSpPr txBox="1"/>
            <p:nvPr>
              <p:custDataLst>
                <p:tags r:id="rId8"/>
              </p:custDataLst>
            </p:nvPr>
          </p:nvSpPr>
          <p:spPr>
            <a:xfrm>
              <a:off x="5347" y="7781"/>
              <a:ext cx="6661" cy="864"/>
            </a:xfrm>
            <a:prstGeom prst="rect">
              <a:avLst/>
            </a:prstGeom>
            <a:noFill/>
          </p:spPr>
          <p:txBody>
            <a:bodyPr wrap="square" rtlCol="0" anchor="t" anchorCtr="0">
              <a:normAutofit/>
            </a:bodyPr>
            <a:lstStyle/>
            <a:p>
              <a:pPr marL="171450" indent="-171450">
                <a:lnSpc>
                  <a:spcPct val="15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3.1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研究积累与取得成绩</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a:p>
              <a:pPr marL="171450" indent="-171450">
                <a:lnSpc>
                  <a:spcPct val="15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3.2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预计存在的不足</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p:txBody>
        </p:sp>
        <p:cxnSp>
          <p:nvCxnSpPr>
            <p:cNvPr id="23" name="Straight Connector 7"/>
            <p:cNvCxnSpPr/>
            <p:nvPr>
              <p:custDataLst>
                <p:tags r:id="rId9"/>
              </p:custDataLst>
            </p:nvPr>
          </p:nvCxnSpPr>
          <p:spPr>
            <a:xfrm>
              <a:off x="5056" y="6171"/>
              <a:ext cx="0" cy="750"/>
            </a:xfrm>
            <a:prstGeom prst="line">
              <a:avLst/>
            </a:prstGeom>
            <a:ln w="25400">
              <a:solidFill>
                <a:srgbClr val="72000E"/>
              </a:solidFill>
            </a:ln>
          </p:spPr>
          <p:style>
            <a:lnRef idx="1">
              <a:schemeClr val="accent1"/>
            </a:lnRef>
            <a:fillRef idx="0">
              <a:schemeClr val="accent1"/>
            </a:fillRef>
            <a:effectRef idx="0">
              <a:schemeClr val="accent1"/>
            </a:effectRef>
            <a:fontRef idx="minor">
              <a:schemeClr val="tx1"/>
            </a:fontRef>
          </p:style>
        </p:cxnSp>
        <p:sp>
          <p:nvSpPr>
            <p:cNvPr id="24" name="Shape 22"/>
            <p:cNvSpPr/>
            <p:nvPr>
              <p:custDataLst>
                <p:tags r:id="rId10"/>
              </p:custDataLst>
            </p:nvPr>
          </p:nvSpPr>
          <p:spPr>
            <a:xfrm>
              <a:off x="4845" y="5570"/>
              <a:ext cx="425" cy="425"/>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25" name="Rectangle 7"/>
            <p:cNvSpPr/>
            <p:nvPr>
              <p:custDataLst>
                <p:tags r:id="rId11"/>
              </p:custDataLst>
            </p:nvPr>
          </p:nvSpPr>
          <p:spPr>
            <a:xfrm>
              <a:off x="5347" y="5533"/>
              <a:ext cx="6660" cy="47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rmAutofit/>
            </a:bodyPr>
            <a:lstStyle/>
            <a:p>
              <a:pPr lvl="0" algn="l" fontAlgn="base">
                <a:lnSpc>
                  <a:spcPct val="100000"/>
                </a:lnSpc>
                <a:buClrTx/>
                <a:buSzTx/>
                <a:buFontTx/>
              </a:pPr>
              <a:r>
                <a:rPr lang="zh-CN" altLang="en-US" sz="2000" b="1" strike="noStrike" spc="200" noProof="1">
                  <a:solidFill>
                    <a:schemeClr val="tx1">
                      <a:lumMod val="85000"/>
                      <a:lumOff val="15000"/>
                    </a:schemeClr>
                  </a:solidFill>
                  <a:uFillTx/>
                  <a:latin typeface="黑体" panose="02010609060101010101" pitchFamily="2" charset="-122"/>
                  <a:ea typeface="黑体" panose="02010609060101010101" pitchFamily="2" charset="-122"/>
                  <a:cs typeface="Arial" panose="020B0604020202020204" pitchFamily="34" charset="0"/>
                  <a:sym typeface="Arial" panose="020B0604020202020204" pitchFamily="34" charset="0"/>
                </a:rPr>
                <a:t>研究方案</a:t>
              </a:r>
            </a:p>
          </p:txBody>
        </p:sp>
        <p:sp>
          <p:nvSpPr>
            <p:cNvPr id="26" name="文本框 25"/>
            <p:cNvSpPr txBox="1"/>
            <p:nvPr>
              <p:custDataLst>
                <p:tags r:id="rId12"/>
              </p:custDataLst>
            </p:nvPr>
          </p:nvSpPr>
          <p:spPr>
            <a:xfrm>
              <a:off x="5347" y="6057"/>
              <a:ext cx="6661" cy="864"/>
            </a:xfrm>
            <a:prstGeom prst="rect">
              <a:avLst/>
            </a:prstGeom>
            <a:noFill/>
          </p:spPr>
          <p:txBody>
            <a:bodyPr wrap="square" rtlCol="0" anchor="t" anchorCtr="0">
              <a:normAutofit/>
            </a:bodyPr>
            <a:lstStyle/>
            <a:p>
              <a:pPr marL="171450" indent="-171450">
                <a:lnSpc>
                  <a:spcPct val="15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2.1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研究目标、研究内容</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a:p>
              <a:pPr marL="171450" indent="-171450">
                <a:lnSpc>
                  <a:spcPct val="15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2.2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研究方法、技术路线、可行性分析</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文本框 3"/>
          <p:cNvSpPr txBox="1"/>
          <p:nvPr/>
        </p:nvSpPr>
        <p:spPr>
          <a:xfrm>
            <a:off x="133668" y="456248"/>
            <a:ext cx="5675312" cy="858377"/>
          </a:xfrm>
          <a:prstGeom prst="rect">
            <a:avLst/>
          </a:prstGeom>
          <a:noFill/>
          <a:ln w="9525">
            <a:noFill/>
          </a:ln>
        </p:spPr>
        <p:txBody>
          <a:bodyPr wrap="square" anchor="t" anchorCtr="0">
            <a:spAutoFit/>
          </a:bodyPr>
          <a:lstStyle/>
          <a:p>
            <a:pPr>
              <a:lnSpc>
                <a:spcPct val="150000"/>
              </a:lnSpc>
            </a:pPr>
            <a:r>
              <a:rPr lang="en-US" altLang="zh-CN" b="1" dirty="0">
                <a:latin typeface="黑体" panose="02010609060101010101" pitchFamily="2" charset="-122"/>
                <a:ea typeface="黑体" panose="02010609060101010101" pitchFamily="2" charset="-122"/>
              </a:rPr>
              <a:t>1.1 </a:t>
            </a:r>
            <a:r>
              <a:rPr lang="zh-CN" altLang="en-US" b="1" dirty="0">
                <a:latin typeface="黑体" panose="02010609060101010101" pitchFamily="2" charset="-122"/>
                <a:ea typeface="黑体" panose="02010609060101010101" pitchFamily="2" charset="-122"/>
              </a:rPr>
              <a:t>研究背景与意义</a:t>
            </a:r>
          </a:p>
          <a:p>
            <a:pPr marL="285750" indent="-285750">
              <a:lnSpc>
                <a:spcPct val="150000"/>
              </a:lnSpc>
              <a:buFont typeface="Wingdings" pitchFamily="2" charset="2"/>
              <a:buChar char="Ø"/>
            </a:pPr>
            <a:r>
              <a:rPr lang="zh-CN" altLang="en-US" b="1" dirty="0">
                <a:latin typeface="黑体" panose="02010609060101010101" pitchFamily="2" charset="-122"/>
                <a:ea typeface="黑体" panose="02010609060101010101" pitchFamily="2" charset="-122"/>
              </a:rPr>
              <a:t>背景</a:t>
            </a:r>
          </a:p>
        </p:txBody>
      </p:sp>
      <p:sp>
        <p:nvSpPr>
          <p:cNvPr id="11266"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一、立论依据</a:t>
            </a:r>
          </a:p>
        </p:txBody>
      </p:sp>
      <p:sp>
        <p:nvSpPr>
          <p:cNvPr id="37" name="文本框 36"/>
          <p:cNvSpPr txBox="1"/>
          <p:nvPr/>
        </p:nvSpPr>
        <p:spPr>
          <a:xfrm>
            <a:off x="1239520" y="1429385"/>
            <a:ext cx="3692520" cy="369332"/>
          </a:xfrm>
          <a:prstGeom prst="rect">
            <a:avLst/>
          </a:prstGeom>
          <a:noFill/>
          <a:ln w="9525">
            <a:noFill/>
          </a:ln>
        </p:spPr>
        <p:txBody>
          <a:bodyPr wrap="square" anchor="t" anchorCtr="0">
            <a:spAutoFit/>
          </a:bodyPr>
          <a:lstStyle/>
          <a:p>
            <a:r>
              <a:rPr lang="zh-CN" altLang="en-US" b="1" dirty="0">
                <a:latin typeface="黑体" panose="02010609060101010101" pitchFamily="2" charset="-122"/>
                <a:ea typeface="黑体" panose="02010609060101010101" pitchFamily="2" charset="-122"/>
                <a:sym typeface="思源黑体" pitchFamily="34" charset="-122"/>
              </a:rPr>
              <a:t>软件在生活中的广泛应用</a:t>
            </a:r>
          </a:p>
        </p:txBody>
      </p:sp>
      <p:sp>
        <p:nvSpPr>
          <p:cNvPr id="39" name="文本框 38"/>
          <p:cNvSpPr txBox="1"/>
          <p:nvPr/>
        </p:nvSpPr>
        <p:spPr>
          <a:xfrm>
            <a:off x="1330957" y="2768822"/>
            <a:ext cx="5638165" cy="368300"/>
          </a:xfrm>
          <a:prstGeom prst="rect">
            <a:avLst/>
          </a:prstGeom>
          <a:noFill/>
          <a:ln w="9525">
            <a:noFill/>
          </a:ln>
        </p:spPr>
        <p:txBody>
          <a:bodyPr wrap="square" anchor="t" anchorCtr="0">
            <a:spAutoFit/>
          </a:bodyPr>
          <a:lstStyle/>
          <a:p>
            <a:r>
              <a:rPr lang="zh-CN" altLang="en-US" b="1" dirty="0">
                <a:latin typeface="黑体" panose="02010609060101010101" pitchFamily="2" charset="-122"/>
                <a:ea typeface="黑体" panose="02010609060101010101" pitchFamily="2" charset="-122"/>
                <a:sym typeface="思源黑体" pitchFamily="34" charset="-122"/>
              </a:rPr>
              <a:t>快速迭代下项目管理的挑战</a:t>
            </a:r>
          </a:p>
        </p:txBody>
      </p:sp>
      <p:sp>
        <p:nvSpPr>
          <p:cNvPr id="42" name="Content Placeholder 2"/>
          <p:cNvSpPr txBox="1"/>
          <p:nvPr/>
        </p:nvSpPr>
        <p:spPr>
          <a:xfrm>
            <a:off x="1330956" y="4512620"/>
            <a:ext cx="7869555" cy="633730"/>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zh-CN" altLang="en-US" sz="1600" dirty="0">
                <a:solidFill>
                  <a:srgbClr val="000000"/>
                </a:solidFill>
                <a:latin typeface="宋体" panose="02010600030101010101" pitchFamily="2" charset="-122"/>
                <a:cs typeface="宋体" panose="02010600030101010101" pitchFamily="2" charset="-122"/>
                <a:sym typeface="思源黑体" pitchFamily="34" charset="-122"/>
              </a:rPr>
              <a:t>增速放缓、需求多样化、个性化</a:t>
            </a:r>
          </a:p>
        </p:txBody>
      </p:sp>
      <p:sp>
        <p:nvSpPr>
          <p:cNvPr id="24" name="Shape 22"/>
          <p:cNvSpPr/>
          <p:nvPr>
            <p:custDataLst>
              <p:tags r:id="rId1"/>
            </p:custDataLst>
          </p:nvPr>
        </p:nvSpPr>
        <p:spPr>
          <a:xfrm>
            <a:off x="755333" y="142213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1</a:t>
            </a:r>
          </a:p>
        </p:txBody>
      </p:sp>
      <p:sp>
        <p:nvSpPr>
          <p:cNvPr id="4" name="Shape 22"/>
          <p:cNvSpPr/>
          <p:nvPr>
            <p:custDataLst>
              <p:tags r:id="rId2"/>
            </p:custDataLst>
          </p:nvPr>
        </p:nvSpPr>
        <p:spPr>
          <a:xfrm>
            <a:off x="764858" y="2773362"/>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2" name="TextBox 1">
            <a:extLst>
              <a:ext uri="{FF2B5EF4-FFF2-40B4-BE49-F238E27FC236}">
                <a16:creationId xmlns:a16="http://schemas.microsoft.com/office/drawing/2014/main" id="{80FF2759-3AAB-658E-5090-FD0ADFD28A98}"/>
              </a:ext>
            </a:extLst>
          </p:cNvPr>
          <p:cNvSpPr txBox="1"/>
          <p:nvPr/>
        </p:nvSpPr>
        <p:spPr>
          <a:xfrm>
            <a:off x="1344194" y="3239772"/>
            <a:ext cx="2023311" cy="369332"/>
          </a:xfrm>
          <a:prstGeom prst="rect">
            <a:avLst/>
          </a:prstGeom>
          <a:noFill/>
        </p:spPr>
        <p:txBody>
          <a:bodyPr wrap="none" rtlCol="0">
            <a:spAutoFit/>
          </a:bodyPr>
          <a:lstStyle/>
          <a:p>
            <a:r>
              <a:rPr lang="en-CN" dirty="0"/>
              <a:t>人员</a:t>
            </a:r>
            <a:r>
              <a:rPr lang="zh-CN" altLang="en-US" dirty="0"/>
              <a:t>、</a:t>
            </a:r>
            <a:r>
              <a:rPr lang="zh-CN" altLang="en-CN" dirty="0"/>
              <a:t>技术</a:t>
            </a:r>
            <a:r>
              <a:rPr lang="zh-CN" altLang="en-US" dirty="0"/>
              <a:t>、业务</a:t>
            </a:r>
            <a:endParaRPr lang="en-CN" dirty="0"/>
          </a:p>
        </p:txBody>
      </p:sp>
      <p:sp>
        <p:nvSpPr>
          <p:cNvPr id="5" name="TextBox 4">
            <a:extLst>
              <a:ext uri="{FF2B5EF4-FFF2-40B4-BE49-F238E27FC236}">
                <a16:creationId xmlns:a16="http://schemas.microsoft.com/office/drawing/2014/main" id="{E7CB7383-33A2-1E51-92E9-1A85FE532993}"/>
              </a:ext>
            </a:extLst>
          </p:cNvPr>
          <p:cNvSpPr txBox="1"/>
          <p:nvPr/>
        </p:nvSpPr>
        <p:spPr>
          <a:xfrm>
            <a:off x="1331640" y="1991161"/>
            <a:ext cx="2818400" cy="369332"/>
          </a:xfrm>
          <a:prstGeom prst="rect">
            <a:avLst/>
          </a:prstGeom>
          <a:noFill/>
        </p:spPr>
        <p:txBody>
          <a:bodyPr wrap="none" rtlCol="0">
            <a:spAutoFit/>
          </a:bodyPr>
          <a:lstStyle/>
          <a:p>
            <a:r>
              <a:rPr lang="en-CN" dirty="0"/>
              <a:t>衣食住行</a:t>
            </a:r>
            <a:r>
              <a:rPr lang="zh-CN" altLang="en-US" dirty="0"/>
              <a:t>，都离不开软件</a:t>
            </a:r>
            <a:endParaRPr lang="en-CN" dirty="0"/>
          </a:p>
        </p:txBody>
      </p:sp>
      <p:sp>
        <p:nvSpPr>
          <p:cNvPr id="6" name="Shape 22">
            <a:extLst>
              <a:ext uri="{FF2B5EF4-FFF2-40B4-BE49-F238E27FC236}">
                <a16:creationId xmlns:a16="http://schemas.microsoft.com/office/drawing/2014/main" id="{BFE269C4-3E70-569B-A592-F4BCF79CBB19}"/>
              </a:ext>
            </a:extLst>
          </p:cNvPr>
          <p:cNvSpPr/>
          <p:nvPr>
            <p:custDataLst>
              <p:tags r:id="rId3"/>
            </p:custDataLst>
          </p:nvPr>
        </p:nvSpPr>
        <p:spPr>
          <a:xfrm>
            <a:off x="755333" y="4109831"/>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noProof="1">
                <a:solidFill>
                  <a:schemeClr val="bg1"/>
                </a:solidFill>
                <a:uFillTx/>
                <a:latin typeface="宋体" panose="02010600030101010101" pitchFamily="2" charset="-122"/>
                <a:sym typeface="Arial" panose="020B0604020202020204" pitchFamily="34" charset="0"/>
              </a:rPr>
              <a:t>3</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7" name="文本框 38">
            <a:extLst>
              <a:ext uri="{FF2B5EF4-FFF2-40B4-BE49-F238E27FC236}">
                <a16:creationId xmlns:a16="http://schemas.microsoft.com/office/drawing/2014/main" id="{0EA19183-A024-3E9B-0052-E454B6764DB9}"/>
              </a:ext>
            </a:extLst>
          </p:cNvPr>
          <p:cNvSpPr txBox="1"/>
          <p:nvPr/>
        </p:nvSpPr>
        <p:spPr>
          <a:xfrm>
            <a:off x="1330956" y="4075986"/>
            <a:ext cx="5638165" cy="368300"/>
          </a:xfrm>
          <a:prstGeom prst="rect">
            <a:avLst/>
          </a:prstGeom>
          <a:noFill/>
          <a:ln w="9525">
            <a:noFill/>
          </a:ln>
        </p:spPr>
        <p:txBody>
          <a:bodyPr wrap="square" anchor="t" anchorCtr="0">
            <a:spAutoFit/>
          </a:bodyPr>
          <a:lstStyle/>
          <a:p>
            <a:r>
              <a:rPr lang="zh-CN" altLang="en-US" sz="1800" b="1" dirty="0">
                <a:latin typeface="黑体" panose="02010609060101010101" pitchFamily="2" charset="-122"/>
                <a:ea typeface="黑体" panose="02010609060101010101" pitchFamily="2" charset="-122"/>
                <a:sym typeface="思源黑体" pitchFamily="34" charset="-122"/>
              </a:rPr>
              <a:t>市场竞争与用户需求的双重压力</a:t>
            </a:r>
            <a:endParaRPr lang="zh-CN" altLang="en-US" sz="1800" b="1" dirty="0">
              <a:latin typeface="思源黑体" pitchFamily="34" charset="-122"/>
              <a:ea typeface="思源黑体" pitchFamily="34" charset="-122"/>
              <a:sym typeface="思源黑体"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文本框 3"/>
          <p:cNvSpPr txBox="1"/>
          <p:nvPr/>
        </p:nvSpPr>
        <p:spPr>
          <a:xfrm>
            <a:off x="179388" y="476568"/>
            <a:ext cx="5675312" cy="858377"/>
          </a:xfrm>
          <a:prstGeom prst="rect">
            <a:avLst/>
          </a:prstGeom>
          <a:noFill/>
          <a:ln w="9525">
            <a:noFill/>
          </a:ln>
        </p:spPr>
        <p:txBody>
          <a:bodyPr wrap="square" anchor="t" anchorCtr="0">
            <a:spAutoFit/>
          </a:bodyPr>
          <a:lstStyle/>
          <a:p>
            <a:pPr>
              <a:lnSpc>
                <a:spcPct val="150000"/>
              </a:lnSpc>
              <a:buSzTx/>
              <a:buNone/>
            </a:pPr>
            <a:r>
              <a:rPr lang="en-US" altLang="zh-CN" b="1" dirty="0">
                <a:latin typeface="黑体" panose="02010609060101010101" pitchFamily="2" charset="-122"/>
                <a:ea typeface="黑体" panose="02010609060101010101" pitchFamily="2" charset="-122"/>
              </a:rPr>
              <a:t>1.1 </a:t>
            </a:r>
            <a:r>
              <a:rPr lang="en-US" altLang="zh-CN" b="1" dirty="0" err="1">
                <a:latin typeface="黑体" panose="02010609060101010101" pitchFamily="2" charset="-122"/>
                <a:ea typeface="黑体" panose="02010609060101010101" pitchFamily="2" charset="-122"/>
              </a:rPr>
              <a:t>研究背景与意义</a:t>
            </a:r>
            <a:endParaRPr lang="en-US" altLang="zh-CN" b="1" dirty="0">
              <a:latin typeface="黑体" panose="02010609060101010101" pitchFamily="2" charset="-122"/>
              <a:ea typeface="黑体" panose="02010609060101010101" pitchFamily="2" charset="-122"/>
            </a:endParaRPr>
          </a:p>
          <a:p>
            <a:pPr marL="285750" indent="-285750">
              <a:lnSpc>
                <a:spcPct val="150000"/>
              </a:lnSpc>
              <a:buSzTx/>
              <a:buFont typeface="Wingdings" pitchFamily="2" charset="2"/>
              <a:buChar char="Ø"/>
            </a:pPr>
            <a:r>
              <a:rPr lang="en-US" altLang="zh-CN" b="1" dirty="0" err="1">
                <a:latin typeface="黑体" panose="02010609060101010101" pitchFamily="2" charset="-122"/>
                <a:ea typeface="黑体" panose="02010609060101010101" pitchFamily="2" charset="-122"/>
              </a:rPr>
              <a:t>意义</a:t>
            </a:r>
            <a:endParaRPr lang="en-US" altLang="zh-CN" b="1" dirty="0">
              <a:latin typeface="黑体" panose="02010609060101010101" pitchFamily="2" charset="-122"/>
              <a:ea typeface="黑体" panose="02010609060101010101" pitchFamily="2" charset="-122"/>
            </a:endParaRPr>
          </a:p>
        </p:txBody>
      </p:sp>
      <p:sp>
        <p:nvSpPr>
          <p:cNvPr id="12290"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一、立论依据</a:t>
            </a:r>
          </a:p>
        </p:txBody>
      </p:sp>
      <p:sp>
        <p:nvSpPr>
          <p:cNvPr id="12291" name="文本框 99"/>
          <p:cNvSpPr txBox="1"/>
          <p:nvPr/>
        </p:nvSpPr>
        <p:spPr>
          <a:xfrm>
            <a:off x="975995" y="4241165"/>
            <a:ext cx="5080000" cy="690563"/>
          </a:xfrm>
          <a:prstGeom prst="rect">
            <a:avLst/>
          </a:prstGeom>
          <a:noFill/>
          <a:ln w="9525">
            <a:noFill/>
          </a:ln>
        </p:spPr>
        <p:txBody>
          <a:bodyPr anchor="t" anchorCtr="0">
            <a:spAutoFit/>
          </a:bodyPr>
          <a:lstStyle/>
          <a:p>
            <a:pPr indent="304800"/>
            <a:endParaRPr lang="zh-CN" altLang="zh-CN" sz="1200">
              <a:latin typeface="Times New Roman" panose="02020603050405020304" charset="0"/>
              <a:ea typeface="宋体" panose="02010600030101010101" pitchFamily="2" charset="-122"/>
            </a:endParaRPr>
          </a:p>
          <a:p>
            <a:pPr indent="304800">
              <a:lnSpc>
                <a:spcPct val="150000"/>
              </a:lnSpc>
            </a:pPr>
            <a:endParaRPr lang="zh-CN" altLang="en-US">
              <a:latin typeface="宋体" panose="02010600030101010101" pitchFamily="2" charset="-122"/>
              <a:ea typeface="宋体" panose="02010600030101010101" pitchFamily="2" charset="-122"/>
            </a:endParaRPr>
          </a:p>
        </p:txBody>
      </p:sp>
      <p:sp>
        <p:nvSpPr>
          <p:cNvPr id="37" name="文本框 36"/>
          <p:cNvSpPr txBox="1"/>
          <p:nvPr/>
        </p:nvSpPr>
        <p:spPr>
          <a:xfrm>
            <a:off x="1311275" y="1644015"/>
            <a:ext cx="4591050" cy="368300"/>
          </a:xfrm>
          <a:prstGeom prst="rect">
            <a:avLst/>
          </a:prstGeom>
          <a:noFill/>
          <a:ln w="9525">
            <a:noFill/>
          </a:ln>
        </p:spPr>
        <p:txBody>
          <a:bodyPr wrap="square" anchor="t" anchorCtr="0">
            <a:spAutoFit/>
          </a:bodyPr>
          <a:lstStyle/>
          <a:p>
            <a:r>
              <a:rPr lang="zh-CN" altLang="en-US" b="1" dirty="0">
                <a:latin typeface="黑体" panose="02010609060101010101" pitchFamily="2" charset="-122"/>
                <a:ea typeface="黑体" panose="02010609060101010101" pitchFamily="2" charset="-122"/>
                <a:cs typeface="黑体" panose="02010609060101010101" pitchFamily="2" charset="-122"/>
                <a:sym typeface="思源黑体" pitchFamily="34" charset="-122"/>
              </a:rPr>
              <a:t>提高项目成功率</a:t>
            </a:r>
          </a:p>
        </p:txBody>
      </p:sp>
      <p:sp>
        <p:nvSpPr>
          <p:cNvPr id="39" name="文本框 38"/>
          <p:cNvSpPr txBox="1"/>
          <p:nvPr/>
        </p:nvSpPr>
        <p:spPr>
          <a:xfrm>
            <a:off x="1279398" y="4312077"/>
            <a:ext cx="5242054" cy="369332"/>
          </a:xfrm>
          <a:prstGeom prst="rect">
            <a:avLst/>
          </a:prstGeom>
          <a:noFill/>
          <a:ln w="9525">
            <a:noFill/>
          </a:ln>
        </p:spPr>
        <p:txBody>
          <a:bodyPr wrap="square" anchor="t" anchorCtr="0">
            <a:spAutoFit/>
          </a:bodyPr>
          <a:lstStyle/>
          <a:p>
            <a:r>
              <a:rPr lang="zh-CN" altLang="en-US" b="1" dirty="0">
                <a:latin typeface="思源黑体" pitchFamily="34" charset="-122"/>
                <a:ea typeface="思源黑体" pitchFamily="34" charset="-122"/>
                <a:sym typeface="思源黑体" pitchFamily="34" charset="-122"/>
              </a:rPr>
              <a:t>为中小型互联网公司提供软件项目风险管理的借鉴</a:t>
            </a:r>
          </a:p>
        </p:txBody>
      </p:sp>
      <p:sp>
        <p:nvSpPr>
          <p:cNvPr id="24" name="Shape 22"/>
          <p:cNvSpPr/>
          <p:nvPr>
            <p:custDataLst>
              <p:tags r:id="rId1"/>
            </p:custDataLst>
          </p:nvPr>
        </p:nvSpPr>
        <p:spPr>
          <a:xfrm>
            <a:off x="839153" y="162850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1</a:t>
            </a:r>
          </a:p>
        </p:txBody>
      </p:sp>
      <p:sp>
        <p:nvSpPr>
          <p:cNvPr id="2" name="Shape 22"/>
          <p:cNvSpPr/>
          <p:nvPr>
            <p:custDataLst>
              <p:tags r:id="rId2"/>
            </p:custDataLst>
          </p:nvPr>
        </p:nvSpPr>
        <p:spPr>
          <a:xfrm>
            <a:off x="876682" y="431380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noProof="1">
                <a:solidFill>
                  <a:schemeClr val="bg1"/>
                </a:solidFill>
                <a:uFillTx/>
                <a:latin typeface="宋体" panose="02010600030101010101" pitchFamily="2" charset="-122"/>
                <a:sym typeface="Arial" panose="020B0604020202020204" pitchFamily="34" charset="0"/>
              </a:rPr>
              <a:t>4</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3" name="TextBox 2">
            <a:extLst>
              <a:ext uri="{FF2B5EF4-FFF2-40B4-BE49-F238E27FC236}">
                <a16:creationId xmlns:a16="http://schemas.microsoft.com/office/drawing/2014/main" id="{ECE2AF56-BEBC-B505-C767-4F6E446CABE4}"/>
              </a:ext>
            </a:extLst>
          </p:cNvPr>
          <p:cNvSpPr txBox="1"/>
          <p:nvPr/>
        </p:nvSpPr>
        <p:spPr>
          <a:xfrm>
            <a:off x="1304384" y="2073076"/>
            <a:ext cx="4570482" cy="369332"/>
          </a:xfrm>
          <a:prstGeom prst="rect">
            <a:avLst/>
          </a:prstGeom>
          <a:noFill/>
        </p:spPr>
        <p:txBody>
          <a:bodyPr wrap="none" rtlCol="0">
            <a:spAutoFit/>
          </a:bodyPr>
          <a:lstStyle/>
          <a:p>
            <a:r>
              <a:rPr lang="en-CN" dirty="0"/>
              <a:t>识别风险</a:t>
            </a:r>
            <a:r>
              <a:rPr lang="zh-CN" altLang="en-US" dirty="0"/>
              <a:t>、制定策略、减少项目失败可能性</a:t>
            </a:r>
            <a:endParaRPr lang="en-CN" dirty="0"/>
          </a:p>
        </p:txBody>
      </p:sp>
      <p:sp>
        <p:nvSpPr>
          <p:cNvPr id="4" name="TextBox 3">
            <a:extLst>
              <a:ext uri="{FF2B5EF4-FFF2-40B4-BE49-F238E27FC236}">
                <a16:creationId xmlns:a16="http://schemas.microsoft.com/office/drawing/2014/main" id="{208B181E-E495-DD27-C9D6-B001CD0B8C2C}"/>
              </a:ext>
            </a:extLst>
          </p:cNvPr>
          <p:cNvSpPr txBox="1"/>
          <p:nvPr/>
        </p:nvSpPr>
        <p:spPr>
          <a:xfrm>
            <a:off x="1382921" y="4752321"/>
            <a:ext cx="4673074" cy="923330"/>
          </a:xfrm>
          <a:prstGeom prst="rect">
            <a:avLst/>
          </a:prstGeom>
          <a:noFill/>
        </p:spPr>
        <p:txBody>
          <a:bodyPr wrap="none" rtlCol="0">
            <a:spAutoFit/>
          </a:bodyPr>
          <a:lstStyle/>
          <a:p>
            <a:r>
              <a:rPr lang="zh-CN" altLang="en-US" dirty="0">
                <a:hlinkClick r:id="rId7"/>
              </a:rPr>
              <a:t>截至</a:t>
            </a:r>
            <a:r>
              <a:rPr lang="en-US" altLang="zh-CN" dirty="0">
                <a:hlinkClick r:id="rId7"/>
              </a:rPr>
              <a:t>22</a:t>
            </a:r>
            <a:r>
              <a:rPr lang="zh-CN" altLang="en-US" dirty="0">
                <a:hlinkClick r:id="rId7"/>
              </a:rPr>
              <a:t>年末，中小微企业数量超过</a:t>
            </a:r>
            <a:r>
              <a:rPr lang="en-US" altLang="zh-CN" dirty="0">
                <a:hlinkClick r:id="rId7"/>
              </a:rPr>
              <a:t>5200</a:t>
            </a:r>
            <a:r>
              <a:rPr lang="zh-CN" altLang="en-US" dirty="0">
                <a:hlinkClick r:id="rId7"/>
              </a:rPr>
              <a:t>万户</a:t>
            </a:r>
            <a:endParaRPr lang="en-US" altLang="zh-CN" dirty="0"/>
          </a:p>
          <a:p>
            <a:endParaRPr lang="en-US" altLang="zh-CN" dirty="0"/>
          </a:p>
          <a:p>
            <a:r>
              <a:rPr lang="en-US" altLang="zh-CN" dirty="0"/>
              <a:t>2024</a:t>
            </a:r>
            <a:r>
              <a:rPr lang="zh-CN" altLang="en-US" dirty="0"/>
              <a:t>政府报告，深化大数据、人工智能</a:t>
            </a:r>
            <a:endParaRPr lang="en-CN" dirty="0"/>
          </a:p>
        </p:txBody>
      </p:sp>
      <p:sp>
        <p:nvSpPr>
          <p:cNvPr id="5" name="Shape 22">
            <a:extLst>
              <a:ext uri="{FF2B5EF4-FFF2-40B4-BE49-F238E27FC236}">
                <a16:creationId xmlns:a16="http://schemas.microsoft.com/office/drawing/2014/main" id="{A8A62C9E-25EB-D6FE-541C-A401BFE6C0D3}"/>
              </a:ext>
            </a:extLst>
          </p:cNvPr>
          <p:cNvSpPr/>
          <p:nvPr>
            <p:custDataLst>
              <p:tags r:id="rId3"/>
            </p:custDataLst>
          </p:nvPr>
        </p:nvSpPr>
        <p:spPr>
          <a:xfrm>
            <a:off x="839153" y="2526107"/>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2</a:t>
            </a:r>
          </a:p>
        </p:txBody>
      </p:sp>
      <p:sp>
        <p:nvSpPr>
          <p:cNvPr id="6" name="Shape 22">
            <a:extLst>
              <a:ext uri="{FF2B5EF4-FFF2-40B4-BE49-F238E27FC236}">
                <a16:creationId xmlns:a16="http://schemas.microsoft.com/office/drawing/2014/main" id="{93334585-852F-098F-0623-3EE8E6F643EE}"/>
              </a:ext>
            </a:extLst>
          </p:cNvPr>
          <p:cNvSpPr/>
          <p:nvPr>
            <p:custDataLst>
              <p:tags r:id="rId4"/>
            </p:custDataLst>
          </p:nvPr>
        </p:nvSpPr>
        <p:spPr>
          <a:xfrm>
            <a:off x="839153" y="3407416"/>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noProof="1">
                <a:solidFill>
                  <a:schemeClr val="bg1"/>
                </a:solidFill>
                <a:latin typeface="宋体" panose="02010600030101010101" pitchFamily="2" charset="-122"/>
                <a:sym typeface="Arial" panose="020B0604020202020204" pitchFamily="34" charset="0"/>
              </a:rPr>
              <a:t>3</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7" name="文本框 36">
            <a:extLst>
              <a:ext uri="{FF2B5EF4-FFF2-40B4-BE49-F238E27FC236}">
                <a16:creationId xmlns:a16="http://schemas.microsoft.com/office/drawing/2014/main" id="{03C1D68F-33A2-14A0-9CA5-3B39BAA8B236}"/>
              </a:ext>
            </a:extLst>
          </p:cNvPr>
          <p:cNvSpPr txBox="1"/>
          <p:nvPr/>
        </p:nvSpPr>
        <p:spPr>
          <a:xfrm>
            <a:off x="1311275" y="2528514"/>
            <a:ext cx="4591050" cy="368300"/>
          </a:xfrm>
          <a:prstGeom prst="rect">
            <a:avLst/>
          </a:prstGeom>
          <a:noFill/>
          <a:ln w="9525">
            <a:noFill/>
          </a:ln>
        </p:spPr>
        <p:txBody>
          <a:bodyPr wrap="square" anchor="t" anchorCtr="0">
            <a:spAutoFit/>
          </a:bodyPr>
          <a:lstStyle/>
          <a:p>
            <a:r>
              <a:rPr lang="zh-CN" altLang="en-US" b="1" dirty="0">
                <a:latin typeface="黑体" panose="02010609060101010101" pitchFamily="2" charset="-122"/>
                <a:ea typeface="黑体" panose="02010609060101010101" pitchFamily="2" charset="-122"/>
                <a:cs typeface="黑体" panose="02010609060101010101" pitchFamily="2" charset="-122"/>
                <a:sym typeface="思源黑体" pitchFamily="34" charset="-122"/>
              </a:rPr>
              <a:t>增强竞争优势</a:t>
            </a:r>
          </a:p>
        </p:txBody>
      </p:sp>
      <p:sp>
        <p:nvSpPr>
          <p:cNvPr id="8" name="TextBox 7">
            <a:extLst>
              <a:ext uri="{FF2B5EF4-FFF2-40B4-BE49-F238E27FC236}">
                <a16:creationId xmlns:a16="http://schemas.microsoft.com/office/drawing/2014/main" id="{4C4360F4-1513-9712-83BE-C3B758A399BB}"/>
              </a:ext>
            </a:extLst>
          </p:cNvPr>
          <p:cNvSpPr txBox="1"/>
          <p:nvPr/>
        </p:nvSpPr>
        <p:spPr>
          <a:xfrm>
            <a:off x="1311275" y="2982920"/>
            <a:ext cx="4108817" cy="369332"/>
          </a:xfrm>
          <a:prstGeom prst="rect">
            <a:avLst/>
          </a:prstGeom>
          <a:noFill/>
        </p:spPr>
        <p:txBody>
          <a:bodyPr wrap="none" rtlCol="0">
            <a:spAutoFit/>
          </a:bodyPr>
          <a:lstStyle/>
          <a:p>
            <a:r>
              <a:rPr lang="en-CN" dirty="0"/>
              <a:t>竞争</a:t>
            </a:r>
            <a:r>
              <a:rPr lang="zh-CN" altLang="en-US" dirty="0"/>
              <a:t>、需求变化，快速响应和适应变化</a:t>
            </a:r>
            <a:endParaRPr lang="en-CN" dirty="0"/>
          </a:p>
        </p:txBody>
      </p:sp>
      <p:sp>
        <p:nvSpPr>
          <p:cNvPr id="9" name="文本框 36">
            <a:extLst>
              <a:ext uri="{FF2B5EF4-FFF2-40B4-BE49-F238E27FC236}">
                <a16:creationId xmlns:a16="http://schemas.microsoft.com/office/drawing/2014/main" id="{F209FF9A-8965-69B0-905C-AE00AAE835C7}"/>
              </a:ext>
            </a:extLst>
          </p:cNvPr>
          <p:cNvSpPr txBox="1"/>
          <p:nvPr/>
        </p:nvSpPr>
        <p:spPr>
          <a:xfrm>
            <a:off x="1311275" y="3423164"/>
            <a:ext cx="4591050" cy="368300"/>
          </a:xfrm>
          <a:prstGeom prst="rect">
            <a:avLst/>
          </a:prstGeom>
          <a:noFill/>
          <a:ln w="9525">
            <a:noFill/>
          </a:ln>
        </p:spPr>
        <p:txBody>
          <a:bodyPr wrap="square" anchor="t" anchorCtr="0">
            <a:spAutoFit/>
          </a:bodyPr>
          <a:lstStyle/>
          <a:p>
            <a:r>
              <a:rPr lang="zh-CN" altLang="en-US" b="1" dirty="0">
                <a:latin typeface="黑体" panose="02010609060101010101" pitchFamily="2" charset="-122"/>
                <a:ea typeface="黑体" panose="02010609060101010101" pitchFamily="2" charset="-122"/>
                <a:cs typeface="黑体" panose="02010609060101010101" pitchFamily="2" charset="-122"/>
                <a:sym typeface="思源黑体" pitchFamily="34" charset="-122"/>
              </a:rPr>
              <a:t>支持战略决策</a:t>
            </a:r>
          </a:p>
        </p:txBody>
      </p:sp>
      <p:sp>
        <p:nvSpPr>
          <p:cNvPr id="10" name="TextBox 9">
            <a:extLst>
              <a:ext uri="{FF2B5EF4-FFF2-40B4-BE49-F238E27FC236}">
                <a16:creationId xmlns:a16="http://schemas.microsoft.com/office/drawing/2014/main" id="{ED982CE3-965B-2B7C-0F0B-E2687A7CD511}"/>
              </a:ext>
            </a:extLst>
          </p:cNvPr>
          <p:cNvSpPr txBox="1"/>
          <p:nvPr/>
        </p:nvSpPr>
        <p:spPr>
          <a:xfrm>
            <a:off x="1311275" y="3860961"/>
            <a:ext cx="5080237" cy="369332"/>
          </a:xfrm>
          <a:prstGeom prst="rect">
            <a:avLst/>
          </a:prstGeom>
          <a:noFill/>
        </p:spPr>
        <p:txBody>
          <a:bodyPr wrap="none" rtlCol="0">
            <a:spAutoFit/>
          </a:bodyPr>
          <a:lstStyle/>
          <a:p>
            <a:r>
              <a:rPr lang="en-CN" dirty="0"/>
              <a:t>全面考虑风险</a:t>
            </a:r>
            <a:r>
              <a:rPr lang="zh-CN" altLang="en-US" dirty="0"/>
              <a:t>、确保不确定中稳健前行、可持续</a:t>
            </a:r>
            <a:endParaRPr lang="en-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框 3"/>
          <p:cNvSpPr txBox="1"/>
          <p:nvPr/>
        </p:nvSpPr>
        <p:spPr>
          <a:xfrm>
            <a:off x="170180" y="456565"/>
            <a:ext cx="3087370" cy="858377"/>
          </a:xfrm>
          <a:prstGeom prst="rect">
            <a:avLst/>
          </a:prstGeom>
          <a:noFill/>
          <a:ln w="9525">
            <a:noFill/>
          </a:ln>
        </p:spPr>
        <p:txBody>
          <a:bodyPr wrap="square" anchor="t" anchorCtr="0">
            <a:spAutoFit/>
          </a:bodyPr>
          <a:lstStyle/>
          <a:p>
            <a:pPr algn="l">
              <a:lnSpc>
                <a:spcPct val="150000"/>
              </a:lnSpc>
              <a:buClrTx/>
              <a:buSzTx/>
              <a:buNone/>
            </a:pPr>
            <a:r>
              <a:rPr lang="en-US" altLang="zh-CN" sz="1800" b="1" dirty="0">
                <a:latin typeface="黑体" panose="02010609060101010101" pitchFamily="2" charset="-122"/>
                <a:ea typeface="黑体" panose="02010609060101010101" pitchFamily="2" charset="-122"/>
              </a:rPr>
              <a:t>1.2 </a:t>
            </a:r>
            <a:r>
              <a:rPr lang="en-US" altLang="zh-CN" sz="1800" b="1" dirty="0" err="1">
                <a:latin typeface="黑体" panose="02010609060101010101" pitchFamily="2" charset="-122"/>
                <a:ea typeface="黑体" panose="02010609060101010101" pitchFamily="2" charset="-122"/>
              </a:rPr>
              <a:t>国内外研究现状</a:t>
            </a:r>
            <a:endParaRPr lang="en-US" altLang="zh-CN" sz="1800" b="1" dirty="0">
              <a:latin typeface="黑体" panose="02010609060101010101" pitchFamily="2" charset="-122"/>
              <a:ea typeface="黑体" panose="02010609060101010101" pitchFamily="2" charset="-122"/>
            </a:endParaRPr>
          </a:p>
          <a:p>
            <a:pPr marL="285750" indent="-285750" algn="l">
              <a:lnSpc>
                <a:spcPct val="150000"/>
              </a:lnSpc>
              <a:buClrTx/>
              <a:buSzTx/>
              <a:buFont typeface="Wingdings" pitchFamily="2" charset="2"/>
              <a:buChar char="Ø"/>
            </a:pPr>
            <a:r>
              <a:rPr lang="en-US" altLang="zh-CN" sz="1800" b="1" dirty="0" err="1">
                <a:latin typeface="黑体" panose="02010609060101010101" pitchFamily="2" charset="-122"/>
                <a:ea typeface="黑体" panose="02010609060101010101" pitchFamily="2" charset="-122"/>
              </a:rPr>
              <a:t>文献综述</a:t>
            </a:r>
            <a:endParaRPr lang="en-US" altLang="zh-CN" sz="1800" b="1" dirty="0">
              <a:latin typeface="黑体" panose="02010609060101010101" pitchFamily="2" charset="-122"/>
              <a:ea typeface="黑体" panose="02010609060101010101" pitchFamily="2" charset="-122"/>
            </a:endParaRPr>
          </a:p>
        </p:txBody>
      </p:sp>
      <p:sp>
        <p:nvSpPr>
          <p:cNvPr id="13314"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一、理论依据</a:t>
            </a:r>
          </a:p>
        </p:txBody>
      </p:sp>
      <p:sp>
        <p:nvSpPr>
          <p:cNvPr id="4" name="Rectangle 3">
            <a:extLst>
              <a:ext uri="{FF2B5EF4-FFF2-40B4-BE49-F238E27FC236}">
                <a16:creationId xmlns:a16="http://schemas.microsoft.com/office/drawing/2014/main" id="{B7E3960B-9DA6-DC19-83BE-1A23BDBAFFD4}"/>
              </a:ext>
            </a:extLst>
          </p:cNvPr>
          <p:cNvSpPr/>
          <p:nvPr/>
        </p:nvSpPr>
        <p:spPr>
          <a:xfrm>
            <a:off x="2555776" y="1340768"/>
            <a:ext cx="2736304" cy="6102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N" dirty="0"/>
              <a:t>软件项目风险定义与分类的研究</a:t>
            </a:r>
          </a:p>
        </p:txBody>
      </p:sp>
      <p:sp>
        <p:nvSpPr>
          <p:cNvPr id="5" name="Rectangle 4">
            <a:extLst>
              <a:ext uri="{FF2B5EF4-FFF2-40B4-BE49-F238E27FC236}">
                <a16:creationId xmlns:a16="http://schemas.microsoft.com/office/drawing/2014/main" id="{9F3097E4-7E11-2B8E-D86B-D186707C0394}"/>
              </a:ext>
            </a:extLst>
          </p:cNvPr>
          <p:cNvSpPr/>
          <p:nvPr/>
        </p:nvSpPr>
        <p:spPr>
          <a:xfrm>
            <a:off x="2555776" y="2471475"/>
            <a:ext cx="2736304" cy="6102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N" dirty="0"/>
              <a:t>软件项目风险识别的研究</a:t>
            </a:r>
          </a:p>
        </p:txBody>
      </p:sp>
      <p:sp>
        <p:nvSpPr>
          <p:cNvPr id="6" name="Rectangle 5">
            <a:extLst>
              <a:ext uri="{FF2B5EF4-FFF2-40B4-BE49-F238E27FC236}">
                <a16:creationId xmlns:a16="http://schemas.microsoft.com/office/drawing/2014/main" id="{1DFA90E6-5A1F-D3EE-DEF7-9F6A01C9979A}"/>
              </a:ext>
            </a:extLst>
          </p:cNvPr>
          <p:cNvSpPr/>
          <p:nvPr/>
        </p:nvSpPr>
        <p:spPr>
          <a:xfrm>
            <a:off x="2555776" y="3602182"/>
            <a:ext cx="2736304" cy="6102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N" dirty="0"/>
              <a:t>软件项目风险评估的研究</a:t>
            </a:r>
          </a:p>
        </p:txBody>
      </p:sp>
      <p:sp>
        <p:nvSpPr>
          <p:cNvPr id="7" name="Rectangle 6">
            <a:extLst>
              <a:ext uri="{FF2B5EF4-FFF2-40B4-BE49-F238E27FC236}">
                <a16:creationId xmlns:a16="http://schemas.microsoft.com/office/drawing/2014/main" id="{45079FEF-697B-2380-79E2-DDCA74171D55}"/>
              </a:ext>
            </a:extLst>
          </p:cNvPr>
          <p:cNvSpPr/>
          <p:nvPr/>
        </p:nvSpPr>
        <p:spPr>
          <a:xfrm>
            <a:off x="2555776" y="4742986"/>
            <a:ext cx="2736304" cy="6102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N" dirty="0"/>
              <a:t>软件项目风险管理的研究</a:t>
            </a:r>
          </a:p>
        </p:txBody>
      </p:sp>
      <p:sp>
        <p:nvSpPr>
          <p:cNvPr id="8" name="Down Arrow 7">
            <a:extLst>
              <a:ext uri="{FF2B5EF4-FFF2-40B4-BE49-F238E27FC236}">
                <a16:creationId xmlns:a16="http://schemas.microsoft.com/office/drawing/2014/main" id="{A2A0F6C0-D9BD-B2E2-963A-E08874DD5B6C}"/>
              </a:ext>
            </a:extLst>
          </p:cNvPr>
          <p:cNvSpPr/>
          <p:nvPr/>
        </p:nvSpPr>
        <p:spPr>
          <a:xfrm>
            <a:off x="3851920" y="1951023"/>
            <a:ext cx="144016" cy="50304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N"/>
          </a:p>
        </p:txBody>
      </p:sp>
      <p:sp>
        <p:nvSpPr>
          <p:cNvPr id="9" name="Down Arrow 8">
            <a:extLst>
              <a:ext uri="{FF2B5EF4-FFF2-40B4-BE49-F238E27FC236}">
                <a16:creationId xmlns:a16="http://schemas.microsoft.com/office/drawing/2014/main" id="{ADFD4B85-B224-7CB6-C32C-CB883B287636}"/>
              </a:ext>
            </a:extLst>
          </p:cNvPr>
          <p:cNvSpPr/>
          <p:nvPr/>
        </p:nvSpPr>
        <p:spPr>
          <a:xfrm>
            <a:off x="3855949" y="3082061"/>
            <a:ext cx="144016" cy="50304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N"/>
          </a:p>
        </p:txBody>
      </p:sp>
      <p:sp>
        <p:nvSpPr>
          <p:cNvPr id="10" name="Down Arrow 9">
            <a:extLst>
              <a:ext uri="{FF2B5EF4-FFF2-40B4-BE49-F238E27FC236}">
                <a16:creationId xmlns:a16="http://schemas.microsoft.com/office/drawing/2014/main" id="{D0F84EF6-8A47-EF66-395A-76B733B8CAC6}"/>
              </a:ext>
            </a:extLst>
          </p:cNvPr>
          <p:cNvSpPr/>
          <p:nvPr/>
        </p:nvSpPr>
        <p:spPr>
          <a:xfrm>
            <a:off x="3851100" y="4226678"/>
            <a:ext cx="144016" cy="50304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框 3"/>
          <p:cNvSpPr txBox="1"/>
          <p:nvPr/>
        </p:nvSpPr>
        <p:spPr>
          <a:xfrm>
            <a:off x="170180" y="456565"/>
            <a:ext cx="3498215" cy="858377"/>
          </a:xfrm>
          <a:prstGeom prst="rect">
            <a:avLst/>
          </a:prstGeom>
          <a:noFill/>
          <a:ln w="9525">
            <a:noFill/>
          </a:ln>
        </p:spPr>
        <p:txBody>
          <a:bodyPr wrap="square" anchor="t" anchorCtr="0">
            <a:spAutoFit/>
          </a:bodyPr>
          <a:lstStyle/>
          <a:p>
            <a:pPr algn="l">
              <a:lnSpc>
                <a:spcPct val="150000"/>
              </a:lnSpc>
              <a:buClrTx/>
              <a:buSzTx/>
              <a:buNone/>
            </a:pPr>
            <a:r>
              <a:rPr lang="en-US" altLang="zh-CN" sz="1800" b="1" dirty="0">
                <a:latin typeface="黑体" panose="02010609060101010101" pitchFamily="2" charset="-122"/>
                <a:ea typeface="黑体" panose="02010609060101010101" pitchFamily="2" charset="-122"/>
              </a:rPr>
              <a:t>1.2 </a:t>
            </a:r>
            <a:r>
              <a:rPr lang="en-US" altLang="zh-CN" sz="1800" b="1" dirty="0" err="1">
                <a:latin typeface="黑体" panose="02010609060101010101" pitchFamily="2" charset="-122"/>
                <a:ea typeface="黑体" panose="02010609060101010101" pitchFamily="2" charset="-122"/>
              </a:rPr>
              <a:t>国内外研究现状</a:t>
            </a:r>
            <a:endParaRPr lang="en-US" altLang="zh-CN" sz="1800" b="1" dirty="0">
              <a:latin typeface="黑体" panose="02010609060101010101" pitchFamily="2" charset="-122"/>
              <a:ea typeface="黑体" panose="02010609060101010101" pitchFamily="2" charset="-122"/>
            </a:endParaRPr>
          </a:p>
          <a:p>
            <a:pPr marL="285750" indent="-285750" algn="l">
              <a:lnSpc>
                <a:spcPct val="150000"/>
              </a:lnSpc>
              <a:buClrTx/>
              <a:buSzTx/>
              <a:buFont typeface="Wingdings" pitchFamily="2" charset="2"/>
              <a:buChar char="Ø"/>
            </a:pPr>
            <a:r>
              <a:rPr lang="en-US" altLang="zh-CN" sz="1800" b="1" dirty="0" err="1">
                <a:latin typeface="黑体" panose="02010609060101010101" pitchFamily="2" charset="-122"/>
                <a:ea typeface="黑体" panose="02010609060101010101" pitchFamily="2" charset="-122"/>
              </a:rPr>
              <a:t>文献综述</a:t>
            </a:r>
            <a:endParaRPr lang="en-US" altLang="zh-CN" sz="1800" b="1" dirty="0">
              <a:latin typeface="黑体" panose="02010609060101010101" pitchFamily="2" charset="-122"/>
              <a:ea typeface="黑体" panose="02010609060101010101" pitchFamily="2" charset="-122"/>
            </a:endParaRPr>
          </a:p>
        </p:txBody>
      </p:sp>
      <p:sp>
        <p:nvSpPr>
          <p:cNvPr id="13314"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一、理论依据</a:t>
            </a:r>
          </a:p>
        </p:txBody>
      </p:sp>
      <p:sp>
        <p:nvSpPr>
          <p:cNvPr id="37" name="文本框 36"/>
          <p:cNvSpPr txBox="1"/>
          <p:nvPr/>
        </p:nvSpPr>
        <p:spPr>
          <a:xfrm>
            <a:off x="1167765" y="1556385"/>
            <a:ext cx="4778375" cy="368300"/>
          </a:xfrm>
          <a:prstGeom prst="rect">
            <a:avLst/>
          </a:prstGeom>
          <a:noFill/>
          <a:ln w="9525">
            <a:noFill/>
          </a:ln>
        </p:spPr>
        <p:txBody>
          <a:bodyPr wrap="square" anchor="t" anchorCtr="0">
            <a:spAutoFit/>
          </a:bodyPr>
          <a:lstStyle/>
          <a:p>
            <a:r>
              <a:rPr lang="zh-CN" altLang="en-US" b="1" dirty="0">
                <a:latin typeface="黑体" panose="02010609060101010101" pitchFamily="2" charset="-122"/>
                <a:ea typeface="黑体" panose="02010609060101010101" pitchFamily="2" charset="-122"/>
                <a:sym typeface="思源黑体" pitchFamily="34" charset="-122"/>
              </a:rPr>
              <a:t>关于软件项目风险定义与分类的文献研究</a:t>
            </a:r>
            <a:endParaRPr lang="zh-CN" altLang="en-US" sz="1800" b="1" dirty="0">
              <a:latin typeface="黑体" panose="02010609060101010101" pitchFamily="2" charset="-122"/>
              <a:ea typeface="黑体" panose="02010609060101010101" pitchFamily="2" charset="-122"/>
              <a:sym typeface="思源黑体" pitchFamily="34" charset="-122"/>
            </a:endParaRPr>
          </a:p>
        </p:txBody>
      </p:sp>
      <p:sp>
        <p:nvSpPr>
          <p:cNvPr id="38" name="Content Placeholder 2"/>
          <p:cNvSpPr txBox="1"/>
          <p:nvPr/>
        </p:nvSpPr>
        <p:spPr>
          <a:xfrm>
            <a:off x="747395" y="1908810"/>
            <a:ext cx="7878445" cy="1472565"/>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en-US" altLang="zh-CN" sz="1600" dirty="0">
                <a:solidFill>
                  <a:srgbClr val="000000"/>
                </a:solidFill>
                <a:latin typeface="宋体" panose="02010600030101010101" pitchFamily="2" charset="-122"/>
                <a:cs typeface="宋体" panose="02010600030101010101" pitchFamily="2" charset="-122"/>
                <a:sym typeface="思源黑体" pitchFamily="34" charset="-122"/>
              </a:rPr>
              <a:t>    </a:t>
            </a:r>
            <a:r>
              <a:rPr lang="zh-CN" altLang="en-US" sz="1600" dirty="0">
                <a:solidFill>
                  <a:srgbClr val="000000"/>
                </a:solidFill>
                <a:latin typeface="宋体" panose="02010600030101010101" pitchFamily="2" charset="-122"/>
                <a:cs typeface="宋体" panose="02010600030101010101" pitchFamily="2" charset="-122"/>
                <a:sym typeface="+mn-ea"/>
              </a:rPr>
              <a:t>功能、质量、进度与成本未达预期</a:t>
            </a:r>
            <a:endParaRPr lang="en-US" altLang="zh-CN" sz="1600" dirty="0">
              <a:solidFill>
                <a:srgbClr val="000000"/>
              </a:solidFill>
              <a:latin typeface="宋体" panose="02010600030101010101" pitchFamily="2" charset="-122"/>
              <a:cs typeface="宋体" panose="02010600030101010101" pitchFamily="2" charset="-122"/>
              <a:sym typeface="+mn-ea"/>
            </a:endParaRPr>
          </a:p>
          <a:p>
            <a:pPr>
              <a:lnSpc>
                <a:spcPct val="150000"/>
              </a:lnSpc>
              <a:spcBef>
                <a:spcPct val="20000"/>
              </a:spcBef>
              <a:buFont typeface="Arial" panose="020B0604020202020204" pitchFamily="34" charset="0"/>
            </a:pPr>
            <a:r>
              <a:rPr lang="zh-CN" altLang="en-US" sz="1600" dirty="0">
                <a:solidFill>
                  <a:srgbClr val="000000"/>
                </a:solidFill>
                <a:latin typeface="宋体" panose="02010600030101010101" pitchFamily="2" charset="-122"/>
                <a:cs typeface="宋体" panose="02010600030101010101" pitchFamily="2" charset="-122"/>
                <a:sym typeface="思源黑体" pitchFamily="34" charset="-122"/>
              </a:rPr>
              <a:t>    需求风险、技术风险、管理风险、环境风险</a:t>
            </a:r>
          </a:p>
        </p:txBody>
      </p:sp>
      <p:sp>
        <p:nvSpPr>
          <p:cNvPr id="39" name="文本框 38"/>
          <p:cNvSpPr txBox="1"/>
          <p:nvPr/>
        </p:nvSpPr>
        <p:spPr>
          <a:xfrm>
            <a:off x="1167765" y="3644900"/>
            <a:ext cx="5638165" cy="368300"/>
          </a:xfrm>
          <a:prstGeom prst="rect">
            <a:avLst/>
          </a:prstGeom>
          <a:noFill/>
          <a:ln w="9525">
            <a:noFill/>
          </a:ln>
        </p:spPr>
        <p:txBody>
          <a:bodyPr wrap="square" anchor="t" anchorCtr="0">
            <a:spAutoFit/>
          </a:bodyPr>
          <a:lstStyle/>
          <a:p>
            <a:r>
              <a:rPr lang="zh-CN" altLang="en-US" sz="1800" b="1" dirty="0">
                <a:latin typeface="黑体" panose="02010609060101010101" pitchFamily="2" charset="-122"/>
                <a:ea typeface="黑体" panose="02010609060101010101" pitchFamily="2" charset="-122"/>
                <a:sym typeface="+mn-ea"/>
              </a:rPr>
              <a:t>关于软件项目风险识别的文献研究</a:t>
            </a:r>
            <a:endParaRPr lang="zh-CN" altLang="en-US" sz="1800" b="1" dirty="0">
              <a:latin typeface="黑体" panose="02010609060101010101" pitchFamily="2" charset="-122"/>
              <a:ea typeface="黑体" panose="02010609060101010101" pitchFamily="2" charset="-122"/>
              <a:sym typeface="思源黑体" pitchFamily="34" charset="-122"/>
            </a:endParaRPr>
          </a:p>
        </p:txBody>
      </p:sp>
      <p:sp>
        <p:nvSpPr>
          <p:cNvPr id="40" name="Content Placeholder 2"/>
          <p:cNvSpPr txBox="1"/>
          <p:nvPr/>
        </p:nvSpPr>
        <p:spPr>
          <a:xfrm>
            <a:off x="643255" y="4077335"/>
            <a:ext cx="8144510" cy="1326515"/>
          </a:xfrm>
          <a:prstGeom prst="rect">
            <a:avLst/>
          </a:prstGeom>
          <a:noFill/>
          <a:ln w="9525">
            <a:noFill/>
          </a:ln>
        </p:spPr>
        <p:txBody>
          <a:bodyPr lIns="121682" tIns="60841" rIns="121682" bIns="60841" anchor="t" anchorCtr="0"/>
          <a:lstStyle/>
          <a:p>
            <a:pPr indent="133985">
              <a:lnSpc>
                <a:spcPct val="150000"/>
              </a:lnSpc>
            </a:pPr>
            <a:r>
              <a:rPr lang="en-US" altLang="zh-CN" sz="1600" dirty="0">
                <a:latin typeface="宋体" panose="02010600030101010101" pitchFamily="2" charset="-122"/>
                <a:cs typeface="宋体" panose="02010600030101010101" pitchFamily="2" charset="-122"/>
                <a:sym typeface="+mn-ea"/>
              </a:rPr>
              <a:t>   </a:t>
            </a:r>
            <a:r>
              <a:rPr lang="zh-CN" altLang="en-US" sz="1600" dirty="0">
                <a:latin typeface="宋体" panose="02010600030101010101" pitchFamily="2" charset="-122"/>
                <a:cs typeface="宋体" panose="02010600030101010101" pitchFamily="2" charset="-122"/>
                <a:sym typeface="+mn-ea"/>
              </a:rPr>
              <a:t>通过研究软件项目需求复杂性与项目风险之间的关系，识别风险。</a:t>
            </a:r>
            <a:endParaRPr lang="zh-CN" altLang="en-US" sz="1600" dirty="0">
              <a:solidFill>
                <a:srgbClr val="000000"/>
              </a:solidFill>
              <a:latin typeface="宋体" panose="02010600030101010101" pitchFamily="2" charset="-122"/>
              <a:cs typeface="宋体" panose="02010600030101010101" pitchFamily="2" charset="-122"/>
              <a:sym typeface="思源黑体" pitchFamily="34" charset="-122"/>
            </a:endParaRPr>
          </a:p>
        </p:txBody>
      </p:sp>
      <p:sp>
        <p:nvSpPr>
          <p:cNvPr id="24" name="Shape 22"/>
          <p:cNvSpPr/>
          <p:nvPr>
            <p:custDataLst>
              <p:tags r:id="rId1"/>
            </p:custDataLst>
          </p:nvPr>
        </p:nvSpPr>
        <p:spPr>
          <a:xfrm>
            <a:off x="682943" y="157262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1</a:t>
            </a:r>
          </a:p>
        </p:txBody>
      </p:sp>
      <p:sp>
        <p:nvSpPr>
          <p:cNvPr id="2" name="Shape 22"/>
          <p:cNvSpPr/>
          <p:nvPr>
            <p:custDataLst>
              <p:tags r:id="rId2"/>
            </p:custDataLst>
          </p:nvPr>
        </p:nvSpPr>
        <p:spPr>
          <a:xfrm>
            <a:off x="695643" y="364526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框 3"/>
          <p:cNvSpPr txBox="1"/>
          <p:nvPr/>
        </p:nvSpPr>
        <p:spPr>
          <a:xfrm>
            <a:off x="170180" y="456565"/>
            <a:ext cx="2888615" cy="858377"/>
          </a:xfrm>
          <a:prstGeom prst="rect">
            <a:avLst/>
          </a:prstGeom>
          <a:noFill/>
          <a:ln w="9525">
            <a:noFill/>
          </a:ln>
        </p:spPr>
        <p:txBody>
          <a:bodyPr wrap="square" anchor="t" anchorCtr="0">
            <a:spAutoFit/>
          </a:bodyPr>
          <a:lstStyle/>
          <a:p>
            <a:pPr algn="l">
              <a:lnSpc>
                <a:spcPct val="150000"/>
              </a:lnSpc>
              <a:buClrTx/>
              <a:buSzTx/>
              <a:buNone/>
            </a:pPr>
            <a:r>
              <a:rPr lang="en-US" altLang="zh-CN" sz="1800" b="1" dirty="0">
                <a:latin typeface="黑体" panose="02010609060101010101" pitchFamily="2" charset="-122"/>
                <a:ea typeface="黑体" panose="02010609060101010101" pitchFamily="2" charset="-122"/>
              </a:rPr>
              <a:t>1.2 </a:t>
            </a:r>
            <a:r>
              <a:rPr lang="en-US" altLang="zh-CN" sz="1800" b="1" dirty="0" err="1">
                <a:latin typeface="黑体" panose="02010609060101010101" pitchFamily="2" charset="-122"/>
                <a:ea typeface="黑体" panose="02010609060101010101" pitchFamily="2" charset="-122"/>
              </a:rPr>
              <a:t>国内外研究现状</a:t>
            </a:r>
            <a:endParaRPr lang="en-US" altLang="zh-CN" sz="1800" b="1" dirty="0">
              <a:latin typeface="黑体" panose="02010609060101010101" pitchFamily="2" charset="-122"/>
              <a:ea typeface="黑体" panose="02010609060101010101" pitchFamily="2" charset="-122"/>
            </a:endParaRPr>
          </a:p>
          <a:p>
            <a:pPr marL="285750" indent="-285750" algn="l">
              <a:lnSpc>
                <a:spcPct val="150000"/>
              </a:lnSpc>
              <a:buClrTx/>
              <a:buSzTx/>
              <a:buFont typeface="Wingdings" pitchFamily="2" charset="2"/>
              <a:buChar char="Ø"/>
            </a:pPr>
            <a:r>
              <a:rPr lang="en-US" altLang="zh-CN" sz="1800" b="1" dirty="0" err="1">
                <a:latin typeface="黑体" panose="02010609060101010101" pitchFamily="2" charset="-122"/>
                <a:ea typeface="黑体" panose="02010609060101010101" pitchFamily="2" charset="-122"/>
              </a:rPr>
              <a:t>文献综述</a:t>
            </a:r>
            <a:endParaRPr lang="en-US" altLang="zh-CN" sz="1800" b="1" dirty="0">
              <a:latin typeface="黑体" panose="02010609060101010101" pitchFamily="2" charset="-122"/>
              <a:ea typeface="黑体" panose="02010609060101010101" pitchFamily="2" charset="-122"/>
            </a:endParaRPr>
          </a:p>
        </p:txBody>
      </p:sp>
      <p:sp>
        <p:nvSpPr>
          <p:cNvPr id="13314"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一、理论依据</a:t>
            </a:r>
          </a:p>
        </p:txBody>
      </p:sp>
      <p:sp>
        <p:nvSpPr>
          <p:cNvPr id="37" name="文本框 36"/>
          <p:cNvSpPr txBox="1"/>
          <p:nvPr/>
        </p:nvSpPr>
        <p:spPr>
          <a:xfrm>
            <a:off x="1167765" y="1501140"/>
            <a:ext cx="4778375" cy="368300"/>
          </a:xfrm>
          <a:prstGeom prst="rect">
            <a:avLst/>
          </a:prstGeom>
          <a:noFill/>
          <a:ln w="9525">
            <a:noFill/>
          </a:ln>
        </p:spPr>
        <p:txBody>
          <a:bodyPr wrap="square" anchor="t" anchorCtr="0">
            <a:spAutoFit/>
          </a:bodyPr>
          <a:lstStyle/>
          <a:p>
            <a:r>
              <a:rPr lang="zh-CN" altLang="en-US" sz="1800" b="1" dirty="0">
                <a:latin typeface="黑体" panose="02010609060101010101" pitchFamily="2" charset="-122"/>
                <a:ea typeface="黑体" panose="02010609060101010101" pitchFamily="2" charset="-122"/>
                <a:sym typeface="+mn-ea"/>
              </a:rPr>
              <a:t>关于软件项目风险评估与成因的文献研究</a:t>
            </a:r>
          </a:p>
        </p:txBody>
      </p:sp>
      <p:sp>
        <p:nvSpPr>
          <p:cNvPr id="38" name="Content Placeholder 2"/>
          <p:cNvSpPr txBox="1"/>
          <p:nvPr/>
        </p:nvSpPr>
        <p:spPr>
          <a:xfrm>
            <a:off x="747395" y="1837055"/>
            <a:ext cx="7878445" cy="1472565"/>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zh-CN" altLang="en-US" sz="1600" dirty="0"/>
              <a:t>基于证据理论的软件项目风险评估方法 </a:t>
            </a:r>
            <a:endParaRPr lang="zh-CN" altLang="en-US" sz="1600" dirty="0">
              <a:sym typeface="+mn-ea"/>
            </a:endParaRPr>
          </a:p>
        </p:txBody>
      </p:sp>
      <p:sp>
        <p:nvSpPr>
          <p:cNvPr id="39" name="文本框 38"/>
          <p:cNvSpPr txBox="1"/>
          <p:nvPr/>
        </p:nvSpPr>
        <p:spPr>
          <a:xfrm>
            <a:off x="1158240" y="3930650"/>
            <a:ext cx="5638165" cy="368300"/>
          </a:xfrm>
          <a:prstGeom prst="rect">
            <a:avLst/>
          </a:prstGeom>
          <a:noFill/>
          <a:ln w="9525">
            <a:noFill/>
          </a:ln>
        </p:spPr>
        <p:txBody>
          <a:bodyPr wrap="square" anchor="t" anchorCtr="0">
            <a:spAutoFit/>
          </a:bodyPr>
          <a:lstStyle/>
          <a:p>
            <a:r>
              <a:rPr lang="zh-CN" altLang="en-US" sz="1800" b="1" dirty="0">
                <a:latin typeface="黑体" panose="02010609060101010101" pitchFamily="2" charset="-122"/>
                <a:ea typeface="黑体" panose="02010609060101010101" pitchFamily="2" charset="-122"/>
                <a:sym typeface="思源黑体" pitchFamily="34" charset="-122"/>
              </a:rPr>
              <a:t>关于软件项目风险管理的文献研究</a:t>
            </a:r>
          </a:p>
        </p:txBody>
      </p:sp>
      <p:sp>
        <p:nvSpPr>
          <p:cNvPr id="40" name="Content Placeholder 2"/>
          <p:cNvSpPr txBox="1"/>
          <p:nvPr/>
        </p:nvSpPr>
        <p:spPr>
          <a:xfrm>
            <a:off x="795655" y="4292909"/>
            <a:ext cx="7830185" cy="995680"/>
          </a:xfrm>
          <a:prstGeom prst="rect">
            <a:avLst/>
          </a:prstGeom>
          <a:noFill/>
          <a:ln w="9525">
            <a:noFill/>
          </a:ln>
        </p:spPr>
        <p:txBody>
          <a:bodyPr lIns="121682" tIns="60841" rIns="121682" bIns="60841" anchor="t" anchorCtr="0"/>
          <a:lstStyle/>
          <a:p>
            <a:pPr indent="133985">
              <a:lnSpc>
                <a:spcPct val="150000"/>
              </a:lnSpc>
            </a:pPr>
            <a:r>
              <a:rPr lang="en-US" altLang="zh-CN" sz="1600" dirty="0">
                <a:sym typeface="+mn-ea"/>
              </a:rPr>
              <a:t>   </a:t>
            </a:r>
            <a:r>
              <a:rPr lang="zh-CN" altLang="en-US" sz="1600" dirty="0">
                <a:sym typeface="+mn-ea"/>
              </a:rPr>
              <a:t>识别出风险之后采取对应的措施，应对与监控</a:t>
            </a:r>
            <a:r>
              <a:rPr lang="en-US" altLang="zh-CN" sz="1600" dirty="0">
                <a:sym typeface="+mn-ea"/>
              </a:rPr>
              <a:t> </a:t>
            </a:r>
            <a:endParaRPr lang="zh-CN" altLang="en-US" sz="1600" dirty="0">
              <a:sym typeface="+mn-ea"/>
            </a:endParaRPr>
          </a:p>
        </p:txBody>
      </p:sp>
      <p:sp>
        <p:nvSpPr>
          <p:cNvPr id="24" name="Shape 22"/>
          <p:cNvSpPr/>
          <p:nvPr>
            <p:custDataLst>
              <p:tags r:id="rId1"/>
            </p:custDataLst>
          </p:nvPr>
        </p:nvSpPr>
        <p:spPr>
          <a:xfrm>
            <a:off x="675323" y="392530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4</a:t>
            </a:r>
          </a:p>
        </p:txBody>
      </p:sp>
      <p:sp>
        <p:nvSpPr>
          <p:cNvPr id="2" name="Shape 22"/>
          <p:cNvSpPr/>
          <p:nvPr>
            <p:custDataLst>
              <p:tags r:id="rId2"/>
            </p:custDataLst>
          </p:nvPr>
        </p:nvSpPr>
        <p:spPr>
          <a:xfrm>
            <a:off x="695643" y="148436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2"/>
          <p:cNvSpPr txBox="1"/>
          <p:nvPr/>
        </p:nvSpPr>
        <p:spPr>
          <a:xfrm>
            <a:off x="179705" y="476250"/>
            <a:ext cx="3663315" cy="858377"/>
          </a:xfrm>
          <a:prstGeom prst="rect">
            <a:avLst/>
          </a:prstGeom>
          <a:noFill/>
          <a:ln w="9525">
            <a:noFill/>
          </a:ln>
        </p:spPr>
        <p:txBody>
          <a:bodyPr wrap="square" anchor="t" anchorCtr="0">
            <a:spAutoFit/>
          </a:bodyPr>
          <a:lstStyle/>
          <a:p>
            <a:pPr algn="l">
              <a:lnSpc>
                <a:spcPct val="150000"/>
              </a:lnSpc>
              <a:buClrTx/>
              <a:buSzTx/>
              <a:buNone/>
            </a:pPr>
            <a:r>
              <a:rPr lang="en-US" altLang="zh-CN" sz="1800" b="1" dirty="0">
                <a:latin typeface="黑体" panose="02010609060101010101" pitchFamily="2" charset="-122"/>
                <a:ea typeface="黑体" panose="02010609060101010101" pitchFamily="2" charset="-122"/>
              </a:rPr>
              <a:t>1.2 </a:t>
            </a:r>
            <a:r>
              <a:rPr lang="en-US" altLang="zh-CN" sz="1800" b="1" dirty="0" err="1">
                <a:latin typeface="黑体" panose="02010609060101010101" pitchFamily="2" charset="-122"/>
                <a:ea typeface="黑体" panose="02010609060101010101" pitchFamily="2" charset="-122"/>
              </a:rPr>
              <a:t>国内外研究现状</a:t>
            </a:r>
            <a:endParaRPr lang="en-US" altLang="zh-CN" sz="1800" b="1" dirty="0">
              <a:latin typeface="黑体" panose="02010609060101010101" pitchFamily="2" charset="-122"/>
              <a:ea typeface="黑体" panose="02010609060101010101" pitchFamily="2" charset="-122"/>
            </a:endParaRPr>
          </a:p>
          <a:p>
            <a:pPr marL="285750" indent="-285750" algn="l">
              <a:lnSpc>
                <a:spcPct val="150000"/>
              </a:lnSpc>
              <a:buClrTx/>
              <a:buSzTx/>
              <a:buFont typeface="Wingdings" pitchFamily="2" charset="2"/>
              <a:buChar char="Ø"/>
            </a:pPr>
            <a:r>
              <a:rPr lang="en-US" altLang="zh-CN" sz="1800" b="1" dirty="0" err="1">
                <a:latin typeface="黑体" panose="02010609060101010101" pitchFamily="2" charset="-122"/>
                <a:ea typeface="黑体" panose="02010609060101010101" pitchFamily="2" charset="-122"/>
              </a:rPr>
              <a:t>文献评述</a:t>
            </a:r>
            <a:endParaRPr lang="en-US" altLang="zh-CN" sz="1800" b="1" dirty="0">
              <a:latin typeface="黑体" panose="02010609060101010101" pitchFamily="2" charset="-122"/>
              <a:ea typeface="黑体" panose="02010609060101010101" pitchFamily="2" charset="-122"/>
            </a:endParaRPr>
          </a:p>
        </p:txBody>
      </p:sp>
      <p:sp>
        <p:nvSpPr>
          <p:cNvPr id="14338"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一、立论依据</a:t>
            </a:r>
          </a:p>
        </p:txBody>
      </p:sp>
      <p:sp>
        <p:nvSpPr>
          <p:cNvPr id="100" name="文本框 99"/>
          <p:cNvSpPr txBox="1"/>
          <p:nvPr/>
        </p:nvSpPr>
        <p:spPr>
          <a:xfrm>
            <a:off x="611505" y="1772920"/>
            <a:ext cx="7858125" cy="1620315"/>
          </a:xfrm>
          <a:prstGeom prst="rect">
            <a:avLst/>
          </a:prstGeom>
          <a:noFill/>
          <a:ln w="9525">
            <a:noFill/>
          </a:ln>
        </p:spPr>
        <p:txBody>
          <a:bodyPr wrap="square">
            <a:spAutoFit/>
          </a:bodyPr>
          <a:lstStyle/>
          <a:p>
            <a:pPr algn="l">
              <a:lnSpc>
                <a:spcPct val="150000"/>
              </a:lnSpc>
              <a:spcBef>
                <a:spcPct val="20000"/>
              </a:spcBef>
              <a:buClrTx/>
              <a:buSzTx/>
              <a:buFont typeface="Arial" panose="020B0604020202020204" pitchFamily="34" charset="0"/>
            </a:pPr>
            <a:r>
              <a:rPr lang="en-US" altLang="zh-CN" sz="1600" dirty="0">
                <a:ea typeface="宋体" panose="02010600030101010101" pitchFamily="2" charset="-122"/>
              </a:rPr>
              <a:t>1. </a:t>
            </a:r>
            <a:r>
              <a:rPr lang="zh-CN" altLang="en-US" sz="1600" dirty="0">
                <a:ea typeface="宋体" panose="02010600030101010101" pitchFamily="2" charset="-122"/>
              </a:rPr>
              <a:t>无法避免，只能做好风险管理。级别风险、评估影响、管理成因，监控执行。</a:t>
            </a:r>
            <a:endParaRPr lang="en-US" altLang="zh-CN" sz="1600" dirty="0">
              <a:ea typeface="宋体" panose="02010600030101010101" pitchFamily="2" charset="-122"/>
            </a:endParaRPr>
          </a:p>
          <a:p>
            <a:pPr algn="l">
              <a:lnSpc>
                <a:spcPct val="150000"/>
              </a:lnSpc>
              <a:spcBef>
                <a:spcPct val="20000"/>
              </a:spcBef>
              <a:buClrTx/>
              <a:buSzTx/>
              <a:buFont typeface="Arial" panose="020B0604020202020204" pitchFamily="34" charset="0"/>
            </a:pPr>
            <a:endParaRPr lang="zh-CN" altLang="en-US" sz="1600" dirty="0">
              <a:ea typeface="宋体" panose="02010600030101010101" pitchFamily="2" charset="-122"/>
            </a:endParaRPr>
          </a:p>
          <a:p>
            <a:pPr algn="l">
              <a:lnSpc>
                <a:spcPct val="150000"/>
              </a:lnSpc>
              <a:spcBef>
                <a:spcPct val="20000"/>
              </a:spcBef>
              <a:buClrTx/>
              <a:buSzTx/>
              <a:buFont typeface="Arial" panose="020B0604020202020204" pitchFamily="34" charset="0"/>
            </a:pPr>
            <a:r>
              <a:rPr lang="en-US" altLang="zh-CN" sz="1600" dirty="0">
                <a:ea typeface="宋体" panose="02010600030101010101" pitchFamily="2" charset="-122"/>
              </a:rPr>
              <a:t> 2. </a:t>
            </a:r>
            <a:r>
              <a:rPr lang="zh-CN" altLang="en-US" sz="1600" dirty="0"/>
              <a:t>中小型互联网公司迅速发展，针对尚未形成规模的互联网公司如何进行软件项目风险进行管理，尚处于空白阶段。</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2"/>
          <p:cNvSpPr txBox="1"/>
          <p:nvPr/>
        </p:nvSpPr>
        <p:spPr>
          <a:xfrm>
            <a:off x="251143" y="477203"/>
            <a:ext cx="2457450" cy="442878"/>
          </a:xfrm>
          <a:prstGeom prst="rect">
            <a:avLst/>
          </a:prstGeom>
          <a:noFill/>
          <a:ln w="9525">
            <a:noFill/>
          </a:ln>
        </p:spPr>
        <p:txBody>
          <a:bodyPr wrap="square" anchor="t" anchorCtr="0">
            <a:spAutoFit/>
          </a:bodyPr>
          <a:lstStyle/>
          <a:p>
            <a:pPr algn="l">
              <a:lnSpc>
                <a:spcPct val="150000"/>
              </a:lnSpc>
              <a:buClrTx/>
              <a:buSzTx/>
              <a:buNone/>
            </a:pPr>
            <a:r>
              <a:rPr lang="en-US" altLang="zh-CN" sz="1800" b="1" dirty="0">
                <a:latin typeface="黑体" panose="02010609060101010101" pitchFamily="2" charset="-122"/>
                <a:ea typeface="黑体" panose="02010609060101010101" pitchFamily="2" charset="-122"/>
              </a:rPr>
              <a:t>1.3 </a:t>
            </a:r>
            <a:r>
              <a:rPr lang="en-US" altLang="zh-CN" sz="1800" b="1" dirty="0" err="1">
                <a:latin typeface="黑体" panose="02010609060101010101" pitchFamily="2" charset="-122"/>
                <a:ea typeface="黑体" panose="02010609060101010101" pitchFamily="2" charset="-122"/>
              </a:rPr>
              <a:t>参考文献</a:t>
            </a:r>
            <a:r>
              <a:rPr lang="zh-CN" altLang="en-US" sz="1800" b="1" dirty="0">
                <a:latin typeface="黑体" panose="02010609060101010101" pitchFamily="2" charset="-122"/>
                <a:ea typeface="黑体" panose="02010609060101010101" pitchFamily="2" charset="-122"/>
              </a:rPr>
              <a:t>总结</a:t>
            </a:r>
            <a:endParaRPr lang="en-US" altLang="zh-CN" sz="1800" b="1" dirty="0">
              <a:latin typeface="黑体" panose="02010609060101010101" pitchFamily="2" charset="-122"/>
              <a:ea typeface="黑体" panose="02010609060101010101" pitchFamily="2" charset="-122"/>
            </a:endParaRPr>
          </a:p>
        </p:txBody>
      </p:sp>
      <p:sp>
        <p:nvSpPr>
          <p:cNvPr id="15362"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一、立论依据</a:t>
            </a:r>
          </a:p>
        </p:txBody>
      </p:sp>
      <p:graphicFrame>
        <p:nvGraphicFramePr>
          <p:cNvPr id="5" name="表格 4"/>
          <p:cNvGraphicFramePr/>
          <p:nvPr>
            <p:custDataLst>
              <p:tags r:id="rId1"/>
            </p:custDataLst>
            <p:extLst>
              <p:ext uri="{D42A27DB-BD31-4B8C-83A1-F6EECF244321}">
                <p14:modId xmlns:p14="http://schemas.microsoft.com/office/powerpoint/2010/main" val="1073753017"/>
              </p:ext>
            </p:extLst>
          </p:nvPr>
        </p:nvGraphicFramePr>
        <p:xfrm>
          <a:off x="683260" y="2202815"/>
          <a:ext cx="7454265" cy="2060575"/>
        </p:xfrm>
        <a:graphic>
          <a:graphicData uri="http://schemas.openxmlformats.org/drawingml/2006/table">
            <a:tbl>
              <a:tblPr firstRow="1" bandRow="1">
                <a:tableStyleId>{5C22544A-7EE6-4342-B048-85BDC9FD1C3A}</a:tableStyleId>
              </a:tblPr>
              <a:tblGrid>
                <a:gridCol w="1860550">
                  <a:extLst>
                    <a:ext uri="{9D8B030D-6E8A-4147-A177-3AD203B41FA5}">
                      <a16:colId xmlns:a16="http://schemas.microsoft.com/office/drawing/2014/main" val="20000"/>
                    </a:ext>
                  </a:extLst>
                </a:gridCol>
                <a:gridCol w="1766570">
                  <a:extLst>
                    <a:ext uri="{9D8B030D-6E8A-4147-A177-3AD203B41FA5}">
                      <a16:colId xmlns:a16="http://schemas.microsoft.com/office/drawing/2014/main" val="20001"/>
                    </a:ext>
                  </a:extLst>
                </a:gridCol>
                <a:gridCol w="1918335">
                  <a:extLst>
                    <a:ext uri="{9D8B030D-6E8A-4147-A177-3AD203B41FA5}">
                      <a16:colId xmlns:a16="http://schemas.microsoft.com/office/drawing/2014/main" val="20002"/>
                    </a:ext>
                  </a:extLst>
                </a:gridCol>
                <a:gridCol w="1908810">
                  <a:extLst>
                    <a:ext uri="{9D8B030D-6E8A-4147-A177-3AD203B41FA5}">
                      <a16:colId xmlns:a16="http://schemas.microsoft.com/office/drawing/2014/main" val="20003"/>
                    </a:ext>
                  </a:extLst>
                </a:gridCol>
              </a:tblGrid>
              <a:tr h="412115">
                <a:tc>
                  <a:txBody>
                    <a:bodyPr/>
                    <a:lstStyle/>
                    <a:p>
                      <a:pPr indent="0" algn="ctr">
                        <a:buNone/>
                      </a:pPr>
                      <a:endParaRPr lang="en-US" altLang="en-US" sz="1800" b="1">
                        <a:solidFill>
                          <a:srgbClr val="000000"/>
                        </a:solidFill>
                        <a:latin typeface="宋体" panose="02010600030101010101" pitchFamily="2" charset="-122"/>
                      </a:endParaRPr>
                    </a:p>
                  </a:txBody>
                  <a:tcPr marL="12700" marR="12700" marT="1270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800" b="1" dirty="0">
                          <a:solidFill>
                            <a:srgbClr val="000000"/>
                          </a:solidFill>
                          <a:latin typeface="Arial" panose="020B0604020202020204" pitchFamily="34" charset="0"/>
                          <a:ea typeface="宋体" panose="02010600030101010101" pitchFamily="2" charset="-122"/>
                        </a:rPr>
                        <a:t>国内</a:t>
                      </a:r>
                      <a:endParaRPr lang="zh-CN" altLang="en-US" sz="1800" b="1" dirty="0">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800" b="1" dirty="0">
                          <a:solidFill>
                            <a:srgbClr val="000000"/>
                          </a:solidFill>
                          <a:latin typeface="Arial" panose="020B0604020202020204" pitchFamily="34" charset="0"/>
                          <a:ea typeface="宋体" panose="02010600030101010101" pitchFamily="2" charset="-122"/>
                        </a:rPr>
                        <a:t>国外</a:t>
                      </a:r>
                      <a:endParaRPr lang="zh-CN" altLang="en-US" sz="1800" b="1" dirty="0">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800" b="1">
                          <a:solidFill>
                            <a:srgbClr val="000000"/>
                          </a:solidFill>
                          <a:latin typeface="Arial" panose="020B0604020202020204" pitchFamily="34" charset="0"/>
                          <a:ea typeface="宋体" panose="02010600030101010101" pitchFamily="2" charset="-122"/>
                        </a:rPr>
                        <a:t>小计</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anchor="ctr">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115">
                <a:tc>
                  <a:txBody>
                    <a:bodyPr/>
                    <a:lstStyle/>
                    <a:p>
                      <a:pPr indent="0" algn="ctr">
                        <a:buNone/>
                      </a:pPr>
                      <a:r>
                        <a:rPr lang="zh-CN" sz="1800" b="1">
                          <a:solidFill>
                            <a:srgbClr val="000000"/>
                          </a:solidFill>
                          <a:latin typeface="Arial" panose="020B0604020202020204" pitchFamily="34" charset="0"/>
                          <a:ea typeface="宋体" panose="02010600030101010101" pitchFamily="2" charset="-122"/>
                        </a:rPr>
                        <a:t>核心期刊</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altLang="zh-CN" sz="1800" b="1" dirty="0">
                          <a:solidFill>
                            <a:srgbClr val="000000"/>
                          </a:solidFill>
                          <a:latin typeface="宋体" panose="02010600030101010101" pitchFamily="2" charset="-122"/>
                        </a:rPr>
                        <a:t>30</a:t>
                      </a:r>
                      <a:endParaRPr lang="en-US" altLang="en-US" sz="1800" b="1" dirty="0">
                        <a:solidFill>
                          <a:srgbClr val="000000"/>
                        </a:solidFill>
                        <a:latin typeface="宋体" panose="02010600030101010101" pitchFamily="2" charset="-122"/>
                      </a:endParaRPr>
                    </a:p>
                  </a:txBody>
                  <a:tcPr marL="12700" marR="12700" marT="12700"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altLang="zh-CN" sz="1800" b="1" dirty="0">
                          <a:solidFill>
                            <a:srgbClr val="000000"/>
                          </a:solidFill>
                          <a:latin typeface="宋体" panose="02010600030101010101" pitchFamily="2" charset="-122"/>
                        </a:rPr>
                        <a:t>11</a:t>
                      </a:r>
                      <a:endParaRPr lang="en-US" altLang="en-US" sz="1800" b="1" dirty="0">
                        <a:solidFill>
                          <a:srgbClr val="000000"/>
                        </a:solidFill>
                        <a:latin typeface="宋体" panose="02010600030101010101" pitchFamily="2" charset="-122"/>
                      </a:endParaRPr>
                    </a:p>
                  </a:txBody>
                  <a:tcPr marL="12700" marR="12700" marT="12700"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altLang="zh-CN" sz="1800" b="1" dirty="0">
                          <a:solidFill>
                            <a:srgbClr val="000000"/>
                          </a:solidFill>
                          <a:latin typeface="宋体" panose="02010600030101010101" pitchFamily="2" charset="-122"/>
                        </a:rPr>
                        <a:t>41</a:t>
                      </a:r>
                      <a:endParaRPr lang="en-US" altLang="en-US" sz="1800" b="1" dirty="0">
                        <a:solidFill>
                          <a:srgbClr val="000000"/>
                        </a:solidFill>
                        <a:latin typeface="宋体" panose="02010600030101010101" pitchFamily="2" charset="-122"/>
                      </a:endParaRPr>
                    </a:p>
                  </a:txBody>
                  <a:tcPr marL="12700" marR="12700" marT="12700" anchor="ctr">
                    <a:lnL>
                      <a:noFill/>
                    </a:lnL>
                    <a:lnR cap="flat">
                      <a:noFill/>
                    </a:lnR>
                    <a:lnT w="12700" cap="flat" cmpd="sng">
                      <a:solidFill>
                        <a:srgbClr val="00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2115">
                <a:tc>
                  <a:txBody>
                    <a:bodyPr/>
                    <a:lstStyle/>
                    <a:p>
                      <a:pPr indent="0" algn="ctr">
                        <a:buNone/>
                      </a:pPr>
                      <a:r>
                        <a:rPr lang="zh-CN" sz="1800" b="1" dirty="0">
                          <a:solidFill>
                            <a:srgbClr val="000000"/>
                          </a:solidFill>
                          <a:latin typeface="Arial" panose="020B0604020202020204" pitchFamily="34" charset="0"/>
                          <a:ea typeface="宋体" panose="02010600030101010101" pitchFamily="2" charset="-122"/>
                        </a:rPr>
                        <a:t>非核心期刊</a:t>
                      </a:r>
                      <a:endParaRPr lang="zh-CN" altLang="en-US" sz="1800" b="1" dirty="0">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altLang="zh-CN" sz="1800" b="1" dirty="0">
                          <a:solidFill>
                            <a:srgbClr val="000000"/>
                          </a:solidFill>
                          <a:latin typeface="宋体" panose="02010600030101010101" pitchFamily="2" charset="-122"/>
                        </a:rPr>
                        <a:t>3</a:t>
                      </a:r>
                      <a:endParaRPr lang="en-US" altLang="en-US" sz="1800" b="1" dirty="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altLang="zh-CN" sz="1800" b="1" dirty="0">
                          <a:solidFill>
                            <a:srgbClr val="000000"/>
                          </a:solidFill>
                          <a:latin typeface="宋体" panose="02010600030101010101" pitchFamily="2" charset="-122"/>
                        </a:rPr>
                        <a:t>0</a:t>
                      </a:r>
                      <a:endParaRPr lang="en-US" altLang="en-US" sz="1800" b="1" dirty="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altLang="zh-CN" sz="1800" b="1" dirty="0">
                          <a:solidFill>
                            <a:srgbClr val="000000"/>
                          </a:solidFill>
                          <a:latin typeface="宋体" panose="02010600030101010101" pitchFamily="2" charset="-122"/>
                        </a:rPr>
                        <a:t>3</a:t>
                      </a:r>
                      <a:endParaRPr lang="en-US" altLang="en-US" sz="1800" b="1" dirty="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2115">
                <a:tc>
                  <a:txBody>
                    <a:bodyPr/>
                    <a:lstStyle/>
                    <a:p>
                      <a:pPr indent="0" algn="ctr">
                        <a:buNone/>
                      </a:pPr>
                      <a:r>
                        <a:rPr lang="zh-CN" sz="1800" b="1">
                          <a:solidFill>
                            <a:srgbClr val="000000"/>
                          </a:solidFill>
                          <a:latin typeface="Arial" panose="020B0604020202020204" pitchFamily="34" charset="0"/>
                          <a:ea typeface="宋体" panose="02010600030101010101" pitchFamily="2" charset="-122"/>
                        </a:rPr>
                        <a:t>论文</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altLang="zh-CN" sz="1800" b="1" dirty="0">
                          <a:solidFill>
                            <a:srgbClr val="000000"/>
                          </a:solidFill>
                          <a:latin typeface="宋体" panose="02010600030101010101" pitchFamily="2" charset="-122"/>
                        </a:rPr>
                        <a:t>16</a:t>
                      </a:r>
                      <a:endParaRPr lang="en-US" altLang="en-US" sz="1800" b="1" dirty="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altLang="zh-CN" sz="1800" b="1" dirty="0">
                          <a:solidFill>
                            <a:srgbClr val="000000"/>
                          </a:solidFill>
                          <a:latin typeface="宋体" panose="02010600030101010101" pitchFamily="2" charset="-122"/>
                        </a:rPr>
                        <a:t>0</a:t>
                      </a:r>
                      <a:endParaRPr lang="en-US" altLang="en-US" sz="1800" b="1" dirty="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800" b="1" dirty="0">
                          <a:solidFill>
                            <a:srgbClr val="000000"/>
                          </a:solidFill>
                          <a:latin typeface="宋体" panose="02010600030101010101" pitchFamily="2" charset="-122"/>
                        </a:rPr>
                        <a:t>1</a:t>
                      </a:r>
                      <a:r>
                        <a:rPr lang="en-US" altLang="zh-CN" sz="1800" b="1" dirty="0">
                          <a:solidFill>
                            <a:srgbClr val="000000"/>
                          </a:solidFill>
                          <a:latin typeface="宋体" panose="02010600030101010101" pitchFamily="2" charset="-122"/>
                        </a:rPr>
                        <a:t>6</a:t>
                      </a:r>
                      <a:endParaRPr lang="en-US" altLang="en-US" sz="1800" b="1" dirty="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2115">
                <a:tc>
                  <a:txBody>
                    <a:bodyPr/>
                    <a:lstStyle/>
                    <a:p>
                      <a:pPr indent="0" algn="ctr">
                        <a:buNone/>
                      </a:pPr>
                      <a:r>
                        <a:rPr lang="zh-CN" sz="1800" b="1">
                          <a:solidFill>
                            <a:srgbClr val="000000"/>
                          </a:solidFill>
                          <a:latin typeface="Arial" panose="020B0604020202020204" pitchFamily="34" charset="0"/>
                          <a:ea typeface="宋体" panose="02010600030101010101" pitchFamily="2" charset="-122"/>
                        </a:rPr>
                        <a:t>汇总</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800" b="1" dirty="0">
                          <a:solidFill>
                            <a:srgbClr val="000000"/>
                          </a:solidFill>
                          <a:latin typeface="宋体" panose="02010600030101010101" pitchFamily="2" charset="-122"/>
                        </a:rPr>
                        <a:t>49</a:t>
                      </a:r>
                      <a:endParaRPr lang="en-US" altLang="en-US" sz="1800" b="1" dirty="0">
                        <a:solidFill>
                          <a:srgbClr val="000000"/>
                        </a:solidFill>
                        <a:latin typeface="宋体" panose="02010600030101010101" pitchFamily="2" charset="-122"/>
                      </a:endParaRPr>
                    </a:p>
                  </a:txBody>
                  <a:tcPr marL="12700" marR="12700" marT="12700"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800" b="1" dirty="0">
                          <a:solidFill>
                            <a:srgbClr val="000000"/>
                          </a:solidFill>
                          <a:latin typeface="宋体" panose="02010600030101010101" pitchFamily="2" charset="-122"/>
                        </a:rPr>
                        <a:t>11</a:t>
                      </a:r>
                      <a:endParaRPr lang="en-US" altLang="en-US" sz="1800" b="1" dirty="0">
                        <a:solidFill>
                          <a:srgbClr val="000000"/>
                        </a:solidFill>
                        <a:latin typeface="宋体" panose="02010600030101010101" pitchFamily="2" charset="-122"/>
                      </a:endParaRPr>
                    </a:p>
                  </a:txBody>
                  <a:tcPr marL="12700" marR="12700" marT="12700"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800" b="1" dirty="0">
                          <a:solidFill>
                            <a:srgbClr val="000000"/>
                          </a:solidFill>
                          <a:latin typeface="宋体" panose="02010600030101010101" pitchFamily="2" charset="-122"/>
                        </a:rPr>
                        <a:t>60</a:t>
                      </a:r>
                      <a:endParaRPr lang="en-US" altLang="en-US" sz="1800" b="1" dirty="0">
                        <a:solidFill>
                          <a:srgbClr val="000000"/>
                        </a:solidFill>
                        <a:latin typeface="宋体" panose="02010600030101010101" pitchFamily="2" charset="-122"/>
                      </a:endParaRPr>
                    </a:p>
                  </a:txBody>
                  <a:tcPr marL="12700" marR="12700" marT="12700" anchor="ctr">
                    <a:lnL>
                      <a:noFill/>
                    </a:lnL>
                    <a:lnR cap="flat">
                      <a:noFill/>
                    </a:lnR>
                    <a:lnT cap="flat">
                      <a:noFill/>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2YzNjBkOTgyNWQ1YTMxYzM3MzMwNWFiODNmOWIzYWMifQ=="/>
</p:tagLst>
</file>

<file path=ppt/tags/tag10.xml><?xml version="1.0" encoding="utf-8"?>
<p:tagLst xmlns:a="http://schemas.openxmlformats.org/drawingml/2006/main" xmlns:r="http://schemas.openxmlformats.org/officeDocument/2006/relationships" xmlns:p="http://schemas.openxmlformats.org/presentationml/2006/main">
  <p:tag name="KSO_WM_UNIT_LINE_FORE_SCHEMECOLOR_INDEX" val="13"/>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LAYERLEVEL" val="1_1_1"/>
  <p:tag name="KSO_WM_TAG_VERSION" val="1.0"/>
  <p:tag name="KSO_WM_BEAUTIFY_FLAG" val="#wm#"/>
  <p:tag name="KSO_WM_TEMPLATE_CATEGORY" val="custom"/>
  <p:tag name="KSO_WM_TEMPLATE_INDEX" val="20204327"/>
  <p:tag name="KSO_WM_UNIT_ID" val="custom20204327_3*l_h_i*1_2_1"/>
</p:tagLst>
</file>

<file path=ppt/tags/tag11.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12.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23"/>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LAYERLEVEL" val="1_1_1"/>
  <p:tag name="KSO_WM_TAG_VERSION" val="1.0"/>
  <p:tag name="KSO_WM_BEAUTIFY_FLAG" val="#wm#"/>
  <p:tag name="KSO_WM_UNIT_PRESET_TEXT" val="单击此处添加小标题内容"/>
  <p:tag name="KSO_WM_TEMPLATE_CATEGORY" val="custom"/>
  <p:tag name="KSO_WM_TEMPLATE_INDEX" val="20204327"/>
  <p:tag name="KSO_WM_UNIT_ID" val="custom20204327_3*l_h_a*1_2_1"/>
  <p:tag name="KSO_WM_UNIT_ISNUMDGMTITLE" val="0"/>
</p:tagLst>
</file>

<file path=ppt/tags/tag13.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NOCLEAR" val="0"/>
  <p:tag name="KSO_WM_UNIT_VALUE" val="5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27"/>
  <p:tag name="KSO_WM_UNIT_ID" val="custom20204327_3*l_h_f*1_2_1"/>
  <p:tag name="KSO_WM_UNIT_SUBTYPE" val="a"/>
</p:tagLst>
</file>

<file path=ppt/tags/tag14.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15.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16.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17.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18.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19.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xml><?xml version="1.0" encoding="utf-8"?>
<p:tagLst xmlns:a="http://schemas.openxmlformats.org/drawingml/2006/main" xmlns:r="http://schemas.openxmlformats.org/officeDocument/2006/relationships" xmlns:p="http://schemas.openxmlformats.org/presentationml/2006/main">
  <p:tag name="KSO_WM_UNIT_LINE_FORE_SCHEMECOLOR_INDEX" val="13"/>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LAYERLEVEL" val="1_1_1"/>
  <p:tag name="KSO_WM_TAG_VERSION" val="1.0"/>
  <p:tag name="KSO_WM_BEAUTIFY_FLAG" val="#wm#"/>
  <p:tag name="KSO_WM_TEMPLATE_CATEGORY" val="custom"/>
  <p:tag name="KSO_WM_TEMPLATE_INDEX" val="20204327"/>
  <p:tag name="KSO_WM_UNIT_ID" val="custom20204327_3*l_h_i*1_1_1"/>
</p:tagLst>
</file>

<file path=ppt/tags/tag20.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1.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2.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3.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4.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5.xml><?xml version="1.0" encoding="utf-8"?>
<p:tagLst xmlns:a="http://schemas.openxmlformats.org/drawingml/2006/main" xmlns:r="http://schemas.openxmlformats.org/officeDocument/2006/relationships" xmlns:p="http://schemas.openxmlformats.org/presentationml/2006/main">
  <p:tag name="KSO_WM_UNIT_TABLE_BEAUTIFY" val="smartTable{0f94d92d-e24c-478e-ad19-d66fef1d0eba}"/>
  <p:tag name="TABLE_ENDDRAG_ORIGIN_RECT" val="586*194"/>
  <p:tag name="TABLE_ENDDRAG_RECT" val="70*173*586*194"/>
</p:tagLst>
</file>

<file path=ppt/tags/tag26.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7.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8.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9.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LAYERLEVEL" val="1_1_1"/>
  <p:tag name="KSO_WM_TAG_VERSION" val="1.0"/>
  <p:tag name="KSO_WM_BEAUTIFY_FLAG" val="#wm#"/>
  <p:tag name="KSO_WM_TEMPLATE_CATEGORY" val="custom"/>
  <p:tag name="KSO_WM_TEMPLATE_INDEX" val="20204327"/>
  <p:tag name="KSO_WM_UNIT_ID" val="custom20204327_3*l_h_i*1_1_2"/>
</p:tagLst>
</file>

<file path=ppt/tags/tag30.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1.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2.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3.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4.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5.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6.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4.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23"/>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LAYERLEVEL" val="1_1_1"/>
  <p:tag name="KSO_WM_TAG_VERSION" val="1.0"/>
  <p:tag name="KSO_WM_BEAUTIFY_FLAG" val="#wm#"/>
  <p:tag name="KSO_WM_UNIT_PRESET_TEXT" val="单击此处添加小标题内容"/>
  <p:tag name="KSO_WM_TEMPLATE_CATEGORY" val="custom"/>
  <p:tag name="KSO_WM_TEMPLATE_INDEX" val="20204327"/>
  <p:tag name="KSO_WM_UNIT_ID" val="custom20204327_3*l_h_a*1_1_1"/>
  <p:tag name="KSO_WM_UNIT_ISNUMDGMTITLE" val="0"/>
</p:tagLst>
</file>

<file path=ppt/tags/tag5.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NOCLEAR" val="0"/>
  <p:tag name="KSO_WM_UNIT_VALUE" val="5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27"/>
  <p:tag name="KSO_WM_UNIT_ID" val="custom20204327_3*l_h_f*1_1_1"/>
  <p:tag name="KSO_WM_UNIT_SUBTYPE" val="a"/>
</p:tagLst>
</file>

<file path=ppt/tags/tag6.xml><?xml version="1.0" encoding="utf-8"?>
<p:tagLst xmlns:a="http://schemas.openxmlformats.org/drawingml/2006/main" xmlns:r="http://schemas.openxmlformats.org/officeDocument/2006/relationships" xmlns:p="http://schemas.openxmlformats.org/presentationml/2006/main">
  <p:tag name="KSO_WM_UNIT_LINE_FORE_SCHEMECOLOR_INDEX" val="13"/>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327"/>
  <p:tag name="KSO_WM_UNIT_ID" val="custom20204327_3*l_h_i*1_3_1"/>
</p:tagLst>
</file>

<file path=ppt/tags/tag7.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LAYERLEVEL" val="1_1_1"/>
  <p:tag name="KSO_WM_TAG_VERSION" val="1.0"/>
  <p:tag name="KSO_WM_BEAUTIFY_FLAG" val="#wm#"/>
  <p:tag name="KSO_WM_TEMPLATE_CATEGORY" val="custom"/>
  <p:tag name="KSO_WM_TEMPLATE_INDEX" val="20204327"/>
  <p:tag name="KSO_WM_UNIT_ID" val="custom20204327_3*l_h_i*1_3_2"/>
</p:tagLst>
</file>

<file path=ppt/tags/tag8.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23"/>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LAYERLEVEL" val="1_1_1"/>
  <p:tag name="KSO_WM_TAG_VERSION" val="1.0"/>
  <p:tag name="KSO_WM_BEAUTIFY_FLAG" val="#wm#"/>
  <p:tag name="KSO_WM_UNIT_PRESET_TEXT" val="单击此处添加小标题内容"/>
  <p:tag name="KSO_WM_TEMPLATE_CATEGORY" val="custom"/>
  <p:tag name="KSO_WM_TEMPLATE_INDEX" val="20204327"/>
  <p:tag name="KSO_WM_UNIT_ID" val="custom20204327_3*l_h_a*1_3_1"/>
  <p:tag name="KSO_WM_UNIT_ISNUMDGMTITLE" val="0"/>
</p:tagLst>
</file>

<file path=ppt/tags/tag9.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NOCLEAR" val="0"/>
  <p:tag name="KSO_WM_UNIT_VALUE" val="52"/>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27"/>
  <p:tag name="KSO_WM_UNIT_ID" val="custom20204327_3*l_h_f*1_3_1"/>
  <p:tag name="KSO_WM_UNIT_SUBTYPE" val="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3187</TotalTime>
  <Words>1487</Words>
  <Application>Microsoft Macintosh PowerPoint</Application>
  <PresentationFormat>On-screen Show (4:3)</PresentationFormat>
  <Paragraphs>214</Paragraphs>
  <Slides>18</Slides>
  <Notes>4</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18</vt:i4>
      </vt:variant>
    </vt:vector>
  </HeadingPairs>
  <TitlesOfParts>
    <vt:vector size="35" baseType="lpstr">
      <vt:lpstr>-apple-system</vt:lpstr>
      <vt:lpstr>PingFang-SC-Regular</vt:lpstr>
      <vt:lpstr>黑体</vt:lpstr>
      <vt:lpstr>宋体</vt:lpstr>
      <vt:lpstr>思源黑体</vt:lpstr>
      <vt:lpstr>Arial</vt:lpstr>
      <vt:lpstr>Calibri</vt:lpstr>
      <vt:lpstr>Noto Sans</vt:lpstr>
      <vt:lpstr>Times New Roman</vt:lpstr>
      <vt:lpstr>Wingdings</vt:lpstr>
      <vt:lpstr>Office 主题</vt:lpstr>
      <vt:lpstr>自定义设计方案</vt:lpstr>
      <vt:lpstr>1_自定义设计方案</vt:lpstr>
      <vt:lpstr>1_Office 主题</vt:lpstr>
      <vt:lpstr>2_Office 主题</vt:lpstr>
      <vt:lpstr>3_Office 主题</vt:lpstr>
      <vt:lpstr>4_Office 主题</vt:lpstr>
      <vt:lpstr>工商管理硕士学位论文 开题报告</vt:lpstr>
      <vt:lpstr>目  录</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肖思勇</cp:lastModifiedBy>
  <cp:revision>76</cp:revision>
  <dcterms:created xsi:type="dcterms:W3CDTF">2021-06-15T13:23:00Z</dcterms:created>
  <dcterms:modified xsi:type="dcterms:W3CDTF">2024-06-09T08:25:46Z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F8884717A85C4D56A4AD55622F0DA6A9</vt:lpwstr>
  </property>
  <property fmtid="{D5CDD505-2E9C-101B-9397-08002B2CF9AE}" pid="3" name="KSOProductBuildVer">
    <vt:lpwstr>2052-11.1.0.11744</vt:lpwstr>
  </property>
</Properties>
</file>