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2"/>
  </p:notesMasterIdLst>
  <p:sldIdLst>
    <p:sldId id="291" r:id="rId2"/>
    <p:sldId id="257" r:id="rId3"/>
    <p:sldId id="258" r:id="rId4"/>
    <p:sldId id="268" r:id="rId5"/>
    <p:sldId id="277" r:id="rId6"/>
    <p:sldId id="269" r:id="rId7"/>
    <p:sldId id="285" r:id="rId8"/>
    <p:sldId id="284" r:id="rId9"/>
    <p:sldId id="263" r:id="rId10"/>
    <p:sldId id="281" r:id="rId11"/>
    <p:sldId id="264" r:id="rId12"/>
    <p:sldId id="287" r:id="rId13"/>
    <p:sldId id="288" r:id="rId14"/>
    <p:sldId id="289" r:id="rId15"/>
    <p:sldId id="290" r:id="rId16"/>
    <p:sldId id="292" r:id="rId17"/>
    <p:sldId id="293" r:id="rId18"/>
    <p:sldId id="266" r:id="rId19"/>
    <p:sldId id="28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0483B-B6A6-404C-B5D3-920D6E8109CD}" type="datetimeFigureOut">
              <a:rPr lang="en-US" smtClean="0"/>
              <a:t>2016-06-06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36197-897E-4A8A-92AA-1699E218EFC8}" type="slidenum">
              <a:rPr lang="en-US" smtClean="0"/>
              <a:t>‹#›</a:t>
            </a:fld>
            <a:endParaRPr lang="en-US"/>
          </a:p>
        </p:txBody>
      </p:sp>
    </p:spTree>
    <p:extLst>
      <p:ext uri="{BB962C8B-B14F-4D97-AF65-F5344CB8AC3E}">
        <p14:creationId xmlns:p14="http://schemas.microsoft.com/office/powerpoint/2010/main" val="2642793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E36197-897E-4A8A-92AA-1699E218EFC8}" type="slidenum">
              <a:rPr lang="en-US" smtClean="0"/>
              <a:t>20</a:t>
            </a:fld>
            <a:endParaRPr lang="en-US"/>
          </a:p>
        </p:txBody>
      </p:sp>
    </p:spTree>
    <p:extLst>
      <p:ext uri="{BB962C8B-B14F-4D97-AF65-F5344CB8AC3E}">
        <p14:creationId xmlns:p14="http://schemas.microsoft.com/office/powerpoint/2010/main" val="145541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330BCD-7419-4EBA-B72F-3EFE721E0D77}" type="datetimeFigureOut">
              <a:rPr lang="en-US" smtClean="0"/>
              <a:t>2016-06-06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75207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30BCD-7419-4EBA-B72F-3EFE721E0D77}" type="datetimeFigureOut">
              <a:rPr lang="en-US" smtClean="0"/>
              <a:t>2016-06-06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317078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30BCD-7419-4EBA-B72F-3EFE721E0D77}" type="datetimeFigureOut">
              <a:rPr lang="en-US" smtClean="0"/>
              <a:t>2016-06-06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871D15-DE01-4421-B186-55B0487CBA2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9180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5330BCD-7419-4EBA-B72F-3EFE721E0D77}" type="datetimeFigureOut">
              <a:rPr lang="en-US" smtClean="0"/>
              <a:t>2016-06-06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3105299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5330BCD-7419-4EBA-B72F-3EFE721E0D77}" type="datetimeFigureOut">
              <a:rPr lang="en-US" smtClean="0"/>
              <a:t>2016-06-06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871D15-DE01-4421-B186-55B0487CBA2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5277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5330BCD-7419-4EBA-B72F-3EFE721E0D77}" type="datetimeFigureOut">
              <a:rPr lang="en-US" smtClean="0"/>
              <a:t>2016-06-06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145822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330BCD-7419-4EBA-B72F-3EFE721E0D77}" type="datetimeFigureOut">
              <a:rPr lang="en-US" smtClean="0"/>
              <a:t>2016-06-06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3831043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330BCD-7419-4EBA-B72F-3EFE721E0D77}" type="datetimeFigureOut">
              <a:rPr lang="en-US" smtClean="0"/>
              <a:t>2016-06-06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49342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330BCD-7419-4EBA-B72F-3EFE721E0D77}" type="datetimeFigureOut">
              <a:rPr lang="en-US" smtClean="0"/>
              <a:t>2016-06-06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109824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330BCD-7419-4EBA-B72F-3EFE721E0D77}" type="datetimeFigureOut">
              <a:rPr lang="en-US" smtClean="0"/>
              <a:t>2016-06-06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3913559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330BCD-7419-4EBA-B72F-3EFE721E0D77}" type="datetimeFigureOut">
              <a:rPr lang="en-US" smtClean="0"/>
              <a:t>2016-06-06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325072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330BCD-7419-4EBA-B72F-3EFE721E0D77}" type="datetimeFigureOut">
              <a:rPr lang="en-US" smtClean="0"/>
              <a:t>2016-06-06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154995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330BCD-7419-4EBA-B72F-3EFE721E0D77}" type="datetimeFigureOut">
              <a:rPr lang="en-US" smtClean="0"/>
              <a:t>2016-06-06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124116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330BCD-7419-4EBA-B72F-3EFE721E0D77}" type="datetimeFigureOut">
              <a:rPr lang="en-US" smtClean="0"/>
              <a:t>2016-06-06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62351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30BCD-7419-4EBA-B72F-3EFE721E0D77}" type="datetimeFigureOut">
              <a:rPr lang="en-US" smtClean="0"/>
              <a:t>2016-06-06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236057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330BCD-7419-4EBA-B72F-3EFE721E0D77}" type="datetimeFigureOut">
              <a:rPr lang="en-US" smtClean="0"/>
              <a:t>2016-06-06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D871D15-DE01-4421-B186-55B0487CBA26}" type="slidenum">
              <a:rPr lang="en-US" smtClean="0"/>
              <a:t>‹#›</a:t>
            </a:fld>
            <a:endParaRPr lang="en-US"/>
          </a:p>
        </p:txBody>
      </p:sp>
    </p:spTree>
    <p:extLst>
      <p:ext uri="{BB962C8B-B14F-4D97-AF65-F5344CB8AC3E}">
        <p14:creationId xmlns:p14="http://schemas.microsoft.com/office/powerpoint/2010/main" val="3447734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5330BCD-7419-4EBA-B72F-3EFE721E0D77}" type="datetimeFigureOut">
              <a:rPr lang="en-US" smtClean="0"/>
              <a:t>2016-06-06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D871D15-DE01-4421-B186-55B0487CBA26}" type="slidenum">
              <a:rPr lang="en-US" smtClean="0"/>
              <a:t>‹#›</a:t>
            </a:fld>
            <a:endParaRPr lang="en-US"/>
          </a:p>
        </p:txBody>
      </p:sp>
    </p:spTree>
    <p:extLst>
      <p:ext uri="{BB962C8B-B14F-4D97-AF65-F5344CB8AC3E}">
        <p14:creationId xmlns:p14="http://schemas.microsoft.com/office/powerpoint/2010/main" val="382223894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73628" y="1904150"/>
            <a:ext cx="6023528" cy="888427"/>
          </a:xfrm>
        </p:spPr>
        <p:txBody>
          <a:bodyPr>
            <a:normAutofit fontScale="90000"/>
          </a:bodyPr>
          <a:lstStyle/>
          <a:p>
            <a:r>
              <a:rPr lang="zh-CN" altLang="en-US" dirty="0" smtClean="0"/>
              <a:t>本科论文答辩</a:t>
            </a:r>
            <a:endParaRPr lang="en-US" dirty="0"/>
          </a:p>
        </p:txBody>
      </p:sp>
      <p:sp>
        <p:nvSpPr>
          <p:cNvPr id="3" name="Subtitle 2"/>
          <p:cNvSpPr>
            <a:spLocks noGrp="1"/>
          </p:cNvSpPr>
          <p:nvPr>
            <p:ph type="subTitle" idx="1"/>
          </p:nvPr>
        </p:nvSpPr>
        <p:spPr>
          <a:xfrm>
            <a:off x="7034451" y="4770304"/>
            <a:ext cx="5157549" cy="2087696"/>
          </a:xfrm>
        </p:spPr>
        <p:txBody>
          <a:bodyPr>
            <a:normAutofit/>
          </a:bodyPr>
          <a:lstStyle/>
          <a:p>
            <a:r>
              <a:rPr lang="zh-CN" altLang="en-US" dirty="0" smtClean="0"/>
              <a:t>姓名：付小松</a:t>
            </a:r>
            <a:endParaRPr lang="en-US" altLang="zh-CN" dirty="0" smtClean="0"/>
          </a:p>
          <a:p>
            <a:r>
              <a:rPr lang="zh-CN" altLang="en-US" dirty="0"/>
              <a:t>学</a:t>
            </a:r>
            <a:r>
              <a:rPr lang="zh-CN" altLang="en-US" dirty="0" smtClean="0"/>
              <a:t>号：</a:t>
            </a:r>
            <a:r>
              <a:rPr lang="en-US" altLang="zh-CN" dirty="0" smtClean="0"/>
              <a:t>1208060124</a:t>
            </a:r>
            <a:endParaRPr lang="en-US" altLang="zh-CN" dirty="0"/>
          </a:p>
          <a:p>
            <a:r>
              <a:rPr lang="zh-CN" altLang="en-US" dirty="0" smtClean="0"/>
              <a:t>导师：程欣宇</a:t>
            </a:r>
            <a:endParaRPr lang="en-US" altLang="zh-CN" dirty="0" smtClean="0"/>
          </a:p>
          <a:p>
            <a:endParaRPr lang="en-US" altLang="zh-CN" dirty="0" smtClean="0"/>
          </a:p>
          <a:p>
            <a:r>
              <a:rPr lang="en-US" altLang="zh-CN" dirty="0" smtClean="0"/>
              <a:t>2016.06.07</a:t>
            </a:r>
            <a:endParaRPr lang="en-US" dirty="0"/>
          </a:p>
        </p:txBody>
      </p:sp>
    </p:spTree>
    <p:extLst>
      <p:ext uri="{BB962C8B-B14F-4D97-AF65-F5344CB8AC3E}">
        <p14:creationId xmlns:p14="http://schemas.microsoft.com/office/powerpoint/2010/main" val="2092215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856" y="1211621"/>
            <a:ext cx="2804873" cy="407860"/>
          </a:xfrm>
        </p:spPr>
        <p:txBody>
          <a:bodyPr/>
          <a:lstStyle/>
          <a:p>
            <a:pPr marL="0" indent="0" algn="ctr">
              <a:buNone/>
            </a:pPr>
            <a:r>
              <a:rPr lang="zh-CN" altLang="en-US" dirty="0"/>
              <a:t>送水工</a:t>
            </a:r>
            <a:r>
              <a:rPr lang="zh-CN" altLang="en-US" dirty="0" smtClean="0"/>
              <a:t>功能模块的用例图</a:t>
            </a:r>
            <a:endParaRPr lang="en-US" altLang="zh-CN" dirty="0" smtClean="0"/>
          </a:p>
          <a:p>
            <a:pPr marL="0" indent="0" algn="ctr">
              <a:buNone/>
            </a:pPr>
            <a:endParaRPr lang="en-US" dirty="0"/>
          </a:p>
          <a:p>
            <a:pPr marL="0" indent="0" algn="ctr">
              <a:buNone/>
            </a:pPr>
            <a:endParaRPr lang="en-US" dirty="0"/>
          </a:p>
        </p:txBody>
      </p:sp>
      <p:sp>
        <p:nvSpPr>
          <p:cNvPr id="5" name="Content Placeholder 2"/>
          <p:cNvSpPr txBox="1">
            <a:spLocks/>
          </p:cNvSpPr>
          <p:nvPr/>
        </p:nvSpPr>
        <p:spPr>
          <a:xfrm>
            <a:off x="6632402" y="1266822"/>
            <a:ext cx="3040407" cy="5214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zh-CN" altLang="en-US" dirty="0" smtClean="0"/>
              <a:t>管理员功能模块的用例图</a:t>
            </a:r>
            <a:endParaRPr lang="en-US" altLang="zh-CN" dirty="0" smtClean="0"/>
          </a:p>
          <a:p>
            <a:pPr marL="0" indent="0" algn="ctr">
              <a:buFont typeface="Wingdings 3" charset="2"/>
              <a:buNone/>
            </a:pPr>
            <a:endParaRPr lang="en-US" dirty="0" smtClean="0"/>
          </a:p>
          <a:p>
            <a:pPr marL="0" indent="0" algn="ctr">
              <a:buFont typeface="Wingdings 3" charset="2"/>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106" y="2147256"/>
            <a:ext cx="3762375" cy="41719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167" y="2147256"/>
            <a:ext cx="3952875" cy="4229100"/>
          </a:xfrm>
          <a:prstGeom prst="rect">
            <a:avLst/>
          </a:prstGeom>
        </p:spPr>
      </p:pic>
    </p:spTree>
    <p:extLst>
      <p:ext uri="{BB962C8B-B14F-4D97-AF65-F5344CB8AC3E}">
        <p14:creationId xmlns:p14="http://schemas.microsoft.com/office/powerpoint/2010/main" val="1721257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706" y="2144617"/>
            <a:ext cx="8915400" cy="3777622"/>
          </a:xfrm>
        </p:spPr>
        <p:txBody>
          <a:bodyPr/>
          <a:lstStyle/>
          <a:p>
            <a:pPr marL="0" indent="0">
              <a:buNone/>
            </a:pPr>
            <a:r>
              <a:rPr lang="en-US" dirty="0" smtClean="0"/>
              <a:t>       </a:t>
            </a:r>
            <a:r>
              <a:rPr lang="zh-CN" altLang="en-US" dirty="0" smtClean="0"/>
              <a:t>数据库设计是系统设计的重要组成部分，优秀的数据库</a:t>
            </a:r>
            <a:r>
              <a:rPr lang="zh-CN" altLang="en-US" dirty="0"/>
              <a:t>设计可以提高数据的读写效率，有更好的扩展性，</a:t>
            </a:r>
            <a:r>
              <a:rPr lang="zh-CN" altLang="en-US" dirty="0" smtClean="0"/>
              <a:t>在</a:t>
            </a:r>
            <a:r>
              <a:rPr lang="zh-CN" altLang="en-US" dirty="0"/>
              <a:t>需</a:t>
            </a:r>
            <a:r>
              <a:rPr lang="zh-CN" altLang="en-US" dirty="0" smtClean="0"/>
              <a:t>要</a:t>
            </a:r>
            <a:r>
              <a:rPr lang="zh-CN" altLang="en-US" dirty="0"/>
              <a:t>时能根据需求扩展数据结构。</a:t>
            </a:r>
            <a:endParaRPr lang="en-US" dirty="0" smtClean="0"/>
          </a:p>
          <a:p>
            <a:pPr marL="0" indent="0">
              <a:buNone/>
            </a:pPr>
            <a:endParaRPr lang="en-US" dirty="0"/>
          </a:p>
          <a:p>
            <a:pPr marL="0" indent="0">
              <a:buNone/>
            </a:pPr>
            <a:r>
              <a:rPr lang="zh-CN" altLang="en-US" dirty="0" smtClean="0"/>
              <a:t>       本</a:t>
            </a:r>
            <a:r>
              <a:rPr lang="zh-CN" altLang="en-US" dirty="0"/>
              <a:t>系统的数据库表较多，所以将</a:t>
            </a:r>
            <a:r>
              <a:rPr lang="en-US" dirty="0"/>
              <a:t>E-R</a:t>
            </a:r>
            <a:r>
              <a:rPr lang="zh-CN" altLang="en-US" dirty="0"/>
              <a:t>图拆分成了两部</a:t>
            </a:r>
            <a:r>
              <a:rPr lang="zh-CN" altLang="en-US" dirty="0" smtClean="0"/>
              <a:t>分。</a:t>
            </a:r>
            <a:endParaRPr lang="en-US" dirty="0"/>
          </a:p>
        </p:txBody>
      </p:sp>
    </p:spTree>
    <p:extLst>
      <p:ext uri="{BB962C8B-B14F-4D97-AF65-F5344CB8AC3E}">
        <p14:creationId xmlns:p14="http://schemas.microsoft.com/office/powerpoint/2010/main" val="3625553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727" y="431092"/>
            <a:ext cx="8196550" cy="5606151"/>
          </a:xfrm>
        </p:spPr>
      </p:pic>
    </p:spTree>
    <p:extLst>
      <p:ext uri="{BB962C8B-B14F-4D97-AF65-F5344CB8AC3E}">
        <p14:creationId xmlns:p14="http://schemas.microsoft.com/office/powerpoint/2010/main" val="3118433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660" y="374545"/>
            <a:ext cx="8604174" cy="5739816"/>
          </a:xfrm>
        </p:spPr>
      </p:pic>
    </p:spTree>
    <p:extLst>
      <p:ext uri="{BB962C8B-B14F-4D97-AF65-F5344CB8AC3E}">
        <p14:creationId xmlns:p14="http://schemas.microsoft.com/office/powerpoint/2010/main" val="249155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504" y="701229"/>
            <a:ext cx="8911687" cy="786049"/>
          </a:xfrm>
        </p:spPr>
        <p:txBody>
          <a:bodyPr>
            <a:normAutofit/>
          </a:bodyPr>
          <a:lstStyle/>
          <a:p>
            <a:r>
              <a:rPr lang="zh-CN" altLang="en-US" b="1" dirty="0" smtClean="0">
                <a:solidFill>
                  <a:srgbClr val="FF0000"/>
                </a:solidFill>
              </a:rPr>
              <a:t>五</a:t>
            </a:r>
            <a:r>
              <a:rPr lang="zh-CN" altLang="en-US" b="1" dirty="0">
                <a:solidFill>
                  <a:srgbClr val="FF0000"/>
                </a:solidFill>
              </a:rPr>
              <a:t>、系统实</a:t>
            </a:r>
            <a:r>
              <a:rPr lang="zh-CN" altLang="en-US" b="1" dirty="0" smtClean="0">
                <a:solidFill>
                  <a:srgbClr val="FF0000"/>
                </a:solidFill>
              </a:rPr>
              <a:t>现</a:t>
            </a:r>
            <a:endParaRPr lang="en-US" b="1" dirty="0">
              <a:solidFill>
                <a:srgbClr val="FF0000"/>
              </a:solidFill>
            </a:endParaRPr>
          </a:p>
        </p:txBody>
      </p:sp>
      <p:pic>
        <p:nvPicPr>
          <p:cNvPr id="3" name="Picture 2"/>
          <p:cNvPicPr>
            <a:picLocks noChangeAspect="1"/>
          </p:cNvPicPr>
          <p:nvPr/>
        </p:nvPicPr>
        <p:blipFill>
          <a:blip r:embed="rId2"/>
          <a:stretch>
            <a:fillRect/>
          </a:stretch>
        </p:blipFill>
        <p:spPr>
          <a:xfrm>
            <a:off x="6458667" y="602077"/>
            <a:ext cx="5733333" cy="5780952"/>
          </a:xfrm>
          <a:prstGeom prst="rect">
            <a:avLst/>
          </a:prstGeom>
        </p:spPr>
      </p:pic>
      <p:pic>
        <p:nvPicPr>
          <p:cNvPr id="4" name="Picture 3"/>
          <p:cNvPicPr>
            <a:picLocks noChangeAspect="1"/>
          </p:cNvPicPr>
          <p:nvPr/>
        </p:nvPicPr>
        <p:blipFill>
          <a:blip r:embed="rId3"/>
          <a:stretch>
            <a:fillRect/>
          </a:stretch>
        </p:blipFill>
        <p:spPr>
          <a:xfrm>
            <a:off x="277715" y="2308494"/>
            <a:ext cx="6180952" cy="3695238"/>
          </a:xfrm>
          <a:prstGeom prst="rect">
            <a:avLst/>
          </a:prstGeom>
        </p:spPr>
      </p:pic>
    </p:spTree>
    <p:extLst>
      <p:ext uri="{BB962C8B-B14F-4D97-AF65-F5344CB8AC3E}">
        <p14:creationId xmlns:p14="http://schemas.microsoft.com/office/powerpoint/2010/main" val="851287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454" y="0"/>
            <a:ext cx="9101926" cy="6858000"/>
          </a:xfrm>
          <a:prstGeom prst="rect">
            <a:avLst/>
          </a:prstGeom>
        </p:spPr>
      </p:pic>
    </p:spTree>
    <p:extLst>
      <p:ext uri="{BB962C8B-B14F-4D97-AF65-F5344CB8AC3E}">
        <p14:creationId xmlns:p14="http://schemas.microsoft.com/office/powerpoint/2010/main" val="3001571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8248"/>
            <a:ext cx="12192000" cy="5309289"/>
          </a:xfrm>
          <a:prstGeom prst="rect">
            <a:avLst/>
          </a:prstGeom>
        </p:spPr>
      </p:pic>
    </p:spTree>
    <p:extLst>
      <p:ext uri="{BB962C8B-B14F-4D97-AF65-F5344CB8AC3E}">
        <p14:creationId xmlns:p14="http://schemas.microsoft.com/office/powerpoint/2010/main" val="1608798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37727" y="1764709"/>
            <a:ext cx="9180952" cy="4628571"/>
          </a:xfrm>
          <a:prstGeom prst="rect">
            <a:avLst/>
          </a:prstGeom>
        </p:spPr>
      </p:pic>
    </p:spTree>
    <p:extLst>
      <p:ext uri="{BB962C8B-B14F-4D97-AF65-F5344CB8AC3E}">
        <p14:creationId xmlns:p14="http://schemas.microsoft.com/office/powerpoint/2010/main" val="227143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zh-CN" altLang="en-US" dirty="0" smtClean="0"/>
              <a:t>     系统开发完成对系统进行了功能测试，覆盖了几乎所有的功能点。</a:t>
            </a:r>
            <a:endParaRPr lang="en-US" altLang="zh-CN" dirty="0" smtClean="0"/>
          </a:p>
          <a:p>
            <a:pPr marL="0" indent="0">
              <a:buNone/>
            </a:pPr>
            <a:endParaRPr lang="en-US" dirty="0"/>
          </a:p>
          <a:p>
            <a:pPr marL="0" indent="0">
              <a:buNone/>
            </a:pPr>
            <a:r>
              <a:rPr lang="en-US" dirty="0" smtClean="0"/>
              <a:t>     </a:t>
            </a:r>
            <a:r>
              <a:rPr lang="zh-CN" altLang="en-US" dirty="0" smtClean="0"/>
              <a:t>此外，还</a:t>
            </a:r>
            <a:r>
              <a:rPr lang="zh-CN" altLang="en-US" dirty="0"/>
              <a:t>使用</a:t>
            </a:r>
            <a:r>
              <a:rPr lang="en-US" altLang="zh-CN" dirty="0"/>
              <a:t>Jmeter</a:t>
            </a:r>
            <a:r>
              <a:rPr lang="zh-CN" altLang="en-US" dirty="0"/>
              <a:t>软件</a:t>
            </a:r>
            <a:r>
              <a:rPr lang="zh-CN" altLang="en-US" dirty="0" smtClean="0"/>
              <a:t>对系统进行了压力测试。</a:t>
            </a:r>
            <a:endParaRPr lang="en-US" dirty="0"/>
          </a:p>
        </p:txBody>
      </p:sp>
      <p:sp>
        <p:nvSpPr>
          <p:cNvPr id="4" name="Title 1"/>
          <p:cNvSpPr>
            <a:spLocks noGrp="1"/>
          </p:cNvSpPr>
          <p:nvPr>
            <p:ph type="title"/>
          </p:nvPr>
        </p:nvSpPr>
        <p:spPr>
          <a:xfrm>
            <a:off x="2273436" y="635128"/>
            <a:ext cx="8911687" cy="786049"/>
          </a:xfrm>
        </p:spPr>
        <p:txBody>
          <a:bodyPr>
            <a:normAutofit/>
          </a:bodyPr>
          <a:lstStyle/>
          <a:p>
            <a:r>
              <a:rPr lang="zh-CN" altLang="en-US" b="1" dirty="0" smtClean="0">
                <a:solidFill>
                  <a:srgbClr val="FF0000"/>
                </a:solidFill>
              </a:rPr>
              <a:t>六</a:t>
            </a:r>
            <a:r>
              <a:rPr lang="zh-CN" altLang="en-US" b="1" dirty="0">
                <a:solidFill>
                  <a:srgbClr val="FF0000"/>
                </a:solidFill>
              </a:rPr>
              <a:t>、测试</a:t>
            </a:r>
            <a:endParaRPr lang="en-US" altLang="zh-CN" b="1" dirty="0">
              <a:solidFill>
                <a:srgbClr val="FF0000"/>
              </a:solidFill>
            </a:endParaRPr>
          </a:p>
        </p:txBody>
      </p:sp>
    </p:spTree>
    <p:extLst>
      <p:ext uri="{BB962C8B-B14F-4D97-AF65-F5344CB8AC3E}">
        <p14:creationId xmlns:p14="http://schemas.microsoft.com/office/powerpoint/2010/main" val="3997255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6499" y="1847161"/>
            <a:ext cx="8915400" cy="3777622"/>
          </a:xfrm>
        </p:spPr>
        <p:txBody>
          <a:bodyPr>
            <a:normAutofit/>
          </a:bodyPr>
          <a:lstStyle/>
          <a:p>
            <a:pPr marL="0" indent="0">
              <a:buNone/>
            </a:pPr>
            <a:r>
              <a:rPr lang="zh-CN" altLang="en-US" dirty="0" smtClean="0">
                <a:sym typeface="仿宋" pitchFamily="49" charset="-122"/>
              </a:rPr>
              <a:t>       本系统的开发过程遵循了软</a:t>
            </a:r>
            <a:r>
              <a:rPr lang="zh-CN" altLang="en-US" dirty="0">
                <a:sym typeface="仿宋" pitchFamily="49" charset="-122"/>
              </a:rPr>
              <a:t>件工程的思想，经过了</a:t>
            </a:r>
            <a:r>
              <a:rPr lang="zh-CN" altLang="en-US" dirty="0">
                <a:sym typeface="黑体" pitchFamily="49" charset="-122"/>
              </a:rPr>
              <a:t>需求分析、系统设计、系统实现、系统测</a:t>
            </a:r>
            <a:r>
              <a:rPr lang="zh-CN" altLang="en-US" dirty="0" smtClean="0">
                <a:sym typeface="黑体" pitchFamily="49" charset="-122"/>
              </a:rPr>
              <a:t>试等</a:t>
            </a:r>
            <a:r>
              <a:rPr lang="zh-CN" altLang="en-US" dirty="0" smtClean="0">
                <a:sym typeface="仿宋" pitchFamily="49" charset="-122"/>
              </a:rPr>
              <a:t>环</a:t>
            </a:r>
            <a:r>
              <a:rPr lang="zh-CN" altLang="en-US" dirty="0">
                <a:sym typeface="仿宋" pitchFamily="49" charset="-122"/>
              </a:rPr>
              <a:t>节设计开</a:t>
            </a:r>
            <a:r>
              <a:rPr lang="zh-CN" altLang="en-US" dirty="0" smtClean="0">
                <a:sym typeface="仿宋" pitchFamily="49" charset="-122"/>
              </a:rPr>
              <a:t>发而成，实</a:t>
            </a:r>
            <a:r>
              <a:rPr lang="zh-CN" altLang="en-US" dirty="0">
                <a:sym typeface="仿宋" pitchFamily="49" charset="-122"/>
              </a:rPr>
              <a:t>现</a:t>
            </a:r>
            <a:r>
              <a:rPr lang="zh-CN" altLang="en-US" dirty="0" smtClean="0">
                <a:sym typeface="仿宋" pitchFamily="49" charset="-122"/>
              </a:rPr>
              <a:t>了系统的</a:t>
            </a:r>
            <a:r>
              <a:rPr lang="zh-CN" altLang="en-US" dirty="0">
                <a:sym typeface="仿宋" pitchFamily="49" charset="-122"/>
              </a:rPr>
              <a:t>全部</a:t>
            </a:r>
            <a:r>
              <a:rPr lang="zh-CN" altLang="en-US" dirty="0" smtClean="0">
                <a:sym typeface="仿宋" pitchFamily="49" charset="-122"/>
              </a:rPr>
              <a:t>功能需</a:t>
            </a:r>
            <a:r>
              <a:rPr lang="zh-CN" altLang="en-US" dirty="0">
                <a:sym typeface="仿宋" pitchFamily="49" charset="-122"/>
              </a:rPr>
              <a:t>求。</a:t>
            </a:r>
            <a:endParaRPr lang="en-US" altLang="zh-CN" dirty="0">
              <a:sym typeface="仿宋" pitchFamily="49" charset="-122"/>
            </a:endParaRPr>
          </a:p>
          <a:p>
            <a:pPr marL="0" indent="0">
              <a:buNone/>
            </a:pPr>
            <a:endParaRPr lang="en-US" dirty="0">
              <a:sym typeface="仿宋" pitchFamily="49" charset="-122"/>
            </a:endParaRPr>
          </a:p>
          <a:p>
            <a:pPr marL="0" indent="0">
              <a:buNone/>
            </a:pPr>
            <a:r>
              <a:rPr lang="zh-CN" altLang="en-US" dirty="0">
                <a:sym typeface="仿宋" pitchFamily="49" charset="-122"/>
              </a:rPr>
              <a:t> </a:t>
            </a:r>
            <a:r>
              <a:rPr lang="zh-CN" altLang="en-US" dirty="0" smtClean="0">
                <a:sym typeface="仿宋" pitchFamily="49" charset="-122"/>
              </a:rPr>
              <a:t>     通</a:t>
            </a:r>
            <a:r>
              <a:rPr lang="zh-CN" altLang="en-US" dirty="0">
                <a:sym typeface="仿宋" pitchFamily="49" charset="-122"/>
              </a:rPr>
              <a:t>过论文的撰写，对软件开发流程所包括</a:t>
            </a:r>
            <a:r>
              <a:rPr lang="zh-CN" altLang="en-US" dirty="0" smtClean="0">
                <a:sym typeface="仿宋" pitchFamily="49" charset="-122"/>
              </a:rPr>
              <a:t>的需</a:t>
            </a:r>
            <a:r>
              <a:rPr lang="zh-CN" altLang="en-US" dirty="0">
                <a:sym typeface="仿宋" pitchFamily="49" charset="-122"/>
              </a:rPr>
              <a:t>求分析、可行性分析及软件的设计、实现、测</a:t>
            </a:r>
            <a:r>
              <a:rPr lang="zh-CN" altLang="en-US" dirty="0" smtClean="0">
                <a:sym typeface="仿宋" pitchFamily="49" charset="-122"/>
              </a:rPr>
              <a:t>试等环节有了更加深入的理解，相信这会对我以后的学习和工作起到积</a:t>
            </a:r>
            <a:r>
              <a:rPr lang="zh-CN" altLang="en-US" dirty="0">
                <a:sym typeface="仿宋" pitchFamily="49" charset="-122"/>
              </a:rPr>
              <a:t>极的作用</a:t>
            </a:r>
            <a:r>
              <a:rPr lang="zh-CN" altLang="en-US" dirty="0" smtClean="0">
                <a:sym typeface="仿宋" pitchFamily="49" charset="-122"/>
              </a:rPr>
              <a:t>。</a:t>
            </a:r>
            <a:endParaRPr lang="en-US" dirty="0"/>
          </a:p>
        </p:txBody>
      </p:sp>
      <p:sp>
        <p:nvSpPr>
          <p:cNvPr id="4" name="Title 1"/>
          <p:cNvSpPr>
            <a:spLocks noGrp="1"/>
          </p:cNvSpPr>
          <p:nvPr>
            <p:ph type="title"/>
          </p:nvPr>
        </p:nvSpPr>
        <p:spPr>
          <a:xfrm>
            <a:off x="2108183" y="591060"/>
            <a:ext cx="8911687" cy="786049"/>
          </a:xfrm>
        </p:spPr>
        <p:txBody>
          <a:bodyPr>
            <a:normAutofit/>
          </a:bodyPr>
          <a:lstStyle/>
          <a:p>
            <a:r>
              <a:rPr lang="zh-CN" altLang="en-US" b="1" dirty="0" smtClean="0">
                <a:solidFill>
                  <a:srgbClr val="FF0000"/>
                </a:solidFill>
              </a:rPr>
              <a:t>七</a:t>
            </a:r>
            <a:r>
              <a:rPr lang="zh-CN" altLang="en-US" b="1" dirty="0">
                <a:solidFill>
                  <a:srgbClr val="FF0000"/>
                </a:solidFill>
              </a:rPr>
              <a:t>、总结</a:t>
            </a:r>
            <a:endParaRPr lang="en-US" altLang="zh-CN" b="1" dirty="0">
              <a:solidFill>
                <a:srgbClr val="FF0000"/>
              </a:solidFill>
            </a:endParaRPr>
          </a:p>
        </p:txBody>
      </p:sp>
    </p:spTree>
    <p:extLst>
      <p:ext uri="{BB962C8B-B14F-4D97-AF65-F5344CB8AC3E}">
        <p14:creationId xmlns:p14="http://schemas.microsoft.com/office/powerpoint/2010/main" val="2287670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147" y="1673977"/>
            <a:ext cx="8911687" cy="1280890"/>
          </a:xfrm>
        </p:spPr>
        <p:txBody>
          <a:bodyPr/>
          <a:lstStyle/>
          <a:p>
            <a:r>
              <a:rPr lang="zh-CN" altLang="en-US" dirty="0" smtClean="0"/>
              <a:t>题目：</a:t>
            </a:r>
            <a:r>
              <a:rPr lang="zh-CN" altLang="en-US" dirty="0"/>
              <a:t>桶装水智能送水应用</a:t>
            </a:r>
            <a:r>
              <a:rPr lang="en-US" altLang="zh-CN" dirty="0"/>
              <a:t>-</a:t>
            </a:r>
            <a:r>
              <a:rPr lang="zh-CN" altLang="en-US" dirty="0"/>
              <a:t>服务端 </a:t>
            </a:r>
            <a:endParaRPr lang="en-US" dirty="0"/>
          </a:p>
        </p:txBody>
      </p:sp>
      <p:sp>
        <p:nvSpPr>
          <p:cNvPr id="3" name="Content Placeholder 2"/>
          <p:cNvSpPr>
            <a:spLocks noGrp="1"/>
          </p:cNvSpPr>
          <p:nvPr>
            <p:ph idx="1"/>
          </p:nvPr>
        </p:nvSpPr>
        <p:spPr>
          <a:xfrm>
            <a:off x="2875147" y="4830156"/>
            <a:ext cx="8915400" cy="2027844"/>
          </a:xfrm>
        </p:spPr>
        <p:txBody>
          <a:bodyPr/>
          <a:lstStyle/>
          <a:p>
            <a:r>
              <a:rPr lang="en-US" altLang="zh-CN" dirty="0" smtClean="0"/>
              <a:t>B/S</a:t>
            </a:r>
          </a:p>
          <a:p>
            <a:r>
              <a:rPr lang="en-US" dirty="0" smtClean="0"/>
              <a:t>C/S</a:t>
            </a:r>
          </a:p>
          <a:p>
            <a:r>
              <a:rPr lang="en-US" dirty="0" smtClean="0"/>
              <a:t>API</a:t>
            </a:r>
            <a:endParaRPr lang="en-US" dirty="0"/>
          </a:p>
        </p:txBody>
      </p:sp>
    </p:spTree>
    <p:extLst>
      <p:ext uri="{BB962C8B-B14F-4D97-AF65-F5344CB8AC3E}">
        <p14:creationId xmlns:p14="http://schemas.microsoft.com/office/powerpoint/2010/main" val="2441988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7479" y="1325518"/>
            <a:ext cx="1273996" cy="808082"/>
          </a:xfrm>
        </p:spPr>
        <p:txBody>
          <a:bodyPr/>
          <a:lstStyle/>
          <a:p>
            <a:pPr algn="ctr"/>
            <a:r>
              <a:rPr lang="zh-CN" altLang="en-US" b="1" dirty="0">
                <a:solidFill>
                  <a:srgbClr val="FF0000"/>
                </a:solidFill>
              </a:rPr>
              <a:t>致谢</a:t>
            </a:r>
            <a:endParaRPr lang="en-US" b="1" dirty="0">
              <a:solidFill>
                <a:srgbClr val="FF0000"/>
              </a:solidFill>
            </a:endParaRPr>
          </a:p>
        </p:txBody>
      </p:sp>
      <p:sp>
        <p:nvSpPr>
          <p:cNvPr id="3" name="Content Placeholder 2"/>
          <p:cNvSpPr>
            <a:spLocks noGrp="1"/>
          </p:cNvSpPr>
          <p:nvPr>
            <p:ph idx="1"/>
          </p:nvPr>
        </p:nvSpPr>
        <p:spPr>
          <a:xfrm>
            <a:off x="3382178" y="2695461"/>
            <a:ext cx="8328751" cy="3777622"/>
          </a:xfrm>
        </p:spPr>
        <p:txBody>
          <a:bodyPr/>
          <a:lstStyle/>
          <a:p>
            <a:pPr marL="0" indent="0">
              <a:buNone/>
            </a:pPr>
            <a:r>
              <a:rPr lang="zh-CN" altLang="en-US" dirty="0" smtClean="0"/>
              <a:t>        在</a:t>
            </a:r>
            <a:r>
              <a:rPr lang="zh-CN" altLang="en-US" dirty="0"/>
              <a:t>这里要特别感谢我的导师程欣</a:t>
            </a:r>
            <a:r>
              <a:rPr lang="zh-CN" altLang="en-US" dirty="0" smtClean="0"/>
              <a:t>宇</a:t>
            </a:r>
            <a:r>
              <a:rPr lang="zh-CN" altLang="en-US" dirty="0"/>
              <a:t>老师</a:t>
            </a:r>
            <a:r>
              <a:rPr lang="zh-CN" altLang="en-US" dirty="0" smtClean="0"/>
              <a:t>，</a:t>
            </a:r>
            <a:r>
              <a:rPr lang="zh-CN" altLang="en-US" dirty="0"/>
              <a:t>感谢他对我的指导与帮助</a:t>
            </a:r>
            <a:r>
              <a:rPr lang="zh-CN" altLang="en-US" dirty="0" smtClean="0"/>
              <a:t>。也要感谢答辩组的老师，谢谢你们。</a:t>
            </a:r>
            <a:endParaRPr lang="en-US" altLang="zh-CN" dirty="0" smtClean="0"/>
          </a:p>
          <a:p>
            <a:pPr marL="0" indent="0">
              <a:buNone/>
            </a:pPr>
            <a:r>
              <a:rPr lang="en-US" altLang="zh-CN" dirty="0"/>
              <a:t> </a:t>
            </a:r>
            <a:r>
              <a:rPr lang="en-US" altLang="zh-CN" dirty="0" smtClean="0"/>
              <a:t>       </a:t>
            </a:r>
            <a:r>
              <a:rPr lang="zh-CN" altLang="en-US" dirty="0" smtClean="0"/>
              <a:t>还</a:t>
            </a:r>
            <a:r>
              <a:rPr lang="zh-CN" altLang="en-US" dirty="0"/>
              <a:t>要特别感谢开源界的大牛们，是他们奉献了自己的休息时间才开发出那么多优秀又好用的开源库。特别感谢</a:t>
            </a:r>
            <a:r>
              <a:rPr lang="en-US" dirty="0"/>
              <a:t>JQuery</a:t>
            </a:r>
            <a:r>
              <a:rPr lang="zh-CN" altLang="en-US" dirty="0"/>
              <a:t>、</a:t>
            </a:r>
            <a:r>
              <a:rPr lang="en-US" dirty="0"/>
              <a:t> Bootstrap</a:t>
            </a:r>
            <a:r>
              <a:rPr lang="zh-CN" altLang="en-US" dirty="0"/>
              <a:t>的开发团队，是他们的付出让开发网页变得简单、轻松而有趣。</a:t>
            </a:r>
            <a:endParaRPr lang="en-US" dirty="0"/>
          </a:p>
        </p:txBody>
      </p:sp>
    </p:spTree>
    <p:extLst>
      <p:ext uri="{BB962C8B-B14F-4D97-AF65-F5344CB8AC3E}">
        <p14:creationId xmlns:p14="http://schemas.microsoft.com/office/powerpoint/2010/main" val="571331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8083"/>
          </a:xfrm>
        </p:spPr>
        <p:txBody>
          <a:bodyPr/>
          <a:lstStyle/>
          <a:p>
            <a:r>
              <a:rPr lang="zh-CN" altLang="en-US" dirty="0" smtClean="0"/>
              <a:t>内容</a:t>
            </a:r>
            <a:endParaRPr lang="en-US" dirty="0"/>
          </a:p>
        </p:txBody>
      </p:sp>
      <p:sp>
        <p:nvSpPr>
          <p:cNvPr id="3" name="Content Placeholder 2"/>
          <p:cNvSpPr>
            <a:spLocks noGrp="1"/>
          </p:cNvSpPr>
          <p:nvPr>
            <p:ph idx="1"/>
          </p:nvPr>
        </p:nvSpPr>
        <p:spPr/>
        <p:txBody>
          <a:bodyPr/>
          <a:lstStyle/>
          <a:p>
            <a:r>
              <a:rPr lang="zh-CN" altLang="en-US" dirty="0" smtClean="0"/>
              <a:t>一、研究背景及意义</a:t>
            </a:r>
            <a:endParaRPr lang="en-US" altLang="zh-CN" dirty="0" smtClean="0"/>
          </a:p>
          <a:p>
            <a:r>
              <a:rPr lang="zh-CN" altLang="en-US" dirty="0" smtClean="0"/>
              <a:t>二、相关技术</a:t>
            </a:r>
            <a:endParaRPr lang="en-US" altLang="zh-CN" dirty="0" smtClean="0"/>
          </a:p>
          <a:p>
            <a:r>
              <a:rPr lang="zh-CN" altLang="en-US" dirty="0" smtClean="0"/>
              <a:t>三、需求分析</a:t>
            </a:r>
            <a:endParaRPr lang="en-US" altLang="zh-CN" dirty="0" smtClean="0"/>
          </a:p>
          <a:p>
            <a:r>
              <a:rPr lang="zh-CN" altLang="en-US" dirty="0" smtClean="0"/>
              <a:t>四、系统设计</a:t>
            </a:r>
            <a:endParaRPr lang="en-US" altLang="zh-CN" dirty="0" smtClean="0"/>
          </a:p>
          <a:p>
            <a:r>
              <a:rPr lang="zh-CN" altLang="en-US" dirty="0" smtClean="0"/>
              <a:t>五、系统实现</a:t>
            </a:r>
            <a:endParaRPr lang="en-US" altLang="zh-CN" dirty="0" smtClean="0"/>
          </a:p>
          <a:p>
            <a:r>
              <a:rPr lang="zh-CN" altLang="en-US" dirty="0" smtClean="0"/>
              <a:t>六、测试</a:t>
            </a:r>
            <a:endParaRPr lang="en-US" altLang="zh-CN" dirty="0" smtClean="0"/>
          </a:p>
          <a:p>
            <a:r>
              <a:rPr lang="zh-CN" altLang="en-US" dirty="0" smtClean="0"/>
              <a:t>七、总结</a:t>
            </a:r>
            <a:endParaRPr lang="en-US" dirty="0" smtClean="0"/>
          </a:p>
          <a:p>
            <a:endParaRPr lang="en-US" dirty="0"/>
          </a:p>
        </p:txBody>
      </p:sp>
    </p:spTree>
    <p:extLst>
      <p:ext uri="{BB962C8B-B14F-4D97-AF65-F5344CB8AC3E}">
        <p14:creationId xmlns:p14="http://schemas.microsoft.com/office/powerpoint/2010/main" val="3971208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9718" y="1549706"/>
            <a:ext cx="8915400" cy="3777622"/>
          </a:xfrm>
        </p:spPr>
        <p:txBody>
          <a:bodyPr/>
          <a:lstStyle/>
          <a:p>
            <a:pPr marL="0" indent="0">
              <a:buNone/>
            </a:pPr>
            <a:r>
              <a:rPr lang="zh-CN" altLang="en-US" dirty="0"/>
              <a:t> </a:t>
            </a:r>
            <a:r>
              <a:rPr lang="zh-CN" altLang="en-US" dirty="0" smtClean="0"/>
              <a:t>      随</a:t>
            </a:r>
            <a:r>
              <a:rPr lang="zh-CN" altLang="en-US" dirty="0"/>
              <a:t>着人们生活水平的不断提高，桶装水成为了每家每户的生活必须品。目前的水站和送水业务信息化和智能化程度较低，不能及时的反应准确的调整要水和送水中出现的各种情况变化，导致水站和送水工的工作效率不能完全发挥，经常出现要的水总是不来，出门了水又送来了没人接收等问题</a:t>
            </a:r>
            <a:r>
              <a:rPr lang="zh-CN" altLang="en-US" dirty="0" smtClean="0"/>
              <a:t>。</a:t>
            </a:r>
            <a:endParaRPr lang="en-US" altLang="zh-CN" dirty="0" smtClean="0"/>
          </a:p>
          <a:p>
            <a:pPr marL="0" indent="0">
              <a:buNone/>
            </a:pPr>
            <a:r>
              <a:rPr lang="en-US" dirty="0"/>
              <a:t> </a:t>
            </a:r>
            <a:r>
              <a:rPr lang="en-US" dirty="0" smtClean="0"/>
              <a:t>     </a:t>
            </a:r>
            <a:r>
              <a:rPr lang="zh-CN" altLang="en-US" dirty="0" smtClean="0"/>
              <a:t>电商平台数量繁多，所出售的视频种类也很多，但是桶装水具有这些电商不具备的特性，桶装水的品种单一，当一个用户不需要以后可以替换给别的用户，灵活性高。</a:t>
            </a:r>
            <a:endParaRPr lang="en-US" dirty="0"/>
          </a:p>
          <a:p>
            <a:pPr marL="0" indent="0">
              <a:buNone/>
            </a:pPr>
            <a:r>
              <a:rPr lang="zh-CN" altLang="en-US" dirty="0" smtClean="0"/>
              <a:t>      智</a:t>
            </a:r>
            <a:r>
              <a:rPr lang="zh-CN" altLang="en-US" dirty="0"/>
              <a:t>能手机的普及，移动互联网充斥着我们的生</a:t>
            </a:r>
            <a:r>
              <a:rPr lang="zh-CN" altLang="en-US" dirty="0" smtClean="0"/>
              <a:t>活，将桶</a:t>
            </a:r>
            <a:r>
              <a:rPr lang="zh-CN" altLang="en-US" dirty="0"/>
              <a:t>装水的销、购与互联网的整</a:t>
            </a:r>
            <a:r>
              <a:rPr lang="zh-CN" altLang="en-US" dirty="0" smtClean="0"/>
              <a:t>合，使得用户</a:t>
            </a:r>
            <a:r>
              <a:rPr lang="zh-CN" altLang="en-US" dirty="0"/>
              <a:t>可以随时随地通过智能终端完成桶装水的订</a:t>
            </a:r>
            <a:r>
              <a:rPr lang="zh-CN" altLang="en-US" dirty="0" smtClean="0"/>
              <a:t>购，这不</a:t>
            </a:r>
            <a:r>
              <a:rPr lang="zh-CN" altLang="en-US" dirty="0"/>
              <a:t>仅能在一定程度提高用户购水的便利度，同时也能在一定程度上刺激用户的消费欲，进而提升水站的营业额。</a:t>
            </a:r>
            <a:endParaRPr lang="en-US" dirty="0"/>
          </a:p>
        </p:txBody>
      </p:sp>
      <p:sp>
        <p:nvSpPr>
          <p:cNvPr id="4" name="Title 1"/>
          <p:cNvSpPr>
            <a:spLocks noGrp="1"/>
          </p:cNvSpPr>
          <p:nvPr>
            <p:ph type="title"/>
          </p:nvPr>
        </p:nvSpPr>
        <p:spPr>
          <a:xfrm>
            <a:off x="2218351" y="558010"/>
            <a:ext cx="8911687" cy="786049"/>
          </a:xfrm>
        </p:spPr>
        <p:txBody>
          <a:bodyPr/>
          <a:lstStyle/>
          <a:p>
            <a:r>
              <a:rPr lang="zh-CN" altLang="en-US" b="1" dirty="0">
                <a:solidFill>
                  <a:srgbClr val="FF0000"/>
                </a:solidFill>
              </a:rPr>
              <a:t>一、研究背景及意</a:t>
            </a:r>
            <a:r>
              <a:rPr lang="zh-CN" altLang="en-US" b="1" dirty="0" smtClean="0">
                <a:solidFill>
                  <a:srgbClr val="FF0000"/>
                </a:solidFill>
              </a:rPr>
              <a:t>义</a:t>
            </a:r>
            <a:endParaRPr lang="en-US" b="1" dirty="0">
              <a:solidFill>
                <a:srgbClr val="FF0000"/>
              </a:solidFill>
            </a:endParaRPr>
          </a:p>
        </p:txBody>
      </p:sp>
    </p:spTree>
    <p:extLst>
      <p:ext uri="{BB962C8B-B14F-4D97-AF65-F5344CB8AC3E}">
        <p14:creationId xmlns:p14="http://schemas.microsoft.com/office/powerpoint/2010/main" val="3383368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8697" y="2177667"/>
            <a:ext cx="8915400" cy="3777622"/>
          </a:xfrm>
        </p:spPr>
        <p:txBody>
          <a:bodyPr/>
          <a:lstStyle/>
          <a:p>
            <a:r>
              <a:rPr lang="en-US" altLang="zh-CN" dirty="0" smtClean="0"/>
              <a:t>Nginx</a:t>
            </a:r>
          </a:p>
          <a:p>
            <a:r>
              <a:rPr lang="en-US" dirty="0" smtClean="0"/>
              <a:t>PHP</a:t>
            </a:r>
          </a:p>
          <a:p>
            <a:r>
              <a:rPr lang="en-US" dirty="0" smtClean="0"/>
              <a:t>MySQL</a:t>
            </a:r>
          </a:p>
          <a:p>
            <a:r>
              <a:rPr lang="en-US" dirty="0" smtClean="0"/>
              <a:t>Eclipse</a:t>
            </a:r>
          </a:p>
          <a:p>
            <a:r>
              <a:rPr lang="en-US" dirty="0" smtClean="0"/>
              <a:t>Atom</a:t>
            </a:r>
            <a:endParaRPr lang="en-US" dirty="0"/>
          </a:p>
        </p:txBody>
      </p:sp>
      <p:sp>
        <p:nvSpPr>
          <p:cNvPr id="4" name="Title 1"/>
          <p:cNvSpPr>
            <a:spLocks noGrp="1"/>
          </p:cNvSpPr>
          <p:nvPr>
            <p:ph type="title"/>
          </p:nvPr>
        </p:nvSpPr>
        <p:spPr>
          <a:xfrm>
            <a:off x="2449706" y="591060"/>
            <a:ext cx="8911687" cy="786049"/>
          </a:xfrm>
        </p:spPr>
        <p:txBody>
          <a:bodyPr/>
          <a:lstStyle/>
          <a:p>
            <a:r>
              <a:rPr lang="zh-CN" altLang="en-US" b="1" dirty="0" smtClean="0">
                <a:solidFill>
                  <a:srgbClr val="FF0000"/>
                </a:solidFill>
              </a:rPr>
              <a:t>二</a:t>
            </a:r>
            <a:r>
              <a:rPr lang="zh-CN" altLang="en-US" b="1" dirty="0">
                <a:solidFill>
                  <a:srgbClr val="FF0000"/>
                </a:solidFill>
              </a:rPr>
              <a:t>、相关技术</a:t>
            </a:r>
            <a:endParaRPr lang="en-US" altLang="zh-CN" b="1" dirty="0">
              <a:solidFill>
                <a:srgbClr val="FF0000"/>
              </a:solidFill>
            </a:endParaRPr>
          </a:p>
        </p:txBody>
      </p:sp>
    </p:spTree>
    <p:extLst>
      <p:ext uri="{BB962C8B-B14F-4D97-AF65-F5344CB8AC3E}">
        <p14:creationId xmlns:p14="http://schemas.microsoft.com/office/powerpoint/2010/main" val="511323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22872"/>
            <a:ext cx="8915400" cy="5635128"/>
          </a:xfrm>
        </p:spPr>
        <p:txBody>
          <a:bodyPr>
            <a:normAutofit/>
          </a:bodyPr>
          <a:lstStyle/>
          <a:p>
            <a:r>
              <a:rPr lang="zh-CN" altLang="en-US" dirty="0" smtClean="0"/>
              <a:t>用水户可以随时下单，可以在下单信息中注明方便收水的时间。也可以看到自己已经下单的桶装水的配送情况，包括送水时间，送水工的实时位置等，还可以在临时需要外出而无法收水时，及时变更送水时间或者取消订单。</a:t>
            </a:r>
            <a:endParaRPr lang="en-US" dirty="0" smtClean="0"/>
          </a:p>
          <a:p>
            <a:pPr marL="0" indent="0">
              <a:buNone/>
            </a:pPr>
            <a:endParaRPr lang="en-US" dirty="0" smtClean="0"/>
          </a:p>
          <a:p>
            <a:r>
              <a:rPr lang="zh-CN" altLang="en-US" dirty="0"/>
              <a:t>依托该系统，水站可以完成桶装水的发布上架、销售和管理。还可以管理水站的送水工，实时监测他们的位置，为他们分配任务，以及清晰的了解每一位送水工的工作效率，送出的桶装水数量等。</a:t>
            </a:r>
            <a:endParaRPr lang="en-US" dirty="0"/>
          </a:p>
          <a:p>
            <a:endParaRPr lang="en-US" dirty="0" smtClean="0"/>
          </a:p>
          <a:p>
            <a:r>
              <a:rPr lang="zh-CN" altLang="en-US" dirty="0"/>
              <a:t>对于送水</a:t>
            </a:r>
            <a:r>
              <a:rPr lang="zh-CN" altLang="en-US" dirty="0" smtClean="0"/>
              <a:t>工，</a:t>
            </a:r>
            <a:r>
              <a:rPr lang="zh-CN" altLang="en-US" dirty="0"/>
              <a:t>使用该系统可以让他们更合理地规划送水路线，载水计划安排等。使用手机等智能终端可以实时地获取最新的信息，对用户做出的修改可以及时地做出响应，可减少因为用户临时修改送水时间等信息而导致的送水工送水到门口才发现家里没人等情</a:t>
            </a:r>
            <a:r>
              <a:rPr lang="zh-CN" altLang="en-US" dirty="0" smtClean="0"/>
              <a:t>况发</a:t>
            </a:r>
            <a:r>
              <a:rPr lang="zh-CN" altLang="en-US" dirty="0"/>
              <a:t>生</a:t>
            </a:r>
            <a:r>
              <a:rPr lang="zh-CN" altLang="en-US" dirty="0" smtClean="0"/>
              <a:t>。</a:t>
            </a:r>
            <a:endParaRPr lang="en-US" altLang="zh-CN" dirty="0" smtClean="0"/>
          </a:p>
          <a:p>
            <a:endParaRPr lang="en-US" dirty="0"/>
          </a:p>
          <a:p>
            <a:endParaRPr lang="en-US" dirty="0"/>
          </a:p>
        </p:txBody>
      </p:sp>
      <p:sp>
        <p:nvSpPr>
          <p:cNvPr id="4" name="Title 1"/>
          <p:cNvSpPr>
            <a:spLocks noGrp="1"/>
          </p:cNvSpPr>
          <p:nvPr>
            <p:ph type="title"/>
          </p:nvPr>
        </p:nvSpPr>
        <p:spPr>
          <a:xfrm>
            <a:off x="2328520" y="436823"/>
            <a:ext cx="8911687" cy="786049"/>
          </a:xfrm>
        </p:spPr>
        <p:txBody>
          <a:bodyPr/>
          <a:lstStyle/>
          <a:p>
            <a:r>
              <a:rPr lang="zh-CN" altLang="en-US" b="1" dirty="0">
                <a:solidFill>
                  <a:srgbClr val="FF0000"/>
                </a:solidFill>
              </a:rPr>
              <a:t>三、需求分析</a:t>
            </a:r>
            <a:endParaRPr lang="en-US" b="1" dirty="0">
              <a:solidFill>
                <a:srgbClr val="FF0000"/>
              </a:solidFill>
            </a:endParaRPr>
          </a:p>
        </p:txBody>
      </p:sp>
    </p:spTree>
    <p:extLst>
      <p:ext uri="{BB962C8B-B14F-4D97-AF65-F5344CB8AC3E}">
        <p14:creationId xmlns:p14="http://schemas.microsoft.com/office/powerpoint/2010/main" val="3419038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zh-CN" altLang="en-US" dirty="0"/>
              <a:t> </a:t>
            </a:r>
            <a:r>
              <a:rPr lang="zh-CN" altLang="en-US" dirty="0" smtClean="0"/>
              <a:t>      系</a:t>
            </a:r>
            <a:r>
              <a:rPr lang="zh-CN" altLang="en-US" dirty="0"/>
              <a:t>统使用了</a:t>
            </a:r>
            <a:r>
              <a:rPr lang="en-US" altLang="zh-CN" dirty="0"/>
              <a:t>B/S</a:t>
            </a:r>
            <a:r>
              <a:rPr lang="zh-CN" altLang="en-US" dirty="0"/>
              <a:t>架构和</a:t>
            </a:r>
            <a:r>
              <a:rPr lang="en-US" altLang="zh-CN" dirty="0"/>
              <a:t>C/S</a:t>
            </a:r>
            <a:r>
              <a:rPr lang="zh-CN" altLang="en-US" dirty="0"/>
              <a:t>架构相结合的模式。</a:t>
            </a:r>
            <a:endParaRPr lang="en-US" altLang="zh-CN" dirty="0"/>
          </a:p>
          <a:p>
            <a:pPr marL="0" indent="0">
              <a:buNone/>
            </a:pPr>
            <a:endParaRPr lang="en-US" altLang="zh-CN" dirty="0"/>
          </a:p>
          <a:p>
            <a:pPr marL="0" indent="0">
              <a:buNone/>
            </a:pPr>
            <a:r>
              <a:rPr lang="en-US" altLang="zh-CN" dirty="0"/>
              <a:t>       </a:t>
            </a:r>
            <a:r>
              <a:rPr lang="zh-CN" altLang="en-US" dirty="0"/>
              <a:t>用户和水站负责人使用浏览器（</a:t>
            </a:r>
            <a:r>
              <a:rPr lang="en-US" altLang="zh-CN" dirty="0"/>
              <a:t>Brower</a:t>
            </a:r>
            <a:r>
              <a:rPr lang="zh-CN" altLang="en-US" dirty="0"/>
              <a:t>）即可完成所有的操作，如订购桶装水、评价订单等。</a:t>
            </a:r>
            <a:endParaRPr lang="en-US" altLang="zh-CN" dirty="0"/>
          </a:p>
          <a:p>
            <a:pPr marL="0" indent="0">
              <a:buNone/>
            </a:pPr>
            <a:endParaRPr lang="en-US" dirty="0"/>
          </a:p>
          <a:p>
            <a:pPr marL="0" indent="0">
              <a:buNone/>
            </a:pPr>
            <a:r>
              <a:rPr lang="en-US" dirty="0"/>
              <a:t>        </a:t>
            </a:r>
            <a:r>
              <a:rPr lang="zh-CN" altLang="en-US" dirty="0"/>
              <a:t>因为送水工一直都是在送水的路途中，所有送水工的所有操作都是通过为其定制开发的移动端</a:t>
            </a:r>
            <a:r>
              <a:rPr lang="en-US" altLang="zh-CN" dirty="0"/>
              <a:t>APP</a:t>
            </a:r>
            <a:r>
              <a:rPr lang="zh-CN" altLang="en-US" dirty="0"/>
              <a:t>完成</a:t>
            </a:r>
            <a:endParaRPr lang="en-US" dirty="0"/>
          </a:p>
        </p:txBody>
      </p:sp>
      <p:sp>
        <p:nvSpPr>
          <p:cNvPr id="5" name="Title 1"/>
          <p:cNvSpPr txBox="1">
            <a:spLocks/>
          </p:cNvSpPr>
          <p:nvPr/>
        </p:nvSpPr>
        <p:spPr>
          <a:xfrm>
            <a:off x="1994056" y="661012"/>
            <a:ext cx="8915648" cy="7985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smtClean="0">
                <a:solidFill>
                  <a:srgbClr val="FF0000"/>
                </a:solidFill>
              </a:rPr>
              <a:t>四、系统设计</a:t>
            </a:r>
            <a:endParaRPr lang="en-US" b="1" dirty="0">
              <a:solidFill>
                <a:srgbClr val="FF0000"/>
              </a:solidFill>
            </a:endParaRPr>
          </a:p>
        </p:txBody>
      </p:sp>
    </p:spTree>
    <p:extLst>
      <p:ext uri="{BB962C8B-B14F-4D97-AF65-F5344CB8AC3E}">
        <p14:creationId xmlns:p14="http://schemas.microsoft.com/office/powerpoint/2010/main" val="1854100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0330" y="2155634"/>
            <a:ext cx="8915400" cy="3777622"/>
          </a:xfrm>
        </p:spPr>
        <p:txBody>
          <a:bodyPr/>
          <a:lstStyle/>
          <a:p>
            <a:pPr marL="0" indent="0">
              <a:buNone/>
            </a:pPr>
            <a:r>
              <a:rPr lang="zh-CN" altLang="en-US" dirty="0"/>
              <a:t>系统的功能模块分为以下四个模块：</a:t>
            </a:r>
            <a:endParaRPr lang="en-US" altLang="zh-CN" dirty="0"/>
          </a:p>
          <a:p>
            <a:pPr marL="0" indent="0">
              <a:buNone/>
            </a:pPr>
            <a:endParaRPr lang="en-US" dirty="0"/>
          </a:p>
          <a:p>
            <a:pPr lvl="1"/>
            <a:r>
              <a:rPr lang="zh-CN" altLang="en-US" dirty="0"/>
              <a:t>用户功能模块</a:t>
            </a:r>
            <a:endParaRPr lang="en-US" altLang="zh-CN" dirty="0"/>
          </a:p>
          <a:p>
            <a:pPr lvl="1"/>
            <a:r>
              <a:rPr lang="zh-CN" altLang="en-US" dirty="0"/>
              <a:t>水站功能模块</a:t>
            </a:r>
            <a:endParaRPr lang="en-US" altLang="zh-CN" dirty="0"/>
          </a:p>
          <a:p>
            <a:pPr lvl="1"/>
            <a:r>
              <a:rPr lang="zh-CN" altLang="en-US" dirty="0"/>
              <a:t>送水工功能模块</a:t>
            </a:r>
            <a:endParaRPr lang="en-US" altLang="zh-CN" dirty="0"/>
          </a:p>
          <a:p>
            <a:pPr lvl="1"/>
            <a:r>
              <a:rPr lang="zh-CN" altLang="en-US" dirty="0"/>
              <a:t>管理员功能模</a:t>
            </a:r>
            <a:r>
              <a:rPr lang="zh-CN" altLang="en-US" dirty="0" smtClean="0"/>
              <a:t>块</a:t>
            </a:r>
            <a:endParaRPr lang="en-US" altLang="zh-CN" dirty="0"/>
          </a:p>
        </p:txBody>
      </p:sp>
    </p:spTree>
    <p:extLst>
      <p:ext uri="{BB962C8B-B14F-4D97-AF65-F5344CB8AC3E}">
        <p14:creationId xmlns:p14="http://schemas.microsoft.com/office/powerpoint/2010/main" val="1328871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1810" y="1612139"/>
            <a:ext cx="3007357" cy="367228"/>
          </a:xfrm>
        </p:spPr>
        <p:txBody>
          <a:bodyPr/>
          <a:lstStyle/>
          <a:p>
            <a:pPr marL="0" indent="0" algn="ctr">
              <a:buNone/>
            </a:pPr>
            <a:r>
              <a:rPr lang="zh-CN" altLang="en-US" dirty="0" smtClean="0"/>
              <a:t>用户功能模块的用例图</a:t>
            </a:r>
            <a:endParaRPr lang="en-US" altLang="zh-CN" dirty="0" smtClean="0"/>
          </a:p>
          <a:p>
            <a:pPr marL="0" indent="0" algn="ctr">
              <a:buNone/>
            </a:pPr>
            <a:endParaRPr lang="en-US" dirty="0"/>
          </a:p>
          <a:p>
            <a:pPr marL="0" indent="0" algn="ctr">
              <a:buNone/>
            </a:pPr>
            <a:endParaRPr lang="en-US" dirty="0"/>
          </a:p>
        </p:txBody>
      </p:sp>
      <p:sp>
        <p:nvSpPr>
          <p:cNvPr id="6" name="Content Placeholder 2"/>
          <p:cNvSpPr txBox="1">
            <a:spLocks/>
          </p:cNvSpPr>
          <p:nvPr/>
        </p:nvSpPr>
        <p:spPr>
          <a:xfrm>
            <a:off x="6949974" y="1478098"/>
            <a:ext cx="2522614" cy="4884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zh-CN" altLang="en-US" smtClean="0"/>
              <a:t>水站功能模块的用例图</a:t>
            </a:r>
            <a:endParaRPr lang="en-US" altLang="zh-CN" smtClean="0"/>
          </a:p>
          <a:p>
            <a:pPr marL="0" indent="0" algn="ctr">
              <a:buFont typeface="Wingdings 3" charset="2"/>
              <a:buNone/>
            </a:pPr>
            <a:endParaRPr lang="en-US" smtClean="0"/>
          </a:p>
          <a:p>
            <a:pPr marL="0" indent="0" algn="ctr">
              <a:buFont typeface="Wingdings 3" charset="2"/>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77" y="2290705"/>
            <a:ext cx="3552825" cy="37528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968" y="2290705"/>
            <a:ext cx="3476625" cy="3810000"/>
          </a:xfrm>
          <a:prstGeom prst="rect">
            <a:avLst/>
          </a:prstGeom>
        </p:spPr>
      </p:pic>
    </p:spTree>
    <p:extLst>
      <p:ext uri="{BB962C8B-B14F-4D97-AF65-F5344CB8AC3E}">
        <p14:creationId xmlns:p14="http://schemas.microsoft.com/office/powerpoint/2010/main" val="263809248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392</TotalTime>
  <Words>1351</Words>
  <Application>Microsoft Office PowerPoint</Application>
  <PresentationFormat>Widescreen</PresentationFormat>
  <Paragraphs>66</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仿宋</vt:lpstr>
      <vt:lpstr>幼圆</vt:lpstr>
      <vt:lpstr>黑体</vt:lpstr>
      <vt:lpstr>Arial</vt:lpstr>
      <vt:lpstr>Calibri</vt:lpstr>
      <vt:lpstr>Century Gothic</vt:lpstr>
      <vt:lpstr>Wingdings 3</vt:lpstr>
      <vt:lpstr>Wisp</vt:lpstr>
      <vt:lpstr>本科论文答辩</vt:lpstr>
      <vt:lpstr>题目：桶装水智能送水应用-服务端 </vt:lpstr>
      <vt:lpstr>内容</vt:lpstr>
      <vt:lpstr>一、研究背景及意义</vt:lpstr>
      <vt:lpstr>二、相关技术</vt:lpstr>
      <vt:lpstr>三、需求分析</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五、系统实现</vt:lpstr>
      <vt:lpstr>PowerPoint Presentation</vt:lpstr>
      <vt:lpstr>PowerPoint Presentation</vt:lpstr>
      <vt:lpstr>PowerPoint Presentation</vt:lpstr>
      <vt:lpstr>六、测试</vt:lpstr>
      <vt:lpstr>七、总结</vt:lpstr>
      <vt:lpstr>致谢</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 Xiaosong</dc:creator>
  <cp:lastModifiedBy>Fu, Xiaosong</cp:lastModifiedBy>
  <cp:revision>29</cp:revision>
  <dcterms:created xsi:type="dcterms:W3CDTF">2016-06-04T10:49:17Z</dcterms:created>
  <dcterms:modified xsi:type="dcterms:W3CDTF">2016-06-06T15:32:06Z</dcterms:modified>
</cp:coreProperties>
</file>