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67" r:id="rId5"/>
    <p:sldId id="272" r:id="rId6"/>
    <p:sldId id="270" r:id="rId7"/>
    <p:sldId id="271" r:id="rId8"/>
    <p:sldId id="273" r:id="rId9"/>
    <p:sldId id="274" r:id="rId10"/>
    <p:sldId id="285" r:id="rId11"/>
    <p:sldId id="275" r:id="rId12"/>
    <p:sldId id="276" r:id="rId13"/>
    <p:sldId id="280" r:id="rId14"/>
    <p:sldId id="277" r:id="rId15"/>
    <p:sldId id="279" r:id="rId16"/>
    <p:sldId id="281" r:id="rId17"/>
    <p:sldId id="283" r:id="rId18"/>
    <p:sldId id="282" r:id="rId19"/>
    <p:sldId id="284" r:id="rId20"/>
    <p:sldId id="258" r:id="rId21"/>
    <p:sldId id="260" r:id="rId22"/>
    <p:sldId id="262" r:id="rId23"/>
    <p:sldId id="263" r:id="rId24"/>
    <p:sldId id="266" r:id="rId25"/>
    <p:sldId id="268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3" autoAdjust="0"/>
    <p:restoredTop sz="94660"/>
  </p:normalViewPr>
  <p:slideViewPr>
    <p:cSldViewPr>
      <p:cViewPr varScale="1">
        <p:scale>
          <a:sx n="74" d="100"/>
          <a:sy n="74" d="100"/>
        </p:scale>
        <p:origin x="66" y="7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9/6/2015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2015/9/6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9/6/2015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github.com/jquery/jquery-colo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haoskeh.com/blog/some-experience-of-using-zepto.html" TargetMode="External"/><Relationship Id="rId4" Type="http://schemas.openxmlformats.org/officeDocument/2006/relationships/hyperlink" Target="https://github.com/madrobby/zept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8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3212976"/>
            <a:ext cx="9144000" cy="1359024"/>
          </a:xfrm>
        </p:spPr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（续）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的异同点及使用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的注意点</a:t>
            </a:r>
            <a:endParaRPr lang="zh-CN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902724" y="5605530"/>
            <a:ext cx="2088232" cy="555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None/>
              <a:defRPr lang="zh-CN"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2015.09.11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679801"/>
            <a:ext cx="3810000" cy="903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1679801"/>
            <a:ext cx="3810000" cy="904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each </a:t>
            </a:r>
            <a:r>
              <a:rPr lang="zh-CN" altLang="en-US" sz="2400" b="1" kern="1800" dirty="0"/>
              <a:t>方法只能遍历 数组，不能遍历</a:t>
            </a:r>
            <a:r>
              <a:rPr lang="en-US" altLang="zh-CN" sz="2400" b="1" kern="1800" dirty="0"/>
              <a:t>JSON</a:t>
            </a:r>
            <a:r>
              <a:rPr lang="zh-CN" altLang="en-US" sz="2400" b="1" kern="1800" dirty="0"/>
              <a:t>对象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0" y="2276872"/>
            <a:ext cx="8877300" cy="25622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92" y="2702530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8" name="组合 7"/>
          <p:cNvGrpSpPr/>
          <p:nvPr/>
        </p:nvGrpSpPr>
        <p:grpSpPr>
          <a:xfrm>
            <a:off x="6147555" y="3717032"/>
            <a:ext cx="6012507" cy="2909793"/>
            <a:chOff x="6147555" y="3717032"/>
            <a:chExt cx="6012507" cy="290979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/>
            <a:srcRect r="10209" b="79407"/>
            <a:stretch/>
          </p:blipFill>
          <p:spPr>
            <a:xfrm>
              <a:off x="6147555" y="3717032"/>
              <a:ext cx="6012507" cy="43542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8027" y="4362074"/>
              <a:ext cx="5986049" cy="226475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04335" y="3982479"/>
              <a:ext cx="93610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19" y="4194845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73968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a</a:t>
            </a:r>
            <a:r>
              <a:rPr lang="en-US" altLang="zh-CN" sz="2400" b="1" kern="1800" dirty="0" smtClean="0"/>
              <a:t>nimate()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240" y="483442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66" y="4809395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对大多数</a:t>
            </a:r>
            <a:r>
              <a:rPr lang="zh-CN" altLang="en-US" b="1" dirty="0">
                <a:latin typeface="+mn-ea"/>
              </a:rPr>
              <a:t>非数值的</a:t>
            </a:r>
            <a:r>
              <a:rPr lang="en-US" altLang="zh-CN" b="1" dirty="0" err="1">
                <a:latin typeface="+mn-ea"/>
              </a:rPr>
              <a:t>css</a:t>
            </a:r>
            <a:r>
              <a:rPr lang="zh-CN" altLang="en-US" b="1" dirty="0">
                <a:latin typeface="+mn-ea"/>
              </a:rPr>
              <a:t>属性都无法用来执行动画。例如：</a:t>
            </a:r>
            <a:r>
              <a:rPr lang="en-US" altLang="zh-CN" b="1" dirty="0">
                <a:latin typeface="+mn-ea"/>
              </a:rPr>
              <a:t>width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height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left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top</a:t>
            </a:r>
            <a:r>
              <a:rPr lang="zh-CN" altLang="en-US" b="1" dirty="0">
                <a:latin typeface="+mn-ea"/>
              </a:rPr>
              <a:t>都可用于动画，但</a:t>
            </a:r>
            <a:r>
              <a:rPr lang="en-US" altLang="zh-CN" b="1" dirty="0">
                <a:latin typeface="+mn-ea"/>
              </a:rPr>
              <a:t>color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background-color</a:t>
            </a:r>
            <a:r>
              <a:rPr lang="zh-CN" altLang="en-US" b="1" dirty="0">
                <a:latin typeface="+mn-ea"/>
              </a:rPr>
              <a:t>无法用于动画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除非使用</a:t>
            </a:r>
            <a:r>
              <a:rPr lang="en-US" altLang="zh-CN" b="1" dirty="0" err="1">
                <a:latin typeface="+mn-ea"/>
                <a:hlinkClick r:id="rId4"/>
              </a:rPr>
              <a:t>jQuery.Color</a:t>
            </a:r>
            <a:r>
              <a:rPr lang="en-US" altLang="zh-CN" b="1" dirty="0">
                <a:latin typeface="+mn-ea"/>
                <a:hlinkClick r:id="rId4"/>
              </a:rPr>
              <a:t>()</a:t>
            </a:r>
            <a:r>
              <a:rPr lang="zh-CN" altLang="en-US" b="1" dirty="0">
                <a:latin typeface="+mn-ea"/>
              </a:rPr>
              <a:t>插件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。</a:t>
            </a:r>
            <a:r>
              <a:rPr lang="en-US" altLang="zh-CN" b="1" dirty="0"/>
              <a:t>jQuery</a:t>
            </a:r>
            <a:r>
              <a:rPr lang="zh-CN" altLang="en-US" b="1" dirty="0"/>
              <a:t>最初实现</a:t>
            </a:r>
            <a:r>
              <a:rPr lang="en-US" altLang="zh-CN" b="1" dirty="0"/>
              <a:t>animate</a:t>
            </a:r>
            <a:r>
              <a:rPr lang="zh-CN" altLang="en-US" b="1" dirty="0"/>
              <a:t>是采用</a:t>
            </a:r>
            <a:r>
              <a:rPr lang="en-US" altLang="zh-CN" b="1" dirty="0" err="1"/>
              <a:t>js</a:t>
            </a:r>
            <a:r>
              <a:rPr lang="zh-CN" altLang="en-US" b="1" dirty="0"/>
              <a:t>循环设置状态记录的方式，所以可以有效的记住状态暂停动画</a:t>
            </a:r>
            <a:r>
              <a:rPr lang="zh-CN" altLang="en-US" b="1" dirty="0" smtClean="0"/>
              <a:t>元素</a:t>
            </a:r>
            <a:r>
              <a:rPr lang="zh-CN" altLang="en-US" b="1" dirty="0">
                <a:latin typeface="+mn-ea"/>
              </a:rPr>
              <a:t>。</a:t>
            </a:r>
            <a:endParaRPr lang="en-US" altLang="zh-CN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r="8026"/>
          <a:stretch/>
        </p:blipFill>
        <p:spPr>
          <a:xfrm>
            <a:off x="1746013" y="4653136"/>
            <a:ext cx="5659839" cy="17780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114193" y="579677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22555" y="578820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89956" y="3583859"/>
            <a:ext cx="892899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zepto</a:t>
            </a:r>
            <a:r>
              <a:rPr lang="zh-CN" altLang="en-US" b="1" dirty="0"/>
              <a:t>的</a:t>
            </a:r>
            <a:r>
              <a:rPr lang="en-US" altLang="zh-CN" b="1" dirty="0"/>
              <a:t>animate</a:t>
            </a:r>
            <a:r>
              <a:rPr lang="zh-CN" altLang="en-US" b="1" dirty="0"/>
              <a:t>完全依赖于</a:t>
            </a:r>
            <a:r>
              <a:rPr lang="en-US" altLang="zh-CN" b="1" dirty="0"/>
              <a:t>css3</a:t>
            </a:r>
            <a:r>
              <a:rPr lang="zh-CN" altLang="en-US" b="1" dirty="0"/>
              <a:t>动画，暂停需要再想</a:t>
            </a:r>
            <a:r>
              <a:rPr lang="zh-CN" altLang="en-US" b="1" dirty="0" smtClean="0"/>
              <a:t>办法。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722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n-ea"/>
              </a:rPr>
              <a:t>animate() 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kern="1800" dirty="0" err="1" smtClean="0"/>
              <a:t>css</a:t>
            </a:r>
            <a:r>
              <a:rPr lang="en-US" altLang="zh-CN" sz="2400" b="1" kern="1800" dirty="0" smtClean="0"/>
              <a:t>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367013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78" y="364510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的</a:t>
            </a:r>
            <a:r>
              <a:rPr lang="en-US" altLang="zh-CN" b="1" dirty="0" err="1" smtClean="0">
                <a:latin typeface="+mn-ea"/>
              </a:rPr>
              <a:t>css</a:t>
            </a:r>
            <a:r>
              <a:rPr lang="en-US" altLang="zh-CN" b="1" dirty="0" smtClean="0">
                <a:latin typeface="+mn-ea"/>
              </a:rPr>
              <a:t>()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animate()</a:t>
            </a:r>
            <a:r>
              <a:rPr lang="zh-CN" altLang="en-US" b="1" dirty="0" smtClean="0">
                <a:latin typeface="+mn-ea"/>
              </a:rPr>
              <a:t>属性值可以</a:t>
            </a:r>
            <a:r>
              <a:rPr lang="zh-CN" altLang="en-US" b="1" dirty="0">
                <a:latin typeface="+mn-ea"/>
              </a:rPr>
              <a:t>是相对的</a:t>
            </a:r>
            <a:r>
              <a:rPr lang="zh-CN" altLang="en-US" b="1" dirty="0" smtClean="0">
                <a:latin typeface="+mn-ea"/>
              </a:rPr>
              <a:t>，我们可以</a:t>
            </a:r>
            <a:r>
              <a:rPr lang="zh-CN" altLang="en-US" b="1" dirty="0">
                <a:latin typeface="+mn-ea"/>
              </a:rPr>
              <a:t>为属性值加上前缀</a:t>
            </a:r>
            <a:r>
              <a:rPr lang="en-US" altLang="zh-CN" b="1" dirty="0">
                <a:latin typeface="+mn-ea"/>
              </a:rPr>
              <a:t>"+="</a:t>
            </a:r>
            <a:r>
              <a:rPr lang="zh-CN" altLang="en-US" b="1" dirty="0">
                <a:latin typeface="+mn-ea"/>
              </a:rPr>
              <a:t>或</a:t>
            </a:r>
            <a:r>
              <a:rPr lang="en-US" altLang="zh-CN" b="1" dirty="0">
                <a:latin typeface="+mn-ea"/>
              </a:rPr>
              <a:t>"-="</a:t>
            </a:r>
            <a:r>
              <a:rPr lang="zh-CN" altLang="en-US" b="1" dirty="0">
                <a:latin typeface="+mn-ea"/>
              </a:rPr>
              <a:t>，以便于在原来的属性值上增加或减少指定的数值。例如：</a:t>
            </a:r>
            <a:r>
              <a:rPr lang="en-US" altLang="zh-CN" b="1" dirty="0">
                <a:latin typeface="+mn-ea"/>
              </a:rPr>
              <a:t>{ "height": "+=100px" }</a:t>
            </a:r>
            <a:r>
              <a:rPr lang="zh-CN" altLang="en-US" b="1" dirty="0">
                <a:latin typeface="+mn-ea"/>
              </a:rPr>
              <a:t>，表示在原有高度的基础上增加</a:t>
            </a:r>
            <a:r>
              <a:rPr lang="en-US" altLang="zh-CN" b="1" dirty="0">
                <a:latin typeface="+mn-ea"/>
              </a:rPr>
              <a:t>100px</a:t>
            </a:r>
            <a:r>
              <a:rPr lang="zh-CN" altLang="en-US" b="1" dirty="0">
                <a:latin typeface="+mn-ea"/>
              </a:rPr>
              <a:t>。而</a:t>
            </a:r>
            <a:r>
              <a:rPr lang="en-US" altLang="zh-CN" b="1" dirty="0">
                <a:latin typeface="+mn-ea"/>
              </a:rPr>
              <a:t>zepto</a:t>
            </a:r>
            <a:r>
              <a:rPr lang="zh-CN" altLang="en-US" b="1" dirty="0">
                <a:latin typeface="+mn-ea"/>
              </a:rPr>
              <a:t>不行。</a:t>
            </a:r>
            <a:endParaRPr lang="en-US" altLang="zh-CN" b="1" dirty="0"/>
          </a:p>
        </p:txBody>
      </p:sp>
      <p:sp>
        <p:nvSpPr>
          <p:cNvPr id="13" name="矩形 12"/>
          <p:cNvSpPr/>
          <p:nvPr/>
        </p:nvSpPr>
        <p:spPr>
          <a:xfrm>
            <a:off x="6598827" y="4797152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8555" y="479715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95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show() 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hide()</a:t>
            </a:r>
            <a:r>
              <a:rPr lang="zh-CN" altLang="en-US" sz="2400" b="1" kern="1800" dirty="0" smtClean="0"/>
              <a:t>动画效果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6" y="2721263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2696229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3748481" y="381874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3932" y="381874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806380" y="1835165"/>
            <a:ext cx="5793207" cy="2753230"/>
          </a:xfrm>
          <a:prstGeom prst="wedgeRoundRectCallout">
            <a:avLst>
              <a:gd name="adj1" fmla="val -56941"/>
              <a:gd name="adj2" fmla="val 8765"/>
              <a:gd name="adj3" fmla="val 16667"/>
            </a:avLst>
          </a:prstGeom>
          <a:solidFill>
            <a:schemeClr val="accent1">
              <a:alpha val="31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模块  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github.com/madrobby/zepto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chaoskeh.com/blog/some-experience-of-using-zepto.html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7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c</a:t>
            </a:r>
            <a:r>
              <a:rPr lang="en-US" altLang="zh-CN" sz="2400" b="1" kern="1800" dirty="0" smtClean="0"/>
              <a:t>lone()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3068960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7808439" y="306896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68158" y="310408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7948" y="2377391"/>
            <a:ext cx="91288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zepto</a:t>
            </a:r>
            <a:r>
              <a:rPr lang="zh-CN" altLang="en-US" sz="2400" dirty="0"/>
              <a:t>的</a:t>
            </a:r>
            <a:r>
              <a:rPr lang="en-US" altLang="zh-CN" sz="2400" dirty="0"/>
              <a:t>clone</a:t>
            </a:r>
            <a:r>
              <a:rPr lang="zh-CN" altLang="en-US" sz="2400" dirty="0"/>
              <a:t>不支持事件</a:t>
            </a:r>
            <a:r>
              <a:rPr lang="en-US" altLang="zh-CN" sz="2400" dirty="0"/>
              <a:t>clone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dom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clone</a:t>
            </a:r>
            <a:r>
              <a:rPr lang="zh-CN" altLang="en-US" sz="2400" dirty="0"/>
              <a:t>后需要自己再处理事件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4286470"/>
            <a:ext cx="6953250" cy="609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70" y="308457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9" name="组合 8"/>
          <p:cNvGrpSpPr/>
          <p:nvPr/>
        </p:nvGrpSpPr>
        <p:grpSpPr>
          <a:xfrm>
            <a:off x="4708342" y="4259127"/>
            <a:ext cx="7115175" cy="2519526"/>
            <a:chOff x="4708342" y="4259127"/>
            <a:chExt cx="7115175" cy="251952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8342" y="4259127"/>
              <a:ext cx="7115175" cy="89535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532513" y="5013176"/>
              <a:ext cx="293816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8342" y="5388421"/>
              <a:ext cx="7115175" cy="1390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313238"/>
            <a:ext cx="7734562" cy="25056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08" y="5185738"/>
            <a:ext cx="2095500" cy="1295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514" y="5185738"/>
            <a:ext cx="2000250" cy="1295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486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16" y="2294739"/>
            <a:ext cx="8486775" cy="2733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13" y="5166688"/>
            <a:ext cx="2009775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384" y="5166688"/>
            <a:ext cx="1981200" cy="1343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842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2044" y="2420888"/>
            <a:ext cx="7632848" cy="142192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 smtClean="0">
                <a:latin typeface="+mj-ea"/>
                <a:ea typeface="+mj-ea"/>
              </a:rPr>
              <a:t>HTML</a:t>
            </a:r>
            <a:r>
              <a:rPr lang="zh-CN" altLang="en-US" sz="2400" b="1" dirty="0" smtClean="0">
                <a:latin typeface="+mj-ea"/>
                <a:ea typeface="+mj-ea"/>
              </a:rPr>
              <a:t>元素本身就带有的固有属性，在处理时，使用</a:t>
            </a:r>
            <a:r>
              <a:rPr lang="en-US" altLang="zh-CN" sz="2400" b="1" dirty="0" smtClean="0">
                <a:latin typeface="+mj-ea"/>
                <a:ea typeface="+mj-ea"/>
              </a:rPr>
              <a:t>prop</a:t>
            </a:r>
            <a:r>
              <a:rPr lang="zh-CN" altLang="en-US" sz="2400" b="1" dirty="0" smtClean="0">
                <a:latin typeface="+mj-ea"/>
                <a:ea typeface="+mj-ea"/>
              </a:rPr>
              <a:t>方法。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>
                <a:latin typeface="+mj-ea"/>
                <a:ea typeface="+mj-ea"/>
              </a:rPr>
              <a:t>HTML</a:t>
            </a:r>
            <a:r>
              <a:rPr lang="zh-CN" altLang="en-US" sz="2400" b="1" dirty="0">
                <a:latin typeface="+mj-ea"/>
                <a:ea typeface="+mj-ea"/>
              </a:rPr>
              <a:t>元素我们自己自定义的</a:t>
            </a:r>
            <a:r>
              <a:rPr lang="en-US" altLang="zh-CN" sz="2400" b="1" dirty="0">
                <a:latin typeface="+mj-ea"/>
                <a:ea typeface="+mj-ea"/>
              </a:rPr>
              <a:t>DOM</a:t>
            </a:r>
            <a:r>
              <a:rPr lang="zh-CN" altLang="en-US" sz="2400" b="1" dirty="0">
                <a:latin typeface="+mj-ea"/>
                <a:ea typeface="+mj-ea"/>
              </a:rPr>
              <a:t>属性，在处理时，使用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zh-CN" altLang="en-US" sz="2400" b="1" dirty="0">
                <a:latin typeface="+mj-ea"/>
                <a:ea typeface="+mj-ea"/>
              </a:rPr>
              <a:t>方法</a:t>
            </a:r>
            <a:r>
              <a:rPr lang="zh-CN" altLang="en-US" sz="2400" b="1" dirty="0" smtClean="0">
                <a:latin typeface="+mj-ea"/>
                <a:ea typeface="+mj-ea"/>
              </a:rPr>
              <a:t>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2042" y="4114122"/>
            <a:ext cx="6624737" cy="109215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添加</a:t>
            </a:r>
            <a:r>
              <a:rPr lang="zh-CN" altLang="en-US" sz="2400" b="1" dirty="0">
                <a:latin typeface="+mj-ea"/>
                <a:ea typeface="+mj-ea"/>
              </a:rPr>
              <a:t>属性名称该属性就会生效应该使用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值有</a:t>
            </a:r>
            <a:r>
              <a:rPr lang="en-US" altLang="zh-CN" sz="2400" b="1" dirty="0" err="1" smtClean="0">
                <a:latin typeface="+mj-ea"/>
                <a:ea typeface="+mj-ea"/>
              </a:rPr>
              <a:t>true,false</a:t>
            </a:r>
            <a:r>
              <a:rPr lang="zh-CN" altLang="en-US" sz="2400" b="1" dirty="0" smtClean="0">
                <a:latin typeface="+mj-ea"/>
                <a:ea typeface="+mj-ea"/>
              </a:rPr>
              <a:t>的属性</a:t>
            </a:r>
            <a:r>
              <a:rPr lang="zh-CN" altLang="en-US" sz="2400" b="1" dirty="0">
                <a:latin typeface="+mj-ea"/>
                <a:ea typeface="+mj-ea"/>
              </a:rPr>
              <a:t>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其他</a:t>
            </a:r>
            <a:r>
              <a:rPr lang="zh-CN" altLang="en-US" sz="2400" b="1" dirty="0">
                <a:latin typeface="+mj-ea"/>
                <a:ea typeface="+mj-ea"/>
              </a:rPr>
              <a:t>则使用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>
                <a:latin typeface="+mj-ea"/>
                <a:ea typeface="+mj-ea"/>
              </a:rPr>
              <a:t>();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9875" y="2373457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8234" y="4031022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9622804" y="4031022"/>
            <a:ext cx="2376264" cy="2206290"/>
          </a:xfrm>
          <a:prstGeom prst="wedgeRoundRectCallout">
            <a:avLst>
              <a:gd name="adj1" fmla="val -63979"/>
              <a:gd name="adj2" fmla="val -35916"/>
              <a:gd name="adj3" fmla="val 16667"/>
            </a:avLst>
          </a:prstGeom>
          <a:solidFill>
            <a:schemeClr val="accent1">
              <a:alpha val="49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有的浏览器只要写</a:t>
            </a:r>
            <a:r>
              <a:rPr lang="en-US" altLang="zh-CN" sz="1400" dirty="0" err="1" smtClean="0"/>
              <a:t>disabled</a:t>
            </a:r>
            <a:r>
              <a:rPr lang="en-US" altLang="zh-CN" sz="1400" dirty="0" err="1"/>
              <a:t>,</a:t>
            </a:r>
            <a:r>
              <a:rPr lang="en-US" altLang="zh-CN" sz="1400" dirty="0" err="1" smtClean="0"/>
              <a:t>checked</a:t>
            </a:r>
            <a:r>
              <a:rPr lang="zh-CN" altLang="en-US" sz="1400" dirty="0"/>
              <a:t>就可以了，而有的要写成</a:t>
            </a:r>
            <a:r>
              <a:rPr lang="en-US" altLang="zh-CN" sz="1400" dirty="0"/>
              <a:t>disabled = </a:t>
            </a:r>
            <a:r>
              <a:rPr lang="en-US" altLang="zh-CN" sz="1400" dirty="0" smtClean="0"/>
              <a:t>“disabled”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checked</a:t>
            </a:r>
            <a:r>
              <a:rPr lang="en-US" altLang="zh-CN" sz="1400" dirty="0" smtClean="0"/>
              <a:t>=“checked”</a:t>
            </a:r>
            <a:r>
              <a:rPr lang="zh-CN" altLang="en-US" sz="1400" dirty="0" smtClean="0"/>
              <a:t>，用</a:t>
            </a:r>
            <a:r>
              <a:rPr lang="en-US" altLang="zh-CN" sz="1400" dirty="0" err="1"/>
              <a:t>attr</a:t>
            </a:r>
            <a:r>
              <a:rPr lang="en-US" altLang="zh-CN" sz="1400" dirty="0" smtClean="0"/>
              <a:t>(“checked”)</a:t>
            </a:r>
            <a:r>
              <a:rPr lang="zh-CN" altLang="en-US" sz="1400" dirty="0"/>
              <a:t>获取</a:t>
            </a:r>
            <a:r>
              <a:rPr lang="en-US" altLang="zh-CN" sz="1400" dirty="0"/>
              <a:t>checkbox</a:t>
            </a:r>
            <a:r>
              <a:rPr lang="zh-CN" altLang="en-US" sz="1400" dirty="0"/>
              <a:t>的</a:t>
            </a:r>
            <a:r>
              <a:rPr lang="en-US" altLang="zh-CN" sz="1400" dirty="0"/>
              <a:t>checked</a:t>
            </a:r>
            <a:r>
              <a:rPr lang="zh-CN" altLang="en-US" sz="1400" dirty="0"/>
              <a:t>属性时选中的时候可以取到值</a:t>
            </a:r>
            <a:r>
              <a:rPr lang="en-US" altLang="zh-CN" sz="1400" dirty="0"/>
              <a:t>,</a:t>
            </a:r>
            <a:r>
              <a:rPr lang="zh-CN" altLang="en-US" sz="1400" dirty="0"/>
              <a:t>值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“checked“</a:t>
            </a:r>
            <a:r>
              <a:rPr lang="zh-CN" altLang="en-US" sz="1400" dirty="0" smtClean="0"/>
              <a:t>，但</a:t>
            </a:r>
            <a:r>
              <a:rPr lang="zh-CN" altLang="en-US" sz="1400" dirty="0"/>
              <a:t>没选中获取值就是</a:t>
            </a:r>
            <a:r>
              <a:rPr lang="en-US" altLang="zh-CN" sz="1400" dirty="0"/>
              <a:t>undefined</a:t>
            </a:r>
            <a:r>
              <a:rPr lang="zh-CN" altLang="en-US" sz="1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3301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341884" y="1556792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38228" y="1628800"/>
            <a:ext cx="3986989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官方</a:t>
            </a:r>
            <a:r>
              <a:rPr lang="zh-CN" altLang="en-US" sz="2400" b="1" dirty="0">
                <a:latin typeface="+mj-ea"/>
                <a:ea typeface="+mj-ea"/>
              </a:rPr>
              <a:t>建议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 smtClean="0">
                <a:latin typeface="+mj-ea"/>
                <a:ea typeface="+mj-ea"/>
              </a:rPr>
              <a:t>()</a:t>
            </a:r>
            <a:r>
              <a:rPr lang="zh-CN" altLang="en-US" sz="2400" b="1" dirty="0" smtClean="0">
                <a:latin typeface="+mj-ea"/>
                <a:ea typeface="+mj-ea"/>
              </a:rPr>
              <a:t>、</a:t>
            </a:r>
            <a:r>
              <a:rPr lang="en-US" altLang="zh-CN" sz="2400" b="1" dirty="0" smtClean="0">
                <a:latin typeface="+mj-ea"/>
                <a:ea typeface="+mj-ea"/>
              </a:rPr>
              <a:t>prop</a:t>
            </a:r>
            <a:r>
              <a:rPr lang="en-US" altLang="zh-CN" sz="2400" b="1" dirty="0">
                <a:latin typeface="+mj-ea"/>
                <a:ea typeface="+mj-ea"/>
              </a:rPr>
              <a:t>()</a:t>
            </a:r>
            <a:r>
              <a:rPr lang="zh-CN" altLang="en-US" sz="2400" b="1" dirty="0">
                <a:latin typeface="+mj-ea"/>
                <a:ea typeface="+mj-ea"/>
              </a:rPr>
              <a:t>的</a:t>
            </a:r>
            <a:r>
              <a:rPr lang="zh-CN" altLang="en-US" sz="2400" b="1" dirty="0" smtClean="0">
                <a:latin typeface="+mj-ea"/>
                <a:ea typeface="+mj-ea"/>
              </a:rPr>
              <a:t>使用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1318"/>
              </p:ext>
            </p:extLst>
          </p:nvPr>
        </p:nvGraphicFramePr>
        <p:xfrm>
          <a:off x="204056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88231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accesskey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align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async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autofocus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checked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class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contenteditable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draggable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src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885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tab</a:t>
                      </a:r>
                      <a:r>
                        <a:rPr lang="en-US" altLang="zh-CN" b="1" dirty="0" smtClean="0">
                          <a:effectLst/>
                        </a:rPr>
                        <a:t>I</a:t>
                      </a:r>
                      <a:r>
                        <a:rPr lang="en-US" b="1" dirty="0" smtClean="0">
                          <a:effectLst/>
                        </a:rPr>
                        <a:t>ndex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1960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10330"/>
              </p:ext>
            </p:extLst>
          </p:nvPr>
        </p:nvGraphicFramePr>
        <p:xfrm>
          <a:off x="6108880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9788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1454627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href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label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location 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multiple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readOnly</a:t>
                      </a: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selected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title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9363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80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66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5227046" cy="28201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zepto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zepto</a:t>
            </a:r>
            <a:r>
              <a:rPr lang="zh-CN" altLang="en-US" dirty="0" smtClean="0"/>
              <a:t>的</a:t>
            </a:r>
            <a:r>
              <a:rPr lang="zh-CN" altLang="en-US" dirty="0"/>
              <a:t>一些</a:t>
            </a:r>
            <a:r>
              <a:rPr lang="en-US" altLang="zh-CN" dirty="0"/>
              <a:t>APIs</a:t>
            </a:r>
            <a:endParaRPr 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需要注意的几点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zepto</a:t>
            </a:r>
            <a:r>
              <a:rPr lang="zh-CN" altLang="en-US" dirty="0" smtClean="0"/>
              <a:t>一些方法的“坑”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tap</a:t>
            </a:r>
            <a:r>
              <a:rPr lang="zh-CN" altLang="en-US" dirty="0" smtClean="0"/>
              <a:t>的使用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62" y="1977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680" y="1977768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文本框 1"/>
          <p:cNvSpPr txBox="1"/>
          <p:nvPr/>
        </p:nvSpPr>
        <p:spPr>
          <a:xfrm>
            <a:off x="7465762" y="3247703"/>
            <a:ext cx="12241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jQuery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V2.03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8380" y="3247703"/>
            <a:ext cx="11945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Zepto v1.0rc1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485472" y="4365104"/>
            <a:ext cx="105721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1355</a:t>
            </a:r>
            <a:r>
              <a:rPr lang="zh-CN" altLang="en-US" sz="2400" dirty="0"/>
              <a:t>行</a:t>
            </a:r>
          </a:p>
        </p:txBody>
      </p:sp>
      <p:sp>
        <p:nvSpPr>
          <p:cNvPr id="10" name="矩形 9"/>
          <p:cNvSpPr/>
          <p:nvPr/>
        </p:nvSpPr>
        <p:spPr>
          <a:xfrm>
            <a:off x="9148380" y="4365104"/>
            <a:ext cx="112133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8829</a:t>
            </a:r>
            <a:r>
              <a:rPr lang="zh-CN" altLang="en-US" sz="2400" dirty="0" smtClean="0"/>
              <a:t>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0156" y="2852936"/>
            <a:ext cx="53218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！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9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60" y="2501506"/>
            <a:ext cx="3790950" cy="600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91" y="3547405"/>
            <a:ext cx="3981450" cy="704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91" y="3610669"/>
            <a:ext cx="3867150" cy="609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74068" y="4403245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97243" y="240271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952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的选择器只是</a:t>
            </a:r>
            <a:r>
              <a:rPr lang="en-US" altLang="zh-CN" sz="2400" b="1" kern="1800" dirty="0"/>
              <a:t>jQuery</a:t>
            </a:r>
            <a:r>
              <a:rPr lang="zh-CN" altLang="en-US" sz="2400" b="1" kern="1800" dirty="0"/>
              <a:t>的一个子集，</a:t>
            </a:r>
            <a:r>
              <a:rPr lang="zh-CN" altLang="en-US" sz="2400" b="1" kern="1800" dirty="0" smtClean="0"/>
              <a:t>但其集满足</a:t>
            </a:r>
            <a:r>
              <a:rPr lang="en-US" altLang="zh-CN" sz="2400" b="1" kern="1800" dirty="0" smtClean="0"/>
              <a:t>90</a:t>
            </a:r>
            <a:r>
              <a:rPr lang="en-US" altLang="zh-CN" sz="2400" b="1" kern="1800" dirty="0"/>
              <a:t>%</a:t>
            </a:r>
            <a:r>
              <a:rPr lang="zh-CN" altLang="en-US" sz="2400" b="1" kern="1800" dirty="0"/>
              <a:t>的使用场景</a:t>
            </a:r>
            <a:endParaRPr lang="zh-CN" altLang="en-US" sz="3200" b="1" kern="1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22414" y="5570782"/>
            <a:ext cx="952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data</a:t>
            </a:r>
            <a:r>
              <a:rPr lang="zh-CN" altLang="en-US" sz="2400" b="1" kern="1800" dirty="0"/>
              <a:t>只能存储字符串</a:t>
            </a:r>
            <a:r>
              <a:rPr lang="zh-CN" altLang="en-US" sz="2400" b="1" kern="1800" dirty="0" smtClean="0"/>
              <a:t>，若存储</a:t>
            </a:r>
            <a:r>
              <a:rPr lang="zh-CN" altLang="en-US" sz="2400" b="1" kern="1800" dirty="0"/>
              <a:t>复杂对象</a:t>
            </a:r>
            <a:r>
              <a:rPr lang="zh-CN" altLang="en-US" sz="2400" b="1" kern="1800" dirty="0" smtClean="0"/>
              <a:t>的话要把它先</a:t>
            </a:r>
            <a:r>
              <a:rPr lang="zh-CN" altLang="en-US" sz="2400" b="1" kern="1800" dirty="0"/>
              <a:t>转换为字符串</a:t>
            </a:r>
            <a:endParaRPr lang="zh-CN" altLang="en-US" sz="3200" b="1" kern="1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212" y="238320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455" y="236370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矩形 14"/>
          <p:cNvSpPr/>
          <p:nvPr/>
        </p:nvSpPr>
        <p:spPr>
          <a:xfrm>
            <a:off x="11263496" y="2402717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64" y="4348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52" y="4329260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786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</a:t>
            </a:r>
            <a:r>
              <a:rPr lang="zh-CN" altLang="en-US" sz="2400" b="1" kern="1800" dirty="0"/>
              <a:t>选择</a:t>
            </a:r>
            <a:r>
              <a:rPr lang="zh-CN" altLang="en-US" sz="2400" b="1" kern="1800" dirty="0" smtClean="0"/>
              <a:t>器无法选出 </a:t>
            </a:r>
            <a:r>
              <a:rPr lang="en-US" altLang="zh-CN" sz="2400" b="1" kern="1800" dirty="0"/>
              <a:t>$("div[name!='</a:t>
            </a:r>
            <a:r>
              <a:rPr lang="en-US" altLang="zh-CN" sz="2400" b="1" kern="1800" dirty="0" err="1"/>
              <a:t>abc</a:t>
            </a:r>
            <a:r>
              <a:rPr lang="en-US" altLang="zh-CN" sz="2400" b="1" kern="1800" dirty="0"/>
              <a:t>']") </a:t>
            </a:r>
            <a:r>
              <a:rPr lang="zh-CN" altLang="en-US" sz="2400" b="1" kern="1800" dirty="0"/>
              <a:t>的元素</a:t>
            </a:r>
            <a:endParaRPr lang="zh-CN" altLang="en-US" sz="3200" b="1" kern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831327"/>
            <a:ext cx="6567148" cy="23258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402225" y="4205053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10587" y="4196486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50" y="303490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36" y="2962140"/>
            <a:ext cx="1080120" cy="1035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8691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832195" y="5188931"/>
            <a:ext cx="108012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kern="1800" dirty="0"/>
              <a:t>原因：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通过自己编写的 </a:t>
            </a:r>
            <a:r>
              <a:rPr lang="en-US" altLang="zh-CN" sz="2400" b="1" kern="1800" dirty="0"/>
              <a:t>sizzle </a:t>
            </a:r>
            <a:r>
              <a:rPr lang="zh-CN" altLang="en-US" sz="2400" b="1" kern="1800" dirty="0"/>
              <a:t>引擎来支持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选择器，而 </a:t>
            </a: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是直接通过浏览器提供的</a:t>
            </a:r>
            <a:r>
              <a:rPr lang="en-US" altLang="zh-CN" sz="2400" b="1" kern="1800" dirty="0" err="1"/>
              <a:t>document.querySelectorAll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接口，这个接口只支持标准的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2794474"/>
            <a:ext cx="5608030" cy="144762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300401" y="387570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08763" y="386713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26" y="270556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06" y="2704951"/>
            <a:ext cx="1004826" cy="962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文本框 20"/>
          <p:cNvSpPr txBox="1"/>
          <p:nvPr/>
        </p:nvSpPr>
        <p:spPr>
          <a:xfrm>
            <a:off x="1537594" y="1844824"/>
            <a:ext cx="10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:text :checkbox :first </a:t>
            </a:r>
            <a:r>
              <a:rPr lang="zh-CN" altLang="en-US" sz="2400" b="1" kern="1800" dirty="0"/>
              <a:t>等等在 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里面很常用的选择器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不支持！</a:t>
            </a:r>
          </a:p>
        </p:txBody>
      </p:sp>
    </p:spTree>
    <p:extLst>
      <p:ext uri="{BB962C8B-B14F-4D97-AF65-F5344CB8AC3E}">
        <p14:creationId xmlns:p14="http://schemas.microsoft.com/office/powerpoint/2010/main" val="5227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获取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元素的选中</a:t>
            </a:r>
            <a:r>
              <a:rPr lang="en-US" altLang="zh-CN" sz="2400" b="1" kern="1800" dirty="0"/>
              <a:t>option</a:t>
            </a:r>
            <a:r>
              <a:rPr lang="zh-CN" altLang="en-US" sz="2400" b="1" kern="1800" dirty="0"/>
              <a:t>不能用</a:t>
            </a:r>
            <a:r>
              <a:rPr lang="zh-CN" altLang="en-US" sz="2400" b="1" kern="1800" dirty="0" smtClean="0"/>
              <a:t>类似</a:t>
            </a:r>
            <a:r>
              <a:rPr lang="en-US" altLang="zh-CN" sz="2400" b="1" kern="1800" dirty="0" smtClean="0"/>
              <a:t>jQuery</a:t>
            </a:r>
            <a:r>
              <a:rPr lang="zh-CN" altLang="en-US" sz="2400" b="1" kern="1800" dirty="0" smtClean="0"/>
              <a:t>的方法，</a:t>
            </a:r>
            <a:endParaRPr lang="en-US" altLang="zh-CN" sz="2400" b="1" kern="1800" dirty="0" smtClean="0"/>
          </a:p>
          <a:p>
            <a:r>
              <a:rPr lang="en-US" altLang="zh-CN" sz="2400" b="1" kern="1800" dirty="0" smtClean="0"/>
              <a:t>$(‘option[selected]’);    </a:t>
            </a:r>
            <a:r>
              <a:rPr lang="zh-CN" altLang="en-US" sz="2400" b="1" kern="1800" dirty="0" smtClean="0"/>
              <a:t>因为</a:t>
            </a:r>
            <a:r>
              <a:rPr lang="en-US" altLang="zh-CN" sz="2400" b="1" kern="1800" dirty="0"/>
              <a:t>selected</a:t>
            </a:r>
            <a:r>
              <a:rPr lang="zh-CN" altLang="en-US" sz="2400" b="1" kern="1800" dirty="0"/>
              <a:t>属性不是</a:t>
            </a:r>
            <a:r>
              <a:rPr lang="en-US" altLang="zh-CN" sz="2400" b="1" kern="1800" dirty="0" err="1"/>
              <a:t>css</a:t>
            </a:r>
            <a:r>
              <a:rPr lang="zh-CN" altLang="en-US" sz="2400" b="1" kern="1800" dirty="0"/>
              <a:t>的标准属性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2852936"/>
            <a:ext cx="4920231" cy="8625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06" y="41316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852936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00" y="4131696"/>
            <a:ext cx="6909158" cy="9623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72640" y="5147900"/>
            <a:ext cx="549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https://github.com/madrobby/zepto/issues/503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572990" y="5718921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 但是获取有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中含有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属性的元素可以用 </a:t>
            </a:r>
            <a:r>
              <a:rPr lang="en-US" altLang="zh-CN" sz="2400" b="1" kern="1800" dirty="0"/>
              <a:t>$</a:t>
            </a:r>
            <a:r>
              <a:rPr lang="en-US" altLang="zh-CN" sz="2400" b="1" kern="1800" dirty="0" err="1"/>
              <a:t>this.find</a:t>
            </a:r>
            <a:r>
              <a:rPr lang="en-US" altLang="zh-CN" sz="2400" b="1" kern="1800" dirty="0"/>
              <a:t>("</a:t>
            </a:r>
            <a:r>
              <a:rPr lang="en-US" altLang="zh-CN" sz="2400" b="1" kern="1800" dirty="0" err="1"/>
              <a:t>option:not</a:t>
            </a:r>
            <a:r>
              <a:rPr lang="en-US" altLang="zh-CN" sz="2400" b="1" kern="1800" dirty="0"/>
              <a:t>(:disabled</a:t>
            </a:r>
            <a:r>
              <a:rPr lang="en-US" altLang="zh-CN" sz="2400" b="1" kern="1800" dirty="0" smtClean="0"/>
              <a:t>)");     </a:t>
            </a:r>
            <a:r>
              <a:rPr lang="zh-CN" altLang="en-US" sz="2400" b="1" kern="1800" dirty="0"/>
              <a:t>因为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是标准属性</a:t>
            </a:r>
          </a:p>
        </p:txBody>
      </p:sp>
    </p:spTree>
    <p:extLst>
      <p:ext uri="{BB962C8B-B14F-4D97-AF65-F5344CB8AC3E}">
        <p14:creationId xmlns:p14="http://schemas.microsoft.com/office/powerpoint/2010/main" val="3634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是根据标准浏览器写的，所以对于节点尺寸的方法只提供 </a:t>
            </a:r>
            <a:r>
              <a:rPr lang="en-US" altLang="zh-CN" sz="2400" b="1" kern="1800" dirty="0"/>
              <a:t>width() </a:t>
            </a:r>
            <a:r>
              <a:rPr lang="zh-CN" altLang="en-US" sz="2400" b="1" kern="1800" dirty="0"/>
              <a:t>和 </a:t>
            </a:r>
            <a:r>
              <a:rPr lang="en-US" altLang="zh-CN" sz="2400" b="1" kern="1800" dirty="0"/>
              <a:t>height()</a:t>
            </a:r>
            <a:r>
              <a:rPr lang="zh-CN" altLang="en-US" sz="2400" b="1" kern="1800" dirty="0"/>
              <a:t>，省去了 </a:t>
            </a:r>
            <a:r>
              <a:rPr lang="en-US" altLang="zh-CN" sz="2400" b="1" kern="1800" dirty="0" err="1"/>
              <a:t>innerWidth</a:t>
            </a:r>
            <a:r>
              <a:rPr lang="en-US" altLang="zh-CN" sz="2400" b="1" kern="1800" dirty="0"/>
              <a:t>(), </a:t>
            </a:r>
            <a:r>
              <a:rPr lang="en-US" altLang="zh-CN" sz="2400" b="1" kern="1800" dirty="0" err="1"/>
              <a:t>innerHeight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outerWidth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outerHeight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。</a:t>
            </a:r>
            <a:endParaRPr lang="zh-CN" altLang="en-US" sz="2400" b="1" kern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1845940" y="2723573"/>
            <a:ext cx="225256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/>
              <a:t>offset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：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5980" y="314096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Zepto.js: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width </a:t>
            </a:r>
            <a:r>
              <a:rPr lang="zh-CN" altLang="en-US" sz="2000" b="1" dirty="0"/>
              <a:t>、 </a:t>
            </a:r>
            <a:r>
              <a:rPr lang="en-US" altLang="zh-CN" sz="2000" b="1" dirty="0" smtClean="0"/>
              <a:t>height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jQuery: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" y="4148286"/>
            <a:ext cx="6210300" cy="23050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0" y="32709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5" name="组合 14"/>
          <p:cNvGrpSpPr/>
          <p:nvPr/>
        </p:nvGrpSpPr>
        <p:grpSpPr>
          <a:xfrm>
            <a:off x="6300067" y="3933056"/>
            <a:ext cx="5915025" cy="2736304"/>
            <a:chOff x="6300067" y="3933056"/>
            <a:chExt cx="5915025" cy="27363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0067" y="4894757"/>
              <a:ext cx="5888758" cy="177460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4848" y="3933056"/>
              <a:ext cx="5910244" cy="739696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814492" y="4509120"/>
              <a:ext cx="165618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8" y="3148305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546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其次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 </a:t>
            </a:r>
            <a:r>
              <a:rPr lang="en-US" altLang="zh-CN" sz="2400" b="1" kern="1800" dirty="0" smtClean="0"/>
              <a:t>height() .</a:t>
            </a:r>
            <a:r>
              <a:rPr lang="en-US" altLang="zh-CN" sz="2400" b="1" kern="1800" dirty="0"/>
              <a:t>width() </a:t>
            </a:r>
            <a:r>
              <a:rPr lang="zh-CN" altLang="en-US" sz="2400" b="1" kern="1800" dirty="0"/>
              <a:t>方法也不完善，对于</a:t>
            </a:r>
            <a:r>
              <a:rPr lang="en-US" altLang="zh-CN" sz="2400" b="1" kern="1800" dirty="0" err="1"/>
              <a:t>display:none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的元素，计算出的高宽都是 </a:t>
            </a:r>
            <a:r>
              <a:rPr lang="en-US" altLang="zh-CN" sz="2400" b="1" kern="1800" dirty="0">
                <a:latin typeface="+mj-lt"/>
              </a:rPr>
              <a:t>0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37594" y="2647385"/>
            <a:ext cx="10318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>
                <a:latin typeface="+mj-lt"/>
              </a:rPr>
              <a:t>而这在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里面是没有问题的，因为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针对这种元素，会先设置其 </a:t>
            </a:r>
            <a:r>
              <a:rPr lang="en-US" altLang="zh-CN" sz="2400" b="1" kern="1800" dirty="0" err="1">
                <a:latin typeface="+mj-lt"/>
              </a:rPr>
              <a:t>css</a:t>
            </a:r>
            <a:r>
              <a:rPr lang="en-US" altLang="zh-CN" sz="2400" b="1" kern="1800" dirty="0">
                <a:latin typeface="+mj-lt"/>
              </a:rPr>
              <a:t> </a:t>
            </a:r>
            <a:r>
              <a:rPr lang="zh-CN" altLang="en-US" sz="2400" b="1" kern="1800" dirty="0">
                <a:latin typeface="+mj-lt"/>
              </a:rPr>
              <a:t>样式设置为</a:t>
            </a:r>
            <a:r>
              <a:rPr lang="en-US" altLang="zh-CN" sz="2400" b="1" kern="1800" dirty="0">
                <a:latin typeface="+mj-lt"/>
              </a:rPr>
              <a:t>position: "absolute", visibility: "hidden", display: "block" 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" y="1412776"/>
            <a:ext cx="4815156" cy="5434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06" y="4810060"/>
            <a:ext cx="2627951" cy="17217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05" y="4869160"/>
            <a:ext cx="3878471" cy="164075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33" y="4385097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24" y="43850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480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7594" y="1844824"/>
            <a:ext cx="10533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Zepto.js: </a:t>
            </a:r>
            <a:r>
              <a:rPr lang="zh-CN" altLang="en-US" sz="2400" b="1" kern="1800" dirty="0"/>
              <a:t>由盒模型（ </a:t>
            </a:r>
            <a:r>
              <a:rPr lang="en-US" altLang="zh-CN" sz="2400" b="1" kern="1800" dirty="0"/>
              <a:t>box-sizing </a:t>
            </a:r>
            <a:r>
              <a:rPr lang="zh-CN" altLang="en-US" sz="2400" b="1" kern="1800" dirty="0"/>
              <a:t>）决定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jQuery: </a:t>
            </a:r>
            <a:r>
              <a:rPr lang="zh-CN" altLang="en-US" sz="2400" b="1" kern="1800" dirty="0"/>
              <a:t>忽略盒模型，始终返回内容区域的宽</a:t>
            </a:r>
            <a:r>
              <a:rPr lang="en-US" altLang="zh-CN" sz="2400" b="1" kern="1800" dirty="0"/>
              <a:t>/</a:t>
            </a:r>
            <a:r>
              <a:rPr lang="zh-CN" altLang="en-US" sz="2400" b="1" kern="1800" dirty="0"/>
              <a:t>高（不包含 </a:t>
            </a:r>
            <a:r>
              <a:rPr lang="en-US" altLang="zh-CN" sz="2400" b="1" kern="1800" dirty="0"/>
              <a:t>padding </a:t>
            </a:r>
            <a:r>
              <a:rPr lang="zh-CN" altLang="en-US" sz="2400" b="1" kern="1800" dirty="0"/>
              <a:t>、 </a:t>
            </a:r>
            <a:r>
              <a:rPr lang="en-US" altLang="zh-CN" sz="2400" b="1" kern="1800" dirty="0"/>
              <a:t>border </a:t>
            </a:r>
            <a:r>
              <a:rPr lang="zh-CN" altLang="en-US" sz="2400" b="1" kern="1800" dirty="0" smtClean="0"/>
              <a:t>）。解决</a:t>
            </a:r>
            <a:r>
              <a:rPr lang="zh-CN" altLang="en-US" sz="2400" b="1" kern="1800" dirty="0"/>
              <a:t>方式就是使用 </a:t>
            </a:r>
            <a:r>
              <a:rPr lang="en-US" altLang="zh-CN" sz="2400" b="1" kern="1800" dirty="0"/>
              <a:t>.</a:t>
            </a:r>
            <a:r>
              <a:rPr lang="en-US" altLang="zh-CN" sz="2400" b="1" kern="1800" dirty="0" err="1"/>
              <a:t>css</a:t>
            </a:r>
            <a:r>
              <a:rPr lang="en-US" altLang="zh-CN" sz="2400" b="1" kern="1800" dirty="0"/>
              <a:t>('width') </a:t>
            </a:r>
            <a:r>
              <a:rPr lang="zh-CN" altLang="en-US" sz="2400" b="1" kern="1800" dirty="0"/>
              <a:t>而不是 </a:t>
            </a:r>
            <a:r>
              <a:rPr lang="en-US" altLang="zh-CN" sz="2400" b="1" kern="1800" dirty="0"/>
              <a:t>.width() </a:t>
            </a:r>
            <a:r>
              <a:rPr lang="zh-CN" altLang="en-US" sz="2400" b="1" kern="1800" dirty="0"/>
              <a:t>。</a:t>
            </a:r>
            <a:endParaRPr lang="zh-CN" altLang="en-US" sz="2400" b="1" kern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8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931</Words>
  <Application>Microsoft Office PowerPoint</Application>
  <PresentationFormat>自定义</PresentationFormat>
  <Paragraphs>156</Paragraphs>
  <Slides>24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microsoft yahei</vt:lpstr>
      <vt:lpstr>华文楷体</vt:lpstr>
      <vt:lpstr>宋体</vt:lpstr>
      <vt:lpstr>微软雅黑</vt:lpstr>
      <vt:lpstr>Arial</vt:lpstr>
      <vt:lpstr>Consolas</vt:lpstr>
      <vt:lpstr>Corbel</vt:lpstr>
      <vt:lpstr>Wingdings</vt:lpstr>
      <vt:lpstr>Chalkboard_16x9</vt:lpstr>
      <vt:lpstr>zepto（续）</vt:lpstr>
      <vt:lpstr>主要内容</vt:lpstr>
      <vt:lpstr>1. zepto 对 CSS 选择器的支持</vt:lpstr>
      <vt:lpstr>1. zepto 对 CSS 选择器的支持</vt:lpstr>
      <vt:lpstr>1. zepto 对 CSS 选择器的支持</vt:lpstr>
      <vt:lpstr>1. zepto 对 CSS 选择器的支持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2015-09-04T15:55:01Z</dcterms:created>
  <dcterms:modified xsi:type="dcterms:W3CDTF">2015-09-06T15:40:57Z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