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6.jpg" ContentType="image/png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6" r:id="rId12"/>
    <p:sldId id="280" r:id="rId13"/>
    <p:sldId id="277" r:id="rId14"/>
    <p:sldId id="279" r:id="rId15"/>
    <p:sldId id="281" r:id="rId16"/>
    <p:sldId id="283" r:id="rId17"/>
    <p:sldId id="282" r:id="rId18"/>
    <p:sldId id="284" r:id="rId19"/>
    <p:sldId id="289" r:id="rId20"/>
    <p:sldId id="286" r:id="rId21"/>
    <p:sldId id="290" r:id="rId22"/>
    <p:sldId id="291" r:id="rId23"/>
    <p:sldId id="292" r:id="rId24"/>
    <p:sldId id="293" r:id="rId25"/>
    <p:sldId id="26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59" d="100"/>
          <a:sy n="59" d="100"/>
        </p:scale>
        <p:origin x="510" y="72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9/11/2015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9/11/2015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8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jp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7iang.com/blog/7iang/27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 smtClean="0"/>
              <a:t>jQuery</a:t>
            </a:r>
            <a:r>
              <a:rPr lang="zh-CN" altLang="en-US" b="1" dirty="0" smtClean="0"/>
              <a:t>最初实现</a:t>
            </a:r>
            <a:r>
              <a:rPr lang="en-US" altLang="zh-CN" b="1" dirty="0" smtClean="0"/>
              <a:t>animate</a:t>
            </a:r>
            <a:r>
              <a:rPr lang="zh-CN" altLang="en-US" b="1" dirty="0" smtClean="0"/>
              <a:t>是采用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循环设置状态记录的方式，所以可以有效的记住状态暂停动画元素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zepto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 smtClean="0"/>
              <a:t>动画，暂停需要再想办法。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94306"/>
              </p:ext>
            </p:extLst>
          </p:nvPr>
        </p:nvGraphicFramePr>
        <p:xfrm>
          <a:off x="2677007" y="177308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4330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clone</a:t>
            </a:r>
            <a:r>
              <a:rPr lang="zh-CN" altLang="en-US" b="1" dirty="0"/>
              <a:t>不支持事件</a:t>
            </a:r>
            <a:r>
              <a:rPr lang="en-US" altLang="zh-CN" b="1" dirty="0"/>
              <a:t>clone</a:t>
            </a:r>
            <a:r>
              <a:rPr lang="zh-CN" altLang="en-US" b="1" dirty="0"/>
              <a:t>，</a:t>
            </a:r>
            <a:r>
              <a:rPr lang="en-US" altLang="zh-CN" b="1" dirty="0"/>
              <a:t>DOM clone</a:t>
            </a:r>
            <a:r>
              <a:rPr lang="zh-CN" altLang="en-US" b="1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 smtClean="0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480452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jQuery</a:t>
            </a:r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8" name="组合 7"/>
          <p:cNvGrpSpPr/>
          <p:nvPr/>
        </p:nvGrpSpPr>
        <p:grpSpPr>
          <a:xfrm>
            <a:off x="3249361" y="2591996"/>
            <a:ext cx="7183429" cy="834861"/>
            <a:chOff x="4234878" y="1841518"/>
            <a:chExt cx="7183429" cy="834861"/>
          </a:xfrm>
        </p:grpSpPr>
        <p:sp>
          <p:nvSpPr>
            <p:cNvPr id="23" name="矩形标注 22"/>
            <p:cNvSpPr/>
            <p:nvPr/>
          </p:nvSpPr>
          <p:spPr>
            <a:xfrm>
              <a:off x="4234878" y="1841518"/>
              <a:ext cx="7183429" cy="834861"/>
            </a:xfrm>
            <a:prstGeom prst="wedgeRectCallout">
              <a:avLst>
                <a:gd name="adj1" fmla="val -44534"/>
                <a:gd name="adj2" fmla="val 187549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82080" y="1972486"/>
              <a:ext cx="6936227" cy="551612"/>
            </a:xfrm>
            <a:prstGeom prst="rect">
              <a:avLst/>
            </a:prstGeom>
          </p:spPr>
        </p:pic>
      </p:grpSp>
      <p:sp>
        <p:nvSpPr>
          <p:cNvPr id="38" name="矩形标注 37"/>
          <p:cNvSpPr/>
          <p:nvPr/>
        </p:nvSpPr>
        <p:spPr>
          <a:xfrm>
            <a:off x="203593" y="3216958"/>
            <a:ext cx="3439315" cy="834861"/>
          </a:xfrm>
          <a:prstGeom prst="wedgeRectCallout">
            <a:avLst>
              <a:gd name="adj1" fmla="val 36650"/>
              <a:gd name="adj2" fmla="val 154300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只是去除了双击</a:t>
            </a:r>
            <a:r>
              <a:rPr lang="zh-CN" altLang="en-US" dirty="0" smtClean="0"/>
              <a:t>缩放，仍可使用双指缩放（</a:t>
            </a:r>
            <a:r>
              <a:rPr lang="en-US" altLang="zh-CN" dirty="0" smtClean="0"/>
              <a:t>pitch to zoom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zepto</a:t>
            </a:r>
            <a:r>
              <a:rPr lang="zh-CN" altLang="en-US" dirty="0" smtClean="0"/>
              <a:t>的一些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click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的坑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168168" y="4444428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7437199" y="4455757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517232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8" y="4901258"/>
            <a:ext cx="60483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749365"/>
            <a:ext cx="819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6832"/>
            <a:ext cx="9301713" cy="331236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698878" y="3861048"/>
            <a:ext cx="4968552" cy="792087"/>
          </a:xfrm>
          <a:prstGeom prst="wedgeRectCallout">
            <a:avLst>
              <a:gd name="adj1" fmla="val -55622"/>
              <a:gd name="adj2" fmla="val -1408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在手机上，点击了</a:t>
            </a:r>
            <a:r>
              <a:rPr lang="en-US" altLang="zh-CN" dirty="0"/>
              <a:t>q</a:t>
            </a:r>
            <a:r>
              <a:rPr lang="zh-CN" altLang="en-US" dirty="0"/>
              <a:t>以后，就会弹出</a:t>
            </a:r>
            <a:r>
              <a:rPr lang="en-US" altLang="zh-CN" dirty="0"/>
              <a:t>bb</a:t>
            </a:r>
            <a:r>
              <a:rPr lang="zh-CN" altLang="en-US" dirty="0"/>
              <a:t>的弹</a:t>
            </a:r>
            <a:r>
              <a:rPr lang="zh-CN" altLang="en-US" dirty="0" smtClean="0"/>
              <a:t>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935"/>
            <a:ext cx="6667500" cy="401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464022"/>
            <a:ext cx="8686800" cy="4752975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734372" y="2060848"/>
            <a:ext cx="5688632" cy="1225707"/>
          </a:xfrm>
          <a:prstGeom prst="wedgeRectCallout">
            <a:avLst>
              <a:gd name="adj1" fmla="val -60167"/>
              <a:gd name="adj2" fmla="val 24682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touch</a:t>
            </a:r>
            <a:r>
              <a:rPr lang="zh-CN" altLang="en-US" dirty="0"/>
              <a:t>模块绑定事件</a:t>
            </a:r>
            <a:r>
              <a:rPr lang="en-US" altLang="zh-CN" dirty="0" err="1"/>
              <a:t>touchstart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touchmove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touchend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</a:t>
            </a:r>
            <a:r>
              <a:rPr lang="en-US" altLang="zh-CN" dirty="0"/>
              <a:t>document</a:t>
            </a:r>
            <a:r>
              <a:rPr lang="zh-CN" altLang="en-US" dirty="0"/>
              <a:t>上，然后通过计算</a:t>
            </a:r>
            <a:r>
              <a:rPr lang="en-US" altLang="zh-CN" dirty="0"/>
              <a:t>touch</a:t>
            </a:r>
            <a:r>
              <a:rPr lang="zh-CN" altLang="en-US" dirty="0"/>
              <a:t>事件触发的时间差，位置差来实现了自定义的</a:t>
            </a:r>
            <a:r>
              <a:rPr lang="en-US" altLang="zh-CN" dirty="0"/>
              <a:t>tap</a:t>
            </a:r>
            <a:r>
              <a:rPr lang="en-US" altLang="zh-CN" dirty="0" smtClean="0"/>
              <a:t>, swipe</a:t>
            </a:r>
            <a:r>
              <a:rPr lang="zh-CN" altLang="en-US" dirty="0"/>
              <a:t>等。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518348" y="4149080"/>
            <a:ext cx="6120680" cy="1872208"/>
          </a:xfrm>
          <a:prstGeom prst="wedgeRectCallout">
            <a:avLst>
              <a:gd name="adj1" fmla="val -49918"/>
              <a:gd name="adj2" fmla="val 779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因为</a:t>
            </a:r>
            <a:r>
              <a:rPr lang="en-US" altLang="zh-CN" dirty="0"/>
              <a:t>tap</a:t>
            </a:r>
            <a:r>
              <a:rPr lang="zh-CN" altLang="en-US" dirty="0"/>
              <a:t>事件是通过</a:t>
            </a:r>
            <a:r>
              <a:rPr lang="en-US" altLang="zh-CN" dirty="0"/>
              <a:t>document</a:t>
            </a:r>
            <a:r>
              <a:rPr lang="zh-CN" altLang="en-US" dirty="0"/>
              <a:t>绑定了</a:t>
            </a:r>
            <a:r>
              <a:rPr lang="en-US" altLang="zh-CN" dirty="0" err="1"/>
              <a:t>touchstart</a:t>
            </a:r>
            <a:r>
              <a:rPr lang="zh-CN" altLang="en-US" dirty="0"/>
              <a:t>和</a:t>
            </a:r>
            <a:r>
              <a:rPr lang="en-US" altLang="zh-CN" dirty="0" err="1"/>
              <a:t>touchend</a:t>
            </a:r>
            <a:r>
              <a:rPr lang="zh-CN" altLang="en-US" dirty="0"/>
              <a:t>事件</a:t>
            </a:r>
            <a:r>
              <a:rPr lang="zh-CN" altLang="en-US" dirty="0" smtClean="0"/>
              <a:t>实现。</a:t>
            </a:r>
            <a:r>
              <a:rPr lang="en-US" altLang="zh-CN" dirty="0" smtClean="0"/>
              <a:t>$('.</a:t>
            </a:r>
            <a:r>
              <a:rPr lang="en-US" altLang="zh-CN" dirty="0"/>
              <a:t>q')</a:t>
            </a:r>
            <a:r>
              <a:rPr lang="zh-CN" altLang="en-US" dirty="0"/>
              <a:t>上，当</a:t>
            </a:r>
            <a:r>
              <a:rPr lang="en-US" altLang="zh-CN" dirty="0" err="1"/>
              <a:t>touchend</a:t>
            </a:r>
            <a:r>
              <a:rPr lang="zh-CN" altLang="en-US" dirty="0"/>
              <a:t>事件冒泡到</a:t>
            </a:r>
            <a:r>
              <a:rPr lang="en-US" altLang="zh-CN" dirty="0"/>
              <a:t>document</a:t>
            </a:r>
            <a:r>
              <a:rPr lang="zh-CN" altLang="en-US" dirty="0"/>
              <a:t>上以后执行</a:t>
            </a:r>
            <a:r>
              <a:rPr lang="en-US" altLang="zh-CN" dirty="0"/>
              <a:t>$(this).hide();</a:t>
            </a:r>
            <a:r>
              <a:rPr lang="zh-CN" altLang="en-US" dirty="0"/>
              <a:t>此时</a:t>
            </a:r>
            <a:r>
              <a:rPr lang="en-US" altLang="zh-CN" dirty="0"/>
              <a:t>$('.b</a:t>
            </a:r>
            <a:r>
              <a:rPr lang="en-US" altLang="zh-CN" dirty="0" smtClean="0"/>
              <a:t>')</a:t>
            </a:r>
            <a:r>
              <a:rPr lang="zh-CN" altLang="en-US" dirty="0" smtClean="0"/>
              <a:t>就</a:t>
            </a:r>
            <a:r>
              <a:rPr lang="zh-CN" altLang="en-US" dirty="0"/>
              <a:t>处在了页面的最前面，</a:t>
            </a:r>
          </a:p>
          <a:p>
            <a:r>
              <a:rPr lang="zh-CN" altLang="en-US" dirty="0"/>
              <a:t>现在</a:t>
            </a:r>
            <a:r>
              <a:rPr lang="en-US" altLang="zh-CN" dirty="0" err="1"/>
              <a:t>touchend</a:t>
            </a:r>
            <a:r>
              <a:rPr lang="zh-CN" altLang="en-US" dirty="0"/>
              <a:t>冒泡到了</a:t>
            </a:r>
            <a:r>
              <a:rPr lang="en-US" altLang="zh-CN" dirty="0"/>
              <a:t>document</a:t>
            </a:r>
            <a:r>
              <a:rPr lang="zh-CN" altLang="en-US" dirty="0"/>
              <a:t>上，并且</a:t>
            </a:r>
            <a:r>
              <a:rPr lang="en-US" altLang="zh-CN" dirty="0"/>
              <a:t>$('.b')</a:t>
            </a:r>
            <a:r>
              <a:rPr lang="zh-CN" altLang="en-US" dirty="0"/>
              <a:t>在页面的最前面，然后就触发了</a:t>
            </a:r>
            <a:r>
              <a:rPr lang="en-US" altLang="zh-CN" dirty="0"/>
              <a:t>click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35837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0954" y="2132856"/>
            <a:ext cx="10272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当两个层重叠在一起时，使用</a:t>
            </a:r>
            <a:r>
              <a:rPr lang="en-US" altLang="zh-CN" sz="2400" b="1" kern="1800" dirty="0" err="1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tap</a:t>
            </a:r>
            <a:r>
              <a:rPr lang="zh-CN" altLang="en-US" sz="2400" b="1" kern="1800" dirty="0"/>
              <a:t>事件时，点击上面的一层时会触发下面一层的事件，特别是底层如果是</a:t>
            </a:r>
            <a:r>
              <a:rPr lang="en-US" altLang="zh-CN" sz="2400" b="1" kern="1800" dirty="0"/>
              <a:t>input</a:t>
            </a:r>
            <a:r>
              <a:rPr lang="zh-CN" altLang="en-US" sz="2400" b="1" kern="1800" dirty="0"/>
              <a:t>框时，必“穿透”。</a:t>
            </a:r>
          </a:p>
        </p:txBody>
      </p:sp>
      <p:sp>
        <p:nvSpPr>
          <p:cNvPr id="7" name="矩形 6"/>
          <p:cNvSpPr/>
          <p:nvPr/>
        </p:nvSpPr>
        <p:spPr>
          <a:xfrm>
            <a:off x="1522414" y="1700497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http://7iang.com/blog/7iang/</a:t>
            </a:r>
            <a:r>
              <a:rPr lang="zh-CN" altLang="en-US" dirty="0" smtClean="0">
                <a:hlinkClick r:id="rId2"/>
              </a:rPr>
              <a:t>270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05329" y="2924944"/>
            <a:ext cx="9828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1.</a:t>
            </a:r>
            <a:r>
              <a:rPr lang="zh-CN" altLang="en-US" b="1" dirty="0"/>
              <a:t>使用</a:t>
            </a:r>
            <a:r>
              <a:rPr lang="en-US" altLang="zh-CN" b="1" dirty="0" err="1"/>
              <a:t>github</a:t>
            </a:r>
            <a:r>
              <a:rPr lang="zh-CN" altLang="en-US" b="1" dirty="0"/>
              <a:t>上有一个叫做</a:t>
            </a:r>
            <a:r>
              <a:rPr lang="en-US" altLang="zh-CN" b="1" dirty="0" err="1"/>
              <a:t>fastclick</a:t>
            </a:r>
            <a:r>
              <a:rPr lang="zh-CN" altLang="en-US" b="1" dirty="0"/>
              <a:t>的库；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2.</a:t>
            </a:r>
            <a:r>
              <a:rPr lang="zh-CN" altLang="en-US" b="1" dirty="0"/>
              <a:t>监听</a:t>
            </a:r>
            <a:r>
              <a:rPr lang="en-US" altLang="zh-CN" b="1" dirty="0" err="1"/>
              <a:t>touchend</a:t>
            </a:r>
            <a:r>
              <a:rPr lang="zh-CN" altLang="en-US" b="1" dirty="0"/>
              <a:t>事件，并在事件中使用</a:t>
            </a:r>
            <a:r>
              <a:rPr lang="en-US" altLang="zh-CN" b="1" dirty="0" err="1"/>
              <a:t>preventDefault</a:t>
            </a:r>
            <a:r>
              <a:rPr lang="en-US" altLang="zh-CN" b="1" dirty="0"/>
              <a:t>()</a:t>
            </a:r>
            <a:r>
              <a:rPr lang="zh-CN" altLang="en-US" b="1" dirty="0"/>
              <a:t>阻止冒泡；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3.</a:t>
            </a:r>
            <a:r>
              <a:rPr lang="zh-CN" altLang="en-US" b="1" dirty="0"/>
              <a:t>使用</a:t>
            </a:r>
            <a:r>
              <a:rPr lang="en-US" altLang="zh-CN" b="1" dirty="0"/>
              <a:t>css3</a:t>
            </a:r>
            <a:r>
              <a:rPr lang="zh-CN" altLang="en-US" b="1" dirty="0"/>
              <a:t>的</a:t>
            </a:r>
            <a:r>
              <a:rPr lang="en-US" altLang="zh-CN" b="1" dirty="0"/>
              <a:t>pointer-events=</a:t>
            </a:r>
            <a:r>
              <a:rPr lang="en-US" altLang="zh-CN" b="1" dirty="0" err="1"/>
              <a:t>true,pointer</a:t>
            </a:r>
            <a:r>
              <a:rPr lang="en-US" altLang="zh-CN" b="1" dirty="0"/>
              <a:t>-events=none</a:t>
            </a:r>
            <a:r>
              <a:rPr lang="zh-CN" altLang="en-US" b="1" dirty="0"/>
              <a:t>切换来实现；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4.</a:t>
            </a:r>
            <a:r>
              <a:rPr lang="zh-CN" altLang="en-US" b="1" dirty="0"/>
              <a:t>延迟一定的时间来处理事件。本人测试是超过</a:t>
            </a:r>
            <a:r>
              <a:rPr lang="en-US" altLang="zh-CN" b="1" dirty="0"/>
              <a:t>320</a:t>
            </a:r>
            <a:r>
              <a:rPr lang="zh-CN" altLang="en-US" b="1" dirty="0"/>
              <a:t>毫秒就不会出现穿透，与</a:t>
            </a:r>
            <a:r>
              <a:rPr lang="en-US" altLang="zh-CN" b="1" dirty="0" err="1"/>
              <a:t>jquery</a:t>
            </a:r>
            <a:r>
              <a:rPr lang="zh-CN" altLang="en-US" b="1" dirty="0"/>
              <a:t>的动画</a:t>
            </a:r>
            <a:r>
              <a:rPr lang="en-US" altLang="zh-CN" b="1" dirty="0"/>
              <a:t>(</a:t>
            </a:r>
            <a:r>
              <a:rPr lang="en-US" altLang="zh-CN" b="1" dirty="0" err="1"/>
              <a:t>fadeIn</a:t>
            </a:r>
            <a:r>
              <a:rPr lang="en-US" altLang="zh-CN" b="1" dirty="0"/>
              <a:t>()</a:t>
            </a:r>
            <a:r>
              <a:rPr lang="zh-CN" altLang="en-US" b="1" dirty="0"/>
              <a:t>，</a:t>
            </a:r>
            <a:r>
              <a:rPr lang="en-US" altLang="zh-CN" b="1" dirty="0" err="1"/>
              <a:t>fadeOut</a:t>
            </a:r>
            <a:r>
              <a:rPr lang="en-US" altLang="zh-CN" b="1" dirty="0"/>
              <a:t>())</a:t>
            </a:r>
            <a:r>
              <a:rPr lang="zh-CN" altLang="en-US" b="1" dirty="0"/>
              <a:t>等配合，个人感觉良好</a:t>
            </a:r>
            <a:r>
              <a:rPr lang="en-US" altLang="zh-CN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5.</a:t>
            </a:r>
            <a:r>
              <a:rPr lang="zh-CN" altLang="en-US" b="1" dirty="0"/>
              <a:t>如果还不奏效，终极解决方案是</a:t>
            </a:r>
            <a:r>
              <a:rPr lang="zh-CN" altLang="en-US" b="1" dirty="0" smtClean="0"/>
              <a:t>用替代</a:t>
            </a:r>
            <a:r>
              <a:rPr lang="en-US" altLang="zh-CN" b="1" dirty="0" smtClean="0"/>
              <a:t>tap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509120"/>
            <a:ext cx="3344531" cy="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</a:t>
            </a:r>
            <a:r>
              <a:rPr lang="zh-CN" altLang="en-US" sz="2400" b="1" kern="1800" dirty="0"/>
              <a:t>能</a:t>
            </a:r>
            <a:r>
              <a:rPr lang="zh-CN" altLang="en-US" sz="2400" b="1" kern="1800" dirty="0" smtClean="0"/>
              <a:t>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 smtClean="0"/>
              <a:t>等等</a:t>
            </a:r>
            <a:endParaRPr lang="en-US" altLang="zh-CN" sz="2400" b="1" kern="1800" dirty="0" smtClean="0"/>
          </a:p>
          <a:p>
            <a:r>
              <a:rPr lang="zh-CN" altLang="en-US" sz="2400" b="1" kern="1800" dirty="0" smtClean="0"/>
              <a:t>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/>
              <a:t>z</a:t>
            </a:r>
            <a:r>
              <a:rPr lang="en-US" altLang="zh-CN" sz="2400" b="1" kern="1800" dirty="0" err="1" smtClean="0"/>
              <a:t>epto</a:t>
            </a:r>
            <a:r>
              <a:rPr lang="en-US" altLang="zh-CN" sz="2400" b="1" kern="1800" dirty="0" smtClean="0"/>
              <a:t>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zepto.js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594" y="5085184"/>
            <a:ext cx="812402" cy="936104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49241" y="6021287"/>
            <a:ext cx="429347" cy="38877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width</a:t>
            </a:r>
            <a:r>
              <a:rPr lang="en-US" altLang="zh-CN" sz="2400" b="1" kern="1800" dirty="0"/>
              <a:t>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</a:t>
            </a:r>
            <a:r>
              <a:rPr lang="en-US" altLang="zh-CN" sz="2400" b="1" kern="1800" dirty="0" smtClean="0">
                <a:latin typeface="+mj-lt"/>
              </a:rPr>
              <a:t>absolute“; </a:t>
            </a:r>
            <a:r>
              <a:rPr lang="en-US" altLang="zh-CN" sz="2400" b="1" kern="1800" dirty="0">
                <a:latin typeface="+mj-lt"/>
              </a:rPr>
              <a:t>visibility: "</a:t>
            </a:r>
            <a:r>
              <a:rPr lang="en-US" altLang="zh-CN" sz="2400" b="1" kern="1800" dirty="0" smtClean="0">
                <a:latin typeface="+mj-lt"/>
              </a:rPr>
              <a:t>hidden“; </a:t>
            </a:r>
            <a:r>
              <a:rPr lang="en-US" altLang="zh-CN" sz="2400" b="1" kern="1800" dirty="0">
                <a:latin typeface="+mj-lt"/>
              </a:rPr>
              <a:t>display: "block" </a:t>
            </a:r>
            <a:r>
              <a:rPr lang="en-US" altLang="zh-CN" sz="2400" b="1" kern="1800" dirty="0" smtClean="0">
                <a:latin typeface="+mj-lt"/>
              </a:rPr>
              <a:t>;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6" y="1340768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 smtClean="0">
                <a:latin typeface="+mj-lt"/>
              </a:rPr>
              <a:t>对于</a:t>
            </a:r>
            <a:r>
              <a:rPr lang="en-US" altLang="zh-CN" sz="2400" b="1" kern="1800" dirty="0" smtClean="0">
                <a:latin typeface="+mj-lt"/>
              </a:rPr>
              <a:t>CSS3</a:t>
            </a:r>
            <a:r>
              <a:rPr lang="zh-CN" altLang="en-US" sz="2400" b="1" kern="1800" dirty="0" smtClean="0">
                <a:latin typeface="+mj-lt"/>
              </a:rPr>
              <a:t>变形效果的元素尺寸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340025"/>
            <a:ext cx="4176464" cy="5448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086300" y="2250629"/>
            <a:ext cx="2314575" cy="2800392"/>
            <a:chOff x="5086300" y="2250629"/>
            <a:chExt cx="2314575" cy="280039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6300" y="3222221"/>
              <a:ext cx="2314575" cy="1828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792" y="2250629"/>
              <a:ext cx="936684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0" name="组合 9"/>
          <p:cNvGrpSpPr/>
          <p:nvPr/>
        </p:nvGrpSpPr>
        <p:grpSpPr>
          <a:xfrm>
            <a:off x="8398668" y="2250628"/>
            <a:ext cx="2408793" cy="2792284"/>
            <a:chOff x="8398668" y="2250628"/>
            <a:chExt cx="2408793" cy="27922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668" y="3212976"/>
              <a:ext cx="2408793" cy="182993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70" y="2250628"/>
              <a:ext cx="1004188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1593</Words>
  <Application>Microsoft Office PowerPoint</Application>
  <PresentationFormat>自定义</PresentationFormat>
  <Paragraphs>254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tap 穿透bug</vt:lpstr>
      <vt:lpstr>2. zepto tap 穿透bug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2015-09-11T02:11:13Z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