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4.jpg" ContentType="image/png"/>
  <Override PartName="/ppt/media/image36.jpg" ContentType="image/png"/>
  <Override PartName="/ppt/media/image38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7" r:id="rId4"/>
    <p:sldId id="267" r:id="rId5"/>
    <p:sldId id="272" r:id="rId6"/>
    <p:sldId id="270" r:id="rId7"/>
    <p:sldId id="271" r:id="rId8"/>
    <p:sldId id="273" r:id="rId9"/>
    <p:sldId id="274" r:id="rId10"/>
    <p:sldId id="285" r:id="rId11"/>
    <p:sldId id="275" r:id="rId12"/>
    <p:sldId id="276" r:id="rId13"/>
    <p:sldId id="280" r:id="rId14"/>
    <p:sldId id="277" r:id="rId15"/>
    <p:sldId id="279" r:id="rId16"/>
    <p:sldId id="281" r:id="rId17"/>
    <p:sldId id="283" r:id="rId18"/>
    <p:sldId id="282" r:id="rId19"/>
    <p:sldId id="284" r:id="rId20"/>
    <p:sldId id="289" r:id="rId21"/>
    <p:sldId id="286" r:id="rId22"/>
    <p:sldId id="290" r:id="rId23"/>
    <p:sldId id="291" r:id="rId24"/>
    <p:sldId id="288" r:id="rId25"/>
    <p:sldId id="263" r:id="rId26"/>
    <p:sldId id="266" r:id="rId27"/>
    <p:sldId id="268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3" autoAdjust="0"/>
    <p:restoredTop sz="94660"/>
  </p:normalViewPr>
  <p:slideViewPr>
    <p:cSldViewPr>
      <p:cViewPr varScale="1">
        <p:scale>
          <a:sx n="65" d="100"/>
          <a:sy n="65" d="100"/>
        </p:scale>
        <p:origin x="642" y="90"/>
      </p:cViewPr>
      <p:guideLst>
        <p:guide orient="horz" pos="2160"/>
        <p:guide orient="horz" pos="1200"/>
        <p:guide orient="horz" pos="3884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4AA43A-3F76-4A13-9CD6-36134EB429E3}" type="datetimeFigureOut">
              <a:rPr lang="en-US" altLang="zh-CN"/>
              <a:t>9/8/2015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850423A-8BCE-448E-A97B-03A88B2B12C1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674A4F-2B7A-4ECB-A400-260B2FFC03C1}" type="datetimeFigureOut">
              <a:t>2015/9/8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F2A70B-78F2-4DCF-B53B-C990D2FAFB8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  <p:grpSp>
        <p:nvGrpSpPr>
          <p:cNvPr id="256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956816" latinLnBrk="0">
              <a:defRPr lang="zh-CN"/>
            </a:lvl6pPr>
            <a:lvl7pPr marL="1956816" latinLnBrk="0">
              <a:defRPr lang="zh-CN"/>
            </a:lvl7pPr>
            <a:lvl8pPr marL="1956816" latinLnBrk="0">
              <a:defRPr lang="zh-CN"/>
            </a:lvl8pPr>
            <a:lvl9pPr marL="1956816" latinLnBrk="0">
              <a:defRPr lang="zh-CN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zh-CN"/>
            </a:lvl2pPr>
            <a:lvl3pPr marL="777240" latinLnBrk="0">
              <a:defRPr lang="zh-CN"/>
            </a:lvl3pPr>
            <a:lvl4pPr marL="1005840" latinLnBrk="0">
              <a:defRPr lang="zh-CN"/>
            </a:lvl4pPr>
            <a:lvl5pPr marL="1234440" latinLnBrk="0">
              <a:defRPr lang="zh-CN"/>
            </a:lvl5pPr>
            <a:lvl6pPr marL="1463040" latinLnBrk="0">
              <a:defRPr lang="zh-CN" baseline="0"/>
            </a:lvl6pPr>
            <a:lvl7pPr marL="1691640" latinLnBrk="0">
              <a:defRPr lang="zh-CN" baseline="0"/>
            </a:lvl7pPr>
            <a:lvl8pPr marL="1920240" latinLnBrk="0">
              <a:defRPr lang="zh-CN" baseline="0"/>
            </a:lvl8pPr>
            <a:lvl9pPr marL="2148840" latinLnBrk="0">
              <a:defRPr lang="zh-CN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zh-CN" sz="4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956816"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/>
            </a:lvl8pPr>
            <a:lvl9pPr marL="1956816" latinLnBrk="0">
              <a:defRPr lang="zh-CN"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框架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框架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FE8FB1-0A7A-443E-AAF7-31D4FA1AA312}" type="datetimeFigureOut">
              <a:rPr lang="en-US" altLang="zh-CN" smtClean="0"/>
              <a:pPr/>
              <a:t>9/8/2015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github.com/jquery/jquery-colo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drobby/zepto/blob/master/src/ie.js#files" TargetMode="External"/><Relationship Id="rId13" Type="http://schemas.openxmlformats.org/officeDocument/2006/relationships/hyperlink" Target="https://github.com/madrobby/zepto/blob/master/src/deferred.js#files" TargetMode="External"/><Relationship Id="rId18" Type="http://schemas.openxmlformats.org/officeDocument/2006/relationships/hyperlink" Target="https://github.com/madrobby/zepto/blob/master/src/ios3.js#files" TargetMode="External"/><Relationship Id="rId3" Type="http://schemas.openxmlformats.org/officeDocument/2006/relationships/image" Target="../media/image5.jpg"/><Relationship Id="rId7" Type="http://schemas.openxmlformats.org/officeDocument/2006/relationships/hyperlink" Target="https://github.com/madrobby/zepto/blob/master/src/form.js#files" TargetMode="External"/><Relationship Id="rId12" Type="http://schemas.openxmlformats.org/officeDocument/2006/relationships/hyperlink" Target="https://github.com/madrobby/zepto/blob/master/src/data.js#files" TargetMode="External"/><Relationship Id="rId17" Type="http://schemas.openxmlformats.org/officeDocument/2006/relationships/hyperlink" Target="https://github.com/madrobby/zepto/blob/master/src/stack.js#files" TargetMode="External"/><Relationship Id="rId2" Type="http://schemas.openxmlformats.org/officeDocument/2006/relationships/image" Target="../media/image4.jpg"/><Relationship Id="rId16" Type="http://schemas.openxmlformats.org/officeDocument/2006/relationships/hyperlink" Target="https://github.com/madrobby/zepto/blob/master/src/gesture.js#fi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drobby/zepto/blob/master/src/ajax.js#files" TargetMode="External"/><Relationship Id="rId11" Type="http://schemas.openxmlformats.org/officeDocument/2006/relationships/hyperlink" Target="https://github.com/madrobby/zepto/blob/master/src/assets.js#files" TargetMode="External"/><Relationship Id="rId5" Type="http://schemas.openxmlformats.org/officeDocument/2006/relationships/hyperlink" Target="https://github.com/madrobby/zepto/blob/master/src/event.js#files" TargetMode="External"/><Relationship Id="rId15" Type="http://schemas.openxmlformats.org/officeDocument/2006/relationships/hyperlink" Target="http://api.jquery.com/category/selectors/jquery-selector-extensions/" TargetMode="External"/><Relationship Id="rId10" Type="http://schemas.openxmlformats.org/officeDocument/2006/relationships/hyperlink" Target="https://github.com/madrobby/zepto/blob/master/src/fx.js#files" TargetMode="External"/><Relationship Id="rId4" Type="http://schemas.openxmlformats.org/officeDocument/2006/relationships/hyperlink" Target="https://github.com/madrobby/zepto/blob/master/src/zepto.js#files" TargetMode="External"/><Relationship Id="rId9" Type="http://schemas.openxmlformats.org/officeDocument/2006/relationships/hyperlink" Target="https://github.com/madrobby/zepto/blob/master/src/detect.js#files" TargetMode="External"/><Relationship Id="rId14" Type="http://schemas.openxmlformats.org/officeDocument/2006/relationships/hyperlink" Target="https://github.com/madrobby/zepto/blob/master/src/callbacks.js#file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28.pn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38.jpg"/><Relationship Id="rId2" Type="http://schemas.openxmlformats.org/officeDocument/2006/relationships/hyperlink" Target="http://www.telerik.com/blogs/what-exactly-is.....-the-300ms-click-dela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4.jpg"/><Relationship Id="rId4" Type="http://schemas.openxmlformats.org/officeDocument/2006/relationships/image" Target="../media/image40.png"/><Relationship Id="rId9" Type="http://schemas.openxmlformats.org/officeDocument/2006/relationships/image" Target="../media/image3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www.telerik.com/blogs/what-exactly-is.....-the-300ms-click-delay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3212976"/>
            <a:ext cx="9144000" cy="1359024"/>
          </a:xfrm>
        </p:spPr>
        <p:txBody>
          <a:bodyPr/>
          <a:lstStyle/>
          <a:p>
            <a:r>
              <a:rPr lang="en-US" altLang="zh-CN" dirty="0" smtClean="0"/>
              <a:t>zepto</a:t>
            </a:r>
            <a:r>
              <a:rPr lang="zh-CN" altLang="en-US" dirty="0" smtClean="0"/>
              <a:t>（续）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zepto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的异同点及使用</a:t>
            </a:r>
            <a:r>
              <a:rPr lang="en-US" altLang="zh-CN" dirty="0" smtClean="0"/>
              <a:t>zepto</a:t>
            </a:r>
            <a:r>
              <a:rPr lang="zh-CN" altLang="en-US" dirty="0" smtClean="0"/>
              <a:t>的注意点</a:t>
            </a:r>
            <a:endParaRPr lang="zh-CN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8902724" y="5605530"/>
            <a:ext cx="2088232" cy="555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None/>
              <a:defRPr lang="zh-CN" sz="24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8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2015.09.11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679801"/>
            <a:ext cx="3810000" cy="9039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1679801"/>
            <a:ext cx="3810000" cy="9048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Zepto </a:t>
            </a:r>
            <a:r>
              <a:rPr lang="zh-CN" altLang="en-US" sz="2400" b="1" kern="1800" dirty="0"/>
              <a:t>的</a:t>
            </a:r>
            <a:r>
              <a:rPr lang="en-US" altLang="zh-CN" sz="2400" b="1" kern="1800" dirty="0"/>
              <a:t>each </a:t>
            </a:r>
            <a:r>
              <a:rPr lang="zh-CN" altLang="en-US" sz="2400" b="1" kern="1800" dirty="0"/>
              <a:t>方法只能遍历 数组，不能遍历</a:t>
            </a:r>
            <a:r>
              <a:rPr lang="en-US" altLang="zh-CN" sz="2400" b="1" kern="1800" dirty="0"/>
              <a:t>JSON</a:t>
            </a:r>
            <a:r>
              <a:rPr lang="zh-CN" altLang="en-US" sz="2400" b="1" kern="1800" dirty="0"/>
              <a:t>对象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0" y="2276872"/>
            <a:ext cx="8877300" cy="25622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692" y="2702530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8" name="组合 7"/>
          <p:cNvGrpSpPr/>
          <p:nvPr/>
        </p:nvGrpSpPr>
        <p:grpSpPr>
          <a:xfrm>
            <a:off x="6147555" y="3717032"/>
            <a:ext cx="6012507" cy="2909793"/>
            <a:chOff x="6147555" y="3717032"/>
            <a:chExt cx="6012507" cy="290979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/>
            <a:srcRect r="10209" b="79407"/>
            <a:stretch/>
          </p:blipFill>
          <p:spPr>
            <a:xfrm>
              <a:off x="6147555" y="3717032"/>
              <a:ext cx="6012507" cy="43542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68027" y="4362074"/>
              <a:ext cx="5986049" cy="2264751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804335" y="3982479"/>
              <a:ext cx="93610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19" y="4194845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矩形 10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396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a</a:t>
            </a:r>
            <a:r>
              <a:rPr lang="en-US" altLang="zh-CN" sz="2400" b="1" kern="1800" dirty="0" smtClean="0"/>
              <a:t>nimate() </a:t>
            </a:r>
            <a:r>
              <a:rPr lang="zh-CN" altLang="en-US" sz="2400" b="1" kern="1800" dirty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240" y="4834429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66" y="4809395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1989956" y="2403035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</a:rPr>
              <a:t>jQuery</a:t>
            </a:r>
            <a:r>
              <a:rPr lang="zh-CN" altLang="en-US" b="1" dirty="0" smtClean="0">
                <a:latin typeface="+mn-ea"/>
              </a:rPr>
              <a:t>对大多数</a:t>
            </a:r>
            <a:r>
              <a:rPr lang="zh-CN" altLang="en-US" b="1" dirty="0">
                <a:latin typeface="+mn-ea"/>
              </a:rPr>
              <a:t>非数值的</a:t>
            </a:r>
            <a:r>
              <a:rPr lang="en-US" altLang="zh-CN" b="1" dirty="0" err="1">
                <a:latin typeface="+mn-ea"/>
              </a:rPr>
              <a:t>css</a:t>
            </a:r>
            <a:r>
              <a:rPr lang="zh-CN" altLang="en-US" b="1" dirty="0">
                <a:latin typeface="+mn-ea"/>
              </a:rPr>
              <a:t>属性都无法用来执行动画。例如：</a:t>
            </a:r>
            <a:r>
              <a:rPr lang="en-US" altLang="zh-CN" b="1" dirty="0">
                <a:latin typeface="+mn-ea"/>
              </a:rPr>
              <a:t>width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height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left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top</a:t>
            </a:r>
            <a:r>
              <a:rPr lang="zh-CN" altLang="en-US" b="1" dirty="0">
                <a:latin typeface="+mn-ea"/>
              </a:rPr>
              <a:t>都可用于动画，但</a:t>
            </a:r>
            <a:r>
              <a:rPr lang="en-US" altLang="zh-CN" b="1" dirty="0">
                <a:latin typeface="+mn-ea"/>
              </a:rPr>
              <a:t>color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background-color</a:t>
            </a:r>
            <a:r>
              <a:rPr lang="zh-CN" altLang="en-US" b="1" dirty="0">
                <a:latin typeface="+mn-ea"/>
              </a:rPr>
              <a:t>无法用于动画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除非使用</a:t>
            </a:r>
            <a:r>
              <a:rPr lang="en-US" altLang="zh-CN" b="1" dirty="0" err="1">
                <a:latin typeface="+mn-ea"/>
                <a:hlinkClick r:id="rId4"/>
              </a:rPr>
              <a:t>jQuery.Color</a:t>
            </a:r>
            <a:r>
              <a:rPr lang="en-US" altLang="zh-CN" b="1" dirty="0">
                <a:latin typeface="+mn-ea"/>
                <a:hlinkClick r:id="rId4"/>
              </a:rPr>
              <a:t>()</a:t>
            </a:r>
            <a:r>
              <a:rPr lang="zh-CN" altLang="en-US" b="1" dirty="0">
                <a:latin typeface="+mn-ea"/>
              </a:rPr>
              <a:t>插件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b="1" dirty="0" smtClean="0">
                <a:latin typeface="+mn-ea"/>
              </a:rPr>
              <a:t>。</a:t>
            </a:r>
            <a:r>
              <a:rPr lang="en-US" altLang="zh-CN" b="1" dirty="0"/>
              <a:t>jQuery</a:t>
            </a:r>
            <a:r>
              <a:rPr lang="zh-CN" altLang="en-US" b="1" dirty="0"/>
              <a:t>最初实现</a:t>
            </a:r>
            <a:r>
              <a:rPr lang="en-US" altLang="zh-CN" b="1" dirty="0"/>
              <a:t>animate</a:t>
            </a:r>
            <a:r>
              <a:rPr lang="zh-CN" altLang="en-US" b="1" dirty="0"/>
              <a:t>是采用</a:t>
            </a:r>
            <a:r>
              <a:rPr lang="en-US" altLang="zh-CN" b="1" dirty="0" err="1"/>
              <a:t>js</a:t>
            </a:r>
            <a:r>
              <a:rPr lang="zh-CN" altLang="en-US" b="1" dirty="0"/>
              <a:t>循环设置状态记录的方式，所以可以有效的记住状态暂停动画</a:t>
            </a:r>
            <a:r>
              <a:rPr lang="zh-CN" altLang="en-US" b="1" dirty="0" smtClean="0"/>
              <a:t>元素</a:t>
            </a:r>
            <a:r>
              <a:rPr lang="zh-CN" altLang="en-US" b="1" dirty="0">
                <a:latin typeface="+mn-ea"/>
              </a:rPr>
              <a:t>。</a:t>
            </a:r>
            <a:endParaRPr lang="en-US" altLang="zh-CN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r="8026"/>
          <a:stretch/>
        </p:blipFill>
        <p:spPr>
          <a:xfrm>
            <a:off x="1746013" y="4653136"/>
            <a:ext cx="5659839" cy="177809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114193" y="5796776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22555" y="5788209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89956" y="3583859"/>
            <a:ext cx="892899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zepto</a:t>
            </a:r>
            <a:r>
              <a:rPr lang="zh-CN" altLang="en-US" b="1" dirty="0"/>
              <a:t>的</a:t>
            </a:r>
            <a:r>
              <a:rPr lang="en-US" altLang="zh-CN" b="1" dirty="0"/>
              <a:t>animate</a:t>
            </a:r>
            <a:r>
              <a:rPr lang="zh-CN" altLang="en-US" b="1" dirty="0"/>
              <a:t>完全依赖于</a:t>
            </a:r>
            <a:r>
              <a:rPr lang="en-US" altLang="zh-CN" b="1" dirty="0"/>
              <a:t>css3</a:t>
            </a:r>
            <a:r>
              <a:rPr lang="zh-CN" altLang="en-US" b="1" dirty="0"/>
              <a:t>动画，暂停需要再想</a:t>
            </a:r>
            <a:r>
              <a:rPr lang="zh-CN" altLang="en-US" b="1" dirty="0" smtClean="0"/>
              <a:t>办法。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22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+mn-ea"/>
              </a:rPr>
              <a:t>animate() 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kern="1800" dirty="0" err="1" smtClean="0"/>
              <a:t>css</a:t>
            </a:r>
            <a:r>
              <a:rPr lang="en-US" altLang="zh-CN" sz="2400" b="1" kern="1800" dirty="0" smtClean="0"/>
              <a:t>() </a:t>
            </a:r>
            <a:r>
              <a:rPr lang="zh-CN" altLang="en-US" sz="2400" b="1" kern="1800" dirty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367013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78" y="3645104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1989956" y="2403035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</a:rPr>
              <a:t>jQuery</a:t>
            </a:r>
            <a:r>
              <a:rPr lang="zh-CN" altLang="en-US" b="1" dirty="0" smtClean="0">
                <a:latin typeface="+mn-ea"/>
              </a:rPr>
              <a:t>的</a:t>
            </a:r>
            <a:r>
              <a:rPr lang="en-US" altLang="zh-CN" b="1" dirty="0" err="1" smtClean="0">
                <a:latin typeface="+mn-ea"/>
              </a:rPr>
              <a:t>css</a:t>
            </a:r>
            <a:r>
              <a:rPr lang="en-US" altLang="zh-CN" b="1" dirty="0" smtClean="0">
                <a:latin typeface="+mn-ea"/>
              </a:rPr>
              <a:t>()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en-US" altLang="zh-CN" b="1" dirty="0" smtClean="0">
                <a:latin typeface="+mn-ea"/>
              </a:rPr>
              <a:t>animate()</a:t>
            </a:r>
            <a:r>
              <a:rPr lang="zh-CN" altLang="en-US" b="1" dirty="0" smtClean="0">
                <a:latin typeface="+mn-ea"/>
              </a:rPr>
              <a:t>属性值可以</a:t>
            </a:r>
            <a:r>
              <a:rPr lang="zh-CN" altLang="en-US" b="1" dirty="0">
                <a:latin typeface="+mn-ea"/>
              </a:rPr>
              <a:t>是相对的</a:t>
            </a:r>
            <a:r>
              <a:rPr lang="zh-CN" altLang="en-US" b="1" dirty="0" smtClean="0">
                <a:latin typeface="+mn-ea"/>
              </a:rPr>
              <a:t>，我们可以</a:t>
            </a:r>
            <a:r>
              <a:rPr lang="zh-CN" altLang="en-US" b="1" dirty="0">
                <a:latin typeface="+mn-ea"/>
              </a:rPr>
              <a:t>为属性值加上前缀</a:t>
            </a:r>
            <a:r>
              <a:rPr lang="en-US" altLang="zh-CN" b="1" dirty="0">
                <a:latin typeface="+mn-ea"/>
              </a:rPr>
              <a:t>"+="</a:t>
            </a:r>
            <a:r>
              <a:rPr lang="zh-CN" altLang="en-US" b="1" dirty="0">
                <a:latin typeface="+mn-ea"/>
              </a:rPr>
              <a:t>或</a:t>
            </a:r>
            <a:r>
              <a:rPr lang="en-US" altLang="zh-CN" b="1" dirty="0">
                <a:latin typeface="+mn-ea"/>
              </a:rPr>
              <a:t>"-="</a:t>
            </a:r>
            <a:r>
              <a:rPr lang="zh-CN" altLang="en-US" b="1" dirty="0">
                <a:latin typeface="+mn-ea"/>
              </a:rPr>
              <a:t>，以便于在原来的属性值上增加或减少指定的数值。例如：</a:t>
            </a:r>
            <a:r>
              <a:rPr lang="en-US" altLang="zh-CN" b="1" dirty="0">
                <a:latin typeface="+mn-ea"/>
              </a:rPr>
              <a:t>{ "height": "+=100px" }</a:t>
            </a:r>
            <a:r>
              <a:rPr lang="zh-CN" altLang="en-US" b="1" dirty="0">
                <a:latin typeface="+mn-ea"/>
              </a:rPr>
              <a:t>，表示在原有高度的基础上增加</a:t>
            </a:r>
            <a:r>
              <a:rPr lang="en-US" altLang="zh-CN" b="1" dirty="0">
                <a:latin typeface="+mn-ea"/>
              </a:rPr>
              <a:t>100px</a:t>
            </a:r>
            <a:r>
              <a:rPr lang="zh-CN" altLang="en-US" b="1" dirty="0">
                <a:latin typeface="+mn-ea"/>
              </a:rPr>
              <a:t>。而</a:t>
            </a:r>
            <a:r>
              <a:rPr lang="en-US" altLang="zh-CN" b="1" dirty="0">
                <a:latin typeface="+mn-ea"/>
              </a:rPr>
              <a:t>zepto</a:t>
            </a:r>
            <a:r>
              <a:rPr lang="zh-CN" altLang="en-US" b="1" dirty="0">
                <a:latin typeface="+mn-ea"/>
              </a:rPr>
              <a:t>不行。</a:t>
            </a:r>
            <a:endParaRPr lang="en-US" altLang="zh-CN" b="1" dirty="0"/>
          </a:p>
        </p:txBody>
      </p:sp>
      <p:sp>
        <p:nvSpPr>
          <p:cNvPr id="13" name="矩形 12"/>
          <p:cNvSpPr/>
          <p:nvPr/>
        </p:nvSpPr>
        <p:spPr>
          <a:xfrm>
            <a:off x="6598827" y="4797152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48555" y="479715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958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show() 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hide()</a:t>
            </a:r>
            <a:r>
              <a:rPr lang="zh-CN" altLang="en-US" sz="2400" b="1" kern="1800" dirty="0" smtClean="0"/>
              <a:t>动画效果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06" y="2721263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2696229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矩形 15"/>
          <p:cNvSpPr/>
          <p:nvPr/>
        </p:nvSpPr>
        <p:spPr>
          <a:xfrm>
            <a:off x="3748481" y="3818740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3932" y="381874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806380" y="1710786"/>
            <a:ext cx="5793207" cy="729739"/>
          </a:xfrm>
          <a:prstGeom prst="wedgeRoundRectCallout">
            <a:avLst>
              <a:gd name="adj1" fmla="val -61724"/>
              <a:gd name="adj2" fmla="val 42939"/>
              <a:gd name="adj3" fmla="val 16667"/>
            </a:avLst>
          </a:prstGeom>
          <a:solidFill>
            <a:schemeClr val="accent1">
              <a:alpha val="31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最新版的</a:t>
            </a:r>
            <a:r>
              <a:rPr lang="en-US" altLang="zh-CN" dirty="0" smtClean="0"/>
              <a:t>zepto </a:t>
            </a:r>
            <a:r>
              <a:rPr lang="zh-CN" altLang="en-US" dirty="0"/>
              <a:t>源码中有 </a:t>
            </a:r>
            <a:r>
              <a:rPr lang="en-US" altLang="zh-CN" dirty="0" smtClean="0"/>
              <a:t>17 </a:t>
            </a:r>
            <a:r>
              <a:rPr lang="zh-CN" altLang="en-US" dirty="0"/>
              <a:t>个模块，而官网提供的标准版里面只有 </a:t>
            </a:r>
            <a:r>
              <a:rPr lang="en-US" altLang="zh-CN" dirty="0" smtClean="0"/>
              <a:t>5 </a:t>
            </a:r>
            <a:r>
              <a:rPr lang="zh-CN" altLang="en-US" dirty="0"/>
              <a:t>个</a:t>
            </a:r>
            <a:r>
              <a:rPr lang="zh-CN" altLang="en-US" dirty="0" smtClean="0"/>
              <a:t>模块。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29459"/>
              </p:ext>
            </p:extLst>
          </p:nvPr>
        </p:nvGraphicFramePr>
        <p:xfrm>
          <a:off x="2854052" y="203016"/>
          <a:ext cx="9289032" cy="653835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3587">
                  <a:extLst>
                    <a:ext uri="{9D8B030D-6E8A-4147-A177-3AD203B41FA5}">
                      <a16:colId xmlns:a16="http://schemas.microsoft.com/office/drawing/2014/main" val="2137080750"/>
                    </a:ext>
                  </a:extLst>
                </a:gridCol>
                <a:gridCol w="1047849">
                  <a:extLst>
                    <a:ext uri="{9D8B030D-6E8A-4147-A177-3AD203B41FA5}">
                      <a16:colId xmlns:a16="http://schemas.microsoft.com/office/drawing/2014/main" val="2974659972"/>
                    </a:ext>
                  </a:extLst>
                </a:gridCol>
                <a:gridCol w="6767596">
                  <a:extLst>
                    <a:ext uri="{9D8B030D-6E8A-4147-A177-3AD203B41FA5}">
                      <a16:colId xmlns:a16="http://schemas.microsoft.com/office/drawing/2014/main" val="885567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module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default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980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4078C0"/>
                          </a:solidFill>
                          <a:effectLst/>
                          <a:hlinkClick r:id="rId4"/>
                        </a:rPr>
                        <a:t>zepto</a:t>
                      </a:r>
                      <a:endParaRPr 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Core module; contains most methods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1108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4078C0"/>
                          </a:solidFill>
                          <a:effectLst/>
                          <a:hlinkClick r:id="rId5"/>
                        </a:rPr>
                        <a:t>event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Event handling via on() &amp; off()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806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6"/>
                        </a:rPr>
                        <a:t>ajax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XMLHttpRequest</a:t>
                      </a:r>
                      <a:r>
                        <a:rPr lang="en-US" sz="1200" dirty="0">
                          <a:effectLst/>
                        </a:rPr>
                        <a:t> and JSONP functionality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46766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7"/>
                        </a:rPr>
                        <a:t>form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Serialize &amp; submit web forms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27313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8"/>
                        </a:rPr>
                        <a:t>ie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Support for Internet Explorer 10+ on the desktop and Windows Phone 8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0126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9"/>
                        </a:rPr>
                        <a:t>detect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$.</a:t>
                      </a:r>
                      <a:r>
                        <a:rPr lang="en-US" sz="1200" dirty="0" err="1">
                          <a:effectLst/>
                        </a:rPr>
                        <a:t>os</a:t>
                      </a:r>
                      <a:r>
                        <a:rPr lang="en-US" sz="1200" dirty="0">
                          <a:effectLst/>
                        </a:rPr>
                        <a:t> and $.browser information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6850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0"/>
                        </a:rPr>
                        <a:t>fx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The animate() method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04707020"/>
                  </a:ext>
                </a:extLst>
              </a:tr>
              <a:tr h="318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fx_methods</a:t>
                      </a:r>
                      <a:r>
                        <a:rPr lang="en-US" altLang="zh-CN" sz="16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zh-CN" sz="1050" b="1" u="sng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Animated show, hide, toggle, and fade*() methods.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4100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1"/>
                        </a:rPr>
                        <a:t>assets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Experimental support for cleaning up iOS memory after removing image elements from the DOM.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9692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2"/>
                        </a:rPr>
                        <a:t>data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 full-blown data() method, capable of storing arbitrary objects in memory.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06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4078C0"/>
                          </a:solidFill>
                          <a:effectLst/>
                          <a:hlinkClick r:id="rId13"/>
                        </a:rPr>
                        <a:t>deferred</a:t>
                      </a:r>
                      <a:endParaRPr 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$.Deferred promises API. Depends on the "callbacks" module.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6626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4"/>
                        </a:rPr>
                        <a:t>callbacks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$.Callbacks for use in "deferred" module.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51596126"/>
                  </a:ext>
                </a:extLst>
              </a:tr>
              <a:tr h="342032">
                <a:tc>
                  <a:txBody>
                    <a:bodyPr/>
                    <a:lstStyle/>
                    <a:p>
                      <a:r>
                        <a:rPr lang="en-US" altLang="zh-CN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selector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Experimental </a:t>
                      </a:r>
                      <a:r>
                        <a:rPr lang="en-US" sz="1200" u="none" strike="noStrike" dirty="0">
                          <a:solidFill>
                            <a:srgbClr val="4078C0"/>
                          </a:solidFill>
                          <a:effectLst/>
                          <a:hlinkClick r:id="rId15"/>
                        </a:rPr>
                        <a:t>jQuery CSS extensions</a:t>
                      </a:r>
                      <a:r>
                        <a:rPr lang="en-US" sz="1200" dirty="0">
                          <a:effectLst/>
                        </a:rPr>
                        <a:t> support for functionality such </a:t>
                      </a:r>
                      <a:r>
                        <a:rPr lang="en-US" sz="1200" dirty="0" smtClean="0">
                          <a:effectLst/>
                        </a:rPr>
                        <a:t>as $(</a:t>
                      </a:r>
                      <a:r>
                        <a:rPr lang="en-US" sz="1200" dirty="0">
                          <a:effectLst/>
                        </a:rPr>
                        <a:t>'</a:t>
                      </a:r>
                      <a:r>
                        <a:rPr lang="en-US" sz="1200" dirty="0" err="1">
                          <a:effectLst/>
                        </a:rPr>
                        <a:t>div:first</a:t>
                      </a:r>
                      <a:r>
                        <a:rPr lang="en-US" sz="1200" dirty="0">
                          <a:effectLst/>
                        </a:rPr>
                        <a:t>') and el.is(':visible').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5855414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touch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Fires tap– and swipe–related events on touch devices. 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7248496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6"/>
                        </a:rPr>
                        <a:t>gesture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Fires pinch gesture events on touch devices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3186886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7"/>
                        </a:rPr>
                        <a:t>stack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</a:t>
                      </a:r>
                      <a:r>
                        <a:rPr lang="en-US" sz="1200" dirty="0" err="1">
                          <a:effectLst/>
                        </a:rPr>
                        <a:t>andSelf</a:t>
                      </a:r>
                      <a:r>
                        <a:rPr lang="en-US" sz="1200" dirty="0">
                          <a:effectLst/>
                        </a:rPr>
                        <a:t> &amp; end() chaining methods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1425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8"/>
                        </a:rPr>
                        <a:t>ios3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F</a:t>
                      </a:r>
                      <a:r>
                        <a:rPr lang="en-US" sz="1200" dirty="0" smtClean="0">
                          <a:effectLst/>
                        </a:rPr>
                        <a:t>or </a:t>
                      </a:r>
                      <a:r>
                        <a:rPr lang="en-US" sz="1200" dirty="0">
                          <a:effectLst/>
                        </a:rPr>
                        <a:t>compatibility with iOS 3.x.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2610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77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c</a:t>
            </a:r>
            <a:r>
              <a:rPr lang="en-US" altLang="zh-CN" sz="2400" b="1" kern="1800" dirty="0" smtClean="0"/>
              <a:t>lone()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3068960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矩形 15"/>
          <p:cNvSpPr/>
          <p:nvPr/>
        </p:nvSpPr>
        <p:spPr>
          <a:xfrm>
            <a:off x="7808439" y="3068960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68158" y="310408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17948" y="2377391"/>
            <a:ext cx="91288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zepto</a:t>
            </a:r>
            <a:r>
              <a:rPr lang="zh-CN" altLang="en-US" sz="2400" dirty="0"/>
              <a:t>的</a:t>
            </a:r>
            <a:r>
              <a:rPr lang="en-US" altLang="zh-CN" sz="2400" dirty="0"/>
              <a:t>clone</a:t>
            </a:r>
            <a:r>
              <a:rPr lang="zh-CN" altLang="en-US" sz="2400" dirty="0"/>
              <a:t>不支持事件</a:t>
            </a:r>
            <a:r>
              <a:rPr lang="en-US" altLang="zh-CN" sz="2400" dirty="0"/>
              <a:t>clone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dom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clone</a:t>
            </a:r>
            <a:r>
              <a:rPr lang="zh-CN" altLang="en-US" sz="2400" dirty="0"/>
              <a:t>后需要自己再处理事件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4286470"/>
            <a:ext cx="6953250" cy="609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70" y="3084574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9" name="组合 8"/>
          <p:cNvGrpSpPr/>
          <p:nvPr/>
        </p:nvGrpSpPr>
        <p:grpSpPr>
          <a:xfrm>
            <a:off x="4708342" y="4259127"/>
            <a:ext cx="7115175" cy="2519526"/>
            <a:chOff x="4708342" y="4259127"/>
            <a:chExt cx="7115175" cy="251952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8342" y="4259127"/>
              <a:ext cx="7115175" cy="89535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532513" y="5013176"/>
              <a:ext cx="293816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08342" y="5388421"/>
              <a:ext cx="7115175" cy="1390232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617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313238"/>
            <a:ext cx="7734562" cy="250568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808" y="5185738"/>
            <a:ext cx="2095500" cy="12954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20" y="48710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514" y="5185738"/>
            <a:ext cx="2000250" cy="1295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53" y="487109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864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16" y="2294739"/>
            <a:ext cx="8486775" cy="2733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113" y="5166688"/>
            <a:ext cx="2009775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384" y="5166688"/>
            <a:ext cx="1981200" cy="13430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53" y="487109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20" y="48710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842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82044" y="2420888"/>
            <a:ext cx="7632848" cy="1421928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对于</a:t>
            </a:r>
            <a:r>
              <a:rPr lang="en-US" altLang="zh-CN" sz="2400" b="1" dirty="0" smtClean="0">
                <a:latin typeface="+mj-ea"/>
                <a:ea typeface="+mj-ea"/>
              </a:rPr>
              <a:t>HTML</a:t>
            </a:r>
            <a:r>
              <a:rPr lang="zh-CN" altLang="en-US" sz="2400" b="1" dirty="0" smtClean="0">
                <a:latin typeface="+mj-ea"/>
                <a:ea typeface="+mj-ea"/>
              </a:rPr>
              <a:t>元素本身就带有的固有属性，在处理时，使用</a:t>
            </a:r>
            <a:r>
              <a:rPr lang="en-US" altLang="zh-CN" sz="2400" b="1" dirty="0" smtClean="0">
                <a:latin typeface="+mj-ea"/>
                <a:ea typeface="+mj-ea"/>
              </a:rPr>
              <a:t>prop</a:t>
            </a:r>
            <a:r>
              <a:rPr lang="zh-CN" altLang="en-US" sz="2400" b="1" dirty="0" smtClean="0">
                <a:latin typeface="+mj-ea"/>
                <a:ea typeface="+mj-ea"/>
              </a:rPr>
              <a:t>方法。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对于</a:t>
            </a:r>
            <a:r>
              <a:rPr lang="en-US" altLang="zh-CN" sz="2400" b="1" dirty="0">
                <a:latin typeface="+mj-ea"/>
                <a:ea typeface="+mj-ea"/>
              </a:rPr>
              <a:t>HTML</a:t>
            </a:r>
            <a:r>
              <a:rPr lang="zh-CN" altLang="en-US" sz="2400" b="1" dirty="0">
                <a:latin typeface="+mj-ea"/>
                <a:ea typeface="+mj-ea"/>
              </a:rPr>
              <a:t>元素我们自己自定义的</a:t>
            </a:r>
            <a:r>
              <a:rPr lang="en-US" altLang="zh-CN" sz="2400" b="1" dirty="0">
                <a:latin typeface="+mj-ea"/>
                <a:ea typeface="+mj-ea"/>
              </a:rPr>
              <a:t>DOM</a:t>
            </a:r>
            <a:r>
              <a:rPr lang="zh-CN" altLang="en-US" sz="2400" b="1" dirty="0">
                <a:latin typeface="+mj-ea"/>
                <a:ea typeface="+mj-ea"/>
              </a:rPr>
              <a:t>属性，在处理时，使用</a:t>
            </a:r>
            <a:r>
              <a:rPr lang="en-US" altLang="zh-CN" sz="2400" b="1" dirty="0" err="1">
                <a:latin typeface="+mj-ea"/>
                <a:ea typeface="+mj-ea"/>
              </a:rPr>
              <a:t>attr</a:t>
            </a:r>
            <a:r>
              <a:rPr lang="zh-CN" altLang="en-US" sz="2400" b="1" dirty="0">
                <a:latin typeface="+mj-ea"/>
                <a:ea typeface="+mj-ea"/>
              </a:rPr>
              <a:t>方法</a:t>
            </a:r>
            <a:r>
              <a:rPr lang="zh-CN" altLang="en-US" sz="2400" b="1" dirty="0" smtClean="0">
                <a:latin typeface="+mj-ea"/>
                <a:ea typeface="+mj-ea"/>
              </a:rPr>
              <a:t>。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2042" y="4114122"/>
            <a:ext cx="6624737" cy="1092158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添加</a:t>
            </a:r>
            <a:r>
              <a:rPr lang="zh-CN" altLang="en-US" sz="2400" b="1" dirty="0">
                <a:latin typeface="+mj-ea"/>
                <a:ea typeface="+mj-ea"/>
              </a:rPr>
              <a:t>属性名称该属性就会生效应该使用</a:t>
            </a:r>
            <a:r>
              <a:rPr lang="en-US" altLang="zh-CN" sz="2400" b="1" dirty="0">
                <a:latin typeface="+mj-ea"/>
                <a:ea typeface="+mj-ea"/>
              </a:rPr>
              <a:t>prop();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值有</a:t>
            </a:r>
            <a:r>
              <a:rPr lang="en-US" altLang="zh-CN" sz="2400" b="1" dirty="0" err="1" smtClean="0">
                <a:latin typeface="+mj-ea"/>
                <a:ea typeface="+mj-ea"/>
              </a:rPr>
              <a:t>true,false</a:t>
            </a:r>
            <a:r>
              <a:rPr lang="zh-CN" altLang="en-US" sz="2400" b="1" dirty="0" smtClean="0">
                <a:latin typeface="+mj-ea"/>
                <a:ea typeface="+mj-ea"/>
              </a:rPr>
              <a:t>的属性</a:t>
            </a:r>
            <a:r>
              <a:rPr lang="zh-CN" altLang="en-US" sz="2400" b="1" dirty="0">
                <a:latin typeface="+mj-ea"/>
                <a:ea typeface="+mj-ea"/>
              </a:rPr>
              <a:t>使用</a:t>
            </a:r>
            <a:r>
              <a:rPr lang="en-US" altLang="zh-CN" sz="2400" b="1" dirty="0">
                <a:latin typeface="+mj-ea"/>
                <a:ea typeface="+mj-ea"/>
              </a:rPr>
              <a:t>prop();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其他</a:t>
            </a:r>
            <a:r>
              <a:rPr lang="zh-CN" altLang="en-US" sz="2400" b="1" dirty="0">
                <a:latin typeface="+mj-ea"/>
                <a:ea typeface="+mj-ea"/>
              </a:rPr>
              <a:t>则使用</a:t>
            </a:r>
            <a:r>
              <a:rPr lang="en-US" altLang="zh-CN" sz="2400" b="1" dirty="0" err="1">
                <a:latin typeface="+mj-ea"/>
                <a:ea typeface="+mj-ea"/>
              </a:rPr>
              <a:t>attr</a:t>
            </a:r>
            <a:r>
              <a:rPr lang="en-US" altLang="zh-CN" sz="2400" b="1" dirty="0">
                <a:latin typeface="+mj-ea"/>
                <a:ea typeface="+mj-ea"/>
              </a:rPr>
              <a:t>();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9875" y="2373457"/>
            <a:ext cx="1880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48234" y="4031022"/>
            <a:ext cx="1923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9622804" y="4031022"/>
            <a:ext cx="2376264" cy="2206290"/>
          </a:xfrm>
          <a:prstGeom prst="wedgeRoundRectCallout">
            <a:avLst>
              <a:gd name="adj1" fmla="val -63979"/>
              <a:gd name="adj2" fmla="val -35916"/>
              <a:gd name="adj3" fmla="val 16667"/>
            </a:avLst>
          </a:prstGeom>
          <a:solidFill>
            <a:schemeClr val="accent1">
              <a:alpha val="49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有的浏览器只要写</a:t>
            </a:r>
            <a:r>
              <a:rPr lang="en-US" altLang="zh-CN" sz="1400" dirty="0" err="1" smtClean="0"/>
              <a:t>disabled</a:t>
            </a:r>
            <a:r>
              <a:rPr lang="en-US" altLang="zh-CN" sz="1400" dirty="0" err="1"/>
              <a:t>,</a:t>
            </a:r>
            <a:r>
              <a:rPr lang="en-US" altLang="zh-CN" sz="1400" dirty="0" err="1" smtClean="0"/>
              <a:t>checked</a:t>
            </a:r>
            <a:r>
              <a:rPr lang="zh-CN" altLang="en-US" sz="1400" dirty="0"/>
              <a:t>就可以了，而有的要写成</a:t>
            </a:r>
            <a:r>
              <a:rPr lang="en-US" altLang="zh-CN" sz="1400" dirty="0"/>
              <a:t>disabled = </a:t>
            </a:r>
            <a:r>
              <a:rPr lang="en-US" altLang="zh-CN" sz="1400" dirty="0" smtClean="0"/>
              <a:t>“disabled”</a:t>
            </a:r>
            <a:r>
              <a:rPr lang="zh-CN" altLang="en-US" sz="1400" dirty="0" smtClean="0"/>
              <a:t>，</a:t>
            </a:r>
            <a:r>
              <a:rPr lang="en-US" altLang="zh-CN" sz="1400" dirty="0"/>
              <a:t>checked</a:t>
            </a:r>
            <a:r>
              <a:rPr lang="en-US" altLang="zh-CN" sz="1400" dirty="0" smtClean="0"/>
              <a:t>=“checked”</a:t>
            </a:r>
            <a:r>
              <a:rPr lang="zh-CN" altLang="en-US" sz="1400" dirty="0" smtClean="0"/>
              <a:t>，用</a:t>
            </a:r>
            <a:r>
              <a:rPr lang="en-US" altLang="zh-CN" sz="1400" dirty="0" err="1"/>
              <a:t>attr</a:t>
            </a:r>
            <a:r>
              <a:rPr lang="en-US" altLang="zh-CN" sz="1400" dirty="0" smtClean="0"/>
              <a:t>(“checked”)</a:t>
            </a:r>
            <a:r>
              <a:rPr lang="zh-CN" altLang="en-US" sz="1400" dirty="0"/>
              <a:t>获取</a:t>
            </a:r>
            <a:r>
              <a:rPr lang="en-US" altLang="zh-CN" sz="1400" dirty="0"/>
              <a:t>checkbox</a:t>
            </a:r>
            <a:r>
              <a:rPr lang="zh-CN" altLang="en-US" sz="1400" dirty="0"/>
              <a:t>的</a:t>
            </a:r>
            <a:r>
              <a:rPr lang="en-US" altLang="zh-CN" sz="1400" dirty="0"/>
              <a:t>checked</a:t>
            </a:r>
            <a:r>
              <a:rPr lang="zh-CN" altLang="en-US" sz="1400" dirty="0"/>
              <a:t>属性时选中的时候可以取到值</a:t>
            </a:r>
            <a:r>
              <a:rPr lang="en-US" altLang="zh-CN" sz="1400" dirty="0"/>
              <a:t>,</a:t>
            </a:r>
            <a:r>
              <a:rPr lang="zh-CN" altLang="en-US" sz="1400" dirty="0"/>
              <a:t>值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“checked“</a:t>
            </a:r>
            <a:r>
              <a:rPr lang="zh-CN" altLang="en-US" sz="1400" dirty="0" smtClean="0"/>
              <a:t>，但</a:t>
            </a:r>
            <a:r>
              <a:rPr lang="zh-CN" altLang="en-US" sz="1400" dirty="0"/>
              <a:t>没选中获取值就是</a:t>
            </a:r>
            <a:r>
              <a:rPr lang="en-US" altLang="zh-CN" sz="1400" dirty="0"/>
              <a:t>undefined</a:t>
            </a:r>
            <a:r>
              <a:rPr lang="zh-CN" altLang="en-US" sz="1400" dirty="0"/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301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341884" y="1556792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38228" y="1628800"/>
            <a:ext cx="3986989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官方</a:t>
            </a:r>
            <a:r>
              <a:rPr lang="zh-CN" altLang="en-US" sz="2400" b="1" dirty="0">
                <a:latin typeface="+mj-ea"/>
                <a:ea typeface="+mj-ea"/>
              </a:rPr>
              <a:t>建议</a:t>
            </a:r>
            <a:r>
              <a:rPr lang="en-US" altLang="zh-CN" sz="2400" b="1" dirty="0" err="1">
                <a:latin typeface="+mj-ea"/>
                <a:ea typeface="+mj-ea"/>
              </a:rPr>
              <a:t>attr</a:t>
            </a:r>
            <a:r>
              <a:rPr lang="en-US" altLang="zh-CN" sz="2400" b="1" dirty="0" smtClean="0">
                <a:latin typeface="+mj-ea"/>
                <a:ea typeface="+mj-ea"/>
              </a:rPr>
              <a:t>()</a:t>
            </a:r>
            <a:r>
              <a:rPr lang="zh-CN" altLang="en-US" sz="2400" b="1" dirty="0" smtClean="0">
                <a:latin typeface="+mj-ea"/>
                <a:ea typeface="+mj-ea"/>
              </a:rPr>
              <a:t>、</a:t>
            </a:r>
            <a:r>
              <a:rPr lang="en-US" altLang="zh-CN" sz="2400" b="1" dirty="0" smtClean="0">
                <a:latin typeface="+mj-ea"/>
                <a:ea typeface="+mj-ea"/>
              </a:rPr>
              <a:t>prop</a:t>
            </a:r>
            <a:r>
              <a:rPr lang="en-US" altLang="zh-CN" sz="2400" b="1" dirty="0">
                <a:latin typeface="+mj-ea"/>
                <a:ea typeface="+mj-ea"/>
              </a:rPr>
              <a:t>()</a:t>
            </a:r>
            <a:r>
              <a:rPr lang="zh-CN" altLang="en-US" sz="2400" b="1" dirty="0">
                <a:latin typeface="+mj-ea"/>
                <a:ea typeface="+mj-ea"/>
              </a:rPr>
              <a:t>的</a:t>
            </a:r>
            <a:r>
              <a:rPr lang="zh-CN" altLang="en-US" sz="2400" b="1" dirty="0" smtClean="0">
                <a:latin typeface="+mj-ea"/>
                <a:ea typeface="+mj-ea"/>
              </a:rPr>
              <a:t>使用</a:t>
            </a:r>
            <a:endParaRPr lang="zh-CN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31318"/>
              </p:ext>
            </p:extLst>
          </p:nvPr>
        </p:nvGraphicFramePr>
        <p:xfrm>
          <a:off x="204056" y="2108408"/>
          <a:ext cx="5832647" cy="4632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88231">
                  <a:extLst>
                    <a:ext uri="{9D8B030D-6E8A-4147-A177-3AD203B41FA5}">
                      <a16:colId xmlns:a16="http://schemas.microsoft.com/office/drawing/2014/main" val="414257381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25422565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465394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Attribute/Property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.prop()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2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accesskey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1406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align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7539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async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9537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autofocus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234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checked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9814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class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13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contenteditable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6166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draggable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8499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src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885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tab</a:t>
                      </a:r>
                      <a:r>
                        <a:rPr lang="en-US" altLang="zh-CN" b="1" dirty="0" smtClean="0">
                          <a:effectLst/>
                        </a:rPr>
                        <a:t>I</a:t>
                      </a:r>
                      <a:r>
                        <a:rPr lang="en-US" b="1" dirty="0" smtClean="0">
                          <a:effectLst/>
                        </a:rPr>
                        <a:t>ndex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19605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10330"/>
              </p:ext>
            </p:extLst>
          </p:nvPr>
        </p:nvGraphicFramePr>
        <p:xfrm>
          <a:off x="6108880" y="2108408"/>
          <a:ext cx="5832647" cy="4632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89788">
                  <a:extLst>
                    <a:ext uri="{9D8B030D-6E8A-4147-A177-3AD203B41FA5}">
                      <a16:colId xmlns:a16="http://schemas.microsoft.com/office/drawing/2014/main" val="4142573815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254225656"/>
                    </a:ext>
                  </a:extLst>
                </a:gridCol>
                <a:gridCol w="1454627">
                  <a:extLst>
                    <a:ext uri="{9D8B030D-6E8A-4147-A177-3AD203B41FA5}">
                      <a16:colId xmlns:a16="http://schemas.microsoft.com/office/drawing/2014/main" val="2465394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Attribute/Property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.prop()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2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href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1406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7539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label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9537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location 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234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multiple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9814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readOnly</a:t>
                      </a:r>
                    </a:p>
                  </a:txBody>
                  <a:tcPr marL="76200" marR="76200" marT="76200" marB="7620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13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rel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6166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selected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8499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title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9363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807638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566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不要</a:t>
            </a:r>
            <a:r>
              <a:rPr lang="zh-CN" altLang="en-US" dirty="0"/>
              <a:t>用 </a:t>
            </a:r>
            <a:r>
              <a:rPr lang="en-US" altLang="zh-CN" dirty="0"/>
              <a:t>click </a:t>
            </a:r>
            <a:r>
              <a:rPr lang="zh-CN" altLang="en-US" dirty="0"/>
              <a:t>事件，用 </a:t>
            </a:r>
            <a:r>
              <a:rPr lang="en-US" altLang="zh-CN" dirty="0"/>
              <a:t>tap </a:t>
            </a:r>
            <a:r>
              <a:rPr lang="zh-CN" altLang="en-US" dirty="0"/>
              <a:t>代替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37594" y="1844824"/>
            <a:ext cx="9309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/>
              <a:t>因为 </a:t>
            </a:r>
            <a:r>
              <a:rPr lang="en-US" altLang="zh-CN" sz="2400" b="1" kern="1800" dirty="0"/>
              <a:t>click </a:t>
            </a:r>
            <a:r>
              <a:rPr lang="zh-CN" altLang="en-US" sz="2400" b="1" kern="1800" dirty="0"/>
              <a:t>事件有 </a:t>
            </a:r>
            <a:r>
              <a:rPr lang="en-US" altLang="zh-CN" sz="2400" b="1" kern="1800" dirty="0"/>
              <a:t>200~300 </a:t>
            </a:r>
            <a:r>
              <a:rPr lang="en-US" altLang="zh-CN" sz="2400" b="1" kern="1800" dirty="0" err="1"/>
              <a:t>ms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的延迟，为了更快的响应，最好用 </a:t>
            </a:r>
            <a:r>
              <a:rPr lang="en-US" altLang="zh-CN" sz="2400" b="1" kern="1800" dirty="0" smtClean="0"/>
              <a:t>zepto </a:t>
            </a:r>
            <a:r>
              <a:rPr lang="zh-CN" altLang="en-US" sz="2400" b="1" kern="1800" dirty="0"/>
              <a:t>提供的 </a:t>
            </a:r>
            <a:r>
              <a:rPr lang="en-US" altLang="zh-CN" sz="2400" b="1" kern="1800" dirty="0"/>
              <a:t>tap </a:t>
            </a:r>
            <a:r>
              <a:rPr lang="zh-CN" altLang="en-US" sz="2400" b="1" kern="1800" dirty="0" smtClean="0"/>
              <a:t>事件。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812" y="2780928"/>
            <a:ext cx="5933752" cy="2913419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7750596" y="2819825"/>
            <a:ext cx="1019175" cy="2827762"/>
            <a:chOff x="7750596" y="2819825"/>
            <a:chExt cx="1019175" cy="282776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0596" y="3361587"/>
              <a:ext cx="1019175" cy="2286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7202" y="2819825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4" name="组合 13"/>
          <p:cNvGrpSpPr/>
          <p:nvPr/>
        </p:nvGrpSpPr>
        <p:grpSpPr>
          <a:xfrm>
            <a:off x="10449048" y="2826012"/>
            <a:ext cx="1017581" cy="2866198"/>
            <a:chOff x="10449048" y="2826012"/>
            <a:chExt cx="1017581" cy="286619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49048" y="3356992"/>
              <a:ext cx="1017581" cy="2335218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1898" y="2826012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8" name="组合 17"/>
          <p:cNvGrpSpPr/>
          <p:nvPr/>
        </p:nvGrpSpPr>
        <p:grpSpPr>
          <a:xfrm>
            <a:off x="9057803" y="2826012"/>
            <a:ext cx="912102" cy="2909483"/>
            <a:chOff x="9057803" y="2826012"/>
            <a:chExt cx="912102" cy="2909483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57803" y="3353299"/>
              <a:ext cx="912102" cy="238219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0904" y="2826012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34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5227046" cy="28201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zepto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的异同点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zepto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zepto</a:t>
            </a:r>
            <a:r>
              <a:rPr lang="zh-CN" altLang="en-US" dirty="0" smtClean="0"/>
              <a:t>的</a:t>
            </a:r>
            <a:r>
              <a:rPr lang="zh-CN" altLang="en-US" dirty="0"/>
              <a:t>一些</a:t>
            </a:r>
            <a:r>
              <a:rPr lang="en-US" altLang="zh-CN" dirty="0"/>
              <a:t>APIs</a:t>
            </a:r>
            <a:endParaRPr 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zepto</a:t>
            </a:r>
            <a:r>
              <a:rPr lang="zh-CN" altLang="en-US" dirty="0" smtClean="0"/>
              <a:t>需要注意的几点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zepto</a:t>
            </a:r>
            <a:r>
              <a:rPr lang="zh-CN" altLang="en-US" dirty="0" smtClean="0"/>
              <a:t>一些方法的“坑”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tap</a:t>
            </a:r>
            <a:r>
              <a:rPr lang="zh-CN" altLang="en-US" dirty="0" smtClean="0"/>
              <a:t>的使用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62" y="197776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680" y="1977768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文本框 1"/>
          <p:cNvSpPr txBox="1"/>
          <p:nvPr/>
        </p:nvSpPr>
        <p:spPr>
          <a:xfrm>
            <a:off x="7465762" y="3247703"/>
            <a:ext cx="12241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jQuery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V2.03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48380" y="3247703"/>
            <a:ext cx="119450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Zepto v1.0rc1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485472" y="4365104"/>
            <a:ext cx="105721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1355</a:t>
            </a:r>
            <a:r>
              <a:rPr lang="zh-CN" altLang="en-US" sz="2400" dirty="0"/>
              <a:t>行</a:t>
            </a:r>
          </a:p>
        </p:txBody>
      </p:sp>
      <p:sp>
        <p:nvSpPr>
          <p:cNvPr id="10" name="矩形 9"/>
          <p:cNvSpPr/>
          <p:nvPr/>
        </p:nvSpPr>
        <p:spPr>
          <a:xfrm>
            <a:off x="9148380" y="4365104"/>
            <a:ext cx="112133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8829</a:t>
            </a:r>
            <a:r>
              <a:rPr lang="zh-CN" altLang="en-US" sz="2400" dirty="0" smtClean="0"/>
              <a:t>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不要</a:t>
            </a:r>
            <a:r>
              <a:rPr lang="zh-CN" altLang="en-US" dirty="0"/>
              <a:t>用 </a:t>
            </a:r>
            <a:r>
              <a:rPr lang="en-US" altLang="zh-CN" dirty="0"/>
              <a:t>click </a:t>
            </a:r>
            <a:r>
              <a:rPr lang="zh-CN" altLang="en-US" dirty="0"/>
              <a:t>事件，用 </a:t>
            </a:r>
            <a:r>
              <a:rPr lang="en-US" altLang="zh-CN" dirty="0"/>
              <a:t>tap </a:t>
            </a:r>
            <a:r>
              <a:rPr lang="zh-CN" altLang="en-US" dirty="0"/>
              <a:t>代替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37594" y="1844824"/>
            <a:ext cx="10173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>
                <a:hlinkClick r:id="rId2"/>
              </a:rPr>
              <a:t>http://www.telerik.com/blogs/what-exactly-is.....-</a:t>
            </a:r>
            <a:r>
              <a:rPr lang="en-US" altLang="zh-CN" sz="2400" b="1" kern="1800" dirty="0" smtClean="0">
                <a:hlinkClick r:id="rId2"/>
              </a:rPr>
              <a:t>the-300ms-click-delay</a:t>
            </a:r>
            <a:endParaRPr lang="en-US" altLang="zh-CN" sz="2400" b="1" kern="1800" dirty="0" smtClean="0"/>
          </a:p>
          <a:p>
            <a:r>
              <a:rPr lang="en-US" altLang="zh-CN" sz="3200" b="1" kern="1800" dirty="0" smtClean="0"/>
              <a:t>《</a:t>
            </a:r>
            <a:r>
              <a:rPr lang="en-US" altLang="zh-CN" sz="2400" dirty="0"/>
              <a:t>What Exactly Is..... The 300ms Click </a:t>
            </a:r>
            <a:r>
              <a:rPr lang="en-US" altLang="zh-CN" sz="2400" dirty="0" smtClean="0"/>
              <a:t>Delay</a:t>
            </a:r>
            <a:r>
              <a:rPr lang="en-US" altLang="zh-CN" sz="2400" b="1" kern="1800" dirty="0" smtClean="0"/>
              <a:t>》 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8340" y="4085747"/>
            <a:ext cx="23889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Browser Solutions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502395" y="4510107"/>
            <a:ext cx="2087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Disable Zooming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998340" y="3126705"/>
            <a:ext cx="4842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Where Did The 300ms Delay Come From?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2502396" y="3573960"/>
            <a:ext cx="24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Double Tap To Zoom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502395" y="4887430"/>
            <a:ext cx="3295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width=device-width Meta Tag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502395" y="5312239"/>
            <a:ext cx="18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Pointer Events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6238428" y="2569538"/>
            <a:ext cx="5472608" cy="1457650"/>
            <a:chOff x="5809962" y="3515630"/>
            <a:chExt cx="5472608" cy="1457650"/>
          </a:xfrm>
        </p:grpSpPr>
        <p:sp>
          <p:nvSpPr>
            <p:cNvPr id="33" name="矩形标注 32"/>
            <p:cNvSpPr/>
            <p:nvPr/>
          </p:nvSpPr>
          <p:spPr>
            <a:xfrm>
              <a:off x="5809962" y="3515630"/>
              <a:ext cx="5472608" cy="1457650"/>
            </a:xfrm>
            <a:prstGeom prst="wedgeRectCallout">
              <a:avLst>
                <a:gd name="adj1" fmla="val -88039"/>
                <a:gd name="adj2" fmla="val 145374"/>
              </a:avLst>
            </a:prstGeom>
            <a:solidFill>
              <a:schemeClr val="accent1">
                <a:alpha val="42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3"/>
            <a:srcRect t="2673"/>
            <a:stretch/>
          </p:blipFill>
          <p:spPr>
            <a:xfrm>
              <a:off x="6044783" y="3650210"/>
              <a:ext cx="4962525" cy="1186608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>
            <a:off x="6886500" y="4556516"/>
            <a:ext cx="752475" cy="1320756"/>
            <a:chOff x="6886500" y="5140592"/>
            <a:chExt cx="752475" cy="1320756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6500" y="5661248"/>
              <a:ext cx="752475" cy="80010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8508" y="5140592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5" name="组合 4"/>
          <p:cNvGrpSpPr/>
          <p:nvPr/>
        </p:nvGrpSpPr>
        <p:grpSpPr>
          <a:xfrm>
            <a:off x="7853628" y="4556516"/>
            <a:ext cx="908868" cy="1986421"/>
            <a:chOff x="7853628" y="4556516"/>
            <a:chExt cx="908868" cy="198642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6"/>
            <a:srcRect b="32053"/>
            <a:stretch/>
          </p:blipFill>
          <p:spPr>
            <a:xfrm>
              <a:off x="7853628" y="5072096"/>
              <a:ext cx="908868" cy="1470841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300" y="4556516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6" name="组合 5"/>
          <p:cNvGrpSpPr/>
          <p:nvPr/>
        </p:nvGrpSpPr>
        <p:grpSpPr>
          <a:xfrm>
            <a:off x="9118748" y="4510107"/>
            <a:ext cx="734715" cy="1806467"/>
            <a:chOff x="9272814" y="4510107"/>
            <a:chExt cx="734715" cy="180646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72814" y="5046567"/>
              <a:ext cx="734715" cy="1270007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7062" y="4510107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88164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不要</a:t>
            </a:r>
            <a:r>
              <a:rPr lang="zh-CN" altLang="en-US" dirty="0"/>
              <a:t>用 </a:t>
            </a:r>
            <a:r>
              <a:rPr lang="en-US" altLang="zh-CN" dirty="0"/>
              <a:t>click </a:t>
            </a:r>
            <a:r>
              <a:rPr lang="zh-CN" altLang="en-US" dirty="0"/>
              <a:t>事件，用 </a:t>
            </a:r>
            <a:r>
              <a:rPr lang="en-US" altLang="zh-CN" dirty="0"/>
              <a:t>tap </a:t>
            </a:r>
            <a:r>
              <a:rPr lang="zh-CN" altLang="en-US" dirty="0"/>
              <a:t>代替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37594" y="1844824"/>
            <a:ext cx="10173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>
                <a:hlinkClick r:id="rId2"/>
              </a:rPr>
              <a:t>http://www.telerik.com/blogs/what-exactly-is.....-</a:t>
            </a:r>
            <a:r>
              <a:rPr lang="en-US" altLang="zh-CN" sz="2400" b="1" kern="1800" dirty="0" smtClean="0">
                <a:hlinkClick r:id="rId2"/>
              </a:rPr>
              <a:t>the-300ms-click-delay</a:t>
            </a:r>
            <a:endParaRPr lang="en-US" altLang="zh-CN" sz="2400" b="1" kern="1800" dirty="0" smtClean="0"/>
          </a:p>
          <a:p>
            <a:r>
              <a:rPr lang="en-US" altLang="zh-CN" sz="3200" b="1" kern="1800" dirty="0" smtClean="0"/>
              <a:t>《</a:t>
            </a:r>
            <a:r>
              <a:rPr lang="en-US" altLang="zh-CN" sz="2400" dirty="0"/>
              <a:t>What Exactly Is..... The 300ms Click </a:t>
            </a:r>
            <a:r>
              <a:rPr lang="en-US" altLang="zh-CN" sz="2400" dirty="0" smtClean="0"/>
              <a:t>Delay</a:t>
            </a:r>
            <a:r>
              <a:rPr lang="en-US" altLang="zh-CN" sz="2400" b="1" kern="1800" dirty="0" smtClean="0"/>
              <a:t>》 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38028" y="2924944"/>
            <a:ext cx="4336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How To Avoid The Delay Today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3358108" y="3789040"/>
            <a:ext cx="250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Polymer </a:t>
            </a:r>
            <a:r>
              <a:rPr lang="en-US" altLang="zh-CN" dirty="0"/>
              <a:t>from Google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358108" y="4166363"/>
            <a:ext cx="267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u="sng" dirty="0" err="1">
                <a:solidFill>
                  <a:schemeClr val="accent1">
                    <a:lumMod val="75000"/>
                  </a:schemeClr>
                </a:solidFill>
              </a:rPr>
              <a:t>HandJS</a:t>
            </a:r>
            <a:r>
              <a:rPr lang="en-US" altLang="zh-CN" dirty="0"/>
              <a:t> from Microsoft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358108" y="4591172"/>
            <a:ext cx="2736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Points</a:t>
            </a:r>
            <a:r>
              <a:rPr lang="en-US" altLang="zh-CN" dirty="0"/>
              <a:t> by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@Rich-Harris</a:t>
            </a:r>
            <a:endParaRPr lang="zh-CN" alt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98068" y="3364231"/>
            <a:ext cx="2543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Pointer Event </a:t>
            </a:r>
            <a:r>
              <a:rPr lang="en-US" altLang="zh-CN" dirty="0" err="1"/>
              <a:t>Polyfills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998068" y="5015981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FastClick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926" y="5067293"/>
            <a:ext cx="5924550" cy="752475"/>
          </a:xfrm>
          <a:prstGeom prst="rect">
            <a:avLst/>
          </a:prstGeom>
        </p:spPr>
      </p:pic>
      <p:sp>
        <p:nvSpPr>
          <p:cNvPr id="47" name="矩形标注 46"/>
          <p:cNvSpPr/>
          <p:nvPr/>
        </p:nvSpPr>
        <p:spPr>
          <a:xfrm>
            <a:off x="6245022" y="3207212"/>
            <a:ext cx="5472608" cy="1457650"/>
          </a:xfrm>
          <a:prstGeom prst="wedgeRectCallout">
            <a:avLst>
              <a:gd name="adj1" fmla="val -87231"/>
              <a:gd name="adj2" fmla="val 74549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FastClick</a:t>
            </a:r>
            <a:r>
              <a:rPr lang="en-US" altLang="zh-CN" dirty="0"/>
              <a:t> </a:t>
            </a:r>
            <a:r>
              <a:rPr lang="zh-CN" altLang="en-US" dirty="0"/>
              <a:t>在检测到 </a:t>
            </a:r>
            <a:r>
              <a:rPr lang="en-US" altLang="zh-CN" dirty="0" err="1"/>
              <a:t>touchend</a:t>
            </a:r>
            <a:r>
              <a:rPr lang="en-US" altLang="zh-CN" dirty="0"/>
              <a:t> </a:t>
            </a:r>
            <a:r>
              <a:rPr lang="zh-CN" altLang="en-US" dirty="0"/>
              <a:t>事件的时候，会通过 </a:t>
            </a:r>
            <a:r>
              <a:rPr lang="en-US" altLang="zh-CN" dirty="0"/>
              <a:t>DOM </a:t>
            </a:r>
            <a:r>
              <a:rPr lang="zh-CN" altLang="en-US" dirty="0"/>
              <a:t>自定义事件立即触发一个模拟 </a:t>
            </a:r>
            <a:r>
              <a:rPr lang="en-US" altLang="zh-CN" dirty="0"/>
              <a:t>click </a:t>
            </a:r>
            <a:r>
              <a:rPr lang="zh-CN" altLang="en-US" dirty="0"/>
              <a:t>事件，并把浏览器在 </a:t>
            </a:r>
            <a:r>
              <a:rPr lang="en-US" altLang="zh-CN" dirty="0"/>
              <a:t>300 </a:t>
            </a:r>
            <a:r>
              <a:rPr lang="zh-CN" altLang="en-US" dirty="0"/>
              <a:t>毫秒之后真正触发的 </a:t>
            </a:r>
            <a:r>
              <a:rPr lang="en-US" altLang="zh-CN" dirty="0"/>
              <a:t>click </a:t>
            </a:r>
            <a:r>
              <a:rPr lang="zh-CN" altLang="en-US" dirty="0"/>
              <a:t>事件阻止掉。</a:t>
            </a:r>
          </a:p>
        </p:txBody>
      </p:sp>
      <p:sp>
        <p:nvSpPr>
          <p:cNvPr id="48" name="矩形 47"/>
          <p:cNvSpPr/>
          <p:nvPr/>
        </p:nvSpPr>
        <p:spPr>
          <a:xfrm>
            <a:off x="2998068" y="5740258"/>
            <a:ext cx="2047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Kendo UI Mobile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36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zepto </a:t>
            </a:r>
            <a:r>
              <a:rPr lang="en-US" altLang="zh-CN" dirty="0"/>
              <a:t>tap </a:t>
            </a:r>
            <a:r>
              <a:rPr lang="zh-CN" altLang="en-US" dirty="0"/>
              <a:t>穿透</a:t>
            </a:r>
            <a:r>
              <a:rPr lang="en-US" altLang="zh-CN" dirty="0"/>
              <a:t>bug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</p:spTree>
    <p:extLst>
      <p:ext uri="{BB962C8B-B14F-4D97-AF65-F5344CB8AC3E}">
        <p14:creationId xmlns:p14="http://schemas.microsoft.com/office/powerpoint/2010/main" val="427014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</p:spTree>
    <p:extLst>
      <p:ext uri="{BB962C8B-B14F-4D97-AF65-F5344CB8AC3E}">
        <p14:creationId xmlns:p14="http://schemas.microsoft.com/office/powerpoint/2010/main" val="325407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90156" y="2852936"/>
            <a:ext cx="532189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r>
              <a:rPr lang="zh-CN" alt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！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295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560" y="2501506"/>
            <a:ext cx="3790950" cy="600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91" y="3547405"/>
            <a:ext cx="3981450" cy="704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891" y="3610669"/>
            <a:ext cx="3867150" cy="6096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574068" y="4403245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97243" y="2402718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7594" y="1844824"/>
            <a:ext cx="952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/>
              <a:t>的选择器只是</a:t>
            </a:r>
            <a:r>
              <a:rPr lang="en-US" altLang="zh-CN" sz="2400" b="1" kern="1800" dirty="0"/>
              <a:t>jQuery</a:t>
            </a:r>
            <a:r>
              <a:rPr lang="zh-CN" altLang="en-US" sz="2400" b="1" kern="1800" dirty="0"/>
              <a:t>的一个子集，</a:t>
            </a:r>
            <a:r>
              <a:rPr lang="zh-CN" altLang="en-US" sz="2400" b="1" kern="1800" dirty="0" smtClean="0"/>
              <a:t>但其集满足</a:t>
            </a:r>
            <a:r>
              <a:rPr lang="en-US" altLang="zh-CN" sz="2400" b="1" kern="1800" dirty="0" smtClean="0"/>
              <a:t>90</a:t>
            </a:r>
            <a:r>
              <a:rPr lang="en-US" altLang="zh-CN" sz="2400" b="1" kern="1800" dirty="0"/>
              <a:t>%</a:t>
            </a:r>
            <a:r>
              <a:rPr lang="zh-CN" altLang="en-US" sz="2400" b="1" kern="1800" dirty="0"/>
              <a:t>的使用场景</a:t>
            </a:r>
            <a:endParaRPr lang="zh-CN" altLang="en-US" sz="3200" b="1" kern="1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22414" y="5570782"/>
            <a:ext cx="952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zepto</a:t>
            </a:r>
            <a:r>
              <a:rPr lang="zh-CN" altLang="en-US" sz="2400" b="1" kern="1800" dirty="0"/>
              <a:t>的</a:t>
            </a:r>
            <a:r>
              <a:rPr lang="en-US" altLang="zh-CN" sz="2400" b="1" kern="1800" dirty="0"/>
              <a:t>data</a:t>
            </a:r>
            <a:r>
              <a:rPr lang="zh-CN" altLang="en-US" sz="2400" b="1" kern="1800" dirty="0"/>
              <a:t>只能存储字符串</a:t>
            </a:r>
            <a:r>
              <a:rPr lang="zh-CN" altLang="en-US" sz="2400" b="1" kern="1800" dirty="0" smtClean="0"/>
              <a:t>，若存储</a:t>
            </a:r>
            <a:r>
              <a:rPr lang="zh-CN" altLang="en-US" sz="2400" b="1" kern="1800" dirty="0"/>
              <a:t>复杂对象</a:t>
            </a:r>
            <a:r>
              <a:rPr lang="zh-CN" altLang="en-US" sz="2400" b="1" kern="1800" dirty="0" smtClean="0"/>
              <a:t>的话要把它先</a:t>
            </a:r>
            <a:r>
              <a:rPr lang="zh-CN" altLang="en-US" sz="2400" b="1" kern="1800" dirty="0"/>
              <a:t>转换为字符串</a:t>
            </a:r>
            <a:endParaRPr lang="zh-CN" altLang="en-US" sz="3200" b="1" kern="18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212" y="2383209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455" y="236370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矩形 14"/>
          <p:cNvSpPr/>
          <p:nvPr/>
        </p:nvSpPr>
        <p:spPr>
          <a:xfrm>
            <a:off x="11263496" y="2402717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64" y="434876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52" y="4329260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矩形 3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537594" y="1844824"/>
            <a:ext cx="786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 smtClean="0"/>
              <a:t>的</a:t>
            </a:r>
            <a:r>
              <a:rPr lang="zh-CN" altLang="en-US" sz="2400" b="1" kern="1800" dirty="0"/>
              <a:t>选择</a:t>
            </a:r>
            <a:r>
              <a:rPr lang="zh-CN" altLang="en-US" sz="2400" b="1" kern="1800" dirty="0" smtClean="0"/>
              <a:t>器无法选出 </a:t>
            </a:r>
            <a:r>
              <a:rPr lang="en-US" altLang="zh-CN" sz="2400" b="1" kern="1800" dirty="0"/>
              <a:t>$("div[name!='</a:t>
            </a:r>
            <a:r>
              <a:rPr lang="en-US" altLang="zh-CN" sz="2400" b="1" kern="1800" dirty="0" err="1"/>
              <a:t>abc</a:t>
            </a:r>
            <a:r>
              <a:rPr lang="en-US" altLang="zh-CN" sz="2400" b="1" kern="1800" dirty="0"/>
              <a:t>']") </a:t>
            </a:r>
            <a:r>
              <a:rPr lang="zh-CN" altLang="en-US" sz="2400" b="1" kern="1800" dirty="0"/>
              <a:t>的元素</a:t>
            </a:r>
            <a:endParaRPr lang="zh-CN" altLang="en-US" sz="3200" b="1" kern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2831327"/>
            <a:ext cx="6567148" cy="232586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402225" y="4205053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110587" y="4196486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50" y="303490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36" y="2962140"/>
            <a:ext cx="1080120" cy="10351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691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832195" y="5188931"/>
            <a:ext cx="108012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kern="1800" dirty="0"/>
              <a:t>原因：</a:t>
            </a:r>
            <a:r>
              <a:rPr lang="en-US" altLang="zh-CN" sz="2400" b="1" kern="1800" dirty="0"/>
              <a:t>jQuery </a:t>
            </a:r>
            <a:r>
              <a:rPr lang="zh-CN" altLang="en-US" sz="2400" b="1" kern="1800" dirty="0"/>
              <a:t>通过自己编写的 </a:t>
            </a:r>
            <a:r>
              <a:rPr lang="en-US" altLang="zh-CN" sz="2400" b="1" kern="1800" dirty="0"/>
              <a:t>sizzle </a:t>
            </a:r>
            <a:r>
              <a:rPr lang="zh-CN" altLang="en-US" sz="2400" b="1" kern="1800" dirty="0"/>
              <a:t>引擎来支持 </a:t>
            </a:r>
            <a:r>
              <a:rPr lang="en-US" altLang="zh-CN" sz="2400" b="1" kern="1800" dirty="0"/>
              <a:t>CSS </a:t>
            </a:r>
            <a:r>
              <a:rPr lang="zh-CN" altLang="en-US" sz="2400" b="1" kern="1800" dirty="0"/>
              <a:t>选择器，而 </a:t>
            </a:r>
            <a:r>
              <a:rPr lang="en-US" altLang="zh-CN" sz="2400" b="1" kern="1800" dirty="0"/>
              <a:t>zepto </a:t>
            </a:r>
            <a:r>
              <a:rPr lang="zh-CN" altLang="en-US" sz="2400" b="1" kern="1800" dirty="0"/>
              <a:t>是直接通过浏览器提供的</a:t>
            </a:r>
            <a:r>
              <a:rPr lang="en-US" altLang="zh-CN" sz="2400" b="1" kern="1800" dirty="0" err="1"/>
              <a:t>document.querySelectorAll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接口，这个接口只支持标准的 </a:t>
            </a:r>
            <a:r>
              <a:rPr lang="en-US" altLang="zh-CN" sz="2400" b="1" kern="1800" dirty="0"/>
              <a:t>CSS </a:t>
            </a:r>
            <a:r>
              <a:rPr lang="zh-CN" altLang="en-US" sz="2400" b="1" kern="1800" dirty="0"/>
              <a:t>选择器。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2794474"/>
            <a:ext cx="5608030" cy="144762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300401" y="3875706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008763" y="3867139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26" y="270556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306" y="2704951"/>
            <a:ext cx="1004826" cy="9629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文本框 20"/>
          <p:cNvSpPr txBox="1"/>
          <p:nvPr/>
        </p:nvSpPr>
        <p:spPr>
          <a:xfrm>
            <a:off x="1537594" y="1844824"/>
            <a:ext cx="1038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:text :checkbox :first </a:t>
            </a:r>
            <a:r>
              <a:rPr lang="zh-CN" altLang="en-US" sz="2400" b="1" kern="1800" dirty="0"/>
              <a:t>等等在 </a:t>
            </a:r>
            <a:r>
              <a:rPr lang="en-US" altLang="zh-CN" sz="2400" b="1" kern="1800" dirty="0"/>
              <a:t>jQuery </a:t>
            </a:r>
            <a:r>
              <a:rPr lang="zh-CN" altLang="en-US" sz="2400" b="1" kern="1800" dirty="0"/>
              <a:t>里面很常用的选择器</a:t>
            </a:r>
            <a:r>
              <a:rPr lang="zh-CN" altLang="en-US" sz="2400" b="1" kern="1800" dirty="0" smtClean="0"/>
              <a:t>，</a:t>
            </a:r>
            <a:r>
              <a:rPr lang="en-US" altLang="zh-CN" sz="2400" b="1" kern="1800" dirty="0" smtClean="0"/>
              <a:t>zepto </a:t>
            </a:r>
            <a:r>
              <a:rPr lang="zh-CN" altLang="en-US" sz="2400" b="1" kern="1800" dirty="0"/>
              <a:t>不支持！</a:t>
            </a:r>
          </a:p>
        </p:txBody>
      </p:sp>
      <p:sp>
        <p:nvSpPr>
          <p:cNvPr id="10" name="矩形 9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278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9597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/>
              <a:t>获取</a:t>
            </a:r>
            <a:r>
              <a:rPr lang="en-US" altLang="zh-CN" sz="2400" b="1" kern="1800" dirty="0"/>
              <a:t>select</a:t>
            </a:r>
            <a:r>
              <a:rPr lang="zh-CN" altLang="en-US" sz="2400" b="1" kern="1800" dirty="0"/>
              <a:t>元素的选中</a:t>
            </a:r>
            <a:r>
              <a:rPr lang="en-US" altLang="zh-CN" sz="2400" b="1" kern="1800" dirty="0"/>
              <a:t>option</a:t>
            </a:r>
            <a:r>
              <a:rPr lang="zh-CN" altLang="en-US" sz="2400" b="1" kern="1800" dirty="0"/>
              <a:t>不能用</a:t>
            </a:r>
            <a:r>
              <a:rPr lang="zh-CN" altLang="en-US" sz="2400" b="1" kern="1800" dirty="0" smtClean="0"/>
              <a:t>类似</a:t>
            </a:r>
            <a:r>
              <a:rPr lang="en-US" altLang="zh-CN" sz="2400" b="1" kern="1800" dirty="0" smtClean="0"/>
              <a:t>jQuery</a:t>
            </a:r>
            <a:r>
              <a:rPr lang="zh-CN" altLang="en-US" sz="2400" b="1" kern="1800" dirty="0" smtClean="0"/>
              <a:t>的方法，</a:t>
            </a:r>
            <a:endParaRPr lang="en-US" altLang="zh-CN" sz="2400" b="1" kern="1800" dirty="0" smtClean="0"/>
          </a:p>
          <a:p>
            <a:r>
              <a:rPr lang="en-US" altLang="zh-CN" sz="2400" b="1" kern="1800" dirty="0" smtClean="0"/>
              <a:t>$(‘option[selected]’);    </a:t>
            </a:r>
            <a:r>
              <a:rPr lang="zh-CN" altLang="en-US" sz="2400" b="1" kern="1800" dirty="0" smtClean="0"/>
              <a:t>因为</a:t>
            </a:r>
            <a:r>
              <a:rPr lang="en-US" altLang="zh-CN" sz="2400" b="1" kern="1800" dirty="0"/>
              <a:t>selected</a:t>
            </a:r>
            <a:r>
              <a:rPr lang="zh-CN" altLang="en-US" sz="2400" b="1" kern="1800" dirty="0"/>
              <a:t>属性不是</a:t>
            </a:r>
            <a:r>
              <a:rPr lang="en-US" altLang="zh-CN" sz="2400" b="1" kern="1800" dirty="0" err="1"/>
              <a:t>css</a:t>
            </a:r>
            <a:r>
              <a:rPr lang="zh-CN" altLang="en-US" sz="2400" b="1" kern="1800" dirty="0"/>
              <a:t>的标准属性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08" y="2852936"/>
            <a:ext cx="4920231" cy="8625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06" y="4131697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852936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100" y="4131696"/>
            <a:ext cx="6909158" cy="9623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72640" y="5147900"/>
            <a:ext cx="5498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https://github.com/madrobby/zepto/issues/503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572990" y="5718921"/>
            <a:ext cx="9597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/>
              <a:t> 但是获取有</a:t>
            </a:r>
            <a:r>
              <a:rPr lang="en-US" altLang="zh-CN" sz="2400" b="1" kern="1800" dirty="0"/>
              <a:t>select</a:t>
            </a:r>
            <a:r>
              <a:rPr lang="zh-CN" altLang="en-US" sz="2400" b="1" kern="1800" dirty="0"/>
              <a:t>中含有</a:t>
            </a:r>
            <a:r>
              <a:rPr lang="en-US" altLang="zh-CN" sz="2400" b="1" kern="1800" dirty="0"/>
              <a:t>disabled</a:t>
            </a:r>
            <a:r>
              <a:rPr lang="zh-CN" altLang="en-US" sz="2400" b="1" kern="1800" dirty="0"/>
              <a:t>属性的元素可以用 </a:t>
            </a:r>
            <a:r>
              <a:rPr lang="en-US" altLang="zh-CN" sz="2400" b="1" kern="1800" dirty="0"/>
              <a:t>$</a:t>
            </a:r>
            <a:r>
              <a:rPr lang="en-US" altLang="zh-CN" sz="2400" b="1" kern="1800" dirty="0" err="1"/>
              <a:t>this.find</a:t>
            </a:r>
            <a:r>
              <a:rPr lang="en-US" altLang="zh-CN" sz="2400" b="1" kern="1800" dirty="0"/>
              <a:t>("</a:t>
            </a:r>
            <a:r>
              <a:rPr lang="en-US" altLang="zh-CN" sz="2400" b="1" kern="1800" dirty="0" err="1"/>
              <a:t>option:not</a:t>
            </a:r>
            <a:r>
              <a:rPr lang="en-US" altLang="zh-CN" sz="2400" b="1" kern="1800" dirty="0"/>
              <a:t>(:disabled</a:t>
            </a:r>
            <a:r>
              <a:rPr lang="en-US" altLang="zh-CN" sz="2400" b="1" kern="1800" dirty="0" smtClean="0"/>
              <a:t>)");     </a:t>
            </a:r>
            <a:r>
              <a:rPr lang="zh-CN" altLang="en-US" sz="2400" b="1" kern="1800" dirty="0"/>
              <a:t>因为</a:t>
            </a:r>
            <a:r>
              <a:rPr lang="en-US" altLang="zh-CN" sz="2400" b="1" kern="1800" dirty="0"/>
              <a:t>disabled</a:t>
            </a:r>
            <a:r>
              <a:rPr lang="zh-CN" altLang="en-US" sz="2400" b="1" kern="1800" dirty="0"/>
              <a:t>是标准属性</a:t>
            </a:r>
          </a:p>
        </p:txBody>
      </p:sp>
      <p:sp>
        <p:nvSpPr>
          <p:cNvPr id="10" name="矩形 9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45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Zepto </a:t>
            </a:r>
            <a:r>
              <a:rPr lang="zh-CN" altLang="en-US" sz="2400" b="1" kern="1800" dirty="0"/>
              <a:t>是根据标准浏览器写的，所以对于节点尺寸的方法只提供 </a:t>
            </a:r>
            <a:r>
              <a:rPr lang="en-US" altLang="zh-CN" sz="2400" b="1" kern="1800" dirty="0"/>
              <a:t>width() </a:t>
            </a:r>
            <a:r>
              <a:rPr lang="zh-CN" altLang="en-US" sz="2400" b="1" kern="1800" dirty="0"/>
              <a:t>和 </a:t>
            </a:r>
            <a:r>
              <a:rPr lang="en-US" altLang="zh-CN" sz="2400" b="1" kern="1800" dirty="0"/>
              <a:t>height()</a:t>
            </a:r>
            <a:r>
              <a:rPr lang="zh-CN" altLang="en-US" sz="2400" b="1" kern="1800" dirty="0"/>
              <a:t>，省去了 </a:t>
            </a:r>
            <a:r>
              <a:rPr lang="en-US" altLang="zh-CN" sz="2400" b="1" kern="1800" dirty="0" err="1"/>
              <a:t>innerWidth</a:t>
            </a:r>
            <a:r>
              <a:rPr lang="en-US" altLang="zh-CN" sz="2400" b="1" kern="1800" dirty="0"/>
              <a:t>(), </a:t>
            </a:r>
            <a:r>
              <a:rPr lang="en-US" altLang="zh-CN" sz="2400" b="1" kern="1800" dirty="0" err="1"/>
              <a:t>innerHeight</a:t>
            </a:r>
            <a:r>
              <a:rPr lang="en-US" altLang="zh-CN" sz="2400" b="1" kern="1800" dirty="0"/>
              <a:t>(),</a:t>
            </a:r>
            <a:r>
              <a:rPr lang="en-US" altLang="zh-CN" sz="2400" b="1" kern="1800" dirty="0" err="1"/>
              <a:t>outerWidth</a:t>
            </a:r>
            <a:r>
              <a:rPr lang="en-US" altLang="zh-CN" sz="2400" b="1" kern="1800" dirty="0"/>
              <a:t>(),</a:t>
            </a:r>
            <a:r>
              <a:rPr lang="en-US" altLang="zh-CN" sz="2400" b="1" kern="1800" dirty="0" err="1"/>
              <a:t>outerHeight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。</a:t>
            </a:r>
            <a:endParaRPr lang="zh-CN" altLang="en-US" sz="2400" b="1" kern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1845940" y="2723573"/>
            <a:ext cx="225256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/>
              <a:t>offset</a:t>
            </a:r>
            <a:r>
              <a:rPr lang="en-US" altLang="zh-CN" sz="2400" b="1" dirty="0" smtClean="0"/>
              <a:t>()</a:t>
            </a:r>
            <a:r>
              <a:rPr lang="zh-CN" altLang="en-US" sz="2400" b="1" dirty="0" smtClean="0"/>
              <a:t>：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5980" y="314096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Zepto.js: </a:t>
            </a:r>
            <a:r>
              <a:rPr lang="zh-CN" altLang="en-US" sz="2000" b="1" dirty="0"/>
              <a:t>返回 </a:t>
            </a:r>
            <a:r>
              <a:rPr lang="en-US" altLang="zh-CN" sz="2000" b="1" dirty="0"/>
              <a:t>top 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left 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width </a:t>
            </a:r>
            <a:r>
              <a:rPr lang="zh-CN" altLang="en-US" sz="2000" b="1" dirty="0"/>
              <a:t>、 </a:t>
            </a:r>
            <a:r>
              <a:rPr lang="en-US" altLang="zh-CN" sz="2000" b="1" dirty="0" smtClean="0"/>
              <a:t>height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jQuery: </a:t>
            </a:r>
            <a:r>
              <a:rPr lang="zh-CN" altLang="en-US" sz="2000" b="1" dirty="0"/>
              <a:t>返回 </a:t>
            </a:r>
            <a:r>
              <a:rPr lang="en-US" altLang="zh-CN" sz="2000" b="1" dirty="0"/>
              <a:t>top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left</a:t>
            </a:r>
            <a:endParaRPr lang="zh-CN" altLang="en-US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" y="4148286"/>
            <a:ext cx="6210300" cy="23050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0" y="32709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5" name="组合 14"/>
          <p:cNvGrpSpPr/>
          <p:nvPr/>
        </p:nvGrpSpPr>
        <p:grpSpPr>
          <a:xfrm>
            <a:off x="6300067" y="3933056"/>
            <a:ext cx="5915025" cy="2736304"/>
            <a:chOff x="6300067" y="3933056"/>
            <a:chExt cx="5915025" cy="27363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0067" y="4894757"/>
              <a:ext cx="5888758" cy="177460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4848" y="3933056"/>
              <a:ext cx="5910244" cy="739696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6814492" y="4509120"/>
              <a:ext cx="165618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948" y="3148305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矩形 12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46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/>
              <a:t>其次</a:t>
            </a:r>
            <a:r>
              <a:rPr lang="zh-CN" altLang="en-US" sz="2400" b="1" kern="1800" dirty="0" smtClean="0"/>
              <a:t>，</a:t>
            </a:r>
            <a:r>
              <a:rPr lang="en-US" altLang="zh-CN" sz="2400" b="1" kern="1800" dirty="0" smtClean="0"/>
              <a:t>zepto</a:t>
            </a:r>
            <a:r>
              <a:rPr lang="zh-CN" altLang="en-US" sz="2400" b="1" kern="1800" dirty="0" smtClean="0"/>
              <a:t>的 </a:t>
            </a:r>
            <a:r>
              <a:rPr lang="en-US" altLang="zh-CN" sz="2400" b="1" kern="1800" dirty="0" smtClean="0"/>
              <a:t>height() .</a:t>
            </a:r>
            <a:r>
              <a:rPr lang="en-US" altLang="zh-CN" sz="2400" b="1" kern="1800" dirty="0"/>
              <a:t>width() </a:t>
            </a:r>
            <a:r>
              <a:rPr lang="zh-CN" altLang="en-US" sz="2400" b="1" kern="1800" dirty="0"/>
              <a:t>方法也不完善，对于</a:t>
            </a:r>
            <a:r>
              <a:rPr lang="en-US" altLang="zh-CN" sz="2400" b="1" kern="1800" dirty="0" err="1"/>
              <a:t>display:none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的元素，计算出的高宽都是 </a:t>
            </a:r>
            <a:r>
              <a:rPr lang="en-US" altLang="zh-CN" sz="2400" b="1" kern="1800" dirty="0">
                <a:latin typeface="+mj-lt"/>
              </a:rPr>
              <a:t>0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37594" y="2647385"/>
            <a:ext cx="10318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>
                <a:latin typeface="+mj-lt"/>
              </a:rPr>
              <a:t>而这在 </a:t>
            </a:r>
            <a:r>
              <a:rPr lang="en-US" altLang="zh-CN" sz="2400" b="1" kern="1800" dirty="0">
                <a:latin typeface="+mj-lt"/>
              </a:rPr>
              <a:t>jQuery </a:t>
            </a:r>
            <a:r>
              <a:rPr lang="zh-CN" altLang="en-US" sz="2400" b="1" kern="1800" dirty="0">
                <a:latin typeface="+mj-lt"/>
              </a:rPr>
              <a:t>里面是没有问题的，因为 </a:t>
            </a:r>
            <a:r>
              <a:rPr lang="en-US" altLang="zh-CN" sz="2400" b="1" kern="1800" dirty="0">
                <a:latin typeface="+mj-lt"/>
              </a:rPr>
              <a:t>jQuery </a:t>
            </a:r>
            <a:r>
              <a:rPr lang="zh-CN" altLang="en-US" sz="2400" b="1" kern="1800" dirty="0">
                <a:latin typeface="+mj-lt"/>
              </a:rPr>
              <a:t>针对这种元素，会先设置其 </a:t>
            </a:r>
            <a:r>
              <a:rPr lang="en-US" altLang="zh-CN" sz="2400" b="1" kern="1800" dirty="0" err="1">
                <a:latin typeface="+mj-lt"/>
              </a:rPr>
              <a:t>css</a:t>
            </a:r>
            <a:r>
              <a:rPr lang="en-US" altLang="zh-CN" sz="2400" b="1" kern="1800" dirty="0">
                <a:latin typeface="+mj-lt"/>
              </a:rPr>
              <a:t> </a:t>
            </a:r>
            <a:r>
              <a:rPr lang="zh-CN" altLang="en-US" sz="2400" b="1" kern="1800" dirty="0">
                <a:latin typeface="+mj-lt"/>
              </a:rPr>
              <a:t>样式设置为</a:t>
            </a:r>
            <a:r>
              <a:rPr lang="en-US" altLang="zh-CN" sz="2400" b="1" kern="1800" dirty="0">
                <a:latin typeface="+mj-lt"/>
              </a:rPr>
              <a:t>position: "absolute", visibility: "hidden", display: "block" 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0" y="1412776"/>
            <a:ext cx="4815156" cy="5434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706" y="4810060"/>
            <a:ext cx="2627951" cy="17217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605" y="4869160"/>
            <a:ext cx="3878471" cy="164075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33" y="4385097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024" y="4385097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矩形 9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80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537594" y="1844824"/>
            <a:ext cx="10533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Zepto.js: </a:t>
            </a:r>
            <a:r>
              <a:rPr lang="zh-CN" altLang="en-US" sz="2400" b="1" kern="1800" dirty="0"/>
              <a:t>由盒模型（ </a:t>
            </a:r>
            <a:r>
              <a:rPr lang="en-US" altLang="zh-CN" sz="2400" b="1" kern="1800" dirty="0"/>
              <a:t>box-sizing </a:t>
            </a:r>
            <a:r>
              <a:rPr lang="zh-CN" altLang="en-US" sz="2400" b="1" kern="1800" dirty="0"/>
              <a:t>）决定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jQuery: </a:t>
            </a:r>
            <a:r>
              <a:rPr lang="zh-CN" altLang="en-US" sz="2400" b="1" kern="1800" dirty="0"/>
              <a:t>忽略盒模型，始终返回内容区域的宽</a:t>
            </a:r>
            <a:r>
              <a:rPr lang="en-US" altLang="zh-CN" sz="2400" b="1" kern="1800" dirty="0"/>
              <a:t>/</a:t>
            </a:r>
            <a:r>
              <a:rPr lang="zh-CN" altLang="en-US" sz="2400" b="1" kern="1800" dirty="0"/>
              <a:t>高（不包含 </a:t>
            </a:r>
            <a:r>
              <a:rPr lang="en-US" altLang="zh-CN" sz="2400" b="1" kern="1800" dirty="0"/>
              <a:t>padding </a:t>
            </a:r>
            <a:r>
              <a:rPr lang="zh-CN" altLang="en-US" sz="2400" b="1" kern="1800" dirty="0"/>
              <a:t>、 </a:t>
            </a:r>
            <a:r>
              <a:rPr lang="en-US" altLang="zh-CN" sz="2400" b="1" kern="1800" dirty="0"/>
              <a:t>border </a:t>
            </a:r>
            <a:r>
              <a:rPr lang="zh-CN" altLang="en-US" sz="2400" b="1" kern="1800" dirty="0" smtClean="0"/>
              <a:t>）。解决</a:t>
            </a:r>
            <a:r>
              <a:rPr lang="zh-CN" altLang="en-US" sz="2400" b="1" kern="1800" dirty="0"/>
              <a:t>方式就是使用 </a:t>
            </a:r>
            <a:r>
              <a:rPr lang="en-US" altLang="zh-CN" sz="2400" b="1" kern="1800" dirty="0"/>
              <a:t>.</a:t>
            </a:r>
            <a:r>
              <a:rPr lang="en-US" altLang="zh-CN" sz="2400" b="1" kern="1800" dirty="0" err="1"/>
              <a:t>css</a:t>
            </a:r>
            <a:r>
              <a:rPr lang="en-US" altLang="zh-CN" sz="2400" b="1" kern="1800" dirty="0"/>
              <a:t>('width') </a:t>
            </a:r>
            <a:r>
              <a:rPr lang="zh-CN" altLang="en-US" sz="2400" b="1" kern="1800" dirty="0"/>
              <a:t>而不是 </a:t>
            </a:r>
            <a:r>
              <a:rPr lang="en-US" altLang="zh-CN" sz="2400" b="1" kern="1800" dirty="0"/>
              <a:t>.width() </a:t>
            </a:r>
            <a:r>
              <a:rPr lang="zh-CN" altLang="en-US" sz="2400" b="1" kern="1800" dirty="0"/>
              <a:t>。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982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黑板演示文稿（宽屏）</Template>
  <TotalTime>0</TotalTime>
  <Words>1357</Words>
  <Application>Microsoft Office PowerPoint</Application>
  <PresentationFormat>自定义</PresentationFormat>
  <Paragraphs>241</Paragraphs>
  <Slides>26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microsoft yahei</vt:lpstr>
      <vt:lpstr>华文楷体</vt:lpstr>
      <vt:lpstr>宋体</vt:lpstr>
      <vt:lpstr>微软雅黑</vt:lpstr>
      <vt:lpstr>Arial</vt:lpstr>
      <vt:lpstr>Consolas</vt:lpstr>
      <vt:lpstr>Corbel</vt:lpstr>
      <vt:lpstr>Wingdings</vt:lpstr>
      <vt:lpstr>Chalkboard_16x9</vt:lpstr>
      <vt:lpstr>zepto（续）</vt:lpstr>
      <vt:lpstr>主要内容</vt:lpstr>
      <vt:lpstr>1. zepto 对 CSS 选择器的支持</vt:lpstr>
      <vt:lpstr>1. zepto 对 CSS 选择器的支持</vt:lpstr>
      <vt:lpstr>1. zepto 对 CSS 选择器的支持</vt:lpstr>
      <vt:lpstr>1. zepto 对 CSS 选择器的支持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1. 不要用 click 事件，用 tap 代替</vt:lpstr>
      <vt:lpstr>1. 不要用 click 事件，用 tap 代替</vt:lpstr>
      <vt:lpstr>1. 不要用 click 事件，用 tap 代替</vt:lpstr>
      <vt:lpstr>2. zepto tap 穿透bug</vt:lpstr>
      <vt:lpstr>2. zepto 的一些APIs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2015-09-04T15:55:01Z</dcterms:created>
  <dcterms:modified xsi:type="dcterms:W3CDTF">2015-09-08T12:42:19Z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